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5"/>
  </p:notesMasterIdLst>
  <p:sldIdLst>
    <p:sldId id="296" r:id="rId5"/>
    <p:sldId id="273" r:id="rId6"/>
    <p:sldId id="287" r:id="rId7"/>
    <p:sldId id="308" r:id="rId8"/>
    <p:sldId id="276" r:id="rId9"/>
    <p:sldId id="942" r:id="rId10"/>
    <p:sldId id="950" r:id="rId11"/>
    <p:sldId id="951" r:id="rId12"/>
    <p:sldId id="952" r:id="rId13"/>
    <p:sldId id="263" r:id="rId14"/>
    <p:sldId id="937" r:id="rId15"/>
    <p:sldId id="936" r:id="rId16"/>
    <p:sldId id="961" r:id="rId17"/>
    <p:sldId id="934" r:id="rId18"/>
    <p:sldId id="935" r:id="rId19"/>
    <p:sldId id="938" r:id="rId20"/>
    <p:sldId id="939" r:id="rId21"/>
    <p:sldId id="940" r:id="rId22"/>
    <p:sldId id="941" r:id="rId23"/>
    <p:sldId id="954" r:id="rId24"/>
    <p:sldId id="956" r:id="rId25"/>
    <p:sldId id="960" r:id="rId26"/>
    <p:sldId id="957" r:id="rId27"/>
    <p:sldId id="945" r:id="rId28"/>
    <p:sldId id="946" r:id="rId29"/>
    <p:sldId id="958" r:id="rId30"/>
    <p:sldId id="366" r:id="rId31"/>
    <p:sldId id="949" r:id="rId32"/>
    <p:sldId id="947" r:id="rId33"/>
    <p:sldId id="314" r:id="rId34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9130E0-6D19-4E2E-AC7E-EDA48FD3BFE5}">
          <p14:sldIdLst>
            <p14:sldId id="296"/>
            <p14:sldId id="273"/>
            <p14:sldId id="287"/>
            <p14:sldId id="308"/>
            <p14:sldId id="276"/>
            <p14:sldId id="942"/>
            <p14:sldId id="950"/>
            <p14:sldId id="951"/>
            <p14:sldId id="952"/>
            <p14:sldId id="263"/>
            <p14:sldId id="937"/>
            <p14:sldId id="936"/>
            <p14:sldId id="961"/>
            <p14:sldId id="934"/>
            <p14:sldId id="935"/>
            <p14:sldId id="938"/>
            <p14:sldId id="939"/>
            <p14:sldId id="940"/>
            <p14:sldId id="941"/>
            <p14:sldId id="954"/>
            <p14:sldId id="956"/>
            <p14:sldId id="960"/>
            <p14:sldId id="957"/>
            <p14:sldId id="945"/>
            <p14:sldId id="946"/>
            <p14:sldId id="958"/>
            <p14:sldId id="366"/>
            <p14:sldId id="949"/>
            <p14:sldId id="947"/>
            <p14:sldId id="3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1C66"/>
    <a:srgbClr val="FDEC59"/>
    <a:srgbClr val="9772A0"/>
    <a:srgbClr val="31688E"/>
    <a:srgbClr val="79CFA6"/>
    <a:srgbClr val="642E71"/>
    <a:srgbClr val="551964"/>
    <a:srgbClr val="49A5A1"/>
    <a:srgbClr val="FDEE67"/>
    <a:srgbClr val="9AB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30" autoAdjust="0"/>
    <p:restoredTop sz="92320" autoAdjust="0"/>
  </p:normalViewPr>
  <p:slideViewPr>
    <p:cSldViewPr snapToGrid="0" snapToObjects="1">
      <p:cViewPr varScale="1">
        <p:scale>
          <a:sx n="139" d="100"/>
          <a:sy n="139" d="100"/>
        </p:scale>
        <p:origin x="1278" y="10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At CERN 3 different types of small E-CLIQ are in development.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first is a very robust version based on copper wire wound on a former.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second is based on commercially available inductive charging coils. They are very flexible, yet not optimized for high voltage discharges.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last is a multilayer PCB track on Kapton film, designed for short high current, high voltage capacitor discharges.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devices are designed as sets of a few in series strategically places around the magnet you wish to protect.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970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1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2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67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420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23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3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1206745" y="1"/>
            <a:ext cx="6858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30.10.2025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Wozni222ak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2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Tim Mulder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svg"/><Relationship Id="rId11" Type="http://schemas.openxmlformats.org/officeDocument/2006/relationships/hyperlink" Target="http://arxiv.org/abs/2510.24618" TargetMode="External"/><Relationship Id="rId5" Type="http://schemas.openxmlformats.org/officeDocument/2006/relationships/image" Target="../media/image42.png"/><Relationship Id="rId10" Type="http://schemas.openxmlformats.org/officeDocument/2006/relationships/image" Target="../media/image46.svg"/><Relationship Id="rId4" Type="http://schemas.openxmlformats.org/officeDocument/2006/relationships/image" Target="../media/image41.svg"/><Relationship Id="rId9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159D06-6972-E72A-D470-BD16C15D8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22" y="1729715"/>
            <a:ext cx="8430954" cy="1326444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E-CLIQ Quench Protection for High-Field Magnets – Part 2</a:t>
            </a:r>
            <a:endParaRPr lang="en-GB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0C5844-A3CC-C47B-B50B-15E2D5F19B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30.10.2025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06B1F-5AD8-9358-55B9-FD3EA7477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0E718-D099-D880-4528-18126C64F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8F3FD2-0906-91A4-B731-AE7F4765B78D}"/>
              </a:ext>
            </a:extLst>
          </p:cNvPr>
          <p:cNvSpPr txBox="1"/>
          <p:nvPr/>
        </p:nvSpPr>
        <p:spPr>
          <a:xfrm>
            <a:off x="3531778" y="2787458"/>
            <a:ext cx="2080441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Tim Mulder, 30-10-2025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33754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7EFBFF-1688-EA0E-63E5-DF3E2E29B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A1E19-7DA0-A5DF-ACE3-37A387477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5FFECA-3D3E-253C-304F-FDBE6952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 recap of the first test campaigns</a:t>
            </a:r>
            <a:endParaRPr lang="en-GB" dirty="0"/>
          </a:p>
        </p:txBody>
      </p:sp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CAF949D6-087F-CA8F-2762-A11F2074B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085" y="688717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F3FC34C9-EE87-C159-6A34-27BC7385E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582" y="688717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Picture 13" descr="A graph of a graph showing different types of waves&#10;&#10;AI-generated content may be incorrect.">
            <a:extLst>
              <a:ext uri="{FF2B5EF4-FFF2-40B4-BE49-F238E27FC236}">
                <a16:creationId xmlns:a16="http://schemas.microsoft.com/office/drawing/2014/main" id="{9281852C-9032-DA7E-EDA8-4253992A4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317" y="2280368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6" name="Picture 1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932BD25-A082-F00D-67B2-ED7F64ED8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8582" y="2275729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18" name="Picture 17" descr="A graph of a graph&#10;&#10;AI-generated content may be incorrect.">
            <a:extLst>
              <a:ext uri="{FF2B5EF4-FFF2-40B4-BE49-F238E27FC236}">
                <a16:creationId xmlns:a16="http://schemas.microsoft.com/office/drawing/2014/main" id="{A71A7A7B-C098-FFDF-496E-A29D630A0D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3588" y="2280368"/>
            <a:ext cx="2194560" cy="146304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0" name="Picture 19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B0B04223-D122-0033-7ACB-65EF1C1BE0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00" y="693003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22" name="Picture 21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1CF9DFDC-FD18-6D62-F9BC-C40C28DD4A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00" y="2271443"/>
            <a:ext cx="2194560" cy="1463040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pic>
        <p:nvPicPr>
          <p:cNvPr id="24" name="Picture 23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9D3452BC-29EB-3746-1347-904F567B64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5588" y="688717"/>
            <a:ext cx="2194560" cy="146304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C84A791-849A-71B0-4465-580C18AE9014}"/>
              </a:ext>
            </a:extLst>
          </p:cNvPr>
          <p:cNvSpPr txBox="1"/>
          <p:nvPr/>
        </p:nvSpPr>
        <p:spPr>
          <a:xfrm>
            <a:off x="696726" y="3829720"/>
            <a:ext cx="3324949" cy="1604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SMC108 (Feb 2025)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64 measurements at 4.5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12 measurements at 1.9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0" i="0" dirty="0">
                <a:effectLst/>
                <a:latin typeface="Arial" panose="020B0604020202020204" pitchFamily="34" charset="0"/>
              </a:rPr>
              <a:t>E-CLIQ frequency of </a:t>
            </a:r>
            <a:r>
              <a:rPr lang="en-US" dirty="0"/>
              <a:t>70 Hz to 10 kHz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GB" b="0" i="0" dirty="0">
                <a:effectLst/>
                <a:latin typeface="Arial" panose="020B0604020202020204" pitchFamily="34" charset="0"/>
              </a:rPr>
              <a:t>Magnet current of </a:t>
            </a:r>
            <a:r>
              <a:rPr lang="en-US" dirty="0"/>
              <a:t>2.5 kA to 14 kA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7 different E-CLIQ configurations</a:t>
            </a:r>
            <a:endParaRPr lang="en-GB" dirty="0"/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002AC1-4962-D86A-4E14-F47F4AFFEBD8}"/>
              </a:ext>
            </a:extLst>
          </p:cNvPr>
          <p:cNvSpPr txBox="1"/>
          <p:nvPr/>
        </p:nvSpPr>
        <p:spPr>
          <a:xfrm>
            <a:off x="4753407" y="3829720"/>
            <a:ext cx="3523722" cy="1388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SMC109 (March 2025)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27 measurements at 4.5 K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0" i="0" dirty="0">
                <a:effectLst/>
                <a:latin typeface="Arial" panose="020B0604020202020204" pitchFamily="34" charset="0"/>
              </a:rPr>
              <a:t>E-CLIQ frequency of </a:t>
            </a:r>
            <a:r>
              <a:rPr lang="en-US" dirty="0"/>
              <a:t>50 Hz to 1000 Hz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GB" b="0" i="0" dirty="0">
                <a:effectLst/>
                <a:latin typeface="Arial" panose="020B0604020202020204" pitchFamily="34" charset="0"/>
              </a:rPr>
              <a:t>Magnet current of </a:t>
            </a:r>
            <a:r>
              <a:rPr lang="en-US" dirty="0"/>
              <a:t>12 kA to 14 kA</a:t>
            </a:r>
          </a:p>
          <a:p>
            <a:r>
              <a:rPr lang="en-GB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✓ </a:t>
            </a:r>
            <a:r>
              <a:rPr lang="en-US" dirty="0"/>
              <a:t>2 different E-CLIQ configurations</a:t>
            </a:r>
            <a:endParaRPr lang="en-GB" dirty="0"/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A47260-12E0-5240-AEBC-77F8F54021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7BD7F-4567-15CA-052A-6D64FD666027}"/>
              </a:ext>
            </a:extLst>
          </p:cNvPr>
          <p:cNvSpPr txBox="1"/>
          <p:nvPr/>
        </p:nvSpPr>
        <p:spPr>
          <a:xfrm>
            <a:off x="3112152" y="2818297"/>
            <a:ext cx="2919695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571C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Quench within 1 ms!</a:t>
            </a:r>
          </a:p>
        </p:txBody>
      </p:sp>
    </p:spTree>
    <p:extLst>
      <p:ext uri="{BB962C8B-B14F-4D97-AF65-F5344CB8AC3E}">
        <p14:creationId xmlns:p14="http://schemas.microsoft.com/office/powerpoint/2010/main" val="209252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6D5E3B-F9E1-847B-8296-7453BA7F8E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CF260-C40D-C224-55DE-1255FD4EB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D08467-1B28-B722-749B-55C4FDD35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Latest Test: Placement of the E-CLIQ coils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5371F-D7C8-D810-C8F0-AC6A7D86B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48" y="653396"/>
            <a:ext cx="8272052" cy="44082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14514FE-0D2E-44F9-4573-41E206F76321}"/>
              </a:ext>
            </a:extLst>
          </p:cNvPr>
          <p:cNvGrpSpPr/>
          <p:nvPr/>
        </p:nvGrpSpPr>
        <p:grpSpPr>
          <a:xfrm>
            <a:off x="4220412" y="1663700"/>
            <a:ext cx="592888" cy="530512"/>
            <a:chOff x="4220412" y="1663700"/>
            <a:chExt cx="592888" cy="53051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0F4826-7A15-9C84-99E0-1D3FB07BC8DD}"/>
                </a:ext>
              </a:extLst>
            </p:cNvPr>
            <p:cNvGrpSpPr/>
            <p:nvPr/>
          </p:nvGrpSpPr>
          <p:grpSpPr>
            <a:xfrm>
              <a:off x="4220412" y="1663700"/>
              <a:ext cx="592888" cy="530512"/>
              <a:chOff x="342900" y="1941578"/>
              <a:chExt cx="584200" cy="43332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35E99D3-D4AC-4C86-A7E1-9CD03660199D}"/>
                  </a:ext>
                </a:extLst>
              </p:cNvPr>
              <p:cNvSpPr/>
              <p:nvPr/>
            </p:nvSpPr>
            <p:spPr>
              <a:xfrm>
                <a:off x="342900" y="2063750"/>
                <a:ext cx="584200" cy="3111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EB2B5AA-9BA8-27DD-797A-2334FB6ABD18}"/>
                  </a:ext>
                </a:extLst>
              </p:cNvPr>
              <p:cNvSpPr/>
              <p:nvPr/>
            </p:nvSpPr>
            <p:spPr>
              <a:xfrm>
                <a:off x="342900" y="1941578"/>
                <a:ext cx="139700" cy="12217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8F726715-BA39-FF42-C750-220B5AF84E3E}"/>
                </a:ext>
              </a:extLst>
            </p:cNvPr>
            <p:cNvSpPr/>
            <p:nvPr/>
          </p:nvSpPr>
          <p:spPr>
            <a:xfrm>
              <a:off x="4291615" y="1840635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905A057D-0325-B28A-AB17-8B0F92B3C1E5}"/>
                </a:ext>
              </a:extLst>
            </p:cNvPr>
            <p:cNvSpPr/>
            <p:nvPr/>
          </p:nvSpPr>
          <p:spPr>
            <a:xfrm>
              <a:off x="4291615" y="2012286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BEB36F-8FD5-D812-D1ED-D1491F0E04D1}"/>
              </a:ext>
            </a:extLst>
          </p:cNvPr>
          <p:cNvGrpSpPr/>
          <p:nvPr/>
        </p:nvGrpSpPr>
        <p:grpSpPr>
          <a:xfrm>
            <a:off x="5431018" y="1663700"/>
            <a:ext cx="592888" cy="530512"/>
            <a:chOff x="5431018" y="1663700"/>
            <a:chExt cx="592888" cy="53051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EACA0F4-2B0D-4AEE-6F96-A6FE0962EB9B}"/>
                </a:ext>
              </a:extLst>
            </p:cNvPr>
            <p:cNvGrpSpPr/>
            <p:nvPr/>
          </p:nvGrpSpPr>
          <p:grpSpPr>
            <a:xfrm>
              <a:off x="5431018" y="1663700"/>
              <a:ext cx="592888" cy="530512"/>
              <a:chOff x="342900" y="1941578"/>
              <a:chExt cx="584200" cy="433322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0745B28-0F69-048E-D2A7-CC4BB4FCBA5A}"/>
                  </a:ext>
                </a:extLst>
              </p:cNvPr>
              <p:cNvSpPr/>
              <p:nvPr/>
            </p:nvSpPr>
            <p:spPr>
              <a:xfrm>
                <a:off x="342900" y="2063750"/>
                <a:ext cx="584200" cy="3111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E533FCD-3C52-EC75-6E11-3FBF8F47560C}"/>
                  </a:ext>
                </a:extLst>
              </p:cNvPr>
              <p:cNvSpPr/>
              <p:nvPr/>
            </p:nvSpPr>
            <p:spPr>
              <a:xfrm>
                <a:off x="342900" y="1941578"/>
                <a:ext cx="139700" cy="12217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6CF350B-96C8-0684-014E-588DC6B00AD3}"/>
                </a:ext>
              </a:extLst>
            </p:cNvPr>
            <p:cNvSpPr/>
            <p:nvPr/>
          </p:nvSpPr>
          <p:spPr>
            <a:xfrm>
              <a:off x="5506053" y="1840635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136F3721-E8A8-F4FF-F8AE-D728838235D8}"/>
                </a:ext>
              </a:extLst>
            </p:cNvPr>
            <p:cNvSpPr/>
            <p:nvPr/>
          </p:nvSpPr>
          <p:spPr>
            <a:xfrm>
              <a:off x="5506053" y="2012286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B8B9A6-4D3F-0E48-7F85-334FB702A71E}"/>
              </a:ext>
            </a:extLst>
          </p:cNvPr>
          <p:cNvGrpSpPr/>
          <p:nvPr/>
        </p:nvGrpSpPr>
        <p:grpSpPr>
          <a:xfrm>
            <a:off x="4220411" y="3449664"/>
            <a:ext cx="592888" cy="530512"/>
            <a:chOff x="4220411" y="3449664"/>
            <a:chExt cx="592888" cy="53051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1F5696F-2985-0029-9DED-4D4EEFA08384}"/>
                </a:ext>
              </a:extLst>
            </p:cNvPr>
            <p:cNvGrpSpPr/>
            <p:nvPr/>
          </p:nvGrpSpPr>
          <p:grpSpPr>
            <a:xfrm rot="10800000">
              <a:off x="4220411" y="3449664"/>
              <a:ext cx="592888" cy="530512"/>
              <a:chOff x="342900" y="1941578"/>
              <a:chExt cx="584200" cy="433322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5301786-D033-D260-A458-AB9C241C1938}"/>
                  </a:ext>
                </a:extLst>
              </p:cNvPr>
              <p:cNvSpPr/>
              <p:nvPr/>
            </p:nvSpPr>
            <p:spPr>
              <a:xfrm>
                <a:off x="342900" y="2063750"/>
                <a:ext cx="584200" cy="3111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F770C47-B0A6-B49D-B8F9-5A2D7E136D5C}"/>
                  </a:ext>
                </a:extLst>
              </p:cNvPr>
              <p:cNvSpPr/>
              <p:nvPr/>
            </p:nvSpPr>
            <p:spPr>
              <a:xfrm>
                <a:off x="342900" y="1941578"/>
                <a:ext cx="139700" cy="12217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44DCFD16-6DFB-BD3D-2948-FD406DFE08DC}"/>
                </a:ext>
              </a:extLst>
            </p:cNvPr>
            <p:cNvSpPr/>
            <p:nvPr/>
          </p:nvSpPr>
          <p:spPr>
            <a:xfrm>
              <a:off x="4255896" y="3486462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A66B2AB6-9636-A8BA-5513-23F27C666D5B}"/>
                </a:ext>
              </a:extLst>
            </p:cNvPr>
            <p:cNvSpPr/>
            <p:nvPr/>
          </p:nvSpPr>
          <p:spPr>
            <a:xfrm>
              <a:off x="4255896" y="3658113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F8E994-23A4-1408-BEAD-41F7BD47D181}"/>
              </a:ext>
            </a:extLst>
          </p:cNvPr>
          <p:cNvGrpSpPr/>
          <p:nvPr/>
        </p:nvGrpSpPr>
        <p:grpSpPr>
          <a:xfrm>
            <a:off x="5646238" y="3083906"/>
            <a:ext cx="530512" cy="592888"/>
            <a:chOff x="5646238" y="3083906"/>
            <a:chExt cx="530512" cy="59288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6CD305E-7131-1126-BB03-6DD052619FCC}"/>
                </a:ext>
              </a:extLst>
            </p:cNvPr>
            <p:cNvGrpSpPr/>
            <p:nvPr/>
          </p:nvGrpSpPr>
          <p:grpSpPr>
            <a:xfrm rot="5400000">
              <a:off x="5615050" y="3115094"/>
              <a:ext cx="592888" cy="530512"/>
              <a:chOff x="342900" y="1941578"/>
              <a:chExt cx="584200" cy="433322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888B744-A767-5052-2DE7-F19181A9BDCB}"/>
                  </a:ext>
                </a:extLst>
              </p:cNvPr>
              <p:cNvSpPr/>
              <p:nvPr/>
            </p:nvSpPr>
            <p:spPr>
              <a:xfrm>
                <a:off x="342900" y="2063750"/>
                <a:ext cx="584200" cy="3111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2205F05-8CE5-CFE7-5C04-65B1473248FB}"/>
                  </a:ext>
                </a:extLst>
              </p:cNvPr>
              <p:cNvSpPr/>
              <p:nvPr/>
            </p:nvSpPr>
            <p:spPr>
              <a:xfrm>
                <a:off x="342900" y="1941578"/>
                <a:ext cx="139700" cy="12217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CCD1F41-F50F-12B8-BB4C-A07CF50D5BF4}"/>
                </a:ext>
              </a:extLst>
            </p:cNvPr>
            <p:cNvSpPr/>
            <p:nvPr/>
          </p:nvSpPr>
          <p:spPr>
            <a:xfrm rot="16200000">
              <a:off x="5689493" y="3341712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2BB5D62C-672B-A0E7-055C-395C62ADA504}"/>
                </a:ext>
              </a:extLst>
            </p:cNvPr>
            <p:cNvSpPr/>
            <p:nvPr/>
          </p:nvSpPr>
          <p:spPr>
            <a:xfrm rot="16200000">
              <a:off x="5510356" y="3345748"/>
              <a:ext cx="475155" cy="1495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1E06B6-5891-C535-D7D8-8894230F2632}"/>
              </a:ext>
            </a:extLst>
          </p:cNvPr>
          <p:cNvSpPr txBox="1"/>
          <p:nvPr/>
        </p:nvSpPr>
        <p:spPr>
          <a:xfrm>
            <a:off x="5927070" y="1207575"/>
            <a:ext cx="1292535" cy="524503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 coil</a:t>
            </a:r>
          </a:p>
          <a:p>
            <a:pPr algn="ctr"/>
            <a:r>
              <a:rPr lang="en-US" dirty="0"/>
              <a:t>Inner turns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418882-8CFD-9935-B176-61CB58E9CF53}"/>
              </a:ext>
            </a:extLst>
          </p:cNvPr>
          <p:cNvSpPr txBox="1"/>
          <p:nvPr/>
        </p:nvSpPr>
        <p:spPr>
          <a:xfrm>
            <a:off x="2886006" y="1207575"/>
            <a:ext cx="1785514" cy="30841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Axial offset ~3 mm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FFBDDE-D5CE-8503-33AB-5DF2FC5D117F}"/>
              </a:ext>
            </a:extLst>
          </p:cNvPr>
          <p:cNvSpPr txBox="1"/>
          <p:nvPr/>
        </p:nvSpPr>
        <p:spPr>
          <a:xfrm>
            <a:off x="6176750" y="3430151"/>
            <a:ext cx="2154026" cy="524503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Larger number of turns, smaller area per turn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D3375-CC9B-575B-CED4-33478F483CC8}"/>
              </a:ext>
            </a:extLst>
          </p:cNvPr>
          <p:cNvSpPr txBox="1"/>
          <p:nvPr/>
        </p:nvSpPr>
        <p:spPr>
          <a:xfrm>
            <a:off x="2886005" y="3431302"/>
            <a:ext cx="1144335" cy="524503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Middle and outer turns.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149502-F182-550F-8A1B-4C1F238B6788}"/>
              </a:ext>
            </a:extLst>
          </p:cNvPr>
          <p:cNvSpPr txBox="1"/>
          <p:nvPr/>
        </p:nvSpPr>
        <p:spPr>
          <a:xfrm>
            <a:off x="5260510" y="2161860"/>
            <a:ext cx="104067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4 (C4)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588BA0-0825-B425-BE64-9DB494EA4A7F}"/>
              </a:ext>
            </a:extLst>
          </p:cNvPr>
          <p:cNvSpPr txBox="1"/>
          <p:nvPr/>
        </p:nvSpPr>
        <p:spPr>
          <a:xfrm>
            <a:off x="4008857" y="2143606"/>
            <a:ext cx="104067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8 (C8)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29EB5B2-6C11-E0D9-3BC1-7B1F908B557C}"/>
              </a:ext>
            </a:extLst>
          </p:cNvPr>
          <p:cNvSpPr txBox="1"/>
          <p:nvPr/>
        </p:nvSpPr>
        <p:spPr>
          <a:xfrm>
            <a:off x="5260510" y="2838566"/>
            <a:ext cx="1040670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2 (C2)</a:t>
            </a:r>
            <a:endParaRPr lang="en-GB" dirty="0"/>
          </a:p>
        </p:txBody>
      </p:sp>
      <p:sp>
        <p:nvSpPr>
          <p:cNvPr id="39" name="Date Placeholder 1">
            <a:extLst>
              <a:ext uri="{FF2B5EF4-FFF2-40B4-BE49-F238E27FC236}">
                <a16:creationId xmlns:a16="http://schemas.microsoft.com/office/drawing/2014/main" id="{D9600549-EA3F-0FFD-BAFE-DF35A6E1C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925446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50D026-036B-EDB1-CE6F-BEF4381C4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D888E3-7818-56C1-644E-77B4E4C0E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79871CA-DEAF-4169-4A74-EBD744651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G-10 Mounting Plate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770EAA-F990-6053-5422-285AD1E06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9765" y="894093"/>
            <a:ext cx="7306324" cy="3926813"/>
          </a:xfrm>
          <a:prstGeom prst="rect">
            <a:avLst/>
          </a:prstGeom>
          <a:noFill/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C3910627-8D84-3AAE-E1FA-C31AECF8B7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5354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63036-041C-062F-DE31-C85BF622A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39F42-912E-1787-8B4C-0E948DD29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F8F51-6020-6F01-6465-B45C012FC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40776DC-6827-3F7C-5111-A908AE4E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Placement of the E-CLIQ coils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0BAF48-703A-705C-BAC7-E58477E8A2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48" y="653396"/>
            <a:ext cx="8272052" cy="4408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B964131-1FCA-60AC-162C-6B3FDFE2BA7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523294" y="1807662"/>
            <a:ext cx="3203389" cy="1721674"/>
          </a:xfrm>
          <a:prstGeom prst="rect">
            <a:avLst/>
          </a:prstGeom>
          <a:noFill/>
        </p:spPr>
      </p:pic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4D62A082-58DD-AC22-0C3A-135ECEE6C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B2CE0D-DB5C-7F95-6C38-424A940F19B6}"/>
              </a:ext>
            </a:extLst>
          </p:cNvPr>
          <p:cNvSpPr txBox="1"/>
          <p:nvPr/>
        </p:nvSpPr>
        <p:spPr>
          <a:xfrm>
            <a:off x="5985826" y="1915006"/>
            <a:ext cx="1040670" cy="3084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Coil 4 (C4)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70C9AB-D147-260E-22DB-14AADD193917}"/>
              </a:ext>
            </a:extLst>
          </p:cNvPr>
          <p:cNvSpPr txBox="1"/>
          <p:nvPr/>
        </p:nvSpPr>
        <p:spPr>
          <a:xfrm>
            <a:off x="3274356" y="1915006"/>
            <a:ext cx="1040670" cy="3084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Coil 8 (C8)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49D7A5-022E-76CC-C0A8-7B2ECB3C36DE}"/>
              </a:ext>
            </a:extLst>
          </p:cNvPr>
          <p:cNvSpPr txBox="1"/>
          <p:nvPr/>
        </p:nvSpPr>
        <p:spPr>
          <a:xfrm>
            <a:off x="4385674" y="2703290"/>
            <a:ext cx="1040670" cy="3084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Coil 2 (C2)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FC1CEAD-E2DD-11FF-427A-D7A7C735BBEE}"/>
              </a:ext>
            </a:extLst>
          </p:cNvPr>
          <p:cNvCxnSpPr>
            <a:stCxn id="38" idx="3"/>
          </p:cNvCxnSpPr>
          <p:nvPr/>
        </p:nvCxnSpPr>
        <p:spPr>
          <a:xfrm>
            <a:off x="4315026" y="2069215"/>
            <a:ext cx="256974" cy="0"/>
          </a:xfrm>
          <a:prstGeom prst="straightConnector1">
            <a:avLst/>
          </a:prstGeom>
          <a:ln w="31750"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3FFF76D-58B6-9174-7961-43E63C22A8A4}"/>
              </a:ext>
            </a:extLst>
          </p:cNvPr>
          <p:cNvCxnSpPr>
            <a:cxnSpLocks/>
          </p:cNvCxnSpPr>
          <p:nvPr/>
        </p:nvCxnSpPr>
        <p:spPr>
          <a:xfrm>
            <a:off x="5297857" y="3011708"/>
            <a:ext cx="59003" cy="264892"/>
          </a:xfrm>
          <a:prstGeom prst="straightConnector1">
            <a:avLst/>
          </a:prstGeom>
          <a:ln w="31750"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A1F9285-BB70-ED94-6328-BC9D7E075294}"/>
              </a:ext>
            </a:extLst>
          </p:cNvPr>
          <p:cNvCxnSpPr>
            <a:cxnSpLocks/>
          </p:cNvCxnSpPr>
          <p:nvPr/>
        </p:nvCxnSpPr>
        <p:spPr>
          <a:xfrm flipH="1">
            <a:off x="5631180" y="2073410"/>
            <a:ext cx="354646" cy="0"/>
          </a:xfrm>
          <a:prstGeom prst="straightConnector1">
            <a:avLst/>
          </a:prstGeom>
          <a:ln w="31750"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778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A28896-ABEA-FC7A-7611-9825734E1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8FB18-2925-11A5-9065-8486E2984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DB17C-95CA-26F7-BA1D-C80C4CD78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All E-CLIQ Activations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078E8E-BE2A-1A9C-2B9C-EFB93F0A93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904" b="51943"/>
          <a:stretch>
            <a:fillRect/>
          </a:stretch>
        </p:blipFill>
        <p:spPr>
          <a:xfrm>
            <a:off x="1801062" y="488072"/>
            <a:ext cx="6221362" cy="3361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F990FE-ED4E-BA75-6E23-E5957BF49B3C}"/>
              </a:ext>
            </a:extLst>
          </p:cNvPr>
          <p:cNvSpPr txBox="1"/>
          <p:nvPr/>
        </p:nvSpPr>
        <p:spPr>
          <a:xfrm>
            <a:off x="2427089" y="3795939"/>
            <a:ext cx="4969309" cy="13888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57 recorded activations </a:t>
            </a:r>
            <a:r>
              <a:rPr lang="en-US" dirty="0">
                <a:sym typeface="Wingdings" panose="05000000000000000000" pitchFamily="2" charset="2"/>
              </a:rPr>
              <a:t> 47 recorded quenches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5 different E-CLIQ positions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E-CLIQ voltage up to 200 V and current up to 8 A.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Frequencies from 100 Hz to 3000 Hz.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Temperature of 4.2 K.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Magnet current between 12 and 14 kA – 2 training quenches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5DF471E-53F1-9046-DFC0-A5253F0F3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4102297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A39452-6D90-4F41-9696-0F884F5CC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08C8A-B94A-2F17-E78B-192ACDF778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0B6565-49EE-7F08-D0FB-8B1A3277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All Quenches in One Plot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FF0531-475B-C72E-CA23-685455F2B8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8"/>
          <a:stretch>
            <a:fillRect/>
          </a:stretch>
        </p:blipFill>
        <p:spPr>
          <a:xfrm>
            <a:off x="1165203" y="714427"/>
            <a:ext cx="6847114" cy="33887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34B4A9-F610-C365-2C10-A26332FE59BA}"/>
              </a:ext>
            </a:extLst>
          </p:cNvPr>
          <p:cNvSpPr txBox="1"/>
          <p:nvPr/>
        </p:nvSpPr>
        <p:spPr>
          <a:xfrm>
            <a:off x="1920473" y="4334339"/>
            <a:ext cx="5303055" cy="524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Too many measurements to show individually.</a:t>
            </a:r>
          </a:p>
          <a:p>
            <a:pPr algn="ctr"/>
            <a:r>
              <a:rPr lang="en-US" dirty="0"/>
              <a:t>Some selected representative measurements will be highlighted. </a:t>
            </a:r>
            <a:endParaRPr lang="en-GB" dirty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D4380FF-8EAF-AAA0-8211-44B547AF1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583981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6BC95-7EE9-4727-A318-2E324CE18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5A9F0-8F04-3BB1-0282-720377557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B77EC9-05B2-42A1-103D-7A45E9C9F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Measurements Explained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853EC-0D88-16D0-78E2-042044BF6D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90796"/>
            <a:ext cx="9143999" cy="45334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589BE1-F01B-E4C6-1992-AAA7457E9D0D}"/>
              </a:ext>
            </a:extLst>
          </p:cNvPr>
          <p:cNvSpPr txBox="1"/>
          <p:nvPr/>
        </p:nvSpPr>
        <p:spPr>
          <a:xfrm>
            <a:off x="4121636" y="1127198"/>
            <a:ext cx="2909771" cy="9566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Coil nr. 2</a:t>
            </a:r>
          </a:p>
          <a:p>
            <a:r>
              <a:rPr lang="en-US" dirty="0"/>
              <a:t>13.8 kA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magnet current</a:t>
            </a:r>
          </a:p>
          <a:p>
            <a:r>
              <a:rPr lang="en-US" dirty="0"/>
              <a:t>100V </a:t>
            </a:r>
            <a:r>
              <a:rPr lang="en-US" dirty="0">
                <a:sym typeface="Wingdings" panose="05000000000000000000" pitchFamily="2" charset="2"/>
              </a:rPr>
              <a:t> E-CLIQ excitation voltage</a:t>
            </a:r>
          </a:p>
          <a:p>
            <a:r>
              <a:rPr lang="en-US" dirty="0">
                <a:sym typeface="Wingdings" panose="05000000000000000000" pitchFamily="2" charset="2"/>
              </a:rPr>
              <a:t>1000 Hz  E-CLIQ frequency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F2D441-0589-AB3B-9868-9B012FD74F0E}"/>
              </a:ext>
            </a:extLst>
          </p:cNvPr>
          <p:cNvCxnSpPr>
            <a:cxnSpLocks/>
          </p:cNvCxnSpPr>
          <p:nvPr/>
        </p:nvCxnSpPr>
        <p:spPr>
          <a:xfrm>
            <a:off x="1512541" y="1731617"/>
            <a:ext cx="3506345" cy="53673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772DA5-F9BD-E30C-0122-4B98CD054C48}"/>
              </a:ext>
            </a:extLst>
          </p:cNvPr>
          <p:cNvCxnSpPr>
            <a:cxnSpLocks/>
          </p:cNvCxnSpPr>
          <p:nvPr/>
        </p:nvCxnSpPr>
        <p:spPr>
          <a:xfrm flipV="1">
            <a:off x="1247614" y="4180114"/>
            <a:ext cx="3771273" cy="36089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72961AE-E3C9-5DDA-A6A2-24E4E49BEB3F}"/>
              </a:ext>
            </a:extLst>
          </p:cNvPr>
          <p:cNvSpPr txBox="1"/>
          <p:nvPr/>
        </p:nvSpPr>
        <p:spPr>
          <a:xfrm>
            <a:off x="2668387" y="4405343"/>
            <a:ext cx="4503156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E-CLIQ current decreases as the E-CLIQ coils heat up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8E9E5A-3AF8-64AF-8CB2-83E9FAABCB99}"/>
              </a:ext>
            </a:extLst>
          </p:cNvPr>
          <p:cNvGrpSpPr/>
          <p:nvPr/>
        </p:nvGrpSpPr>
        <p:grpSpPr>
          <a:xfrm>
            <a:off x="7399334" y="1731618"/>
            <a:ext cx="1516873" cy="3097114"/>
            <a:chOff x="7399334" y="1731618"/>
            <a:chExt cx="1516873" cy="309711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A929C1F-50CA-B2CE-D35F-A0C2A0FDB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609214" y="2521738"/>
              <a:ext cx="3097114" cy="1516873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A013650-48F6-2C6F-E5CF-35DCBDE3C4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5350" y="3054489"/>
              <a:ext cx="197722" cy="225685"/>
            </a:xfrm>
            <a:prstGeom prst="straightConnector1">
              <a:avLst/>
            </a:prstGeom>
            <a:ln w="31750"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B27297-51EC-9370-6E1E-C7EFE41531DE}"/>
                </a:ext>
              </a:extLst>
            </p:cNvPr>
            <p:cNvSpPr txBox="1"/>
            <p:nvPr/>
          </p:nvSpPr>
          <p:spPr>
            <a:xfrm>
              <a:off x="7975278" y="3219817"/>
              <a:ext cx="720144" cy="3105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C2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474BA28D-D6E8-6CBC-6E50-77F924E20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3057173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B6BE089-D477-E79F-6A17-9452657A74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89520"/>
            <a:ext cx="9143999" cy="453595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9E7142-61AB-D26F-4A07-268A69075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D2298-693D-4341-22F9-BB6AA9170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39F084-60BC-2FEE-4F96-99588D1E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Zero-crossing time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E5626-51E8-AEAF-63B0-7CCC26B49E0F}"/>
              </a:ext>
            </a:extLst>
          </p:cNvPr>
          <p:cNvSpPr txBox="1"/>
          <p:nvPr/>
        </p:nvSpPr>
        <p:spPr>
          <a:xfrm>
            <a:off x="4036135" y="1193800"/>
            <a:ext cx="2133600" cy="7405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Linear regression</a:t>
            </a:r>
          </a:p>
          <a:p>
            <a:r>
              <a:rPr lang="en-US" dirty="0"/>
              <a:t>Start point: 0.5 V</a:t>
            </a:r>
          </a:p>
          <a:p>
            <a:r>
              <a:rPr lang="en-US" dirty="0"/>
              <a:t>End point: +2.5 ms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A1AED0-499F-A6D7-72CC-3753A583CCC9}"/>
              </a:ext>
            </a:extLst>
          </p:cNvPr>
          <p:cNvGrpSpPr/>
          <p:nvPr/>
        </p:nvGrpSpPr>
        <p:grpSpPr>
          <a:xfrm>
            <a:off x="7457875" y="2108917"/>
            <a:ext cx="1516873" cy="3097114"/>
            <a:chOff x="7399334" y="1731618"/>
            <a:chExt cx="1516873" cy="30971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3D060CA-5B31-F219-5103-D3BC51E5A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609214" y="2521738"/>
              <a:ext cx="3097114" cy="151687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F130BF4-D590-F50F-F5FC-4FDF6137E4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5350" y="3054489"/>
              <a:ext cx="197722" cy="225685"/>
            </a:xfrm>
            <a:prstGeom prst="straightConnector1">
              <a:avLst/>
            </a:prstGeom>
            <a:ln w="31750"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B660EC-4C5D-218D-19CC-2810314D4730}"/>
                </a:ext>
              </a:extLst>
            </p:cNvPr>
            <p:cNvSpPr txBox="1"/>
            <p:nvPr/>
          </p:nvSpPr>
          <p:spPr>
            <a:xfrm>
              <a:off x="7975278" y="3219817"/>
              <a:ext cx="720144" cy="3105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C2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9AEA2DA-8F40-032B-4AEA-C3FCB1B72C3F}"/>
              </a:ext>
            </a:extLst>
          </p:cNvPr>
          <p:cNvSpPr txBox="1"/>
          <p:nvPr/>
        </p:nvSpPr>
        <p:spPr>
          <a:xfrm>
            <a:off x="4423484" y="2025316"/>
            <a:ext cx="2586915" cy="7405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Zero-point crossing for comparing simulation. Differential V observed earlier.</a:t>
            </a:r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011EBF4-F6FD-60AF-BCE3-51AB268D4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212668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7F8882-66E3-4BAF-0522-E4A0E2099B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90796"/>
            <a:ext cx="9144000" cy="453340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B2815-D754-AA76-A009-1C36F8E60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2148-B2E8-DFB1-AFFB-6F97110CBA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169085-83D5-BD95-F9E9-02AA118C7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Integrated |dB/dt|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9B8AEF-FEDF-569C-3678-43CF5A594618}"/>
              </a:ext>
            </a:extLst>
          </p:cNvPr>
          <p:cNvGrpSpPr/>
          <p:nvPr/>
        </p:nvGrpSpPr>
        <p:grpSpPr>
          <a:xfrm>
            <a:off x="7470635" y="1840106"/>
            <a:ext cx="1516873" cy="3097114"/>
            <a:chOff x="7399334" y="1731618"/>
            <a:chExt cx="1516873" cy="30971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AB14DE-F5E7-BB9E-D10E-0EF9C198A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09214" y="2521738"/>
              <a:ext cx="3097114" cy="151687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14727C6-74AA-CE27-058F-E8D8F5C75B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5350" y="3054489"/>
              <a:ext cx="197722" cy="225685"/>
            </a:xfrm>
            <a:prstGeom prst="straightConnector1">
              <a:avLst/>
            </a:prstGeom>
            <a:ln w="31750"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9EE07-229E-6504-0EA1-903E881BBC53}"/>
                </a:ext>
              </a:extLst>
            </p:cNvPr>
            <p:cNvSpPr txBox="1"/>
            <p:nvPr/>
          </p:nvSpPr>
          <p:spPr>
            <a:xfrm>
              <a:off x="7975278" y="3219817"/>
              <a:ext cx="720144" cy="3105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C2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91DDFEB-5C09-DA37-DF71-A443FBAAC4BC}"/>
              </a:ext>
            </a:extLst>
          </p:cNvPr>
          <p:cNvSpPr txBox="1"/>
          <p:nvPr/>
        </p:nvSpPr>
        <p:spPr>
          <a:xfrm>
            <a:off x="2646947" y="3697734"/>
            <a:ext cx="4173240" cy="9566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Integral of |dB/dt|</a:t>
            </a:r>
            <a:r>
              <a:rPr lang="en-US" baseline="30000" dirty="0"/>
              <a:t>2</a:t>
            </a:r>
            <a:r>
              <a:rPr lang="en-US" dirty="0"/>
              <a:t> is </a:t>
            </a:r>
            <a:r>
              <a:rPr lang="en-GB" dirty="0"/>
              <a:t>associated coupling loss.</a:t>
            </a:r>
          </a:p>
          <a:p>
            <a:r>
              <a:rPr lang="en-GB" dirty="0"/>
              <a:t>Hints that coupling loss is not a majority of the loss with the E-CLIQ coils in this position.</a:t>
            </a:r>
          </a:p>
          <a:p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FAE99449-0596-9067-07A2-2B8404CB3E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3218206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79ED3-256E-A42E-2F41-49785DB4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3E4E3-AC7A-9051-A812-CE773523D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5A18B1-4F69-E6B0-7B92-A31E39DA7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Integrated |dB/dt|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4BBB1F-CF77-AAFE-0E7C-C1E104B102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92071"/>
            <a:ext cx="9143999" cy="453085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1CCCD78-C36D-933A-504F-A6D83E8A7774}"/>
              </a:ext>
            </a:extLst>
          </p:cNvPr>
          <p:cNvGrpSpPr/>
          <p:nvPr/>
        </p:nvGrpSpPr>
        <p:grpSpPr>
          <a:xfrm>
            <a:off x="7426940" y="1809110"/>
            <a:ext cx="1516873" cy="3097114"/>
            <a:chOff x="7399334" y="1731618"/>
            <a:chExt cx="1516873" cy="30971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B68EC8-9A93-4F27-602B-027D21226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609214" y="2521738"/>
              <a:ext cx="3097114" cy="151687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06AE4DC-91A4-ED9F-178D-74371B3B95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5350" y="3054489"/>
              <a:ext cx="197722" cy="225685"/>
            </a:xfrm>
            <a:prstGeom prst="straightConnector1">
              <a:avLst/>
            </a:prstGeom>
            <a:ln w="31750"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9DFC25E-71A5-FF51-D047-3E7C7D6AD318}"/>
                </a:ext>
              </a:extLst>
            </p:cNvPr>
            <p:cNvSpPr txBox="1"/>
            <p:nvPr/>
          </p:nvSpPr>
          <p:spPr>
            <a:xfrm>
              <a:off x="7975278" y="3219817"/>
              <a:ext cx="720144" cy="3105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C2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9D6734-4569-0E68-A5FC-C0100CB6A927}"/>
              </a:ext>
            </a:extLst>
          </p:cNvPr>
          <p:cNvCxnSpPr>
            <a:cxnSpLocks/>
          </p:cNvCxnSpPr>
          <p:nvPr/>
        </p:nvCxnSpPr>
        <p:spPr>
          <a:xfrm>
            <a:off x="2584450" y="2959100"/>
            <a:ext cx="1003300" cy="0"/>
          </a:xfrm>
          <a:prstGeom prst="straightConnector1">
            <a:avLst/>
          </a:prstGeom>
          <a:ln>
            <a:gradFill flip="none" rotWithShape="1">
              <a:gsLst>
                <a:gs pos="0">
                  <a:srgbClr val="551964"/>
                </a:gs>
                <a:gs pos="56000">
                  <a:srgbClr val="49A5A1"/>
                </a:gs>
                <a:gs pos="100000">
                  <a:srgbClr val="FDEE67"/>
                </a:gs>
              </a:gsLst>
              <a:lin ang="1080000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D641A9-0D6A-B1DA-65E7-F0A5E9585AD5}"/>
              </a:ext>
            </a:extLst>
          </p:cNvPr>
          <p:cNvCxnSpPr>
            <a:cxnSpLocks/>
          </p:cNvCxnSpPr>
          <p:nvPr/>
        </p:nvCxnSpPr>
        <p:spPr>
          <a:xfrm flipV="1">
            <a:off x="3702050" y="2796381"/>
            <a:ext cx="0" cy="194469"/>
          </a:xfrm>
          <a:prstGeom prst="straightConnector1">
            <a:avLst/>
          </a:prstGeom>
          <a:ln>
            <a:solidFill>
              <a:srgbClr val="551964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B19297C-57CD-12FE-7117-5D66E3E3C463}"/>
              </a:ext>
            </a:extLst>
          </p:cNvPr>
          <p:cNvSpPr txBox="1"/>
          <p:nvPr/>
        </p:nvSpPr>
        <p:spPr>
          <a:xfrm>
            <a:off x="3754564" y="2653717"/>
            <a:ext cx="2591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Slightly more energy needed due to outward heat flow.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DC7ACE-373C-3FB8-EED8-C12422513FE3}"/>
              </a:ext>
            </a:extLst>
          </p:cNvPr>
          <p:cNvSpPr txBox="1"/>
          <p:nvPr/>
        </p:nvSpPr>
        <p:spPr>
          <a:xfrm>
            <a:off x="1980257" y="3888322"/>
            <a:ext cx="46502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Integral of |dB/dt| is associated with hysteresis loss.</a:t>
            </a:r>
          </a:p>
          <a:p>
            <a:r>
              <a:rPr lang="en-US" sz="1400" dirty="0"/>
              <a:t>Hints hysteresis loss plays a role in this frequency range.</a:t>
            </a:r>
            <a:endParaRPr lang="en-GB" sz="1400" dirty="0"/>
          </a:p>
        </p:txBody>
      </p:sp>
      <p:sp>
        <p:nvSpPr>
          <p:cNvPr id="21" name="Date Placeholder 1">
            <a:extLst>
              <a:ext uri="{FF2B5EF4-FFF2-40B4-BE49-F238E27FC236}">
                <a16:creationId xmlns:a16="http://schemas.microsoft.com/office/drawing/2014/main" id="{5D2CE230-0AAB-C013-9B52-09850E955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385908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875069-5BE1-94D4-3FA9-45E1537218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D1814-57E0-F183-ECCE-2429A0ABCB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66E493-F86F-F6DC-078C-9CB7E5A7B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Special thanks to: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2ED3D-D2AA-88E4-BBEB-8BBD124A9128}"/>
              </a:ext>
            </a:extLst>
          </p:cNvPr>
          <p:cNvSpPr txBox="1"/>
          <p:nvPr/>
        </p:nvSpPr>
        <p:spPr>
          <a:xfrm>
            <a:off x="457526" y="817132"/>
            <a:ext cx="8584874" cy="3117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927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J.C. Perez, A. Haziot, </a:t>
            </a:r>
            <a:r>
              <a:rPr lang="en-GB" dirty="0"/>
              <a:t>N. Peray, C. Fernandes, F. Garnier, G. Maury, D. Cote and B. </a:t>
            </a:r>
            <a:r>
              <a:rPr lang="en-GB" dirty="0" err="1"/>
              <a:t>Fornes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SM18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G. Willering, M. Boczan, J.-L. Guyon and J. Feuvrier, V. Di Capua, M. Janitschke.</a:t>
            </a:r>
          </a:p>
          <a:p>
            <a:endParaRPr lang="en-US" dirty="0"/>
          </a:p>
          <a:p>
            <a:r>
              <a:rPr lang="en-US" b="1" dirty="0"/>
              <a:t>PCB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 Mehl</a:t>
            </a:r>
          </a:p>
          <a:p>
            <a:endParaRPr lang="en-US" b="1" dirty="0"/>
          </a:p>
          <a:p>
            <a:r>
              <a:rPr lang="en-US" b="1" dirty="0" err="1"/>
              <a:t>Cryolab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P. Borges de Sousa</a:t>
            </a:r>
          </a:p>
          <a:p>
            <a:endParaRPr lang="en-US" dirty="0"/>
          </a:p>
          <a:p>
            <a:r>
              <a:rPr lang="en-US" b="1" dirty="0"/>
              <a:t>Machine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A. Verweij, M. Wozniak, J. Dular, A. Glock, A. Barroso Del Rio, E. Schnaubelt and G. West.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06EB96-E6C4-905E-0341-A080F000A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4253022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47A80-D7C2-AF47-8153-416E6A9FD0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A020B-CF0F-673F-4D95-1EBA22B65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9D73ED-7EF4-9916-D912-A632EC4E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 E-CLIQ positions</a:t>
            </a:r>
            <a:endParaRPr lang="en-GB" dirty="0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058DBD6E-4DDD-1846-7735-71383283E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8242"/>
            <a:ext cx="9144000" cy="45385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C86962-B097-3F04-A1E0-87D3F7F3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36820" y="2599230"/>
            <a:ext cx="3097114" cy="1516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7B536E-2896-C7F8-EBEE-9F3C2A99F9CB}"/>
              </a:ext>
            </a:extLst>
          </p:cNvPr>
          <p:cNvSpPr txBox="1"/>
          <p:nvPr/>
        </p:nvSpPr>
        <p:spPr>
          <a:xfrm>
            <a:off x="8415664" y="3111224"/>
            <a:ext cx="271138" cy="21608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rgbClr val="571C66"/>
                </a:solidFill>
              </a:rPr>
              <a:t>C2</a:t>
            </a:r>
            <a:endParaRPr lang="en-GB" b="1" dirty="0">
              <a:solidFill>
                <a:srgbClr val="571C6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F50B82-C14B-5557-7FEC-CD0C78D5FEEF}"/>
              </a:ext>
            </a:extLst>
          </p:cNvPr>
          <p:cNvSpPr txBox="1"/>
          <p:nvPr/>
        </p:nvSpPr>
        <p:spPr>
          <a:xfrm>
            <a:off x="7898379" y="2940931"/>
            <a:ext cx="720144" cy="310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9A5A1"/>
                </a:solidFill>
              </a:rPr>
              <a:t>C4</a:t>
            </a:r>
            <a:endParaRPr lang="en-GB" b="1" dirty="0">
              <a:solidFill>
                <a:srgbClr val="49A5A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1B54CD-BCBC-BD72-1B1D-D04A2BABD429}"/>
              </a:ext>
            </a:extLst>
          </p:cNvPr>
          <p:cNvSpPr txBox="1"/>
          <p:nvPr/>
        </p:nvSpPr>
        <p:spPr>
          <a:xfrm>
            <a:off x="7972141" y="3587254"/>
            <a:ext cx="276509" cy="216085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>
            <a:spAutoFit/>
          </a:bodyPr>
          <a:lstStyle/>
          <a:p>
            <a:r>
              <a:rPr lang="en-US" b="1" dirty="0">
                <a:solidFill>
                  <a:srgbClr val="FDEC59"/>
                </a:solidFill>
              </a:rPr>
              <a:t>C8</a:t>
            </a:r>
            <a:endParaRPr lang="en-GB" b="1" dirty="0">
              <a:solidFill>
                <a:srgbClr val="FDEC59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056A83-B24D-4983-7696-65ED5CA89D98}"/>
              </a:ext>
            </a:extLst>
          </p:cNvPr>
          <p:cNvSpPr/>
          <p:nvPr/>
        </p:nvSpPr>
        <p:spPr>
          <a:xfrm rot="5400000">
            <a:off x="7771563" y="3041958"/>
            <a:ext cx="247281" cy="69604"/>
          </a:xfrm>
          <a:prstGeom prst="roundRect">
            <a:avLst/>
          </a:prstGeom>
          <a:solidFill>
            <a:srgbClr val="49A5A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40AE11A-7E29-CA84-B92B-7758A91FFB02}"/>
              </a:ext>
            </a:extLst>
          </p:cNvPr>
          <p:cNvSpPr/>
          <p:nvPr/>
        </p:nvSpPr>
        <p:spPr>
          <a:xfrm rot="5400000">
            <a:off x="7771562" y="3660495"/>
            <a:ext cx="247281" cy="69604"/>
          </a:xfrm>
          <a:prstGeom prst="roundRect">
            <a:avLst/>
          </a:prstGeom>
          <a:solidFill>
            <a:srgbClr val="FDEC59"/>
          </a:solidFill>
          <a:ln>
            <a:solidFill>
              <a:srgbClr val="FDEC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37E07D3-E40C-77A2-079C-BD0569D65C4D}"/>
              </a:ext>
            </a:extLst>
          </p:cNvPr>
          <p:cNvSpPr/>
          <p:nvPr/>
        </p:nvSpPr>
        <p:spPr>
          <a:xfrm>
            <a:off x="8446697" y="3038610"/>
            <a:ext cx="247281" cy="69604"/>
          </a:xfrm>
          <a:prstGeom prst="roundRect">
            <a:avLst/>
          </a:prstGeom>
          <a:solidFill>
            <a:srgbClr val="571C66"/>
          </a:solidFill>
          <a:ln>
            <a:solidFill>
              <a:srgbClr val="571C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CBC6838C-1BFE-B704-10C1-4E336D483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455574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7E86A-129F-3E21-D0E7-8F92BBC1C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DE183-D61D-AE4D-B3E9-63F46BD39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E695AF-257E-165F-7766-9FD09488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E-CLIQ from the previous test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BBE7D2-D586-CC1D-1B19-EEF6621CC8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90796"/>
            <a:ext cx="9143999" cy="45334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6C9D4E4-B73C-C1F3-9551-709687903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36820" y="2599230"/>
            <a:ext cx="3097114" cy="151687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FDFE0A5-B18F-5F3A-2D2D-92EC4530332F}"/>
              </a:ext>
            </a:extLst>
          </p:cNvPr>
          <p:cNvSpPr txBox="1"/>
          <p:nvPr/>
        </p:nvSpPr>
        <p:spPr>
          <a:xfrm>
            <a:off x="7938506" y="3175987"/>
            <a:ext cx="720144" cy="310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642E71"/>
                </a:solidFill>
              </a:rPr>
              <a:t>C9</a:t>
            </a:r>
            <a:endParaRPr lang="en-GB" b="1" dirty="0">
              <a:solidFill>
                <a:srgbClr val="642E7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F71FA72-8BDF-DC83-CCC4-229684079B2F}"/>
              </a:ext>
            </a:extLst>
          </p:cNvPr>
          <p:cNvSpPr/>
          <p:nvPr/>
        </p:nvSpPr>
        <p:spPr>
          <a:xfrm rot="5400000">
            <a:off x="7849668" y="3296443"/>
            <a:ext cx="247281" cy="69604"/>
          </a:xfrm>
          <a:prstGeom prst="roundRect">
            <a:avLst/>
          </a:prstGeom>
          <a:solidFill>
            <a:srgbClr val="642E7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42E71"/>
              </a:solidFill>
            </a:endParaRPr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3488CABE-5892-E737-A9D5-7E96BDB0AB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619950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AB6FF6-3512-97C5-DB2E-06C18AD9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97C57-EDE3-F04F-822A-A0C8DFD90B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5C420C-1144-9207-2315-27BDF9F6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Normal zone size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830FEC-86B8-CE83-8589-8F86758D4A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88242"/>
            <a:ext cx="9143999" cy="45385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70CCFD-F10B-6F5F-B531-38D9B52D9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36820" y="2599230"/>
            <a:ext cx="3097114" cy="1516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E4B86E-E206-913D-841F-771D1C89BB4D}"/>
              </a:ext>
            </a:extLst>
          </p:cNvPr>
          <p:cNvSpPr txBox="1"/>
          <p:nvPr/>
        </p:nvSpPr>
        <p:spPr>
          <a:xfrm>
            <a:off x="7938506" y="3175987"/>
            <a:ext cx="720144" cy="310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642E71"/>
                </a:solidFill>
              </a:rPr>
              <a:t>C9</a:t>
            </a:r>
            <a:endParaRPr lang="en-GB" b="1" dirty="0">
              <a:solidFill>
                <a:srgbClr val="642E7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A6B2822-506E-68B9-A3A4-7204E6AFA5C5}"/>
              </a:ext>
            </a:extLst>
          </p:cNvPr>
          <p:cNvSpPr/>
          <p:nvPr/>
        </p:nvSpPr>
        <p:spPr>
          <a:xfrm rot="5400000">
            <a:off x="7849668" y="3296443"/>
            <a:ext cx="247281" cy="69604"/>
          </a:xfrm>
          <a:prstGeom prst="roundRect">
            <a:avLst/>
          </a:prstGeom>
          <a:solidFill>
            <a:srgbClr val="642E7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42E7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F9F531-3F20-6AA3-A30A-4477CFB63723}"/>
              </a:ext>
            </a:extLst>
          </p:cNvPr>
          <p:cNvSpPr txBox="1"/>
          <p:nvPr/>
        </p:nvSpPr>
        <p:spPr>
          <a:xfrm>
            <a:off x="4724400" y="1696520"/>
            <a:ext cx="2311400" cy="117275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60000"/>
                <a:satMod val="30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Voltage slope at 13.8 kA:</a:t>
            </a:r>
          </a:p>
          <a:p>
            <a:r>
              <a:rPr lang="en-US" dirty="0">
                <a:solidFill>
                  <a:srgbClr val="31688E"/>
                </a:solidFill>
              </a:rPr>
              <a:t>C2: 550 V/s</a:t>
            </a:r>
          </a:p>
          <a:p>
            <a:r>
              <a:rPr lang="en-US" dirty="0">
                <a:solidFill>
                  <a:srgbClr val="79CFA6"/>
                </a:solidFill>
              </a:rPr>
              <a:t>C4: 350 V/s</a:t>
            </a:r>
          </a:p>
          <a:p>
            <a:r>
              <a:rPr lang="en-US" dirty="0">
                <a:solidFill>
                  <a:srgbClr val="FDEC59"/>
                </a:solidFill>
              </a:rPr>
              <a:t>C8: 300 V/s</a:t>
            </a:r>
          </a:p>
          <a:p>
            <a:r>
              <a:rPr lang="en-US" dirty="0">
                <a:solidFill>
                  <a:srgbClr val="642E71"/>
                </a:solidFill>
              </a:rPr>
              <a:t>C9: 120 V/s</a:t>
            </a:r>
            <a:endParaRPr lang="en-GB" dirty="0">
              <a:solidFill>
                <a:srgbClr val="642E7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F47569-457A-00BB-5CEB-DAB6B94A3EFC}"/>
              </a:ext>
            </a:extLst>
          </p:cNvPr>
          <p:cNvSpPr txBox="1"/>
          <p:nvPr/>
        </p:nvSpPr>
        <p:spPr>
          <a:xfrm>
            <a:off x="8415664" y="3111224"/>
            <a:ext cx="271138" cy="216085"/>
          </a:xfrm>
          <a:prstGeom prst="rect">
            <a:avLst/>
          </a:prstGeom>
          <a:solidFill>
            <a:schemeClr val="accent5">
              <a:alpha val="31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dirty="0">
                <a:solidFill>
                  <a:srgbClr val="31688E"/>
                </a:solidFill>
              </a:rPr>
              <a:t>C2</a:t>
            </a:r>
            <a:endParaRPr lang="en-GB" b="1" dirty="0">
              <a:solidFill>
                <a:srgbClr val="31688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61C00C-C63B-445E-7EE4-7E11FCD670C4}"/>
              </a:ext>
            </a:extLst>
          </p:cNvPr>
          <p:cNvSpPr txBox="1"/>
          <p:nvPr/>
        </p:nvSpPr>
        <p:spPr>
          <a:xfrm>
            <a:off x="7898379" y="2940931"/>
            <a:ext cx="720144" cy="310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9CFA6"/>
                </a:solidFill>
              </a:rPr>
              <a:t>C4</a:t>
            </a:r>
            <a:endParaRPr lang="en-GB" b="1" dirty="0">
              <a:solidFill>
                <a:srgbClr val="79CFA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72ED47-6207-FA7B-7544-F2E2003B5F40}"/>
              </a:ext>
            </a:extLst>
          </p:cNvPr>
          <p:cNvSpPr txBox="1"/>
          <p:nvPr/>
        </p:nvSpPr>
        <p:spPr>
          <a:xfrm>
            <a:off x="7975818" y="3589948"/>
            <a:ext cx="286998" cy="216085"/>
          </a:xfrm>
          <a:prstGeom prst="rect">
            <a:avLst/>
          </a:prstGeom>
          <a:solidFill>
            <a:schemeClr val="accent1">
              <a:alpha val="91000"/>
            </a:schemeClr>
          </a:solidFill>
        </p:spPr>
        <p:txBody>
          <a:bodyPr wrap="square" lIns="0" tIns="0" rIns="0" bIns="0">
            <a:spAutoFit/>
          </a:bodyPr>
          <a:lstStyle/>
          <a:p>
            <a:r>
              <a:rPr lang="en-US" b="1" dirty="0">
                <a:solidFill>
                  <a:srgbClr val="FDEC59"/>
                </a:solidFill>
              </a:rPr>
              <a:t>C8</a:t>
            </a:r>
            <a:endParaRPr lang="en-GB" b="1" dirty="0">
              <a:solidFill>
                <a:srgbClr val="FDEC59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785D5E6-B675-7635-2AC8-AC580C67855D}"/>
              </a:ext>
            </a:extLst>
          </p:cNvPr>
          <p:cNvSpPr/>
          <p:nvPr/>
        </p:nvSpPr>
        <p:spPr>
          <a:xfrm rot="5400000">
            <a:off x="7771563" y="3041958"/>
            <a:ext cx="247281" cy="69604"/>
          </a:xfrm>
          <a:prstGeom prst="roundRect">
            <a:avLst/>
          </a:prstGeom>
          <a:solidFill>
            <a:srgbClr val="79CF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D62DB27-B88F-710F-3A33-948BC7A6C713}"/>
              </a:ext>
            </a:extLst>
          </p:cNvPr>
          <p:cNvSpPr/>
          <p:nvPr/>
        </p:nvSpPr>
        <p:spPr>
          <a:xfrm rot="5400000">
            <a:off x="7771562" y="3660495"/>
            <a:ext cx="247281" cy="69604"/>
          </a:xfrm>
          <a:prstGeom prst="roundRect">
            <a:avLst/>
          </a:prstGeom>
          <a:solidFill>
            <a:srgbClr val="FDEC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D311EF2-B413-1EB6-5254-AD05C707CC55}"/>
              </a:ext>
            </a:extLst>
          </p:cNvPr>
          <p:cNvSpPr/>
          <p:nvPr/>
        </p:nvSpPr>
        <p:spPr>
          <a:xfrm>
            <a:off x="8446697" y="3038610"/>
            <a:ext cx="247281" cy="69604"/>
          </a:xfrm>
          <a:prstGeom prst="roundRect">
            <a:avLst/>
          </a:prstGeom>
          <a:solidFill>
            <a:srgbClr val="31688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F3ABCE2B-13A9-3D23-9D68-B7557F2D6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43805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F2536-FA39-312A-12D0-FF54EBFA57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2FCAE-FC11-FB5D-DA60-7E0B47D590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2C28FB-44A0-FD30-7C07-E92D5D36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Preliminary Measurement Conclusions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117EC-6C8B-9289-41D7-61B615941F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896778" cy="446932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150 E-CLIQ tests were performed on two different SMCs during 3 campaigns</a:t>
            </a:r>
          </a:p>
          <a:p>
            <a:r>
              <a:rPr lang="en-US" dirty="0"/>
              <a:t>E-CLIQ in the bore hints main loss is hysteresis loss</a:t>
            </a:r>
          </a:p>
          <a:p>
            <a:r>
              <a:rPr lang="en-US" dirty="0"/>
              <a:t>E-CLIQ on the coil side also </a:t>
            </a:r>
            <a:r>
              <a:rPr lang="en-US" dirty="0">
                <a:sym typeface="Wingdings" panose="05000000000000000000" pitchFamily="2" charset="2"/>
              </a:rPr>
              <a:t>hints main loss is hysteresis loss</a:t>
            </a:r>
          </a:p>
          <a:p>
            <a:r>
              <a:rPr lang="en-US" dirty="0">
                <a:sym typeface="Wingdings" panose="05000000000000000000" pitchFamily="2" charset="2"/>
              </a:rPr>
              <a:t>Fastest quench initiation: E-CLIQ in the bore &lt; 1 ms</a:t>
            </a:r>
          </a:p>
          <a:p>
            <a:r>
              <a:rPr lang="en-US" dirty="0">
                <a:sym typeface="Wingdings" panose="05000000000000000000" pitchFamily="2" charset="2"/>
              </a:rPr>
              <a:t>Fastest normal-zone growth: E-CLIQ on the coil sides</a:t>
            </a:r>
          </a:p>
          <a:p>
            <a:r>
              <a:rPr lang="en-US" dirty="0">
                <a:sym typeface="Wingdings" panose="05000000000000000000" pitchFamily="2" charset="2"/>
              </a:rPr>
              <a:t>Quench down to 12 kA of magnet current within 8 ms after E-CLIQ activation.</a:t>
            </a:r>
          </a:p>
          <a:p>
            <a:pPr marL="2743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7432" indent="0">
              <a:buNone/>
            </a:pPr>
            <a:r>
              <a:rPr lang="en-US" b="1" dirty="0">
                <a:sym typeface="Wingdings" panose="05000000000000000000" pitchFamily="2" charset="2"/>
              </a:rPr>
              <a:t>Next: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Activation Energy, some numbers.</a:t>
            </a:r>
          </a:p>
          <a:p>
            <a:pPr marL="2743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27432" indent="0">
              <a:buNone/>
            </a:pPr>
            <a:r>
              <a:rPr lang="en-US" b="1" dirty="0">
                <a:sym typeface="Wingdings" panose="05000000000000000000" pitchFamily="2" charset="2"/>
              </a:rPr>
              <a:t>How does this compare to simulation?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AC loss simulation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Full magnet simulation</a:t>
            </a:r>
          </a:p>
          <a:p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2F848DD-740F-F1DD-1410-368AEA93C2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0767782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FAD1BF-BB77-70D9-8B3F-03FD1F3E9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F0C17-ADA7-8B21-5356-BF2755601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D8220E-CD92-00CF-7043-6A8C1CDA4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needed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CA4C4-3D21-DA08-2C8F-A0C940883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63" y="674076"/>
            <a:ext cx="8136739" cy="436684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CA11520-2569-B70D-6B1C-8C45310510E7}"/>
              </a:ext>
            </a:extLst>
          </p:cNvPr>
          <p:cNvSpPr/>
          <p:nvPr/>
        </p:nvSpPr>
        <p:spPr>
          <a:xfrm>
            <a:off x="2784451" y="3041071"/>
            <a:ext cx="1512542" cy="151254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621AAA-DE0A-D774-73DA-0334EDA7764E}"/>
              </a:ext>
            </a:extLst>
          </p:cNvPr>
          <p:cNvSpPr txBox="1"/>
          <p:nvPr/>
        </p:nvSpPr>
        <p:spPr>
          <a:xfrm>
            <a:off x="1942691" y="2673929"/>
            <a:ext cx="3873176" cy="3084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Most fast quench initiations &lt; 1 J input energy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14AB4788-5587-A4F3-E368-B389748AF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826707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85CB6-2513-B66F-62BE-078708909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14D78-0B6F-1BB7-24D7-FF3B3B95B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E0536C-AD81-39CA-F020-92CCE7255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numbers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FD9ED6-9BB5-3DDA-AF5D-E27CECA5BEF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E-CLIQ frequency: 900 Hz.</a:t>
            </a:r>
          </a:p>
          <a:p>
            <a:r>
              <a:rPr lang="en-US" dirty="0"/>
              <a:t>Inductance 3.2 mH (inductance of the latest E-CLIQ coils).</a:t>
            </a:r>
          </a:p>
          <a:p>
            <a:r>
              <a:rPr lang="en-US" dirty="0"/>
              <a:t>900 Hz = 1 / (2</a:t>
            </a:r>
            <a:r>
              <a:rPr lang="el-GR" dirty="0"/>
              <a:t>π</a:t>
            </a:r>
            <a:r>
              <a:rPr lang="en-US" dirty="0"/>
              <a:t>(C * 3.2 mH )</a:t>
            </a:r>
            <a:r>
              <a:rPr lang="en-US" sz="2000" baseline="30000" dirty="0"/>
              <a:t>0.5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C = 10 µF</a:t>
            </a:r>
          </a:p>
          <a:p>
            <a:r>
              <a:rPr lang="en-US" dirty="0">
                <a:sym typeface="Wingdings" panose="05000000000000000000" pitchFamily="2" charset="2"/>
              </a:rPr>
              <a:t>E = 0.5 * 10 µF * (450 V)</a:t>
            </a:r>
            <a:r>
              <a:rPr lang="en-US" baseline="30000" dirty="0">
                <a:sym typeface="Wingdings" panose="05000000000000000000" pitchFamily="2" charset="2"/>
              </a:rPr>
              <a:t>2 </a:t>
            </a:r>
            <a:r>
              <a:rPr lang="en-US" dirty="0">
                <a:sym typeface="Wingdings" panose="05000000000000000000" pitchFamily="2" charset="2"/>
              </a:rPr>
              <a:t>= 1 J of stored energy.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F934F7-60D8-1C17-CF8A-B153AF391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99" y="2462016"/>
            <a:ext cx="5329860" cy="26924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DAE97C-9F82-DFC4-BCAB-494B6B01B6D1}"/>
              </a:ext>
            </a:extLst>
          </p:cNvPr>
          <p:cNvSpPr txBox="1"/>
          <p:nvPr/>
        </p:nvSpPr>
        <p:spPr>
          <a:xfrm>
            <a:off x="5902348" y="2462016"/>
            <a:ext cx="2972710" cy="268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Will these specific E-CLIQ coils work out of the box with such capacitor?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No</a:t>
            </a:r>
          </a:p>
          <a:p>
            <a:endParaRPr lang="en-US" dirty="0"/>
          </a:p>
          <a:p>
            <a:r>
              <a:rPr lang="en-US" dirty="0"/>
              <a:t>Protection circuit for a full-sized magnet multiple E-CLIQ coils would be connected in series.</a:t>
            </a:r>
          </a:p>
          <a:p>
            <a:endParaRPr lang="en-US" dirty="0"/>
          </a:p>
          <a:p>
            <a:r>
              <a:rPr lang="en-US" dirty="0"/>
              <a:t>Right ballpark of numbers, some modifications needed on the design, current and voltage requirements.</a:t>
            </a:r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2A3AB6AB-209D-D4E6-9171-39F8D6EB3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47557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3BA836-A626-39BE-EE2E-6423D03D5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44576-FFAD-36E6-0DA5-45D6E1B18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BB9AAE-7F5D-06E7-7404-521CC67C5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Finite Element Modelling - </a:t>
            </a:r>
            <a:r>
              <a:rPr lang="en-GB" sz="3200" dirty="0" err="1">
                <a:solidFill>
                  <a:srgbClr val="24523A"/>
                </a:solidFill>
              </a:rPr>
              <a:t>FiQuS</a:t>
            </a:r>
            <a:endParaRPr lang="en-GB" dirty="0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83CDF7C2-F32C-CD8F-A723-FCE406177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452" y="1685892"/>
            <a:ext cx="2728248" cy="3282802"/>
          </a:xfrm>
          <a:prstGeom prst="rect">
            <a:avLst/>
          </a:prstGeom>
        </p:spPr>
      </p:pic>
      <p:pic>
        <p:nvPicPr>
          <p:cNvPr id="8" name="Graphique 20">
            <a:extLst>
              <a:ext uri="{FF2B5EF4-FFF2-40B4-BE49-F238E27FC236}">
                <a16:creationId xmlns:a16="http://schemas.microsoft.com/office/drawing/2014/main" id="{C7D5844D-2C78-D024-46A5-3B8DCCA8B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677" y="1953824"/>
            <a:ext cx="2163017" cy="2828560"/>
          </a:xfrm>
          <a:prstGeom prst="rect">
            <a:avLst/>
          </a:prstGeom>
        </p:spPr>
      </p:pic>
      <p:pic>
        <p:nvPicPr>
          <p:cNvPr id="9" name="Graphique 24">
            <a:extLst>
              <a:ext uri="{FF2B5EF4-FFF2-40B4-BE49-F238E27FC236}">
                <a16:creationId xmlns:a16="http://schemas.microsoft.com/office/drawing/2014/main" id="{6A429D68-3618-CBB3-8DA1-53A577F2C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27581" y="652249"/>
            <a:ext cx="2667347" cy="2667347"/>
          </a:xfrm>
          <a:prstGeom prst="rect">
            <a:avLst/>
          </a:prstGeom>
        </p:spPr>
      </p:pic>
      <p:sp>
        <p:nvSpPr>
          <p:cNvPr id="10" name="ZoneTexte 29">
            <a:extLst>
              <a:ext uri="{FF2B5EF4-FFF2-40B4-BE49-F238E27FC236}">
                <a16:creationId xmlns:a16="http://schemas.microsoft.com/office/drawing/2014/main" id="{45E5B5A4-8D4F-62E3-A7C6-1339526EE6CB}"/>
              </a:ext>
            </a:extLst>
          </p:cNvPr>
          <p:cNvSpPr txBox="1"/>
          <p:nvPr/>
        </p:nvSpPr>
        <p:spPr>
          <a:xfrm>
            <a:off x="221127" y="696550"/>
            <a:ext cx="4987635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Cable </a:t>
            </a:r>
            <a:r>
              <a:rPr lang="en-US" b="1" dirty="0"/>
              <a:t>homogenization</a:t>
            </a:r>
            <a:r>
              <a:rPr lang="en-US" dirty="0"/>
              <a:t> accounting for </a:t>
            </a:r>
            <a:r>
              <a:rPr lang="en-US" b="1" dirty="0"/>
              <a:t>all types </a:t>
            </a:r>
            <a:r>
              <a:rPr lang="en-US" dirty="0"/>
              <a:t>of loss and magnetization: inter-strand (IS), inter-filament (IF), eddy, hysteresis, ohmic).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Assumption: 2D model (infinitely long E-CLIQ coil).</a:t>
            </a:r>
          </a:p>
        </p:txBody>
      </p:sp>
      <p:sp>
        <p:nvSpPr>
          <p:cNvPr id="11" name="ZoneTexte 33">
            <a:extLst>
              <a:ext uri="{FF2B5EF4-FFF2-40B4-BE49-F238E27FC236}">
                <a16:creationId xmlns:a16="http://schemas.microsoft.com/office/drawing/2014/main" id="{10A690C6-1860-B4ED-A4B0-544EF1631499}"/>
              </a:ext>
            </a:extLst>
          </p:cNvPr>
          <p:cNvSpPr txBox="1"/>
          <p:nvPr/>
        </p:nvSpPr>
        <p:spPr>
          <a:xfrm>
            <a:off x="537260" y="1735421"/>
            <a:ext cx="1479892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Homogenization</a:t>
            </a:r>
          </a:p>
        </p:txBody>
      </p:sp>
      <p:cxnSp>
        <p:nvCxnSpPr>
          <p:cNvPr id="12" name="Connecteur droit avec flèche 35">
            <a:extLst>
              <a:ext uri="{FF2B5EF4-FFF2-40B4-BE49-F238E27FC236}">
                <a16:creationId xmlns:a16="http://schemas.microsoft.com/office/drawing/2014/main" id="{F54974F7-4014-CF67-7D0B-614DB419BF61}"/>
              </a:ext>
            </a:extLst>
          </p:cNvPr>
          <p:cNvCxnSpPr>
            <a:cxnSpLocks/>
          </p:cNvCxnSpPr>
          <p:nvPr/>
        </p:nvCxnSpPr>
        <p:spPr>
          <a:xfrm>
            <a:off x="1042122" y="2092492"/>
            <a:ext cx="4770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39">
            <a:extLst>
              <a:ext uri="{FF2B5EF4-FFF2-40B4-BE49-F238E27FC236}">
                <a16:creationId xmlns:a16="http://schemas.microsoft.com/office/drawing/2014/main" id="{2F0B7265-2CAB-6F01-4D2D-F862015C64F1}"/>
              </a:ext>
            </a:extLst>
          </p:cNvPr>
          <p:cNvCxnSpPr>
            <a:cxnSpLocks/>
          </p:cNvCxnSpPr>
          <p:nvPr/>
        </p:nvCxnSpPr>
        <p:spPr>
          <a:xfrm>
            <a:off x="5501513" y="1502448"/>
            <a:ext cx="0" cy="3378177"/>
          </a:xfrm>
          <a:prstGeom prst="line">
            <a:avLst/>
          </a:prstGeom>
          <a:ln w="25400">
            <a:solidFill>
              <a:srgbClr val="24523A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4" name="Groupe 45">
            <a:extLst>
              <a:ext uri="{FF2B5EF4-FFF2-40B4-BE49-F238E27FC236}">
                <a16:creationId xmlns:a16="http://schemas.microsoft.com/office/drawing/2014/main" id="{E0ADE206-8EDD-5EF9-1D5B-2CF4C67B3967}"/>
              </a:ext>
            </a:extLst>
          </p:cNvPr>
          <p:cNvGrpSpPr/>
          <p:nvPr/>
        </p:nvGrpSpPr>
        <p:grpSpPr>
          <a:xfrm>
            <a:off x="6038479" y="3456163"/>
            <a:ext cx="2693664" cy="1522703"/>
            <a:chOff x="5993137" y="3493948"/>
            <a:chExt cx="2693664" cy="1522703"/>
          </a:xfrm>
        </p:grpSpPr>
        <p:pic>
          <p:nvPicPr>
            <p:cNvPr id="15" name="Image 7">
              <a:extLst>
                <a:ext uri="{FF2B5EF4-FFF2-40B4-BE49-F238E27FC236}">
                  <a16:creationId xmlns:a16="http://schemas.microsoft.com/office/drawing/2014/main" id="{C3235765-EB05-E4EE-E8B1-A35DF93FE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93137" y="3493948"/>
              <a:ext cx="2693664" cy="152270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44">
                  <a:extLst>
                    <a:ext uri="{FF2B5EF4-FFF2-40B4-BE49-F238E27FC236}">
                      <a16:creationId xmlns:a16="http://schemas.microsoft.com/office/drawing/2014/main" id="{DD2591B8-2269-0282-8D22-2A00A7EF3D5F}"/>
                    </a:ext>
                  </a:extLst>
                </p:cNvPr>
                <p:cNvSpPr txBox="1"/>
                <p:nvPr/>
              </p:nvSpPr>
              <p:spPr>
                <a:xfrm>
                  <a:off x="6461256" y="3733170"/>
                  <a:ext cx="109158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1200" b="0" i="1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FR" sz="1200" b="0" i="1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=100</m:t>
                      </m:r>
                    </m:oMath>
                  </a14:m>
                  <a:r>
                    <a:rPr lang="en-US" sz="1200" b="0" dirty="0">
                      <a:solidFill>
                        <a:schemeClr val="accent1">
                          <a:lumMod val="1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Hz</a:t>
                  </a:r>
                  <a:endParaRPr lang="fr-FR" sz="1200" b="0" dirty="0">
                    <a:solidFill>
                      <a:schemeClr val="accent1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3223BFA0-72AB-8243-A6BA-8F7BAF6F74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1256" y="3733170"/>
                  <a:ext cx="1091581" cy="276999"/>
                </a:xfrm>
                <a:prstGeom prst="rect">
                  <a:avLst/>
                </a:prstGeom>
                <a:blipFill>
                  <a:blip r:embed="rId8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ZoneTexte 46">
            <a:extLst>
              <a:ext uri="{FF2B5EF4-FFF2-40B4-BE49-F238E27FC236}">
                <a16:creationId xmlns:a16="http://schemas.microsoft.com/office/drawing/2014/main" id="{8BA9153B-587A-B79E-FE2D-761815F5C2CD}"/>
              </a:ext>
            </a:extLst>
          </p:cNvPr>
          <p:cNvSpPr txBox="1"/>
          <p:nvPr/>
        </p:nvSpPr>
        <p:spPr>
          <a:xfrm>
            <a:off x="5817099" y="287908"/>
            <a:ext cx="3273653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Excitation on SMC (</a:t>
            </a:r>
            <a:r>
              <a:rPr lang="en-US" i="1" dirty="0">
                <a:solidFill>
                  <a:srgbClr val="C00000"/>
                </a:solidFill>
              </a:rPr>
              <a:t>preliminary</a:t>
            </a:r>
            <a:r>
              <a:rPr lang="en-US" i="1" dirty="0"/>
              <a:t> results)</a:t>
            </a:r>
          </a:p>
        </p:txBody>
      </p:sp>
      <p:sp>
        <p:nvSpPr>
          <p:cNvPr id="18" name="ZoneTexte 48">
            <a:extLst>
              <a:ext uri="{FF2B5EF4-FFF2-40B4-BE49-F238E27FC236}">
                <a16:creationId xmlns:a16="http://schemas.microsoft.com/office/drawing/2014/main" id="{B3EA9168-3366-D050-6E9E-2A23B5938D18}"/>
              </a:ext>
            </a:extLst>
          </p:cNvPr>
          <p:cNvSpPr txBox="1"/>
          <p:nvPr/>
        </p:nvSpPr>
        <p:spPr>
          <a:xfrm>
            <a:off x="3536985" y="4971622"/>
            <a:ext cx="55915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5"/>
                </a:solidFill>
              </a:rPr>
              <a:t>Dular et al., </a:t>
            </a:r>
            <a:r>
              <a:rPr lang="fr-BE" sz="800" i="1" dirty="0" err="1">
                <a:solidFill>
                  <a:schemeClr val="accent5"/>
                </a:solidFill>
              </a:rPr>
              <a:t>Distributed</a:t>
            </a:r>
            <a:r>
              <a:rPr lang="fr-BE" sz="800" i="1" dirty="0">
                <a:solidFill>
                  <a:schemeClr val="accent5"/>
                </a:solidFill>
              </a:rPr>
              <a:t> Inter-Strand </a:t>
            </a:r>
            <a:r>
              <a:rPr lang="fr-BE" sz="800" i="1" dirty="0" err="1">
                <a:solidFill>
                  <a:schemeClr val="accent5"/>
                </a:solidFill>
              </a:rPr>
              <a:t>Coupling</a:t>
            </a:r>
            <a:r>
              <a:rPr lang="fr-BE" sz="800" i="1" dirty="0">
                <a:solidFill>
                  <a:schemeClr val="accent5"/>
                </a:solidFill>
              </a:rPr>
              <a:t> </a:t>
            </a:r>
            <a:r>
              <a:rPr lang="fr-BE" sz="800" i="1" dirty="0" err="1">
                <a:solidFill>
                  <a:schemeClr val="accent5"/>
                </a:solidFill>
              </a:rPr>
              <a:t>Current</a:t>
            </a:r>
            <a:r>
              <a:rPr lang="fr-BE" sz="800" i="1" dirty="0">
                <a:solidFill>
                  <a:schemeClr val="accent5"/>
                </a:solidFill>
              </a:rPr>
              <a:t> Model for </a:t>
            </a:r>
            <a:r>
              <a:rPr lang="fr-BE" sz="800" i="1" dirty="0" err="1">
                <a:solidFill>
                  <a:schemeClr val="accent5"/>
                </a:solidFill>
              </a:rPr>
              <a:t>Finite</a:t>
            </a:r>
            <a:r>
              <a:rPr lang="fr-BE" sz="800" i="1" dirty="0">
                <a:solidFill>
                  <a:schemeClr val="accent5"/>
                </a:solidFill>
              </a:rPr>
              <a:t> </a:t>
            </a:r>
            <a:r>
              <a:rPr lang="fr-BE" sz="800" i="1" dirty="0" err="1">
                <a:solidFill>
                  <a:schemeClr val="accent5"/>
                </a:solidFill>
              </a:rPr>
              <a:t>Element</a:t>
            </a:r>
            <a:r>
              <a:rPr lang="fr-BE" sz="800" i="1" dirty="0">
                <a:solidFill>
                  <a:schemeClr val="accent5"/>
                </a:solidFill>
              </a:rPr>
              <a:t> Simulations of Rutherford </a:t>
            </a:r>
            <a:r>
              <a:rPr lang="fr-BE" sz="800" i="1" dirty="0" err="1">
                <a:solidFill>
                  <a:schemeClr val="accent5"/>
                </a:solidFill>
              </a:rPr>
              <a:t>Cables</a:t>
            </a:r>
            <a:r>
              <a:rPr lang="fr-BE" sz="800" dirty="0">
                <a:solidFill>
                  <a:schemeClr val="accent5"/>
                </a:solidFill>
              </a:rPr>
              <a:t>, 2025.</a:t>
            </a:r>
            <a:endParaRPr lang="en-US" sz="800" i="1" dirty="0">
              <a:solidFill>
                <a:schemeClr val="accent5"/>
              </a:solidFill>
            </a:endParaRPr>
          </a:p>
        </p:txBody>
      </p:sp>
      <p:pic>
        <p:nvPicPr>
          <p:cNvPr id="19" name="Graphic 4">
            <a:extLst>
              <a:ext uri="{FF2B5EF4-FFF2-40B4-BE49-F238E27FC236}">
                <a16:creationId xmlns:a16="http://schemas.microsoft.com/office/drawing/2014/main" id="{86B6875E-10A2-BDA8-A96D-FB75808A73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85375" y="596326"/>
            <a:ext cx="515720" cy="7828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7D4D5DD-372A-4FB1-C14F-450EC8DCF1D5}"/>
              </a:ext>
            </a:extLst>
          </p:cNvPr>
          <p:cNvSpPr txBox="1"/>
          <p:nvPr/>
        </p:nvSpPr>
        <p:spPr>
          <a:xfrm>
            <a:off x="2017152" y="4970665"/>
            <a:ext cx="465106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0" dirty="0">
                <a:effectLst/>
                <a:latin typeface="Helvetica" panose="020B0604020202020204" pitchFamily="34" charset="0"/>
                <a:hlinkClick r:id="rId11" tooltip="http://arxiv.org/abs/2510.24618"/>
              </a:rPr>
              <a:t>http://arxiv.org/abs/2510.24618</a:t>
            </a:r>
            <a:endParaRPr lang="en-GB" sz="800" dirty="0"/>
          </a:p>
        </p:txBody>
      </p:sp>
      <p:sp>
        <p:nvSpPr>
          <p:cNvPr id="22" name="Date Placeholder 1">
            <a:extLst>
              <a:ext uri="{FF2B5EF4-FFF2-40B4-BE49-F238E27FC236}">
                <a16:creationId xmlns:a16="http://schemas.microsoft.com/office/drawing/2014/main" id="{72D3A418-40F6-AC4E-DD3F-A27618DDB4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1339208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1893F-7F42-88E1-44AF-21E840606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F3E07D7-1D5B-8D28-E4B2-D179479BD3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750" y="628650"/>
            <a:ext cx="7600950" cy="43434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F8600C5-7A92-1487-0018-336EF99FA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AC-Loss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A5E5A-9590-B3C4-006B-CCFE3FDF8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C8A818-D15E-003A-71D5-351D5BA3F8DC}"/>
              </a:ext>
            </a:extLst>
          </p:cNvPr>
          <p:cNvSpPr txBox="1"/>
          <p:nvPr/>
        </p:nvSpPr>
        <p:spPr>
          <a:xfrm>
            <a:off x="369178" y="1261770"/>
            <a:ext cx="917559" cy="717376"/>
          </a:xfrm>
          <a:prstGeom prst="rect">
            <a:avLst/>
          </a:prstGeom>
          <a:solidFill>
            <a:schemeClr val="bg1"/>
          </a:solidFill>
        </p:spPr>
        <p:txBody>
          <a:bodyPr vert="horz" wrap="none" lIns="68580" tIns="34290" rIns="68580" bIns="34290" rtlCol="0" anchor="ctr" anchorCtr="0">
            <a:spAutoFit/>
          </a:bodyPr>
          <a:lstStyle/>
          <a:p>
            <a:pPr marL="128588" indent="-128588" algn="r"/>
            <a:r>
              <a:rPr lang="en-GB" sz="1053" dirty="0">
                <a:sym typeface="Wingdings" panose="05000000000000000000" pitchFamily="2" charset="2"/>
              </a:rPr>
              <a:t>RRR:</a:t>
            </a:r>
          </a:p>
          <a:p>
            <a:pPr marL="128588" indent="-128588" algn="r"/>
            <a:r>
              <a:rPr lang="en-GB" sz="1053" dirty="0">
                <a:solidFill>
                  <a:srgbClr val="FF0000"/>
                </a:solidFill>
                <a:sym typeface="Wingdings" panose="05000000000000000000" pitchFamily="2" charset="2"/>
              </a:rPr>
              <a:t>Core: 100</a:t>
            </a:r>
          </a:p>
          <a:p>
            <a:pPr marL="128588" indent="-128588" algn="r"/>
            <a:r>
              <a:rPr lang="en-GB" sz="1053" dirty="0" err="1">
                <a:solidFill>
                  <a:srgbClr val="FF0000"/>
                </a:solidFill>
                <a:sym typeface="Wingdings" panose="05000000000000000000" pitchFamily="2" charset="2"/>
              </a:rPr>
              <a:t>Interfila</a:t>
            </a:r>
            <a:r>
              <a:rPr lang="en-GB" sz="1053" dirty="0">
                <a:solidFill>
                  <a:srgbClr val="FF0000"/>
                </a:solidFill>
                <a:sym typeface="Wingdings" panose="05000000000000000000" pitchFamily="2" charset="2"/>
              </a:rPr>
              <a:t>.: 100</a:t>
            </a:r>
          </a:p>
          <a:p>
            <a:pPr marL="128588" indent="-128588" algn="r"/>
            <a:r>
              <a:rPr lang="en-GB" sz="1053" dirty="0">
                <a:solidFill>
                  <a:srgbClr val="FF0000"/>
                </a:solidFill>
                <a:sym typeface="Wingdings" panose="05000000000000000000" pitchFamily="2" charset="2"/>
              </a:rPr>
              <a:t>Sheath: 100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40B2EE-AD84-2B80-89BA-0D09834ADB9A}"/>
              </a:ext>
            </a:extLst>
          </p:cNvPr>
          <p:cNvSpPr txBox="1"/>
          <p:nvPr/>
        </p:nvSpPr>
        <p:spPr>
          <a:xfrm>
            <a:off x="275189" y="2154925"/>
            <a:ext cx="1000915" cy="555345"/>
          </a:xfrm>
          <a:prstGeom prst="rect">
            <a:avLst/>
          </a:prstGeom>
          <a:solidFill>
            <a:schemeClr val="bg1"/>
          </a:solidFill>
        </p:spPr>
        <p:txBody>
          <a:bodyPr vert="horz" wrap="none" lIns="68580" tIns="34290" rIns="68580" bIns="34290" rtlCol="0" anchor="ctr" anchorCtr="0">
            <a:spAutoFit/>
          </a:bodyPr>
          <a:lstStyle/>
          <a:p>
            <a:pPr marL="128588" indent="-128588" algn="r"/>
            <a:r>
              <a:rPr lang="en-GB" sz="1053" i="1" dirty="0" err="1">
                <a:sym typeface="Wingdings" panose="05000000000000000000" pitchFamily="2" charset="2"/>
              </a:rPr>
              <a:t>ρ</a:t>
            </a:r>
            <a:r>
              <a:rPr lang="en-GB" sz="1053" i="1" baseline="-25000" dirty="0" err="1">
                <a:sym typeface="Wingdings" panose="05000000000000000000" pitchFamily="2" charset="2"/>
              </a:rPr>
              <a:t>eff</a:t>
            </a:r>
            <a:r>
              <a:rPr lang="en-GB" sz="1053" i="1" baseline="-25000" dirty="0">
                <a:sym typeface="Wingdings" panose="05000000000000000000" pitchFamily="2" charset="2"/>
              </a:rPr>
              <a:t>.</a:t>
            </a:r>
            <a:r>
              <a:rPr lang="en-GB" sz="1053" dirty="0">
                <a:sym typeface="Wingdings" panose="05000000000000000000" pitchFamily="2" charset="2"/>
              </a:rPr>
              <a:t> Nb:</a:t>
            </a:r>
          </a:p>
          <a:p>
            <a:pPr marL="128588" indent="-128588" algn="r"/>
            <a:r>
              <a:rPr lang="en-GB" sz="1053" dirty="0">
                <a:sym typeface="Wingdings" panose="05000000000000000000" pitchFamily="2" charset="2"/>
              </a:rPr>
              <a:t>5.1 10</a:t>
            </a:r>
            <a:r>
              <a:rPr lang="en-GB" sz="1053" baseline="30000" dirty="0">
                <a:sym typeface="Wingdings" panose="05000000000000000000" pitchFamily="2" charset="2"/>
              </a:rPr>
              <a:t>-8</a:t>
            </a:r>
            <a:r>
              <a:rPr lang="en-GB" sz="1053" dirty="0">
                <a:sym typeface="Wingdings" panose="05000000000000000000" pitchFamily="2" charset="2"/>
              </a:rPr>
              <a:t> </a:t>
            </a:r>
            <a:r>
              <a:rPr lang="el-GR" sz="1053" dirty="0">
                <a:sym typeface="Wingdings" panose="05000000000000000000" pitchFamily="2" charset="2"/>
              </a:rPr>
              <a:t>Ω</a:t>
            </a:r>
            <a:r>
              <a:rPr lang="en-GB" sz="1053" dirty="0">
                <a:sym typeface="Wingdings" panose="05000000000000000000" pitchFamily="2" charset="2"/>
              </a:rPr>
              <a:t> m</a:t>
            </a:r>
          </a:p>
          <a:p>
            <a:pPr marL="128588" indent="-128588" algn="r"/>
            <a:r>
              <a:rPr lang="en-GB" sz="1053" dirty="0">
                <a:sym typeface="Wingdings" panose="05000000000000000000" pitchFamily="2" charset="2"/>
              </a:rPr>
              <a:t>(10 x pure Nb)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250A2-3102-3E72-6726-205D516F1589}"/>
              </a:ext>
            </a:extLst>
          </p:cNvPr>
          <p:cNvSpPr txBox="1"/>
          <p:nvPr/>
        </p:nvSpPr>
        <p:spPr>
          <a:xfrm>
            <a:off x="88700" y="3384281"/>
            <a:ext cx="1257299" cy="10414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68580" tIns="34290" rIns="68580" bIns="34290" rtlCol="0" anchor="ctr" anchorCtr="0">
            <a:spAutoFit/>
          </a:bodyPr>
          <a:lstStyle/>
          <a:p>
            <a:pPr marL="128588" indent="-128588" algn="r"/>
            <a:r>
              <a:rPr lang="en-GB" sz="1053" dirty="0">
                <a:sym typeface="Wingdings" panose="05000000000000000000" pitchFamily="2" charset="2"/>
              </a:rPr>
              <a:t>Relatively good agreement. Note that the measured wire average RRR is </a:t>
            </a:r>
            <a:r>
              <a:rPr lang="en-GB" sz="1053" b="1" dirty="0">
                <a:sym typeface="Wingdings" panose="05000000000000000000" pitchFamily="2" charset="2"/>
              </a:rPr>
              <a:t>330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A12414-040B-ADE4-8A94-611C871AD799}"/>
              </a:ext>
            </a:extLst>
          </p:cNvPr>
          <p:cNvGrpSpPr/>
          <p:nvPr/>
        </p:nvGrpSpPr>
        <p:grpSpPr>
          <a:xfrm>
            <a:off x="2286020" y="965598"/>
            <a:ext cx="6551990" cy="3995503"/>
            <a:chOff x="3048026" y="906464"/>
            <a:chExt cx="8735987" cy="5327337"/>
          </a:xfrm>
        </p:grpSpPr>
        <p:pic>
          <p:nvPicPr>
            <p:cNvPr id="9" name="Picture 8" descr="A colorful hexagon shaped object&#10;&#10;AI-generated content may be incorrect.">
              <a:extLst>
                <a:ext uri="{FF2B5EF4-FFF2-40B4-BE49-F238E27FC236}">
                  <a16:creationId xmlns:a16="http://schemas.microsoft.com/office/drawing/2014/main" id="{903A0B25-4F10-F295-1F9A-DB7122810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48026" y="2583873"/>
              <a:ext cx="4038600" cy="3563471"/>
            </a:xfrm>
            <a:prstGeom prst="rect">
              <a:avLst/>
            </a:prstGeom>
          </p:spPr>
        </p:pic>
        <p:pic>
          <p:nvPicPr>
            <p:cNvPr id="11" name="Picture 10" descr="A red circle with a blue center&#10;&#10;AI-generated content may be incorrect.">
              <a:extLst>
                <a:ext uri="{FF2B5EF4-FFF2-40B4-BE49-F238E27FC236}">
                  <a16:creationId xmlns:a16="http://schemas.microsoft.com/office/drawing/2014/main" id="{E017CEE3-EE5F-6AA6-6439-535127E95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42213" y="2511268"/>
              <a:ext cx="4441800" cy="3722533"/>
            </a:xfrm>
            <a:prstGeom prst="rect">
              <a:avLst/>
            </a:prstGeom>
          </p:spPr>
        </p:pic>
        <p:cxnSp>
          <p:nvCxnSpPr>
            <p:cNvPr id="12" name="Rechte verbindingslijn met pijl 12">
              <a:extLst>
                <a:ext uri="{FF2B5EF4-FFF2-40B4-BE49-F238E27FC236}">
                  <a16:creationId xmlns:a16="http://schemas.microsoft.com/office/drawing/2014/main" id="{B27D230F-8039-378A-DEEB-C490865767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52898" y="1894703"/>
              <a:ext cx="47702" cy="68917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Rechte verbindingslijn met pijl 12">
              <a:extLst>
                <a:ext uri="{FF2B5EF4-FFF2-40B4-BE49-F238E27FC236}">
                  <a16:creationId xmlns:a16="http://schemas.microsoft.com/office/drawing/2014/main" id="{14CA6E38-E875-ACDF-B82D-8DE379E656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15600" y="906464"/>
              <a:ext cx="152400" cy="16048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8F2BFF6-31F4-E794-D9CF-A3359C1F122F}"/>
              </a:ext>
            </a:extLst>
          </p:cNvPr>
          <p:cNvSpPr txBox="1"/>
          <p:nvPr/>
        </p:nvSpPr>
        <p:spPr>
          <a:xfrm>
            <a:off x="202772" y="524775"/>
            <a:ext cx="6018314" cy="20774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68580" tIns="34290" rIns="68580" bIns="34290" rtlCol="0" anchor="ctr" anchorCtr="0">
            <a:spAutoFit/>
          </a:bodyPr>
          <a:lstStyle/>
          <a:p>
            <a:pPr marL="128588" indent="-128588" algn="r"/>
            <a:r>
              <a:rPr lang="en-US" sz="900" i="1" dirty="0">
                <a:sym typeface="Wingdings" panose="05000000000000000000" pitchFamily="2" charset="2"/>
              </a:rPr>
              <a:t>Slide from: M. Wozniak, </a:t>
            </a:r>
            <a:r>
              <a:rPr lang="en-GB" sz="900" i="1" dirty="0">
                <a:sym typeface="Wingdings" panose="05000000000000000000" pitchFamily="2" charset="2"/>
              </a:rPr>
              <a:t>AC Loss of Nb</a:t>
            </a:r>
            <a:r>
              <a:rPr lang="en-GB" sz="900" i="1" baseline="-25000" dirty="0">
                <a:sym typeface="Wingdings" panose="05000000000000000000" pitchFamily="2" charset="2"/>
              </a:rPr>
              <a:t>3</a:t>
            </a:r>
            <a:r>
              <a:rPr lang="en-GB" sz="900" i="1" dirty="0">
                <a:sym typeface="Wingdings" panose="05000000000000000000" pitchFamily="2" charset="2"/>
              </a:rPr>
              <a:t>Sn Strands for High-Field Accelerator Magnets, presented at EUCAS 2025</a:t>
            </a:r>
            <a:endParaRPr lang="en-GB" sz="9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477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BEB14E-6BA8-4295-827F-C7B11116D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DA5DD-0BBE-E652-07F2-2F9811E21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1A1151-D3A8-9DFF-DD4A-9A1C72AF8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E-CLIQ implementation in </a:t>
            </a:r>
            <a:r>
              <a:rPr lang="en-US" dirty="0" err="1"/>
              <a:t>FiQuS</a:t>
            </a:r>
            <a:r>
              <a:rPr lang="en-US" dirty="0"/>
              <a:t> Multipole</a:t>
            </a:r>
            <a:endParaRPr lang="en-GB" dirty="0"/>
          </a:p>
        </p:txBody>
      </p:sp>
      <p:pic>
        <p:nvPicPr>
          <p:cNvPr id="7" name="Picture 6" descr="A blue lines on a black background&#10;&#10;AI-generated content may be incorrect.">
            <a:extLst>
              <a:ext uri="{FF2B5EF4-FFF2-40B4-BE49-F238E27FC236}">
                <a16:creationId xmlns:a16="http://schemas.microsoft.com/office/drawing/2014/main" id="{DE4ADA2F-0809-C032-A234-9AD7FA8A93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327" r="6338" b="8520"/>
          <a:stretch>
            <a:fillRect/>
          </a:stretch>
        </p:blipFill>
        <p:spPr>
          <a:xfrm>
            <a:off x="5380251" y="312458"/>
            <a:ext cx="3560977" cy="2634346"/>
          </a:xfrm>
          <a:prstGeom prst="rect">
            <a:avLst/>
          </a:prstGeom>
        </p:spPr>
      </p:pic>
      <p:pic>
        <p:nvPicPr>
          <p:cNvPr id="9" name="Graphic 30">
            <a:extLst>
              <a:ext uri="{FF2B5EF4-FFF2-40B4-BE49-F238E27FC236}">
                <a16:creationId xmlns:a16="http://schemas.microsoft.com/office/drawing/2014/main" id="{2AEB9367-5DC3-E04D-EC12-51674C6EC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62310" y="3609293"/>
            <a:ext cx="1578918" cy="708366"/>
          </a:xfrm>
          <a:prstGeom prst="rect">
            <a:avLst/>
          </a:prstGeom>
        </p:spPr>
      </p:pic>
      <p:pic>
        <p:nvPicPr>
          <p:cNvPr id="10" name="Picture 9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3FE177F7-E05D-046C-379E-E3AB251D70C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192" r="45295" b="40911"/>
          <a:stretch>
            <a:fillRect/>
          </a:stretch>
        </p:blipFill>
        <p:spPr>
          <a:xfrm>
            <a:off x="308738" y="524449"/>
            <a:ext cx="5321193" cy="2562943"/>
          </a:xfrm>
          <a:prstGeom prst="rect">
            <a:avLst/>
          </a:prstGeom>
        </p:spPr>
      </p:pic>
      <p:sp>
        <p:nvSpPr>
          <p:cNvPr id="11" name="TextBox 59">
            <a:extLst>
              <a:ext uri="{FF2B5EF4-FFF2-40B4-BE49-F238E27FC236}">
                <a16:creationId xmlns:a16="http://schemas.microsoft.com/office/drawing/2014/main" id="{9AA291EB-B8D3-9FC4-E9B9-2FD75338E0F0}"/>
              </a:ext>
            </a:extLst>
          </p:cNvPr>
          <p:cNvSpPr txBox="1"/>
          <p:nvPr/>
        </p:nvSpPr>
        <p:spPr>
          <a:xfrm>
            <a:off x="5861971" y="3016823"/>
            <a:ext cx="2712646" cy="5924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FalconD</a:t>
            </a:r>
            <a:r>
              <a:rPr lang="en-US" sz="140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 Nb</a:t>
            </a:r>
            <a:r>
              <a:rPr lang="en-US" sz="1400" i="1" baseline="-25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Cos-theta dipole model with E-CLIQ coils</a:t>
            </a:r>
          </a:p>
          <a:p>
            <a:pPr algn="l"/>
            <a:r>
              <a:rPr lang="en-US" sz="105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F5F5D14F-98A2-335B-BEF9-31C22541B13D}"/>
              </a:ext>
            </a:extLst>
          </p:cNvPr>
          <p:cNvSpPr txBox="1"/>
          <p:nvPr/>
        </p:nvSpPr>
        <p:spPr>
          <a:xfrm>
            <a:off x="987953" y="3018952"/>
            <a:ext cx="4194803" cy="3770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schematic of powering and E-CLIQ coils in </a:t>
            </a:r>
            <a:r>
              <a:rPr lang="en-US" sz="1400" i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FiQuS</a:t>
            </a:r>
            <a:endParaRPr lang="en-US" sz="1400" i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05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D78FE6-B39B-1A9A-7F38-3D0854DF7FA2}"/>
              </a:ext>
            </a:extLst>
          </p:cNvPr>
          <p:cNvSpPr txBox="1"/>
          <p:nvPr/>
        </p:nvSpPr>
        <p:spPr>
          <a:xfrm>
            <a:off x="504420" y="3457728"/>
            <a:ext cx="8264929" cy="1604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Simulation capabilities: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2D Quasi-static electromagnetic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2D+1D(Quench propagation) thermally-strongly coupled formulation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FE simulation with field-circuit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AC loss model being implemented as we speak </a:t>
            </a:r>
            <a:r>
              <a:rPr lang="en-GB" u="sng" dirty="0">
                <a:sym typeface="Wingdings" panose="05000000000000000000" pitchFamily="2" charset="2"/>
              </a:rPr>
              <a:t> full-scale magnets with E-CLIQ protection.</a:t>
            </a:r>
            <a:endParaRPr lang="en-GB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Block coil implementation soon </a:t>
            </a:r>
            <a:r>
              <a:rPr lang="en-GB" u="sng" dirty="0">
                <a:sym typeface="Wingdings" panose="05000000000000000000" pitchFamily="2" charset="2"/>
              </a:rPr>
              <a:t> allows direct comparison against measured data.</a:t>
            </a:r>
            <a:endParaRPr lang="en-GB" u="sng" dirty="0"/>
          </a:p>
          <a:p>
            <a:endParaRPr lang="en-GB" dirty="0"/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2783C373-A6AC-4FD6-FA27-D7156B3767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1313206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A2C3A98-10FC-BA63-9CCC-C44953896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304314" y="3232849"/>
            <a:ext cx="1839686" cy="192164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E8782F-7565-AC3D-2C6D-0EE3C5CA3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50DA0-88B7-D064-2554-40A4E1C46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543C35-9A58-36A0-12F2-5F40F8140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FCA776-8882-5208-5C87-4D91A538E0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146571" cy="4469320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Successfully demonstrated E-CLIQ as a method to initiate a quench an Nb</a:t>
            </a:r>
            <a:r>
              <a:rPr lang="en-US" sz="2000" baseline="-25000" dirty="0"/>
              <a:t>3</a:t>
            </a:r>
            <a:r>
              <a:rPr lang="en-US" sz="2000" dirty="0"/>
              <a:t>Sn Short Model Coil:</a:t>
            </a:r>
          </a:p>
          <a:p>
            <a:pPr lvl="1"/>
            <a:r>
              <a:rPr lang="en-US" sz="1800" dirty="0"/>
              <a:t>E-CLIQ on the broad side of the conductor: fast quench initiation.</a:t>
            </a:r>
          </a:p>
          <a:p>
            <a:pPr lvl="1"/>
            <a:r>
              <a:rPr lang="en-US" sz="1800" dirty="0"/>
              <a:t>E-CLIQ on the narrow side of the conductor: fast normal zone growth.</a:t>
            </a:r>
          </a:p>
          <a:p>
            <a:r>
              <a:rPr lang="en-US" sz="2000" dirty="0"/>
              <a:t>Gathered significant amount of measurement data that can validated simulations tools and aid in the design of E-CLIQ protection circuits.</a:t>
            </a:r>
          </a:p>
          <a:p>
            <a:r>
              <a:rPr lang="en-US" sz="2000" dirty="0"/>
              <a:t>Next step is a lower inductance, higher current E-CLIQ design for a realistic full-scale magnet protection circuit.</a:t>
            </a:r>
          </a:p>
          <a:p>
            <a:r>
              <a:rPr lang="en-US" sz="2000" dirty="0"/>
              <a:t>New simulation tools allow evaluation of loss inside the conductor, placement options, E-CLIQ circuit variations and resulting transients inside of the magnets.</a:t>
            </a:r>
            <a:endParaRPr lang="en-GB" sz="2000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1B25A68A-3BD6-E692-D3FA-609AFFC0F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3671553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E56027-7746-9C06-EE6A-A9030A8F8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9C39B-FCBB-80CF-F0E2-BCA9AEEA28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4D20D8-10F9-A3A9-71CC-6710BA207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Concept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F6B6D-48DA-33C9-5EF1-8F291450351F}"/>
              </a:ext>
            </a:extLst>
          </p:cNvPr>
          <p:cNvSpPr txBox="1"/>
          <p:nvPr/>
        </p:nvSpPr>
        <p:spPr>
          <a:xfrm>
            <a:off x="585100" y="1569184"/>
            <a:ext cx="97992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Set of compact resistive coils positioned near the main magnet coils. 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 </a:t>
            </a:r>
            <a:r>
              <a:rPr lang="en-GB" sz="1800" dirty="0"/>
              <a:t>Loss generated directly inside the superconducting cables.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Potential to be faster than resistive quench heaters.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Thick insulation between magnet and E-CLIQ coils is possible.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</a:t>
            </a:r>
            <a:r>
              <a:rPr lang="en-US" sz="1800" dirty="0"/>
              <a:t>Low impedance separate electrical circuit.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Small envelope, can withstand large mechanical preload.</a:t>
            </a:r>
          </a:p>
          <a:p>
            <a:r>
              <a:rPr lang="en-GB" sz="1800" dirty="0">
                <a:solidFill>
                  <a:srgbClr val="00B050"/>
                </a:solidFill>
              </a:rPr>
              <a:t>✔</a:t>
            </a:r>
            <a:r>
              <a:rPr lang="en-GB" sz="1800" dirty="0"/>
              <a:t> Can be </a:t>
            </a:r>
            <a:r>
              <a:rPr lang="en-US" sz="1800" dirty="0"/>
              <a:t>designed for use with a power supply or with a capacitor bank.</a:t>
            </a:r>
          </a:p>
        </p:txBody>
      </p:sp>
      <p:pic>
        <p:nvPicPr>
          <p:cNvPr id="10" name="Picture 9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2393FA38-F53E-6956-BBD1-60D0FA6BE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292" y="3525320"/>
            <a:ext cx="3536737" cy="14994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254584-3CE1-6F0B-D4F9-1BA38EEB172D}"/>
              </a:ext>
            </a:extLst>
          </p:cNvPr>
          <p:cNvSpPr txBox="1"/>
          <p:nvPr/>
        </p:nvSpPr>
        <p:spPr>
          <a:xfrm>
            <a:off x="585100" y="705771"/>
            <a:ext cx="80073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External Coil Coupled Loss Induced Quench (E-CLIQ)</a:t>
            </a:r>
          </a:p>
          <a:p>
            <a:pPr algn="ctr"/>
            <a:r>
              <a:rPr lang="en-US" sz="2000" dirty="0"/>
              <a:t>Inductive quench heater</a:t>
            </a:r>
            <a:endParaRPr lang="en-GB" sz="2000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86F197A4-D5C8-BFB7-B210-4926F528AF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2912315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61BE17-6324-18B9-D233-08B3A22C5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1E034-9E80-1494-56AD-E9812EFF9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0620D2-124B-BB6D-C295-CC43A36BF9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1917700"/>
            <a:ext cx="8771976" cy="3236790"/>
          </a:xfrm>
        </p:spPr>
        <p:txBody>
          <a:bodyPr>
            <a:normAutofit/>
          </a:bodyPr>
          <a:lstStyle/>
          <a:p>
            <a:pPr marL="27432" indent="0" algn="ctr">
              <a:buNone/>
            </a:pPr>
            <a:r>
              <a:rPr lang="en-US" sz="5400" dirty="0"/>
              <a:t>Questions?</a:t>
            </a:r>
            <a:endParaRPr lang="en-GB" sz="5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EBE68C-8D3C-E0F5-5D65-740000056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171258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BDCF50D-1117-B529-CC4D-37394330973B}"/>
              </a:ext>
            </a:extLst>
          </p:cNvPr>
          <p:cNvGrpSpPr/>
          <p:nvPr/>
        </p:nvGrpSpPr>
        <p:grpSpPr>
          <a:xfrm>
            <a:off x="925756" y="3207108"/>
            <a:ext cx="8459629" cy="1085889"/>
            <a:chOff x="1082039" y="4170877"/>
            <a:chExt cx="11942110" cy="1532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1BA857-8E25-1275-E850-0CD029840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2039" y="4170879"/>
              <a:ext cx="3086869" cy="153290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A0143D-4B5D-BAFC-02DB-9B8555536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8919" y="4170879"/>
              <a:ext cx="3086869" cy="15329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04B267B-687E-3225-FD0D-DF41BB8C1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6425" y="4170878"/>
              <a:ext cx="3086869" cy="153290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588F92-7DE9-845C-1D53-0DA41E473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63099" y="4170877"/>
              <a:ext cx="3086869" cy="153290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950B42C-D482-C200-0B21-6D65A3E5C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9774" y="4170878"/>
              <a:ext cx="3086869" cy="153290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C4F29B-2665-273F-0824-2078C6CAA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37280" y="4170877"/>
              <a:ext cx="3086869" cy="1532903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DDF4544-3A69-5986-A242-B10E4CC39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9694" y="6836"/>
            <a:ext cx="2916215" cy="2971602"/>
          </a:xfrm>
          <a:prstGeom prst="rect">
            <a:avLst/>
          </a:prstGeom>
        </p:spPr>
      </p:pic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AE8FC0B6-07E0-FD9D-EF64-8F58EB228E3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44413" r="27880" b="47175"/>
          <a:stretch/>
        </p:blipFill>
        <p:spPr>
          <a:xfrm>
            <a:off x="0" y="4306970"/>
            <a:ext cx="9144000" cy="9000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65B5AF-6497-3C3C-1F58-949CEE49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Compact E-CLIQ demonstrators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0D73F-9CCE-BE2E-1BCF-E54340A3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36B5EA5A-BC32-A742-B11B-8E7414D5B535}" type="slidenum">
              <a:rPr lang="en-US" sz="750">
                <a:solidFill>
                  <a:srgbClr val="0033A0"/>
                </a:solidFill>
                <a:latin typeface="Arial"/>
                <a:cs typeface="+mn-cs"/>
              </a:rPr>
              <a:pPr defTabSz="685800">
                <a:defRPr/>
              </a:pPr>
              <a:t>4</a:t>
            </a:fld>
            <a:endParaRPr lang="en-US" sz="750" dirty="0">
              <a:solidFill>
                <a:srgbClr val="0033A0"/>
              </a:solidFill>
              <a:latin typeface="Arial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CA7963-BF82-2D45-0E49-BA1CF101918A}"/>
              </a:ext>
            </a:extLst>
          </p:cNvPr>
          <p:cNvSpPr txBox="1"/>
          <p:nvPr/>
        </p:nvSpPr>
        <p:spPr>
          <a:xfrm>
            <a:off x="605308" y="760057"/>
            <a:ext cx="5017770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b="1" dirty="0">
                <a:solidFill>
                  <a:srgbClr val="0033A0"/>
                </a:solidFill>
                <a:latin typeface="Arial"/>
              </a:rPr>
              <a:t>Development of 3 types of small demonstrators: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 copper wound (thicker) coils,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on, commercially available, inductive charging coils,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based on tracks on polyimide film.</a:t>
            </a:r>
          </a:p>
          <a:p>
            <a:pPr marL="214313" indent="-214313" defTabSz="685800">
              <a:buFontTx/>
              <a:buChar char="-"/>
              <a:defRPr/>
            </a:pPr>
            <a:endParaRPr lang="en-US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AC9C84-24C7-3A5D-2333-EE72840E0773}"/>
              </a:ext>
            </a:extLst>
          </p:cNvPr>
          <p:cNvSpPr/>
          <p:nvPr/>
        </p:nvSpPr>
        <p:spPr>
          <a:xfrm>
            <a:off x="5371375" y="1289105"/>
            <a:ext cx="1174457" cy="648571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419350"/>
              <a:gd name="connsiteY0" fmla="*/ 0 h 1892300"/>
              <a:gd name="connsiteX1" fmla="*/ 2419350 w 2419350"/>
              <a:gd name="connsiteY1" fmla="*/ 1892300 h 1892300"/>
              <a:gd name="connsiteX0" fmla="*/ 0 w 2556510"/>
              <a:gd name="connsiteY0" fmla="*/ 0 h 1762760"/>
              <a:gd name="connsiteX1" fmla="*/ 2556510 w 2556510"/>
              <a:gd name="connsiteY1" fmla="*/ 1762760 h 1762760"/>
              <a:gd name="connsiteX0" fmla="*/ 0 w 2556510"/>
              <a:gd name="connsiteY0" fmla="*/ 304 h 1763064"/>
              <a:gd name="connsiteX1" fmla="*/ 2556510 w 2556510"/>
              <a:gd name="connsiteY1" fmla="*/ 1763064 h 1763064"/>
              <a:gd name="connsiteX0" fmla="*/ 0 w 2617470"/>
              <a:gd name="connsiteY0" fmla="*/ 297 h 1808777"/>
              <a:gd name="connsiteX1" fmla="*/ 2617470 w 2617470"/>
              <a:gd name="connsiteY1" fmla="*/ 1808777 h 1808777"/>
              <a:gd name="connsiteX0" fmla="*/ 0 w 2593564"/>
              <a:gd name="connsiteY0" fmla="*/ 344 h 1563789"/>
              <a:gd name="connsiteX1" fmla="*/ 2593564 w 2593564"/>
              <a:gd name="connsiteY1" fmla="*/ 1563789 h 1563789"/>
              <a:gd name="connsiteX0" fmla="*/ 0 w 2593564"/>
              <a:gd name="connsiteY0" fmla="*/ 0 h 1563445"/>
              <a:gd name="connsiteX1" fmla="*/ 2593564 w 2593564"/>
              <a:gd name="connsiteY1" fmla="*/ 1563445 h 1563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3564" h="1563445">
                <a:moveTo>
                  <a:pt x="0" y="0"/>
                </a:moveTo>
                <a:cubicBezTo>
                  <a:pt x="1206873" y="15165"/>
                  <a:pt x="1876014" y="1506295"/>
                  <a:pt x="2593564" y="1563445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D1ACC0D-2957-8B49-6BDB-1D8FDB953968}"/>
              </a:ext>
            </a:extLst>
          </p:cNvPr>
          <p:cNvSpPr/>
          <p:nvPr/>
        </p:nvSpPr>
        <p:spPr>
          <a:xfrm>
            <a:off x="3900006" y="679861"/>
            <a:ext cx="2049780" cy="441005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184400"/>
              <a:gd name="connsiteY0" fmla="*/ 0 h 342900"/>
              <a:gd name="connsiteX1" fmla="*/ 2184400 w 2184400"/>
              <a:gd name="connsiteY1" fmla="*/ 342900 h 342900"/>
              <a:gd name="connsiteX0" fmla="*/ 0 w 3990340"/>
              <a:gd name="connsiteY0" fmla="*/ 886284 h 888648"/>
              <a:gd name="connsiteX1" fmla="*/ 3990340 w 3990340"/>
              <a:gd name="connsiteY1" fmla="*/ 2364 h 888648"/>
              <a:gd name="connsiteX0" fmla="*/ 0 w 3990340"/>
              <a:gd name="connsiteY0" fmla="*/ 885477 h 1023785"/>
              <a:gd name="connsiteX1" fmla="*/ 3990340 w 3990340"/>
              <a:gd name="connsiteY1" fmla="*/ 1557 h 1023785"/>
              <a:gd name="connsiteX0" fmla="*/ 0 w 4089400"/>
              <a:gd name="connsiteY0" fmla="*/ 877865 h 1016718"/>
              <a:gd name="connsiteX1" fmla="*/ 4089400 w 4089400"/>
              <a:gd name="connsiteY1" fmla="*/ 1565 h 1016718"/>
              <a:gd name="connsiteX0" fmla="*/ 0 w 4089400"/>
              <a:gd name="connsiteY0" fmla="*/ 918928 h 1040939"/>
              <a:gd name="connsiteX1" fmla="*/ 4089400 w 4089400"/>
              <a:gd name="connsiteY1" fmla="*/ 42628 h 1040939"/>
              <a:gd name="connsiteX0" fmla="*/ 0 w 4203700"/>
              <a:gd name="connsiteY0" fmla="*/ 918928 h 1040939"/>
              <a:gd name="connsiteX1" fmla="*/ 4203700 w 4203700"/>
              <a:gd name="connsiteY1" fmla="*/ 42628 h 1040939"/>
              <a:gd name="connsiteX0" fmla="*/ 0 w 4203700"/>
              <a:gd name="connsiteY0" fmla="*/ 925212 h 972088"/>
              <a:gd name="connsiteX1" fmla="*/ 4203700 w 4203700"/>
              <a:gd name="connsiteY1" fmla="*/ 48912 h 972088"/>
              <a:gd name="connsiteX0" fmla="*/ 0 w 4203700"/>
              <a:gd name="connsiteY0" fmla="*/ 647935 h 704039"/>
              <a:gd name="connsiteX1" fmla="*/ 4203700 w 4203700"/>
              <a:gd name="connsiteY1" fmla="*/ 58506 h 704039"/>
              <a:gd name="connsiteX0" fmla="*/ 0 w 4203700"/>
              <a:gd name="connsiteY0" fmla="*/ 658384 h 665060"/>
              <a:gd name="connsiteX1" fmla="*/ 4203700 w 4203700"/>
              <a:gd name="connsiteY1" fmla="*/ 68955 h 665060"/>
              <a:gd name="connsiteX0" fmla="*/ 0 w 2733040"/>
              <a:gd name="connsiteY0" fmla="*/ 643997 h 650768"/>
              <a:gd name="connsiteX1" fmla="*/ 2733040 w 2733040"/>
              <a:gd name="connsiteY1" fmla="*/ 69808 h 650768"/>
              <a:gd name="connsiteX0" fmla="*/ 0 w 2733040"/>
              <a:gd name="connsiteY0" fmla="*/ 582391 h 591119"/>
              <a:gd name="connsiteX1" fmla="*/ 2733040 w 2733040"/>
              <a:gd name="connsiteY1" fmla="*/ 8202 h 591119"/>
              <a:gd name="connsiteX0" fmla="*/ 0 w 2733040"/>
              <a:gd name="connsiteY0" fmla="*/ 582618 h 588006"/>
              <a:gd name="connsiteX1" fmla="*/ 2733040 w 2733040"/>
              <a:gd name="connsiteY1" fmla="*/ 8429 h 58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3040" h="588006">
                <a:moveTo>
                  <a:pt x="0" y="582618"/>
                </a:moveTo>
                <a:cubicBezTo>
                  <a:pt x="1726378" y="658145"/>
                  <a:pt x="1893570" y="-86821"/>
                  <a:pt x="2733040" y="8429"/>
                </a:cubicBezTo>
              </a:path>
            </a:pathLst>
          </a:custGeom>
          <a:noFill/>
          <a:ln w="19050">
            <a:solidFill>
              <a:schemeClr val="accent3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D6EE9CD-8AC8-B6C4-816D-457BF0156BB0}"/>
              </a:ext>
            </a:extLst>
          </p:cNvPr>
          <p:cNvSpPr/>
          <p:nvPr/>
        </p:nvSpPr>
        <p:spPr>
          <a:xfrm>
            <a:off x="3527201" y="1437885"/>
            <a:ext cx="1295400" cy="174850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184400"/>
              <a:gd name="connsiteY0" fmla="*/ 0 h 342900"/>
              <a:gd name="connsiteX1" fmla="*/ 2184400 w 2184400"/>
              <a:gd name="connsiteY1" fmla="*/ 342900 h 342900"/>
              <a:gd name="connsiteX0" fmla="*/ 0 w 2187572"/>
              <a:gd name="connsiteY0" fmla="*/ 0 h 342900"/>
              <a:gd name="connsiteX1" fmla="*/ 2184400 w 2187572"/>
              <a:gd name="connsiteY1" fmla="*/ 342900 h 342900"/>
              <a:gd name="connsiteX0" fmla="*/ 0 w 1209428"/>
              <a:gd name="connsiteY0" fmla="*/ 14346 h 265806"/>
              <a:gd name="connsiteX1" fmla="*/ 1201420 w 1209428"/>
              <a:gd name="connsiteY1" fmla="*/ 265806 h 265806"/>
              <a:gd name="connsiteX0" fmla="*/ 0 w 1360311"/>
              <a:gd name="connsiteY0" fmla="*/ 10720 h 269800"/>
              <a:gd name="connsiteX1" fmla="*/ 1353820 w 1360311"/>
              <a:gd name="connsiteY1" fmla="*/ 269800 h 269800"/>
              <a:gd name="connsiteX0" fmla="*/ 0 w 1358064"/>
              <a:gd name="connsiteY0" fmla="*/ 25905 h 284985"/>
              <a:gd name="connsiteX1" fmla="*/ 1353820 w 1358064"/>
              <a:gd name="connsiteY1" fmla="*/ 284985 h 284985"/>
              <a:gd name="connsiteX0" fmla="*/ 0 w 1115296"/>
              <a:gd name="connsiteY0" fmla="*/ 0 h 960120"/>
              <a:gd name="connsiteX1" fmla="*/ 1109980 w 1115296"/>
              <a:gd name="connsiteY1" fmla="*/ 960120 h 960120"/>
              <a:gd name="connsiteX0" fmla="*/ 0 w 1476169"/>
              <a:gd name="connsiteY0" fmla="*/ 0 h 960120"/>
              <a:gd name="connsiteX1" fmla="*/ 1109980 w 1476169"/>
              <a:gd name="connsiteY1" fmla="*/ 960120 h 960120"/>
              <a:gd name="connsiteX0" fmla="*/ 0 w 1443002"/>
              <a:gd name="connsiteY0" fmla="*/ 0 h 883920"/>
              <a:gd name="connsiteX1" fmla="*/ 1071880 w 1443002"/>
              <a:gd name="connsiteY1" fmla="*/ 883920 h 883920"/>
              <a:gd name="connsiteX0" fmla="*/ 0 w 2028288"/>
              <a:gd name="connsiteY0" fmla="*/ 0 h 1021080"/>
              <a:gd name="connsiteX1" fmla="*/ 1727200 w 2028288"/>
              <a:gd name="connsiteY1" fmla="*/ 1021080 h 1021080"/>
              <a:gd name="connsiteX0" fmla="*/ 0 w 2681392"/>
              <a:gd name="connsiteY0" fmla="*/ 0 h 911352"/>
              <a:gd name="connsiteX1" fmla="*/ 2431288 w 2681392"/>
              <a:gd name="connsiteY1" fmla="*/ 911352 h 911352"/>
              <a:gd name="connsiteX0" fmla="*/ 0 w 2813101"/>
              <a:gd name="connsiteY0" fmla="*/ 10314 h 921666"/>
              <a:gd name="connsiteX1" fmla="*/ 2431288 w 2813101"/>
              <a:gd name="connsiteY1" fmla="*/ 921666 h 921666"/>
              <a:gd name="connsiteX0" fmla="*/ 0 w 2944920"/>
              <a:gd name="connsiteY0" fmla="*/ 13760 h 925112"/>
              <a:gd name="connsiteX1" fmla="*/ 2431288 w 2944920"/>
              <a:gd name="connsiteY1" fmla="*/ 925112 h 925112"/>
              <a:gd name="connsiteX0" fmla="*/ 0 w 2366158"/>
              <a:gd name="connsiteY0" fmla="*/ 364022 h 479846"/>
              <a:gd name="connsiteX1" fmla="*/ 1727200 w 2366158"/>
              <a:gd name="connsiteY1" fmla="*/ 479846 h 479846"/>
              <a:gd name="connsiteX0" fmla="*/ 0 w 1727200"/>
              <a:gd name="connsiteY0" fmla="*/ 79591 h 195415"/>
              <a:gd name="connsiteX1" fmla="*/ 1727200 w 1727200"/>
              <a:gd name="connsiteY1" fmla="*/ 195415 h 195415"/>
              <a:gd name="connsiteX0" fmla="*/ 0 w 1727200"/>
              <a:gd name="connsiteY0" fmla="*/ 79591 h 195415"/>
              <a:gd name="connsiteX1" fmla="*/ 1727200 w 1727200"/>
              <a:gd name="connsiteY1" fmla="*/ 195415 h 195415"/>
              <a:gd name="connsiteX0" fmla="*/ 0 w 1727200"/>
              <a:gd name="connsiteY0" fmla="*/ 117309 h 233133"/>
              <a:gd name="connsiteX1" fmla="*/ 1727200 w 1727200"/>
              <a:gd name="connsiteY1" fmla="*/ 233133 h 23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27200" h="233133">
                <a:moveTo>
                  <a:pt x="0" y="117309"/>
                </a:moveTo>
                <a:cubicBezTo>
                  <a:pt x="1013206" y="81495"/>
                  <a:pt x="1719834" y="-186729"/>
                  <a:pt x="1727200" y="233133"/>
                </a:cubicBezTo>
              </a:path>
            </a:pathLst>
          </a:custGeom>
          <a:noFill/>
          <a:ln w="1905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B09205A-2932-5A54-CD86-5C53F2B3B15D}"/>
              </a:ext>
            </a:extLst>
          </p:cNvPr>
          <p:cNvSpPr/>
          <p:nvPr/>
        </p:nvSpPr>
        <p:spPr>
          <a:xfrm>
            <a:off x="5382579" y="1300311"/>
            <a:ext cx="1358769" cy="2010985"/>
          </a:xfrm>
          <a:custGeom>
            <a:avLst/>
            <a:gdLst>
              <a:gd name="connsiteX0" fmla="*/ 0 w 2152650"/>
              <a:gd name="connsiteY0" fmla="*/ 0 h 171450"/>
              <a:gd name="connsiteX1" fmla="*/ 2152650 w 2152650"/>
              <a:gd name="connsiteY1" fmla="*/ 171450 h 171450"/>
              <a:gd name="connsiteX0" fmla="*/ 0 w 2882900"/>
              <a:gd name="connsiteY0" fmla="*/ 0 h 1060450"/>
              <a:gd name="connsiteX1" fmla="*/ 2882900 w 2882900"/>
              <a:gd name="connsiteY1" fmla="*/ 1060450 h 1060450"/>
              <a:gd name="connsiteX0" fmla="*/ 0 w 2228850"/>
              <a:gd name="connsiteY0" fmla="*/ 285087 h 290774"/>
              <a:gd name="connsiteX1" fmla="*/ 2228850 w 2228850"/>
              <a:gd name="connsiteY1" fmla="*/ 5687 h 290774"/>
              <a:gd name="connsiteX0" fmla="*/ 0 w 2419350"/>
              <a:gd name="connsiteY0" fmla="*/ 0 h 1892300"/>
              <a:gd name="connsiteX1" fmla="*/ 2419350 w 2419350"/>
              <a:gd name="connsiteY1" fmla="*/ 1892300 h 1892300"/>
              <a:gd name="connsiteX0" fmla="*/ 0 w 2556510"/>
              <a:gd name="connsiteY0" fmla="*/ 0 h 1762760"/>
              <a:gd name="connsiteX1" fmla="*/ 2556510 w 2556510"/>
              <a:gd name="connsiteY1" fmla="*/ 1762760 h 1762760"/>
              <a:gd name="connsiteX0" fmla="*/ 0 w 2556510"/>
              <a:gd name="connsiteY0" fmla="*/ 304 h 1763064"/>
              <a:gd name="connsiteX1" fmla="*/ 2556510 w 2556510"/>
              <a:gd name="connsiteY1" fmla="*/ 1763064 h 1763064"/>
              <a:gd name="connsiteX0" fmla="*/ 0 w 2617470"/>
              <a:gd name="connsiteY0" fmla="*/ 297 h 1808777"/>
              <a:gd name="connsiteX1" fmla="*/ 2617470 w 2617470"/>
              <a:gd name="connsiteY1" fmla="*/ 1808777 h 1808777"/>
              <a:gd name="connsiteX0" fmla="*/ 0 w 2593564"/>
              <a:gd name="connsiteY0" fmla="*/ 344 h 1563789"/>
              <a:gd name="connsiteX1" fmla="*/ 2593564 w 2593564"/>
              <a:gd name="connsiteY1" fmla="*/ 1563789 h 1563789"/>
              <a:gd name="connsiteX0" fmla="*/ 0 w 2593564"/>
              <a:gd name="connsiteY0" fmla="*/ 0 h 1563445"/>
              <a:gd name="connsiteX1" fmla="*/ 2593564 w 2593564"/>
              <a:gd name="connsiteY1" fmla="*/ 1563445 h 1563445"/>
              <a:gd name="connsiteX0" fmla="*/ 0 w 2731023"/>
              <a:gd name="connsiteY0" fmla="*/ 0 h 1700903"/>
              <a:gd name="connsiteX1" fmla="*/ 2731023 w 2731023"/>
              <a:gd name="connsiteY1" fmla="*/ 1700903 h 1700903"/>
              <a:gd name="connsiteX0" fmla="*/ 0 w 1834552"/>
              <a:gd name="connsiteY0" fmla="*/ 0 h 2286597"/>
              <a:gd name="connsiteX1" fmla="*/ 1834552 w 1834552"/>
              <a:gd name="connsiteY1" fmla="*/ 2286597 h 2286597"/>
              <a:gd name="connsiteX0" fmla="*/ 0 w 1834552"/>
              <a:gd name="connsiteY0" fmla="*/ 0 h 2286597"/>
              <a:gd name="connsiteX1" fmla="*/ 1834552 w 1834552"/>
              <a:gd name="connsiteY1" fmla="*/ 2286597 h 2286597"/>
              <a:gd name="connsiteX0" fmla="*/ 0 w 521426"/>
              <a:gd name="connsiteY0" fmla="*/ 0 h 2278977"/>
              <a:gd name="connsiteX1" fmla="*/ 28612 w 521426"/>
              <a:gd name="connsiteY1" fmla="*/ 2278977 h 2278977"/>
              <a:gd name="connsiteX0" fmla="*/ 0 w 1811692"/>
              <a:gd name="connsiteY0" fmla="*/ 0 h 2681313"/>
              <a:gd name="connsiteX1" fmla="*/ 1811692 w 1811692"/>
              <a:gd name="connsiteY1" fmla="*/ 2681313 h 2681313"/>
              <a:gd name="connsiteX0" fmla="*/ 0 w 1811692"/>
              <a:gd name="connsiteY0" fmla="*/ 0 h 2681313"/>
              <a:gd name="connsiteX1" fmla="*/ 1811692 w 1811692"/>
              <a:gd name="connsiteY1" fmla="*/ 2681313 h 2681313"/>
              <a:gd name="connsiteX0" fmla="*/ 0 w 1811692"/>
              <a:gd name="connsiteY0" fmla="*/ 0 h 2681313"/>
              <a:gd name="connsiteX1" fmla="*/ 1811692 w 1811692"/>
              <a:gd name="connsiteY1" fmla="*/ 2681313 h 268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1692" h="2681313">
                <a:moveTo>
                  <a:pt x="0" y="0"/>
                </a:moveTo>
                <a:cubicBezTo>
                  <a:pt x="1206873" y="15165"/>
                  <a:pt x="1142791" y="1686874"/>
                  <a:pt x="1811692" y="2681313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805A50-4885-5EF4-D93D-AAF1CB2FFF63}"/>
              </a:ext>
            </a:extLst>
          </p:cNvPr>
          <p:cNvSpPr txBox="1"/>
          <p:nvPr/>
        </p:nvSpPr>
        <p:spPr>
          <a:xfrm>
            <a:off x="7329038" y="2355659"/>
            <a:ext cx="504063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Non-optimized, </a:t>
            </a:r>
          </a:p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yet quite flexible.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2ED42-DB71-FD01-5B53-374FDDC6A718}"/>
              </a:ext>
            </a:extLst>
          </p:cNvPr>
          <p:cNvSpPr txBox="1"/>
          <p:nvPr/>
        </p:nvSpPr>
        <p:spPr>
          <a:xfrm>
            <a:off x="7035281" y="350825"/>
            <a:ext cx="218824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Non-flexible, very robust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and easily mountable.</a:t>
            </a:r>
            <a:endParaRPr lang="en-US" sz="1350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8638018-08EC-D14C-3E62-40259E80A6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2591" y="1659222"/>
            <a:ext cx="1874813" cy="1605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A85E56-F55A-2028-B227-2AB1E5C39E4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730" t="12124" r="8117" b="13293"/>
          <a:stretch/>
        </p:blipFill>
        <p:spPr>
          <a:xfrm>
            <a:off x="2494954" y="1650506"/>
            <a:ext cx="1365991" cy="1637963"/>
          </a:xfrm>
          <a:prstGeom prst="rect">
            <a:avLst/>
          </a:prstGeom>
        </p:spPr>
      </p:pic>
      <p:pic>
        <p:nvPicPr>
          <p:cNvPr id="17" name="Picture 16" descr="A person holding a small chip&#10;&#10;AI-generated content may be incorrect.">
            <a:extLst>
              <a:ext uri="{FF2B5EF4-FFF2-40B4-BE49-F238E27FC236}">
                <a16:creationId xmlns:a16="http://schemas.microsoft.com/office/drawing/2014/main" id="{2B9BB519-A809-3AC6-14F4-CC32CC38D33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2833" t="8203" r="25655" b="16467"/>
          <a:stretch/>
        </p:blipFill>
        <p:spPr>
          <a:xfrm>
            <a:off x="911643" y="1738016"/>
            <a:ext cx="1307159" cy="1526406"/>
          </a:xfrm>
          <a:prstGeom prst="rect">
            <a:avLst/>
          </a:prstGeom>
        </p:spPr>
      </p:pic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96EE12A3-28C0-1D40-DB40-3CE8707F0289}"/>
              </a:ext>
            </a:extLst>
          </p:cNvPr>
          <p:cNvSpPr txBox="1">
            <a:spLocks/>
          </p:cNvSpPr>
          <p:nvPr/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30.10.2025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6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0176F-540F-56D9-7EF8-26FFC839A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395D5C-178D-E4DD-BF7E-E6F939C03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25556-962B-564D-1039-E107BE43F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5034A2-4162-D3DE-4423-D9AF013D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Generation of E-CLIQ</a:t>
            </a:r>
            <a:endParaRPr lang="en-GB" dirty="0"/>
          </a:p>
        </p:txBody>
      </p:sp>
      <p:pic>
        <p:nvPicPr>
          <p:cNvPr id="8" name="Picture 7" descr="A rectangular metal plate with many rectangular objects on it with Phillips Exeter Academy Library in the background&#10;&#10;AI-generated content may be incorrect.">
            <a:extLst>
              <a:ext uri="{FF2B5EF4-FFF2-40B4-BE49-F238E27FC236}">
                <a16:creationId xmlns:a16="http://schemas.microsoft.com/office/drawing/2014/main" id="{ED2D3944-EA5E-A8E4-ED19-6AFFFE445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04190" y="254058"/>
            <a:ext cx="3218356" cy="4286197"/>
          </a:xfrm>
          <a:prstGeom prst="rect">
            <a:avLst/>
          </a:prstGeom>
        </p:spPr>
      </p:pic>
      <p:pic>
        <p:nvPicPr>
          <p:cNvPr id="10" name="Picture 9" descr="A group of small brown and yellow objects on a white surface&#10;&#10;AI-generated content may be incorrect.">
            <a:extLst>
              <a:ext uri="{FF2B5EF4-FFF2-40B4-BE49-F238E27FC236}">
                <a16:creationId xmlns:a16="http://schemas.microsoft.com/office/drawing/2014/main" id="{4F63ED03-73E7-CD0B-91E7-8D49A6F58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809" y="320747"/>
            <a:ext cx="3791992" cy="284399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9065BF-34AC-0FAD-0310-C933CADD0A6F}"/>
              </a:ext>
            </a:extLst>
          </p:cNvPr>
          <p:cNvGraphicFramePr>
            <a:graphicFrameLocks noGrp="1"/>
          </p:cNvGraphicFramePr>
          <p:nvPr/>
        </p:nvGraphicFramePr>
        <p:xfrm>
          <a:off x="5169586" y="3326669"/>
          <a:ext cx="326650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280">
                  <a:extLst>
                    <a:ext uri="{9D8B030D-6E8A-4147-A177-3AD203B41FA5}">
                      <a16:colId xmlns:a16="http://schemas.microsoft.com/office/drawing/2014/main" val="1087736356"/>
                    </a:ext>
                  </a:extLst>
                </a:gridCol>
                <a:gridCol w="843343">
                  <a:extLst>
                    <a:ext uri="{9D8B030D-6E8A-4147-A177-3AD203B41FA5}">
                      <a16:colId xmlns:a16="http://schemas.microsoft.com/office/drawing/2014/main" val="113770844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7539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Value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60788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Layers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3487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Turns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818733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Inductance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77509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r>
                        <a:rPr lang="en-US" sz="1600" dirty="0"/>
                        <a:t>Magnetic Field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T/A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92843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1F2107C-425F-A507-09AF-790CF0FEC4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3717" y="2685319"/>
            <a:ext cx="2159310" cy="2317750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5CC63A22-C03C-3F3F-9DDF-8484332130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176252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2ED8FC-9991-95D9-1C9C-00FB7DD065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E920F-5BF8-9F62-88E2-334B2D29FC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6D4D6-2A39-89E3-1E5A-351D3CD54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227C4C-72FB-432F-D462-741CDC5EF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E-CLIQ testing on a Nb</a:t>
            </a:r>
            <a:r>
              <a:rPr lang="en-US" baseline="-25000" dirty="0"/>
              <a:t>3</a:t>
            </a:r>
            <a:r>
              <a:rPr lang="en-US" dirty="0"/>
              <a:t>Sn Short Model Coil: Goals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493014-B564-7BEE-C53A-46F9F9E9BB8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Demonstrate E-CLIQ effectiveness as a quench protection tool. </a:t>
            </a:r>
          </a:p>
          <a:p>
            <a:r>
              <a:rPr lang="en-US" dirty="0"/>
              <a:t>Demonstrate its ability to initiate a quench from various placement positions.</a:t>
            </a:r>
          </a:p>
          <a:p>
            <a:r>
              <a:rPr lang="en-US" dirty="0"/>
              <a:t>Investigate the influence of signal amplitude and frequency.</a:t>
            </a:r>
          </a:p>
          <a:p>
            <a:r>
              <a:rPr lang="en-US" dirty="0"/>
              <a:t>Investigate if E-CLIQ can initiate a quench at various magnet currents.</a:t>
            </a:r>
          </a:p>
          <a:p>
            <a:r>
              <a:rPr lang="en-US" dirty="0"/>
              <a:t>Investigate effect of E-CLIQ positioning.</a:t>
            </a:r>
          </a:p>
          <a:p>
            <a:r>
              <a:rPr lang="en-US" dirty="0"/>
              <a:t>Quantify the input energy required to quench the coil.</a:t>
            </a:r>
          </a:p>
          <a:p>
            <a:r>
              <a:rPr lang="en-US" dirty="0"/>
              <a:t>Acquire data to validate simulation efforts.</a:t>
            </a:r>
          </a:p>
          <a:p>
            <a:r>
              <a:rPr lang="en-US" b="1" dirty="0"/>
              <a:t>Use measurement data, simulation data and lessons learned to scale up and produce a protection design for a full-sized magnet.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17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93D51-8F09-AA8B-D03F-54C0DA8AF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EA896D-D635-9AEA-676F-AF324D799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182BA-8D2F-E437-5CC4-8C7B4F1313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83FC41-A3D6-9023-F5A5-01395D9EC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defTabSz="914400"/>
            <a:r>
              <a:rPr lang="en-US" dirty="0"/>
              <a:t>Short recap of the first test campaigns: Short Model Coil</a:t>
            </a:r>
            <a:endParaRPr lang="en-GB" dirty="0"/>
          </a:p>
        </p:txBody>
      </p:sp>
      <p:pic>
        <p:nvPicPr>
          <p:cNvPr id="8" name="Picture 7" descr="A machine with a piece of metal&#10;&#10;AI-generated content may be incorrect.">
            <a:extLst>
              <a:ext uri="{FF2B5EF4-FFF2-40B4-BE49-F238E27FC236}">
                <a16:creationId xmlns:a16="http://schemas.microsoft.com/office/drawing/2014/main" id="{3B6D5617-1528-27C3-9386-D387C16D2F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62" t="26999" r="18986" b="8389"/>
          <a:stretch/>
        </p:blipFill>
        <p:spPr>
          <a:xfrm>
            <a:off x="432744" y="726459"/>
            <a:ext cx="5807503" cy="4267160"/>
          </a:xfrm>
          <a:prstGeom prst="rect">
            <a:avLst/>
          </a:prstGeom>
        </p:spPr>
      </p:pic>
      <p:pic>
        <p:nvPicPr>
          <p:cNvPr id="10" name="Picture 9" descr="A machine with blue metal parts&#10;&#10;AI-generated content may be incorrect.">
            <a:extLst>
              <a:ext uri="{FF2B5EF4-FFF2-40B4-BE49-F238E27FC236}">
                <a16:creationId xmlns:a16="http://schemas.microsoft.com/office/drawing/2014/main" id="{9C37A4BC-D256-605E-0C98-AC90B0B7D1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539" t="20911" r="25006" b="10680"/>
          <a:stretch/>
        </p:blipFill>
        <p:spPr>
          <a:xfrm>
            <a:off x="6394882" y="721380"/>
            <a:ext cx="2316374" cy="4272239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8AD9516C-E8DE-F71E-6688-F14850D23DC6}"/>
              </a:ext>
            </a:extLst>
          </p:cNvPr>
          <p:cNvSpPr txBox="1">
            <a:spLocks/>
          </p:cNvSpPr>
          <p:nvPr/>
        </p:nvSpPr>
        <p:spPr>
          <a:xfrm>
            <a:off x="355172" y="2277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/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6FDF1644-65FF-473F-1A8F-306EC66699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634582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35F3C-D2AF-65D7-74E0-CDD9763B6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669CD8-1522-986B-4238-24B86EACC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4F83B-EEBB-E085-EA38-5ED68A065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FC7635-3E1C-279B-909A-0A7F97647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Insertion of the E-CLIQ coils (before impregnation)</a:t>
            </a:r>
            <a:endParaRPr lang="en-GB" dirty="0"/>
          </a:p>
        </p:txBody>
      </p:sp>
      <p:pic>
        <p:nvPicPr>
          <p:cNvPr id="12" name="Picture 11" descr="A close up of a machine&#10;&#10;AI-generated content may be incorrect.">
            <a:extLst>
              <a:ext uri="{FF2B5EF4-FFF2-40B4-BE49-F238E27FC236}">
                <a16:creationId xmlns:a16="http://schemas.microsoft.com/office/drawing/2014/main" id="{6C4E3754-FABB-C149-8270-CEE9713397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0" t="16333" r="8125" b="31334"/>
          <a:stretch/>
        </p:blipFill>
        <p:spPr>
          <a:xfrm>
            <a:off x="7060" y="743798"/>
            <a:ext cx="9144000" cy="4241087"/>
          </a:xfrm>
          <a:prstGeom prst="rect">
            <a:avLst/>
          </a:prstGeom>
        </p:spPr>
      </p:pic>
      <p:sp>
        <p:nvSpPr>
          <p:cNvPr id="7" name="Arrow: Up 6">
            <a:extLst>
              <a:ext uri="{FF2B5EF4-FFF2-40B4-BE49-F238E27FC236}">
                <a16:creationId xmlns:a16="http://schemas.microsoft.com/office/drawing/2014/main" id="{4472E69E-629E-58B5-57D7-67EA0AB5D6D6}"/>
              </a:ext>
            </a:extLst>
          </p:cNvPr>
          <p:cNvSpPr/>
          <p:nvPr/>
        </p:nvSpPr>
        <p:spPr>
          <a:xfrm>
            <a:off x="3657600" y="3759209"/>
            <a:ext cx="250372" cy="576943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DB6C3ED2-B738-CEA9-BE26-484B900D3CEB}"/>
              </a:ext>
            </a:extLst>
          </p:cNvPr>
          <p:cNvSpPr/>
          <p:nvPr/>
        </p:nvSpPr>
        <p:spPr>
          <a:xfrm>
            <a:off x="5182756" y="3759209"/>
            <a:ext cx="250372" cy="576943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D9D625-7CAE-F3E2-F7F6-67F37C60B2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272595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CB546-FC23-32AA-8F01-3AAEC48CF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1D5173-5B31-3573-7059-23ECFDFF7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Tim Mulder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0D105-A127-2397-37E3-F1A928454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510B8C8-C6EA-4FD3-2228-945C93AA7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Insertion of the E-CLIQ coils (before impregnation)</a:t>
            </a:r>
            <a:endParaRPr lang="en-GB" dirty="0"/>
          </a:p>
        </p:txBody>
      </p:sp>
      <p:pic>
        <p:nvPicPr>
          <p:cNvPr id="14" name="Picture 13" descr="A metal object with holes and screws&#10;&#10;AI-generated content may be incorrect.">
            <a:extLst>
              <a:ext uri="{FF2B5EF4-FFF2-40B4-BE49-F238E27FC236}">
                <a16:creationId xmlns:a16="http://schemas.microsoft.com/office/drawing/2014/main" id="{51541119-F43B-60F0-B46F-C13398D7F9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83" t="9017" r="183" b="30899"/>
          <a:stretch/>
        </p:blipFill>
        <p:spPr>
          <a:xfrm>
            <a:off x="-11784" y="797433"/>
            <a:ext cx="9144000" cy="412058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15F721-DF74-3544-87AF-7DD279C46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</p:spPr>
        <p:txBody>
          <a:bodyPr/>
          <a:lstStyle/>
          <a:p>
            <a:r>
              <a:rPr lang="en-US" dirty="0"/>
              <a:t>30.10.2025</a:t>
            </a:r>
          </a:p>
        </p:txBody>
      </p:sp>
    </p:spTree>
    <p:extLst>
      <p:ext uri="{BB962C8B-B14F-4D97-AF65-F5344CB8AC3E}">
        <p14:creationId xmlns:p14="http://schemas.microsoft.com/office/powerpoint/2010/main" val="93007474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137508</TotalTime>
  <Words>1668</Words>
  <Application>Microsoft Office PowerPoint</Application>
  <PresentationFormat>On-screen Show (16:10)</PresentationFormat>
  <Paragraphs>306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Helvetica</vt:lpstr>
      <vt:lpstr>Times New Roman</vt:lpstr>
      <vt:lpstr>Wingdings</vt:lpstr>
      <vt:lpstr>HFM(4-3)</vt:lpstr>
      <vt:lpstr>E-CLIQ Quench Protection for High-Field Magnets – Part 2</vt:lpstr>
      <vt:lpstr>Special thanks to:</vt:lpstr>
      <vt:lpstr>The Concept</vt:lpstr>
      <vt:lpstr>Compact E-CLIQ demonstrators</vt:lpstr>
      <vt:lpstr>2nd Generation of E-CLIQ</vt:lpstr>
      <vt:lpstr>E-CLIQ testing on a Nb3Sn Short Model Coil: Goals</vt:lpstr>
      <vt:lpstr>Short recap of the first test campaigns: Short Model Coil</vt:lpstr>
      <vt:lpstr>Insertion of the E-CLIQ coils (before impregnation)</vt:lpstr>
      <vt:lpstr>Insertion of the E-CLIQ coils (before impregnation)</vt:lpstr>
      <vt:lpstr>Short recap of the first test campaigns</vt:lpstr>
      <vt:lpstr>Latest Test: Placement of the E-CLIQ coils</vt:lpstr>
      <vt:lpstr>G-10 Mounting Plate</vt:lpstr>
      <vt:lpstr>Placement of the E-CLIQ coils</vt:lpstr>
      <vt:lpstr>All E-CLIQ Activations</vt:lpstr>
      <vt:lpstr>All Quenches in One Plot</vt:lpstr>
      <vt:lpstr>Measurements Explained</vt:lpstr>
      <vt:lpstr>Zero-crossing time</vt:lpstr>
      <vt:lpstr>Integrated |dB/dt|2</vt:lpstr>
      <vt:lpstr>Integrated |dB/dt|</vt:lpstr>
      <vt:lpstr>Comparison E-CLIQ positions</vt:lpstr>
      <vt:lpstr>E-CLIQ from the previous test</vt:lpstr>
      <vt:lpstr>Normal zone size</vt:lpstr>
      <vt:lpstr>Preliminary Measurement Conclusions</vt:lpstr>
      <vt:lpstr>Energy needed</vt:lpstr>
      <vt:lpstr>Some numbers</vt:lpstr>
      <vt:lpstr>Finite Element Modelling - FiQuS</vt:lpstr>
      <vt:lpstr>AC-Loss measurements</vt:lpstr>
      <vt:lpstr>E-CLIQ implementation in FiQuS Multipole</vt:lpstr>
      <vt:lpstr>Summary and 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Tim Mulder</cp:lastModifiedBy>
  <cp:revision>1099</cp:revision>
  <cp:lastPrinted>2022-04-29T08:24:36Z</cp:lastPrinted>
  <dcterms:created xsi:type="dcterms:W3CDTF">2012-11-30T11:04:26Z</dcterms:created>
  <dcterms:modified xsi:type="dcterms:W3CDTF">2025-10-30T08:18:55Z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