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99" r:id="rId2"/>
    <p:sldId id="359" r:id="rId3"/>
    <p:sldId id="355" r:id="rId4"/>
    <p:sldId id="362" r:id="rId5"/>
    <p:sldId id="360" r:id="rId6"/>
    <p:sldId id="361" r:id="rId7"/>
    <p:sldId id="358" r:id="rId8"/>
    <p:sldId id="369" r:id="rId9"/>
    <p:sldId id="364" r:id="rId10"/>
    <p:sldId id="365" r:id="rId11"/>
    <p:sldId id="367" r:id="rId12"/>
    <p:sldId id="366" r:id="rId13"/>
    <p:sldId id="368" r:id="rId14"/>
    <p:sldId id="357" r:id="rId15"/>
    <p:sldId id="363" r:id="rId16"/>
    <p:sldId id="375" r:id="rId17"/>
    <p:sldId id="373" r:id="rId18"/>
    <p:sldId id="374" r:id="rId1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055A0"/>
    <a:srgbClr val="0C377B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366" y="1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Triplet quench protection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09/TASC.2025.3532246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7688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7688/" TargetMode="External"/><Relationship Id="rId2" Type="http://schemas.openxmlformats.org/officeDocument/2006/relationships/hyperlink" Target="mailto:HTS@4.5K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352224/1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783BD9C-A276-D9AF-C057-05D2A1E36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74" y="299432"/>
            <a:ext cx="7120371" cy="1430825"/>
          </a:xfrm>
          <a:solidFill>
            <a:srgbClr val="FFFF00">
              <a:alpha val="50000"/>
            </a:srgbClr>
          </a:solidFill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n-GB" sz="3600" b="1" i="0" dirty="0">
                <a:solidFill>
                  <a:srgbClr val="1A6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 (ramp) losses in 14-20 T HTS accelerator dipoles: are they a problem?</a:t>
            </a:r>
            <a:endParaRPr lang="en-GB" sz="3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89B66-3DC7-57F4-5B50-B970D6E176ED}"/>
              </a:ext>
            </a:extLst>
          </p:cNvPr>
          <p:cNvSpPr txBox="1"/>
          <p:nvPr/>
        </p:nvSpPr>
        <p:spPr>
          <a:xfrm>
            <a:off x="1814560" y="4466024"/>
            <a:ext cx="88230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Arjan Verweij, CERN – TE/MPE</a:t>
            </a:r>
          </a:p>
          <a:p>
            <a:pPr algn="ctr"/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input from B. Auchmann, T. Mulder, J. van Nugteren, </a:t>
            </a:r>
          </a:p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P. Tavares Coutinho Borges de Sousa, D. Rinaldoni, D. Sotnikov, M. Wozniak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D7D3EB-1AD7-79D2-4E5D-F3E002CD9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2644" y="278588"/>
            <a:ext cx="2574248" cy="353008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31D1AC5-07C3-AF9A-2670-691592FCC3D5}"/>
              </a:ext>
            </a:extLst>
          </p:cNvPr>
          <p:cNvCxnSpPr>
            <a:cxnSpLocks/>
            <a:stCxn id="13" idx="3"/>
            <a:endCxn id="12" idx="1"/>
          </p:cNvCxnSpPr>
          <p:nvPr/>
        </p:nvCxnSpPr>
        <p:spPr>
          <a:xfrm>
            <a:off x="4022257" y="2559855"/>
            <a:ext cx="870742" cy="25928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DB87754-2C26-3308-5155-EEF3EA5FC75F}"/>
              </a:ext>
            </a:extLst>
          </p:cNvPr>
          <p:cNvSpPr txBox="1"/>
          <p:nvPr/>
        </p:nvSpPr>
        <p:spPr>
          <a:xfrm>
            <a:off x="3141039" y="3332761"/>
            <a:ext cx="4360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Yes, for sure…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…but you get higher performance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70AFA0-456A-ED75-AA9B-72F0AEE7F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999" y="2122562"/>
            <a:ext cx="2831686" cy="926441"/>
          </a:xfrm>
          <a:prstGeom prst="rect">
            <a:avLst/>
          </a:prstGeom>
        </p:spPr>
      </p:pic>
      <p:pic>
        <p:nvPicPr>
          <p:cNvPr id="13" name="Picture 12" descr="A close up of a circle&#10;&#10;AI-generated content may be incorrect.">
            <a:extLst>
              <a:ext uri="{FF2B5EF4-FFF2-40B4-BE49-F238E27FC236}">
                <a16:creationId xmlns:a16="http://schemas.microsoft.com/office/drawing/2014/main" id="{CD97F508-7EBA-1A0E-ACE0-E058708100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8" t="10826" r="22878" b="12853"/>
          <a:stretch/>
        </p:blipFill>
        <p:spPr>
          <a:xfrm>
            <a:off x="2780108" y="1937954"/>
            <a:ext cx="1242149" cy="124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56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BA7BB-4AC6-CB85-3991-A87BD6BD8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63379-1701-4A55-392A-5332F4D3F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CFA4EF2F-DF87-ADA8-D73E-0F6B5D2467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F29C6E-16CE-4782-C099-6978B2CD729D}"/>
              </a:ext>
            </a:extLst>
          </p:cNvPr>
          <p:cNvSpPr txBox="1"/>
          <p:nvPr/>
        </p:nvSpPr>
        <p:spPr>
          <a:xfrm>
            <a:off x="455540" y="789944"/>
            <a:ext cx="990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Thermal conductivity measurements on Nb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and HTS samples at CERN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cryolab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56186C-3DA5-E921-B39B-D4D76EB05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642" y="1241041"/>
            <a:ext cx="2979564" cy="32248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933AF6-5CDD-662A-4FFA-ECF6C3B81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625" y="1315464"/>
            <a:ext cx="948012" cy="2877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B80810-7C5C-26BD-A2B6-15123CCAD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6309" y="1770906"/>
            <a:ext cx="2792049" cy="21651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542D98-806B-2EE1-74C6-FAF322A5DC3D}"/>
              </a:ext>
            </a:extLst>
          </p:cNvPr>
          <p:cNvSpPr txBox="1"/>
          <p:nvPr/>
        </p:nvSpPr>
        <p:spPr>
          <a:xfrm>
            <a:off x="1986455" y="4680540"/>
            <a:ext cx="20938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US" sz="1600" baseline="-25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Sn in 2 directions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657BD6-AA9A-0F21-8940-7350720A9AD4}"/>
              </a:ext>
            </a:extLst>
          </p:cNvPr>
          <p:cNvSpPr txBox="1"/>
          <p:nvPr/>
        </p:nvSpPr>
        <p:spPr>
          <a:xfrm>
            <a:off x="8637791" y="4680539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HTS layers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D1365C-018F-AD35-5A24-DE56606AD4AA}"/>
              </a:ext>
            </a:extLst>
          </p:cNvPr>
          <p:cNvSpPr txBox="1"/>
          <p:nvPr/>
        </p:nvSpPr>
        <p:spPr>
          <a:xfrm>
            <a:off x="5514457" y="4680540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CTD101K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175B9C-1EE2-C6DD-9332-3FA71AB8FB06}"/>
              </a:ext>
            </a:extLst>
          </p:cNvPr>
          <p:cNvSpPr txBox="1"/>
          <p:nvPr/>
        </p:nvSpPr>
        <p:spPr>
          <a:xfrm>
            <a:off x="455539" y="5394256"/>
            <a:ext cx="10914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proper 3D electro-thermo-magnetic transient simulation of the magnet, is then needed to obtain the temperature distribution in a coil during a ramp.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94B633-6CBB-15E6-C904-70D344FDA8D7}"/>
              </a:ext>
            </a:extLst>
          </p:cNvPr>
          <p:cNvSpPr txBox="1"/>
          <p:nvPr/>
        </p:nvSpPr>
        <p:spPr>
          <a:xfrm>
            <a:off x="5661329" y="302150"/>
            <a:ext cx="4020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P. Tavares Coutinho Borges de Sousa &amp; CERN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Cryolab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B65F22-310F-994B-FFC6-85D692B6E9C8}"/>
              </a:ext>
            </a:extLst>
          </p:cNvPr>
          <p:cNvSpPr txBox="1"/>
          <p:nvPr/>
        </p:nvSpPr>
        <p:spPr>
          <a:xfrm>
            <a:off x="517843" y="202726"/>
            <a:ext cx="4902473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extraction from the coil</a:t>
            </a:r>
          </a:p>
        </p:txBody>
      </p:sp>
    </p:spTree>
    <p:extLst>
      <p:ext uri="{BB962C8B-B14F-4D97-AF65-F5344CB8AC3E}">
        <p14:creationId xmlns:p14="http://schemas.microsoft.com/office/powerpoint/2010/main" val="3414260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F6BED-A207-5860-D0DB-CFEEC0DD6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E3C7B-B595-8F97-9562-011927C3C0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406FCFFF-012E-85F4-63C1-5409CEFE3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974BDC-B420-67E1-743A-597EF6328963}"/>
              </a:ext>
            </a:extLst>
          </p:cNvPr>
          <p:cNvSpPr txBox="1"/>
          <p:nvPr/>
        </p:nvSpPr>
        <p:spPr>
          <a:xfrm>
            <a:off x="382903" y="269762"/>
            <a:ext cx="4311266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buffering: Nb</a:t>
            </a:r>
            <a:r>
              <a:rPr lang="en-US" sz="2200" b="1" baseline="-25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@ 1.9 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3FF093-C705-367E-064F-F71C16E1C0F0}"/>
              </a:ext>
            </a:extLst>
          </p:cNvPr>
          <p:cNvSpPr txBox="1"/>
          <p:nvPr/>
        </p:nvSpPr>
        <p:spPr>
          <a:xfrm>
            <a:off x="382901" y="3730250"/>
            <a:ext cx="46900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Assuming that we ramp about 4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per day, the effective ramp losses can be reduced to about 40 MW.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buffering at 4.5 K is also possible but requires subcooled helium.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BBC221F-EA8E-A79F-9E23-E990871613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996829"/>
              </p:ext>
            </p:extLst>
          </p:nvPr>
        </p:nvGraphicFramePr>
        <p:xfrm>
          <a:off x="5366863" y="3739980"/>
          <a:ext cx="652033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966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296689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906449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073426">
                  <a:extLst>
                    <a:ext uri="{9D8B030D-6E8A-4147-A177-3AD203B41FA5}">
                      <a16:colId xmlns:a16="http://schemas.microsoft.com/office/drawing/2014/main" val="3758813879"/>
                    </a:ext>
                  </a:extLst>
                </a:gridCol>
                <a:gridCol w="1240404">
                  <a:extLst>
                    <a:ext uri="{9D8B030D-6E8A-4147-A177-3AD203B41FA5}">
                      <a16:colId xmlns:a16="http://schemas.microsoft.com/office/drawing/2014/main" val="598997684"/>
                    </a:ext>
                  </a:extLst>
                </a:gridCol>
                <a:gridCol w="1240404">
                  <a:extLst>
                    <a:ext uri="{9D8B030D-6E8A-4147-A177-3AD203B41FA5}">
                      <a16:colId xmlns:a16="http://schemas.microsoft.com/office/drawing/2014/main" val="2403700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 losses at low T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61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ramp,elec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="1" baseline="-250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tot,FCC</a:t>
                      </a:r>
                      <a:endParaRPr lang="en-US" b="1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3100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301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92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213→40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343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→170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46348E6-4645-FD08-ECDC-EF556462DEF3}"/>
              </a:ext>
            </a:extLst>
          </p:cNvPr>
          <p:cNvSpPr/>
          <p:nvPr/>
        </p:nvSpPr>
        <p:spPr>
          <a:xfrm>
            <a:off x="5366863" y="5858574"/>
            <a:ext cx="6520338" cy="37568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F56F87-CB4A-3F46-94E6-47D896B7344E}"/>
              </a:ext>
            </a:extLst>
          </p:cNvPr>
          <p:cNvSpPr txBox="1"/>
          <p:nvPr/>
        </p:nvSpPr>
        <p:spPr>
          <a:xfrm>
            <a:off x="382903" y="822740"/>
            <a:ext cx="115967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Ramping losses occur only for a few hours per day, so the average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requirements could be much smaller if (part of) these losses could be buffered.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course, this only works if there is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sufficiently good heat extraction from the coils (see before)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losses: about 1200 s*3.3 W/m=4000 J per meter of tunnel.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1.9 K, heat buffering should mainly come from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superfluid helium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can use the enthalpy of helium between 1.9 to 2.1 K, equal to 168 J/liter, to buffer the ramp losses.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then requires 4000/168=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24 liter of helium per meter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722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7F0E5-B91C-8D62-94E3-301ABF05B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3631DE-6B86-FB83-95F6-1508EF92F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A25BEB33-4104-5969-CC46-D14ACEC038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7FFE70-7C53-70DE-DE95-C62B8D841ADD}"/>
              </a:ext>
            </a:extLst>
          </p:cNvPr>
          <p:cNvSpPr txBox="1"/>
          <p:nvPr/>
        </p:nvSpPr>
        <p:spPr>
          <a:xfrm>
            <a:off x="497217" y="257221"/>
            <a:ext cx="4311266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buffering: HTS @ 20 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C961E7-7E7E-5D65-B07C-D854857A925F}"/>
              </a:ext>
            </a:extLst>
          </p:cNvPr>
          <p:cNvSpPr txBox="1"/>
          <p:nvPr/>
        </p:nvSpPr>
        <p:spPr>
          <a:xfrm>
            <a:off x="497217" y="847053"/>
            <a:ext cx="1114622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losses: about 1200 s*21 W/m=25 kJ per m of magnet.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20 K, heat buffering should mainly come from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metallic magnet components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course, this only works if there is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sufficiently good heat extraction from the coils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small temperature gradient in  the metal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Assuming: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1500 kg of metal per meter,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allowed temperature increase during the ramp of 2 K,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Cp=5 J/K/kg,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then we can buffer: 1500*5*2=15 kJ.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effective ramp losses can therefor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reduced to about 26 MW.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F02B2FE-147F-125A-6415-93AA7BA63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26522"/>
              </p:ext>
            </p:extLst>
          </p:nvPr>
        </p:nvGraphicFramePr>
        <p:xfrm>
          <a:off x="5174445" y="3443194"/>
          <a:ext cx="652033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966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296689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906449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073426">
                  <a:extLst>
                    <a:ext uri="{9D8B030D-6E8A-4147-A177-3AD203B41FA5}">
                      <a16:colId xmlns:a16="http://schemas.microsoft.com/office/drawing/2014/main" val="3758813879"/>
                    </a:ext>
                  </a:extLst>
                </a:gridCol>
                <a:gridCol w="1240404">
                  <a:extLst>
                    <a:ext uri="{9D8B030D-6E8A-4147-A177-3AD203B41FA5}">
                      <a16:colId xmlns:a16="http://schemas.microsoft.com/office/drawing/2014/main" val="598997684"/>
                    </a:ext>
                  </a:extLst>
                </a:gridCol>
                <a:gridCol w="1240404">
                  <a:extLst>
                    <a:ext uri="{9D8B030D-6E8A-4147-A177-3AD203B41FA5}">
                      <a16:colId xmlns:a16="http://schemas.microsoft.com/office/drawing/2014/main" val="2403700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 losses at low T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61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ramp,elec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="1" baseline="-250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tot,FCC</a:t>
                      </a:r>
                      <a:endParaRPr lang="en-US" b="1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3100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301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92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64→26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→73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213→40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343</a:t>
                      </a:r>
                      <a:r>
                        <a:rPr lang="en-US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→170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</a:tbl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C165374-68BD-ED66-22BC-928FE374A238}"/>
              </a:ext>
            </a:extLst>
          </p:cNvPr>
          <p:cNvSpPr/>
          <p:nvPr/>
        </p:nvSpPr>
        <p:spPr>
          <a:xfrm>
            <a:off x="5174445" y="4799612"/>
            <a:ext cx="6520338" cy="37568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785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F55B5-22D2-B795-DD24-85965D3EF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1A1C9A-5ADE-EA31-2880-D378C4DCEB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CAF7D304-56B5-0DD8-6B61-6C4CBB44D1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5002FC-72B9-BB35-94E0-474BAB187393}"/>
              </a:ext>
            </a:extLst>
          </p:cNvPr>
          <p:cNvSpPr txBox="1"/>
          <p:nvPr/>
        </p:nvSpPr>
        <p:spPr>
          <a:xfrm>
            <a:off x="497217" y="373551"/>
            <a:ext cx="4933524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Putting 100 MW into perspective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C869BE-BE4C-F18A-CCB8-AC032265EF08}"/>
              </a:ext>
            </a:extLst>
          </p:cNvPr>
          <p:cNvSpPr txBox="1"/>
          <p:nvPr/>
        </p:nvSpPr>
        <p:spPr>
          <a:xfrm>
            <a:off x="497215" y="1095498"/>
            <a:ext cx="855740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Consumption: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 MW is the average consumption of 50’000-100’000 households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Actual CERN consumption is 150 MW average or 1.3 TWh per year (=1/3 of Geneva)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Production: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km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full of solar panels: about 30 MW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Genissiat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hydro-electric plant: on average 200 MW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large nuclear power plant: about 1 GW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yearly cost of an average 100 MW (for CERN, assuming 50 CHF/MWh) is 44 MCHF.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 years of operation with an average 100 MW would cost 880 MCH (&lt;2% of the construction cost of the FCC + operational cost during 20 years).</a:t>
            </a:r>
          </a:p>
        </p:txBody>
      </p:sp>
      <p:pic>
        <p:nvPicPr>
          <p:cNvPr id="4" name="Picture 2" descr="Barrage de Génissiat">
            <a:extLst>
              <a:ext uri="{FF2B5EF4-FFF2-40B4-BE49-F238E27FC236}">
                <a16:creationId xmlns:a16="http://schemas.microsoft.com/office/drawing/2014/main" id="{BA424F58-3FF7-1576-B880-9C246E221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75421" y="2201693"/>
            <a:ext cx="1413534" cy="211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35,800+ Solar Panel Field Stock Photos, Pictures &amp; Royalty ...">
            <a:extLst>
              <a:ext uri="{FF2B5EF4-FFF2-40B4-BE49-F238E27FC236}">
                <a16:creationId xmlns:a16="http://schemas.microsoft.com/office/drawing/2014/main" id="{2E576A5A-B24E-7967-8026-2BC632248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5664" y="296533"/>
            <a:ext cx="2423291" cy="181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Nuclear is coming in from the cold - but will it be made in Europe? |  Euractiv">
            <a:extLst>
              <a:ext uri="{FF2B5EF4-FFF2-40B4-BE49-F238E27FC236}">
                <a16:creationId xmlns:a16="http://schemas.microsoft.com/office/drawing/2014/main" id="{4D3BC05C-3FF1-CC4D-AB61-A347D0E55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452" y="4405730"/>
            <a:ext cx="2924503" cy="195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D55124-A98D-F3A0-A3A1-96240BDA73A5}"/>
              </a:ext>
            </a:extLst>
          </p:cNvPr>
          <p:cNvSpPr txBox="1"/>
          <p:nvPr/>
        </p:nvSpPr>
        <p:spPr>
          <a:xfrm>
            <a:off x="2768066" y="5057874"/>
            <a:ext cx="5165901" cy="646331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is clear that any R&amp;D aimed at reducing AC loss would certainly pay off. </a:t>
            </a:r>
          </a:p>
        </p:txBody>
      </p:sp>
    </p:spTree>
    <p:extLst>
      <p:ext uri="{BB962C8B-B14F-4D97-AF65-F5344CB8AC3E}">
        <p14:creationId xmlns:p14="http://schemas.microsoft.com/office/powerpoint/2010/main" val="1263896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E9D3B-E028-4FEC-6D64-E8BDB019F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C093B8-43E4-1078-2334-A170910FF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6F0F01D6-2CD8-7EF6-401E-9F72E561F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7E435B-688B-BEAE-5B85-95588E4CC69F}"/>
              </a:ext>
            </a:extLst>
          </p:cNvPr>
          <p:cNvSpPr txBox="1"/>
          <p:nvPr/>
        </p:nvSpPr>
        <p:spPr>
          <a:xfrm>
            <a:off x="530418" y="394297"/>
            <a:ext cx="3537085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Losses for higher fields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DD6003-1EC7-4FD1-EA08-0659914FC636}"/>
              </a:ext>
            </a:extLst>
          </p:cNvPr>
          <p:cNvSpPr txBox="1"/>
          <p:nvPr/>
        </p:nvSpPr>
        <p:spPr>
          <a:xfrm>
            <a:off x="1599565" y="4246929"/>
            <a:ext cx="3511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Losses at 40-60 K (dominated by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synchr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radiation) scale by about B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EFAC813-13F6-277F-145A-6C56C28DCE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943845"/>
              </p:ext>
            </p:extLst>
          </p:nvPr>
        </p:nvGraphicFramePr>
        <p:xfrm>
          <a:off x="307090" y="1098816"/>
          <a:ext cx="11577817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995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288112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1121133">
                  <a:extLst>
                    <a:ext uri="{9D8B030D-6E8A-4147-A177-3AD203B41FA5}">
                      <a16:colId xmlns:a16="http://schemas.microsoft.com/office/drawing/2014/main" val="2693065857"/>
                    </a:ext>
                  </a:extLst>
                </a:gridCol>
                <a:gridCol w="1065475">
                  <a:extLst>
                    <a:ext uri="{9D8B030D-6E8A-4147-A177-3AD203B41FA5}">
                      <a16:colId xmlns:a16="http://schemas.microsoft.com/office/drawing/2014/main" val="3684405286"/>
                    </a:ext>
                  </a:extLst>
                </a:gridCol>
                <a:gridCol w="1248355">
                  <a:extLst>
                    <a:ext uri="{9D8B030D-6E8A-4147-A177-3AD203B41FA5}">
                      <a16:colId xmlns:a16="http://schemas.microsoft.com/office/drawing/2014/main" val="1396819853"/>
                    </a:ext>
                  </a:extLst>
                </a:gridCol>
                <a:gridCol w="1319917">
                  <a:extLst>
                    <a:ext uri="{9D8B030D-6E8A-4147-A177-3AD203B41FA5}">
                      <a16:colId xmlns:a16="http://schemas.microsoft.com/office/drawing/2014/main" val="2649590775"/>
                    </a:ext>
                  </a:extLst>
                </a:gridCol>
                <a:gridCol w="1144987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749287">
                  <a:extLst>
                    <a:ext uri="{9D8B030D-6E8A-4147-A177-3AD203B41FA5}">
                      <a16:colId xmlns:a16="http://schemas.microsoft.com/office/drawing/2014/main" val="598997684"/>
                    </a:ext>
                  </a:extLst>
                </a:gridCol>
                <a:gridCol w="1818556">
                  <a:extLst>
                    <a:ext uri="{9D8B030D-6E8A-4147-A177-3AD203B41FA5}">
                      <a16:colId xmlns:a16="http://schemas.microsoft.com/office/drawing/2014/main" val="2403700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Static and dynamic losses at 40-60 K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Static and dynamic losses at low T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 losses at low T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61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 [T]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BS,FCC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</a:t>
                      </a:r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SD,FCC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="1" baseline="-250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tot,FCC</a:t>
                      </a:r>
                      <a:endParaRPr lang="en-US" b="1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5.1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 (→26)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 (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→73)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92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65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5.2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116 (→60)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184 (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→128)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97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94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204 (→120)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303 (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→219)</a:t>
                      </a:r>
                      <a:endParaRPr lang="en-US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137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91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337 (→230)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480 (</a:t>
                      </a:r>
                      <a:r>
                        <a:rPr lang="en-US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→373)</a:t>
                      </a:r>
                      <a:endParaRPr lang="en-US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A90A7AC-B19E-B779-8511-D85D7A23D816}"/>
              </a:ext>
            </a:extLst>
          </p:cNvPr>
          <p:cNvSpPr txBox="1"/>
          <p:nvPr/>
        </p:nvSpPr>
        <p:spPr>
          <a:xfrm>
            <a:off x="1358651" y="5016664"/>
            <a:ext cx="9964669" cy="92333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certainly room for higher fields, especially if heat buffering is possible (values between brackets) and/or ramp losses can be reduced. One could also operate an accelerator a few months/year at –for example- 18 T and the rest of the year at 14 T.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919E42-8750-0978-79EA-8ED7A41DF204}"/>
              </a:ext>
            </a:extLst>
          </p:cNvPr>
          <p:cNvSpPr/>
          <p:nvPr/>
        </p:nvSpPr>
        <p:spPr>
          <a:xfrm>
            <a:off x="10217426" y="1725673"/>
            <a:ext cx="1483165" cy="2213810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39790B-8E72-80EF-58EA-1879D3138B3B}"/>
              </a:ext>
            </a:extLst>
          </p:cNvPr>
          <p:cNvSpPr txBox="1"/>
          <p:nvPr/>
        </p:nvSpPr>
        <p:spPr>
          <a:xfrm>
            <a:off x="6095998" y="4339199"/>
            <a:ext cx="350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 scale by about B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-B</a:t>
            </a:r>
            <a:r>
              <a:rPr lang="en-US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5EA96E-5780-D612-83E0-11B87651A0FE}"/>
              </a:ext>
            </a:extLst>
          </p:cNvPr>
          <p:cNvCxnSpPr>
            <a:cxnSpLocks/>
          </p:cNvCxnSpPr>
          <p:nvPr/>
        </p:nvCxnSpPr>
        <p:spPr>
          <a:xfrm flipH="1">
            <a:off x="7653709" y="3862336"/>
            <a:ext cx="103249" cy="4596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860DD2-27AA-EA34-972C-A9BBADB33F76}"/>
              </a:ext>
            </a:extLst>
          </p:cNvPr>
          <p:cNvCxnSpPr>
            <a:cxnSpLocks/>
          </p:cNvCxnSpPr>
          <p:nvPr/>
        </p:nvCxnSpPr>
        <p:spPr>
          <a:xfrm>
            <a:off x="2956331" y="3862336"/>
            <a:ext cx="81067" cy="359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56A631E-9356-5981-8F37-00F15BB91AEE}"/>
              </a:ext>
            </a:extLst>
          </p:cNvPr>
          <p:cNvSpPr txBox="1"/>
          <p:nvPr/>
        </p:nvSpPr>
        <p:spPr>
          <a:xfrm>
            <a:off x="4265999" y="272651"/>
            <a:ext cx="7782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HFM-PUB-RPT-0267 v.1 "Deliverables KE5943 / PSI-D2.1”, EDMS 3028682 (J. van Nugteren, B. Auchmann, D. Sotnikov)</a:t>
            </a:r>
          </a:p>
        </p:txBody>
      </p:sp>
    </p:spTree>
    <p:extLst>
      <p:ext uri="{BB962C8B-B14F-4D97-AF65-F5344CB8AC3E}">
        <p14:creationId xmlns:p14="http://schemas.microsoft.com/office/powerpoint/2010/main" val="1677712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A5BE0-7767-4BA6-1DE7-654E0EE46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06CF6-D5E1-1C48-A9B0-AAB196B72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14BEAA4E-4E3C-0218-9291-68BC3BF349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CD88C5-7EE9-6359-1927-C646EB9FE2E7}"/>
              </a:ext>
            </a:extLst>
          </p:cNvPr>
          <p:cNvSpPr txBox="1"/>
          <p:nvPr/>
        </p:nvSpPr>
        <p:spPr>
          <a:xfrm>
            <a:off x="517844" y="202726"/>
            <a:ext cx="2899124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distortions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EC68A3-959E-6748-F6DC-A462B94BE0D1}"/>
              </a:ext>
            </a:extLst>
          </p:cNvPr>
          <p:cNvSpPr txBox="1"/>
          <p:nvPr/>
        </p:nvSpPr>
        <p:spPr>
          <a:xfrm>
            <a:off x="5785899" y="1203717"/>
            <a:ext cx="56480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distortions are about (difference current plateaus):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b3: 60 units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b5: 20 units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b7: 10 units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not always reproducible….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DE7846-5687-269A-83E9-E461BB4CC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13" y="3666348"/>
            <a:ext cx="8542351" cy="25754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FD8744-D092-DCFB-B587-FBD0CA301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87" y="808679"/>
            <a:ext cx="4582668" cy="27538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223DDA7-2AA7-0173-3AC2-98C3CFD7DBE0}"/>
              </a:ext>
            </a:extLst>
          </p:cNvPr>
          <p:cNvSpPr txBox="1"/>
          <p:nvPr/>
        </p:nvSpPr>
        <p:spPr>
          <a:xfrm>
            <a:off x="4265999" y="272651"/>
            <a:ext cx="7782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HFM-PUB-RPT-0267 v.1 "Deliverables KE5943 / PSI-D2.1”, EDMS 3028682 (J. van Nugteren, B. Auchmann, D. Sotnikov)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307589F-B9C4-6947-4515-36251623D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4423" y="3813881"/>
            <a:ext cx="33337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883AE4-9216-60C2-A79B-05389BE915DC}"/>
              </a:ext>
            </a:extLst>
          </p:cNvPr>
          <p:cNvSpPr txBox="1"/>
          <p:nvPr/>
        </p:nvSpPr>
        <p:spPr>
          <a:xfrm>
            <a:off x="9197340" y="2542934"/>
            <a:ext cx="2633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 drift in dipole field, order of 0.1%/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86709C5-56C7-42E7-9B61-649FC21F8BE4}"/>
              </a:ext>
            </a:extLst>
          </p:cNvPr>
          <p:cNvCxnSpPr>
            <a:cxnSpLocks/>
          </p:cNvCxnSpPr>
          <p:nvPr/>
        </p:nvCxnSpPr>
        <p:spPr>
          <a:xfrm flipV="1">
            <a:off x="5425440" y="2857500"/>
            <a:ext cx="563880" cy="95638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66BC98-589F-27F7-12AE-F7F9183679F4}"/>
              </a:ext>
            </a:extLst>
          </p:cNvPr>
          <p:cNvCxnSpPr>
            <a:cxnSpLocks/>
          </p:cNvCxnSpPr>
          <p:nvPr/>
        </p:nvCxnSpPr>
        <p:spPr>
          <a:xfrm flipV="1">
            <a:off x="10119360" y="3289794"/>
            <a:ext cx="0" cy="52408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904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19D40-A1FD-8369-8E6E-0F4016F0A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80F477-9F7C-DC3F-FB20-F999027D3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83230D4D-A471-6E34-C0A5-36EF4BF3CD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337ED0-0D78-0FA8-7555-AAC490E10781}"/>
              </a:ext>
            </a:extLst>
          </p:cNvPr>
          <p:cNvSpPr txBox="1"/>
          <p:nvPr/>
        </p:nvSpPr>
        <p:spPr>
          <a:xfrm>
            <a:off x="497877" y="861476"/>
            <a:ext cx="11348646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 have been studied for a specific case, namely a 14-T HTS block coil with stacked untwisted tapes. Simulations show significant AC loss induced effects: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the global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cryo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power requirements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the temperature gradient in the coil, hence reducing stability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field distortions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are certainly possibilities to reduce the losses (smaller tapes, striation, smaller ramp rate, coil design, …),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the calculated losses might also be much underestimated, especially due to 3D effects related to the non-twisted tapes.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07D05FE-D335-ACBA-2089-E22A4A99BB0A}"/>
              </a:ext>
            </a:extLst>
          </p:cNvPr>
          <p:cNvSpPr txBox="1">
            <a:spLocks/>
          </p:cNvSpPr>
          <p:nvPr/>
        </p:nvSpPr>
        <p:spPr>
          <a:xfrm>
            <a:off x="4526280" y="73713"/>
            <a:ext cx="2865120" cy="46166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sz="2400" b="1" dirty="0">
                <a:solidFill>
                  <a:srgbClr val="C00000"/>
                </a:solidFill>
              </a:rPr>
              <a:t>Sum-up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A93087-63F1-D530-DB33-6AD5A790C202}"/>
              </a:ext>
            </a:extLst>
          </p:cNvPr>
          <p:cNvSpPr txBox="1"/>
          <p:nvPr/>
        </p:nvSpPr>
        <p:spPr>
          <a:xfrm>
            <a:off x="2707850" y="3570593"/>
            <a:ext cx="79095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 losses in 14-20 T HTS accelerator dipoles: are they a problem?  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Yes, for sure…  but you get higher performance </a:t>
            </a:r>
            <a:r>
              <a:rPr lang="en-GB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[today, slide 1]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Yes, it is a problem, but first rough estimates indicate that it is not a show-stopper </a:t>
            </a:r>
            <a:r>
              <a:rPr lang="en-GB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[today, slides 9, 12, 15]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Yes, but we can correctly quantify them and -despite their presence- we can operate an accelerator </a:t>
            </a:r>
            <a:r>
              <a:rPr lang="en-GB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[hopefully for a future </a:t>
            </a:r>
            <a:r>
              <a:rPr lang="en-GB" b="1" i="1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HiTAT</a:t>
            </a:r>
            <a:r>
              <a:rPr lang="en-GB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04320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636A1-4FFF-4EB8-F851-32B006664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9C723-8468-E5CD-850A-8777525C7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D792DAF8-5E71-C776-730E-AD8103868C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A74DDD-DA38-DB4D-EAD3-3B6B9E2F4176}"/>
              </a:ext>
            </a:extLst>
          </p:cNvPr>
          <p:cNvSpPr txBox="1"/>
          <p:nvPr/>
        </p:nvSpPr>
        <p:spPr>
          <a:xfrm>
            <a:off x="432079" y="798441"/>
            <a:ext cx="113948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 loss, stability, current sharing, thermodynamics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and </a:t>
            </a:r>
            <a:r>
              <a:rPr lang="en-GB" sz="16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quench protection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all closely related phenomena. 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These were studied for 10s of years for LTS. Understanding and optimization of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ReBCO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use in high-field FCC-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accelerator magnets requires a lot of structured R&amp;D (on top of R&amp;D related to mechanical requirements, delamination, stress/strain etc):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Tape R&amp;D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Optimum tape characteristics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striation needed? If so, how to tune/control the inter-filament resistance?</a:t>
            </a:r>
          </a:p>
          <a:p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Cable R&amp;D</a:t>
            </a: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Development of several multi-tape cable types (order 10 kA)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key to wind high-field accelerator magnets.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we need twisting and/or transposition? </a:t>
            </a:r>
            <a:r>
              <a:rPr lang="en-GB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[see also talk A. Ballarino]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AC loss and stability depend on the magnet length, especially for non-twisted cables?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tune/control the inter-tape resistance to obtain a good balance between stability and coupling loss?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much copper is needed for stability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[nice paper: </a:t>
            </a:r>
            <a:r>
              <a:rPr lang="en-US" sz="1400" u="sng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https://doi.org/10.1109/TASC.2025.3532246]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protection?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Magnet and accelerator R&amp;D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Coil/magnet design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(block/common-coil/…, grading, operating current, tape alignment)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field errors can be tolerated to run the FCC with stable beams?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(reproducibility is key)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we need quench protection?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424395E-E340-0CFE-E7A3-53319D038EF3}"/>
              </a:ext>
            </a:extLst>
          </p:cNvPr>
          <p:cNvSpPr txBox="1">
            <a:spLocks/>
          </p:cNvSpPr>
          <p:nvPr/>
        </p:nvSpPr>
        <p:spPr>
          <a:xfrm>
            <a:off x="3450866" y="209130"/>
            <a:ext cx="5001371" cy="46166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sz="2400" b="1" dirty="0">
                <a:solidFill>
                  <a:srgbClr val="C00000"/>
                </a:solidFill>
              </a:rPr>
              <a:t>Required R&amp;D</a:t>
            </a:r>
          </a:p>
        </p:txBody>
      </p:sp>
    </p:spTree>
    <p:extLst>
      <p:ext uri="{BB962C8B-B14F-4D97-AF65-F5344CB8AC3E}">
        <p14:creationId xmlns:p14="http://schemas.microsoft.com/office/powerpoint/2010/main" val="2190459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61109-0889-0A1C-E770-B03F95D81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BC4F46-5B5A-FB0D-F145-2D08488E68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799D7BFB-8A33-370E-9A6D-71B430EC1A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6A7A5F-9AAC-2478-32A8-602A0BE1EFC4}"/>
              </a:ext>
            </a:extLst>
          </p:cNvPr>
          <p:cNvSpPr txBox="1"/>
          <p:nvPr/>
        </p:nvSpPr>
        <p:spPr>
          <a:xfrm>
            <a:off x="454644" y="1036622"/>
            <a:ext cx="1144173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Simulation of AC losses and stability</a:t>
            </a: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Further development of electro-magneto-thermal tools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(at CERN/TE-MPE we plan to have several validated 3D codes of a full HTS coil by next year)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Correct implementation of all physics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(3D-effects, anisotropy, twisting, …)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Validation/agreement with experiments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Speed-up of the models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(e.g. homogenisation)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 Experimental work &amp; validation with 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Magnetization/loss/stability measurements on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single tapes and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cables (!!!)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at various [B, T, </a:t>
            </a:r>
            <a:r>
              <a:rPr lang="en-GB" sz="1600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], and for different lengths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of inter-tape resistance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of loss and field-errors on pancakes and racetracks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 </a:t>
            </a:r>
            <a:r>
              <a:rPr lang="en-GB" sz="16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R&amp;D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 we operate at 20 K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with sufficiently small thermal gradients over the magnet cross-section, along the magnet length, and along an entire string of magnets?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we need cooling channels (forced flow) or cooling fins?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buffer the ramp losses in most efficient way?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A2326FD-CE1C-2930-19DA-21C7A0A48ABF}"/>
              </a:ext>
            </a:extLst>
          </p:cNvPr>
          <p:cNvSpPr txBox="1">
            <a:spLocks/>
          </p:cNvSpPr>
          <p:nvPr/>
        </p:nvSpPr>
        <p:spPr>
          <a:xfrm>
            <a:off x="3450866" y="209130"/>
            <a:ext cx="5001371" cy="46166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sz="2400" b="1" dirty="0">
                <a:solidFill>
                  <a:srgbClr val="C00000"/>
                </a:solidFill>
              </a:rPr>
              <a:t>Required R&amp;D</a:t>
            </a:r>
          </a:p>
        </p:txBody>
      </p:sp>
    </p:spTree>
    <p:extLst>
      <p:ext uri="{BB962C8B-B14F-4D97-AF65-F5344CB8AC3E}">
        <p14:creationId xmlns:p14="http://schemas.microsoft.com/office/powerpoint/2010/main" val="216340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1AF92-D597-8F69-E936-06C1DC51B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2DA012-1010-50C2-857E-54D5A4A28A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658F1288-40F3-877B-057D-32BD2E6D6B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2C92E7-D7AF-42F4-4E8B-BDA54D392B1D}"/>
              </a:ext>
            </a:extLst>
          </p:cNvPr>
          <p:cNvSpPr txBox="1"/>
          <p:nvPr/>
        </p:nvSpPr>
        <p:spPr>
          <a:xfrm>
            <a:off x="1479455" y="357985"/>
            <a:ext cx="910489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AC losses induced effects:</a:t>
            </a:r>
          </a:p>
          <a:p>
            <a:endParaRPr lang="en-US" sz="22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the global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cryo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power requirements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the temperature gradient in the coil, hence reducing temperature margin / stability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field distortions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Increase of current imbalance within the tape and between tapes, hence reducing stability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F6645F-16C0-EF4C-55B4-7BC9D294EC20}"/>
              </a:ext>
            </a:extLst>
          </p:cNvPr>
          <p:cNvSpPr txBox="1"/>
          <p:nvPr/>
        </p:nvSpPr>
        <p:spPr>
          <a:xfrm>
            <a:off x="2424872" y="3816270"/>
            <a:ext cx="92476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Note that for the LHC the effects of the AC-loss were mainly related to field errors, </a:t>
            </a:r>
          </a:p>
          <a:p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which was mainly addressed by tuning and controlling: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the filament diameter (</a:t>
            </a:r>
            <a:r>
              <a:rPr lang="en-US" sz="2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sz="2000" baseline="-25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fil</a:t>
            </a: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), to limit </a:t>
            </a:r>
            <a:r>
              <a:rPr lang="en-US" sz="2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magnetisation</a:t>
            </a: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loss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the inter-strand contact resistance (</a:t>
            </a:r>
            <a:r>
              <a:rPr lang="en-US" sz="2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</a:t>
            </a:r>
            <a:r>
              <a:rPr lang="en-US" sz="2000" baseline="-25000" dirty="0" err="1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</a:t>
            </a:r>
            <a:r>
              <a:rPr lang="en-US" sz="2000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), to limit inter-strand coupling loss</a:t>
            </a:r>
          </a:p>
          <a:p>
            <a:endParaRPr lang="en-US" sz="2000" dirty="0">
              <a:solidFill>
                <a:srgbClr val="851B3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en-US" sz="2000" b="1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For HTS coils the situation is completely different…</a:t>
            </a:r>
          </a:p>
        </p:txBody>
      </p:sp>
    </p:spTree>
    <p:extLst>
      <p:ext uri="{BB962C8B-B14F-4D97-AF65-F5344CB8AC3E}">
        <p14:creationId xmlns:p14="http://schemas.microsoft.com/office/powerpoint/2010/main" val="152993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8ADABCE1-517E-B650-61EF-C1DD6ACA97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E333A7-4F85-CBE1-7300-CE42B89BC6D1}"/>
              </a:ext>
            </a:extLst>
          </p:cNvPr>
          <p:cNvSpPr txBox="1"/>
          <p:nvPr/>
        </p:nvSpPr>
        <p:spPr>
          <a:xfrm>
            <a:off x="526092" y="258901"/>
            <a:ext cx="111398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AC losses depend on: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tape characteristics (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geometry, J</a:t>
            </a:r>
            <a:r>
              <a:rPr lang="en-US" sz="2000" baseline="-25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(</a:t>
            </a:r>
            <a:r>
              <a:rPr lang="en-US" sz="2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B,T,angle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), striation, inter-filament resistance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conductor/cable layout (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number of tapes, positioning of tapes, inter-tape resistance, …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magnet design (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turn positioning, alignment tapes with field, magnet ends layout, collar/yoke, …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operating field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operating temperature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ramp conditions (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ramp time, </a:t>
            </a:r>
            <a:r>
              <a:rPr lang="en-US" sz="20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dI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/dt(I) curve, …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C0EDA1-0D76-2DD2-DC0C-8E96A0FE98F6}"/>
              </a:ext>
            </a:extLst>
          </p:cNvPr>
          <p:cNvSpPr txBox="1"/>
          <p:nvPr/>
        </p:nvSpPr>
        <p:spPr>
          <a:xfrm>
            <a:off x="1709187" y="3927058"/>
            <a:ext cx="9204648" cy="1631216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Calculating the AC (ramp) losses in 14-20 T HTS accelerator magnets is at the moment very premature, since the type of tape/cable/magnet is not yet defined. 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Furthermore, even if AC induced effects cannot be sufficiently reduced, then there are still options to (partially) mitigate the consequences.</a:t>
            </a:r>
          </a:p>
        </p:txBody>
      </p:sp>
    </p:spTree>
    <p:extLst>
      <p:ext uri="{BB962C8B-B14F-4D97-AF65-F5344CB8AC3E}">
        <p14:creationId xmlns:p14="http://schemas.microsoft.com/office/powerpoint/2010/main" val="337084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A0A18-CB58-EDC2-3B82-722A8F13C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F45995A-ED5E-78B4-468B-EE32AEEC3D14}"/>
              </a:ext>
            </a:extLst>
          </p:cNvPr>
          <p:cNvSpPr/>
          <p:nvPr/>
        </p:nvSpPr>
        <p:spPr>
          <a:xfrm>
            <a:off x="5991933" y="4094977"/>
            <a:ext cx="5039994" cy="1547999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97D574-181C-4ADB-B851-05C6464DC4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AC1FE031-69BD-78D6-F478-61CD20A314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0C7E9-0EEC-E304-1F3A-D0C6C9C6A771}"/>
              </a:ext>
            </a:extLst>
          </p:cNvPr>
          <p:cNvSpPr txBox="1"/>
          <p:nvPr/>
        </p:nvSpPr>
        <p:spPr>
          <a:xfrm>
            <a:off x="401486" y="2121080"/>
            <a:ext cx="50603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Tape: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 mm x 70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(2 um REBCO, 8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buffer layer, 40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substrate, 2x10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copper cladding)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B,T,angle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as in plot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Cable: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non-twisted tape-stack with 15 tapes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tapes soldered together with 20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 thick layer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copper stabilizer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719FE4-BC34-8332-1CBE-AEF735BBF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982" y="1080527"/>
            <a:ext cx="4613419" cy="25950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190614-3CA9-E39D-B9CA-7132EC58A045}"/>
              </a:ext>
            </a:extLst>
          </p:cNvPr>
          <p:cNvSpPr txBox="1"/>
          <p:nvPr/>
        </p:nvSpPr>
        <p:spPr>
          <a:xfrm>
            <a:off x="401486" y="297607"/>
            <a:ext cx="1679562" cy="43088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851B3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 study:</a:t>
            </a:r>
            <a:r>
              <a:rPr lang="en-US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556F5D-71C1-4D8C-665F-D4CBEBF98BAF}"/>
              </a:ext>
            </a:extLst>
          </p:cNvPr>
          <p:cNvCxnSpPr/>
          <p:nvPr/>
        </p:nvCxnSpPr>
        <p:spPr>
          <a:xfrm>
            <a:off x="6036595" y="5828794"/>
            <a:ext cx="5040000" cy="0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DE346A3-0F8D-2B3F-A0D7-8117AC785D80}"/>
              </a:ext>
            </a:extLst>
          </p:cNvPr>
          <p:cNvCxnSpPr>
            <a:cxnSpLocks/>
          </p:cNvCxnSpPr>
          <p:nvPr/>
        </p:nvCxnSpPr>
        <p:spPr>
          <a:xfrm flipV="1">
            <a:off x="11272339" y="4094978"/>
            <a:ext cx="0" cy="1548000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7A43FCF-F35E-99CC-ED80-01C5E2C0E2C0}"/>
              </a:ext>
            </a:extLst>
          </p:cNvPr>
          <p:cNvSpPr txBox="1"/>
          <p:nvPr/>
        </p:nvSpPr>
        <p:spPr>
          <a:xfrm>
            <a:off x="8415144" y="5808089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 mm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15F2F5-DE1B-698A-742A-643688041A5B}"/>
              </a:ext>
            </a:extLst>
          </p:cNvPr>
          <p:cNvSpPr txBox="1"/>
          <p:nvPr/>
        </p:nvSpPr>
        <p:spPr>
          <a:xfrm>
            <a:off x="11237433" y="473836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4.28 mm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B169117-0EB4-32A2-15DC-B18B0A9146FF}"/>
              </a:ext>
            </a:extLst>
          </p:cNvPr>
          <p:cNvSpPr txBox="1"/>
          <p:nvPr/>
        </p:nvSpPr>
        <p:spPr>
          <a:xfrm>
            <a:off x="401486" y="889287"/>
            <a:ext cx="6281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 T / 20 K HTS block dipole for which the AC (or ramp) losses were estimated by people from different Labs, and discussed in the HTS modeling WG (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3"/>
              </a:rPr>
              <a:t>https://indico.cern.ch/event/1467688/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ABD4FDF-12DA-BFFB-80C2-B9A303FD8335}"/>
              </a:ext>
            </a:extLst>
          </p:cNvPr>
          <p:cNvSpPr/>
          <p:nvPr/>
        </p:nvSpPr>
        <p:spPr>
          <a:xfrm>
            <a:off x="6256019" y="4623289"/>
            <a:ext cx="4549141" cy="491373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  <a:lin ang="5400000" scaled="1"/>
          </a:gradFill>
          <a:ln>
            <a:noFill/>
          </a:ln>
          <a:effectLst>
            <a:outerShdw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D6E02A9-7126-26EA-EE63-B735FAE2B773}"/>
              </a:ext>
            </a:extLst>
          </p:cNvPr>
          <p:cNvCxnSpPr>
            <a:cxnSpLocks/>
          </p:cNvCxnSpPr>
          <p:nvPr/>
        </p:nvCxnSpPr>
        <p:spPr>
          <a:xfrm flipV="1">
            <a:off x="6485547" y="4616386"/>
            <a:ext cx="0" cy="491373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A51D16D-26E4-3355-79D2-976B0041C85B}"/>
              </a:ext>
            </a:extLst>
          </p:cNvPr>
          <p:cNvSpPr txBox="1"/>
          <p:nvPr/>
        </p:nvSpPr>
        <p:spPr>
          <a:xfrm>
            <a:off x="6554445" y="4708185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1.35 mm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CC6D241-A15A-9F48-E75E-35F81AA50AE6}"/>
              </a:ext>
            </a:extLst>
          </p:cNvPr>
          <p:cNvCxnSpPr>
            <a:cxnSpLocks/>
          </p:cNvCxnSpPr>
          <p:nvPr/>
        </p:nvCxnSpPr>
        <p:spPr>
          <a:xfrm>
            <a:off x="6256019" y="4502914"/>
            <a:ext cx="4549141" cy="0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4BBA66B-1359-4954-1A21-6708FDE9BA2C}"/>
              </a:ext>
            </a:extLst>
          </p:cNvPr>
          <p:cNvSpPr txBox="1"/>
          <p:nvPr/>
        </p:nvSpPr>
        <p:spPr>
          <a:xfrm>
            <a:off x="8055557" y="4191685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 mm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71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5270C-FC6C-3350-AADC-11FC63B57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2F163-8F4B-4915-8B5E-F9EB28A865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5BF70AA6-2A4C-D588-EA5B-F6694FC2F7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B643CC-C1CC-7C27-6B25-9C21941C0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040" y="2830944"/>
            <a:ext cx="2897055" cy="26824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A344065-23FE-5F9F-073C-EC36D8BAE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267" y="165159"/>
            <a:ext cx="5442052" cy="30611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2B488B-DE78-927E-419A-CBC644BCB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828" y="3620554"/>
            <a:ext cx="4089729" cy="23004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15F21A8-876E-01E7-0B75-4D6E2CC9B9EB}"/>
              </a:ext>
            </a:extLst>
          </p:cNvPr>
          <p:cNvSpPr/>
          <p:nvPr/>
        </p:nvSpPr>
        <p:spPr>
          <a:xfrm>
            <a:off x="8346141" y="1013012"/>
            <a:ext cx="403412" cy="51162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B791410-107D-3318-9A2B-EB9C884670F4}"/>
              </a:ext>
            </a:extLst>
          </p:cNvPr>
          <p:cNvCxnSpPr>
            <a:cxnSpLocks/>
          </p:cNvCxnSpPr>
          <p:nvPr/>
        </p:nvCxnSpPr>
        <p:spPr>
          <a:xfrm flipH="1">
            <a:off x="7736185" y="1524636"/>
            <a:ext cx="811662" cy="192152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3370129B-C296-0992-DAAC-357087651273}"/>
              </a:ext>
            </a:extLst>
          </p:cNvPr>
          <p:cNvSpPr/>
          <p:nvPr/>
        </p:nvSpPr>
        <p:spPr>
          <a:xfrm>
            <a:off x="5365212" y="3446165"/>
            <a:ext cx="4295947" cy="259504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082F73-D0D9-D037-6028-E7DA5C900706}"/>
              </a:ext>
            </a:extLst>
          </p:cNvPr>
          <p:cNvSpPr txBox="1"/>
          <p:nvPr/>
        </p:nvSpPr>
        <p:spPr>
          <a:xfrm>
            <a:off x="473587" y="581247"/>
            <a:ext cx="588745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Block dipole magnet: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=27850 A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/I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=80% (without current sharing)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=14 T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 straight section=14 m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in 1200 s (similar as LHC) from 10%∙I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100%∙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</a:t>
            </a:r>
            <a:endParaRPr lang="en-US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849963-57C3-3422-7675-EF4C552D7C8A}"/>
              </a:ext>
            </a:extLst>
          </p:cNvPr>
          <p:cNvSpPr txBox="1"/>
          <p:nvPr/>
        </p:nvSpPr>
        <p:spPr>
          <a:xfrm>
            <a:off x="2663479" y="5513402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Cloverleaf coil-ends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377F281-3249-A1AB-FCC2-1A6EE3242C72}"/>
              </a:ext>
            </a:extLst>
          </p:cNvPr>
          <p:cNvCxnSpPr>
            <a:cxnSpLocks/>
          </p:cNvCxnSpPr>
          <p:nvPr/>
        </p:nvCxnSpPr>
        <p:spPr>
          <a:xfrm flipV="1">
            <a:off x="6278880" y="4823460"/>
            <a:ext cx="0" cy="84582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DD54D62-8D04-C51F-76D6-6DC8D6A985F1}"/>
              </a:ext>
            </a:extLst>
          </p:cNvPr>
          <p:cNvSpPr txBox="1"/>
          <p:nvPr/>
        </p:nvSpPr>
        <p:spPr>
          <a:xfrm>
            <a:off x="6283747" y="487703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7030A0"/>
                </a:solidFill>
              </a:rPr>
              <a:t>B</a:t>
            </a:r>
            <a:endParaRPr lang="en-GB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79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4E593-CF89-C7F5-5682-EFFCD98FE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01F39-259B-A0B8-656A-EC29E2E3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CC682A2B-BA2D-1A76-48F7-432712864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81656E-C57E-7CC0-D989-091A0FF18413}"/>
              </a:ext>
            </a:extLst>
          </p:cNvPr>
          <p:cNvSpPr txBox="1"/>
          <p:nvPr/>
        </p:nvSpPr>
        <p:spPr>
          <a:xfrm>
            <a:off x="498887" y="353070"/>
            <a:ext cx="8440161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Coil ramp losses derived with different simulation codes for this 14 T dipole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71F1640-D3E9-E12E-2553-F3685624C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5160"/>
              </p:ext>
            </p:extLst>
          </p:nvPr>
        </p:nvGraphicFramePr>
        <p:xfrm>
          <a:off x="848219" y="1592377"/>
          <a:ext cx="97136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636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2793897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1517160">
                  <a:extLst>
                    <a:ext uri="{9D8B030D-6E8A-4147-A177-3AD203B41FA5}">
                      <a16:colId xmlns:a16="http://schemas.microsoft.com/office/drawing/2014/main" val="3881556627"/>
                    </a:ext>
                  </a:extLst>
                </a:gridCol>
                <a:gridCol w="2257779">
                  <a:extLst>
                    <a:ext uri="{9D8B030D-6E8A-4147-A177-3AD203B41FA5}">
                      <a16:colId xmlns:a16="http://schemas.microsoft.com/office/drawing/2014/main" val="2453046481"/>
                    </a:ext>
                  </a:extLst>
                </a:gridCol>
                <a:gridCol w="2042227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Sim. by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[kJ/m/cycle] *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 *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Non-insulated tapes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PSI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62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Non-insulated tapes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68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57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Insulated tapes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814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Non-insulated tapes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PSI/LBE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057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Non-insulated tapes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PSI/LBE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7030A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7030A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79335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41E530D-EDD9-8D32-5B6B-D7150C380066}"/>
              </a:ext>
            </a:extLst>
          </p:cNvPr>
          <p:cNvSpPr txBox="1"/>
          <p:nvPr/>
        </p:nvSpPr>
        <p:spPr>
          <a:xfrm>
            <a:off x="1414423" y="4566489"/>
            <a:ext cx="94465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 losses in other metallic parts are much smaller and neglected.</a:t>
            </a:r>
          </a:p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moment let’s assume ramp losses of 50 kJ/m/cycle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PS: Ramp losses for the 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HTS@4.5K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option are about 15% smaller (even though J</a:t>
            </a:r>
            <a:r>
              <a:rPr lang="en-US" baseline="-250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a bit larger) because the coil is more compact.</a:t>
            </a:r>
            <a:endParaRPr lang="en-GB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747696-A00A-3CE2-238D-75C41E7B8F60}"/>
              </a:ext>
            </a:extLst>
          </p:cNvPr>
          <p:cNvSpPr txBox="1"/>
          <p:nvPr/>
        </p:nvSpPr>
        <p:spPr>
          <a:xfrm>
            <a:off x="6497840" y="3913289"/>
            <a:ext cx="529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given per m of magnet length for a twin aperture 14 T dipole, not considering the first virgin cycle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AE2B82-3EB6-5B68-750B-7E5D04A73540}"/>
              </a:ext>
            </a:extLst>
          </p:cNvPr>
          <p:cNvSpPr txBox="1"/>
          <p:nvPr/>
        </p:nvSpPr>
        <p:spPr>
          <a:xfrm>
            <a:off x="5319423" y="883160"/>
            <a:ext cx="6615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Reference: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3</a:t>
            </a:r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rd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HTS modeling WG (24/10/24):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3"/>
              </a:rPr>
              <a:t>https://indico.cern.ch/event/1467688/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48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B2987-60DB-5053-74A0-582F825E0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8C147E-EBF5-F0F4-FDDB-E0A9CDBF0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20CA4EA0-6475-0742-BDB0-5DF3AC57B7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410B67-E1FC-E60F-CE3D-4EC825C2A747}"/>
              </a:ext>
            </a:extLst>
          </p:cNvPr>
          <p:cNvSpPr txBox="1"/>
          <p:nvPr/>
        </p:nvSpPr>
        <p:spPr>
          <a:xfrm>
            <a:off x="455736" y="196719"/>
            <a:ext cx="6559919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between FCC-HTS, FCC-Nb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and LHC-</a:t>
            </a:r>
            <a:r>
              <a:rPr lang="en-US" sz="2000" b="1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NbTi</a:t>
            </a:r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B347EB8-A554-143D-77C2-870B88F81B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275187"/>
              </p:ext>
            </p:extLst>
          </p:nvPr>
        </p:nvGraphicFramePr>
        <p:xfrm>
          <a:off x="455736" y="1353204"/>
          <a:ext cx="1065181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4097">
                  <a:extLst>
                    <a:ext uri="{9D8B030D-6E8A-4147-A177-3AD203B41FA5}">
                      <a16:colId xmlns:a16="http://schemas.microsoft.com/office/drawing/2014/main" val="2258733664"/>
                    </a:ext>
                  </a:extLst>
                </a:gridCol>
                <a:gridCol w="855860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636646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1306313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651661">
                  <a:extLst>
                    <a:ext uri="{9D8B030D-6E8A-4147-A177-3AD203B41FA5}">
                      <a16:colId xmlns:a16="http://schemas.microsoft.com/office/drawing/2014/main" val="3347651554"/>
                    </a:ext>
                  </a:extLst>
                </a:gridCol>
                <a:gridCol w="1501509">
                  <a:extLst>
                    <a:ext uri="{9D8B030D-6E8A-4147-A177-3AD203B41FA5}">
                      <a16:colId xmlns:a16="http://schemas.microsoft.com/office/drawing/2014/main" val="3758813879"/>
                    </a:ext>
                  </a:extLst>
                </a:gridCol>
                <a:gridCol w="1415724">
                  <a:extLst>
                    <a:ext uri="{9D8B030D-6E8A-4147-A177-3AD203B41FA5}">
                      <a16:colId xmlns:a16="http://schemas.microsoft.com/office/drawing/2014/main" val="6950920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Accel.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[W/m]</a:t>
                      </a:r>
                      <a:endParaRPr lang="en-GB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1/</a:t>
                      </a:r>
                      <a:r>
                        <a:rPr lang="en-US" baseline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real</a:t>
                      </a:r>
                      <a:r>
                        <a:rPr lang="en-US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***</a:t>
                      </a: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[W/W]</a:t>
                      </a:r>
                      <a:endParaRPr lang="en-GB" baseline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ramp,elec</a:t>
                      </a:r>
                      <a:r>
                        <a:rPr lang="en-US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[W/m]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FCC, 90 km, 14 T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3100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235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027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 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endParaRPr lang="en-GB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 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endParaRPr lang="en-GB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213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*****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LHC, 27 km, 8.4 T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Nb-Ti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 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30298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491F069-7A7B-B782-C163-F53382DE5137}"/>
              </a:ext>
            </a:extLst>
          </p:cNvPr>
          <p:cNvSpPr txBox="1"/>
          <p:nvPr/>
        </p:nvSpPr>
        <p:spPr>
          <a:xfrm>
            <a:off x="455736" y="4218360"/>
            <a:ext cx="11448540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Values given per m of arc length in the tunnel</a:t>
            </a:r>
          </a:p>
          <a:p>
            <a:pPr>
              <a:spcBef>
                <a:spcPts val="300"/>
              </a:spcBef>
            </a:pP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sz="16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value based on 10 kJ/m/cycle. Note that the actual Nb</a:t>
            </a:r>
            <a:r>
              <a:rPr lang="en-US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conductor would give about 20 kJ/m/cycle.   </a:t>
            </a:r>
          </a:p>
          <a:p>
            <a:pPr>
              <a:spcBef>
                <a:spcPts val="300"/>
              </a:spcBef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Using Artificial Pinning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Centres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might reduce J</a:t>
            </a:r>
            <a:r>
              <a:rPr lang="en-US" sz="16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lower fields. Hybrid Nb3Sn/Nb-Ti magnets might also reduce the losses.</a:t>
            </a:r>
          </a:p>
          <a:p>
            <a:pPr>
              <a:spcBef>
                <a:spcPts val="300"/>
              </a:spcBef>
            </a:pP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COP=Coeff of Performance (strongly temperature dependent). These are realistic values for a future large collider.</a:t>
            </a:r>
          </a:p>
          <a:p>
            <a:pPr>
              <a:spcBef>
                <a:spcPts val="300"/>
              </a:spcBef>
            </a:pP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****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This represents about 10% of the total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power for the LHC (about 40 MW).</a:t>
            </a:r>
          </a:p>
          <a:p>
            <a:pPr>
              <a:spcBef>
                <a:spcPts val="300"/>
              </a:spcBef>
            </a:pP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*****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In line with TE-CRG estimate [</a:t>
            </a:r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see L. </a:t>
            </a:r>
            <a:r>
              <a:rPr lang="en-US" sz="16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Delprat</a:t>
            </a:r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https://edms.cern.ch/document/3352224/1</a:t>
            </a:r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B5942D-1C99-87DD-E468-53D7A23BEE39}"/>
              </a:ext>
            </a:extLst>
          </p:cNvPr>
          <p:cNvSpPr/>
          <p:nvPr/>
        </p:nvSpPr>
        <p:spPr>
          <a:xfrm>
            <a:off x="9898380" y="2002938"/>
            <a:ext cx="1015455" cy="184454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AE0734-9528-0543-7388-368B467A7366}"/>
              </a:ext>
            </a:extLst>
          </p:cNvPr>
          <p:cNvSpPr txBox="1"/>
          <p:nvPr/>
        </p:nvSpPr>
        <p:spPr>
          <a:xfrm>
            <a:off x="3735695" y="763133"/>
            <a:ext cx="8168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400" baseline="-250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ramp,elec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400" baseline="-250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ramp,FCC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 the required installed electrical powers (per m and for the entire FCC) for cooling.</a:t>
            </a:r>
          </a:p>
        </p:txBody>
      </p:sp>
    </p:spTree>
    <p:extLst>
      <p:ext uri="{BB962C8B-B14F-4D97-AF65-F5344CB8AC3E}">
        <p14:creationId xmlns:p14="http://schemas.microsoft.com/office/powerpoint/2010/main" val="302409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F28030-3712-98FD-020A-D2E3E338F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C45AF-E872-075E-9922-ACE587335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29FF2735-FE8B-1CE1-089F-D88C917B75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7BA499-9C84-F1C1-8AEA-4FFFE38D6AF6}"/>
              </a:ext>
            </a:extLst>
          </p:cNvPr>
          <p:cNvSpPr txBox="1"/>
          <p:nvPr/>
        </p:nvSpPr>
        <p:spPr>
          <a:xfrm>
            <a:off x="307091" y="185597"/>
            <a:ext cx="5076833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 losses as compared to other losses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C7F11AF-1CD7-85FC-71A1-E41CC3A502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208524"/>
              </p:ext>
            </p:extLst>
          </p:nvPr>
        </p:nvGraphicFramePr>
        <p:xfrm>
          <a:off x="307091" y="1289620"/>
          <a:ext cx="11577817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686">
                  <a:extLst>
                    <a:ext uri="{9D8B030D-6E8A-4147-A177-3AD203B41FA5}">
                      <a16:colId xmlns:a16="http://schemas.microsoft.com/office/drawing/2014/main" val="1839635185"/>
                    </a:ext>
                  </a:extLst>
                </a:gridCol>
                <a:gridCol w="1450665">
                  <a:extLst>
                    <a:ext uri="{9D8B030D-6E8A-4147-A177-3AD203B41FA5}">
                      <a16:colId xmlns:a16="http://schemas.microsoft.com/office/drawing/2014/main" val="1323040671"/>
                    </a:ext>
                  </a:extLst>
                </a:gridCol>
                <a:gridCol w="859399">
                  <a:extLst>
                    <a:ext uri="{9D8B030D-6E8A-4147-A177-3AD203B41FA5}">
                      <a16:colId xmlns:a16="http://schemas.microsoft.com/office/drawing/2014/main" val="2693065857"/>
                    </a:ext>
                  </a:extLst>
                </a:gridCol>
                <a:gridCol w="928150">
                  <a:extLst>
                    <a:ext uri="{9D8B030D-6E8A-4147-A177-3AD203B41FA5}">
                      <a16:colId xmlns:a16="http://schemas.microsoft.com/office/drawing/2014/main" val="2349178451"/>
                    </a:ext>
                  </a:extLst>
                </a:gridCol>
                <a:gridCol w="948776">
                  <a:extLst>
                    <a:ext uri="{9D8B030D-6E8A-4147-A177-3AD203B41FA5}">
                      <a16:colId xmlns:a16="http://schemas.microsoft.com/office/drawing/2014/main" val="3684405286"/>
                    </a:ext>
                  </a:extLst>
                </a:gridCol>
                <a:gridCol w="873149">
                  <a:extLst>
                    <a:ext uri="{9D8B030D-6E8A-4147-A177-3AD203B41FA5}">
                      <a16:colId xmlns:a16="http://schemas.microsoft.com/office/drawing/2014/main" val="1396819853"/>
                    </a:ext>
                  </a:extLst>
                </a:gridCol>
                <a:gridCol w="1045028">
                  <a:extLst>
                    <a:ext uri="{9D8B030D-6E8A-4147-A177-3AD203B41FA5}">
                      <a16:colId xmlns:a16="http://schemas.microsoft.com/office/drawing/2014/main" val="519669158"/>
                    </a:ext>
                  </a:extLst>
                </a:gridCol>
                <a:gridCol w="969402">
                  <a:extLst>
                    <a:ext uri="{9D8B030D-6E8A-4147-A177-3AD203B41FA5}">
                      <a16:colId xmlns:a16="http://schemas.microsoft.com/office/drawing/2014/main" val="2649590775"/>
                    </a:ext>
                  </a:extLst>
                </a:gridCol>
                <a:gridCol w="845648">
                  <a:extLst>
                    <a:ext uri="{9D8B030D-6E8A-4147-A177-3AD203B41FA5}">
                      <a16:colId xmlns:a16="http://schemas.microsoft.com/office/drawing/2014/main" val="2050784540"/>
                    </a:ext>
                  </a:extLst>
                </a:gridCol>
                <a:gridCol w="1141281">
                  <a:extLst>
                    <a:ext uri="{9D8B030D-6E8A-4147-A177-3AD203B41FA5}">
                      <a16:colId xmlns:a16="http://schemas.microsoft.com/office/drawing/2014/main" val="3758813879"/>
                    </a:ext>
                  </a:extLst>
                </a:gridCol>
                <a:gridCol w="955651">
                  <a:extLst>
                    <a:ext uri="{9D8B030D-6E8A-4147-A177-3AD203B41FA5}">
                      <a16:colId xmlns:a16="http://schemas.microsoft.com/office/drawing/2014/main" val="598997684"/>
                    </a:ext>
                  </a:extLst>
                </a:gridCol>
                <a:gridCol w="863982">
                  <a:extLst>
                    <a:ext uri="{9D8B030D-6E8A-4147-A177-3AD203B41FA5}">
                      <a16:colId xmlns:a16="http://schemas.microsoft.com/office/drawing/2014/main" val="2403700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Static and dynamic losses at 40-60 K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Static and dynamic losses at low T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 losses at low T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61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[K]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Conductor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BS,elec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BS,FCC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</a:t>
                      </a:r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SD,elec</a:t>
                      </a:r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SD,FCC</a:t>
                      </a: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ramp,elec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[W/m]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ramp,FCC</a:t>
                      </a:r>
                      <a:endParaRPr lang="en-US" b="1" baseline="-25000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b="1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tot,FCC</a:t>
                      </a:r>
                      <a:endParaRPr lang="en-US" b="1" baseline="-25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[MW]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449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540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3100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301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92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540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66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830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08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540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8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540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GB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1140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88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803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6BB5607-A440-1D04-3F30-2D94C1588AA2}"/>
              </a:ext>
            </a:extLst>
          </p:cNvPr>
          <p:cNvSpPr txBox="1"/>
          <p:nvPr/>
        </p:nvSpPr>
        <p:spPr>
          <a:xfrm>
            <a:off x="805320" y="4378851"/>
            <a:ext cx="104433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HTS@4.5K: probably not the right way to go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HTS@20K and Nb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Sn@4.5K: seems acceptable.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Sn@1.9K: very large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ramp,FCC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but could still be feasible with “heat buffering” (see slide 11).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D17631-AD0C-5111-F811-F3F8BC2989D5}"/>
              </a:ext>
            </a:extLst>
          </p:cNvPr>
          <p:cNvSpPr txBox="1"/>
          <p:nvPr/>
        </p:nvSpPr>
        <p:spPr>
          <a:xfrm>
            <a:off x="7112415" y="793638"/>
            <a:ext cx="4772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Values given per m of arc length in the tunnel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A8505F2-5942-6DD1-CBE0-43CB33667E74}"/>
              </a:ext>
            </a:extLst>
          </p:cNvPr>
          <p:cNvSpPr/>
          <p:nvPr/>
        </p:nvSpPr>
        <p:spPr>
          <a:xfrm>
            <a:off x="4348486" y="1953108"/>
            <a:ext cx="749294" cy="219917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8734F27-0B77-7D01-E0F3-A39B6FF77F2D}"/>
              </a:ext>
            </a:extLst>
          </p:cNvPr>
          <p:cNvSpPr/>
          <p:nvPr/>
        </p:nvSpPr>
        <p:spPr>
          <a:xfrm>
            <a:off x="11042776" y="1953108"/>
            <a:ext cx="842131" cy="219917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0A52514-B22C-1E7F-15CB-1E62EE864253}"/>
              </a:ext>
            </a:extLst>
          </p:cNvPr>
          <p:cNvSpPr/>
          <p:nvPr/>
        </p:nvSpPr>
        <p:spPr>
          <a:xfrm>
            <a:off x="10039670" y="1953108"/>
            <a:ext cx="940750" cy="219917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8E4EB72-F452-3796-D20B-C3C6F5868F03}"/>
              </a:ext>
            </a:extLst>
          </p:cNvPr>
          <p:cNvSpPr/>
          <p:nvPr/>
        </p:nvSpPr>
        <p:spPr>
          <a:xfrm>
            <a:off x="7194078" y="1953108"/>
            <a:ext cx="749294" cy="219917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671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174A1-FFA4-4702-796D-7ABB0C13C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41AA04-8C85-66AB-9455-FFD07DC2CF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2C5B5A8C-C550-CAA3-428D-5FF91E000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3836" y="6464575"/>
            <a:ext cx="2336194" cy="256900"/>
          </a:xfrm>
        </p:spPr>
        <p:txBody>
          <a:bodyPr/>
          <a:lstStyle/>
          <a:p>
            <a:r>
              <a:rPr lang="en-US" sz="900" dirty="0"/>
              <a:t>Arjan Verweij, HiTAT-2, 24 Oct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41D1BC-EB67-AEAB-A017-7C0017301463}"/>
              </a:ext>
            </a:extLst>
          </p:cNvPr>
          <p:cNvSpPr txBox="1"/>
          <p:nvPr/>
        </p:nvSpPr>
        <p:spPr>
          <a:xfrm>
            <a:off x="517843" y="202726"/>
            <a:ext cx="4902473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extraction from the coil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6B88324-9A60-E1D6-6E0B-6E6E9ADFC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551009"/>
              </p:ext>
            </p:extLst>
          </p:nvPr>
        </p:nvGraphicFramePr>
        <p:xfrm>
          <a:off x="366670" y="1316619"/>
          <a:ext cx="10305753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6262">
                  <a:extLst>
                    <a:ext uri="{9D8B030D-6E8A-4147-A177-3AD203B41FA5}">
                      <a16:colId xmlns:a16="http://schemas.microsoft.com/office/drawing/2014/main" val="4049415356"/>
                    </a:ext>
                  </a:extLst>
                </a:gridCol>
                <a:gridCol w="2560320">
                  <a:extLst>
                    <a:ext uri="{9D8B030D-6E8A-4147-A177-3AD203B41FA5}">
                      <a16:colId xmlns:a16="http://schemas.microsoft.com/office/drawing/2014/main" val="1780384744"/>
                    </a:ext>
                  </a:extLst>
                </a:gridCol>
                <a:gridCol w="3039171">
                  <a:extLst>
                    <a:ext uri="{9D8B030D-6E8A-4147-A177-3AD203B41FA5}">
                      <a16:colId xmlns:a16="http://schemas.microsoft.com/office/drawing/2014/main" val="3725530264"/>
                    </a:ext>
                  </a:extLst>
                </a:gridCol>
              </a:tblGrid>
              <a:tr h="231151">
                <a:tc>
                  <a:txBody>
                    <a:bodyPr/>
                    <a:lstStyle/>
                    <a:p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HTS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354065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Insulation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 mm CTD101K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0.5 mm Kapton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107402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0.045 W/K/m @ 4.5 K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0.05 W/K/m @ 20 K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603384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Average AC loss per turn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5.5 </a:t>
                      </a:r>
                      <a:r>
                        <a:rPr lang="en-US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70 </a:t>
                      </a:r>
                      <a:r>
                        <a:rPr lang="en-US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440695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Assumed max AC loss in most exposed turn at end of ramp to 14 T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 </a:t>
                      </a:r>
                      <a:r>
                        <a:rPr lang="en-US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500 </a:t>
                      </a:r>
                      <a:r>
                        <a:rPr lang="en-US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/m </a:t>
                      </a:r>
                      <a:r>
                        <a:rPr lang="en-US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GB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172192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Cooling surface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 mm x 1 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4.28 mm x 1 m</a:t>
                      </a:r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926740"/>
                  </a:ext>
                </a:extLst>
              </a:tr>
              <a:tr h="231151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Resulting DT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 </a:t>
                      </a:r>
                      <a:r>
                        <a:rPr lang="en-US" b="1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mK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 K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34397"/>
                  </a:ext>
                </a:extLst>
              </a:tr>
            </a:tbl>
          </a:graphicData>
        </a:graphic>
      </p:graphicFrame>
      <p:pic>
        <p:nvPicPr>
          <p:cNvPr id="7" name="Picture 2" descr="Electromagnetic and Mechanical Study for the Nb&lt;inline-formula&gt;&lt;tex-math  notation=&quot;LaTeX&quot;&gt;$_3$&lt;/tex-mat">
            <a:extLst>
              <a:ext uri="{FF2B5EF4-FFF2-40B4-BE49-F238E27FC236}">
                <a16:creationId xmlns:a16="http://schemas.microsoft.com/office/drawing/2014/main" id="{5F0B4DEB-A1EF-FDCC-35D2-307D9F1EA2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t="64363" r="43013" b="857"/>
          <a:stretch>
            <a:fillRect/>
          </a:stretch>
        </p:blipFill>
        <p:spPr bwMode="auto">
          <a:xfrm>
            <a:off x="3352771" y="4631078"/>
            <a:ext cx="3492000" cy="136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9386E7B-826F-185A-24A6-C0006DF3BF00}"/>
              </a:ext>
            </a:extLst>
          </p:cNvPr>
          <p:cNvCxnSpPr>
            <a:cxnSpLocks/>
          </p:cNvCxnSpPr>
          <p:nvPr/>
        </p:nvCxnSpPr>
        <p:spPr>
          <a:xfrm flipH="1">
            <a:off x="5420316" y="5252422"/>
            <a:ext cx="365235" cy="27356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ED925F0-C2B5-7A3B-2AD6-877534AB9D89}"/>
              </a:ext>
            </a:extLst>
          </p:cNvPr>
          <p:cNvSpPr txBox="1"/>
          <p:nvPr/>
        </p:nvSpPr>
        <p:spPr>
          <a:xfrm>
            <a:off x="517843" y="699238"/>
            <a:ext cx="990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a first rough estimate I assume a single turn with heat flow via the thin cable edge.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293D28-F73D-A9DE-1DCF-EAC622215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7590" y="2898738"/>
            <a:ext cx="2257740" cy="309605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748EF1E-4788-5A56-C28C-7116544D8D08}"/>
              </a:ext>
            </a:extLst>
          </p:cNvPr>
          <p:cNvCxnSpPr>
            <a:cxnSpLocks/>
          </p:cNvCxnSpPr>
          <p:nvPr/>
        </p:nvCxnSpPr>
        <p:spPr>
          <a:xfrm flipV="1">
            <a:off x="10913835" y="2493412"/>
            <a:ext cx="0" cy="6035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99BB6D8-229A-DDED-391D-FFF341216945}"/>
              </a:ext>
            </a:extLst>
          </p:cNvPr>
          <p:cNvSpPr txBox="1"/>
          <p:nvPr/>
        </p:nvSpPr>
        <p:spPr>
          <a:xfrm>
            <a:off x="7745579" y="4807278"/>
            <a:ext cx="26149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Loss is maximum at the end of the ramp and strongly concentrated in ‘upper deck’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7036381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53052</TotalTime>
  <Words>2886</Words>
  <Application>Microsoft Office PowerPoint</Application>
  <PresentationFormat>Widescreen</PresentationFormat>
  <Paragraphs>506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Symbol</vt:lpstr>
      <vt:lpstr>Wingdings</vt:lpstr>
      <vt:lpstr>CERNCorporate4-3</vt:lpstr>
      <vt:lpstr>AC (ramp) losses in 14-20 T HTS accelerator dipoles: are they a problem?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Arjan Verweij</cp:lastModifiedBy>
  <cp:revision>1241</cp:revision>
  <cp:lastPrinted>2024-08-07T12:36:30Z</cp:lastPrinted>
  <dcterms:created xsi:type="dcterms:W3CDTF">2015-09-15T10:10:55Z</dcterms:created>
  <dcterms:modified xsi:type="dcterms:W3CDTF">2025-10-30T08:18:30Z</dcterms:modified>
</cp:coreProperties>
</file>