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9" r:id="rId1"/>
  </p:sldMasterIdLst>
  <p:notesMasterIdLst>
    <p:notesMasterId r:id="rId7"/>
  </p:notesMasterIdLst>
  <p:sldIdLst>
    <p:sldId id="686" r:id="rId2"/>
    <p:sldId id="672" r:id="rId3"/>
    <p:sldId id="687" r:id="rId4"/>
    <p:sldId id="688" r:id="rId5"/>
    <p:sldId id="689" r:id="rId6"/>
  </p:sldIdLst>
  <p:sldSz cx="12192000" cy="6858000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464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200" y="6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FAF99F20-E45E-4C1F-B537-009EB88570EB}" type="datetimeFigureOut">
              <a:rPr lang="ru-RU" smtClean="0"/>
              <a:pPr/>
              <a:t>22.09.2025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77BF739-7957-419D-9BA4-BC106BC872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53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4"/>
          <p:cNvSpPr txBox="1">
            <a:spLocks noGrp="1" noChangeArrowheads="1"/>
          </p:cNvSpPr>
          <p:nvPr/>
        </p:nvSpPr>
        <p:spPr bwMode="auto">
          <a:xfrm>
            <a:off x="3884613" y="8685213"/>
            <a:ext cx="29591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593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593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593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593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1EB6EF3E-828B-4C66-94DE-0E0695D9B03D}" type="slidenum">
              <a:rPr lang="en-GB" altLang="en-US">
                <a:latin typeface="Arial" panose="020B0604020202020204" pitchFamily="34" charset="0"/>
              </a:rPr>
              <a:t>1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4403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593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593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593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593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FB281EF-FF20-4C36-9557-9690EF21C976}" type="slidenum">
              <a:rPr lang="en-GB" altLang="en-US">
                <a:latin typeface="Arial" panose="020B0604020202020204" pitchFamily="34" charset="0"/>
              </a:rPr>
              <a:t>1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4403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593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593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593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593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58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1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4037" name="Text Box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228600" indent="-228600" eaLnBrk="1" hangingPunct="1">
              <a:spcBef>
                <a:spcPts val="450"/>
              </a:spcBef>
              <a:buFont typeface="Arial" panose="020B0604020202020204" pitchFamily="34" charset="0"/>
              <a:buNone/>
              <a:tabLst>
                <a:tab pos="228600" algn="l"/>
                <a:tab pos="685800" algn="l"/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800" algn="l"/>
                <a:tab pos="8001000" algn="l"/>
                <a:tab pos="8458200" algn="l"/>
                <a:tab pos="8915400" algn="l"/>
                <a:tab pos="9372600" algn="l"/>
              </a:tabLst>
            </a:pPr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eaLnBrk="1" hangingPunct="1">
              <a:spcBef>
                <a:spcPts val="450"/>
              </a:spcBef>
              <a:buFont typeface="Arial" panose="020B0604020202020204" pitchFamily="34" charset="0"/>
              <a:buNone/>
              <a:tabLst>
                <a:tab pos="228600" algn="l"/>
                <a:tab pos="685800" algn="l"/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800" algn="l"/>
                <a:tab pos="8001000" algn="l"/>
                <a:tab pos="8458200" algn="l"/>
                <a:tab pos="8915400" algn="l"/>
                <a:tab pos="9372600" algn="l"/>
              </a:tabLst>
            </a:pPr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eaLnBrk="1" hangingPunct="1">
              <a:spcBef>
                <a:spcPts val="450"/>
              </a:spcBef>
              <a:buFont typeface="Arial" panose="020B0604020202020204" pitchFamily="34" charset="0"/>
              <a:buNone/>
              <a:tabLst>
                <a:tab pos="228600" algn="l"/>
                <a:tab pos="685800" algn="l"/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800" algn="l"/>
                <a:tab pos="8001000" algn="l"/>
                <a:tab pos="8458200" algn="l"/>
                <a:tab pos="8915400" algn="l"/>
                <a:tab pos="9372600" algn="l"/>
              </a:tabLst>
            </a:pPr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eaLnBrk="1" hangingPunct="1">
              <a:spcBef>
                <a:spcPts val="450"/>
              </a:spcBef>
              <a:buFont typeface="Arial" panose="020B0604020202020204" pitchFamily="34" charset="0"/>
              <a:buNone/>
              <a:tabLst>
                <a:tab pos="228600" algn="l"/>
                <a:tab pos="685800" algn="l"/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800" algn="l"/>
                <a:tab pos="8001000" algn="l"/>
                <a:tab pos="8458200" algn="l"/>
                <a:tab pos="8915400" algn="l"/>
                <a:tab pos="9372600" algn="l"/>
              </a:tabLst>
            </a:pPr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eaLnBrk="1" hangingPunct="1">
              <a:spcBef>
                <a:spcPts val="450"/>
              </a:spcBef>
              <a:buFont typeface="Arial" panose="020B0604020202020204" pitchFamily="34" charset="0"/>
              <a:buNone/>
              <a:tabLst>
                <a:tab pos="228600" algn="l"/>
                <a:tab pos="685800" algn="l"/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800" algn="l"/>
                <a:tab pos="8001000" algn="l"/>
                <a:tab pos="8458200" algn="l"/>
                <a:tab pos="8915400" algn="l"/>
                <a:tab pos="9372600" algn="l"/>
              </a:tabLst>
            </a:pPr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eaLnBrk="1" hangingPunct="1">
              <a:spcBef>
                <a:spcPts val="450"/>
              </a:spcBef>
              <a:buFont typeface="Arial" panose="020B0604020202020204" pitchFamily="34" charset="0"/>
              <a:buNone/>
              <a:tabLst>
                <a:tab pos="228600" algn="l"/>
                <a:tab pos="685800" algn="l"/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800" algn="l"/>
                <a:tab pos="8001000" algn="l"/>
                <a:tab pos="8458200" algn="l"/>
                <a:tab pos="8915400" algn="l"/>
                <a:tab pos="9372600" algn="l"/>
              </a:tabLst>
            </a:pPr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eaLnBrk="1" hangingPunct="1">
              <a:spcBef>
                <a:spcPts val="450"/>
              </a:spcBef>
              <a:buFont typeface="Arial" panose="020B0604020202020204" pitchFamily="34" charset="0"/>
              <a:buChar char="•"/>
              <a:tabLst>
                <a:tab pos="228600" algn="l"/>
                <a:tab pos="685800" algn="l"/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800" algn="l"/>
                <a:tab pos="8001000" algn="l"/>
                <a:tab pos="8458200" algn="l"/>
                <a:tab pos="8915400" algn="l"/>
                <a:tab pos="9372600" algn="l"/>
              </a:tabLst>
            </a:pPr>
            <a:r>
              <a:rPr lang="en-GB" altLang="en-US">
                <a:latin typeface="Arial" panose="020B0604020202020204" pitchFamily="34" charset="0"/>
                <a:ea typeface="MS PGothic" panose="020B0600070205080204" pitchFamily="34" charset="-128"/>
              </a:rPr>
              <a:t>A. Margaryan, YerPhI                                              RICH-2007      October 20</a:t>
            </a:r>
          </a:p>
        </p:txBody>
      </p:sp>
    </p:spTree>
    <p:extLst>
      <p:ext uri="{BB962C8B-B14F-4D97-AF65-F5344CB8AC3E}">
        <p14:creationId xmlns:p14="http://schemas.microsoft.com/office/powerpoint/2010/main" val="2726193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556F0-0BE1-4576-92EC-E141130C54FD}" type="datetime1">
              <a:rPr lang="en-US" smtClean="0"/>
              <a:t>9/22/25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ECA0-F4D6-44B2-AB77-94B282D64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425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E9AA5-811F-4353-828E-D1AAE0606749}" type="datetime1">
              <a:rPr lang="en-US" smtClean="0"/>
              <a:t>9/22/25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ECA0-F4D6-44B2-AB77-94B282D64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743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D22CA-DDA3-40F9-895F-9DD636560B6A}" type="datetime1">
              <a:rPr lang="en-US" smtClean="0"/>
              <a:t>9/22/25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ECA0-F4D6-44B2-AB77-94B282D64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372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90E5-C179-4871-8DDB-28507D8C1285}" type="datetime1">
              <a:rPr lang="en-US" smtClean="0"/>
              <a:t>9/22/25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ECA0-F4D6-44B2-AB77-94B282D64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397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8949-C128-4902-862F-2F4AC47EF6AF}" type="datetime1">
              <a:rPr lang="en-US" smtClean="0"/>
              <a:t>9/22/25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ECA0-F4D6-44B2-AB77-94B282D64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350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8F62E-076E-4E17-B9A7-517E2572E037}" type="datetime1">
              <a:rPr lang="en-US" smtClean="0"/>
              <a:t>9/22/25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ECA0-F4D6-44B2-AB77-94B282D64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766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4A812-0305-4477-9C9A-3C905CEC6EE9}" type="datetime1">
              <a:rPr lang="en-US" smtClean="0"/>
              <a:t>9/22/25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ECA0-F4D6-44B2-AB77-94B282D64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914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885C0-9904-4408-A3CE-C1A5F470E702}" type="datetime1">
              <a:rPr lang="en-US" smtClean="0"/>
              <a:t>9/22/25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ECA0-F4D6-44B2-AB77-94B282D64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757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3B5BE-3DAD-45CC-9579-2C4BDD719BE2}" type="datetime1">
              <a:rPr lang="en-US" smtClean="0"/>
              <a:t>9/22/25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ECA0-F4D6-44B2-AB77-94B282D64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379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1203F-FBD1-4A2E-919A-84A5BCCB9315}" type="datetime1">
              <a:rPr lang="en-US" smtClean="0"/>
              <a:t>9/22/25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ECA0-F4D6-44B2-AB77-94B282D64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572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7AC56-2DA2-4961-AAB1-8FD364A97398}" type="datetime1">
              <a:rPr lang="en-US" smtClean="0"/>
              <a:t>9/22/25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ECA0-F4D6-44B2-AB77-94B282D64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187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9B30C-7DC9-4E38-AAB5-8E079213328A}" type="datetime1">
              <a:rPr lang="en-US" smtClean="0"/>
              <a:t>9/22/25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DRD4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BECA0-F4D6-44B2-AB77-94B282D64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1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Date Placeholder 6"/>
          <p:cNvSpPr txBox="1">
            <a:spLocks noGrp="1"/>
          </p:cNvSpPr>
          <p:nvPr/>
        </p:nvSpPr>
        <p:spPr bwMode="auto">
          <a:xfrm>
            <a:off x="1981200" y="6245225"/>
            <a:ext cx="212090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89973" tIns="46785" rIns="89973" bIns="46785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endParaRPr lang="ru-RU" altLang="en-US" sz="1400">
              <a:solidFill>
                <a:srgbClr val="000000"/>
              </a:solidFill>
            </a:endParaRPr>
          </a:p>
        </p:txBody>
      </p:sp>
      <p:sp>
        <p:nvSpPr>
          <p:cNvPr id="43012" name="Slide Number Placeholder 7"/>
          <p:cNvSpPr txBox="1">
            <a:spLocks noGrp="1"/>
          </p:cNvSpPr>
          <p:nvPr/>
        </p:nvSpPr>
        <p:spPr bwMode="auto">
          <a:xfrm>
            <a:off x="8077200" y="6245225"/>
            <a:ext cx="212090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89973" tIns="46785" rIns="89973" bIns="46785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endParaRPr lang="ru-RU" altLang="en-US" sz="1400">
              <a:solidFill>
                <a:srgbClr val="000000"/>
              </a:solidFill>
            </a:endParaRPr>
          </a:p>
        </p:txBody>
      </p:sp>
      <p:sp>
        <p:nvSpPr>
          <p:cNvPr id="43013" name="Footer Placeholder 8"/>
          <p:cNvSpPr txBox="1">
            <a:spLocks noGrp="1"/>
          </p:cNvSpPr>
          <p:nvPr/>
        </p:nvSpPr>
        <p:spPr bwMode="auto">
          <a:xfrm>
            <a:off x="4648200" y="6245225"/>
            <a:ext cx="288290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89973" tIns="46785" rIns="89973" bIns="46785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endParaRPr lang="ru-RU" altLang="en-US" sz="1400">
              <a:solidFill>
                <a:srgbClr val="000000"/>
              </a:solidFill>
            </a:endParaRPr>
          </a:p>
        </p:txBody>
      </p:sp>
      <p:sp>
        <p:nvSpPr>
          <p:cNvPr id="43014" name="Text Box 10"/>
          <p:cNvSpPr txBox="1">
            <a:spLocks noChangeArrowheads="1"/>
          </p:cNvSpPr>
          <p:nvPr/>
        </p:nvSpPr>
        <p:spPr bwMode="auto">
          <a:xfrm>
            <a:off x="4860925" y="422276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0" tIns="45706" rIns="91410" bIns="45706"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43015" name="Slide Number Placeholder 10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5295" algn="l"/>
                <a:tab pos="912495" algn="l"/>
                <a:tab pos="1369695" algn="l"/>
                <a:tab pos="1826895" algn="l"/>
                <a:tab pos="2284095" algn="l"/>
                <a:tab pos="2741295" algn="l"/>
                <a:tab pos="3198495" algn="l"/>
                <a:tab pos="3655695" algn="l"/>
                <a:tab pos="4112895" algn="l"/>
                <a:tab pos="4570095" algn="l"/>
                <a:tab pos="502729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455295" algn="l"/>
                <a:tab pos="912495" algn="l"/>
                <a:tab pos="1369695" algn="l"/>
                <a:tab pos="1826895" algn="l"/>
                <a:tab pos="2284095" algn="l"/>
                <a:tab pos="2741295" algn="l"/>
                <a:tab pos="3198495" algn="l"/>
                <a:tab pos="3655695" algn="l"/>
                <a:tab pos="4112895" algn="l"/>
                <a:tab pos="4570095" algn="l"/>
                <a:tab pos="502729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455295" algn="l"/>
                <a:tab pos="912495" algn="l"/>
                <a:tab pos="1369695" algn="l"/>
                <a:tab pos="1826895" algn="l"/>
                <a:tab pos="2284095" algn="l"/>
                <a:tab pos="2741295" algn="l"/>
                <a:tab pos="3198495" algn="l"/>
                <a:tab pos="3655695" algn="l"/>
                <a:tab pos="4112895" algn="l"/>
                <a:tab pos="4570095" algn="l"/>
                <a:tab pos="502729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455295" algn="l"/>
                <a:tab pos="912495" algn="l"/>
                <a:tab pos="1369695" algn="l"/>
                <a:tab pos="1826895" algn="l"/>
                <a:tab pos="2284095" algn="l"/>
                <a:tab pos="2741295" algn="l"/>
                <a:tab pos="3198495" algn="l"/>
                <a:tab pos="3655695" algn="l"/>
                <a:tab pos="4112895" algn="l"/>
                <a:tab pos="4570095" algn="l"/>
                <a:tab pos="502729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455295" algn="l"/>
                <a:tab pos="912495" algn="l"/>
                <a:tab pos="1369695" algn="l"/>
                <a:tab pos="1826895" algn="l"/>
                <a:tab pos="2284095" algn="l"/>
                <a:tab pos="2741295" algn="l"/>
                <a:tab pos="3198495" algn="l"/>
                <a:tab pos="3655695" algn="l"/>
                <a:tab pos="4112895" algn="l"/>
                <a:tab pos="4570095" algn="l"/>
                <a:tab pos="502729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5295" algn="l"/>
                <a:tab pos="912495" algn="l"/>
                <a:tab pos="1369695" algn="l"/>
                <a:tab pos="1826895" algn="l"/>
                <a:tab pos="2284095" algn="l"/>
                <a:tab pos="2741295" algn="l"/>
                <a:tab pos="3198495" algn="l"/>
                <a:tab pos="3655695" algn="l"/>
                <a:tab pos="4112895" algn="l"/>
                <a:tab pos="4570095" algn="l"/>
                <a:tab pos="502729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5295" algn="l"/>
                <a:tab pos="912495" algn="l"/>
                <a:tab pos="1369695" algn="l"/>
                <a:tab pos="1826895" algn="l"/>
                <a:tab pos="2284095" algn="l"/>
                <a:tab pos="2741295" algn="l"/>
                <a:tab pos="3198495" algn="l"/>
                <a:tab pos="3655695" algn="l"/>
                <a:tab pos="4112895" algn="l"/>
                <a:tab pos="4570095" algn="l"/>
                <a:tab pos="502729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5295" algn="l"/>
                <a:tab pos="912495" algn="l"/>
                <a:tab pos="1369695" algn="l"/>
                <a:tab pos="1826895" algn="l"/>
                <a:tab pos="2284095" algn="l"/>
                <a:tab pos="2741295" algn="l"/>
                <a:tab pos="3198495" algn="l"/>
                <a:tab pos="3655695" algn="l"/>
                <a:tab pos="4112895" algn="l"/>
                <a:tab pos="4570095" algn="l"/>
                <a:tab pos="502729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5295" algn="l"/>
                <a:tab pos="912495" algn="l"/>
                <a:tab pos="1369695" algn="l"/>
                <a:tab pos="1826895" algn="l"/>
                <a:tab pos="2284095" algn="l"/>
                <a:tab pos="2741295" algn="l"/>
                <a:tab pos="3198495" algn="l"/>
                <a:tab pos="3655695" algn="l"/>
                <a:tab pos="4112895" algn="l"/>
                <a:tab pos="4570095" algn="l"/>
                <a:tab pos="502729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F574FF7-BAD9-4AFA-9B48-36418BA6005E}" type="slidenum">
              <a:rPr lang="en-GB" altLang="en-US">
                <a:solidFill>
                  <a:srgbClr val="000000"/>
                </a:solidFill>
              </a:rPr>
              <a:t>1</a:t>
            </a:fld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84" y="4136719"/>
            <a:ext cx="11813059" cy="806346"/>
          </a:xfrm>
          <a:prstGeom prst="rect">
            <a:avLst/>
          </a:prstGeom>
        </p:spPr>
        <p:txBody>
          <a:bodyPr wrap="square" lIns="91410" tIns="45706" rIns="91410" bIns="45706">
            <a:spAutoFit/>
          </a:bodyPr>
          <a:lstStyle/>
          <a:p>
            <a:pPr algn="ctr" eaLnBrk="1" hangingPunct="1">
              <a:lnSpc>
                <a:spcPct val="58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endParaRPr lang="en-US" sz="2400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58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Radio Frequency Timer: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Studies with the Silver Photocathode</a:t>
            </a:r>
          </a:p>
          <a:p>
            <a:pPr algn="ctr" eaLnBrk="1" hangingPunct="1">
              <a:lnSpc>
                <a:spcPct val="58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endParaRPr lang="en-US" sz="3200" b="1" dirty="0">
              <a:solidFill>
                <a:schemeClr val="accent6">
                  <a:lumMod val="50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3019" name="Footer Placeholder 2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5295" algn="l"/>
                <a:tab pos="912495" algn="l"/>
                <a:tab pos="1369695" algn="l"/>
                <a:tab pos="1826895" algn="l"/>
                <a:tab pos="2284095" algn="l"/>
                <a:tab pos="2741295" algn="l"/>
                <a:tab pos="3198495" algn="l"/>
                <a:tab pos="3655695" algn="l"/>
                <a:tab pos="4112895" algn="l"/>
                <a:tab pos="4570095" algn="l"/>
                <a:tab pos="502729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455295" algn="l"/>
                <a:tab pos="912495" algn="l"/>
                <a:tab pos="1369695" algn="l"/>
                <a:tab pos="1826895" algn="l"/>
                <a:tab pos="2284095" algn="l"/>
                <a:tab pos="2741295" algn="l"/>
                <a:tab pos="3198495" algn="l"/>
                <a:tab pos="3655695" algn="l"/>
                <a:tab pos="4112895" algn="l"/>
                <a:tab pos="4570095" algn="l"/>
                <a:tab pos="502729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455295" algn="l"/>
                <a:tab pos="912495" algn="l"/>
                <a:tab pos="1369695" algn="l"/>
                <a:tab pos="1826895" algn="l"/>
                <a:tab pos="2284095" algn="l"/>
                <a:tab pos="2741295" algn="l"/>
                <a:tab pos="3198495" algn="l"/>
                <a:tab pos="3655695" algn="l"/>
                <a:tab pos="4112895" algn="l"/>
                <a:tab pos="4570095" algn="l"/>
                <a:tab pos="502729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455295" algn="l"/>
                <a:tab pos="912495" algn="l"/>
                <a:tab pos="1369695" algn="l"/>
                <a:tab pos="1826895" algn="l"/>
                <a:tab pos="2284095" algn="l"/>
                <a:tab pos="2741295" algn="l"/>
                <a:tab pos="3198495" algn="l"/>
                <a:tab pos="3655695" algn="l"/>
                <a:tab pos="4112895" algn="l"/>
                <a:tab pos="4570095" algn="l"/>
                <a:tab pos="502729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455295" algn="l"/>
                <a:tab pos="912495" algn="l"/>
                <a:tab pos="1369695" algn="l"/>
                <a:tab pos="1826895" algn="l"/>
                <a:tab pos="2284095" algn="l"/>
                <a:tab pos="2741295" algn="l"/>
                <a:tab pos="3198495" algn="l"/>
                <a:tab pos="3655695" algn="l"/>
                <a:tab pos="4112895" algn="l"/>
                <a:tab pos="4570095" algn="l"/>
                <a:tab pos="502729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5295" algn="l"/>
                <a:tab pos="912495" algn="l"/>
                <a:tab pos="1369695" algn="l"/>
                <a:tab pos="1826895" algn="l"/>
                <a:tab pos="2284095" algn="l"/>
                <a:tab pos="2741295" algn="l"/>
                <a:tab pos="3198495" algn="l"/>
                <a:tab pos="3655695" algn="l"/>
                <a:tab pos="4112895" algn="l"/>
                <a:tab pos="4570095" algn="l"/>
                <a:tab pos="502729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5295" algn="l"/>
                <a:tab pos="912495" algn="l"/>
                <a:tab pos="1369695" algn="l"/>
                <a:tab pos="1826895" algn="l"/>
                <a:tab pos="2284095" algn="l"/>
                <a:tab pos="2741295" algn="l"/>
                <a:tab pos="3198495" algn="l"/>
                <a:tab pos="3655695" algn="l"/>
                <a:tab pos="4112895" algn="l"/>
                <a:tab pos="4570095" algn="l"/>
                <a:tab pos="502729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5295" algn="l"/>
                <a:tab pos="912495" algn="l"/>
                <a:tab pos="1369695" algn="l"/>
                <a:tab pos="1826895" algn="l"/>
                <a:tab pos="2284095" algn="l"/>
                <a:tab pos="2741295" algn="l"/>
                <a:tab pos="3198495" algn="l"/>
                <a:tab pos="3655695" algn="l"/>
                <a:tab pos="4112895" algn="l"/>
                <a:tab pos="4570095" algn="l"/>
                <a:tab pos="502729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5295" algn="l"/>
                <a:tab pos="912495" algn="l"/>
                <a:tab pos="1369695" algn="l"/>
                <a:tab pos="1826895" algn="l"/>
                <a:tab pos="2284095" algn="l"/>
                <a:tab pos="2741295" algn="l"/>
                <a:tab pos="3198495" algn="l"/>
                <a:tab pos="3655695" algn="l"/>
                <a:tab pos="4112895" algn="l"/>
                <a:tab pos="4570095" algn="l"/>
                <a:tab pos="502729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455930"/>
            <a:r>
              <a:rPr lang="en-GB" altLang="en-US" dirty="0">
                <a:solidFill>
                  <a:srgbClr val="000000"/>
                </a:solidFill>
                <a:latin typeface="+mn-lt"/>
              </a:rPr>
              <a:t>DRD4</a:t>
            </a:r>
          </a:p>
        </p:txBody>
      </p:sp>
      <p:pic>
        <p:nvPicPr>
          <p:cNvPr id="16" name="Picture 25" descr="illustration of gears/analogy for how a frequency comb ties microwave to optical frequenci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016" y="64083"/>
            <a:ext cx="2618367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A. I. Alikhanyan national science laboratory (Yerevan ...">
            <a:extLst>
              <a:ext uri="{FF2B5EF4-FFF2-40B4-BE49-F238E27FC236}">
                <a16:creationId xmlns:a16="http://schemas.microsoft.com/office/drawing/2014/main" id="{13E80164-3DBE-4AE1-B732-AE2E143717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93" y="2868868"/>
            <a:ext cx="2587513" cy="106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1100" y="2921681"/>
            <a:ext cx="2016224" cy="11339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 bwMode="auto">
          <a:xfrm>
            <a:off x="2958285" y="4837848"/>
            <a:ext cx="5904656" cy="710037"/>
          </a:xfrm>
          <a:prstGeom prst="rect">
            <a:avLst/>
          </a:prstGeom>
          <a:noFill/>
          <a:ln w="9525">
            <a:noFill/>
            <a:round/>
          </a:ln>
        </p:spPr>
        <p:txBody>
          <a:bodyPr wrap="square" lIns="89973" tIns="46785" rIns="89973" bIns="46785" rtlCol="0" anchor="ctr">
            <a:spAutoFit/>
          </a:bodyPr>
          <a:lstStyle/>
          <a:p>
            <a:pPr algn="ctr" eaLnBrk="0" hangingPunct="0">
              <a:buFont typeface="StarSymbol"/>
              <a:buNone/>
            </a:pPr>
            <a:r>
              <a:rPr lang="en-US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Simon </a:t>
            </a:r>
            <a:r>
              <a:rPr lang="en-US" sz="2400" b="1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Zhamkochyan</a:t>
            </a:r>
            <a:endParaRPr lang="en-US" sz="24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buFont typeface="StarSymbol"/>
              <a:buNone/>
            </a:pPr>
            <a:r>
              <a:rPr lang="en-US" sz="1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RF Timer Collaboration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710" y="161436"/>
            <a:ext cx="3666634" cy="24554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60925" y="171593"/>
            <a:ext cx="3362325" cy="244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7027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7C23B5A-7CE6-4A72-89EA-ECC4CC498837}"/>
              </a:ext>
            </a:extLst>
          </p:cNvPr>
          <p:cNvSpPr txBox="1"/>
          <p:nvPr/>
        </p:nvSpPr>
        <p:spPr>
          <a:xfrm>
            <a:off x="0" y="247650"/>
            <a:ext cx="11994292" cy="654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58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US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Resolved Photo-Electron Detection System</a:t>
            </a:r>
          </a:p>
          <a:p>
            <a:endParaRPr lang="ru-RU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78" y="949720"/>
            <a:ext cx="5288384" cy="2509521"/>
          </a:xfrm>
          <a:prstGeom prst="rect">
            <a:avLst/>
          </a:prstGeom>
        </p:spPr>
      </p:pic>
      <p:sp>
        <p:nvSpPr>
          <p:cNvPr id="20" name="Rectangle 6">
            <a:extLst>
              <a:ext uri="{FF2B5EF4-FFF2-40B4-BE49-F238E27FC236}">
                <a16:creationId xmlns:a16="http://schemas.microsoft.com/office/drawing/2014/main" id="{77AA0AC6-67F3-4E81-9236-CEEC42265C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534" y="3813133"/>
            <a:ext cx="504766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30200" marR="0" lvl="0" indent="-330200" algn="ctr" defTabSz="455613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333399"/>
              </a:buClr>
              <a:buSzPct val="100000"/>
              <a:buFontTx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1-laser photon pulse; 2-nonlinear crystal; 3-quartz window; 4-magnet; 5-collimator; 6-accelerating electrode; 7-photoelectron; 8-photocathode; 9-electrostatic lens; 10-RF deflector; 11-MCP detector; 12- delay line anode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42516E-D3A5-42AC-B50C-44FD61E6F07F}"/>
              </a:ext>
            </a:extLst>
          </p:cNvPr>
          <p:cNvSpPr txBox="1"/>
          <p:nvPr/>
        </p:nvSpPr>
        <p:spPr bwMode="auto">
          <a:xfrm>
            <a:off x="2488695" y="1517658"/>
            <a:ext cx="1875830" cy="26914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89973" tIns="46785" rIns="89973" bIns="46785" anchor="ctr">
            <a:spAutoFit/>
          </a:bodyPr>
          <a:lstStyle/>
          <a:p>
            <a:pPr marL="0" marR="0" lvl="0" indent="0" algn="ctr" defTabSz="455613" rtl="0" eaLnBrk="0" fontAlgn="base" latinLnBrk="0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StarSymbo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2D2DB9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500 -1000 MHz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4478" y="5047778"/>
            <a:ext cx="11709814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kern="0" dirty="0">
                <a:latin typeface="Times New Roman"/>
                <a:ea typeface="Calibri"/>
                <a:cs typeface="Arial"/>
              </a:rPr>
              <a:t>Laser: NKT ORIGAMI;  Repetition rate: 40 MHz; Wavelength: 515.4  nm, halved to 257.7 nm; Photon bunch length: 166 fs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Source includes low pass filter, RF generator, RF synthesizer and RF amplifier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Photocathode: a thin gold layer, deposited on a Mylar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DRD4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E1FAB3-9E70-4BC1-AFDE-CB769B31549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3" t="17084" r="1175" b="-197"/>
          <a:stretch/>
        </p:blipFill>
        <p:spPr>
          <a:xfrm>
            <a:off x="5773187" y="1147599"/>
            <a:ext cx="5751548" cy="35149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DDA6510-6EBC-41B0-B82D-754EB3424DB0}"/>
              </a:ext>
            </a:extLst>
          </p:cNvPr>
          <p:cNvSpPr txBox="1"/>
          <p:nvPr/>
        </p:nvSpPr>
        <p:spPr bwMode="auto">
          <a:xfrm>
            <a:off x="7636041" y="1665980"/>
            <a:ext cx="3194727" cy="40226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89973" tIns="46785" rIns="89973" bIns="46785" rtlCol="0" anchor="ctr">
            <a:spAutoFit/>
          </a:bodyPr>
          <a:lstStyle/>
          <a:p>
            <a:pPr eaLnBrk="0" hangingPunct="0">
              <a:buFont typeface="StarSymbol"/>
              <a:buNone/>
            </a:pPr>
            <a:r>
              <a:rPr lang="en-US" altLang="en-US" sz="2000" b="1" dirty="0">
                <a:solidFill>
                  <a:srgbClr val="1919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 Timer</a:t>
            </a:r>
            <a:endParaRPr lang="en-US" sz="2000" b="1" kern="0" dirty="0">
              <a:solidFill>
                <a:schemeClr val="accent6">
                  <a:lumMod val="50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EA9A306-4B4D-4711-90D7-10BBF26FC115}"/>
              </a:ext>
            </a:extLst>
          </p:cNvPr>
          <p:cNvCxnSpPr>
            <a:cxnSpLocks/>
          </p:cNvCxnSpPr>
          <p:nvPr/>
        </p:nvCxnSpPr>
        <p:spPr bwMode="auto">
          <a:xfrm flipH="1">
            <a:off x="7636041" y="2051222"/>
            <a:ext cx="517359" cy="545274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1798406-5CD0-4DA4-AFBA-5A29A278AEB1}"/>
              </a:ext>
            </a:extLst>
          </p:cNvPr>
          <p:cNvSpPr txBox="1"/>
          <p:nvPr/>
        </p:nvSpPr>
        <p:spPr bwMode="auto">
          <a:xfrm>
            <a:off x="8718385" y="2156723"/>
            <a:ext cx="1233273" cy="40226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89973" tIns="46785" rIns="89973" bIns="46785" rtlCol="0" anchor="ctr">
            <a:spAutoFit/>
          </a:bodyPr>
          <a:lstStyle/>
          <a:p>
            <a:pPr eaLnBrk="0" hangingPunct="0">
              <a:buFont typeface="StarSymbol"/>
              <a:buNone/>
            </a:pPr>
            <a:r>
              <a:rPr lang="en-US" sz="20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fs Laser</a:t>
            </a:r>
            <a:endParaRPr lang="ru-RU" sz="2000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41BA273-1B3C-4340-A1FC-C34AEF7B11B6}"/>
              </a:ext>
            </a:extLst>
          </p:cNvPr>
          <p:cNvCxnSpPr>
            <a:cxnSpLocks/>
          </p:cNvCxnSpPr>
          <p:nvPr/>
        </p:nvCxnSpPr>
        <p:spPr bwMode="auto">
          <a:xfrm>
            <a:off x="9201665" y="2528738"/>
            <a:ext cx="20768" cy="486311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B1D24FB-E4EF-4964-9371-044E65EE7828}"/>
              </a:ext>
            </a:extLst>
          </p:cNvPr>
          <p:cNvSpPr txBox="1"/>
          <p:nvPr/>
        </p:nvSpPr>
        <p:spPr bwMode="auto">
          <a:xfrm>
            <a:off x="9797754" y="2204480"/>
            <a:ext cx="1652841" cy="40226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89973" tIns="46785" rIns="89973" bIns="46785" rtlCol="0" anchor="ctr">
            <a:spAutoFit/>
          </a:bodyPr>
          <a:lstStyle/>
          <a:p>
            <a:pPr eaLnBrk="0" hangingPunct="0">
              <a:buFont typeface="StarSymbol"/>
              <a:buNone/>
            </a:pPr>
            <a:r>
              <a:rPr lang="en-US" sz="20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 amplifier</a:t>
            </a:r>
            <a:endParaRPr lang="ru-RU" sz="2000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05C3E92-8575-44F4-8730-B3D801A7075C}"/>
              </a:ext>
            </a:extLst>
          </p:cNvPr>
          <p:cNvCxnSpPr>
            <a:cxnSpLocks/>
          </p:cNvCxnSpPr>
          <p:nvPr/>
        </p:nvCxnSpPr>
        <p:spPr bwMode="auto">
          <a:xfrm>
            <a:off x="10437341" y="2657046"/>
            <a:ext cx="30512" cy="651560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ED87EB6-8FE7-46F9-92DE-E2078D7C2BDA}"/>
              </a:ext>
            </a:extLst>
          </p:cNvPr>
          <p:cNvSpPr txBox="1"/>
          <p:nvPr/>
        </p:nvSpPr>
        <p:spPr bwMode="auto">
          <a:xfrm>
            <a:off x="8229669" y="1227019"/>
            <a:ext cx="3089167" cy="40226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89973" tIns="46785" rIns="89973" bIns="46785" rtlCol="0" anchor="ctr">
            <a:spAutoFit/>
          </a:bodyPr>
          <a:lstStyle/>
          <a:p>
            <a:pPr eaLnBrk="0" hangingPunct="0">
              <a:buFont typeface="StarSymbol"/>
              <a:buNone/>
            </a:pPr>
            <a:r>
              <a:rPr lang="en-US" sz="20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 generator/synthesizer</a:t>
            </a:r>
            <a:endParaRPr lang="ru-RU" sz="2000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ACD6C75-30EE-4691-A87B-FB4D36E3D228}"/>
              </a:ext>
            </a:extLst>
          </p:cNvPr>
          <p:cNvCxnSpPr>
            <a:cxnSpLocks/>
            <a:stCxn id="28" idx="2"/>
          </p:cNvCxnSpPr>
          <p:nvPr/>
        </p:nvCxnSpPr>
        <p:spPr bwMode="auto">
          <a:xfrm>
            <a:off x="9774253" y="1629279"/>
            <a:ext cx="143628" cy="2183423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ECA0-F4D6-44B2-AB77-94B282D64AC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430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Focusing mode (no RF applied)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4038600" y="63309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n-GB"/>
              <a:t>DRD4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644C0FE-16F0-4357-8FF8-67422A477FF6}" type="slidenum">
              <a:rPr lang="en-GB" altLang="en-US" smtClean="0"/>
              <a:t>3</a:t>
            </a:fld>
            <a:endParaRPr lang="en-GB" altLang="en-US"/>
          </a:p>
        </p:txBody>
      </p:sp>
      <p:pic>
        <p:nvPicPr>
          <p:cNvPr id="2050" name="Picture 2" descr="C:\Users\Vanik Kakoyan\Desktop\ISTC-2803\Quarter6\pics\2640-1400F-noxy-xy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950" y="1194550"/>
            <a:ext cx="5676900" cy="383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Vanik Kakoyan\Desktop\ISTC-2803\Quarter6\pics\2640-1400F-noxy-xy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266" y="1259660"/>
            <a:ext cx="4190734" cy="370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2266" y="5165986"/>
            <a:ext cx="1074599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photoelectrons can be focused to ~120 µm spot at any point of the PSD area.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96858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DRD4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9559F49-700F-4A80-848B-2F88E00F607C}" type="slidenum">
              <a:rPr lang="en-GB" altLang="en-US" smtClean="0"/>
              <a:t>4</a:t>
            </a:fld>
            <a:endParaRPr lang="en-GB" alt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61319" y="214654"/>
            <a:ext cx="11071654" cy="1138237"/>
          </a:xfrm>
          <a:prstGeom prst="rect">
            <a:avLst/>
          </a:prstGeom>
        </p:spPr>
        <p:txBody>
          <a:bodyPr/>
          <a:lstStyle>
            <a:lvl1pPr algn="ctr" defTabSz="455930" rtl="0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5930" rtl="0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defTabSz="455930" rtl="0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defTabSz="455930" rtl="0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defTabSz="455930" rtl="0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defTabSz="457200" rtl="0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defTabSz="457200" rtl="0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0965" algn="ctr" defTabSz="457200" rtl="0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165" algn="ctr" defTabSz="457200" rtl="0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measurements at 480 MHz scanning frequency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11794" y="5514772"/>
            <a:ext cx="10380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total time resolution of ~4.5 </a:t>
            </a:r>
            <a:r>
              <a:rPr lang="en-US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was measured at 480 MHz scanning frequency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524" y="1085700"/>
            <a:ext cx="4055118" cy="40158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4847" y="1085702"/>
            <a:ext cx="7168921" cy="3987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283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9988" y="650785"/>
            <a:ext cx="35771367" cy="191288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5963" y="50750"/>
            <a:ext cx="10249930" cy="58222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Stability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DRD4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644C0FE-16F0-4357-8FF8-67422A477FF6}" type="slidenum">
              <a:rPr lang="en-GB" altLang="en-US" smtClean="0"/>
              <a:t>5</a:t>
            </a:fld>
            <a:endParaRPr lang="en-GB" altLang="en-US"/>
          </a:p>
        </p:txBody>
      </p:sp>
      <p:pic>
        <p:nvPicPr>
          <p:cNvPr id="10242" name="Picture 2" descr="C:\Users\Vanik Kakoyan\Desktop\ISTC-2803\Quarter6\pics\stabilty_wo_xymovemen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97" y="650785"/>
            <a:ext cx="5099211" cy="346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82129" y="4092745"/>
            <a:ext cx="44978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Focus mode (no RF)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2509" y="4571703"/>
            <a:ext cx="11376837" cy="1421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Coordinate stability of ~10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m/hour in focus mode corresponds to ~200 fs/hour in time units.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instability component comes from laser and RF synchronization, and is less than few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/hour. 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Short term stability is less than 200 fs/min.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27313" y="4113573"/>
            <a:ext cx="3910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Time measurements with 480 MHz RF</a:t>
            </a:r>
          </a:p>
        </p:txBody>
      </p:sp>
    </p:spTree>
    <p:extLst>
      <p:ext uri="{BB962C8B-B14F-4D97-AF65-F5344CB8AC3E}">
        <p14:creationId xmlns:p14="http://schemas.microsoft.com/office/powerpoint/2010/main" val="2052867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15372</TotalTime>
  <Words>257</Words>
  <Application>Microsoft Macintosh PowerPoint</Application>
  <PresentationFormat>Widescreen</PresentationFormat>
  <Paragraphs>44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StarSymbol</vt:lpstr>
      <vt:lpstr>Times New Roman</vt:lpstr>
      <vt:lpstr>Office Theme</vt:lpstr>
      <vt:lpstr>PowerPoint Presentation</vt:lpstr>
      <vt:lpstr>PowerPoint Presentation</vt:lpstr>
      <vt:lpstr>Focusing mode (no RF applied)</vt:lpstr>
      <vt:lpstr>PowerPoint Presentation</vt:lpstr>
      <vt:lpstr>Stability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Timer Based Picosecond Precision Heavy Ion Detector</dc:title>
  <dc:creator>Simon</dc:creator>
  <cp:lastModifiedBy>Amur Margaryan</cp:lastModifiedBy>
  <cp:revision>164</cp:revision>
  <dcterms:created xsi:type="dcterms:W3CDTF">2024-08-15T05:11:46Z</dcterms:created>
  <dcterms:modified xsi:type="dcterms:W3CDTF">2025-09-22T17:37:11Z</dcterms:modified>
</cp:coreProperties>
</file>