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6" r:id="rId2"/>
    <p:sldId id="357" r:id="rId3"/>
    <p:sldId id="359" r:id="rId4"/>
    <p:sldId id="363" r:id="rId5"/>
    <p:sldId id="360" r:id="rId6"/>
    <p:sldId id="361" r:id="rId7"/>
    <p:sldId id="353" r:id="rId8"/>
    <p:sldId id="356" r:id="rId9"/>
    <p:sldId id="364" r:id="rId10"/>
    <p:sldId id="355" r:id="rId11"/>
    <p:sldId id="362" r:id="rId12"/>
    <p:sldId id="358" r:id="rId13"/>
    <p:sldId id="365" r:id="rId14"/>
    <p:sldId id="347" r:id="rId15"/>
    <p:sldId id="3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88FF94"/>
    <a:srgbClr val="D6463C"/>
    <a:srgbClr val="9BFFA9"/>
    <a:srgbClr val="FFFFFF"/>
    <a:srgbClr val="F4E5D0"/>
    <a:srgbClr val="FF6600"/>
    <a:srgbClr val="0000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86"/>
  </p:normalViewPr>
  <p:slideViewPr>
    <p:cSldViewPr snapToGrid="0" snapToObjects="1">
      <p:cViewPr varScale="1">
        <p:scale>
          <a:sx n="159" d="100"/>
          <a:sy n="159" d="100"/>
        </p:scale>
        <p:origin x="38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BGC regular meeting - CERN update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0.png"/><Relationship Id="rId5" Type="http://schemas.openxmlformats.org/officeDocument/2006/relationships/image" Target="../media/image150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lab.com/IPMsim/Virtual-IP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268B22-1E99-72EE-BDA0-9B4F3190D7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BGC regular meeting</a:t>
            </a:r>
            <a:br>
              <a:rPr lang="en-US" dirty="0"/>
            </a:br>
            <a:r>
              <a:rPr lang="en-US" sz="3200" b="0" dirty="0"/>
              <a:t>09/15/2025</a:t>
            </a:r>
            <a:endParaRPr lang="it-IT" sz="3200" b="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CABA8D9-C82C-C835-6B5E-DEC32D5B6A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/>
          <a:lstStyle/>
          <a:p>
            <a:r>
              <a:rPr lang="en-CH" dirty="0"/>
              <a:t>D. Butti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DD1C1-CCF0-7563-E517-724232013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8FFFE3E-44E6-1E54-5500-AA212A092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2004" y="3765549"/>
            <a:ext cx="3267208" cy="237608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CF59F15-0723-7F43-33FC-BAD55BD00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Drift of charged Ne</a:t>
            </a:r>
            <a:r>
              <a:rPr lang="en-US" baseline="30000" dirty="0"/>
              <a:t>+</a:t>
            </a:r>
            <a:r>
              <a:rPr lang="en-US" dirty="0"/>
              <a:t> species</a:t>
            </a:r>
            <a:endParaRPr lang="en-US" baseline="30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868CA1-E059-33FC-1ACE-5741C1280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" y="2390757"/>
            <a:ext cx="4763074" cy="37762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B8F49D-3AF2-7885-696F-058C34BCD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4235" y="2540001"/>
            <a:ext cx="3833399" cy="35496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4B0C532-F2BF-93B9-41CE-E574990C1F82}"/>
                  </a:ext>
                </a:extLst>
              </p:cNvPr>
              <p:cNvSpPr txBox="1"/>
              <p:nvPr/>
            </p:nvSpPr>
            <p:spPr>
              <a:xfrm>
                <a:off x="9130868" y="2675750"/>
                <a:ext cx="171264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=250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4B0C532-F2BF-93B9-41CE-E574990C1F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0868" y="2675750"/>
                <a:ext cx="1712648" cy="276999"/>
              </a:xfrm>
              <a:prstGeom prst="rect">
                <a:avLst/>
              </a:prstGeom>
              <a:blipFill>
                <a:blip r:embed="rId5"/>
                <a:stretch>
                  <a:fillRect l="-1068" r="-2847" b="-2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9817A96-2F6D-8490-B065-4AA0042A0160}"/>
                  </a:ext>
                </a:extLst>
              </p:cNvPr>
              <p:cNvSpPr txBox="1"/>
              <p:nvPr/>
            </p:nvSpPr>
            <p:spPr>
              <a:xfrm>
                <a:off x="9130868" y="3013501"/>
                <a:ext cx="1575624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𝑖𝑚𝑔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≈273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9817A96-2F6D-8490-B065-4AA0042A0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0868" y="3013501"/>
                <a:ext cx="1575624" cy="299569"/>
              </a:xfrm>
              <a:prstGeom prst="rect">
                <a:avLst/>
              </a:prstGeom>
              <a:blipFill>
                <a:blip r:embed="rId6"/>
                <a:stretch>
                  <a:fillRect l="-1550" r="-3488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BA5F0F5-2009-E20F-0D29-C9F9555BBE4A}"/>
                  </a:ext>
                </a:extLst>
              </p:cNvPr>
              <p:cNvSpPr txBox="1"/>
              <p:nvPr/>
            </p:nvSpPr>
            <p:spPr>
              <a:xfrm>
                <a:off x="9130868" y="3373822"/>
                <a:ext cx="18173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𝑃𝑆𝐹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≈110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BA5F0F5-2009-E20F-0D29-C9F9555BBE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0868" y="3373822"/>
                <a:ext cx="1817357" cy="276999"/>
              </a:xfrm>
              <a:prstGeom prst="rect">
                <a:avLst/>
              </a:prstGeom>
              <a:blipFill>
                <a:blip r:embed="rId7"/>
                <a:stretch>
                  <a:fillRect l="-1007" r="-2685" b="-26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D1557268-8D71-B264-BFB9-727D3D11A679}"/>
              </a:ext>
            </a:extLst>
          </p:cNvPr>
          <p:cNvSpPr/>
          <p:nvPr/>
        </p:nvSpPr>
        <p:spPr>
          <a:xfrm>
            <a:off x="1861768" y="3816350"/>
            <a:ext cx="828000" cy="82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83D56EE-C395-5072-7EE2-33F3140F2FD3}"/>
              </a:ext>
            </a:extLst>
          </p:cNvPr>
          <p:cNvCxnSpPr/>
          <p:nvPr/>
        </p:nvCxnSpPr>
        <p:spPr>
          <a:xfrm flipV="1">
            <a:off x="1861768" y="2565400"/>
            <a:ext cx="3281732" cy="12509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0A10FA2-35C3-3FB4-B1A7-0F63681023D7}"/>
              </a:ext>
            </a:extLst>
          </p:cNvPr>
          <p:cNvCxnSpPr>
            <a:cxnSpLocks/>
          </p:cNvCxnSpPr>
          <p:nvPr/>
        </p:nvCxnSpPr>
        <p:spPr>
          <a:xfrm>
            <a:off x="1861768" y="4644350"/>
            <a:ext cx="3281732" cy="13627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6581A11-A6E0-FE52-4273-58497EC39931}"/>
              </a:ext>
            </a:extLst>
          </p:cNvPr>
          <p:cNvSpPr txBox="1"/>
          <p:nvPr/>
        </p:nvSpPr>
        <p:spPr>
          <a:xfrm>
            <a:off x="227514" y="1213237"/>
            <a:ext cx="112790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Drift of ionic Ne</a:t>
            </a:r>
            <a:r>
              <a:rPr lang="en-US" baseline="30000" dirty="0"/>
              <a:t>+</a:t>
            </a:r>
            <a:r>
              <a:rPr lang="en-US" dirty="0"/>
              <a:t> driven by ions-beam field repulsion. Drift of emitting species clearly visible, with marginal contribution from initial gas jet distribution. Profile broadening apparent.</a:t>
            </a:r>
          </a:p>
        </p:txBody>
      </p:sp>
    </p:spTree>
    <p:extLst>
      <p:ext uri="{BB962C8B-B14F-4D97-AF65-F5344CB8AC3E}">
        <p14:creationId xmlns:p14="http://schemas.microsoft.com/office/powerpoint/2010/main" val="3237611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0F0E0-1F1A-3628-8C90-F28534574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4CCC1F-DDFC-A1AD-7071-2C85C0F10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Final z position distribution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B0D7B0-C206-3C4E-880C-E1C73C10D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12" y="2115789"/>
            <a:ext cx="5439423" cy="36394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2C52792-BD56-999F-E789-805A94F305F0}"/>
              </a:ext>
            </a:extLst>
          </p:cNvPr>
          <p:cNvSpPr txBox="1"/>
          <p:nvPr/>
        </p:nvSpPr>
        <p:spPr>
          <a:xfrm>
            <a:off x="227513" y="1102713"/>
            <a:ext cx="113408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Not fully expected outcome in longitudinal direction, where broadening is totally negligible and with no difference between neutral and ionic species.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A5599-2862-BAB3-6168-BC962A1997E4}"/>
              </a:ext>
            </a:extLst>
          </p:cNvPr>
          <p:cNvSpPr txBox="1"/>
          <p:nvPr/>
        </p:nvSpPr>
        <p:spPr>
          <a:xfrm>
            <a:off x="5843424" y="2514383"/>
            <a:ext cx="58211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If this is an artefact: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my mistake in simulation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Virtual-IPM does not actually consider longitudinal drift in particle tracking under beam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If this is physical: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bunch passing induces push-pull forces with no net longitudinal displacement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ultra-relativistic beam has purely transverse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…anything </a:t>
            </a:r>
            <a:r>
              <a:rPr lang="en-US" dirty="0"/>
              <a:t>else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505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7C1A5-F139-1D12-1972-89E180FFB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655079-D35C-B626-4627-0F578CAB8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Final momenta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193E59-6A7E-9BF1-A356-D3EB0757CF7C}"/>
                  </a:ext>
                </a:extLst>
              </p:cNvPr>
              <p:cNvSpPr txBox="1"/>
              <p:nvPr/>
            </p:nvSpPr>
            <p:spPr>
              <a:xfrm>
                <a:off x="227515" y="918566"/>
                <a:ext cx="11279063" cy="1730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dirty="0"/>
                  <a:t>Moment distribution at the end of tracking (only ionic Ne</a:t>
                </a:r>
                <a:r>
                  <a:rPr lang="en-US" baseline="30000" dirty="0"/>
                  <a:t>+ </a:t>
                </a:r>
                <a:r>
                  <a:rPr lang="en-US" dirty="0"/>
                  <a:t>in this plot)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distribution is strongly enlarged by the kick given by the interaction with the beam field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similar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just shifted by the initial jet momentum of 750 m/s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essentially the same as the initial condition. </a:t>
                </a:r>
                <a:br>
                  <a:rPr lang="en-US" dirty="0"/>
                </a:br>
                <a:r>
                  <a:rPr lang="en-US" dirty="0"/>
                  <a:t>Same considerations concerning longitudinal tracking as previous slide.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193E59-6A7E-9BF1-A356-D3EB0757C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515" y="918566"/>
                <a:ext cx="11279063" cy="1730089"/>
              </a:xfrm>
              <a:prstGeom prst="rect">
                <a:avLst/>
              </a:prstGeom>
              <a:blipFill>
                <a:blip r:embed="rId2"/>
                <a:stretch>
                  <a:fillRect l="-432" t="-2120" b="-53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9F56BEF-99E7-2B62-5037-5895D874F4AE}"/>
              </a:ext>
            </a:extLst>
          </p:cNvPr>
          <p:cNvSpPr txBox="1"/>
          <p:nvPr/>
        </p:nvSpPr>
        <p:spPr>
          <a:xfrm>
            <a:off x="9150837" y="2905685"/>
            <a:ext cx="29524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Momenta distributions propagated by </a:t>
            </a:r>
            <a:br>
              <a:rPr lang="en-US" dirty="0"/>
            </a:br>
            <a:r>
              <a:rPr lang="en-US" dirty="0"/>
              <a:t>Virtual-IPM compared to theoretical models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06CE5A-9CEA-3A61-AC3E-9208C25D4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14" y="2807732"/>
            <a:ext cx="8926171" cy="34675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5A9043-5E62-A36F-4B69-375D802619D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638"/>
          <a:stretch>
            <a:fillRect/>
          </a:stretch>
        </p:blipFill>
        <p:spPr>
          <a:xfrm>
            <a:off x="1564936" y="3006924"/>
            <a:ext cx="2219664" cy="19383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FBD8ED8-11DE-DBF9-86C0-B10FA5687FFF}"/>
              </a:ext>
            </a:extLst>
          </p:cNvPr>
          <p:cNvSpPr/>
          <p:nvPr/>
        </p:nvSpPr>
        <p:spPr>
          <a:xfrm>
            <a:off x="1564936" y="3045024"/>
            <a:ext cx="2219664" cy="176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0EEF85B-7E57-A17F-6FEE-477C8ECC7CB7}"/>
              </a:ext>
            </a:extLst>
          </p:cNvPr>
          <p:cNvCxnSpPr/>
          <p:nvPr/>
        </p:nvCxnSpPr>
        <p:spPr>
          <a:xfrm>
            <a:off x="3956050" y="4133850"/>
            <a:ext cx="647700" cy="374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544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6657B-CE0A-CC4C-2C08-C244A7856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4FFA73-BEEE-2601-2345-2EAC09F2B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Point Spread Function at flat-top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66FD60-3832-F146-54DC-6379C935B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14" y="876420"/>
            <a:ext cx="4902809" cy="28240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81B8B3-6520-E941-42D6-E2C5665F7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67" y="3784741"/>
            <a:ext cx="3377833" cy="254695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3B4C77E-0CD6-96DA-8447-6DED463A17C3}"/>
              </a:ext>
            </a:extLst>
          </p:cNvPr>
          <p:cNvSpPr/>
          <p:nvPr/>
        </p:nvSpPr>
        <p:spPr>
          <a:xfrm>
            <a:off x="954620" y="943448"/>
            <a:ext cx="1305423" cy="24840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C27B620-2008-E5AA-249F-73F6E0717E7E}"/>
              </a:ext>
            </a:extLst>
          </p:cNvPr>
          <p:cNvSpPr/>
          <p:nvPr/>
        </p:nvSpPr>
        <p:spPr>
          <a:xfrm>
            <a:off x="954620" y="3852672"/>
            <a:ext cx="1305423" cy="2188899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DDC5685-60D1-F694-AF65-A6C131486506}"/>
              </a:ext>
            </a:extLst>
          </p:cNvPr>
          <p:cNvSpPr txBox="1"/>
          <p:nvPr/>
        </p:nvSpPr>
        <p:spPr>
          <a:xfrm>
            <a:off x="954620" y="943448"/>
            <a:ext cx="17716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LHC range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A182F81-4DA1-9360-2826-784D01154EF7}"/>
              </a:ext>
            </a:extLst>
          </p:cNvPr>
          <p:cNvSpPr/>
          <p:nvPr/>
        </p:nvSpPr>
        <p:spPr>
          <a:xfrm>
            <a:off x="3657600" y="859192"/>
            <a:ext cx="1221377" cy="11067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5C49A7-09E5-41A9-8DFD-681AB7955418}"/>
              </a:ext>
            </a:extLst>
          </p:cNvPr>
          <p:cNvSpPr txBox="1"/>
          <p:nvPr/>
        </p:nvSpPr>
        <p:spPr>
          <a:xfrm>
            <a:off x="3820885" y="636436"/>
            <a:ext cx="10580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LHC range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E8C659-1747-8B25-00FB-00AA824EB64A}"/>
              </a:ext>
            </a:extLst>
          </p:cNvPr>
          <p:cNvSpPr txBox="1"/>
          <p:nvPr/>
        </p:nvSpPr>
        <p:spPr>
          <a:xfrm>
            <a:off x="5410741" y="943448"/>
            <a:ext cx="6123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Performed parameter scan to cover wide range of beam intensities and sizes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35A9C5-39CD-C481-1D41-735DC7E002EB}"/>
              </a:ext>
            </a:extLst>
          </p:cNvPr>
          <p:cNvSpPr txBox="1"/>
          <p:nvPr/>
        </p:nvSpPr>
        <p:spPr>
          <a:xfrm>
            <a:off x="5410741" y="1964248"/>
            <a:ext cx="6123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Found significant dependence (expected) on population but not critical change </a:t>
            </a:r>
            <a:r>
              <a:rPr lang="en-US" dirty="0" err="1"/>
              <a:t>w.r.t.</a:t>
            </a:r>
            <a:r>
              <a:rPr lang="en-US" dirty="0"/>
              <a:t> beam size, which is good!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B215781-5831-7FA0-1DCD-45C4039A13FD}"/>
                  </a:ext>
                </a:extLst>
              </p:cNvPr>
              <p:cNvSpPr txBox="1"/>
              <p:nvPr/>
            </p:nvSpPr>
            <p:spPr>
              <a:xfrm>
                <a:off x="3927447" y="3924256"/>
                <a:ext cx="6123214" cy="376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Taking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𝑃𝑆𝐹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, all curves are well fitted by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B215781-5831-7FA0-1DCD-45C4039A13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7447" y="3924256"/>
                <a:ext cx="6123214" cy="376578"/>
              </a:xfrm>
              <a:prstGeom prst="rect">
                <a:avLst/>
              </a:prstGeom>
              <a:blipFill>
                <a:blip r:embed="rId4"/>
                <a:stretch>
                  <a:fillRect l="-796" t="-8065" b="-24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F44F208-0BCF-79BC-B03F-87E4C5B49E81}"/>
                  </a:ext>
                </a:extLst>
              </p:cNvPr>
              <p:cNvSpPr txBox="1"/>
              <p:nvPr/>
            </p:nvSpPr>
            <p:spPr>
              <a:xfrm>
                <a:off x="3543300" y="4421699"/>
                <a:ext cx="6123214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𝑃𝑆𝐹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𝑏𝑢𝑛𝑐h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𝑏𝑢𝑛𝑐h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F44F208-0BCF-79BC-B03F-87E4C5B49E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3300" y="4421699"/>
                <a:ext cx="6123214" cy="4277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B7CAA0CD-0A2A-0D0B-27A8-C4CCE1EA8AE7}"/>
              </a:ext>
            </a:extLst>
          </p:cNvPr>
          <p:cNvSpPr txBox="1"/>
          <p:nvPr/>
        </p:nvSpPr>
        <p:spPr>
          <a:xfrm>
            <a:off x="3927446" y="4957177"/>
            <a:ext cx="77964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and in most of the region of interest for LHC, the linear term only is already a good approximation for the fit</a:t>
            </a:r>
          </a:p>
        </p:txBody>
      </p:sp>
    </p:spTree>
    <p:extLst>
      <p:ext uri="{BB962C8B-B14F-4D97-AF65-F5344CB8AC3E}">
        <p14:creationId xmlns:p14="http://schemas.microsoft.com/office/powerpoint/2010/main" val="1325014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80097-B8BF-11CB-DCD2-FDDE774A7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B9A8E0-6585-E168-2956-930C764B3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Simulation time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376155-AF0C-9E62-127F-7C2191D03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114" y="3102430"/>
            <a:ext cx="8519771" cy="30846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E27882-EEAD-2D89-3E95-7656A563279B}"/>
              </a:ext>
            </a:extLst>
          </p:cNvPr>
          <p:cNvSpPr txBox="1"/>
          <p:nvPr/>
        </p:nvSpPr>
        <p:spPr>
          <a:xfrm>
            <a:off x="351064" y="880369"/>
            <a:ext cx="112160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Tried also a scan of the simulation time, which to my understanding is the time allowed for particle tracking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673C7D-E3C9-40AD-E295-DA6B321212FC}"/>
              </a:ext>
            </a:extLst>
          </p:cNvPr>
          <p:cNvSpPr txBox="1"/>
          <p:nvPr/>
        </p:nvSpPr>
        <p:spPr>
          <a:xfrm>
            <a:off x="3538815" y="5068852"/>
            <a:ext cx="64950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coarse params (10000 particles and 10000 time steps)</a:t>
            </a:r>
          </a:p>
          <a:p>
            <a:r>
              <a:rPr lang="en-US" dirty="0"/>
              <a:t>--  fine params (x10 more)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6C8131-E4B9-61DC-6667-C650E4428C49}"/>
              </a:ext>
            </a:extLst>
          </p:cNvPr>
          <p:cNvSpPr txBox="1"/>
          <p:nvPr/>
        </p:nvSpPr>
        <p:spPr>
          <a:xfrm>
            <a:off x="351063" y="1499343"/>
            <a:ext cx="112160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have transient which reaches a stationary condition around 100ns, which is likely a 4x25ns bunch passages to make sure multiple bunches are well treated.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639FCC-05A3-69B9-0428-CD154D0A18E3}"/>
              </a:ext>
            </a:extLst>
          </p:cNvPr>
          <p:cNvSpPr txBox="1"/>
          <p:nvPr/>
        </p:nvSpPr>
        <p:spPr>
          <a:xfrm>
            <a:off x="351064" y="2357982"/>
            <a:ext cx="112160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Not really expected the fluctuation of the results, much larger than all other parameters scan, and not dependent on the granularity of the statistical simulation parameters. To be investigated further…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92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F674D7-7109-B0DE-F1EE-6252AF5C1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4C1F45-854A-169B-8966-15D465A88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70502E-DE60-D698-8A91-B379706BEFF1}"/>
              </a:ext>
            </a:extLst>
          </p:cNvPr>
          <p:cNvSpPr txBox="1"/>
          <p:nvPr/>
        </p:nvSpPr>
        <p:spPr>
          <a:xfrm>
            <a:off x="452439" y="1571944"/>
            <a:ext cx="11287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Simulation of space-charge effects in UV configuration underway using Virtual-IPM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CF9FC5-F571-647D-C799-5A70887D3CC0}"/>
              </a:ext>
            </a:extLst>
          </p:cNvPr>
          <p:cNvSpPr txBox="1"/>
          <p:nvPr/>
        </p:nvSpPr>
        <p:spPr>
          <a:xfrm>
            <a:off x="452438" y="2434207"/>
            <a:ext cx="11287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Tools mostly setup, need some time to launch systematic parameter scans and implement missing features (e.g. full 3D curtain distribution)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2945B9-5231-2355-6267-E79E79A63996}"/>
              </a:ext>
            </a:extLst>
          </p:cNvPr>
          <p:cNvSpPr txBox="1"/>
          <p:nvPr/>
        </p:nvSpPr>
        <p:spPr>
          <a:xfrm>
            <a:off x="452439" y="3573469"/>
            <a:ext cx="11287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Results generally look credible, more in depth investigations necessary for some specific </a:t>
            </a:r>
            <a:r>
              <a:rPr lang="en-US" dirty="0" err="1"/>
              <a:t>aspcts</a:t>
            </a:r>
            <a:r>
              <a:rPr lang="en-US" dirty="0"/>
              <a:t> (e.g. dependence on simulation time)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A7126F-3E17-A705-B868-2E47C943E3A3}"/>
              </a:ext>
            </a:extLst>
          </p:cNvPr>
          <p:cNvSpPr txBox="1"/>
          <p:nvPr/>
        </p:nvSpPr>
        <p:spPr>
          <a:xfrm>
            <a:off x="452437" y="4711452"/>
            <a:ext cx="11287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Benchmark with actual experiments will follow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057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42E8CB-D8FE-DBB8-3B72-EE449179B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04A05C-E719-6575-F29B-08E49ABF2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45985C-2CB0-5CF9-7320-DD8B999A32F2}"/>
              </a:ext>
            </a:extLst>
          </p:cNvPr>
          <p:cNvSpPr txBox="1"/>
          <p:nvPr/>
        </p:nvSpPr>
        <p:spPr>
          <a:xfrm>
            <a:off x="227514" y="868364"/>
            <a:ext cx="11279063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UV fluorescence lines involve ionic transitions Ne</a:t>
            </a:r>
            <a:r>
              <a:rPr lang="en-US" baseline="30000" dirty="0"/>
              <a:t>+</a:t>
            </a:r>
            <a:r>
              <a:rPr lang="en-US" dirty="0"/>
              <a:t>, which “feel” the beam field and drift before emitting light</a:t>
            </a:r>
          </a:p>
          <a:p>
            <a:pPr>
              <a:spcBef>
                <a:spcPts val="600"/>
              </a:spcBef>
            </a:pPr>
            <a:r>
              <a:rPr lang="en-US" dirty="0"/>
              <a:t>→ the distribution of the emitters is broader than the distribution of the beam (i.e. space-charge effect)</a:t>
            </a:r>
          </a:p>
        </p:txBody>
      </p:sp>
      <p:pic>
        <p:nvPicPr>
          <p:cNvPr id="8" name="Graphic 7" descr="Warning with solid fill">
            <a:extLst>
              <a:ext uri="{FF2B5EF4-FFF2-40B4-BE49-F238E27FC236}">
                <a16:creationId xmlns:a16="http://schemas.microsoft.com/office/drawing/2014/main" id="{B1740E77-850B-12AA-01D8-9051F7802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26594" y="5175249"/>
            <a:ext cx="914400" cy="91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A3E31D-BE9D-88DC-BDB7-27F100375384}"/>
              </a:ext>
            </a:extLst>
          </p:cNvPr>
          <p:cNvSpPr txBox="1"/>
          <p:nvPr/>
        </p:nvSpPr>
        <p:spPr>
          <a:xfrm>
            <a:off x="5918576" y="5309284"/>
            <a:ext cx="62162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Warning</a:t>
            </a:r>
            <a:r>
              <a:rPr lang="en-US" dirty="0"/>
              <a:t>: I’ve bee using this code for &lt; 2 weeks, take all the following as very preliminary and open to discussion!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BE73EA-209E-EEAC-9DFD-B02EDFAA46B7}"/>
              </a:ext>
            </a:extLst>
          </p:cNvPr>
          <p:cNvSpPr txBox="1"/>
          <p:nvPr/>
        </p:nvSpPr>
        <p:spPr>
          <a:xfrm>
            <a:off x="227514" y="1890089"/>
            <a:ext cx="11646986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Space-charge needs to be considered when retrieving beam size with UV configuration</a:t>
            </a:r>
          </a:p>
          <a:p>
            <a:pPr>
              <a:spcBef>
                <a:spcPts val="600"/>
              </a:spcBef>
            </a:pPr>
            <a:r>
              <a:rPr lang="en-US" dirty="0"/>
              <a:t>→ so far, semi-empirical approach: we included space-charge in the resolution term derived from the visible configuration which only involves neutral transitions Ne* (i.e. self-calibration)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671480-3973-88BC-AD7E-9A7C9A92545D}"/>
              </a:ext>
            </a:extLst>
          </p:cNvPr>
          <p:cNvSpPr txBox="1"/>
          <p:nvPr/>
        </p:nvSpPr>
        <p:spPr>
          <a:xfrm>
            <a:off x="227514" y="3188813"/>
            <a:ext cx="11646986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Dedicated code(s) exist to independently simulate space-charge effects in BIFs (i.e. BGC) and IPMs (i.e. BGI)</a:t>
            </a:r>
          </a:p>
          <a:p>
            <a:pPr>
              <a:spcBef>
                <a:spcPts val="600"/>
              </a:spcBef>
            </a:pPr>
            <a:r>
              <a:rPr lang="en-US" dirty="0"/>
              <a:t>→ perform simulations to fill this gap and find evidence of what observed experimentally… hopefully.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FB9B17-B753-6098-BC13-82064DCEBF02}"/>
              </a:ext>
            </a:extLst>
          </p:cNvPr>
          <p:cNvSpPr txBox="1"/>
          <p:nvPr/>
        </p:nvSpPr>
        <p:spPr>
          <a:xfrm>
            <a:off x="227514" y="4388375"/>
            <a:ext cx="112790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Started with the most common and user friendly </a:t>
            </a:r>
            <a:r>
              <a:rPr lang="en-US" dirty="0">
                <a:hlinkClick r:id="rId4"/>
              </a:rPr>
              <a:t>Virtual-IPM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307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42A12-3D24-E86C-748A-73173000C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4036E9-26AB-5F02-D33F-C8693BA5E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7" y="3154193"/>
            <a:ext cx="11346865" cy="549613"/>
          </a:xfrm>
        </p:spPr>
        <p:txBody>
          <a:bodyPr/>
          <a:lstStyle/>
          <a:p>
            <a:r>
              <a:rPr lang="en-US" dirty="0"/>
              <a:t>Initial conditions</a:t>
            </a:r>
          </a:p>
        </p:txBody>
      </p:sp>
    </p:spTree>
    <p:extLst>
      <p:ext uri="{BB962C8B-B14F-4D97-AF65-F5344CB8AC3E}">
        <p14:creationId xmlns:p14="http://schemas.microsoft.com/office/powerpoint/2010/main" val="4254608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E8BAF-4C0C-4823-0032-258120F60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ADCC89-0E4C-AED8-16E8-7BE947275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General parameters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1CFCAA-4757-8A2D-9258-A859545E350D}"/>
              </a:ext>
            </a:extLst>
          </p:cNvPr>
          <p:cNvSpPr txBox="1"/>
          <p:nvPr/>
        </p:nvSpPr>
        <p:spPr>
          <a:xfrm>
            <a:off x="227515" y="1138880"/>
            <a:ext cx="53611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Using the built-in model for bunched Gaussian beams with circular buffer to simulate an infinite train of LHC bunches (i.e. no gaps)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D4A1E4-96FA-524A-3D1F-B35D95C634A1}"/>
              </a:ext>
            </a:extLst>
          </p:cNvPr>
          <p:cNvGrpSpPr/>
          <p:nvPr/>
        </p:nvGrpSpPr>
        <p:grpSpPr>
          <a:xfrm>
            <a:off x="6141923" y="397335"/>
            <a:ext cx="5668081" cy="1292451"/>
            <a:chOff x="738735" y="3621503"/>
            <a:chExt cx="5668081" cy="1292451"/>
          </a:xfrm>
        </p:grpSpPr>
        <p:sp>
          <p:nvSpPr>
            <p:cNvPr id="2" name="Freeform 3">
              <a:extLst>
                <a:ext uri="{FF2B5EF4-FFF2-40B4-BE49-F238E27FC236}">
                  <a16:creationId xmlns:a16="http://schemas.microsoft.com/office/drawing/2014/main" id="{71854DF4-8EBC-5619-370B-F2045D4B8708}"/>
                </a:ext>
              </a:extLst>
            </p:cNvPr>
            <p:cNvSpPr/>
            <p:nvPr/>
          </p:nvSpPr>
          <p:spPr>
            <a:xfrm>
              <a:off x="1004656" y="4141676"/>
              <a:ext cx="653692" cy="772278"/>
            </a:xfrm>
            <a:custGeom>
              <a:avLst/>
              <a:gdLst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451" h="532014">
                  <a:moveTo>
                    <a:pt x="0" y="532014"/>
                  </a:moveTo>
                  <a:cubicBezTo>
                    <a:pt x="241761" y="532014"/>
                    <a:pt x="126076" y="0"/>
                    <a:pt x="266007" y="0"/>
                  </a:cubicBezTo>
                  <a:cubicBezTo>
                    <a:pt x="405938" y="0"/>
                    <a:pt x="302722" y="523702"/>
                    <a:pt x="490451" y="53201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Freeform 41">
              <a:extLst>
                <a:ext uri="{FF2B5EF4-FFF2-40B4-BE49-F238E27FC236}">
                  <a16:creationId xmlns:a16="http://schemas.microsoft.com/office/drawing/2014/main" id="{26D52333-453C-B18A-2B2B-2BE29EC71CF4}"/>
                </a:ext>
              </a:extLst>
            </p:cNvPr>
            <p:cNvSpPr/>
            <p:nvPr/>
          </p:nvSpPr>
          <p:spPr>
            <a:xfrm>
              <a:off x="3169391" y="4140848"/>
              <a:ext cx="653692" cy="772278"/>
            </a:xfrm>
            <a:custGeom>
              <a:avLst/>
              <a:gdLst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451" h="532014">
                  <a:moveTo>
                    <a:pt x="0" y="532014"/>
                  </a:moveTo>
                  <a:cubicBezTo>
                    <a:pt x="241761" y="532014"/>
                    <a:pt x="126076" y="0"/>
                    <a:pt x="266007" y="0"/>
                  </a:cubicBezTo>
                  <a:cubicBezTo>
                    <a:pt x="405938" y="0"/>
                    <a:pt x="302722" y="523702"/>
                    <a:pt x="490451" y="53201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9C92466B-4E99-D8FA-27B8-A027712CCB58}"/>
                </a:ext>
              </a:extLst>
            </p:cNvPr>
            <p:cNvCxnSpPr>
              <a:cxnSpLocks/>
            </p:cNvCxnSpPr>
            <p:nvPr/>
          </p:nvCxnSpPr>
          <p:spPr>
            <a:xfrm>
              <a:off x="738735" y="4913125"/>
              <a:ext cx="5668081" cy="82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AF73FB9-606A-C50A-7ED6-70A2FAACC1D6}"/>
                </a:ext>
              </a:extLst>
            </p:cNvPr>
            <p:cNvCxnSpPr/>
            <p:nvPr/>
          </p:nvCxnSpPr>
          <p:spPr>
            <a:xfrm>
              <a:off x="1137908" y="4050763"/>
              <a:ext cx="40934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D06FE51-E039-75E2-4125-B3CEE7F08BFC}"/>
                </a:ext>
              </a:extLst>
            </p:cNvPr>
            <p:cNvSpPr/>
            <p:nvPr/>
          </p:nvSpPr>
          <p:spPr>
            <a:xfrm>
              <a:off x="854687" y="3621503"/>
              <a:ext cx="10198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1.2 ns </a:t>
              </a:r>
              <a:r>
                <a:rPr lang="el-GR" dirty="0"/>
                <a:t>σ</a:t>
              </a:r>
              <a:endParaRPr lang="en-GB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774D449-748B-1D8B-63CA-53B5690DC69C}"/>
                </a:ext>
              </a:extLst>
            </p:cNvPr>
            <p:cNvCxnSpPr/>
            <p:nvPr/>
          </p:nvCxnSpPr>
          <p:spPr>
            <a:xfrm>
              <a:off x="3534084" y="4054069"/>
              <a:ext cx="215782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438853F-A603-C50C-8A78-1F522EA54AC7}"/>
                </a:ext>
              </a:extLst>
            </p:cNvPr>
            <p:cNvSpPr/>
            <p:nvPr/>
          </p:nvSpPr>
          <p:spPr>
            <a:xfrm>
              <a:off x="4234891" y="3990835"/>
              <a:ext cx="998193" cy="5361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25 ns</a:t>
              </a:r>
              <a:endParaRPr lang="en-GB" dirty="0"/>
            </a:p>
          </p:txBody>
        </p:sp>
        <p:sp>
          <p:nvSpPr>
            <p:cNvPr id="13" name="Freeform 41">
              <a:extLst>
                <a:ext uri="{FF2B5EF4-FFF2-40B4-BE49-F238E27FC236}">
                  <a16:creationId xmlns:a16="http://schemas.microsoft.com/office/drawing/2014/main" id="{34EBB43D-FF5A-CC91-24A5-AEB6DEF80052}"/>
                </a:ext>
              </a:extLst>
            </p:cNvPr>
            <p:cNvSpPr/>
            <p:nvPr/>
          </p:nvSpPr>
          <p:spPr>
            <a:xfrm>
              <a:off x="5334126" y="4131928"/>
              <a:ext cx="653692" cy="772278"/>
            </a:xfrm>
            <a:custGeom>
              <a:avLst/>
              <a:gdLst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  <a:gd name="connsiteX0" fmla="*/ 0 w 490451"/>
                <a:gd name="connsiteY0" fmla="*/ 532014 h 532014"/>
                <a:gd name="connsiteX1" fmla="*/ 266007 w 490451"/>
                <a:gd name="connsiteY1" fmla="*/ 0 h 532014"/>
                <a:gd name="connsiteX2" fmla="*/ 490451 w 490451"/>
                <a:gd name="connsiteY2" fmla="*/ 532014 h 53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451" h="532014">
                  <a:moveTo>
                    <a:pt x="0" y="532014"/>
                  </a:moveTo>
                  <a:cubicBezTo>
                    <a:pt x="241761" y="532014"/>
                    <a:pt x="126076" y="0"/>
                    <a:pt x="266007" y="0"/>
                  </a:cubicBezTo>
                  <a:cubicBezTo>
                    <a:pt x="405938" y="0"/>
                    <a:pt x="302722" y="523702"/>
                    <a:pt x="490451" y="53201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BAC06A4-EA24-89DE-7FD7-B3FFEC7B2A89}"/>
              </a:ext>
            </a:extLst>
          </p:cNvPr>
          <p:cNvSpPr/>
          <p:nvPr/>
        </p:nvSpPr>
        <p:spPr>
          <a:xfrm>
            <a:off x="6096000" y="1720810"/>
            <a:ext cx="5746473" cy="449765"/>
          </a:xfrm>
          <a:custGeom>
            <a:avLst/>
            <a:gdLst>
              <a:gd name="connsiteX0" fmla="*/ 5648826 w 5648826"/>
              <a:gd name="connsiteY0" fmla="*/ 12032 h 12032"/>
              <a:gd name="connsiteX1" fmla="*/ 0 w 5648826"/>
              <a:gd name="connsiteY1" fmla="*/ 0 h 12032"/>
              <a:gd name="connsiteX0" fmla="*/ 5648826 w 5669699"/>
              <a:gd name="connsiteY0" fmla="*/ 12032 h 197880"/>
              <a:gd name="connsiteX1" fmla="*/ 0 w 5669699"/>
              <a:gd name="connsiteY1" fmla="*/ 0 h 197880"/>
              <a:gd name="connsiteX0" fmla="*/ 5678904 w 5699636"/>
              <a:gd name="connsiteY0" fmla="*/ 0 h 219937"/>
              <a:gd name="connsiteX1" fmla="*/ 0 w 5699636"/>
              <a:gd name="connsiteY1" fmla="*/ 102268 h 219937"/>
              <a:gd name="connsiteX0" fmla="*/ 5672888 w 5693648"/>
              <a:gd name="connsiteY0" fmla="*/ 42111 h 220641"/>
              <a:gd name="connsiteX1" fmla="*/ 0 w 5693648"/>
              <a:gd name="connsiteY1" fmla="*/ 0 h 220641"/>
              <a:gd name="connsiteX0" fmla="*/ 5715209 w 5728478"/>
              <a:gd name="connsiteY0" fmla="*/ 42111 h 417161"/>
              <a:gd name="connsiteX1" fmla="*/ 42321 w 5728478"/>
              <a:gd name="connsiteY1" fmla="*/ 0 h 417161"/>
              <a:gd name="connsiteX0" fmla="*/ 5714003 w 5746473"/>
              <a:gd name="connsiteY0" fmla="*/ 42111 h 449765"/>
              <a:gd name="connsiteX1" fmla="*/ 41115 w 5746473"/>
              <a:gd name="connsiteY1" fmla="*/ 0 h 449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46473" h="449765">
                <a:moveTo>
                  <a:pt x="5714003" y="42111"/>
                </a:moveTo>
                <a:cubicBezTo>
                  <a:pt x="6273472" y="555458"/>
                  <a:pt x="-590543" y="629654"/>
                  <a:pt x="41115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BC0DCD-E1D5-54CE-AC46-CA5C077B4243}"/>
              </a:ext>
            </a:extLst>
          </p:cNvPr>
          <p:cNvSpPr txBox="1"/>
          <p:nvPr/>
        </p:nvSpPr>
        <p:spPr>
          <a:xfrm>
            <a:off x="7944667" y="1841897"/>
            <a:ext cx="1985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circular train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73C000-E124-EA9F-6763-6E8CFAEFFFAA}"/>
              </a:ext>
            </a:extLst>
          </p:cNvPr>
          <p:cNvSpPr txBox="1"/>
          <p:nvPr/>
        </p:nvSpPr>
        <p:spPr>
          <a:xfrm>
            <a:off x="227514" y="2494800"/>
            <a:ext cx="106069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So far, only protons at injection (450 GeV) and flat-top (6800 GeV) considered. </a:t>
            </a:r>
            <a:br>
              <a:rPr lang="en-US" dirty="0"/>
            </a:br>
            <a:r>
              <a:rPr lang="en-US" dirty="0"/>
              <a:t>Evolution in energy ramp and ion beams next in the pipeline.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823069-A1F1-42E2-9568-F2045016D9D9}"/>
              </a:ext>
            </a:extLst>
          </p:cNvPr>
          <p:cNvSpPr txBox="1"/>
          <p:nvPr/>
        </p:nvSpPr>
        <p:spPr>
          <a:xfrm>
            <a:off x="227514" y="3716870"/>
            <a:ext cx="11515306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Only neon (M=20.18 </a:t>
            </a:r>
            <a:r>
              <a:rPr lang="en-US" dirty="0" err="1"/>
              <a:t>u.a.</a:t>
            </a:r>
            <a:r>
              <a:rPr lang="en-US" dirty="0"/>
              <a:t>) considered. Main interest for Ne</a:t>
            </a:r>
            <a:r>
              <a:rPr lang="en-US" baseline="30000" dirty="0"/>
              <a:t>+ </a:t>
            </a:r>
            <a:r>
              <a:rPr lang="en-US" dirty="0"/>
              <a:t>(UV fluorescence) but simulations with neutral Ne (VIS fluorescence) performed for crosscheck, with lifetimes of 6 ns and16 ns respectively.</a:t>
            </a:r>
          </a:p>
          <a:p>
            <a:pPr>
              <a:spcBef>
                <a:spcPts val="600"/>
              </a:spcBef>
            </a:pPr>
            <a:r>
              <a:rPr lang="en-US" dirty="0"/>
              <a:t>Typical simulation time is 100 ns, in 10</a:t>
            </a:r>
            <a:r>
              <a:rPr lang="en-US" baseline="30000" dirty="0"/>
              <a:t>4 </a:t>
            </a:r>
            <a:r>
              <a:rPr lang="en-US" dirty="0"/>
              <a:t>time steps</a:t>
            </a:r>
            <a:r>
              <a:rPr lang="en-US" baseline="30000" dirty="0"/>
              <a:t>.</a:t>
            </a:r>
            <a:endParaRPr lang="en-GB" baseline="30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BA6F9B-FF29-8DB5-6187-BD26F2BF83A6}"/>
              </a:ext>
            </a:extLst>
          </p:cNvPr>
          <p:cNvSpPr txBox="1"/>
          <p:nvPr/>
        </p:nvSpPr>
        <p:spPr>
          <a:xfrm>
            <a:off x="227514" y="5246300"/>
            <a:ext cx="68951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Using built-in model for gas jet, characterized by thermal motion in 3 directions and net velocity along jet direction</a:t>
            </a:r>
            <a:endParaRPr lang="en-US" baseline="300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AA79BB-3F65-869E-D729-70A5DA9D3EBF}"/>
              </a:ext>
            </a:extLst>
          </p:cNvPr>
          <p:cNvCxnSpPr>
            <a:cxnSpLocks/>
          </p:cNvCxnSpPr>
          <p:nvPr/>
        </p:nvCxnSpPr>
        <p:spPr>
          <a:xfrm flipV="1">
            <a:off x="8682675" y="5408202"/>
            <a:ext cx="0" cy="720000"/>
          </a:xfrm>
          <a:prstGeom prst="straightConnector1">
            <a:avLst/>
          </a:prstGeom>
          <a:ln w="12700">
            <a:solidFill>
              <a:srgbClr val="00CC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234E49A-A20B-8002-409F-F6E8B1A559D5}"/>
              </a:ext>
            </a:extLst>
          </p:cNvPr>
          <p:cNvCxnSpPr>
            <a:cxnSpLocks/>
          </p:cNvCxnSpPr>
          <p:nvPr/>
        </p:nvCxnSpPr>
        <p:spPr>
          <a:xfrm flipV="1">
            <a:off x="8676659" y="5170100"/>
            <a:ext cx="0" cy="152400"/>
          </a:xfrm>
          <a:prstGeom prst="straightConnector1">
            <a:avLst/>
          </a:prstGeom>
          <a:ln w="12700">
            <a:solidFill>
              <a:srgbClr val="00CC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40A8ECC-CEA4-27D7-DC82-4F8DE036A186}"/>
                  </a:ext>
                </a:extLst>
              </p:cNvPr>
              <p:cNvSpPr txBox="1"/>
              <p:nvPr/>
            </p:nvSpPr>
            <p:spPr>
              <a:xfrm>
                <a:off x="8727192" y="5373642"/>
                <a:ext cx="2577984" cy="391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𝑗𝑒𝑡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𝑡h𝑒𝑟𝑚𝑎𝑙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40A8ECC-CEA4-27D7-DC82-4F8DE036A1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7192" y="5373642"/>
                <a:ext cx="2577984" cy="391646"/>
              </a:xfrm>
              <a:prstGeom prst="rect">
                <a:avLst/>
              </a:prstGeom>
              <a:blipFill>
                <a:blip r:embed="rId2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5E51C5E-AB9C-33EC-2FEE-E93F9E219ADA}"/>
              </a:ext>
            </a:extLst>
          </p:cNvPr>
          <p:cNvCxnSpPr>
            <a:cxnSpLocks/>
          </p:cNvCxnSpPr>
          <p:nvPr/>
        </p:nvCxnSpPr>
        <p:spPr>
          <a:xfrm>
            <a:off x="8727192" y="6128202"/>
            <a:ext cx="140177" cy="0"/>
          </a:xfrm>
          <a:prstGeom prst="straightConnector1">
            <a:avLst/>
          </a:prstGeom>
          <a:ln w="12700">
            <a:solidFill>
              <a:srgbClr val="00CC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7358C92-DACF-1A27-96AA-5522C90D570E}"/>
              </a:ext>
            </a:extLst>
          </p:cNvPr>
          <p:cNvCxnSpPr>
            <a:cxnSpLocks/>
          </p:cNvCxnSpPr>
          <p:nvPr/>
        </p:nvCxnSpPr>
        <p:spPr>
          <a:xfrm flipH="1">
            <a:off x="8480624" y="6128202"/>
            <a:ext cx="152400" cy="0"/>
          </a:xfrm>
          <a:prstGeom prst="straightConnector1">
            <a:avLst/>
          </a:prstGeom>
          <a:ln w="12700">
            <a:solidFill>
              <a:srgbClr val="00CC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76A9842-CB30-8E65-3063-B79B6545C117}"/>
                  </a:ext>
                </a:extLst>
              </p:cNvPr>
              <p:cNvSpPr txBox="1"/>
              <p:nvPr/>
            </p:nvSpPr>
            <p:spPr>
              <a:xfrm>
                <a:off x="8728456" y="5959368"/>
                <a:ext cx="2348764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𝑡h𝑒𝑟𝑚𝑎𝑙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76A9842-CB30-8E65-3063-B79B6545C1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8456" y="5959368"/>
                <a:ext cx="2348764" cy="391261"/>
              </a:xfrm>
              <a:prstGeom prst="rect">
                <a:avLst/>
              </a:prstGeom>
              <a:blipFill>
                <a:blip r:embed="rId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3967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A1BB8-DDCC-512B-FD4B-14AC3F67A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CE13A4-A591-E31E-5703-0308A8F00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Position distribution of emitting species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3AF4D2-5211-7651-6BE0-5EBBB6CD7637}"/>
              </a:ext>
            </a:extLst>
          </p:cNvPr>
          <p:cNvSpPr txBox="1"/>
          <p:nvPr/>
        </p:nvSpPr>
        <p:spPr>
          <a:xfrm>
            <a:off x="227514" y="939587"/>
            <a:ext cx="11279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Using the built-in model for gas jet, species are generated with the same transverse distribution as the beam.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97ED6E-F282-AF03-4365-935835905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09" y="1593553"/>
            <a:ext cx="4936038" cy="43977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9BA6D3-865B-4B40-4DBA-257C7064CF3D}"/>
              </a:ext>
            </a:extLst>
          </p:cNvPr>
          <p:cNvSpPr txBox="1"/>
          <p:nvPr/>
        </p:nvSpPr>
        <p:spPr>
          <a:xfrm>
            <a:off x="5354253" y="2207910"/>
            <a:ext cx="6121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Typical simulation 10</a:t>
            </a:r>
            <a:r>
              <a:rPr lang="en-US" baseline="30000" dirty="0"/>
              <a:t>5 </a:t>
            </a:r>
            <a:r>
              <a:rPr lang="en-US" dirty="0"/>
              <a:t>particles</a:t>
            </a:r>
            <a:endParaRPr lang="en-GB" baseline="30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38FF4D-2EC8-6657-F9C7-C300DC7D0B1E}"/>
              </a:ext>
            </a:extLst>
          </p:cNvPr>
          <p:cNvSpPr txBox="1"/>
          <p:nvPr/>
        </p:nvSpPr>
        <p:spPr>
          <a:xfrm>
            <a:off x="5354253" y="3278663"/>
            <a:ext cx="6776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Round beams assumed so far (not bad approximation for LHC)</a:t>
            </a:r>
            <a:endParaRPr lang="en-GB" baseline="3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53ABA2-04A8-1158-3B5A-08CB192B0439}"/>
              </a:ext>
            </a:extLst>
          </p:cNvPr>
          <p:cNvSpPr txBox="1"/>
          <p:nvPr/>
        </p:nvSpPr>
        <p:spPr>
          <a:xfrm>
            <a:off x="5354253" y="4285065"/>
            <a:ext cx="6121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Curtain is purely 1D, i.e. XY, Z=0. Actual 3D jet distribution will require custom input coordinates</a:t>
            </a:r>
          </a:p>
        </p:txBody>
      </p:sp>
    </p:spTree>
    <p:extLst>
      <p:ext uri="{BB962C8B-B14F-4D97-AF65-F5344CB8AC3E}">
        <p14:creationId xmlns:p14="http://schemas.microsoft.com/office/powerpoint/2010/main" val="3848663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F8D95-6978-AF42-D1C4-0075DE543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767ADC-EC5B-A6CA-BECF-A5FD1857D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9598161" cy="549613"/>
          </a:xfrm>
        </p:spPr>
        <p:txBody>
          <a:bodyPr/>
          <a:lstStyle/>
          <a:p>
            <a:r>
              <a:rPr lang="en-US" dirty="0"/>
              <a:t>Momenta distribution of emitting species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CE84EA-6A73-E1B9-0D2C-F185F8D00DBF}"/>
                  </a:ext>
                </a:extLst>
              </p:cNvPr>
              <p:cNvSpPr txBox="1"/>
              <p:nvPr/>
            </p:nvSpPr>
            <p:spPr>
              <a:xfrm>
                <a:off x="227515" y="1022137"/>
                <a:ext cx="11279063" cy="10991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dirty="0"/>
                  <a:t>Using the built-in model for gas jet, species are generated with the same initial momenta as the jet*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follows a Maxwell-Boltzmann distribution. Selected same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=2.3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still Maxwell-Boltzmann (same “thermal” motion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=2.3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dirty="0"/>
                  <a:t>) + jet propagation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=750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CE84EA-6A73-E1B9-0D2C-F185F8D00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515" y="1022137"/>
                <a:ext cx="11279063" cy="1099147"/>
              </a:xfrm>
              <a:prstGeom prst="rect">
                <a:avLst/>
              </a:prstGeom>
              <a:blipFill>
                <a:blip r:embed="rId2"/>
                <a:stretch>
                  <a:fillRect l="-432" t="-3333" b="-6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B096DF91-74D5-AE30-B6B7-1BC4A6EA5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15" y="2808283"/>
            <a:ext cx="7659186" cy="30804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1A82BF-F392-495C-28F7-E74C68FBD77E}"/>
              </a:ext>
            </a:extLst>
          </p:cNvPr>
          <p:cNvSpPr txBox="1"/>
          <p:nvPr/>
        </p:nvSpPr>
        <p:spPr>
          <a:xfrm>
            <a:off x="7886701" y="2967335"/>
            <a:ext cx="38290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Momentum distributions created by </a:t>
            </a:r>
            <a:br>
              <a:rPr lang="en-US" dirty="0"/>
            </a:br>
            <a:r>
              <a:rPr lang="en-US" dirty="0"/>
              <a:t>Virtual-IPM compared to theoretical models described above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BB2A7C-D97A-EA97-5461-67124F7DCDF7}"/>
              </a:ext>
            </a:extLst>
          </p:cNvPr>
          <p:cNvSpPr txBox="1"/>
          <p:nvPr/>
        </p:nvSpPr>
        <p:spPr>
          <a:xfrm>
            <a:off x="9232900" y="5325999"/>
            <a:ext cx="29146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*gas dynamics numbers from Oliver’s input (TBC if still valid in present setup).</a:t>
            </a:r>
          </a:p>
        </p:txBody>
      </p:sp>
    </p:spTree>
    <p:extLst>
      <p:ext uri="{BB962C8B-B14F-4D97-AF65-F5344CB8AC3E}">
        <p14:creationId xmlns:p14="http://schemas.microsoft.com/office/powerpoint/2010/main" val="2135442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2C2C58-D1E6-3D5C-C24E-35C5E4F3A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79257F-9A6C-B379-6B51-A9924207B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7" y="3154193"/>
            <a:ext cx="11346865" cy="549613"/>
          </a:xfrm>
        </p:spPr>
        <p:txBody>
          <a:bodyPr/>
          <a:lstStyle/>
          <a:p>
            <a:r>
              <a:rPr lang="en-US" dirty="0"/>
              <a:t>Particle tracking</a:t>
            </a:r>
          </a:p>
        </p:txBody>
      </p:sp>
    </p:spTree>
    <p:extLst>
      <p:ext uri="{BB962C8B-B14F-4D97-AF65-F5344CB8AC3E}">
        <p14:creationId xmlns:p14="http://schemas.microsoft.com/office/powerpoint/2010/main" val="2090929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41C7F-3693-9D49-3EFE-C7C56D14F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1F1F8E-24A0-79CA-0A6E-20CEAF354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10616002" cy="549613"/>
          </a:xfrm>
        </p:spPr>
        <p:txBody>
          <a:bodyPr/>
          <a:lstStyle/>
          <a:p>
            <a:r>
              <a:rPr lang="en-US" dirty="0"/>
              <a:t>Assessing profile broadening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3B2547-9C9C-D5F8-D8B8-682676041B41}"/>
              </a:ext>
            </a:extLst>
          </p:cNvPr>
          <p:cNvSpPr txBox="1"/>
          <p:nvPr/>
        </p:nvSpPr>
        <p:spPr>
          <a:xfrm>
            <a:off x="227513" y="1006460"/>
            <a:ext cx="114671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Goal of these simulations is to assess the </a:t>
            </a:r>
            <a:r>
              <a:rPr lang="en-US" b="1" dirty="0"/>
              <a:t>profile broadening due to drift of emitting species </a:t>
            </a:r>
            <a:r>
              <a:rPr lang="en-US" dirty="0"/>
              <a:t>between location of beam interaction and fluorescence emission.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485D5F5-2E75-EA43-E435-69D1C483E62E}"/>
                  </a:ext>
                </a:extLst>
              </p:cNvPr>
              <p:cNvSpPr txBox="1"/>
              <p:nvPr/>
            </p:nvSpPr>
            <p:spPr>
              <a:xfrm>
                <a:off x="336884" y="2337636"/>
                <a:ext cx="257475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initial Gaussian distribution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485D5F5-2E75-EA43-E435-69D1C483E6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84" y="2337636"/>
                <a:ext cx="2574757" cy="646331"/>
              </a:xfrm>
              <a:prstGeom prst="rect">
                <a:avLst/>
              </a:prstGeom>
              <a:blipFill>
                <a:blip r:embed="rId2"/>
                <a:stretch>
                  <a:fillRect l="-1891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5ADEAE-0B18-8309-332F-E1D3B71EDD9C}"/>
              </a:ext>
            </a:extLst>
          </p:cNvPr>
          <p:cNvCxnSpPr/>
          <p:nvPr/>
        </p:nvCxnSpPr>
        <p:spPr>
          <a:xfrm>
            <a:off x="2785311" y="2671011"/>
            <a:ext cx="13174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669E054-F49C-5869-094E-F111664BE739}"/>
              </a:ext>
            </a:extLst>
          </p:cNvPr>
          <p:cNvSpPr txBox="1"/>
          <p:nvPr/>
        </p:nvSpPr>
        <p:spPr>
          <a:xfrm>
            <a:off x="2785311" y="2024680"/>
            <a:ext cx="12467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particle tracking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93C53B-9253-D517-33CE-48F4D809A6A1}"/>
              </a:ext>
            </a:extLst>
          </p:cNvPr>
          <p:cNvSpPr txBox="1"/>
          <p:nvPr/>
        </p:nvSpPr>
        <p:spPr>
          <a:xfrm>
            <a:off x="4473993" y="2337636"/>
            <a:ext cx="22373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distribution of actual source seen by BIF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B02C6A-4A6D-ABFD-EBF8-F619DE9AE2F2}"/>
              </a:ext>
            </a:extLst>
          </p:cNvPr>
          <p:cNvCxnSpPr/>
          <p:nvPr/>
        </p:nvCxnSpPr>
        <p:spPr>
          <a:xfrm>
            <a:off x="7082590" y="2660801"/>
            <a:ext cx="13174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36EC380-A901-8766-F7DD-C7760F56E086}"/>
              </a:ext>
            </a:extLst>
          </p:cNvPr>
          <p:cNvSpPr txBox="1"/>
          <p:nvPr/>
        </p:nvSpPr>
        <p:spPr>
          <a:xfrm>
            <a:off x="7082590" y="2301679"/>
            <a:ext cx="1246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fit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354B086-BE0B-6FCD-A396-0E9DEEBA696C}"/>
                  </a:ext>
                </a:extLst>
              </p:cNvPr>
              <p:cNvSpPr txBox="1"/>
              <p:nvPr/>
            </p:nvSpPr>
            <p:spPr>
              <a:xfrm>
                <a:off x="8771271" y="2337636"/>
                <a:ext cx="2608597" cy="6689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obtain an effective image width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𝑖𝑚𝑔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354B086-BE0B-6FCD-A396-0E9DEEBA69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1271" y="2337636"/>
                <a:ext cx="2608597" cy="668901"/>
              </a:xfrm>
              <a:prstGeom prst="rect">
                <a:avLst/>
              </a:prstGeom>
              <a:blipFill>
                <a:blip r:embed="rId3"/>
                <a:stretch>
                  <a:fillRect l="-2103" t="-4545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E587971-B84D-E459-4C47-021B247B63BA}"/>
                  </a:ext>
                </a:extLst>
              </p:cNvPr>
              <p:cNvSpPr txBox="1"/>
              <p:nvPr/>
            </p:nvSpPr>
            <p:spPr>
              <a:xfrm>
                <a:off x="2474983" y="4093168"/>
                <a:ext cx="6121064" cy="4158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𝑖𝑚𝑔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≝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𝑃𝑆𝐹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E587971-B84D-E459-4C47-021B247B63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4983" y="4093168"/>
                <a:ext cx="6121064" cy="415883"/>
              </a:xfrm>
              <a:prstGeom prst="rect">
                <a:avLst/>
              </a:prstGeom>
              <a:blipFill>
                <a:blip r:embed="rId4"/>
                <a:stretch>
                  <a:fillRect b="-72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D346D2BB-E47A-10DC-233D-323D5F9578C1}"/>
              </a:ext>
            </a:extLst>
          </p:cNvPr>
          <p:cNvSpPr txBox="1"/>
          <p:nvPr/>
        </p:nvSpPr>
        <p:spPr>
          <a:xfrm>
            <a:off x="336884" y="3446837"/>
            <a:ext cx="111472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Assuming both final profile is still approximately Gaussian, broadening can be modelled as an additive term to the variance of the distributions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9DAF3C7-CFBF-4929-EE48-B2EBFD7BC557}"/>
                  </a:ext>
                </a:extLst>
              </p:cNvPr>
              <p:cNvSpPr txBox="1"/>
              <p:nvPr/>
            </p:nvSpPr>
            <p:spPr>
              <a:xfrm>
                <a:off x="336883" y="4593347"/>
                <a:ext cx="114059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𝑃𝑆𝐹</m:t>
                        </m:r>
                      </m:sub>
                    </m:sSub>
                  </m:oMath>
                </a14:m>
                <a:r>
                  <a:rPr lang="en-GB" dirty="0"/>
                  <a:t> is the usual Point Spread Function which characterizes the image distribution from a filament beam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9DAF3C7-CFBF-4929-EE48-B2EBFD7BC5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83" y="4593347"/>
                <a:ext cx="11405937" cy="369332"/>
              </a:xfrm>
              <a:prstGeom prst="rect">
                <a:avLst/>
              </a:prstGeom>
              <a:blipFill>
                <a:blip r:embed="rId5"/>
                <a:stretch>
                  <a:fillRect l="-428" t="-10000" r="-214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E19C954-5710-1E59-74A9-398452501412}"/>
                  </a:ext>
                </a:extLst>
              </p:cNvPr>
              <p:cNvSpPr txBox="1"/>
              <p:nvPr/>
            </p:nvSpPr>
            <p:spPr>
              <a:xfrm>
                <a:off x="336884" y="5462858"/>
                <a:ext cx="1058779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NB: in real-life, this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𝑃𝑆𝐹</m:t>
                        </m:r>
                      </m:sub>
                    </m:sSub>
                  </m:oMath>
                </a14:m>
                <a:r>
                  <a:rPr lang="en-GB" dirty="0"/>
                  <a:t> is only one of the components of the total Point Spread Function, along with optical resolution (and jet thickness correction, when necessary)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E19C954-5710-1E59-74A9-3984525014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84" y="5462858"/>
                <a:ext cx="10587791" cy="646331"/>
              </a:xfrm>
              <a:prstGeom prst="rect">
                <a:avLst/>
              </a:prstGeom>
              <a:blipFill>
                <a:blip r:embed="rId6"/>
                <a:stretch>
                  <a:fillRect l="-461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3081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1352E-960D-BEDC-3C1A-D88297C79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1CE0EC-8B14-95D9-CB91-FF6F74F52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4" y="242551"/>
            <a:ext cx="10616002" cy="549613"/>
          </a:xfrm>
        </p:spPr>
        <p:txBody>
          <a:bodyPr/>
          <a:lstStyle/>
          <a:p>
            <a:r>
              <a:rPr lang="en-US" dirty="0"/>
              <a:t>Drift of neutral Ne* species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67D550-9B1E-87E7-3955-A68243C31AF6}"/>
              </a:ext>
            </a:extLst>
          </p:cNvPr>
          <p:cNvSpPr txBox="1"/>
          <p:nvPr/>
        </p:nvSpPr>
        <p:spPr>
          <a:xfrm>
            <a:off x="227514" y="990954"/>
            <a:ext cx="112790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Drift of neutral Ne* driven by free gas propagation. Atoms mostly moving in jet direction with minor transverse drift due to thermal motion. Profile broadening entirely negligible.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705CA8-D298-DDF6-F7FD-AD7127C95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4490"/>
            <a:ext cx="4871536" cy="39211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9E8A01F-9E38-2E19-17F5-D5D2638DF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536" y="2052130"/>
            <a:ext cx="3890469" cy="36258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F7FE6B-E88E-BD60-8ADA-C764DBDF0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2005" y="3302330"/>
            <a:ext cx="3267207" cy="24148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DD3CE5C-6972-EADF-F8A3-7B1362725CBC}"/>
                  </a:ext>
                </a:extLst>
              </p:cNvPr>
              <p:cNvSpPr txBox="1"/>
              <p:nvPr/>
            </p:nvSpPr>
            <p:spPr>
              <a:xfrm>
                <a:off x="9130868" y="2212530"/>
                <a:ext cx="171264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=250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DD3CE5C-6972-EADF-F8A3-7B1362725C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0868" y="2212530"/>
                <a:ext cx="1712648" cy="276999"/>
              </a:xfrm>
              <a:prstGeom prst="rect">
                <a:avLst/>
              </a:prstGeom>
              <a:blipFill>
                <a:blip r:embed="rId5"/>
                <a:stretch>
                  <a:fillRect l="-1068" r="-2847" b="-2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CA34E21-B126-E367-AE91-4537D82A2CC2}"/>
                  </a:ext>
                </a:extLst>
              </p:cNvPr>
              <p:cNvSpPr txBox="1"/>
              <p:nvPr/>
            </p:nvSpPr>
            <p:spPr>
              <a:xfrm>
                <a:off x="9130868" y="2550281"/>
                <a:ext cx="1575623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𝑖𝑚𝑔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≈250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CA34E21-B126-E367-AE91-4537D82A2C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0868" y="2550281"/>
                <a:ext cx="1575623" cy="299569"/>
              </a:xfrm>
              <a:prstGeom prst="rect">
                <a:avLst/>
              </a:prstGeom>
              <a:blipFill>
                <a:blip r:embed="rId6"/>
                <a:stretch>
                  <a:fillRect l="-1550" r="-3488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0D1816E-6348-82F9-7774-FF6D94B40936}"/>
                  </a:ext>
                </a:extLst>
              </p:cNvPr>
              <p:cNvSpPr txBox="1"/>
              <p:nvPr/>
            </p:nvSpPr>
            <p:spPr>
              <a:xfrm>
                <a:off x="9130868" y="2910602"/>
                <a:ext cx="15608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𝑃𝑆𝐹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0D1816E-6348-82F9-7774-FF6D94B40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0868" y="2910602"/>
                <a:ext cx="1560877" cy="276999"/>
              </a:xfrm>
              <a:prstGeom prst="rect">
                <a:avLst/>
              </a:prstGeom>
              <a:blipFill>
                <a:blip r:embed="rId7"/>
                <a:stretch>
                  <a:fillRect l="-1563" r="-3516" b="-26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59FBB9B5-6250-CDE9-D4EE-A26F9F34CED9}"/>
              </a:ext>
            </a:extLst>
          </p:cNvPr>
          <p:cNvSpPr/>
          <p:nvPr/>
        </p:nvSpPr>
        <p:spPr>
          <a:xfrm>
            <a:off x="1861768" y="3353130"/>
            <a:ext cx="828000" cy="82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C73416B-4D18-A44B-190B-44173E8734B0}"/>
              </a:ext>
            </a:extLst>
          </p:cNvPr>
          <p:cNvCxnSpPr/>
          <p:nvPr/>
        </p:nvCxnSpPr>
        <p:spPr>
          <a:xfrm flipV="1">
            <a:off x="1861768" y="2102180"/>
            <a:ext cx="3281732" cy="12509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9E05D31-4184-F9A3-F757-71DBD444587B}"/>
              </a:ext>
            </a:extLst>
          </p:cNvPr>
          <p:cNvCxnSpPr>
            <a:cxnSpLocks/>
          </p:cNvCxnSpPr>
          <p:nvPr/>
        </p:nvCxnSpPr>
        <p:spPr>
          <a:xfrm>
            <a:off x="1861768" y="4181130"/>
            <a:ext cx="3281732" cy="13627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686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22740</TotalTime>
  <Words>1129</Words>
  <Application>Microsoft Office PowerPoint</Application>
  <PresentationFormat>Widescreen</PresentationFormat>
  <Paragraphs>91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 Math</vt:lpstr>
      <vt:lpstr>Office Theme</vt:lpstr>
      <vt:lpstr>BGC regular meeting 09/15/2025</vt:lpstr>
      <vt:lpstr>Introduction</vt:lpstr>
      <vt:lpstr>Initial conditions</vt:lpstr>
      <vt:lpstr>General parameters</vt:lpstr>
      <vt:lpstr>Position distribution of emitting species</vt:lpstr>
      <vt:lpstr>Momenta distribution of emitting species</vt:lpstr>
      <vt:lpstr>Particle tracking</vt:lpstr>
      <vt:lpstr>Assessing profile broadening</vt:lpstr>
      <vt:lpstr>Drift of neutral Ne* species</vt:lpstr>
      <vt:lpstr>Drift of charged Ne+ species</vt:lpstr>
      <vt:lpstr>Final z position distribution</vt:lpstr>
      <vt:lpstr>Final momenta distribution</vt:lpstr>
      <vt:lpstr>Point Spread Function at flat-top</vt:lpstr>
      <vt:lpstr>Simulation time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from LHC MD9545: comparison of OP and PROTO wire scanners</dc:title>
  <dc:creator>Daniele Butti</dc:creator>
  <cp:lastModifiedBy>Daniele Butti</cp:lastModifiedBy>
  <cp:revision>335</cp:revision>
  <dcterms:created xsi:type="dcterms:W3CDTF">2023-06-17T09:22:04Z</dcterms:created>
  <dcterms:modified xsi:type="dcterms:W3CDTF">2025-09-19T12:04:02Z</dcterms:modified>
</cp:coreProperties>
</file>