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54" r:id="rId2"/>
    <p:sldId id="392" r:id="rId3"/>
    <p:sldId id="358" r:id="rId4"/>
    <p:sldId id="382" r:id="rId5"/>
    <p:sldId id="391" r:id="rId6"/>
    <p:sldId id="38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FF00FF"/>
    <a:srgbClr val="003300"/>
    <a:srgbClr val="CC99FF"/>
    <a:srgbClr val="A195F9"/>
    <a:srgbClr val="FF3300"/>
    <a:srgbClr val="CC00FF"/>
    <a:srgbClr val="CC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88210" autoAdjust="0"/>
  </p:normalViewPr>
  <p:slideViewPr>
    <p:cSldViewPr snapToGrid="0">
      <p:cViewPr varScale="1">
        <p:scale>
          <a:sx n="84" d="100"/>
          <a:sy n="84" d="100"/>
        </p:scale>
        <p:origin x="552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84F82-26A2-48EC-AB0B-959CEF7D82B0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BAF5E-7C9B-491F-9B9F-41567A787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458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imatiq.io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US" dirty="0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Technical Meeting - Hardware procurement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>
                <a:ln w="3175">
                  <a:solidFill>
                    <a:srgbClr val="0000FF"/>
                  </a:solidFill>
                </a:ln>
                <a:solidFill>
                  <a:srgbClr val="92D050"/>
                </a:solidFill>
                <a:latin typeface="Arial" panose="020B0604020202020204" pitchFamily="34" charset="0"/>
                <a:ea typeface="Arial Rounded"/>
                <a:cs typeface="Arial" panose="020B0604020202020204" pitchFamily="34" charset="0"/>
                <a:sym typeface="Arial Rounded"/>
              </a:rPr>
              <a:t>Experience from Glasgow </a:t>
            </a:r>
            <a:r>
              <a:rPr lang="en-US" sz="1200" b="0" dirty="0">
                <a:solidFill>
                  <a:srgbClr val="92D050"/>
                </a:solidFill>
                <a:latin typeface="Arial Rounded"/>
                <a:ea typeface="Arial Rounded"/>
                <a:cs typeface="Arial Rounded"/>
                <a:sym typeface="Arial Rounded"/>
              </a:rPr>
              <a:t>by Emanuele Simili (</a:t>
            </a:r>
            <a:r>
              <a:rPr lang="en-US" sz="1200" b="0" dirty="0" err="1">
                <a:solidFill>
                  <a:srgbClr val="92D050"/>
                </a:solidFill>
                <a:latin typeface="Arial Rounded"/>
                <a:ea typeface="Arial Rounded"/>
                <a:cs typeface="Arial Rounded"/>
                <a:sym typeface="Arial Rounded"/>
              </a:rPr>
              <a:t>ScotGrid</a:t>
            </a:r>
            <a:r>
              <a:rPr lang="en-US" sz="1200" b="0" dirty="0">
                <a:solidFill>
                  <a:srgbClr val="92D050"/>
                </a:solidFill>
                <a:latin typeface="Arial Rounded"/>
                <a:ea typeface="Arial Rounded"/>
                <a:cs typeface="Arial Rounded"/>
                <a:sym typeface="Arial Rounded"/>
              </a:rPr>
              <a:t> Glasgow), emanuele.simili@glasgow.ac.uk</a:t>
            </a:r>
            <a:endParaRPr lang="en-US" b="0" dirty="0"/>
          </a:p>
          <a:p>
            <a:endParaRPr lang="en-US" sz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50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02944-2BEC-084E-957B-868B6C5D54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9AE592-1DF6-D366-3793-C659419FBB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41260A-A51A-6171-A180-D9E0ADE99A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(Limited) list of hardware</a:t>
            </a:r>
          </a:p>
          <a:p>
            <a:r>
              <a:rPr lang="en-US" dirty="0"/>
              <a:t>+</a:t>
            </a:r>
          </a:p>
          <a:p>
            <a:r>
              <a:rPr lang="en-GB" dirty="0"/>
              <a:t>HEP-Score DB (thx Domenico):    https://w3.hepix.org/benchmarking/scores_HS23.html</a:t>
            </a:r>
          </a:p>
          <a:p>
            <a:r>
              <a:rPr lang="en-GB" dirty="0"/>
              <a:t>Note:  click on the HS23/Watt column to bring the machines with such figures on top of the list.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AF222-4177-9255-89D5-BA0E8B257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11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8E992-2ACB-796B-BD8B-E6098546D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44A961-6035-E11D-8508-A53F2DFD23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3828B9-DC8A-8639-B756-3C185173D3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HS23 &amp; HS23/Watt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7D710-103A-ABA1-A1C0-EA2302EC21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866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3D44B9-4A9D-67F1-2266-370FA9BBB8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4C37FA-F2EE-3EC2-2D65-ED5C74FC00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E9B848-E198-5E10-C90B-720D271EEE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TDP as a proxy for power metrics.</a:t>
            </a:r>
          </a:p>
          <a:p>
            <a:endParaRPr lang="en-US" dirty="0"/>
          </a:p>
          <a:p>
            <a:r>
              <a:rPr lang="en-US" dirty="0"/>
              <a:t>R2 = 1 – ( Sum(</a:t>
            </a:r>
            <a:r>
              <a:rPr lang="en-US" dirty="0" err="1"/>
              <a:t>y_i</a:t>
            </a:r>
            <a:r>
              <a:rPr lang="en-US" dirty="0"/>
              <a:t> – f(</a:t>
            </a:r>
            <a:r>
              <a:rPr lang="en-US" dirty="0" err="1"/>
              <a:t>x_i</a:t>
            </a:r>
            <a:r>
              <a:rPr lang="en-US" dirty="0"/>
              <a:t>)) / Sum(</a:t>
            </a:r>
            <a:r>
              <a:rPr lang="en-US" dirty="0" err="1"/>
              <a:t>y_i</a:t>
            </a:r>
            <a:r>
              <a:rPr lang="en-US" dirty="0"/>
              <a:t> – &lt;</a:t>
            </a:r>
            <a:r>
              <a:rPr lang="en-US" dirty="0" err="1"/>
              <a:t>y_i</a:t>
            </a:r>
            <a:r>
              <a:rPr lang="en-US" dirty="0"/>
              <a:t>&gt;) 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B9BB3-A456-A522-C859-4EC143A81E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824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6AB0FA-FEFE-A296-31E6-AEE4DDB39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312230-0A89-34CC-B910-0D9AEB273F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261CBD-271D-3386-78E1-0744DACBB7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Embodied CO2e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About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ChatGPT (5 mini + thinker)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I am not in a position to assess the quality of these data, but with the little experience I had in Life-Cycle Analysis, I could be easily fooled to believe these are legitimate. Plus, I got tons of reference (including over 10 papers, and some online calculation tools, e.g.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https://www.climatiq.io/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 Maybe this A.I. assistant is good at something?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5D6F9-38A4-6BEE-7346-67A5D3621B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615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15680-BD72-B677-9739-D76210BB9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CC9B3C-A8EA-8A02-3466-3AE6708ED3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72EE6A-50B4-AE05-DF8E-1EEC58D729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end</a:t>
            </a:r>
            <a:endParaRPr lang="en-US" sz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DD5088-284F-5BB3-0FEA-D5F6AF0449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607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BE6E6-A15A-D3A7-B6F7-DFB1AD037A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554831-E3C6-6803-19D8-C4E8CF394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3F69C-CAC8-86CD-767D-64CF371DD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BC6FE-0DEF-DB2B-0ACA-F14A41E8C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F497B-6AC1-D4B4-23D0-56EF7F3F1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40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AB72-88AC-8335-B37D-2BA830216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B56B29-3D12-7985-09FF-A5D5225B6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B7BCB-36B1-C5E6-A920-7901E5709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1F0BA-7AE5-DF9A-61A4-3DFB33534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2BDF7-5FCE-8D3B-33F0-8FCABA599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0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E6578C-A865-3831-E8C2-49B71C94A3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5FA29-B564-33B7-DCF8-565F1A4C9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8D64-6F12-C6E7-C497-1040FF9DB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7394B-A2A1-3946-A0D5-C9B25FB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A41BA-F76D-8467-8A4A-4B3B15462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65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6F39-23AF-42BE-EF57-196AD33D9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AE68C-4C5A-56A2-1D7E-7E3D934F3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12707-F4FE-F96B-4832-E0AB8F318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24147-9A8E-8F3B-A641-2E0523280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AF4EE-0B90-0A8D-778B-A8AB2F6F7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090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AA448-E12C-DC47-089B-2295F2C7A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A42ED-6FEE-0DF3-991B-A2405E5EC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93CF7-B655-FFE5-901E-0B10B58B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6A680-78AC-8D44-790F-3395F7928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6D637-3218-383B-4809-6D22015E9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71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2F7EB-9E84-93B9-961D-8299C37ED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388B6-AC4B-743E-5D0C-B2C37D3ACD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FAE1A5-7CD5-EEAD-0015-0D4C75D1D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6B732-9331-8330-4ADC-20F2152C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992E0B-ABD5-25D2-9711-A298EE8C3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1623E-E268-D7B1-6F14-6624D18B3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29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7380D-FBAA-66EB-C8E9-4B2439580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E8405-96DA-07EF-2FBD-828DFC50D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E9A74-59A9-93CE-C19A-0EFA940E7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625572-0223-EBD1-09BC-5A6CD34E1C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E5B4EC-3C05-6A79-2F96-BBC031739A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005BEB-AA94-61D5-284A-35B81BE02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2758F7-33D7-822C-E2A7-CFCDFECF3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0E1F40-0945-2125-114E-28658F811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228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4E0DD-3833-D880-209E-BFC877A0F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592156-2941-364E-8BAD-BB6F6661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B97A5-0A63-17E7-6AA6-7232B9BF4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DFB6C6-30C0-EBBA-7051-AD4C718A5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196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BDE94C-16CA-93ED-E046-44FA8E905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14CC10-42C6-A373-F868-642DB8E49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DF502-786E-45C9-6F7C-2DF92A891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09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50273-6B2C-DD8B-C6E5-8D498C27D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3E49A-8D55-E3DC-3D8B-5E7598618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C082E-76DF-E485-A97D-F506299AD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93134-9E40-433D-64F7-F00D5EA1B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7C052-064F-887B-B98A-11FBC0A1E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97A71A-B9FF-B06B-723B-2A487AF3E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1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6164A-0181-3E9D-2214-7082AC4C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B5417-35CE-24C4-9D26-73D430EC76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078EB-CC53-E51A-B410-3ABACAEFA9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49B77-B61C-5AF0-9543-140A376D7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E52D06-7451-A9F5-9CE6-7FB27381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5EA535-6012-AE52-F636-043641295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370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F96245-C28F-5FA0-A436-B470A7D36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AA464-6E9F-FF18-BEA2-47BBF36E3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6B38D-8A75-4820-3A87-CEA14F53A4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D7158-E651-41A1-A7FE-4A6EDF3BB4FE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1ED72-E546-8BEC-522B-C5747B8BE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8FD71-2304-6AB7-53DB-4399DB5BA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9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3.hepix.org/benchmarking/scores_HS23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uknetdrive.org/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The University of Edinburgh The University of Glasgow The University of  Durham Status and Future Plans">
            <a:extLst>
              <a:ext uri="{FF2B5EF4-FFF2-40B4-BE49-F238E27FC236}">
                <a16:creationId xmlns:a16="http://schemas.microsoft.com/office/drawing/2014/main" id="{D05AF132-E336-44CB-8A22-2FAE1DB8BF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17"/>
          <a:stretch/>
        </p:blipFill>
        <p:spPr bwMode="auto">
          <a:xfrm>
            <a:off x="47378" y="43460"/>
            <a:ext cx="751409" cy="76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E0A5C4-917B-42AF-B928-6BDA10FE76C9}"/>
              </a:ext>
            </a:extLst>
          </p:cNvPr>
          <p:cNvSpPr txBox="1"/>
          <p:nvPr/>
        </p:nvSpPr>
        <p:spPr>
          <a:xfrm>
            <a:off x="0" y="-2782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Arial" panose="020B0604020202020204" pitchFamily="34" charset="0"/>
              </a:rPr>
              <a:t>Experience from Glasgow</a:t>
            </a:r>
            <a:endParaRPr lang="en-US" sz="5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A04F8F-2E74-F60B-36E0-FD1D7D0D48FA}"/>
              </a:ext>
            </a:extLst>
          </p:cNvPr>
          <p:cNvSpPr txBox="1"/>
          <p:nvPr/>
        </p:nvSpPr>
        <p:spPr>
          <a:xfrm>
            <a:off x="0" y="6488668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Emanuele </a:t>
            </a:r>
            <a:r>
              <a:rPr lang="en-US" dirty="0" err="1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Simili</a:t>
            </a:r>
            <a:r>
              <a:rPr lang="en-US" dirty="0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b="1" dirty="0" err="1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ScotGrid</a:t>
            </a:r>
            <a:r>
              <a:rPr lang="en-US" b="1" dirty="0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Glasgow</a:t>
            </a:r>
            <a:r>
              <a:rPr lang="en-US" dirty="0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) for the </a:t>
            </a:r>
            <a:r>
              <a:rPr lang="en-US" dirty="0" err="1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GridPP</a:t>
            </a:r>
            <a:r>
              <a:rPr lang="en-US" dirty="0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Technical Meeting - Hardware procurement, Fri. 3</a:t>
            </a:r>
            <a:r>
              <a:rPr lang="en-US" baseline="30000" dirty="0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dirty="0">
                <a:ln w="3175">
                  <a:solidFill>
                    <a:srgbClr val="0000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October 2025</a:t>
            </a:r>
            <a:endParaRPr lang="en-GB" sz="2400" dirty="0">
              <a:ln w="3175">
                <a:solidFill>
                  <a:srgbClr val="0000FF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oogle Shape;92;p1" descr="Green Energy Png Photos - Solar Panel Solar Energy Logo, Transparent Png ,  Transparent Png Image - PNGitem">
            <a:extLst>
              <a:ext uri="{FF2B5EF4-FFF2-40B4-BE49-F238E27FC236}">
                <a16:creationId xmlns:a16="http://schemas.microsoft.com/office/drawing/2014/main" id="{BD756469-872B-2B00-4D89-BC731DA607C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342869" y="0"/>
            <a:ext cx="849130" cy="767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phic 2" descr="Short grass decor">
            <a:extLst>
              <a:ext uri="{FF2B5EF4-FFF2-40B4-BE49-F238E27FC236}">
                <a16:creationId xmlns:a16="http://schemas.microsoft.com/office/drawing/2014/main" id="{39902013-6750-672B-8B54-2998936E99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75278" y="2828924"/>
            <a:ext cx="2041442" cy="146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686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23522-65DE-3422-93BC-6B487BEF2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40E17CD-05A1-44BA-F46E-E3E61E00C787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(limited) sample 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62694B2-CD6B-69C4-2CB8-0BFFFC5A6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430" y="1733970"/>
            <a:ext cx="10345140" cy="38814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669F14-ADBB-9DAE-E082-23BB6AD2AD56}"/>
              </a:ext>
            </a:extLst>
          </p:cNvPr>
          <p:cNvSpPr txBox="1"/>
          <p:nvPr/>
        </p:nvSpPr>
        <p:spPr>
          <a:xfrm>
            <a:off x="12713" y="701571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 had access to a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limited set of platforms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including hardware we have at Glasgow site (which might be outdated), borrowed machines, benchmarks that we ran remotely at vendors’ sites, and a few donated data points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</a:p>
          <a:p>
            <a:endParaRPr lang="en-US" sz="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So … my hardware rating is far from complete, but I can share my data and methodology so anyone can expand.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FB2185-542D-B5CD-576F-9100F4EACCF8}"/>
              </a:ext>
            </a:extLst>
          </p:cNvPr>
          <p:cNvSpPr txBox="1"/>
          <p:nvPr/>
        </p:nvSpPr>
        <p:spPr>
          <a:xfrm>
            <a:off x="12713" y="5707236"/>
            <a:ext cx="1219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News: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	with the latest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HEPiX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Benchmarking Suite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), sites can upload both their Score and various other figures (CPU, RAM,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…).  So, it is now possible to retrieve (some)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HS23/W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info from the HEP-Score DB !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https://w3.hepix.org/benchmarking/scores_HS23.html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ED4F1C1-8861-072D-FB5B-4A06A02AC705}"/>
              </a:ext>
            </a:extLst>
          </p:cNvPr>
          <p:cNvCxnSpPr>
            <a:cxnSpLocks/>
          </p:cNvCxnSpPr>
          <p:nvPr/>
        </p:nvCxnSpPr>
        <p:spPr>
          <a:xfrm>
            <a:off x="2805618" y="998203"/>
            <a:ext cx="0" cy="876317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7638858-49F4-FB47-280A-BDCC94D2CA1D}"/>
              </a:ext>
            </a:extLst>
          </p:cNvPr>
          <p:cNvSpPr txBox="1"/>
          <p:nvPr/>
        </p:nvSpPr>
        <p:spPr>
          <a:xfrm>
            <a:off x="266854" y="3792974"/>
            <a:ext cx="6565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 </a:t>
            </a:r>
            <a:r>
              <a:rPr lang="en-US" sz="1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thx joe Ball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032CEA-06D3-D3DA-84FE-4E107B80C78C}"/>
              </a:ext>
            </a:extLst>
          </p:cNvPr>
          <p:cNvSpPr txBox="1"/>
          <p:nvPr/>
        </p:nvSpPr>
        <p:spPr>
          <a:xfrm>
            <a:off x="11738057" y="6596390"/>
            <a:ext cx="466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3175">
                  <a:solidFill>
                    <a:srgbClr val="0000FF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1/42</a:t>
            </a:r>
            <a:endParaRPr lang="en-GB" sz="1400" dirty="0">
              <a:ln w="3175">
                <a:solidFill>
                  <a:srgbClr val="0000FF"/>
                </a:solidFill>
              </a:ln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724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E5C61-FDC5-CF95-EF16-A4BD5AD8A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1C5D49E-F90C-B38E-8996-DE341393E9CB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Performance/Watt (ARM vs. x86)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CBE8EF-9712-32AE-32BF-94A07DC50AA8}"/>
              </a:ext>
            </a:extLst>
          </p:cNvPr>
          <p:cNvSpPr txBox="1"/>
          <p:nvPr/>
        </p:nvSpPr>
        <p:spPr>
          <a:xfrm>
            <a:off x="12713" y="701571"/>
            <a:ext cx="12192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account for the shape of HEP-Score workloads, we calculate the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of Merit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FoM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as: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HS23/Power&lt;75-95%&gt;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this, we can see how various machines compare against each other. 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Last generation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x86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largely outperforms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ARM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chips in both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(HS23) and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power efficiency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(HS23/Watt)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0ECDD0-8295-9E05-347C-181158F01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2596318"/>
            <a:ext cx="7848600" cy="42616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DB9526-DCA5-1FAA-729E-9016DB82C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904978"/>
            <a:ext cx="4509199" cy="247817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A9F092E-6C6B-39B1-0815-8FF554AECDA5}"/>
              </a:ext>
            </a:extLst>
          </p:cNvPr>
          <p:cNvCxnSpPr>
            <a:cxnSpLocks/>
          </p:cNvCxnSpPr>
          <p:nvPr/>
        </p:nvCxnSpPr>
        <p:spPr>
          <a:xfrm flipH="1">
            <a:off x="4509198" y="1748011"/>
            <a:ext cx="2254600" cy="54775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4059084-8604-DAB9-DD36-72F495B16D5B}"/>
              </a:ext>
            </a:extLst>
          </p:cNvPr>
          <p:cNvCxnSpPr>
            <a:cxnSpLocks/>
          </p:cNvCxnSpPr>
          <p:nvPr/>
        </p:nvCxnSpPr>
        <p:spPr>
          <a:xfrm>
            <a:off x="9352722" y="1748011"/>
            <a:ext cx="0" cy="848306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A296B6D-26F7-6150-2569-5441877A3496}"/>
              </a:ext>
            </a:extLst>
          </p:cNvPr>
          <p:cNvSpPr txBox="1"/>
          <p:nvPr/>
        </p:nvSpPr>
        <p:spPr>
          <a:xfrm>
            <a:off x="12713" y="4642009"/>
            <a:ext cx="4606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the latest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HEPiX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Benchmarking Suite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), sites can upload both the HEP-Score(s) and various other figures (CPU, RAM,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…).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 … it should soon be possible to retrieve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HS23/W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info from the HEP-Score DB.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57A9DD-FF29-BEB5-B846-149F5D9D2FF6}"/>
              </a:ext>
            </a:extLst>
          </p:cNvPr>
          <p:cNvSpPr txBox="1"/>
          <p:nvPr/>
        </p:nvSpPr>
        <p:spPr>
          <a:xfrm>
            <a:off x="11738057" y="6596390"/>
            <a:ext cx="466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3175">
                  <a:solidFill>
                    <a:srgbClr val="0000FF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2/42</a:t>
            </a:r>
            <a:endParaRPr lang="en-GB" sz="1400" dirty="0">
              <a:ln w="3175">
                <a:solidFill>
                  <a:srgbClr val="0000FF"/>
                </a:solidFill>
              </a:ln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195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CCC38-6C3B-643F-0DF5-4DD7A3B45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E175AE-A295-F996-AB42-33F0F788D626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if no IPMI?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765828-2897-D5D1-5150-2777A9F4159D}"/>
              </a:ext>
            </a:extLst>
          </p:cNvPr>
          <p:cNvSpPr txBox="1"/>
          <p:nvPr/>
        </p:nvSpPr>
        <p:spPr>
          <a:xfrm>
            <a:off x="0" y="651729"/>
            <a:ext cx="12192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if, for any reason, we do not have access to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IPMI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our hardware? 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measured &lt;power&gt; is more or less linear with the nominal TDP of the CPU(s), with some obvious deviations, since there is a lot more hardware around the CPU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…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4DBA8B3-63F6-CCC0-F4E2-7200DFFDA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1280"/>
            <a:ext cx="8639076" cy="455360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D1BB543-1E9C-35F8-5EA8-1803A161255B}"/>
              </a:ext>
            </a:extLst>
          </p:cNvPr>
          <p:cNvCxnSpPr>
            <a:cxnSpLocks/>
          </p:cNvCxnSpPr>
          <p:nvPr/>
        </p:nvCxnSpPr>
        <p:spPr>
          <a:xfrm flipV="1">
            <a:off x="1036520" y="2390184"/>
            <a:ext cx="6878755" cy="3206330"/>
          </a:xfrm>
          <a:prstGeom prst="line">
            <a:avLst/>
          </a:prstGeom>
          <a:ln w="25400">
            <a:solidFill>
              <a:srgbClr val="0066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1127737-A097-4A8C-4300-4AA451901B2B}"/>
              </a:ext>
            </a:extLst>
          </p:cNvPr>
          <p:cNvSpPr txBox="1"/>
          <p:nvPr/>
        </p:nvSpPr>
        <p:spPr>
          <a:xfrm>
            <a:off x="3235239" y="1913874"/>
            <a:ext cx="22408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&lt;power&gt; vs. TDP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C23C3D-9787-E1A0-286B-1D349341CEFE}"/>
              </a:ext>
            </a:extLst>
          </p:cNvPr>
          <p:cNvSpPr txBox="1"/>
          <p:nvPr/>
        </p:nvSpPr>
        <p:spPr>
          <a:xfrm>
            <a:off x="8667750" y="1639822"/>
            <a:ext cx="3371850" cy="1138773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Average Power: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000" i="1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&lt;Power&gt; = 1.42 * TDP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with 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= 0.985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D6ED38-64C9-6E5E-E5A9-C883D3EEE7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3775" y="4305095"/>
            <a:ext cx="4873728" cy="25529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B6D95C-CAFD-B0D7-7BA3-0798A0A87470}"/>
              </a:ext>
            </a:extLst>
          </p:cNvPr>
          <p:cNvSpPr txBox="1"/>
          <p:nvPr/>
        </p:nvSpPr>
        <p:spPr>
          <a:xfrm>
            <a:off x="8667750" y="2958171"/>
            <a:ext cx="3371850" cy="144655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Or, if you prefer, the 75-95% quantile Power: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000" i="1" u="sng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&lt;75-95%&gt; = 1.63 * TDP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with 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= 0.986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D525073-FCA3-34EE-AAAC-C71FF95D69C7}"/>
              </a:ext>
            </a:extLst>
          </p:cNvPr>
          <p:cNvCxnSpPr>
            <a:cxnSpLocks/>
          </p:cNvCxnSpPr>
          <p:nvPr/>
        </p:nvCxnSpPr>
        <p:spPr>
          <a:xfrm>
            <a:off x="9076497" y="3672061"/>
            <a:ext cx="0" cy="633034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BF06579-99A8-E211-3BBA-1FFD78D6C3CB}"/>
              </a:ext>
            </a:extLst>
          </p:cNvPr>
          <p:cNvCxnSpPr>
            <a:cxnSpLocks/>
          </p:cNvCxnSpPr>
          <p:nvPr/>
        </p:nvCxnSpPr>
        <p:spPr>
          <a:xfrm flipH="1">
            <a:off x="8682620" y="1966031"/>
            <a:ext cx="393877" cy="424153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4A7A39F-A8F2-57B0-9AC3-8D1F4A0C5B39}"/>
              </a:ext>
            </a:extLst>
          </p:cNvPr>
          <p:cNvSpPr txBox="1"/>
          <p:nvPr/>
        </p:nvSpPr>
        <p:spPr>
          <a:xfrm>
            <a:off x="11738057" y="6596390"/>
            <a:ext cx="466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3175">
                  <a:solidFill>
                    <a:srgbClr val="0000FF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3/42</a:t>
            </a:r>
            <a:endParaRPr lang="en-GB" sz="1400" dirty="0">
              <a:ln w="3175">
                <a:solidFill>
                  <a:srgbClr val="0000FF"/>
                </a:solidFill>
              </a:ln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963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4DABAF-911D-734E-E390-9920CA81A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2FABAE6-D4AD-2E88-89A4-04D418201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977220"/>
            <a:ext cx="3584760" cy="18807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6FD48D-87B1-0B00-6DFA-B5F052E0AC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514" y="2816351"/>
            <a:ext cx="3584759" cy="18807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95DA05-987C-D62E-12D0-7FCF2A0AF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7245" y="2348686"/>
            <a:ext cx="8602042" cy="45093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6D4390-4DE4-7041-7536-0BB69E6FEC16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about Embodied CO</a:t>
            </a:r>
            <a:r>
              <a:rPr lang="en-US" sz="4000" b="1" baseline="-25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8D7882-09CA-E06E-B85B-701469AEC3D0}"/>
              </a:ext>
            </a:extLst>
          </p:cNvPr>
          <p:cNvSpPr txBox="1"/>
          <p:nvPr/>
        </p:nvSpPr>
        <p:spPr>
          <a:xfrm>
            <a:off x="12713" y="701571"/>
            <a:ext cx="12192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 the last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NetDRIVE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workshop 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https://uknetdrive.org/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), we had some discussions about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Embodied/Embedded CO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-equivalent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of IT hardware … so, I decided to make an attempt - with some help from ChatGPT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Note: this is a very rough attempt, but it can become a lot more specific by giving more details about the components (e.g.,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SSD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far more CO2e than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HDD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 From this, it looks like modern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x86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machines have very similar CO2e.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BF2DF0-1976-7F53-3918-290632DD5DE3}"/>
              </a:ext>
            </a:extLst>
          </p:cNvPr>
          <p:cNvCxnSpPr>
            <a:cxnSpLocks/>
          </p:cNvCxnSpPr>
          <p:nvPr/>
        </p:nvCxnSpPr>
        <p:spPr>
          <a:xfrm>
            <a:off x="11693586" y="1107931"/>
            <a:ext cx="0" cy="133373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D8D1C7D-F362-3430-5A52-12D7A15C503C}"/>
              </a:ext>
            </a:extLst>
          </p:cNvPr>
          <p:cNvSpPr txBox="1"/>
          <p:nvPr/>
        </p:nvSpPr>
        <p:spPr>
          <a:xfrm>
            <a:off x="-7514" y="2665026"/>
            <a:ext cx="697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CPU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A8BE01-C304-6038-7E8F-05B3898B53AF}"/>
              </a:ext>
            </a:extLst>
          </p:cNvPr>
          <p:cNvSpPr txBox="1"/>
          <p:nvPr/>
        </p:nvSpPr>
        <p:spPr>
          <a:xfrm>
            <a:off x="-41804" y="4792553"/>
            <a:ext cx="828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RAM</a:t>
            </a:r>
            <a:endParaRPr lang="en-GB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6D8FDC9-4DFA-52B4-E304-DED25AED2773}"/>
              </a:ext>
            </a:extLst>
          </p:cNvPr>
          <p:cNvCxnSpPr/>
          <p:nvPr/>
        </p:nvCxnSpPr>
        <p:spPr>
          <a:xfrm>
            <a:off x="8477283" y="4684548"/>
            <a:ext cx="1207008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B0F6DF7-B17B-CA66-F26F-02203F024964}"/>
              </a:ext>
            </a:extLst>
          </p:cNvPr>
          <p:cNvSpPr txBox="1"/>
          <p:nvPr/>
        </p:nvSpPr>
        <p:spPr>
          <a:xfrm>
            <a:off x="11738057" y="6596390"/>
            <a:ext cx="466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3175">
                  <a:solidFill>
                    <a:srgbClr val="0000FF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4/42</a:t>
            </a:r>
            <a:endParaRPr lang="en-GB" sz="1400" dirty="0">
              <a:ln w="3175">
                <a:solidFill>
                  <a:srgbClr val="0000FF"/>
                </a:solidFill>
              </a:ln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434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7AFDC-C470-2E4A-D610-DFF75D75D3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CE422A5-430F-7ECC-A03E-E0E9536DA860}"/>
              </a:ext>
            </a:extLst>
          </p:cNvPr>
          <p:cNvGrpSpPr/>
          <p:nvPr/>
        </p:nvGrpSpPr>
        <p:grpSpPr>
          <a:xfrm>
            <a:off x="0" y="5784574"/>
            <a:ext cx="12120665" cy="1231213"/>
            <a:chOff x="0" y="6150113"/>
            <a:chExt cx="12120665" cy="756344"/>
          </a:xfrm>
        </p:grpSpPr>
        <p:pic>
          <p:nvPicPr>
            <p:cNvPr id="4" name="Graphic 3" descr="Short grass decor">
              <a:extLst>
                <a:ext uri="{FF2B5EF4-FFF2-40B4-BE49-F238E27FC236}">
                  <a16:creationId xmlns:a16="http://schemas.microsoft.com/office/drawing/2014/main" id="{E8BF2813-21CD-54F7-B29E-E9EC7302F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0" y="6150114"/>
              <a:ext cx="1720681" cy="756343"/>
            </a:xfrm>
            <a:prstGeom prst="rect">
              <a:avLst/>
            </a:prstGeom>
          </p:spPr>
        </p:pic>
        <p:pic>
          <p:nvPicPr>
            <p:cNvPr id="6" name="Graphic 5" descr="Short grass decor">
              <a:extLst>
                <a:ext uri="{FF2B5EF4-FFF2-40B4-BE49-F238E27FC236}">
                  <a16:creationId xmlns:a16="http://schemas.microsoft.com/office/drawing/2014/main" id="{D2AA88EF-C7D1-516F-7B85-3D0A1FDFE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358630" y="6150113"/>
              <a:ext cx="1720681" cy="756343"/>
            </a:xfrm>
            <a:prstGeom prst="rect">
              <a:avLst/>
            </a:prstGeom>
          </p:spPr>
        </p:pic>
        <p:pic>
          <p:nvPicPr>
            <p:cNvPr id="7" name="Graphic 6" descr="Short grass decor">
              <a:extLst>
                <a:ext uri="{FF2B5EF4-FFF2-40B4-BE49-F238E27FC236}">
                  <a16:creationId xmlns:a16="http://schemas.microsoft.com/office/drawing/2014/main" id="{6AA6CCD4-56B5-2B1F-3D44-8550C3F8BC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739957" y="6150114"/>
              <a:ext cx="1720681" cy="756343"/>
            </a:xfrm>
            <a:prstGeom prst="rect">
              <a:avLst/>
            </a:prstGeom>
          </p:spPr>
        </p:pic>
        <p:pic>
          <p:nvPicPr>
            <p:cNvPr id="8" name="Graphic 7" descr="Short grass decor">
              <a:extLst>
                <a:ext uri="{FF2B5EF4-FFF2-40B4-BE49-F238E27FC236}">
                  <a16:creationId xmlns:a16="http://schemas.microsoft.com/office/drawing/2014/main" id="{DF1BB169-31DE-DE9E-FF02-764660CEC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098587" y="6150113"/>
              <a:ext cx="1720681" cy="756343"/>
            </a:xfrm>
            <a:prstGeom prst="rect">
              <a:avLst/>
            </a:prstGeom>
          </p:spPr>
        </p:pic>
        <p:pic>
          <p:nvPicPr>
            <p:cNvPr id="9" name="Graphic 8" descr="Short grass decor">
              <a:extLst>
                <a:ext uri="{FF2B5EF4-FFF2-40B4-BE49-F238E27FC236}">
                  <a16:creationId xmlns:a16="http://schemas.microsoft.com/office/drawing/2014/main" id="{1780754F-74C2-F28B-8C55-B1D59AC69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79914" y="6150114"/>
              <a:ext cx="1720681" cy="756343"/>
            </a:xfrm>
            <a:prstGeom prst="rect">
              <a:avLst/>
            </a:prstGeom>
          </p:spPr>
        </p:pic>
        <p:pic>
          <p:nvPicPr>
            <p:cNvPr id="10" name="Graphic 9" descr="Short grass decor">
              <a:extLst>
                <a:ext uri="{FF2B5EF4-FFF2-40B4-BE49-F238E27FC236}">
                  <a16:creationId xmlns:a16="http://schemas.microsoft.com/office/drawing/2014/main" id="{7188A189-A014-0FA7-1C82-52CEF6D6E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38544" y="6150113"/>
              <a:ext cx="1720681" cy="756343"/>
            </a:xfrm>
            <a:prstGeom prst="rect">
              <a:avLst/>
            </a:prstGeom>
          </p:spPr>
        </p:pic>
        <p:pic>
          <p:nvPicPr>
            <p:cNvPr id="11" name="Graphic 10" descr="Short grass decor">
              <a:extLst>
                <a:ext uri="{FF2B5EF4-FFF2-40B4-BE49-F238E27FC236}">
                  <a16:creationId xmlns:a16="http://schemas.microsoft.com/office/drawing/2014/main" id="{20A18A4E-DC9C-36C2-6B1C-90835BF69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19871" y="6150114"/>
              <a:ext cx="1720681" cy="756343"/>
            </a:xfrm>
            <a:prstGeom prst="rect">
              <a:avLst/>
            </a:prstGeom>
          </p:spPr>
        </p:pic>
        <p:pic>
          <p:nvPicPr>
            <p:cNvPr id="12" name="Graphic 11" descr="Short grass decor">
              <a:extLst>
                <a:ext uri="{FF2B5EF4-FFF2-40B4-BE49-F238E27FC236}">
                  <a16:creationId xmlns:a16="http://schemas.microsoft.com/office/drawing/2014/main" id="{5DBEACE4-A101-7B5B-B976-13045BF57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578501" y="6150113"/>
              <a:ext cx="1720681" cy="756343"/>
            </a:xfrm>
            <a:prstGeom prst="rect">
              <a:avLst/>
            </a:prstGeom>
          </p:spPr>
        </p:pic>
        <p:pic>
          <p:nvPicPr>
            <p:cNvPr id="13" name="Graphic 12" descr="Short grass decor">
              <a:extLst>
                <a:ext uri="{FF2B5EF4-FFF2-40B4-BE49-F238E27FC236}">
                  <a16:creationId xmlns:a16="http://schemas.microsoft.com/office/drawing/2014/main" id="{9D36F215-A5B4-0E0C-488E-CB0E21CE3E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32536"/>
            <a:stretch/>
          </p:blipFill>
          <p:spPr>
            <a:xfrm>
              <a:off x="10959829" y="6150113"/>
              <a:ext cx="1160836" cy="756343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1C7880C-01BD-CF27-9328-583CDE7F7991}"/>
              </a:ext>
            </a:extLst>
          </p:cNvPr>
          <p:cNvGrpSpPr/>
          <p:nvPr/>
        </p:nvGrpSpPr>
        <p:grpSpPr>
          <a:xfrm rot="10800000">
            <a:off x="71335" y="-157789"/>
            <a:ext cx="12120665" cy="1231213"/>
            <a:chOff x="0" y="6150113"/>
            <a:chExt cx="12120665" cy="756344"/>
          </a:xfrm>
        </p:grpSpPr>
        <p:pic>
          <p:nvPicPr>
            <p:cNvPr id="3" name="Graphic 2" descr="Short grass decor">
              <a:extLst>
                <a:ext uri="{FF2B5EF4-FFF2-40B4-BE49-F238E27FC236}">
                  <a16:creationId xmlns:a16="http://schemas.microsoft.com/office/drawing/2014/main" id="{7B01B02A-D98A-135D-D608-EB85549D1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0" y="6150114"/>
              <a:ext cx="1720681" cy="756343"/>
            </a:xfrm>
            <a:prstGeom prst="rect">
              <a:avLst/>
            </a:prstGeom>
          </p:spPr>
        </p:pic>
        <p:pic>
          <p:nvPicPr>
            <p:cNvPr id="15" name="Graphic 14" descr="Short grass decor">
              <a:extLst>
                <a:ext uri="{FF2B5EF4-FFF2-40B4-BE49-F238E27FC236}">
                  <a16:creationId xmlns:a16="http://schemas.microsoft.com/office/drawing/2014/main" id="{CC717602-4883-80D2-0AD6-FE4AD4069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358630" y="6150113"/>
              <a:ext cx="1720681" cy="756343"/>
            </a:xfrm>
            <a:prstGeom prst="rect">
              <a:avLst/>
            </a:prstGeom>
          </p:spPr>
        </p:pic>
        <p:pic>
          <p:nvPicPr>
            <p:cNvPr id="16" name="Graphic 15" descr="Short grass decor">
              <a:extLst>
                <a:ext uri="{FF2B5EF4-FFF2-40B4-BE49-F238E27FC236}">
                  <a16:creationId xmlns:a16="http://schemas.microsoft.com/office/drawing/2014/main" id="{6BFB2190-9DB2-EE81-CFFA-02F5F59FC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739957" y="6150114"/>
              <a:ext cx="1720681" cy="756343"/>
            </a:xfrm>
            <a:prstGeom prst="rect">
              <a:avLst/>
            </a:prstGeom>
          </p:spPr>
        </p:pic>
        <p:pic>
          <p:nvPicPr>
            <p:cNvPr id="17" name="Graphic 16" descr="Short grass decor">
              <a:extLst>
                <a:ext uri="{FF2B5EF4-FFF2-40B4-BE49-F238E27FC236}">
                  <a16:creationId xmlns:a16="http://schemas.microsoft.com/office/drawing/2014/main" id="{A077077A-0C5D-A19E-6F1D-75CBD2CC0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098587" y="6150113"/>
              <a:ext cx="1720681" cy="756343"/>
            </a:xfrm>
            <a:prstGeom prst="rect">
              <a:avLst/>
            </a:prstGeom>
          </p:spPr>
        </p:pic>
        <p:pic>
          <p:nvPicPr>
            <p:cNvPr id="18" name="Graphic 17" descr="Short grass decor">
              <a:extLst>
                <a:ext uri="{FF2B5EF4-FFF2-40B4-BE49-F238E27FC236}">
                  <a16:creationId xmlns:a16="http://schemas.microsoft.com/office/drawing/2014/main" id="{F212F00B-F2ED-9C9E-D134-71C0E5B20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79914" y="6150114"/>
              <a:ext cx="1720681" cy="756343"/>
            </a:xfrm>
            <a:prstGeom prst="rect">
              <a:avLst/>
            </a:prstGeom>
          </p:spPr>
        </p:pic>
        <p:pic>
          <p:nvPicPr>
            <p:cNvPr id="19" name="Graphic 18" descr="Short grass decor">
              <a:extLst>
                <a:ext uri="{FF2B5EF4-FFF2-40B4-BE49-F238E27FC236}">
                  <a16:creationId xmlns:a16="http://schemas.microsoft.com/office/drawing/2014/main" id="{3B1E341B-F731-CEEA-344B-6664947F34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38544" y="6150113"/>
              <a:ext cx="1720681" cy="756343"/>
            </a:xfrm>
            <a:prstGeom prst="rect">
              <a:avLst/>
            </a:prstGeom>
          </p:spPr>
        </p:pic>
        <p:pic>
          <p:nvPicPr>
            <p:cNvPr id="20" name="Graphic 19" descr="Short grass decor">
              <a:extLst>
                <a:ext uri="{FF2B5EF4-FFF2-40B4-BE49-F238E27FC236}">
                  <a16:creationId xmlns:a16="http://schemas.microsoft.com/office/drawing/2014/main" id="{00284801-81D7-A1AC-FF80-4E9D188F4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19871" y="6150114"/>
              <a:ext cx="1720681" cy="756343"/>
            </a:xfrm>
            <a:prstGeom prst="rect">
              <a:avLst/>
            </a:prstGeom>
          </p:spPr>
        </p:pic>
        <p:pic>
          <p:nvPicPr>
            <p:cNvPr id="21" name="Graphic 20" descr="Short grass decor">
              <a:extLst>
                <a:ext uri="{FF2B5EF4-FFF2-40B4-BE49-F238E27FC236}">
                  <a16:creationId xmlns:a16="http://schemas.microsoft.com/office/drawing/2014/main" id="{7648FBD4-BA25-2597-D617-8668620B7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578501" y="6150113"/>
              <a:ext cx="1720681" cy="756343"/>
            </a:xfrm>
            <a:prstGeom prst="rect">
              <a:avLst/>
            </a:prstGeom>
          </p:spPr>
        </p:pic>
        <p:pic>
          <p:nvPicPr>
            <p:cNvPr id="22" name="Graphic 21" descr="Short grass decor">
              <a:extLst>
                <a:ext uri="{FF2B5EF4-FFF2-40B4-BE49-F238E27FC236}">
                  <a16:creationId xmlns:a16="http://schemas.microsoft.com/office/drawing/2014/main" id="{D2D6B58B-0C7A-E7FD-C842-433E08E01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32536"/>
            <a:stretch/>
          </p:blipFill>
          <p:spPr>
            <a:xfrm>
              <a:off x="10959829" y="6150113"/>
              <a:ext cx="1160836" cy="756343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92989C5-9991-EB6A-855A-4E4E01D48D18}"/>
              </a:ext>
            </a:extLst>
          </p:cNvPr>
          <p:cNvSpPr txBox="1"/>
          <p:nvPr/>
        </p:nvSpPr>
        <p:spPr>
          <a:xfrm>
            <a:off x="0" y="3075057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668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700</Words>
  <Application>Microsoft Office PowerPoint</Application>
  <PresentationFormat>Widescreen</PresentationFormat>
  <Paragraphs>62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Rounded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Emanuele</dc:creator>
  <cp:lastModifiedBy>Emanuele</cp:lastModifiedBy>
  <cp:revision>358</cp:revision>
  <dcterms:created xsi:type="dcterms:W3CDTF">2023-06-20T08:02:44Z</dcterms:created>
  <dcterms:modified xsi:type="dcterms:W3CDTF">2025-10-03T10:34:14Z</dcterms:modified>
</cp:coreProperties>
</file>