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299" r:id="rId3"/>
    <p:sldId id="294" r:id="rId4"/>
    <p:sldId id="306" r:id="rId5"/>
    <p:sldId id="305" r:id="rId6"/>
    <p:sldId id="309" r:id="rId7"/>
    <p:sldId id="308" r:id="rId8"/>
    <p:sldId id="307" r:id="rId9"/>
    <p:sldId id="304" r:id="rId10"/>
    <p:sldId id="310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F93427-4FD6-4D38-B532-1DA1BD29A3E3}" v="1" dt="2025-09-17T13:02:09.31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86"/>
  </p:normalViewPr>
  <p:slideViewPr>
    <p:cSldViewPr snapToGrid="0" snapToObjects="1">
      <p:cViewPr varScale="1">
        <p:scale>
          <a:sx n="111" d="100"/>
          <a:sy n="111" d="100"/>
        </p:scale>
        <p:origin x="60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phne Vassilena Beaujoint" userId="bSsr+qWWvyiY3PywvmH2gTPtt++wbMoZmN/TDV+VEtU=" providerId="None" clId="Web-{11F93427-4FD6-4D38-B532-1DA1BD29A3E3}"/>
    <pc:docChg chg="sldOrd">
      <pc:chgData name="Daphne Vassilena Beaujoint" userId="bSsr+qWWvyiY3PywvmH2gTPtt++wbMoZmN/TDV+VEtU=" providerId="None" clId="Web-{11F93427-4FD6-4D38-B532-1DA1BD29A3E3}" dt="2025-09-17T13:02:09.319" v="0"/>
      <pc:docMkLst>
        <pc:docMk/>
      </pc:docMkLst>
      <pc:sldChg chg="ord">
        <pc:chgData name="Daphne Vassilena Beaujoint" userId="bSsr+qWWvyiY3PywvmH2gTPtt++wbMoZmN/TDV+VEtU=" providerId="None" clId="Web-{11F93427-4FD6-4D38-B532-1DA1BD29A3E3}" dt="2025-09-17T13:02:09.319" v="0"/>
        <pc:sldMkLst>
          <pc:docMk/>
          <pc:sldMk cId="1224192919" sldId="30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C19C379-5578-48B7-B2EA-A5FCF4C595CD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84E9E1-4803-49DB-A8A1-B4E43D68710F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5F23CC-CCE2-45BD-B03C-9F300A0621E4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7398FD8-C49E-4E45-8CC1-7A6A67AB40ED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01D182C-3F6A-4C4F-B607-A1FF047490B3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D6CEAA1-5C53-4CE8-955E-9719042FAB9C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7EE9D4A-DC19-48E7-ADAF-1318E024D5F6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170A3C6-DA2F-41E6-807B-C1A50897464C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A06B-B982-4455-99E1-281496979B36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20B3-E07B-4256-8E82-95A31EBCF624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E8483-11C7-42E5-92A6-35F8ECFA9D5B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F182-0211-4D1D-A422-4F0AED8DB259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8ABA-EF6A-445A-8568-60A8DB5227EB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4E76-B02C-43D6-A46C-2A18FC9C47AC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E0CB-576A-436D-A201-72F57B220E91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03D7-827A-4E27-9C60-497996AC5439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2E31-F581-4BD3-9666-8FB4BAE7B782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45911-62BC-4C0A-833D-8D670D3220BD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D.Beaujoint | SHiP Putty preliminary report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9A2EC13-891D-475F-8DF3-8E800CB49703}" type="datetime3">
              <a:rPr lang="en-US" smtClean="0"/>
              <a:t>18 September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D.Beaujoint | SHiP Putty preliminary report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compositesa.2021.106685" TargetMode="External"/><Relationship Id="rId2" Type="http://schemas.openxmlformats.org/officeDocument/2006/relationships/hyperlink" Target="https://doi.org/10.3390/ma17040914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oi.org/10.1063/1.4880975" TargetMode="External"/><Relationship Id="rId4" Type="http://schemas.openxmlformats.org/officeDocument/2006/relationships/hyperlink" Target="https://doi.org/10.1007/b106785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noProof="0" dirty="0" err="1"/>
              <a:t>SHiP</a:t>
            </a:r>
            <a:r>
              <a:rPr lang="en-GB" noProof="0" dirty="0"/>
              <a:t> Putty preliminary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Polymer laboratory – </a:t>
            </a:r>
            <a:r>
              <a:rPr lang="en-GB" b="0" i="1" noProof="0" dirty="0" err="1"/>
              <a:t>D.Beaujoint</a:t>
            </a:r>
            <a:r>
              <a:rPr lang="en-GB" b="0" i="1" noProof="0" dirty="0"/>
              <a:t> resp. </a:t>
            </a:r>
            <a:r>
              <a:rPr lang="en-GB" b="0" i="1" noProof="0" dirty="0" err="1"/>
              <a:t>R.Piccin</a:t>
            </a:r>
            <a:endParaRPr lang="en-GB" noProof="0" dirty="0"/>
          </a:p>
          <a:p>
            <a:r>
              <a:rPr lang="en-GB" b="0" noProof="0" dirty="0"/>
              <a:t>17.09.2025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5AACD-5974-6777-21A7-D9DDD7331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5AE65F-25E2-6F37-FA00-E324C53C4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979" y="1297795"/>
            <a:ext cx="10342425" cy="4608512"/>
          </a:xfrm>
        </p:spPr>
        <p:txBody>
          <a:bodyPr/>
          <a:lstStyle/>
          <a:p>
            <a:pPr marL="342900" lvl="1" indent="-342900">
              <a:buFont typeface="+mj-lt"/>
              <a:buAutoNum type="arabicPeriod"/>
            </a:pPr>
            <a:r>
              <a:rPr lang="en-GB" noProof="0" dirty="0"/>
              <a:t>Kim, S.-K.; Koo, Y.-J.; Kim, H.S.; Lee, J.-K.; Jeong, K.; Lee, Y.; Jung, E.Y. Fabrication and Characterization of Al</a:t>
            </a:r>
            <a:r>
              <a:rPr lang="en-GB" baseline="-25000" noProof="0" dirty="0"/>
              <a:t>2</a:t>
            </a:r>
            <a:r>
              <a:rPr lang="en-GB" noProof="0" dirty="0"/>
              <a:t>O</a:t>
            </a:r>
            <a:r>
              <a:rPr lang="en-GB" baseline="-25000" noProof="0" dirty="0"/>
              <a:t>3</a:t>
            </a:r>
            <a:r>
              <a:rPr lang="en-GB" noProof="0" dirty="0"/>
              <a:t>-Siloxane Composite Thermal Pads for Thermal Interface Materials. </a:t>
            </a:r>
            <a:r>
              <a:rPr lang="en-GB" i="1" noProof="0" dirty="0"/>
              <a:t>Materials</a:t>
            </a:r>
            <a:r>
              <a:rPr lang="en-GB" noProof="0" dirty="0"/>
              <a:t> </a:t>
            </a:r>
            <a:r>
              <a:rPr lang="en-GB" b="1" noProof="0" dirty="0"/>
              <a:t>2024</a:t>
            </a:r>
            <a:r>
              <a:rPr lang="en-GB" noProof="0" dirty="0"/>
              <a:t>, </a:t>
            </a:r>
            <a:r>
              <a:rPr lang="en-GB" i="1" noProof="0" dirty="0"/>
              <a:t>17</a:t>
            </a:r>
            <a:r>
              <a:rPr lang="en-GB" noProof="0" dirty="0"/>
              <a:t>, 914. </a:t>
            </a:r>
            <a:r>
              <a:rPr lang="en-GB" noProof="0" dirty="0">
                <a:hlinkClick r:id="rId2"/>
              </a:rPr>
              <a:t>https://doi.org/10.3390/ma17040914</a:t>
            </a:r>
            <a:endParaRPr lang="en-GB" noProof="0" dirty="0"/>
          </a:p>
          <a:p>
            <a:pPr marL="342900" lvl="1" indent="-342900">
              <a:buFont typeface="+mj-lt"/>
              <a:buAutoNum type="arabicPeriod"/>
            </a:pPr>
            <a:r>
              <a:rPr lang="en-GB" noProof="0" dirty="0"/>
              <a:t>Ouyang Y.; Bai L;, Tian H.; Li X. Recent progress of thermal conductive </a:t>
            </a:r>
            <a:r>
              <a:rPr lang="en-GB" noProof="0" dirty="0" err="1"/>
              <a:t>ploymer</a:t>
            </a:r>
            <a:r>
              <a:rPr lang="en-GB" noProof="0" dirty="0"/>
              <a:t> composites: Al</a:t>
            </a:r>
            <a:r>
              <a:rPr lang="en-GB" baseline="-25000" noProof="0" dirty="0"/>
              <a:t>2</a:t>
            </a:r>
            <a:r>
              <a:rPr lang="en-GB" noProof="0" dirty="0"/>
              <a:t>O</a:t>
            </a:r>
            <a:r>
              <a:rPr lang="en-GB" baseline="-25000" noProof="0" dirty="0"/>
              <a:t>3</a:t>
            </a:r>
            <a:r>
              <a:rPr lang="en-GB" noProof="0" dirty="0"/>
              <a:t> fillers, properties and applications, Composites Part A: Applied Science and Manufacturing Volume 152, January 2022, 106685. </a:t>
            </a:r>
            <a:r>
              <a:rPr lang="en-GB" noProof="0" dirty="0">
                <a:hlinkClick r:id="rId3"/>
              </a:rPr>
              <a:t>https://doi.org/10.1016/j.compositesa.2021.106685</a:t>
            </a:r>
            <a:endParaRPr lang="en-GB" noProof="0" dirty="0"/>
          </a:p>
          <a:p>
            <a:pPr marL="342900" lvl="1" indent="-342900">
              <a:buFont typeface="+mj-lt"/>
              <a:buAutoNum type="arabicPeriod"/>
            </a:pPr>
            <a:r>
              <a:rPr lang="en-GB" noProof="0" dirty="0"/>
              <a:t>Subhash L. </a:t>
            </a:r>
            <a:r>
              <a:rPr lang="en-GB" noProof="0" dirty="0" err="1"/>
              <a:t>Shindé</a:t>
            </a:r>
            <a:r>
              <a:rPr lang="en-GB" noProof="0" dirty="0"/>
              <a:t>, Jitendra S. </a:t>
            </a:r>
            <a:r>
              <a:rPr lang="en-GB" noProof="0" dirty="0" err="1"/>
              <a:t>Goela</a:t>
            </a:r>
            <a:r>
              <a:rPr lang="en-GB" noProof="0" dirty="0"/>
              <a:t>, High Thermal Conductivity Materials, Springer, 2006. </a:t>
            </a:r>
            <a:r>
              <a:rPr lang="en-GB" dirty="0">
                <a:hlinkClick r:id="rId4"/>
              </a:rPr>
              <a:t>https://doi.org/10.1007/b106785</a:t>
            </a:r>
            <a:endParaRPr lang="en-GB" noProof="0" dirty="0"/>
          </a:p>
          <a:p>
            <a:pPr marL="342900" lvl="1" indent="-342900">
              <a:buFont typeface="+mj-lt"/>
              <a:buAutoNum type="arabicPeriod"/>
            </a:pPr>
            <a:r>
              <a:rPr lang="en-GB" dirty="0"/>
              <a:t>Saba </a:t>
            </a:r>
            <a:r>
              <a:rPr lang="en-GB" dirty="0" err="1"/>
              <a:t>Lotfizadeh</a:t>
            </a:r>
            <a:r>
              <a:rPr lang="en-GB" dirty="0"/>
              <a:t>, Tapan Desai, Themis Matsoukas; The thermal conductivity of clustered </a:t>
            </a:r>
            <a:r>
              <a:rPr lang="en-GB" dirty="0" err="1"/>
              <a:t>nanocolloids</a:t>
            </a:r>
            <a:r>
              <a:rPr lang="en-GB" dirty="0"/>
              <a:t>. </a:t>
            </a:r>
            <a:r>
              <a:rPr lang="en-GB" i="1" dirty="0"/>
              <a:t>APL Mater.</a:t>
            </a:r>
            <a:r>
              <a:rPr lang="en-GB" dirty="0"/>
              <a:t> 1 June 2014; 2 (6): 066102. </a:t>
            </a:r>
            <a:r>
              <a:rPr lang="en-GB" dirty="0">
                <a:hlinkClick r:id="rId5"/>
              </a:rPr>
              <a:t>https://doi.org/10.1063/1.4880975</a:t>
            </a:r>
            <a:endParaRPr lang="en-GB" noProof="0" dirty="0"/>
          </a:p>
          <a:p>
            <a:pPr marL="342900" lvl="1" indent="-342900">
              <a:buFont typeface="+mj-lt"/>
              <a:buAutoNum type="arabicPeriod"/>
            </a:pPr>
            <a:endParaRPr lang="en-GB" noProof="0" dirty="0"/>
          </a:p>
          <a:p>
            <a:pPr marL="342900" lvl="1" indent="-342900">
              <a:buFont typeface="+mj-lt"/>
              <a:buAutoNum type="arabicPeriod"/>
            </a:pPr>
            <a:endParaRPr lang="en-GB" b="1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B75629-82CC-9C3A-0BDB-A442A4C18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4D059-CC32-1375-F604-2DF27ED9B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6314-EABF-457F-8063-089B8C4DC198}" type="datetime3">
              <a:rPr lang="en-GB" noProof="0" smtClean="0"/>
              <a:t>18 September, 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A0CB1-5142-7F7A-275E-8B69602C0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/>
              <a:t>D.Beaujoint</a:t>
            </a:r>
            <a:r>
              <a:rPr lang="en-GB" noProof="0" dirty="0"/>
              <a:t> | </a:t>
            </a:r>
            <a:r>
              <a:rPr lang="en-GB" noProof="0" dirty="0" err="1"/>
              <a:t>SHiP</a:t>
            </a:r>
            <a:r>
              <a:rPr lang="en-GB" noProof="0" dirty="0"/>
              <a:t> Putty preliminary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D4BDE-9824-24BF-52A8-DEF2ACD1F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2101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FFFC6-E4F5-9BE6-BE11-0BE74CC36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1A6978-8610-2C22-DFAB-354863502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641785" cy="4608512"/>
          </a:xfrm>
        </p:spPr>
        <p:txBody>
          <a:bodyPr/>
          <a:lstStyle/>
          <a:p>
            <a:pPr>
              <a:buNone/>
            </a:pPr>
            <a:r>
              <a:rPr lang="en-GB" sz="1800" b="0" noProof="0" dirty="0"/>
              <a:t>The objective of this project is to design a putty formulation that ensures:</a:t>
            </a:r>
          </a:p>
          <a:p>
            <a:pPr>
              <a:buNone/>
            </a:pPr>
            <a:endParaRPr lang="en-GB" sz="1800" b="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noProof="0" dirty="0"/>
              <a:t>Cryogenic resistance </a:t>
            </a:r>
            <a:r>
              <a:rPr lang="en-GB" sz="1800" b="0" noProof="0" dirty="0"/>
              <a:t>to withstand low-temperature environments.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noProof="0" dirty="0"/>
              <a:t>Extended </a:t>
            </a:r>
            <a:r>
              <a:rPr lang="en-GB" sz="1800" noProof="0" dirty="0"/>
              <a:t>pot life </a:t>
            </a:r>
            <a:r>
              <a:rPr lang="en-GB" sz="1800" b="0" noProof="0" dirty="0"/>
              <a:t>(≥24h) for the resin–filler system to allow flexible processing.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noProof="0" dirty="0"/>
              <a:t>Low-temperature curing </a:t>
            </a:r>
            <a:r>
              <a:rPr lang="en-GB" sz="1800" b="0" noProof="0" dirty="0"/>
              <a:t>to facilitate easy and efficient application.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noProof="0" dirty="0"/>
              <a:t>Enhanced thermal conductivity (k) for optimal heat transfer.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b="0" noProof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i="1" noProof="0" dirty="0"/>
              <a:t>(Optional)</a:t>
            </a:r>
            <a:r>
              <a:rPr lang="en-GB" sz="1800" b="0" noProof="0" dirty="0"/>
              <a:t> A soft and removable system, enabling easy disassembly or rework when required.</a:t>
            </a:r>
          </a:p>
          <a:p>
            <a:pPr marL="342900" lvl="1" indent="-342900">
              <a:buFont typeface="+mj-lt"/>
              <a:buAutoNum type="arabicPeriod"/>
            </a:pPr>
            <a:endParaRPr lang="en-GB" b="1" noProof="0" dirty="0"/>
          </a:p>
          <a:p>
            <a:pPr marL="342900" lvl="1" indent="-342900">
              <a:buFont typeface="+mj-lt"/>
              <a:buAutoNum type="arabicPeriod"/>
            </a:pPr>
            <a:endParaRPr lang="en-GB" b="1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C63597-32DB-B4A5-24AE-A75E6E801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Goal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5C5D58-50FA-CEA8-34E2-FCCE26406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6314-EABF-457F-8063-089B8C4DC198}" type="datetime3">
              <a:rPr lang="en-GB" noProof="0" smtClean="0"/>
              <a:t>18 September, 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F0F969-CCCD-B04D-FBF6-56E1743F9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/>
              <a:t>D.Beaujoint</a:t>
            </a:r>
            <a:r>
              <a:rPr lang="en-GB" noProof="0" dirty="0"/>
              <a:t> | </a:t>
            </a:r>
            <a:r>
              <a:rPr lang="en-GB" noProof="0" dirty="0" err="1"/>
              <a:t>SHiP</a:t>
            </a:r>
            <a:r>
              <a:rPr lang="en-GB" noProof="0" dirty="0"/>
              <a:t> Putty preliminary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66CAC8-DEC6-E231-F0DC-5A6277573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76524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5052532" cy="4608512"/>
          </a:xfrm>
        </p:spPr>
        <p:txBody>
          <a:bodyPr/>
          <a:lstStyle/>
          <a:p>
            <a:pPr marL="0" lvl="1" indent="0">
              <a:buNone/>
            </a:pPr>
            <a:r>
              <a:rPr lang="en-GB" b="1" noProof="0" dirty="0"/>
              <a:t>Resin : MY750 + </a:t>
            </a:r>
            <a:r>
              <a:rPr lang="en-GB" b="1" noProof="0" dirty="0" err="1"/>
              <a:t>Jeffamine</a:t>
            </a:r>
            <a:r>
              <a:rPr lang="en-GB" b="1" noProof="0" dirty="0"/>
              <a:t> D400 </a:t>
            </a:r>
          </a:p>
          <a:p>
            <a:pPr marL="0" lvl="1" indent="0">
              <a:buNone/>
            </a:pPr>
            <a:endParaRPr lang="en-GB" b="1" noProof="0" dirty="0"/>
          </a:p>
          <a:p>
            <a:pPr lvl="1"/>
            <a:r>
              <a:rPr lang="en-GB" sz="1600" noProof="0" dirty="0"/>
              <a:t>System: liquid, impregnating </a:t>
            </a:r>
            <a:r>
              <a:rPr lang="en-GB" sz="1600" b="1" noProof="0" dirty="0"/>
              <a:t>epoxy</a:t>
            </a:r>
            <a:r>
              <a:rPr lang="en-GB" sz="1600" noProof="0" dirty="0"/>
              <a:t> with </a:t>
            </a:r>
            <a:r>
              <a:rPr lang="en-GB" sz="1600" b="1" noProof="0" dirty="0"/>
              <a:t>low glass transition temperature </a:t>
            </a:r>
            <a:r>
              <a:rPr lang="en-GB" sz="1600" noProof="0" dirty="0"/>
              <a:t>(80°C)</a:t>
            </a:r>
          </a:p>
          <a:p>
            <a:pPr lvl="1"/>
            <a:r>
              <a:rPr lang="en-GB" sz="1600" noProof="0" dirty="0"/>
              <a:t>Curing: high-performing, polyamine-cured epoxy for </a:t>
            </a:r>
            <a:r>
              <a:rPr lang="en-GB" sz="1600" b="1" noProof="0" dirty="0"/>
              <a:t>cryogenic</a:t>
            </a:r>
            <a:r>
              <a:rPr lang="en-GB" sz="1600" noProof="0" dirty="0"/>
              <a:t> and </a:t>
            </a:r>
            <a:r>
              <a:rPr lang="en-GB" sz="1600" b="1" noProof="0" dirty="0"/>
              <a:t>radiation</a:t>
            </a:r>
            <a:r>
              <a:rPr lang="en-GB" sz="1600" noProof="0" dirty="0"/>
              <a:t> applications</a:t>
            </a:r>
          </a:p>
          <a:p>
            <a:pPr lvl="1"/>
            <a:r>
              <a:rPr lang="en-GB" sz="1600" noProof="0" dirty="0"/>
              <a:t>Processability: </a:t>
            </a:r>
            <a:r>
              <a:rPr lang="en-GB" sz="1600" b="1" noProof="0" dirty="0"/>
              <a:t>very low viscosity, long pot-life, easy to handle</a:t>
            </a:r>
          </a:p>
          <a:p>
            <a:pPr lvl="1"/>
            <a:r>
              <a:rPr lang="en-GB" sz="1600" noProof="0" dirty="0"/>
              <a:t>Safety: non-carcinogenic, very low toxicity, solvent-free, </a:t>
            </a:r>
            <a:r>
              <a:rPr lang="en-GB" sz="1600" b="1" noProof="0" dirty="0"/>
              <a:t>no volatiles on cure</a:t>
            </a:r>
            <a:endParaRPr lang="en-GB" sz="160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Material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6314-EABF-457F-8063-089B8C4DC198}" type="datetime3">
              <a:rPr lang="en-GB" noProof="0" smtClean="0"/>
              <a:t>18 September, 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/>
              <a:t>D.Beaujoint</a:t>
            </a:r>
            <a:r>
              <a:rPr lang="en-GB" noProof="0" dirty="0"/>
              <a:t> | </a:t>
            </a:r>
            <a:r>
              <a:rPr lang="en-GB" noProof="0" dirty="0" err="1"/>
              <a:t>SHiP</a:t>
            </a:r>
            <a:r>
              <a:rPr lang="en-GB" noProof="0" dirty="0"/>
              <a:t> Putty preliminary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3</a:t>
            </a:fld>
            <a:endParaRPr lang="en-GB" noProof="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B3C7464-9007-44CF-AD02-983B1392E8B4}"/>
              </a:ext>
            </a:extLst>
          </p:cNvPr>
          <p:cNvCxnSpPr>
            <a:cxnSpLocks/>
          </p:cNvCxnSpPr>
          <p:nvPr/>
        </p:nvCxnSpPr>
        <p:spPr>
          <a:xfrm flipH="1">
            <a:off x="5696308" y="1439335"/>
            <a:ext cx="0" cy="47548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8EB0B2E-6C2D-E917-63F7-33CF96F09839}"/>
              </a:ext>
            </a:extLst>
          </p:cNvPr>
          <p:cNvSpPr txBox="1"/>
          <p:nvPr/>
        </p:nvSpPr>
        <p:spPr>
          <a:xfrm>
            <a:off x="6400800" y="1544509"/>
            <a:ext cx="4839416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>
              <a:buNone/>
            </a:pPr>
            <a:r>
              <a:rPr lang="en-GB" b="1" noProof="0" dirty="0">
                <a:solidFill>
                  <a:schemeClr val="tx2"/>
                </a:solidFill>
              </a:rPr>
              <a:t>Fillers:</a:t>
            </a:r>
          </a:p>
          <a:p>
            <a:pPr marL="0" lvl="1" indent="0">
              <a:buNone/>
            </a:pPr>
            <a:endParaRPr lang="en-GB" b="1" noProof="0" dirty="0">
              <a:solidFill>
                <a:schemeClr val="tx2"/>
              </a:solidFill>
            </a:endParaRPr>
          </a:p>
          <a:p>
            <a:pPr marL="342900" lvl="1" indent="-342900">
              <a:buFont typeface="+mj-lt"/>
              <a:buAutoNum type="arabicPeriod"/>
            </a:pPr>
            <a:r>
              <a:rPr lang="en-GB" b="1" noProof="0" dirty="0">
                <a:solidFill>
                  <a:schemeClr val="tx2"/>
                </a:solidFill>
              </a:rPr>
              <a:t>Al2O3 – Alumina 105SFP (</a:t>
            </a:r>
            <a:r>
              <a:rPr lang="en-GB" noProof="0" dirty="0">
                <a:solidFill>
                  <a:schemeClr val="tx2"/>
                </a:solidFill>
              </a:rPr>
              <a:t>Sulzer /</a:t>
            </a:r>
            <a:r>
              <a:rPr lang="en-GB" noProof="0" dirty="0" err="1">
                <a:solidFill>
                  <a:schemeClr val="tx2"/>
                </a:solidFill>
              </a:rPr>
              <a:t>Mecto</a:t>
            </a:r>
            <a:r>
              <a:rPr lang="en-GB" noProof="0" dirty="0">
                <a:solidFill>
                  <a:schemeClr val="tx2"/>
                </a:solidFill>
              </a:rPr>
              <a:t>) [1] [2]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b="1" noProof="0" dirty="0" err="1">
                <a:solidFill>
                  <a:schemeClr val="tx2"/>
                </a:solidFill>
              </a:rPr>
              <a:t>AlN</a:t>
            </a:r>
            <a:r>
              <a:rPr lang="en-GB" b="1" noProof="0" dirty="0">
                <a:solidFill>
                  <a:schemeClr val="tx2"/>
                </a:solidFill>
              </a:rPr>
              <a:t> - Aluminium nitride powder (</a:t>
            </a:r>
            <a:r>
              <a:rPr lang="en-GB" noProof="0" dirty="0">
                <a:solidFill>
                  <a:schemeClr val="tx2"/>
                </a:solidFill>
              </a:rPr>
              <a:t>Goodfellow) [3]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b="1" noProof="0" dirty="0">
                <a:solidFill>
                  <a:schemeClr val="tx2"/>
                </a:solidFill>
              </a:rPr>
              <a:t>Si – </a:t>
            </a:r>
            <a:r>
              <a:rPr lang="en-GB" b="1" noProof="0" dirty="0" err="1">
                <a:solidFill>
                  <a:schemeClr val="tx2"/>
                </a:solidFill>
              </a:rPr>
              <a:t>Silice</a:t>
            </a:r>
            <a:r>
              <a:rPr lang="en-GB" b="1" noProof="0" dirty="0">
                <a:solidFill>
                  <a:schemeClr val="tx2"/>
                </a:solidFill>
              </a:rPr>
              <a:t> CARBOSIL TS 720 </a:t>
            </a:r>
            <a:r>
              <a:rPr lang="en-GB" noProof="0" dirty="0">
                <a:solidFill>
                  <a:schemeClr val="tx2"/>
                </a:solidFill>
              </a:rPr>
              <a:t>[4]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b="1" noProof="0" dirty="0">
                <a:solidFill>
                  <a:schemeClr val="tx2"/>
                </a:solidFill>
              </a:rPr>
              <a:t>BN – Boron Nitride HPF 325 </a:t>
            </a:r>
            <a:r>
              <a:rPr lang="en-GB" noProof="0" dirty="0">
                <a:solidFill>
                  <a:schemeClr val="tx2"/>
                </a:solidFill>
              </a:rPr>
              <a:t>[3]</a:t>
            </a:r>
          </a:p>
          <a:p>
            <a:pPr marL="0" lvl="1"/>
            <a:endParaRPr lang="en-GB" b="1" noProof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305991-8678-E3DE-7576-662D747402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A772B5-088A-3443-4855-D0732CF0D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293892"/>
            <a:ext cx="4741978" cy="4608512"/>
          </a:xfrm>
        </p:spPr>
        <p:txBody>
          <a:bodyPr>
            <a:noAutofit/>
          </a:bodyPr>
          <a:lstStyle/>
          <a:p>
            <a:endParaRPr lang="en-GB" sz="1400" b="0" noProof="0" dirty="0"/>
          </a:p>
          <a:p>
            <a:pPr>
              <a:buNone/>
            </a:pPr>
            <a:r>
              <a:rPr lang="en-GB" sz="1400" noProof="0" dirty="0"/>
              <a:t>Cleaning procedure: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400" b="0" noProof="0" dirty="0"/>
              <a:t>Scrub grooves with nylon pad and water based cleaner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400" b="0" noProof="0" dirty="0"/>
              <a:t>Wipe surfaces with clean pre-saturated wipe and  let it sit 5min.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400" b="0" noProof="0" dirty="0"/>
              <a:t>Wipe off cleaner using dry, lint-free cloth.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400" b="0" noProof="0" dirty="0"/>
              <a:t>Repeat steps 2–4 until cloth shows no contamination.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400" b="0" noProof="0" dirty="0"/>
              <a:t>Perform Water Break Test (ASTM F22): clean surface → water spreads as thin film; contaminated surface → water beads.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400" b="0" noProof="0" dirty="0"/>
              <a:t>If test fails, repeat steps 1–6.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6EF8C1-38E3-3D94-C956-4FDFB126D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Application guideline – Previous work at ITER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21030-F821-0AA2-1C7C-192ED676A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6314-EABF-457F-8063-089B8C4DC198}" type="datetime3">
              <a:rPr lang="en-GB" noProof="0" smtClean="0"/>
              <a:t>18 September, 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FDC37-2710-A7E8-BC64-1ABF6F469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/>
              <a:t>D.Beaujoint</a:t>
            </a:r>
            <a:r>
              <a:rPr lang="en-GB" noProof="0" dirty="0"/>
              <a:t> | </a:t>
            </a:r>
            <a:r>
              <a:rPr lang="en-GB" noProof="0" dirty="0" err="1"/>
              <a:t>SHiP</a:t>
            </a:r>
            <a:r>
              <a:rPr lang="en-GB" noProof="0" dirty="0"/>
              <a:t> Putty preliminary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37189-2480-E301-2E7B-8B865D4E5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FAF95FC-19B7-6FF0-DBC4-CDD971049DF3}"/>
              </a:ext>
            </a:extLst>
          </p:cNvPr>
          <p:cNvSpPr txBox="1">
            <a:spLocks/>
          </p:cNvSpPr>
          <p:nvPr/>
        </p:nvSpPr>
        <p:spPr>
          <a:xfrm>
            <a:off x="6310261" y="1439335"/>
            <a:ext cx="568801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endParaRPr lang="en-GB" b="1" noProof="0" dirty="0"/>
          </a:p>
          <a:p>
            <a:pPr marL="0" lvl="1" indent="0">
              <a:buFont typeface="Arial" charset="0"/>
              <a:buNone/>
            </a:pPr>
            <a:endParaRPr lang="en-GB" b="1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8D98E0C-9EE7-EB70-A08D-64E345AE8CCE}"/>
              </a:ext>
            </a:extLst>
          </p:cNvPr>
          <p:cNvCxnSpPr>
            <a:cxnSpLocks/>
          </p:cNvCxnSpPr>
          <p:nvPr/>
        </p:nvCxnSpPr>
        <p:spPr>
          <a:xfrm flipH="1">
            <a:off x="5532406" y="1408818"/>
            <a:ext cx="0" cy="47548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1F2390A-9C72-892F-319E-4D0692FBC8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848"/>
          <a:stretch>
            <a:fillRect/>
          </a:stretch>
        </p:blipFill>
        <p:spPr>
          <a:xfrm>
            <a:off x="8723448" y="871723"/>
            <a:ext cx="3274824" cy="14915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C48778E-0EF4-43D7-FAE8-C58EC42F4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5601" y="2683232"/>
            <a:ext cx="2474276" cy="14915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0C018E-AB6A-81CB-4303-61016B528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8714" y="4303084"/>
            <a:ext cx="2291164" cy="160294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81106D-50D6-CCB6-88C1-7D98C596A24B}"/>
              </a:ext>
            </a:extLst>
          </p:cNvPr>
          <p:cNvSpPr txBox="1"/>
          <p:nvPr/>
        </p:nvSpPr>
        <p:spPr>
          <a:xfrm>
            <a:off x="5796093" y="1385051"/>
            <a:ext cx="3192779" cy="47397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noProof="0" dirty="0">
                <a:solidFill>
                  <a:schemeClr val="tx2"/>
                </a:solidFill>
              </a:rPr>
              <a:t>Putty application:</a:t>
            </a:r>
          </a:p>
          <a:p>
            <a:pPr algn="l"/>
            <a:endParaRPr lang="en-GB" sz="1400" b="1" noProof="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noProof="0" dirty="0">
                <a:solidFill>
                  <a:schemeClr val="tx2"/>
                </a:solidFill>
              </a:rPr>
              <a:t>Roll putty into ~8 mm stick and place into channel.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noProof="0" dirty="0">
                <a:solidFill>
                  <a:schemeClr val="tx2"/>
                </a:solidFill>
              </a:rPr>
              <a:t>Flatten to ~2 mm layer with flat-bottom tool (tap if needed for flow).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noProof="0" dirty="0">
                <a:solidFill>
                  <a:schemeClr val="tx2"/>
                </a:solidFill>
              </a:rPr>
              <a:t>Smooth peaks with flat metal strip.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noProof="0" dirty="0">
                <a:solidFill>
                  <a:schemeClr val="tx2"/>
                </a:solidFill>
              </a:rPr>
              <a:t>Place tube into channel and press by hand.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noProof="0" dirty="0">
                <a:solidFill>
                  <a:schemeClr val="tx2"/>
                </a:solidFill>
              </a:rPr>
              <a:t>Compact tube with flat/radiused tool until 0.5 mm wire touches channel bottom.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noProof="0" dirty="0">
                <a:solidFill>
                  <a:schemeClr val="tx2"/>
                </a:solidFill>
              </a:rPr>
              <a:t>Apply vibratory tool with hand pressure along tube length to compact fully.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noProof="0" dirty="0">
                <a:solidFill>
                  <a:schemeClr val="tx2"/>
                </a:solidFill>
              </a:rPr>
              <a:t>Ensure putty covers ~half the tube after compaction.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noProof="0" dirty="0">
                <a:solidFill>
                  <a:schemeClr val="tx2"/>
                </a:solidFill>
              </a:rPr>
              <a:t>Fill remaining groove with putty until 1–2 mm from top, fully covering tube and wire.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noProof="0" dirty="0">
                <a:solidFill>
                  <a:schemeClr val="tx2"/>
                </a:solidFill>
              </a:rPr>
              <a:t>Wipe off any excess putty from surfaces.</a:t>
            </a:r>
          </a:p>
        </p:txBody>
      </p:sp>
    </p:spTree>
    <p:extLst>
      <p:ext uri="{BB962C8B-B14F-4D97-AF65-F5344CB8AC3E}">
        <p14:creationId xmlns:p14="http://schemas.microsoft.com/office/powerpoint/2010/main" val="3938524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96E63C-BFCF-FC3A-BE8B-A69591027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331320"/>
            <a:ext cx="11376024" cy="4608512"/>
          </a:xfrm>
        </p:spPr>
        <p:txBody>
          <a:bodyPr/>
          <a:lstStyle/>
          <a:p>
            <a:r>
              <a:rPr lang="en-GB" b="0" noProof="0" dirty="0"/>
              <a:t>Clean the grooves with ethanol – acetone – ethanol and lint-free cloth until the cloth is free from residues.</a:t>
            </a:r>
          </a:p>
          <a:p>
            <a:r>
              <a:rPr lang="en-GB" b="0" noProof="0" dirty="0"/>
              <a:t>If visible resides remains, remove them with </a:t>
            </a:r>
            <a:r>
              <a:rPr lang="en-GB" b="0" noProof="0" dirty="0" err="1"/>
              <a:t>scotchbrite</a:t>
            </a:r>
            <a:r>
              <a:rPr lang="en-GB" b="0" noProof="0" dirty="0"/>
              <a:t> and repeat previous process </a:t>
            </a:r>
          </a:p>
          <a:p>
            <a:endParaRPr lang="en-GB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74E9E7-E67D-C626-87EC-95E62C6BF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Application guideline - Cleaning procedure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D226A-BAF9-6165-1B66-5A73B0E93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8ABA-EF6A-445A-8568-60A8DB5227EB}" type="datetime3">
              <a:rPr lang="en-GB" noProof="0" smtClean="0"/>
              <a:t>18 September, 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AE5E9-2EBD-3097-3089-39DBF608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/>
              <a:t>D.Beaujoint</a:t>
            </a:r>
            <a:r>
              <a:rPr lang="en-GB" noProof="0" dirty="0"/>
              <a:t> | </a:t>
            </a:r>
            <a:r>
              <a:rPr lang="en-GB" noProof="0" dirty="0" err="1"/>
              <a:t>SHiP</a:t>
            </a:r>
            <a:r>
              <a:rPr lang="en-GB" noProof="0" dirty="0"/>
              <a:t> Putty preliminary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206F3-945F-39F7-CA47-9565E0DEC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8" name="Picture 7" descr="A hand in a glove holding a white cloth&#10;&#10;AI-generated content may be incorrect.">
            <a:extLst>
              <a:ext uri="{FF2B5EF4-FFF2-40B4-BE49-F238E27FC236}">
                <a16:creationId xmlns:a16="http://schemas.microsoft.com/office/drawing/2014/main" id="{1D0D5C9E-E3A1-944D-71C6-870177F0EE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917" r="22083"/>
          <a:stretch>
            <a:fillRect/>
          </a:stretch>
        </p:blipFill>
        <p:spPr>
          <a:xfrm rot="5400000">
            <a:off x="1421433" y="2712936"/>
            <a:ext cx="2962096" cy="28034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7F5AD9A-30F4-4A9E-395A-3ECD1C4B9CC0}"/>
              </a:ext>
            </a:extLst>
          </p:cNvPr>
          <p:cNvSpPr txBox="1"/>
          <p:nvPr/>
        </p:nvSpPr>
        <p:spPr>
          <a:xfrm>
            <a:off x="6268846" y="2937636"/>
            <a:ext cx="48387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noProof="0" dirty="0">
                <a:solidFill>
                  <a:schemeClr val="tx2"/>
                </a:solidFill>
              </a:rPr>
              <a:t>Other cleaning method can be considered:</a:t>
            </a:r>
          </a:p>
          <a:p>
            <a:endParaRPr lang="en-GB" noProof="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schemeClr val="tx2"/>
                </a:solidFill>
              </a:rPr>
              <a:t>Plasma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schemeClr val="tx2"/>
                </a:solidFill>
              </a:rPr>
              <a:t>Ultrasound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i="1" noProof="0" dirty="0">
              <a:solidFill>
                <a:schemeClr val="tx2"/>
              </a:solidFill>
            </a:endParaRPr>
          </a:p>
          <a:p>
            <a:r>
              <a:rPr lang="en-GB" i="1" noProof="0" dirty="0">
                <a:solidFill>
                  <a:schemeClr val="tx2"/>
                </a:solidFill>
              </a:rPr>
              <a:t>Cleanliness can be control with contact angle measurement only on the flat surface, groove geometry doesn’t allow it</a:t>
            </a:r>
          </a:p>
        </p:txBody>
      </p:sp>
    </p:spTree>
    <p:extLst>
      <p:ext uri="{BB962C8B-B14F-4D97-AF65-F5344CB8AC3E}">
        <p14:creationId xmlns:p14="http://schemas.microsoft.com/office/powerpoint/2010/main" val="4015929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631B2-88A6-086D-F72D-C4952C8AA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9A5F96-A291-8D93-3A07-86199B992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Application guideline – Putty </a:t>
            </a:r>
            <a:r>
              <a:rPr lang="en-GB" noProof="0" dirty="0" err="1"/>
              <a:t>applictaion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95603-90CE-3803-AE85-429CFE25C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6314-EABF-457F-8063-089B8C4DC198}" type="datetime3">
              <a:rPr lang="en-GB" noProof="0" smtClean="0"/>
              <a:t>18 September, 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B0960-C96F-9FDD-00FE-ACD482269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/>
              <a:t>D.Beaujoint</a:t>
            </a:r>
            <a:r>
              <a:rPr lang="en-GB" noProof="0" dirty="0"/>
              <a:t> | </a:t>
            </a:r>
            <a:r>
              <a:rPr lang="en-GB" noProof="0" dirty="0" err="1"/>
              <a:t>SHiP</a:t>
            </a:r>
            <a:r>
              <a:rPr lang="en-GB" noProof="0" dirty="0"/>
              <a:t> Putty preliminary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B588F-FA5E-2B95-1BE4-613046765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58E06DE-3CFF-FC8E-6CDB-5D9FC4CCD919}"/>
              </a:ext>
            </a:extLst>
          </p:cNvPr>
          <p:cNvSpPr txBox="1">
            <a:spLocks/>
          </p:cNvSpPr>
          <p:nvPr/>
        </p:nvSpPr>
        <p:spPr>
          <a:xfrm>
            <a:off x="6310261" y="1439335"/>
            <a:ext cx="568801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endParaRPr lang="en-GB" b="1" noProof="0" dirty="0"/>
          </a:p>
          <a:p>
            <a:pPr marL="0" lvl="1" indent="0">
              <a:buFont typeface="Arial" charset="0"/>
              <a:buNone/>
            </a:pPr>
            <a:endParaRPr lang="en-GB" b="1" noProof="0" dirty="0"/>
          </a:p>
        </p:txBody>
      </p:sp>
      <p:pic>
        <p:nvPicPr>
          <p:cNvPr id="14" name="Picture 13" descr="A close up of a metal surface&#10;&#10;AI-generated content may be incorrect.">
            <a:extLst>
              <a:ext uri="{FF2B5EF4-FFF2-40B4-BE49-F238E27FC236}">
                <a16:creationId xmlns:a16="http://schemas.microsoft.com/office/drawing/2014/main" id="{647F7652-B3C9-CB3B-75D2-4AC0B915A6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611" t="30423" r="28406" b="22787"/>
          <a:stretch>
            <a:fillRect/>
          </a:stretch>
        </p:blipFill>
        <p:spPr>
          <a:xfrm>
            <a:off x="6096000" y="4783946"/>
            <a:ext cx="3142891" cy="1420723"/>
          </a:xfrm>
          <a:prstGeom prst="rect">
            <a:avLst/>
          </a:prstGeom>
        </p:spPr>
      </p:pic>
      <p:pic>
        <p:nvPicPr>
          <p:cNvPr id="16" name="Picture 15" descr="A close up of a metal surface&#10;&#10;AI-generated content may be incorrect.">
            <a:extLst>
              <a:ext uri="{FF2B5EF4-FFF2-40B4-BE49-F238E27FC236}">
                <a16:creationId xmlns:a16="http://schemas.microsoft.com/office/drawing/2014/main" id="{F2ED9594-01DB-4A40-54B3-B287B130C3B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508" t="28070" r="26000" b="25139"/>
          <a:stretch>
            <a:fillRect/>
          </a:stretch>
        </p:blipFill>
        <p:spPr>
          <a:xfrm>
            <a:off x="6096000" y="1086094"/>
            <a:ext cx="3142891" cy="1420723"/>
          </a:xfrm>
          <a:prstGeom prst="rect">
            <a:avLst/>
          </a:prstGeom>
        </p:spPr>
      </p:pic>
      <p:pic>
        <p:nvPicPr>
          <p:cNvPr id="18" name="Picture 17" descr="A close up of a metal surface&#10;&#10;AI-generated content may be incorrect.">
            <a:extLst>
              <a:ext uri="{FF2B5EF4-FFF2-40B4-BE49-F238E27FC236}">
                <a16:creationId xmlns:a16="http://schemas.microsoft.com/office/drawing/2014/main" id="{458A4527-F438-A5AC-3FF2-D9B48D83293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667" t="27973" r="29350" b="18333"/>
          <a:stretch>
            <a:fillRect/>
          </a:stretch>
        </p:blipFill>
        <p:spPr>
          <a:xfrm>
            <a:off x="6096000" y="2869191"/>
            <a:ext cx="3142891" cy="1630309"/>
          </a:xfrm>
          <a:prstGeom prst="rect">
            <a:avLst/>
          </a:prstGeom>
        </p:spPr>
      </p:pic>
      <p:pic>
        <p:nvPicPr>
          <p:cNvPr id="21" name="Picture 20" descr="A person wearing a glove holding a red tube&#10;&#10;AI-generated content may be incorrect.">
            <a:extLst>
              <a:ext uri="{FF2B5EF4-FFF2-40B4-BE49-F238E27FC236}">
                <a16:creationId xmlns:a16="http://schemas.microsoft.com/office/drawing/2014/main" id="{835401DB-2BBB-1899-214E-3118C804742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736" r="14902"/>
          <a:stretch>
            <a:fillRect/>
          </a:stretch>
        </p:blipFill>
        <p:spPr>
          <a:xfrm rot="5400000">
            <a:off x="458150" y="1856666"/>
            <a:ext cx="4619707" cy="324530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86BA0A8-F166-8305-82E7-B082BE11569B}"/>
              </a:ext>
            </a:extLst>
          </p:cNvPr>
          <p:cNvSpPr txBox="1"/>
          <p:nvPr/>
        </p:nvSpPr>
        <p:spPr>
          <a:xfrm>
            <a:off x="9394313" y="1100078"/>
            <a:ext cx="266449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noProof="0" dirty="0"/>
              <a:t>Al2O3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noProof="0" dirty="0"/>
              <a:t>Few gaps and empty “dots”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noProof="0" dirty="0"/>
              <a:t>Good for short work time, high flow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ACF5E6-EC67-F8C6-C8E7-BC6C562F9960}"/>
              </a:ext>
            </a:extLst>
          </p:cNvPr>
          <p:cNvSpPr txBox="1"/>
          <p:nvPr/>
        </p:nvSpPr>
        <p:spPr>
          <a:xfrm>
            <a:off x="9394314" y="2986653"/>
            <a:ext cx="2389699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noProof="0" dirty="0" err="1"/>
              <a:t>AlN</a:t>
            </a:r>
            <a:endParaRPr lang="en-GB" b="1" noProof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noProof="0" dirty="0"/>
              <a:t>Good spread ability, few empty dots only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noProof="0" dirty="0"/>
              <a:t>Homogeneous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noProof="0" dirty="0"/>
              <a:t>Very moderate flow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F281420-AF74-C20D-AFCB-3708F2A1CA52}"/>
              </a:ext>
            </a:extLst>
          </p:cNvPr>
          <p:cNvSpPr txBox="1"/>
          <p:nvPr/>
        </p:nvSpPr>
        <p:spPr>
          <a:xfrm>
            <a:off x="9394313" y="4883392"/>
            <a:ext cx="238969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noProof="0" dirty="0"/>
              <a:t>BN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noProof="0" dirty="0"/>
              <a:t>Good spread ability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noProof="0" dirty="0"/>
              <a:t>Very homogenous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No flow </a:t>
            </a:r>
            <a:endParaRPr lang="en-GB" noProof="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7F7BEE5-2D6E-1FC5-F59F-80063A3EFF9B}"/>
              </a:ext>
            </a:extLst>
          </p:cNvPr>
          <p:cNvSpPr txBox="1"/>
          <p:nvPr/>
        </p:nvSpPr>
        <p:spPr>
          <a:xfrm>
            <a:off x="1005816" y="5852888"/>
            <a:ext cx="35243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noProof="0" dirty="0"/>
              <a:t>Putty application with silicone joint</a:t>
            </a:r>
          </a:p>
        </p:txBody>
      </p:sp>
    </p:spTree>
    <p:extLst>
      <p:ext uri="{BB962C8B-B14F-4D97-AF65-F5344CB8AC3E}">
        <p14:creationId xmlns:p14="http://schemas.microsoft.com/office/powerpoint/2010/main" val="3628276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BC3DA-E242-1097-4ABD-F118BE469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80545-CCD3-F30D-8E28-3CEE491A0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6314-EABF-457F-8063-089B8C4DC198}" type="datetime3">
              <a:rPr lang="en-GB" noProof="0" smtClean="0"/>
              <a:t>18 September, 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6A173-657D-5719-D076-3C953D72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/>
              <a:t>D.Beaujoint</a:t>
            </a:r>
            <a:r>
              <a:rPr lang="en-GB" noProof="0" dirty="0"/>
              <a:t> | </a:t>
            </a:r>
            <a:r>
              <a:rPr lang="en-GB" noProof="0" dirty="0" err="1"/>
              <a:t>SHiP</a:t>
            </a:r>
            <a:r>
              <a:rPr lang="en-GB" noProof="0" dirty="0"/>
              <a:t> Putty preliminary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FA10E-BFCF-B913-DD4F-0A5E3E0B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6262D3E1-CBC4-3D08-C92C-DD93345A1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Application testing</a:t>
            </a:r>
            <a:endParaRPr lang="en-GB" noProof="0" dirty="0"/>
          </a:p>
        </p:txBody>
      </p:sp>
      <p:pic>
        <p:nvPicPr>
          <p:cNvPr id="18" name="Picture 17" descr="A row of plastic cups with liquid in them&#10;&#10;AI-generated content may be incorrect.">
            <a:extLst>
              <a:ext uri="{FF2B5EF4-FFF2-40B4-BE49-F238E27FC236}">
                <a16:creationId xmlns:a16="http://schemas.microsoft.com/office/drawing/2014/main" id="{34AB030F-634E-1597-9690-D3681CA0A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661" y="1035588"/>
            <a:ext cx="9706678" cy="4593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92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706A04-56EF-EAE6-0AC3-8A1A441FD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C2CAE6-00AD-7C8D-7F09-7113C863F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Preliminary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345F1-12E3-3528-A765-1429BDDF2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6314-EABF-457F-8063-089B8C4DC198}" type="datetime3">
              <a:rPr lang="en-GB" noProof="0" smtClean="0"/>
              <a:t>18 September, 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581EC-12E6-B0CC-3653-8F35B7AB0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/>
              <a:t>D.Beaujoint</a:t>
            </a:r>
            <a:r>
              <a:rPr lang="en-GB" noProof="0" dirty="0"/>
              <a:t> | </a:t>
            </a:r>
            <a:r>
              <a:rPr lang="en-GB" noProof="0" dirty="0" err="1"/>
              <a:t>SHiP</a:t>
            </a:r>
            <a:r>
              <a:rPr lang="en-GB" noProof="0" dirty="0"/>
              <a:t> Putty preliminary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2D5E9-6BEA-F1D4-C84B-8C531AC66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8</a:t>
            </a:fld>
            <a:endParaRPr lang="en-GB" noProof="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82FB297-C634-87D3-C5DD-C193C5327B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723773"/>
              </p:ext>
            </p:extLst>
          </p:nvPr>
        </p:nvGraphicFramePr>
        <p:xfrm>
          <a:off x="669583" y="1112520"/>
          <a:ext cx="10734538" cy="4632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120661">
                  <a:extLst>
                    <a:ext uri="{9D8B030D-6E8A-4147-A177-3AD203B41FA5}">
                      <a16:colId xmlns:a16="http://schemas.microsoft.com/office/drawing/2014/main" val="110115308"/>
                    </a:ext>
                  </a:extLst>
                </a:gridCol>
                <a:gridCol w="1393406">
                  <a:extLst>
                    <a:ext uri="{9D8B030D-6E8A-4147-A177-3AD203B41FA5}">
                      <a16:colId xmlns:a16="http://schemas.microsoft.com/office/drawing/2014/main" val="196539122"/>
                    </a:ext>
                  </a:extLst>
                </a:gridCol>
                <a:gridCol w="1393406">
                  <a:extLst>
                    <a:ext uri="{9D8B030D-6E8A-4147-A177-3AD203B41FA5}">
                      <a16:colId xmlns:a16="http://schemas.microsoft.com/office/drawing/2014/main" val="2920268225"/>
                    </a:ext>
                  </a:extLst>
                </a:gridCol>
                <a:gridCol w="1393406">
                  <a:extLst>
                    <a:ext uri="{9D8B030D-6E8A-4147-A177-3AD203B41FA5}">
                      <a16:colId xmlns:a16="http://schemas.microsoft.com/office/drawing/2014/main" val="1646581897"/>
                    </a:ext>
                  </a:extLst>
                </a:gridCol>
                <a:gridCol w="1393406">
                  <a:extLst>
                    <a:ext uri="{9D8B030D-6E8A-4147-A177-3AD203B41FA5}">
                      <a16:colId xmlns:a16="http://schemas.microsoft.com/office/drawing/2014/main" val="1470475228"/>
                    </a:ext>
                  </a:extLst>
                </a:gridCol>
                <a:gridCol w="1393406">
                  <a:extLst>
                    <a:ext uri="{9D8B030D-6E8A-4147-A177-3AD203B41FA5}">
                      <a16:colId xmlns:a16="http://schemas.microsoft.com/office/drawing/2014/main" val="346111385"/>
                    </a:ext>
                  </a:extLst>
                </a:gridCol>
                <a:gridCol w="1646847">
                  <a:extLst>
                    <a:ext uri="{9D8B030D-6E8A-4147-A177-3AD203B41FA5}">
                      <a16:colId xmlns:a16="http://schemas.microsoft.com/office/drawing/2014/main" val="22614027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Al2O3</a:t>
                      </a:r>
                    </a:p>
                    <a:p>
                      <a:pPr algn="ctr"/>
                      <a:r>
                        <a:rPr lang="en-GB" sz="1200" b="0" noProof="0" dirty="0"/>
                        <a:t>Alumina 105SFP (Sulzer /</a:t>
                      </a:r>
                      <a:r>
                        <a:rPr lang="en-GB" sz="1200" b="0" noProof="0" dirty="0" err="1"/>
                        <a:t>Mecto</a:t>
                      </a:r>
                      <a:r>
                        <a:rPr lang="en-GB" sz="1200" b="0" noProof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err="1"/>
                        <a:t>AlN</a:t>
                      </a:r>
                      <a:endParaRPr lang="en-GB" noProof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noProof="0" dirty="0"/>
                        <a:t>Al nitride powder (Goodfellow)</a:t>
                      </a:r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BN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noProof="0" dirty="0"/>
                        <a:t>BN- HFM 325</a:t>
                      </a:r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Al2O3+Sil</a:t>
                      </a:r>
                    </a:p>
                    <a:p>
                      <a:pPr algn="ctr"/>
                      <a:r>
                        <a:rPr lang="en-GB" sz="1200" b="0" noProof="0" dirty="0" err="1"/>
                        <a:t>Sulzer+Carbomat</a:t>
                      </a:r>
                      <a:r>
                        <a:rPr lang="en-GB" sz="1200" b="0" noProof="0" dirty="0"/>
                        <a:t> TS720 Comat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Resin only</a:t>
                      </a:r>
                    </a:p>
                    <a:p>
                      <a:pPr algn="ctr"/>
                      <a:r>
                        <a:rPr lang="en-GB" sz="1200" b="0" noProof="0" dirty="0"/>
                        <a:t>MY750+D400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2876236"/>
                  </a:ext>
                </a:extLst>
              </a:tr>
              <a:tr h="577155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Filler/ resin ratio</a:t>
                      </a:r>
                    </a:p>
                    <a:p>
                      <a:pPr algn="ctr"/>
                      <a:r>
                        <a:rPr lang="en-GB" b="1" noProof="0" dirty="0"/>
                        <a:t>in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noProof="0" dirty="0"/>
                        <a:t>308%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77 + 2%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err="1"/>
                        <a:t>na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425017"/>
                  </a:ext>
                </a:extLst>
              </a:tr>
              <a:tr h="577155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err="1"/>
                        <a:t>Particule</a:t>
                      </a:r>
                      <a:r>
                        <a:rPr lang="en-GB" b="1" noProof="0" dirty="0"/>
                        <a:t> size </a:t>
                      </a:r>
                      <a:r>
                        <a:rPr lang="en-GB" sz="1600" b="0" noProof="0" dirty="0"/>
                        <a:t>(</a:t>
                      </a:r>
                      <a:r>
                        <a:rPr lang="en-GB" sz="1600" noProof="0" dirty="0"/>
                        <a:t>µm)</a:t>
                      </a:r>
                      <a:endParaRPr lang="en-GB" sz="16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0-50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0-60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31 + 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err="1"/>
                        <a:t>na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6797859"/>
                  </a:ext>
                </a:extLst>
              </a:tr>
              <a:tr h="577155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Application ease</a:t>
                      </a:r>
                    </a:p>
                    <a:p>
                      <a:pPr algn="ctr"/>
                      <a:r>
                        <a:rPr lang="en-GB" sz="1100" b="0" i="1" noProof="0" dirty="0"/>
                        <a:t>Homogeneity of the putty spread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noProof="0" dirty="0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Low : Peeling of material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Medium : Small gaps/holes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High: Homogenous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097506"/>
                  </a:ext>
                </a:extLst>
              </a:tr>
              <a:tr h="577155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Thixotropy</a:t>
                      </a:r>
                    </a:p>
                    <a:p>
                      <a:pPr algn="ctr"/>
                      <a:r>
                        <a:rPr lang="en-GB" sz="1050" i="1" noProof="0" dirty="0"/>
                        <a:t>Will the putty flow to the bottom of the groove after 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1800" noProof="0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i="1" noProof="0" dirty="0"/>
                        <a:t>Flow speed</a:t>
                      </a:r>
                    </a:p>
                    <a:p>
                      <a:pPr algn="l"/>
                      <a:r>
                        <a:rPr lang="en-GB" sz="1100" noProof="0" dirty="0"/>
                        <a:t>Low &lt; 5 min</a:t>
                      </a:r>
                    </a:p>
                    <a:p>
                      <a:pPr algn="l"/>
                      <a:r>
                        <a:rPr lang="en-GB" sz="1100" noProof="0" dirty="0"/>
                        <a:t>Medium &gt;5min &lt;30min</a:t>
                      </a:r>
                    </a:p>
                    <a:p>
                      <a:pPr algn="l"/>
                      <a:r>
                        <a:rPr lang="en-GB" sz="1100" noProof="0" dirty="0"/>
                        <a:t>High &gt; 45min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019690"/>
                  </a:ext>
                </a:extLst>
              </a:tr>
              <a:tr h="577155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Pot life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How long will the putty be usable/spreadable before curing</a:t>
                      </a: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≥6h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48230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1F08909-2A74-DFE0-8C72-811C513F1A97}"/>
              </a:ext>
            </a:extLst>
          </p:cNvPr>
          <p:cNvSpPr txBox="1"/>
          <p:nvPr/>
        </p:nvSpPr>
        <p:spPr>
          <a:xfrm>
            <a:off x="957532" y="5883215"/>
            <a:ext cx="103171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noProof="0" dirty="0"/>
              <a:t>Several resin/filler ratio have been experimented to find the right viscosity/thixotropy compromise</a:t>
            </a:r>
          </a:p>
        </p:txBody>
      </p:sp>
    </p:spTree>
    <p:extLst>
      <p:ext uri="{BB962C8B-B14F-4D97-AF65-F5344CB8AC3E}">
        <p14:creationId xmlns:p14="http://schemas.microsoft.com/office/powerpoint/2010/main" val="977297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65E0F-D086-49E5-8B63-2C8606DBA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B373AB-6A2A-E93E-8F56-330422B80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979" y="1297795"/>
            <a:ext cx="10342425" cy="4608512"/>
          </a:xfrm>
        </p:spPr>
        <p:txBody>
          <a:bodyPr/>
          <a:lstStyle/>
          <a:p>
            <a:pPr marL="342900" lvl="1" indent="-342900">
              <a:buFont typeface="+mj-lt"/>
              <a:buAutoNum type="arabicPeriod"/>
            </a:pPr>
            <a:r>
              <a:rPr lang="en-GB" b="1" noProof="0" dirty="0"/>
              <a:t>How is the thermal conductivity (k) measurement performed?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b="1" noProof="0" dirty="0"/>
              <a:t>Is it necessary to reopen the </a:t>
            </a:r>
            <a:r>
              <a:rPr lang="en-GB" b="1" noProof="0" dirty="0" err="1"/>
              <a:t>mold</a:t>
            </a:r>
            <a:r>
              <a:rPr lang="en-GB" b="1" noProof="0" dirty="0"/>
              <a:t> after impregnation and closing?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b="1" noProof="0" dirty="0"/>
              <a:t>For the thermal contraction measurement, what sample dimensions and specifications are required?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b="1" noProof="0" dirty="0"/>
              <a:t>How should we proceed when working with different groove sizes (9.7 mm and 10 mm diameter)?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11C54D-E9B6-C749-1CBF-37E54B752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7E699-51AA-CE0A-5034-67D383A4C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6314-EABF-457F-8063-089B8C4DC198}" type="datetime3">
              <a:rPr lang="en-GB" noProof="0" smtClean="0"/>
              <a:t>18 September, 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2EBE59-3D95-3462-0CAF-4E878E3D6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/>
              <a:t>D.Beaujoint</a:t>
            </a:r>
            <a:r>
              <a:rPr lang="en-GB" noProof="0" dirty="0"/>
              <a:t> | </a:t>
            </a:r>
            <a:r>
              <a:rPr lang="en-GB" noProof="0" dirty="0" err="1"/>
              <a:t>SHiP</a:t>
            </a:r>
            <a:r>
              <a:rPr lang="en-GB" noProof="0" dirty="0"/>
              <a:t> Putty preliminary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E72CC-C32F-3FC0-D48A-7836B5853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9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56343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25882</TotalTime>
  <Words>991</Words>
  <Application>Microsoft Office PowerPoint</Application>
  <PresentationFormat>Widescreen</PresentationFormat>
  <Paragraphs>155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SHiP Putty preliminary report</vt:lpstr>
      <vt:lpstr>Goal</vt:lpstr>
      <vt:lpstr>Material</vt:lpstr>
      <vt:lpstr>Application guideline – Previous work at ITER</vt:lpstr>
      <vt:lpstr>Application guideline - Cleaning procedure</vt:lpstr>
      <vt:lpstr>Application guideline – Putty applictaion</vt:lpstr>
      <vt:lpstr>Application testing</vt:lpstr>
      <vt:lpstr>Preliminary results</vt:lpstr>
      <vt:lpstr>Questions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Daphne Vassilena Beaujoint</dc:creator>
  <cp:lastModifiedBy>Daphne Vassilena Beaujoint</cp:lastModifiedBy>
  <cp:revision>11</cp:revision>
  <dcterms:created xsi:type="dcterms:W3CDTF">2025-08-26T09:06:59Z</dcterms:created>
  <dcterms:modified xsi:type="dcterms:W3CDTF">2025-09-18T09:46:05Z</dcterms:modified>
</cp:coreProperties>
</file>