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96" r:id="rId2"/>
    <p:sldId id="294" r:id="rId3"/>
    <p:sldId id="308" r:id="rId4"/>
    <p:sldId id="309" r:id="rId5"/>
    <p:sldId id="300" r:id="rId6"/>
    <p:sldId id="304" r:id="rId7"/>
    <p:sldId id="321" r:id="rId8"/>
    <p:sldId id="326" r:id="rId9"/>
    <p:sldId id="322" r:id="rId10"/>
    <p:sldId id="301" r:id="rId11"/>
    <p:sldId id="315" r:id="rId12"/>
    <p:sldId id="317" r:id="rId13"/>
    <p:sldId id="305" r:id="rId14"/>
    <p:sldId id="323" r:id="rId15"/>
    <p:sldId id="314" r:id="rId16"/>
    <p:sldId id="302" r:id="rId17"/>
    <p:sldId id="303" r:id="rId18"/>
    <p:sldId id="318" r:id="rId19"/>
    <p:sldId id="319" r:id="rId20"/>
    <p:sldId id="320" r:id="rId21"/>
    <p:sldId id="324" r:id="rId22"/>
    <p:sldId id="288" r:id="rId23"/>
    <p:sldId id="325" r:id="rId24"/>
    <p:sldId id="306" r:id="rId25"/>
    <p:sldId id="311" r:id="rId26"/>
    <p:sldId id="312" r:id="rId27"/>
    <p:sldId id="31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0033A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16" autoAdjust="0"/>
    <p:restoredTop sz="94686"/>
  </p:normalViewPr>
  <p:slideViewPr>
    <p:cSldViewPr snapToGrid="0" snapToObjects="1">
      <p:cViewPr>
        <p:scale>
          <a:sx n="110" d="100"/>
          <a:sy n="110" d="100"/>
        </p:scale>
        <p:origin x="8512" y="27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dms.cern.ch/document/3292867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112725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Fusillo Demonstrator </a:t>
            </a:r>
            <a:br>
              <a:rPr lang="en-US" dirty="0"/>
            </a:br>
            <a:r>
              <a:rPr lang="en-US" dirty="0"/>
              <a:t>cold test results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175576"/>
            <a:ext cx="5746071" cy="549951"/>
          </a:xfrm>
        </p:spPr>
        <p:txBody>
          <a:bodyPr/>
          <a:lstStyle/>
          <a:p>
            <a:r>
              <a:rPr lang="en-GB" dirty="0"/>
              <a:t>V. Di Capua, G. </a:t>
            </a:r>
            <a:r>
              <a:rPr lang="en-GB" dirty="0" err="1"/>
              <a:t>Willering</a:t>
            </a:r>
            <a:r>
              <a:rPr lang="en-GB" dirty="0"/>
              <a:t>, F. </a:t>
            </a:r>
            <a:r>
              <a:rPr lang="en-GB" dirty="0" err="1"/>
              <a:t>Mangiarotti</a:t>
            </a:r>
            <a:r>
              <a:rPr lang="en-GB" dirty="0"/>
              <a:t>, M. </a:t>
            </a:r>
            <a:r>
              <a:rPr lang="en-GB" dirty="0" err="1"/>
              <a:t>Janitschke</a:t>
            </a:r>
            <a:r>
              <a:rPr lang="en-GB" dirty="0"/>
              <a:t>, A </a:t>
            </a:r>
            <a:r>
              <a:rPr lang="en-GB" dirty="0" err="1"/>
              <a:t>Haziot</a:t>
            </a:r>
            <a:r>
              <a:rPr lang="en-GB" dirty="0"/>
              <a:t>, M. Wozniak, J.L. Guyon,.</a:t>
            </a:r>
          </a:p>
          <a:p>
            <a:r>
              <a:rPr lang="en-GB" b="0" dirty="0"/>
              <a:t>Date: 17/09/2025</a:t>
            </a:r>
          </a:p>
        </p:txBody>
      </p:sp>
      <p:pic>
        <p:nvPicPr>
          <p:cNvPr id="5" name="Picture 4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5812A766-4C0F-7D32-6C9C-A1A480EF9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229598" y="895601"/>
            <a:ext cx="6858001" cy="506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C164F-8355-14F8-5ECA-D6D5714AA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889F08-0844-D347-D5D6-7E96D935A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summary + extractions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DAB6A-BE69-0D98-33C3-116B3C397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868FB-FC69-1F8A-1EC8-22BD96438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27DA9-1B8D-1883-42D0-FB1157786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69F8831-B291-A664-98E9-7C09667697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4223" y="1618374"/>
            <a:ext cx="11771297" cy="4327770"/>
          </a:xfrm>
          <a:prstGeom prst="rect">
            <a:avLst/>
          </a:prstGeom>
        </p:spPr>
      </p:pic>
      <p:pic>
        <p:nvPicPr>
          <p:cNvPr id="2" name="Picture 8">
            <a:extLst>
              <a:ext uri="{FF2B5EF4-FFF2-40B4-BE49-F238E27FC236}">
                <a16:creationId xmlns:a16="http://schemas.microsoft.com/office/drawing/2014/main" id="{B9379F21-D24A-4E1A-3993-45FE00D0B1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3905" t="33454" r="14340" b="63853"/>
          <a:stretch>
            <a:fillRect/>
          </a:stretch>
        </p:blipFill>
        <p:spPr>
          <a:xfrm>
            <a:off x="10460247" y="3065504"/>
            <a:ext cx="184520" cy="9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517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D4203F-73EF-4577-9DEA-08AB557D0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B8E6A9-6B31-B03B-6A9E-8E6073FDA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integral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6194E-A048-02AA-64AE-2900F34D1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C1029-D401-11E0-7E7A-440756320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968A0-667D-15EF-5AC2-C2F7DF5F0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023DAD-FBDF-BF92-81EF-1A18B260E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6176" y="3403304"/>
            <a:ext cx="7385824" cy="29248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4F5A4A4-2481-144B-DCF9-60B82963A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6879" y="247882"/>
            <a:ext cx="5280589" cy="31811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B77B38-8E72-3F29-6117-B5F4C04AF3A1}"/>
              </a:ext>
            </a:extLst>
          </p:cNvPr>
          <p:cNvSpPr txBox="1"/>
          <p:nvPr/>
        </p:nvSpPr>
        <p:spPr>
          <a:xfrm>
            <a:off x="343861" y="1183141"/>
            <a:ext cx="4195184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F2F2F"/>
                </a:solidFill>
              </a:rPr>
              <a:t>Good match between the measured QI values at 4.5 K  and simulations.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Discrepancy between the QIs at 4.5 and 1.9 K particularly for current above 200 A.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Limit of 30 kA</a:t>
            </a:r>
            <a:r>
              <a:rPr lang="en-US" baseline="30000" dirty="0">
                <a:solidFill>
                  <a:srgbClr val="2F2F2F"/>
                </a:solidFill>
              </a:rPr>
              <a:t>2</a:t>
            </a:r>
            <a:r>
              <a:rPr lang="en-US" dirty="0">
                <a:solidFill>
                  <a:srgbClr val="2F2F2F"/>
                </a:solidFill>
              </a:rPr>
              <a:t>s passed during the first quench at 1.9 K at 306 A (</a:t>
            </a:r>
            <a:r>
              <a:rPr lang="en-US" b="1" dirty="0">
                <a:solidFill>
                  <a:srgbClr val="2F2F2F"/>
                </a:solidFill>
              </a:rPr>
              <a:t>33 kA</a:t>
            </a:r>
            <a:r>
              <a:rPr lang="en-US" b="1" baseline="30000" dirty="0">
                <a:solidFill>
                  <a:srgbClr val="2F2F2F"/>
                </a:solidFill>
              </a:rPr>
              <a:t>2</a:t>
            </a:r>
            <a:r>
              <a:rPr lang="en-US" b="1" dirty="0">
                <a:solidFill>
                  <a:srgbClr val="2F2F2F"/>
                </a:solidFill>
              </a:rPr>
              <a:t>s</a:t>
            </a:r>
            <a:r>
              <a:rPr lang="en-US" dirty="0">
                <a:solidFill>
                  <a:srgbClr val="2F2F2F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Limit set considering a hot spot temperature of </a:t>
            </a:r>
            <a:r>
              <a:rPr lang="en-US" b="1" dirty="0">
                <a:solidFill>
                  <a:srgbClr val="2F2F2F"/>
                </a:solidFill>
              </a:rPr>
              <a:t>300 K in adiabatic conditions (conservative limit).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Later simulations considering </a:t>
            </a:r>
            <a:r>
              <a:rPr lang="en-US" b="1" dirty="0">
                <a:solidFill>
                  <a:srgbClr val="2F2F2F"/>
                </a:solidFill>
              </a:rPr>
              <a:t>He cooling</a:t>
            </a:r>
            <a:r>
              <a:rPr lang="en-US" dirty="0">
                <a:solidFill>
                  <a:srgbClr val="2F2F2F"/>
                </a:solidFill>
              </a:rPr>
              <a:t> could relax this limit, giving for </a:t>
            </a:r>
            <a:r>
              <a:rPr lang="en-US" b="1" dirty="0">
                <a:solidFill>
                  <a:srgbClr val="2F2F2F"/>
                </a:solidFill>
              </a:rPr>
              <a:t>33 kA</a:t>
            </a:r>
            <a:r>
              <a:rPr lang="en-US" b="1" baseline="30000" dirty="0">
                <a:solidFill>
                  <a:srgbClr val="2F2F2F"/>
                </a:solidFill>
              </a:rPr>
              <a:t>2</a:t>
            </a:r>
            <a:r>
              <a:rPr lang="en-US" b="1" dirty="0">
                <a:solidFill>
                  <a:srgbClr val="2F2F2F"/>
                </a:solidFill>
              </a:rPr>
              <a:t>s an hot spot temperature around 200 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F94A4E-7A69-8DC4-952A-5A542C721ECF}"/>
              </a:ext>
            </a:extLst>
          </p:cNvPr>
          <p:cNvSpPr/>
          <p:nvPr/>
        </p:nvSpPr>
        <p:spPr>
          <a:xfrm>
            <a:off x="9481958" y="2729563"/>
            <a:ext cx="1625588" cy="32211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M.Wozniak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113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A4084-B9A0-E6A8-A2CC-9E7C7F281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FC087E-815A-8DFC-5E33-530B4F77E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integral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603B0-2DA1-A34F-A318-1CBA1B4F1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7C749-01A5-8C56-0817-067070FC1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6C75F-5FD5-908D-79E2-C72B1D097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4DCD46E-C38F-A52F-59EB-8BE9E91C4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6176" y="3403304"/>
            <a:ext cx="7385824" cy="292480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117444B-1AFB-438D-AA20-C6F4CF6EDDC7}"/>
              </a:ext>
            </a:extLst>
          </p:cNvPr>
          <p:cNvSpPr/>
          <p:nvPr/>
        </p:nvSpPr>
        <p:spPr>
          <a:xfrm>
            <a:off x="8592384" y="4367814"/>
            <a:ext cx="89577" cy="275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EC9B520-2B65-FBC2-A58D-95219BB297BC}"/>
              </a:ext>
            </a:extLst>
          </p:cNvPr>
          <p:cNvSpPr/>
          <p:nvPr/>
        </p:nvSpPr>
        <p:spPr>
          <a:xfrm>
            <a:off x="8963859" y="4273381"/>
            <a:ext cx="89577" cy="275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C3926A7-FBE6-992A-8992-63308B101565}"/>
              </a:ext>
            </a:extLst>
          </p:cNvPr>
          <p:cNvSpPr/>
          <p:nvPr/>
        </p:nvSpPr>
        <p:spPr>
          <a:xfrm>
            <a:off x="9072563" y="3955257"/>
            <a:ext cx="112763" cy="476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F67479C-8BF4-38A9-E4C2-84FE1BDBAF11}"/>
              </a:ext>
            </a:extLst>
          </p:cNvPr>
          <p:cNvGrpSpPr/>
          <p:nvPr/>
        </p:nvGrpSpPr>
        <p:grpSpPr>
          <a:xfrm>
            <a:off x="3223296" y="1100831"/>
            <a:ext cx="8998713" cy="1688290"/>
            <a:chOff x="3223296" y="1100831"/>
            <a:chExt cx="8998713" cy="168829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512231D-8FFA-F256-1EC9-A97A5DDA0D80}"/>
                </a:ext>
              </a:extLst>
            </p:cNvPr>
            <p:cNvGrpSpPr/>
            <p:nvPr/>
          </p:nvGrpSpPr>
          <p:grpSpPr>
            <a:xfrm>
              <a:off x="3223296" y="1100831"/>
              <a:ext cx="8998713" cy="1688290"/>
              <a:chOff x="254742" y="3195432"/>
              <a:chExt cx="9807428" cy="1877849"/>
            </a:xfrm>
          </p:grpSpPr>
          <p:pic>
            <p:nvPicPr>
              <p:cNvPr id="20" name="Picture 19" descr="A machine with a wheel&#10;&#10;AI-generated content may be incorrect.">
                <a:extLst>
                  <a:ext uri="{FF2B5EF4-FFF2-40B4-BE49-F238E27FC236}">
                    <a16:creationId xmlns:a16="http://schemas.microsoft.com/office/drawing/2014/main" id="{8F73BA9B-F120-FB68-380A-5ACD571C96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13142" y="3195433"/>
                <a:ext cx="3090625" cy="1877848"/>
              </a:xfrm>
              <a:prstGeom prst="rect">
                <a:avLst/>
              </a:prstGeom>
            </p:spPr>
          </p:pic>
          <p:pic>
            <p:nvPicPr>
              <p:cNvPr id="22" name="Picture 21" descr="A machine with a red and yellow light&#10;&#10;AI-generated content may be incorrect.">
                <a:extLst>
                  <a:ext uri="{FF2B5EF4-FFF2-40B4-BE49-F238E27FC236}">
                    <a16:creationId xmlns:a16="http://schemas.microsoft.com/office/drawing/2014/main" id="{D5FD02CF-4C28-7493-4E6E-C1C0C8A258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71544" y="3195432"/>
                <a:ext cx="3090626" cy="1877848"/>
              </a:xfrm>
              <a:prstGeom prst="rect">
                <a:avLst/>
              </a:prstGeom>
            </p:spPr>
          </p:pic>
          <p:pic>
            <p:nvPicPr>
              <p:cNvPr id="24" name="Picture 23" descr="A close-up of a machine&#10;&#10;AI-generated content may be incorrect.">
                <a:extLst>
                  <a:ext uri="{FF2B5EF4-FFF2-40B4-BE49-F238E27FC236}">
                    <a16:creationId xmlns:a16="http://schemas.microsoft.com/office/drawing/2014/main" id="{A07A0838-732C-03FE-BB72-4C153E4465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4742" y="3195433"/>
                <a:ext cx="3090624" cy="1877847"/>
              </a:xfrm>
              <a:prstGeom prst="rect">
                <a:avLst/>
              </a:prstGeom>
            </p:spPr>
          </p:pic>
        </p:grp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35DA6087-66FB-F22F-1315-CB0C7750CDA6}"/>
                </a:ext>
              </a:extLst>
            </p:cNvPr>
            <p:cNvSpPr/>
            <p:nvPr/>
          </p:nvSpPr>
          <p:spPr>
            <a:xfrm>
              <a:off x="5783580" y="1805940"/>
              <a:ext cx="396240" cy="22860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976E2647-0E24-D88B-E4DE-21E34B65BA07}"/>
                </a:ext>
              </a:extLst>
            </p:cNvPr>
            <p:cNvSpPr/>
            <p:nvPr/>
          </p:nvSpPr>
          <p:spPr>
            <a:xfrm>
              <a:off x="8980584" y="1771327"/>
              <a:ext cx="396240" cy="228600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8D217D1-9ED3-A6E5-EE28-EBFB4B87A307}"/>
              </a:ext>
            </a:extLst>
          </p:cNvPr>
          <p:cNvSpPr txBox="1"/>
          <p:nvPr/>
        </p:nvSpPr>
        <p:spPr>
          <a:xfrm>
            <a:off x="406504" y="2991229"/>
            <a:ext cx="4195184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2F2F2F"/>
                </a:solidFill>
              </a:rPr>
              <a:t>Inconsistencies between measured QI values for the same quench or extraction current </a:t>
            </a:r>
            <a:r>
              <a:rPr lang="en-US" sz="1400" dirty="0">
                <a:solidFill>
                  <a:srgbClr val="2F2F2F"/>
                </a:solidFill>
              </a:rPr>
              <a:t>could be explained by </a:t>
            </a:r>
            <a:r>
              <a:rPr lang="en-US" sz="1400" b="1" dirty="0">
                <a:solidFill>
                  <a:srgbClr val="2F2F2F"/>
                </a:solidFill>
              </a:rPr>
              <a:t>the temperature increase of the two varistors.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Temperature rises from room temperature </a:t>
            </a:r>
            <a:r>
              <a:rPr lang="en-US" sz="1400" b="1" dirty="0">
                <a:solidFill>
                  <a:srgbClr val="2F2F2F"/>
                </a:solidFill>
              </a:rPr>
              <a:t>to 87 degree Celsius in case of quenches/extractions in rapid succession.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2F2F2F"/>
                </a:solidFill>
              </a:rPr>
              <a:t>Reduced performance </a:t>
            </a:r>
            <a:r>
              <a:rPr lang="en-US" sz="1400" dirty="0">
                <a:solidFill>
                  <a:srgbClr val="2F2F2F"/>
                </a:solidFill>
              </a:rPr>
              <a:t>of the varistors plates.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For future uses of these varistors a forced air cooling will be put in place to have more stable conditions across tests.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B7ECDE-D4C8-CD5F-D8B2-8E88234156CA}"/>
              </a:ext>
            </a:extLst>
          </p:cNvPr>
          <p:cNvSpPr txBox="1"/>
          <p:nvPr/>
        </p:nvSpPr>
        <p:spPr>
          <a:xfrm>
            <a:off x="262704" y="1009342"/>
            <a:ext cx="296059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 x varistors Metrosil 8606(150 kJ, 475 V, 470 A)</a:t>
            </a:r>
          </a:p>
          <a:p>
            <a:endParaRPr lang="pt-BR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</a:rPr>
              <a:t>Dissipated power for extraction at 288 A is ~ 45 kJ per varistor.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A85513-074E-5238-26B9-DAF9AC128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1CAD6D-7952-B1F1-4F18-3A3C0EBB1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current decay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FCAD0-5F8C-E969-C663-27B61BDAF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6139E-BC0B-1F0C-3E1E-C0789243C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C45B6-D6B5-AFF0-FC1D-2A351C190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158A3B7-6654-541C-95F8-B5E653216C1D}"/>
              </a:ext>
            </a:extLst>
          </p:cNvPr>
          <p:cNvGrpSpPr/>
          <p:nvPr/>
        </p:nvGrpSpPr>
        <p:grpSpPr>
          <a:xfrm>
            <a:off x="4497308" y="906464"/>
            <a:ext cx="7286704" cy="5465751"/>
            <a:chOff x="4725908" y="886923"/>
            <a:chExt cx="6934275" cy="52334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7923F0C-1B5A-7853-E3D1-797B8FE5B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4725908" y="886923"/>
              <a:ext cx="6934275" cy="5233415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EE9EAE8-28E3-9AF0-C123-8C2AB62C8FDE}"/>
                </a:ext>
              </a:extLst>
            </p:cNvPr>
            <p:cNvSpPr/>
            <p:nvPr/>
          </p:nvSpPr>
          <p:spPr>
            <a:xfrm rot="20945335">
              <a:off x="6804378" y="895002"/>
              <a:ext cx="425513" cy="356128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92AF8A9-750F-525C-CB48-103B4D94E37F}"/>
                </a:ext>
              </a:extLst>
            </p:cNvPr>
            <p:cNvSpPr txBox="1"/>
            <p:nvPr/>
          </p:nvSpPr>
          <p:spPr>
            <a:xfrm>
              <a:off x="5794218" y="924571"/>
              <a:ext cx="553126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1.9 K</a:t>
              </a:r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C8F8730-D7DA-8E8D-3529-32ABB1645B76}"/>
                </a:ext>
              </a:extLst>
            </p:cNvPr>
            <p:cNvSpPr txBox="1">
              <a:spLocks/>
            </p:cNvSpPr>
            <p:nvPr/>
          </p:nvSpPr>
          <p:spPr>
            <a:xfrm>
              <a:off x="5142367" y="1199026"/>
              <a:ext cx="576000" cy="2592000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US" dirty="0"/>
            </a:p>
            <a:p>
              <a:pPr algn="l"/>
              <a:endParaRPr lang="en-US" dirty="0"/>
            </a:p>
            <a:p>
              <a:pPr algn="l"/>
              <a:endParaRPr lang="en-US" dirty="0"/>
            </a:p>
            <a:p>
              <a:pPr algn="l"/>
              <a:endParaRPr lang="en-US" dirty="0"/>
            </a:p>
            <a:p>
              <a:pPr algn="l"/>
              <a:endParaRPr lang="en-US" dirty="0"/>
            </a:p>
            <a:p>
              <a:pPr algn="l"/>
              <a:r>
                <a:rPr lang="en-US" dirty="0"/>
                <a:t>4.5 K</a:t>
              </a:r>
              <a:endParaRPr lang="en-GB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F1B7245-69DC-6DC8-CFCE-22AB92E3AA5C}"/>
              </a:ext>
            </a:extLst>
          </p:cNvPr>
          <p:cNvSpPr txBox="1"/>
          <p:nvPr/>
        </p:nvSpPr>
        <p:spPr>
          <a:xfrm>
            <a:off x="406894" y="2537490"/>
            <a:ext cx="4195184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The current decay at </a:t>
            </a:r>
            <a:r>
              <a:rPr lang="en-US" b="1" dirty="0">
                <a:solidFill>
                  <a:srgbClr val="2F2F2F"/>
                </a:solidFill>
              </a:rPr>
              <a:t>1.9K</a:t>
            </a:r>
            <a:r>
              <a:rPr lang="en-US" dirty="0">
                <a:solidFill>
                  <a:srgbClr val="2F2F2F"/>
                </a:solidFill>
              </a:rPr>
              <a:t> highlights  a </a:t>
            </a:r>
            <a:r>
              <a:rPr lang="en-US" b="1" dirty="0">
                <a:solidFill>
                  <a:srgbClr val="2F2F2F"/>
                </a:solidFill>
              </a:rPr>
              <a:t>reduced quench back contribution to the current decay.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Higher cooling power of superfluid helium could explain the reduced quench back. </a:t>
            </a:r>
          </a:p>
        </p:txBody>
      </p:sp>
    </p:spTree>
    <p:extLst>
      <p:ext uri="{BB962C8B-B14F-4D97-AF65-F5344CB8AC3E}">
        <p14:creationId xmlns:p14="http://schemas.microsoft.com/office/powerpoint/2010/main" val="4039530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981B3-DD4F-0905-76FC-CDA9B2C69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CA3DC9-E159-93F5-23CE-485A7486B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current decay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51940-5BC6-63AB-A301-FFC111BB3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578D5-EC41-508F-037F-E594CCAF5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957F6-C585-39F0-51DB-6C8FA859A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B18C52-708D-BF9F-0284-AC3384BF98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606340" y="886923"/>
            <a:ext cx="7267141" cy="54898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6A184D-7B83-63C4-9300-15A959FECFF3}"/>
              </a:ext>
            </a:extLst>
          </p:cNvPr>
          <p:cNvSpPr txBox="1"/>
          <p:nvPr/>
        </p:nvSpPr>
        <p:spPr>
          <a:xfrm>
            <a:off x="8015947" y="2354740"/>
            <a:ext cx="55312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1.9 K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07943B-9B4B-45A4-C618-57A8131907EC}"/>
              </a:ext>
            </a:extLst>
          </p:cNvPr>
          <p:cNvSpPr txBox="1"/>
          <p:nvPr/>
        </p:nvSpPr>
        <p:spPr>
          <a:xfrm>
            <a:off x="6760028" y="2971085"/>
            <a:ext cx="55312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4.5 K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0B23A3-866A-581A-77B0-037EE86C8ECD}"/>
              </a:ext>
            </a:extLst>
          </p:cNvPr>
          <p:cNvSpPr txBox="1"/>
          <p:nvPr/>
        </p:nvSpPr>
        <p:spPr>
          <a:xfrm>
            <a:off x="407988" y="1190687"/>
            <a:ext cx="4195184" cy="54168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F2F2F"/>
                </a:solidFill>
              </a:rPr>
              <a:t>Triggered extractions from nominal current (288A and 3.00 T).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Trigger at 0 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F2F2F"/>
                </a:solidFill>
              </a:rPr>
              <a:t>First 200 </a:t>
            </a:r>
            <a:r>
              <a:rPr lang="en-US" b="1" dirty="0" err="1">
                <a:solidFill>
                  <a:srgbClr val="2F2F2F"/>
                </a:solidFill>
              </a:rPr>
              <a:t>ms</a:t>
            </a:r>
            <a:r>
              <a:rPr lang="en-US" b="1" dirty="0">
                <a:solidFill>
                  <a:srgbClr val="2F2F2F"/>
                </a:solidFill>
              </a:rPr>
              <a:t> dominated by the varistors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Same behavior both at 4.5 K and 1.9K.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Spread due to the temperature variation of the varistors from cycle to cycle.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F2F2F"/>
                </a:solidFill>
              </a:rPr>
              <a:t>After ~200 </a:t>
            </a:r>
            <a:r>
              <a:rPr lang="en-US" b="1" dirty="0" err="1">
                <a:solidFill>
                  <a:srgbClr val="2F2F2F"/>
                </a:solidFill>
              </a:rPr>
              <a:t>ms</a:t>
            </a:r>
            <a:r>
              <a:rPr lang="en-US" b="1" dirty="0">
                <a:solidFill>
                  <a:srgbClr val="2F2F2F"/>
                </a:solidFill>
              </a:rPr>
              <a:t> quench back becomes predominant.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Reduced quench back at 1.9 K =&gt; higher QI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68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840C6F-C17C-8FF7-05CF-2EE2C46005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CC48-383A-402A-C7B0-659F0F210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previous subscales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FD6B70-6E3C-7143-DC3D-BDCD633D8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CFEEE-02D0-60E0-02C1-14938AD05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631CF-6355-4565-41E0-F5CD11EC4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Content Placeholder 12">
            <a:extLst>
              <a:ext uri="{FF2B5EF4-FFF2-40B4-BE49-F238E27FC236}">
                <a16:creationId xmlns:a16="http://schemas.microsoft.com/office/drawing/2014/main" id="{BF0B45CD-B400-5217-FFF4-BCA5C0B53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2203" y="906464"/>
            <a:ext cx="3943040" cy="2181151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73C997BA-1C7D-ED3D-114B-908ADE1BE7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94017" y="906464"/>
            <a:ext cx="3912379" cy="21811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49A0AF-7CFC-2F97-FDBC-221B90A99B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582854" y="3122935"/>
            <a:ext cx="9332389" cy="31892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712359-01EA-933B-DC9B-24834BA53018}"/>
              </a:ext>
            </a:extLst>
          </p:cNvPr>
          <p:cNvSpPr txBox="1"/>
          <p:nvPr/>
        </p:nvSpPr>
        <p:spPr>
          <a:xfrm>
            <a:off x="407989" y="1078535"/>
            <a:ext cx="3488602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F2F2F"/>
                </a:solidFill>
              </a:rPr>
              <a:t>Slower training </a:t>
            </a:r>
            <a:r>
              <a:rPr lang="en-US" sz="1600" dirty="0">
                <a:solidFill>
                  <a:srgbClr val="2F2F2F"/>
                </a:solidFill>
              </a:rPr>
              <a:t>compared to first two subscales.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F2F2F"/>
                </a:solidFill>
              </a:rPr>
              <a:t>Better memory </a:t>
            </a:r>
            <a:r>
              <a:rPr lang="en-US" sz="1600" dirty="0">
                <a:solidFill>
                  <a:srgbClr val="2F2F2F"/>
                </a:solidFill>
              </a:rPr>
              <a:t>after the thermal cycle compared to the second subscale.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2F2F2F"/>
                </a:solidFill>
              </a:rPr>
              <a:t>Holding nominal current for 3 hours </a:t>
            </a:r>
            <a:r>
              <a:rPr lang="en-US" sz="1600" dirty="0">
                <a:solidFill>
                  <a:srgbClr val="2F2F2F"/>
                </a:solidFill>
              </a:rPr>
              <a:t>without any quench.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860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F548E-B1C7-0C0D-FA45-A2FDFFE4B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AC8571-D6ED-399C-2C80-F3B619B55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88473"/>
            <a:ext cx="5688011" cy="2032243"/>
          </a:xfrm>
        </p:spPr>
        <p:txBody>
          <a:bodyPr>
            <a:normAutofit fontScale="92500"/>
          </a:bodyPr>
          <a:lstStyle/>
          <a:p>
            <a:pPr lvl="1"/>
            <a:r>
              <a:rPr lang="en-US" sz="2200" dirty="0"/>
              <a:t>10 of the 70 splices </a:t>
            </a:r>
            <a:r>
              <a:rPr lang="en-US" sz="2200"/>
              <a:t>measured </a:t>
            </a:r>
            <a:r>
              <a:rPr lang="en-US" sz="2200" b="1"/>
              <a:t>individually.</a:t>
            </a:r>
          </a:p>
          <a:p>
            <a:pPr lvl="1"/>
            <a:endParaRPr lang="en-US" sz="2200" dirty="0"/>
          </a:p>
          <a:p>
            <a:pPr lvl="1"/>
            <a:r>
              <a:rPr lang="en-US" sz="2200" dirty="0"/>
              <a:t>Measured values are </a:t>
            </a:r>
            <a:r>
              <a:rPr lang="en-US" sz="2200" b="1" dirty="0"/>
              <a:t>compatible with the expected value of 1.2 </a:t>
            </a:r>
            <a:r>
              <a:rPr lang="en-US" sz="2200" b="1" dirty="0" err="1"/>
              <a:t>nOhm</a:t>
            </a:r>
            <a:r>
              <a:rPr lang="en-US" sz="2200" b="1" dirty="0"/>
              <a:t> </a:t>
            </a:r>
            <a:r>
              <a:rPr lang="en-US" sz="2200" dirty="0"/>
              <a:t>per splice and in line with the previous subscales.</a:t>
            </a: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67359E-CD0E-7BFA-E333-5E51E1FBD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Splice resistance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288C5D-EA62-F9C2-C8E8-3FF688455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3A30C-D2CF-A98A-43B5-1CC1C96E2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67A28-99A4-EA64-27B7-9DCEFF5FB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8" name="Picture 17" descr="A graph of a number of points&#10;&#10;AI-generated content may be incorrect.">
            <a:extLst>
              <a:ext uri="{FF2B5EF4-FFF2-40B4-BE49-F238E27FC236}">
                <a16:creationId xmlns:a16="http://schemas.microsoft.com/office/drawing/2014/main" id="{48AD9573-3C35-7B83-482B-2316E6712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823" y="1198587"/>
            <a:ext cx="5700487" cy="4460826"/>
          </a:xfrm>
          <a:prstGeom prst="rect">
            <a:avLst/>
          </a:prstGeom>
        </p:spPr>
      </p:pic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BE007F49-440B-41A1-A18E-B03F3413A5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539450"/>
              </p:ext>
            </p:extLst>
          </p:nvPr>
        </p:nvGraphicFramePr>
        <p:xfrm>
          <a:off x="859263" y="3373271"/>
          <a:ext cx="3949228" cy="29092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8337">
                  <a:extLst>
                    <a:ext uri="{9D8B030D-6E8A-4147-A177-3AD203B41FA5}">
                      <a16:colId xmlns:a16="http://schemas.microsoft.com/office/drawing/2014/main" val="3923268663"/>
                    </a:ext>
                  </a:extLst>
                </a:gridCol>
                <a:gridCol w="1496194">
                  <a:extLst>
                    <a:ext uri="{9D8B030D-6E8A-4147-A177-3AD203B41FA5}">
                      <a16:colId xmlns:a16="http://schemas.microsoft.com/office/drawing/2014/main" val="3996631270"/>
                    </a:ext>
                  </a:extLst>
                </a:gridCol>
                <a:gridCol w="964697">
                  <a:extLst>
                    <a:ext uri="{9D8B030D-6E8A-4147-A177-3AD203B41FA5}">
                      <a16:colId xmlns:a16="http://schemas.microsoft.com/office/drawing/2014/main" val="3645227589"/>
                    </a:ext>
                  </a:extLst>
                </a:gridCol>
              </a:tblGrid>
              <a:tr h="476207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Voltage taps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R (nOhm)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std (</a:t>
                      </a:r>
                      <a:r>
                        <a:rPr lang="en-GB" sz="1400" u="none" strike="noStrike" dirty="0" err="1">
                          <a:effectLst/>
                        </a:rPr>
                        <a:t>nOhm</a:t>
                      </a:r>
                      <a:r>
                        <a:rPr lang="en-GB" sz="1400" u="none" strike="noStrike" dirty="0">
                          <a:effectLst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66342699"/>
                  </a:ext>
                </a:extLst>
              </a:tr>
              <a:tr h="24330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EE02-EE03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1.1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0.1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6591899"/>
                  </a:ext>
                </a:extLst>
              </a:tr>
              <a:tr h="24330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EE04-EE05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1.1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0.1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8724706"/>
                  </a:ext>
                </a:extLst>
              </a:tr>
              <a:tr h="24330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EE06-EE07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0.94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0.1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77021369"/>
                  </a:ext>
                </a:extLst>
              </a:tr>
              <a:tr h="24330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EE08-EE09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0.1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51555129"/>
                  </a:ext>
                </a:extLst>
              </a:tr>
              <a:tr h="24330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EE10-EE11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1.2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0.1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24561508"/>
                  </a:ext>
                </a:extLst>
              </a:tr>
              <a:tr h="24330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EE12-EE13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1.1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0.1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5105188"/>
                  </a:ext>
                </a:extLst>
              </a:tr>
              <a:tr h="24330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EE14-EE15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0.1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8085665"/>
                  </a:ext>
                </a:extLst>
              </a:tr>
              <a:tr h="24330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EE16-EE17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1.1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0.3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8796519"/>
                  </a:ext>
                </a:extLst>
              </a:tr>
              <a:tr h="24330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EE18-EE19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0.9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0.2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1501538"/>
                  </a:ext>
                </a:extLst>
              </a:tr>
              <a:tr h="243302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EE20-EE21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0.95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0.2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977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062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1364B-1D4B-1264-B5EC-837B76E24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8BCB5C-14FF-AA01-2BC1-D04FA5FB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94810-8E7B-BFD1-C884-E26008B41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16095-3952-F4EB-C34E-FAF069E5F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BE84D-1E59-5BBF-1BAA-621AA8D21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09FF3BA-741A-0114-98D8-CDAAA784ED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511165"/>
              </p:ext>
            </p:extLst>
          </p:nvPr>
        </p:nvGraphicFramePr>
        <p:xfrm>
          <a:off x="407985" y="1282944"/>
          <a:ext cx="4283936" cy="4739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1152">
                  <a:extLst>
                    <a:ext uri="{9D8B030D-6E8A-4147-A177-3AD203B41FA5}">
                      <a16:colId xmlns:a16="http://schemas.microsoft.com/office/drawing/2014/main" val="1222392134"/>
                    </a:ext>
                  </a:extLst>
                </a:gridCol>
                <a:gridCol w="1070269">
                  <a:extLst>
                    <a:ext uri="{9D8B030D-6E8A-4147-A177-3AD203B41FA5}">
                      <a16:colId xmlns:a16="http://schemas.microsoft.com/office/drawing/2014/main" val="3856206148"/>
                    </a:ext>
                  </a:extLst>
                </a:gridCol>
                <a:gridCol w="1084731">
                  <a:extLst>
                    <a:ext uri="{9D8B030D-6E8A-4147-A177-3AD203B41FA5}">
                      <a16:colId xmlns:a16="http://schemas.microsoft.com/office/drawing/2014/main" val="1269821428"/>
                    </a:ext>
                  </a:extLst>
                </a:gridCol>
                <a:gridCol w="867784">
                  <a:extLst>
                    <a:ext uri="{9D8B030D-6E8A-4147-A177-3AD203B41FA5}">
                      <a16:colId xmlns:a16="http://schemas.microsoft.com/office/drawing/2014/main" val="1910865340"/>
                    </a:ext>
                  </a:extLst>
                </a:gridCol>
              </a:tblGrid>
              <a:tr h="340049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R_room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400" u="none" strike="noStrike">
                          <a:effectLst/>
                        </a:rPr>
                        <a:t>R_transition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RRR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/>
                </a:tc>
                <a:extLst>
                  <a:ext uri="{0D108BD9-81ED-4DB2-BD59-A6C34878D82A}">
                    <a16:rowId xmlns:a16="http://schemas.microsoft.com/office/drawing/2014/main" val="3961316927"/>
                  </a:ext>
                </a:extLst>
              </a:tr>
              <a:tr h="187872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Ohm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Ohm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-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/>
                </a:tc>
                <a:extLst>
                  <a:ext uri="{0D108BD9-81ED-4DB2-BD59-A6C34878D82A}">
                    <a16:rowId xmlns:a16="http://schemas.microsoft.com/office/drawing/2014/main" val="2816439102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EE01-EE02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0525625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EE03-EE04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6552584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EE05-EE06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19998704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EE07-EE08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853909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EE09-EE10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60216831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EE11-EE12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42791591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EE13-EE14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7898558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EE15-EE16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1938924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EE17-EE18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9759508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EE19-EE20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1131473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EE21-EE22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9582040"/>
                  </a:ext>
                </a:extLst>
              </a:tr>
              <a:tr h="340049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dirty="0">
                          <a:effectLst/>
                        </a:rPr>
                        <a:t>EE01-EE22 (Full magnet)</a:t>
                      </a:r>
                    </a:p>
                  </a:txBody>
                  <a:tcPr marL="9394" marR="9394" marT="9394" marB="0" anchor="b">
                    <a:solidFill>
                      <a:srgbClr val="0033A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636.0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09488908"/>
                  </a:ext>
                </a:extLst>
              </a:tr>
            </a:tbl>
          </a:graphicData>
        </a:graphic>
      </p:graphicFrame>
      <p:pic>
        <p:nvPicPr>
          <p:cNvPr id="11" name="Picture 10" descr="A graph of a function&#10;&#10;AI-generated content may be incorrect.">
            <a:extLst>
              <a:ext uri="{FF2B5EF4-FFF2-40B4-BE49-F238E27FC236}">
                <a16:creationId xmlns:a16="http://schemas.microsoft.com/office/drawing/2014/main" id="{C265E571-9616-F0EC-F8FF-DB44FC300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616" y="974360"/>
            <a:ext cx="6905153" cy="5318475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6EB7D8D2-1DD9-4098-A45B-A84EB82A171E}"/>
              </a:ext>
            </a:extLst>
          </p:cNvPr>
          <p:cNvSpPr/>
          <p:nvPr/>
        </p:nvSpPr>
        <p:spPr>
          <a:xfrm>
            <a:off x="6292158" y="3213981"/>
            <a:ext cx="516048" cy="28065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E17CD6A-0289-F8F7-25D7-207348F3F0D8}"/>
              </a:ext>
            </a:extLst>
          </p:cNvPr>
          <p:cNvCxnSpPr>
            <a:endCxn id="2" idx="2"/>
          </p:cNvCxnSpPr>
          <p:nvPr/>
        </p:nvCxnSpPr>
        <p:spPr>
          <a:xfrm flipV="1">
            <a:off x="5441133" y="3354310"/>
            <a:ext cx="851025" cy="3938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B9C910D-339B-95A9-CA88-169D0B3795AD}"/>
              </a:ext>
            </a:extLst>
          </p:cNvPr>
          <p:cNvCxnSpPr>
            <a:cxnSpLocks/>
            <a:endCxn id="2" idx="6"/>
          </p:cNvCxnSpPr>
          <p:nvPr/>
        </p:nvCxnSpPr>
        <p:spPr>
          <a:xfrm flipH="1" flipV="1">
            <a:off x="6808206" y="3354310"/>
            <a:ext cx="5097101" cy="3938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795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1FF26-0777-B696-87E0-8BD5375E3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C1BC9F-7B2C-617F-9E19-87F92BB5C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6518"/>
            <a:ext cx="11094747" cy="1687953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Acoustic emission sensors based on </a:t>
            </a:r>
            <a:r>
              <a:rPr lang="en-US" b="1" dirty="0"/>
              <a:t>commercial MEMS microphones </a:t>
            </a:r>
            <a:r>
              <a:rPr lang="en-US" dirty="0"/>
              <a:t>(IM73A135V01).</a:t>
            </a:r>
          </a:p>
          <a:p>
            <a:pPr lvl="1"/>
            <a:r>
              <a:rPr lang="en-US" b="1" dirty="0"/>
              <a:t>Custom PCB </a:t>
            </a:r>
            <a:r>
              <a:rPr lang="en-US" dirty="0"/>
              <a:t>to facilitate the </a:t>
            </a:r>
            <a:r>
              <a:rPr lang="en-US" b="1" dirty="0"/>
              <a:t>integration and the mechanical coupling </a:t>
            </a:r>
            <a:r>
              <a:rPr lang="en-US" dirty="0"/>
              <a:t>with magnets’ structure.</a:t>
            </a:r>
          </a:p>
          <a:p>
            <a:pPr lvl="1"/>
            <a:r>
              <a:rPr lang="en-US" dirty="0"/>
              <a:t>Microphones already tested at cold both at 4.5 and 1.9 K.</a:t>
            </a:r>
          </a:p>
          <a:p>
            <a:pPr lvl="1"/>
            <a:r>
              <a:rPr lang="en-US" b="1" dirty="0"/>
              <a:t>First use of these sensors </a:t>
            </a:r>
            <a:r>
              <a:rPr lang="en-US" dirty="0"/>
              <a:t>on a superconducting magnet.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AACB7A-3C7B-8460-9C19-722D74457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 emission measurements with MEMS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DF27F5-7CA1-AE30-1923-2A32DB84E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521F5-A720-C5D4-265A-6820E84B2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BF015-2AC5-90D1-0F6B-E66365971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 descr="A metal object with a blue strap&#10;&#10;AI-generated content may be incorrect.">
            <a:extLst>
              <a:ext uri="{FF2B5EF4-FFF2-40B4-BE49-F238E27FC236}">
                <a16:creationId xmlns:a16="http://schemas.microsoft.com/office/drawing/2014/main" id="{1B727CCB-1339-431D-5D01-271EC0A02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68435" y="3423147"/>
            <a:ext cx="3337560" cy="2503170"/>
          </a:xfrm>
          <a:prstGeom prst="rect">
            <a:avLst/>
          </a:prstGeom>
        </p:spPr>
      </p:pic>
      <p:pic>
        <p:nvPicPr>
          <p:cNvPr id="10" name="Picture 9" descr="A green circular object with white and black components&#10;&#10;AI-generated content may be incorrect.">
            <a:extLst>
              <a:ext uri="{FF2B5EF4-FFF2-40B4-BE49-F238E27FC236}">
                <a16:creationId xmlns:a16="http://schemas.microsoft.com/office/drawing/2014/main" id="{E8E7707E-1A4D-0B58-047A-2A79AD7DA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982" y="3624800"/>
            <a:ext cx="2837656" cy="2718712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10413A43-1ACC-4BCD-EED5-0394E1BE8EAD}"/>
              </a:ext>
            </a:extLst>
          </p:cNvPr>
          <p:cNvSpPr/>
          <p:nvPr/>
        </p:nvSpPr>
        <p:spPr>
          <a:xfrm>
            <a:off x="8392562" y="4508626"/>
            <a:ext cx="796705" cy="59752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782E86-831E-01FB-2923-0AF566C87774}"/>
              </a:ext>
            </a:extLst>
          </p:cNvPr>
          <p:cNvSpPr txBox="1"/>
          <p:nvPr/>
        </p:nvSpPr>
        <p:spPr>
          <a:xfrm>
            <a:off x="316854" y="2738676"/>
            <a:ext cx="517012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Five microphones installed.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</a:rPr>
              <a:t>One lost during the magnet handling.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F2F2F"/>
                </a:solidFill>
              </a:rPr>
              <a:t>Sope</a:t>
            </a:r>
            <a:r>
              <a:rPr lang="en-US" dirty="0">
                <a:solidFill>
                  <a:srgbClr val="2F2F2F"/>
                </a:solidFill>
              </a:rPr>
              <a:t> of the test was:</a:t>
            </a:r>
          </a:p>
          <a:p>
            <a:endParaRPr lang="en-US" dirty="0">
              <a:solidFill>
                <a:srgbClr val="2F2F2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F2F2F"/>
                </a:solidFill>
              </a:rPr>
              <a:t>To verify the mechanical coupling and stability over thermal cycles.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2F2F2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F2F2F"/>
                </a:solidFill>
              </a:rPr>
              <a:t>To identify needs and limitations of the sensors and of the data acquisition system</a:t>
            </a:r>
            <a:r>
              <a:rPr lang="en-US" dirty="0">
                <a:solidFill>
                  <a:srgbClr val="2F2F2F"/>
                </a:solidFill>
              </a:rPr>
              <a:t>.</a:t>
            </a:r>
          </a:p>
          <a:p>
            <a:pPr lvl="1"/>
            <a:endParaRPr lang="en-US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6633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F04E1-A580-2F44-1045-47E306A8F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716DB8-5F21-180F-8A10-F0C9F760C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20982"/>
            <a:ext cx="5335867" cy="4297536"/>
          </a:xfrm>
        </p:spPr>
        <p:txBody>
          <a:bodyPr>
            <a:normAutofit/>
          </a:bodyPr>
          <a:lstStyle/>
          <a:p>
            <a:pPr lvl="1"/>
            <a:r>
              <a:rPr lang="en-US" b="1" dirty="0"/>
              <a:t>Microphone have been acquired </a:t>
            </a:r>
            <a:r>
              <a:rPr lang="en-US" dirty="0"/>
              <a:t>at 50 and  100 kHz for </a:t>
            </a:r>
            <a:r>
              <a:rPr lang="en-US" b="1" dirty="0"/>
              <a:t>most of the ramps </a:t>
            </a:r>
            <a:r>
              <a:rPr lang="en-US" dirty="0"/>
              <a:t>during the different phases of the tests. 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r>
              <a:rPr lang="en-US" dirty="0"/>
              <a:t>In all conditions the four microphones were </a:t>
            </a:r>
            <a:r>
              <a:rPr lang="en-US" b="1" dirty="0"/>
              <a:t>able to measure mechanical vibrations.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Very </a:t>
            </a:r>
            <a:r>
              <a:rPr lang="en-US" b="1" dirty="0"/>
              <a:t>good mechanical coupling with magnet structure.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r>
              <a:rPr lang="en-US" b="1" dirty="0"/>
              <a:t>Correlation with events on the differential voltage</a:t>
            </a:r>
            <a:r>
              <a:rPr lang="en-US" dirty="0"/>
              <a:t> of the magnet.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D536BD-8029-BBE8-8015-EAA8B04FF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 emission measurements with MEMS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1F576-3FDC-8245-1FAC-039F4D486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66DBB-4983-0434-854E-ABBFA17E3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D95D8-AB68-BD03-C475-A15DFEAF2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AECD89B-C9FE-5E98-4AC7-0C71B63C4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6414" y="805543"/>
            <a:ext cx="6587847" cy="598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528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diagram of a diagram&#10;&#10;AI-generated content may be incorrect.">
            <a:extLst>
              <a:ext uri="{FF2B5EF4-FFF2-40B4-BE49-F238E27FC236}">
                <a16:creationId xmlns:a16="http://schemas.microsoft.com/office/drawing/2014/main" id="{7F6A2D85-C1FD-4F3E-79ED-B0BA9C7649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071" r="65106" b="-1"/>
          <a:stretch>
            <a:fillRect/>
          </a:stretch>
        </p:blipFill>
        <p:spPr bwMode="auto">
          <a:xfrm>
            <a:off x="3902323" y="1643995"/>
            <a:ext cx="2099593" cy="15223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and conventions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 descr="A diagram of a diagram&#10;&#10;AI-generated content may be incorrect.">
            <a:extLst>
              <a:ext uri="{FF2B5EF4-FFF2-40B4-BE49-F238E27FC236}">
                <a16:creationId xmlns:a16="http://schemas.microsoft.com/office/drawing/2014/main" id="{5A53BC57-1BCB-2A9A-17B7-FB482E4E25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63" t="14800" r="66002" b="49178"/>
          <a:stretch>
            <a:fillRect/>
          </a:stretch>
        </p:blipFill>
        <p:spPr bwMode="auto">
          <a:xfrm>
            <a:off x="5763126" y="1275482"/>
            <a:ext cx="2268525" cy="1557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0C920A-C37E-FAB7-AC36-95EE89337D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3"/>
          <a:stretch/>
        </p:blipFill>
        <p:spPr bwMode="auto">
          <a:xfrm>
            <a:off x="405013" y="834859"/>
            <a:ext cx="3427046" cy="29078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A drawing of a curved object&#10;&#10;AI-generated content may be incorrect.">
            <a:extLst>
              <a:ext uri="{FF2B5EF4-FFF2-40B4-BE49-F238E27FC236}">
                <a16:creationId xmlns:a16="http://schemas.microsoft.com/office/drawing/2014/main" id="{12095125-DC4A-4CAA-5ECB-979555D576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915" y="738390"/>
            <a:ext cx="3752362" cy="2766694"/>
          </a:xfrm>
          <a:prstGeom prst="rect">
            <a:avLst/>
          </a:prstGeom>
          <a:noFill/>
        </p:spPr>
      </p:pic>
      <p:pic>
        <p:nvPicPr>
          <p:cNvPr id="13" name="Picture 12" descr="A drawing of a machine&#10;&#10;AI-generated content may be incorrect.">
            <a:extLst>
              <a:ext uri="{FF2B5EF4-FFF2-40B4-BE49-F238E27FC236}">
                <a16:creationId xmlns:a16="http://schemas.microsoft.com/office/drawing/2014/main" id="{50657358-F5BF-557B-719E-4034E529DF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2" b="9376"/>
          <a:stretch/>
        </p:blipFill>
        <p:spPr bwMode="auto">
          <a:xfrm>
            <a:off x="7451918" y="3429000"/>
            <a:ext cx="2953837" cy="27913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350F753-B9DF-486A-8B3A-4A3246DB7C41}"/>
              </a:ext>
            </a:extLst>
          </p:cNvPr>
          <p:cNvSpPr/>
          <p:nvPr/>
        </p:nvSpPr>
        <p:spPr>
          <a:xfrm>
            <a:off x="7168859" y="2502567"/>
            <a:ext cx="176547" cy="12432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BEFDE79-C57F-B8DC-9727-88F3A772706E}"/>
              </a:ext>
            </a:extLst>
          </p:cNvPr>
          <p:cNvSpPr/>
          <p:nvPr/>
        </p:nvSpPr>
        <p:spPr>
          <a:xfrm>
            <a:off x="7523863" y="2500883"/>
            <a:ext cx="176547" cy="12432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09F1715-4091-925B-631C-6FCE7C876BB7}"/>
              </a:ext>
            </a:extLst>
          </p:cNvPr>
          <p:cNvSpPr/>
          <p:nvPr/>
        </p:nvSpPr>
        <p:spPr>
          <a:xfrm>
            <a:off x="7756191" y="1341769"/>
            <a:ext cx="176547" cy="12432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1B1750B-FC62-1B0E-B4D0-3AB9B86AC01D}"/>
              </a:ext>
            </a:extLst>
          </p:cNvPr>
          <p:cNvSpPr/>
          <p:nvPr/>
        </p:nvSpPr>
        <p:spPr>
          <a:xfrm>
            <a:off x="6934951" y="1350323"/>
            <a:ext cx="176547" cy="12432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3A73CBF-8AC4-46E2-ED78-D40ED5593FAD}"/>
              </a:ext>
            </a:extLst>
          </p:cNvPr>
          <p:cNvCxnSpPr>
            <a:endCxn id="15" idx="7"/>
          </p:cNvCxnSpPr>
          <p:nvPr/>
        </p:nvCxnSpPr>
        <p:spPr>
          <a:xfrm flipH="1">
            <a:off x="7085643" y="1172299"/>
            <a:ext cx="83216" cy="196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7C537E7-A311-E1DB-3B9E-3557E67237A5}"/>
              </a:ext>
            </a:extLst>
          </p:cNvPr>
          <p:cNvSpPr txBox="1"/>
          <p:nvPr/>
        </p:nvSpPr>
        <p:spPr>
          <a:xfrm>
            <a:off x="7132712" y="1011295"/>
            <a:ext cx="59961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dirty="0"/>
              <a:t>Optic fiber </a:t>
            </a:r>
            <a:endParaRPr lang="en-GB" sz="9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2E596D8-2B8F-80F6-1D0A-4E943DEEE45D}"/>
              </a:ext>
            </a:extLst>
          </p:cNvPr>
          <p:cNvCxnSpPr>
            <a:cxnSpLocks/>
          </p:cNvCxnSpPr>
          <p:nvPr/>
        </p:nvCxnSpPr>
        <p:spPr>
          <a:xfrm>
            <a:off x="7172507" y="1177637"/>
            <a:ext cx="608545" cy="165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CA0A01B3-D9BF-5B66-3F67-AA6F921857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146974"/>
              </p:ext>
            </p:extLst>
          </p:nvPr>
        </p:nvGraphicFramePr>
        <p:xfrm>
          <a:off x="405013" y="3742697"/>
          <a:ext cx="5763664" cy="25450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4077">
                  <a:extLst>
                    <a:ext uri="{9D8B030D-6E8A-4147-A177-3AD203B41FA5}">
                      <a16:colId xmlns:a16="http://schemas.microsoft.com/office/drawing/2014/main" val="3719418904"/>
                    </a:ext>
                  </a:extLst>
                </a:gridCol>
                <a:gridCol w="594929">
                  <a:extLst>
                    <a:ext uri="{9D8B030D-6E8A-4147-A177-3AD203B41FA5}">
                      <a16:colId xmlns:a16="http://schemas.microsoft.com/office/drawing/2014/main" val="3190891678"/>
                    </a:ext>
                  </a:extLst>
                </a:gridCol>
                <a:gridCol w="1248659">
                  <a:extLst>
                    <a:ext uri="{9D8B030D-6E8A-4147-A177-3AD203B41FA5}">
                      <a16:colId xmlns:a16="http://schemas.microsoft.com/office/drawing/2014/main" val="680042764"/>
                    </a:ext>
                  </a:extLst>
                </a:gridCol>
                <a:gridCol w="1205999">
                  <a:extLst>
                    <a:ext uri="{9D8B030D-6E8A-4147-A177-3AD203B41FA5}">
                      <a16:colId xmlns:a16="http://schemas.microsoft.com/office/drawing/2014/main" val="1745442113"/>
                    </a:ext>
                  </a:extLst>
                </a:gridCol>
              </a:tblGrid>
              <a:tr h="164286"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buNone/>
                      </a:pPr>
                      <a:r>
                        <a:rPr lang="en-US" sz="1100" dirty="0">
                          <a:effectLst/>
                        </a:rPr>
                        <a:t>Cold powering parameters: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 dirty="0">
                          <a:effectLst/>
                        </a:rPr>
                        <a:t>Unit 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1.9 K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4.5 K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9910048"/>
                  </a:ext>
                </a:extLst>
              </a:tr>
              <a:tr h="16428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Nominal Current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A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 dirty="0">
                          <a:effectLst/>
                        </a:rPr>
                        <a:t>288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288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4045690"/>
                  </a:ext>
                </a:extLst>
              </a:tr>
              <a:tr h="16428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Ultimate current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A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308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308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9584740"/>
                  </a:ext>
                </a:extLst>
              </a:tr>
              <a:tr h="16428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Short sample limit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A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 dirty="0">
                          <a:effectLst/>
                        </a:rPr>
                        <a:t>592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431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74975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Bore field at nominal current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T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3.00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7519290"/>
                  </a:ext>
                </a:extLst>
              </a:tr>
              <a:tr h="16428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Peak field at nominal current 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T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3.61 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2661630"/>
                  </a:ext>
                </a:extLst>
              </a:tr>
              <a:tr h="16428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Bore field at Iss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T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6.17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4.50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5222613"/>
                  </a:ext>
                </a:extLst>
              </a:tr>
              <a:tr h="16428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Peak field at Iss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T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7.43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5.41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1936684"/>
                  </a:ext>
                </a:extLst>
              </a:tr>
              <a:tr h="16428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Nominal ramp rate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A/s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9699769"/>
                  </a:ext>
                </a:extLst>
              </a:tr>
              <a:tr h="16428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Nominal stored energy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kJ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391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7458"/>
                  </a:ext>
                </a:extLst>
              </a:tr>
              <a:tr h="16428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Inductance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mH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9400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197888"/>
                  </a:ext>
                </a:extLst>
              </a:tr>
              <a:tr h="16428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Load line parameters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3.61 T ; 287.5 A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843409"/>
                  </a:ext>
                </a:extLst>
              </a:tr>
              <a:tr h="16428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Maximum QI, hotspot temperature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kA</a:t>
                      </a:r>
                      <a:r>
                        <a:rPr lang="en-GB" sz="1100" baseline="30000">
                          <a:effectLst/>
                        </a:rPr>
                        <a:t>2</a:t>
                      </a:r>
                      <a:r>
                        <a:rPr lang="en-GB" sz="1100">
                          <a:effectLst/>
                        </a:rPr>
                        <a:t>s, K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 dirty="0">
                          <a:effectLst/>
                        </a:rPr>
                        <a:t>29, 300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560484"/>
                  </a:ext>
                </a:extLst>
              </a:tr>
              <a:tr h="33690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Baseline protection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buNone/>
                      </a:pPr>
                      <a:r>
                        <a:rPr lang="pt-BR" sz="1100" dirty="0">
                          <a:effectLst/>
                        </a:rPr>
                        <a:t>2 x varistors Metrosil 8606(150 kJ, 475 V, 470 A)</a:t>
                      </a:r>
                      <a:endParaRPr lang="en-GB" sz="1100" dirty="0">
                        <a:solidFill>
                          <a:srgbClr val="7B7B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7044163"/>
                  </a:ext>
                </a:extLst>
              </a:tr>
            </a:tbl>
          </a:graphicData>
        </a:graphic>
      </p:graphicFrame>
      <p:sp>
        <p:nvSpPr>
          <p:cNvPr id="27" name="Rectangle 1">
            <a:extLst>
              <a:ext uri="{FF2B5EF4-FFF2-40B4-BE49-F238E27FC236}">
                <a16:creationId xmlns:a16="http://schemas.microsoft.com/office/drawing/2014/main" id="{2F79739B-774D-C78E-DF31-4DE3ADB79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483" y="4132008"/>
            <a:ext cx="845591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9F73C-C00E-E42B-FD53-F0E48A6D0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52AB8A-C6D6-0D7A-81C7-F297CC491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 emission measurements with MEMS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A9B51-2F30-98F4-8DB5-AC9AAB345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9F18D-5B43-58CA-8E8A-B60FC4569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D5A3F-671A-CA5F-7541-0F11B87EF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6" name="Picture 15" descr="A screenshot of a graph&#10;&#10;AI-generated content may be incorrect.">
            <a:extLst>
              <a:ext uri="{FF2B5EF4-FFF2-40B4-BE49-F238E27FC236}">
                <a16:creationId xmlns:a16="http://schemas.microsoft.com/office/drawing/2014/main" id="{99EA34A7-7E67-B28C-82CA-0F6C292CF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727" y="823278"/>
            <a:ext cx="3717165" cy="5908742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CABC3E1-C2BD-42EB-F5EE-32D05D854645}"/>
              </a:ext>
            </a:extLst>
          </p:cNvPr>
          <p:cNvSpPr txBox="1">
            <a:spLocks/>
          </p:cNvSpPr>
          <p:nvPr/>
        </p:nvSpPr>
        <p:spPr>
          <a:xfrm>
            <a:off x="407988" y="1933936"/>
            <a:ext cx="6314930" cy="29901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/>
              <a:t>Quenches captured by all the microphones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Quench </a:t>
            </a:r>
            <a:r>
              <a:rPr lang="en-US" b="1" dirty="0"/>
              <a:t>detected</a:t>
            </a:r>
            <a:r>
              <a:rPr lang="en-US" dirty="0"/>
              <a:t> by the microphones even </a:t>
            </a:r>
            <a:r>
              <a:rPr lang="en-US" b="1" dirty="0"/>
              <a:t>before  protection’s trigger.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Deeper analysis of the data is still ongoing to fully </a:t>
            </a:r>
            <a:r>
              <a:rPr lang="en-US" b="1" dirty="0"/>
              <a:t>understand the limit of these sensors </a:t>
            </a:r>
            <a:r>
              <a:rPr lang="en-US" dirty="0"/>
              <a:t>and their </a:t>
            </a:r>
            <a:r>
              <a:rPr lang="en-US" b="1" dirty="0"/>
              <a:t>potentiality.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417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40B5BD-9374-EE2B-7656-B40460683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E8ECAE-7411-8782-1DD4-D672ADFED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8270F-C0FA-DD0E-FAF2-8303428CA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4C265-F3AE-E776-3C68-094710BA2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34A99E-68BF-690C-F25F-34549DF94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3F8FD21-DD3E-E059-E64F-6B436A3B508C}"/>
              </a:ext>
            </a:extLst>
          </p:cNvPr>
          <p:cNvSpPr txBox="1">
            <a:spLocks/>
          </p:cNvSpPr>
          <p:nvPr/>
        </p:nvSpPr>
        <p:spPr>
          <a:xfrm>
            <a:off x="407988" y="1091045"/>
            <a:ext cx="11376024" cy="51435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Magnet reached </a:t>
            </a:r>
            <a:r>
              <a:rPr lang="en-US" b="1" dirty="0"/>
              <a:t>nominal current at 4.5 K in 22 quenches.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Ultimate current reached at 1.9 K.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Slower training but better memory </a:t>
            </a:r>
            <a:r>
              <a:rPr lang="en-US" dirty="0"/>
              <a:t>after thermal cycle compared to </a:t>
            </a:r>
            <a:r>
              <a:rPr lang="en-US" b="1" dirty="0"/>
              <a:t>previous subscales.</a:t>
            </a:r>
          </a:p>
          <a:p>
            <a:pPr marL="0" lvl="1" indent="0">
              <a:buNone/>
            </a:pPr>
            <a:endParaRPr lang="en-US" b="1" dirty="0"/>
          </a:p>
          <a:p>
            <a:pPr lvl="1"/>
            <a:r>
              <a:rPr lang="en-US" b="1" dirty="0"/>
              <a:t>Splices resistance and RRR </a:t>
            </a:r>
            <a:r>
              <a:rPr lang="en-US" dirty="0"/>
              <a:t>within expected values an </a:t>
            </a:r>
            <a:r>
              <a:rPr lang="en-US" b="1" dirty="0"/>
              <a:t>in line with subscales.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All quenches with similar signature and preceded by precursors generated by displacement of ropes 8,9, and 10.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 Intra rope quench propagation, no inter rope propagation within observation time (max 50ms).</a:t>
            </a:r>
          </a:p>
          <a:p>
            <a:pPr lvl="1"/>
            <a:endParaRPr lang="en-US" b="1" dirty="0"/>
          </a:p>
          <a:p>
            <a:pPr lvl="1"/>
            <a:r>
              <a:rPr lang="en-US" b="1" dirty="0"/>
              <a:t>First test of the </a:t>
            </a:r>
            <a:r>
              <a:rPr lang="en-US" dirty="0"/>
              <a:t>acoustic emission sensors based on MEMS </a:t>
            </a:r>
            <a:r>
              <a:rPr lang="en-US" b="1" dirty="0"/>
              <a:t>technology shows promising results.</a:t>
            </a:r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497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EBD24-CDEE-74F3-3A72-1CDB02E67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A2549-4B36-4A93-18EF-3DA6D34F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6B7398-E8AD-469F-E79B-2814A62C17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28959" y="941696"/>
            <a:ext cx="6037620" cy="52457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22734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CDED54-3654-5D98-4B44-6BCE2C3AF8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77B6E9-3E41-7EEE-BB00-660861872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Powering Overview 4.5 K 19-22/08/2025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D27A7-D004-F3C0-2E32-92E2357F1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C3595-B776-AC8F-ED17-5E16E9C8D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8171B-D59D-8AB4-B0CE-33D46A249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 descr="A graph of a graph&#10;&#10;AI-generated content may be incorrect.">
            <a:extLst>
              <a:ext uri="{FF2B5EF4-FFF2-40B4-BE49-F238E27FC236}">
                <a16:creationId xmlns:a16="http://schemas.microsoft.com/office/drawing/2014/main" id="{2C44C183-8DA2-154B-7695-EEA799BD6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32" y="2953838"/>
            <a:ext cx="4373960" cy="3368904"/>
          </a:xfrm>
          <a:prstGeom prst="rect">
            <a:avLst/>
          </a:prstGeom>
        </p:spPr>
      </p:pic>
      <p:pic>
        <p:nvPicPr>
          <p:cNvPr id="11" name="Picture 10" descr="A screenshot of a graph&#10;&#10;AI-generated content may be incorrect.">
            <a:extLst>
              <a:ext uri="{FF2B5EF4-FFF2-40B4-BE49-F238E27FC236}">
                <a16:creationId xmlns:a16="http://schemas.microsoft.com/office/drawing/2014/main" id="{250B08E3-B017-1E99-B870-40E079707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165" y="1015642"/>
            <a:ext cx="6890385" cy="53071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5ECC2A1-B42C-1EE7-78AF-48C28BFE3711}"/>
              </a:ext>
            </a:extLst>
          </p:cNvPr>
          <p:cNvSpPr/>
          <p:nvPr/>
        </p:nvSpPr>
        <p:spPr>
          <a:xfrm>
            <a:off x="504092" y="2953838"/>
            <a:ext cx="1008185" cy="336890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E9B31E-05A0-DC82-EA29-FA5BF20433E0}"/>
              </a:ext>
            </a:extLst>
          </p:cNvPr>
          <p:cNvSpPr txBox="1"/>
          <p:nvPr/>
        </p:nvSpPr>
        <p:spPr>
          <a:xfrm>
            <a:off x="407989" y="908799"/>
            <a:ext cx="4485639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Protection verification.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Training (</a:t>
            </a:r>
            <a:r>
              <a:rPr lang="en-US" sz="1400" b="1" dirty="0">
                <a:solidFill>
                  <a:srgbClr val="2F2F2F"/>
                </a:solidFill>
              </a:rPr>
              <a:t>slow</a:t>
            </a:r>
            <a:r>
              <a:rPr lang="en-US" sz="1400" dirty="0">
                <a:solidFill>
                  <a:srgbClr val="2F2F2F"/>
                </a:solidFill>
              </a:rPr>
              <a:t>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Splices.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Magnetic measurements.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Decision taken to go to </a:t>
            </a:r>
            <a:r>
              <a:rPr lang="en-US" sz="1400" b="1" dirty="0">
                <a:solidFill>
                  <a:srgbClr val="2F2F2F"/>
                </a:solidFill>
              </a:rPr>
              <a:t>1.9 K for a faster training</a:t>
            </a:r>
            <a:r>
              <a:rPr lang="en-US" sz="1400" dirty="0">
                <a:solidFill>
                  <a:srgbClr val="2F2F2F"/>
                </a:solidFill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976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7FA9E-FA43-9296-DFC0-52E1D5165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B94DA3-2DD2-E370-707F-A4DD2E063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Powering Overview 1.9 K 26/08/2025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BC000-CE69-2F47-157B-9E78BBE31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752DE-A5DD-00BB-40F1-9CA53D30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1F9B2-9A44-996E-05E2-520D080C5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 descr="A graph of a graph&#10;&#10;AI-generated content may be incorrect.">
            <a:extLst>
              <a:ext uri="{FF2B5EF4-FFF2-40B4-BE49-F238E27FC236}">
                <a16:creationId xmlns:a16="http://schemas.microsoft.com/office/drawing/2014/main" id="{B72A66A7-5122-042A-9125-3275C12F7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32" y="2953838"/>
            <a:ext cx="4373960" cy="33689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18818A-786F-1BDE-FD6C-9CCD1FF1BE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175639" y="1015642"/>
            <a:ext cx="6887436" cy="53071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33225E8-6E20-EF62-6C3D-DF13BC967509}"/>
              </a:ext>
            </a:extLst>
          </p:cNvPr>
          <p:cNvSpPr/>
          <p:nvPr/>
        </p:nvSpPr>
        <p:spPr>
          <a:xfrm>
            <a:off x="2321169" y="2953838"/>
            <a:ext cx="265491" cy="336890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96D357-EA8E-385B-4C44-35DD2755463D}"/>
              </a:ext>
            </a:extLst>
          </p:cNvPr>
          <p:cNvSpPr txBox="1"/>
          <p:nvPr/>
        </p:nvSpPr>
        <p:spPr>
          <a:xfrm>
            <a:off x="407989" y="1031035"/>
            <a:ext cx="4170027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Training.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2F2F2F"/>
                </a:solidFill>
              </a:rPr>
              <a:t>QI limit reached (~ 33 kA</a:t>
            </a:r>
            <a:r>
              <a:rPr lang="en-US" sz="1400" b="1" baseline="30000" dirty="0">
                <a:solidFill>
                  <a:srgbClr val="2F2F2F"/>
                </a:solidFill>
              </a:rPr>
              <a:t>2</a:t>
            </a:r>
            <a:r>
              <a:rPr lang="en-US" sz="1400" b="1" dirty="0">
                <a:solidFill>
                  <a:srgbClr val="2F2F2F"/>
                </a:solidFill>
              </a:rPr>
              <a:t>s) at 306 A.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Low current extraction to extrapolate QI curve.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5805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77D0E-8F87-4F92-E54C-F30541862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977771-A58A-DB9B-60B7-1F50995A6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Powering Overview 4.5 K 27-29/08/2025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8016D1-B389-3DCA-159D-7BCE99176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020D4-8EF7-3E12-EC0F-27A76F897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C6F7B-61AB-66DE-4AC4-3EF5C9EF2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 descr="A graph of a graph&#10;&#10;AI-generated content may be incorrect.">
            <a:extLst>
              <a:ext uri="{FF2B5EF4-FFF2-40B4-BE49-F238E27FC236}">
                <a16:creationId xmlns:a16="http://schemas.microsoft.com/office/drawing/2014/main" id="{B5D62328-609E-15BE-8FD2-769B88F41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32" y="2953838"/>
            <a:ext cx="4373960" cy="33689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2567B8-EF03-37C4-C51C-2192C32F24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175639" y="1016777"/>
            <a:ext cx="6887436" cy="53048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BE5B1C8-9F89-6F78-7244-7C393AA855DF}"/>
              </a:ext>
            </a:extLst>
          </p:cNvPr>
          <p:cNvSpPr/>
          <p:nvPr/>
        </p:nvSpPr>
        <p:spPr>
          <a:xfrm>
            <a:off x="2637693" y="2953838"/>
            <a:ext cx="658214" cy="336890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7EBA14-2ADE-6CDF-E4E6-EA54EAF91E8E}"/>
              </a:ext>
            </a:extLst>
          </p:cNvPr>
          <p:cNvSpPr txBox="1"/>
          <p:nvPr/>
        </p:nvSpPr>
        <p:spPr>
          <a:xfrm>
            <a:off x="407989" y="908799"/>
            <a:ext cx="4699416" cy="2369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2F2F2F"/>
                </a:solidFill>
              </a:rPr>
              <a:t>Magnetic measurements: 18 </a:t>
            </a:r>
            <a:r>
              <a:rPr lang="en-US" sz="1400" b="1" dirty="0" err="1">
                <a:solidFill>
                  <a:srgbClr val="2F2F2F"/>
                </a:solidFill>
              </a:rPr>
              <a:t>dedicatyed</a:t>
            </a:r>
            <a:r>
              <a:rPr lang="en-US" sz="1400" b="1" dirty="0">
                <a:solidFill>
                  <a:srgbClr val="2F2F2F"/>
                </a:solidFill>
              </a:rPr>
              <a:t> extractions</a:t>
            </a:r>
            <a:r>
              <a:rPr lang="en-US" sz="1400" dirty="0">
                <a:solidFill>
                  <a:srgbClr val="2F2F2F"/>
                </a:solidFill>
              </a:rPr>
              <a:t> at nominal current.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Splices.</a:t>
            </a:r>
          </a:p>
          <a:p>
            <a:pPr algn="l"/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Middle point extractions to complete the QI curve.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Heater studies.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FQPC studies.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2136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1F895-577D-BE37-8EE7-CA23B96BF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09C68C-12E3-65D0-41E1-C783C916C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Powering Overview 4.5 K 2-3/09/2025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A9D81-CD0D-6C5E-D3DF-F5EFDCD9B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23003-F08F-DEFE-73AF-114C889EC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40DFF-46D8-1536-C613-E147AC424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 descr="A graph of a graph&#10;&#10;AI-generated content may be incorrect.">
            <a:extLst>
              <a:ext uri="{FF2B5EF4-FFF2-40B4-BE49-F238E27FC236}">
                <a16:creationId xmlns:a16="http://schemas.microsoft.com/office/drawing/2014/main" id="{CBD0A861-A2D8-D0E5-D705-3174CF390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32" y="2953838"/>
            <a:ext cx="4373960" cy="33689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2E3D59-F5E4-BF3C-7AF4-4555109E40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175639" y="1015642"/>
            <a:ext cx="6887435" cy="530709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58116FC-849B-66E7-457E-FD7525B554F5}"/>
              </a:ext>
            </a:extLst>
          </p:cNvPr>
          <p:cNvSpPr/>
          <p:nvPr/>
        </p:nvSpPr>
        <p:spPr>
          <a:xfrm>
            <a:off x="4157003" y="2953838"/>
            <a:ext cx="506889" cy="336890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883AB6-5C33-EDD3-CF4D-8344FAAE68F2}"/>
              </a:ext>
            </a:extLst>
          </p:cNvPr>
          <p:cNvSpPr txBox="1"/>
          <p:nvPr/>
        </p:nvSpPr>
        <p:spPr>
          <a:xfrm>
            <a:off x="407989" y="908799"/>
            <a:ext cx="4314406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Training verification after thermal cycle.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2 remaining FQPC test from previous cool down.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Holding current test at nominal current (288A) for three hours.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Slow power abort for the FQPC studies.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17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B0A2C-F3EF-E40B-7B05-7BCDCECBD0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E49830-19C1-DE12-53DF-51E04E09A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plan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1D0BD-63DA-1912-DF73-423C236C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DAC55-BEFF-B3D7-DB95-7D78807F8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431E0-D051-0519-BECC-3327E5F34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9C43AF-96F1-E5D7-6514-8D9272F7E561}"/>
              </a:ext>
            </a:extLst>
          </p:cNvPr>
          <p:cNvSpPr txBox="1"/>
          <p:nvPr/>
        </p:nvSpPr>
        <p:spPr>
          <a:xfrm>
            <a:off x="407988" y="966621"/>
            <a:ext cx="6510171" cy="49552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2F2F2F"/>
                </a:solidFill>
              </a:rPr>
              <a:t>300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HV tests (500V): </a:t>
            </a:r>
            <a:r>
              <a:rPr lang="en-US" sz="1400" b="1" dirty="0">
                <a:solidFill>
                  <a:srgbClr val="2F2F2F"/>
                </a:solidFill>
              </a:rPr>
              <a:t>PASSED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2F2F2F"/>
                </a:solidFill>
              </a:rPr>
              <a:t>4.5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HV tests (1.5 kV): </a:t>
            </a:r>
            <a:r>
              <a:rPr lang="en-US" sz="1400" b="1" dirty="0">
                <a:solidFill>
                  <a:srgbClr val="2F2F2F"/>
                </a:solidFill>
              </a:rPr>
              <a:t>PASSED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Protection verification.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Training.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Splices.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Magnetic measurements.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Magnet heaters.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FQPC stand alone.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Magnet and FQPC in series.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2F2F2F"/>
                </a:solidFill>
              </a:rPr>
              <a:t>1.9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Training.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2F2F2F"/>
                </a:solidFill>
              </a:rPr>
              <a:t>Thermal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2F2F2F"/>
                </a:solidFill>
              </a:rPr>
              <a:t>4.5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HV tests (1.5 kV): </a:t>
            </a:r>
            <a:r>
              <a:rPr lang="en-US" sz="1400" b="1" dirty="0">
                <a:solidFill>
                  <a:srgbClr val="2F2F2F"/>
                </a:solidFill>
              </a:rPr>
              <a:t>PASSED</a:t>
            </a:r>
            <a:endParaRPr lang="en-US" sz="1400" dirty="0">
              <a:solidFill>
                <a:srgbClr val="2F2F2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Training verification.</a:t>
            </a:r>
          </a:p>
          <a:p>
            <a:endParaRPr lang="en-US" sz="1400" dirty="0">
              <a:solidFill>
                <a:srgbClr val="2F2F2F"/>
              </a:solidFill>
            </a:endParaRPr>
          </a:p>
          <a:p>
            <a:r>
              <a:rPr lang="en-GB" sz="1400" dirty="0">
                <a:solidFill>
                  <a:srgbClr val="2F2F2F"/>
                </a:solidFill>
                <a:hlinkClick r:id="rId2"/>
              </a:rPr>
              <a:t>Test plan available on EDMS: 3292867</a:t>
            </a:r>
            <a:endParaRPr lang="en-US" sz="1400" dirty="0">
              <a:solidFill>
                <a:srgbClr val="2F2F2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07C459-B020-E10C-1393-2A12CCE21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926" y="0"/>
            <a:ext cx="4442424" cy="631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557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E4B0B-02E9-5F94-4C62-EE104F821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C9DE06-556D-B0FB-78B1-BF6796261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Powering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656CA-7B9B-2325-3906-5F0E24FE9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0002E-5851-D1CF-EC65-8CA05E67C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598BF-1BD6-748A-6E5F-6DC65FA56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4AE6790F-5EBD-4B44-F194-1FF2BA6C3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390" y="602166"/>
            <a:ext cx="7427214" cy="57205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FA1EC9-B9E2-C85A-EC24-4E90F5DD1383}"/>
              </a:ext>
            </a:extLst>
          </p:cNvPr>
          <p:cNvSpPr txBox="1"/>
          <p:nvPr/>
        </p:nvSpPr>
        <p:spPr>
          <a:xfrm>
            <a:off x="407989" y="2259282"/>
            <a:ext cx="4170027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Tests executed from the </a:t>
            </a:r>
            <a:r>
              <a:rPr lang="en-US" sz="1400" b="1" dirty="0">
                <a:solidFill>
                  <a:srgbClr val="2F2F2F"/>
                </a:solidFill>
              </a:rPr>
              <a:t>19/08/2025</a:t>
            </a:r>
            <a:r>
              <a:rPr lang="en-US" sz="1400" dirty="0">
                <a:solidFill>
                  <a:srgbClr val="2F2F2F"/>
                </a:solidFill>
              </a:rPr>
              <a:t> to the </a:t>
            </a:r>
            <a:r>
              <a:rPr lang="en-US" sz="1400" b="1" dirty="0">
                <a:solidFill>
                  <a:srgbClr val="2F2F2F"/>
                </a:solidFill>
              </a:rPr>
              <a:t>3/09/2025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A total of </a:t>
            </a:r>
            <a:r>
              <a:rPr lang="en-US" sz="1400" b="1" dirty="0">
                <a:solidFill>
                  <a:srgbClr val="2F2F2F"/>
                </a:solidFill>
              </a:rPr>
              <a:t>nine days of powering.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One </a:t>
            </a:r>
            <a:r>
              <a:rPr lang="en-US" sz="1400" b="1" dirty="0">
                <a:solidFill>
                  <a:srgbClr val="2F2F2F"/>
                </a:solidFill>
              </a:rPr>
              <a:t>thermal cycle</a:t>
            </a:r>
            <a:r>
              <a:rPr lang="en-US" sz="1400" dirty="0">
                <a:solidFill>
                  <a:srgbClr val="2F2F2F"/>
                </a:solidFill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A few (four) interruptions due to cryogenic limitations.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For </a:t>
            </a:r>
            <a:r>
              <a:rPr lang="en-US" sz="1400" b="1" dirty="0">
                <a:solidFill>
                  <a:srgbClr val="2F2F2F"/>
                </a:solidFill>
              </a:rPr>
              <a:t>all tests, </a:t>
            </a:r>
            <a:r>
              <a:rPr lang="en-US" sz="1400" dirty="0">
                <a:solidFill>
                  <a:srgbClr val="2F2F2F"/>
                </a:solidFill>
              </a:rPr>
              <a:t>a ramp rate of  </a:t>
            </a:r>
            <a:r>
              <a:rPr lang="en-US" sz="1400" b="1" dirty="0">
                <a:solidFill>
                  <a:srgbClr val="2F2F2F"/>
                </a:solidFill>
              </a:rPr>
              <a:t>0.25 A/s </a:t>
            </a:r>
            <a:r>
              <a:rPr lang="en-US" sz="1400" dirty="0">
                <a:solidFill>
                  <a:srgbClr val="2F2F2F"/>
                </a:solidFill>
              </a:rPr>
              <a:t>have been used given the high inductance (~10 H).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15BD86-B4B5-9E65-E179-AE88CAE55EA2}"/>
              </a:ext>
            </a:extLst>
          </p:cNvPr>
          <p:cNvSpPr/>
          <p:nvPr/>
        </p:nvSpPr>
        <p:spPr>
          <a:xfrm>
            <a:off x="5102160" y="904608"/>
            <a:ext cx="1471360" cy="541813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F43AA1-E650-4DE2-4008-53FC128EB1DF}"/>
              </a:ext>
            </a:extLst>
          </p:cNvPr>
          <p:cNvSpPr/>
          <p:nvPr/>
        </p:nvSpPr>
        <p:spPr>
          <a:xfrm>
            <a:off x="8043111" y="904607"/>
            <a:ext cx="553271" cy="541813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8C99D8-CBF8-68A2-BF35-DA7DEC645BAC}"/>
              </a:ext>
            </a:extLst>
          </p:cNvPr>
          <p:cNvSpPr/>
          <p:nvPr/>
        </p:nvSpPr>
        <p:spPr>
          <a:xfrm>
            <a:off x="8697254" y="904609"/>
            <a:ext cx="1132545" cy="541813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65B6E8-B71A-CCD4-2BE7-2EF86B30422F}"/>
              </a:ext>
            </a:extLst>
          </p:cNvPr>
          <p:cNvSpPr/>
          <p:nvPr/>
        </p:nvSpPr>
        <p:spPr>
          <a:xfrm>
            <a:off x="11195384" y="904606"/>
            <a:ext cx="945656" cy="541813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743D7-BD31-C72E-9F23-E9A5DF1B0273}"/>
              </a:ext>
            </a:extLst>
          </p:cNvPr>
          <p:cNvSpPr txBox="1"/>
          <p:nvPr/>
        </p:nvSpPr>
        <p:spPr>
          <a:xfrm>
            <a:off x="5148397" y="1710809"/>
            <a:ext cx="5955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4.5 K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33966D-1640-6397-4106-B146005BAAB4}"/>
              </a:ext>
            </a:extLst>
          </p:cNvPr>
          <p:cNvSpPr txBox="1"/>
          <p:nvPr/>
        </p:nvSpPr>
        <p:spPr>
          <a:xfrm>
            <a:off x="8769902" y="1710809"/>
            <a:ext cx="5955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4.5 K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57B3DC-EF63-417D-B2C6-2D032B32F7C2}"/>
              </a:ext>
            </a:extLst>
          </p:cNvPr>
          <p:cNvSpPr txBox="1"/>
          <p:nvPr/>
        </p:nvSpPr>
        <p:spPr>
          <a:xfrm>
            <a:off x="11227375" y="1710808"/>
            <a:ext cx="5955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4.5 K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2B1392-2F2D-1445-1340-0CBCF672CA3C}"/>
              </a:ext>
            </a:extLst>
          </p:cNvPr>
          <p:cNvSpPr txBox="1"/>
          <p:nvPr/>
        </p:nvSpPr>
        <p:spPr>
          <a:xfrm>
            <a:off x="8043111" y="1710807"/>
            <a:ext cx="5955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1.9 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145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A1868-DE31-D8AD-CAB9-CF05CD32E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ABDADC-7342-6D8B-F8A4-EEFEDD098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E3D4A2-76FA-7565-1F4B-84B4A47DF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17186-523B-7245-E589-BFFF6EB8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51D07-F88F-78A2-D2A1-C6B35CF95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6EF3B0-3555-A4D0-F5B4-A4EE049626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93" b="3770"/>
          <a:stretch>
            <a:fillRect/>
          </a:stretch>
        </p:blipFill>
        <p:spPr>
          <a:xfrm>
            <a:off x="201600" y="868681"/>
            <a:ext cx="11788800" cy="38449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B4F271-8402-59A3-056F-8A5523671225}"/>
              </a:ext>
            </a:extLst>
          </p:cNvPr>
          <p:cNvSpPr txBox="1"/>
          <p:nvPr/>
        </p:nvSpPr>
        <p:spPr>
          <a:xfrm>
            <a:off x="407988" y="4776170"/>
            <a:ext cx="11707811" cy="19543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2F2F2F"/>
                </a:solidFill>
              </a:rPr>
              <a:t>22 Quenches to reach nominal current (288 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2F2F2F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2F2F2F"/>
                </a:solidFill>
              </a:rPr>
              <a:t>Non monotonic </a:t>
            </a:r>
            <a:r>
              <a:rPr lang="en-US" sz="1100" dirty="0">
                <a:solidFill>
                  <a:srgbClr val="2F2F2F"/>
                </a:solidFill>
              </a:rPr>
              <a:t>training.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2F2F2F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2F2F2F"/>
                </a:solidFill>
              </a:rPr>
              <a:t>Good memory </a:t>
            </a:r>
            <a:r>
              <a:rPr lang="en-US" sz="1100" dirty="0">
                <a:solidFill>
                  <a:srgbClr val="2F2F2F"/>
                </a:solidFill>
              </a:rPr>
              <a:t>after thermal cycle (only one quench to go above nominal).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2F2F2F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2F2F2F"/>
                </a:solidFill>
              </a:rPr>
              <a:t>Maximum current reached at </a:t>
            </a:r>
            <a:r>
              <a:rPr lang="en-US" sz="1100" b="1" dirty="0">
                <a:solidFill>
                  <a:srgbClr val="2F2F2F"/>
                </a:solidFill>
              </a:rPr>
              <a:t>1.9 K: 306 A </a:t>
            </a:r>
            <a:r>
              <a:rPr lang="en-US" sz="1100" dirty="0">
                <a:solidFill>
                  <a:srgbClr val="2F2F2F"/>
                </a:solidFill>
              </a:rPr>
              <a:t>(3.19 T).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2F2F2F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2F2F2F"/>
                </a:solidFill>
              </a:rPr>
              <a:t>Maximum current reached in the second cool down at </a:t>
            </a:r>
            <a:r>
              <a:rPr lang="en-US" sz="1100" b="1" dirty="0">
                <a:solidFill>
                  <a:srgbClr val="2F2F2F"/>
                </a:solidFill>
              </a:rPr>
              <a:t>4.5 K: 300 A </a:t>
            </a:r>
            <a:r>
              <a:rPr lang="en-US" sz="1100" dirty="0">
                <a:solidFill>
                  <a:srgbClr val="2F2F2F"/>
                </a:solidFill>
              </a:rPr>
              <a:t>(3.1 T).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668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71EEC7-6C71-6CBC-B76D-2829285DF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06F4C2-B4D8-D4CE-EC27-C6D9486B6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4422690" cy="2940548"/>
          </a:xfrm>
        </p:spPr>
        <p:txBody>
          <a:bodyPr/>
          <a:lstStyle/>
          <a:p>
            <a:pPr lvl="1"/>
            <a:r>
              <a:rPr lang="en-US" dirty="0"/>
              <a:t>For all the quenches at both 4.5 and 1.9 K the </a:t>
            </a:r>
            <a:r>
              <a:rPr lang="en-US" b="1" dirty="0"/>
              <a:t>signature is similar.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r>
              <a:rPr lang="en-US" dirty="0"/>
              <a:t>In all cases several movements are present for the whole ramp.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The quenches are always preceded by  a precursor. </a:t>
            </a: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FF540E-DE7C-638A-EB6C-F9E9F6642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signature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C911B-03E9-31A9-19A0-FA59590E7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2DBEEB-53CF-1F88-4F32-ADFB7AD62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992EC-6036-1E1A-2AD7-6CA22B6D4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A graph with a chart and a diagram&#10;&#10;AI-generated content may be incorrect.">
            <a:extLst>
              <a:ext uri="{FF2B5EF4-FFF2-40B4-BE49-F238E27FC236}">
                <a16:creationId xmlns:a16="http://schemas.microsoft.com/office/drawing/2014/main" id="{82D1193F-A43A-10B1-82A8-4498B436C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470" y="868703"/>
            <a:ext cx="7013603" cy="526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36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D9341-812A-002C-72F2-ADFD8746E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064148-7F8C-42B6-DF88-7537000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signature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8C1DA-6256-8B0A-A057-84162C4FA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D6C88-0224-324A-7832-432CEECA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00C6D-C0D6-9CD4-B414-B5C256A68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E2F2FA-826A-E69A-FD2A-DD46A60F33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29687" y="1056919"/>
            <a:ext cx="6787386" cy="5056826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B8209957-EAF4-02CF-FD09-4DB0F8595A97}"/>
              </a:ext>
            </a:extLst>
          </p:cNvPr>
          <p:cNvSpPr txBox="1">
            <a:spLocks/>
          </p:cNvSpPr>
          <p:nvPr/>
        </p:nvSpPr>
        <p:spPr>
          <a:xfrm>
            <a:off x="407988" y="2115058"/>
            <a:ext cx="4591133" cy="29405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For all the quenches at both 4.5 and 1.9 K the signature of the quenches look similar.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Precursors are in all cases negative on the total differential signal build a:</a:t>
            </a:r>
          </a:p>
          <a:p>
            <a:pPr lvl="2"/>
            <a:r>
              <a:rPr lang="en-US" b="1" dirty="0"/>
              <a:t>(EE01-EE11)- (EE22-EE11)</a:t>
            </a:r>
          </a:p>
          <a:p>
            <a:pPr lvl="1"/>
            <a:endParaRPr lang="en-US" dirty="0"/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pic>
        <p:nvPicPr>
          <p:cNvPr id="2" name="Picture 1" descr="A diagram of a diagram&#10;&#10;AI-generated content may be incorrect.">
            <a:extLst>
              <a:ext uri="{FF2B5EF4-FFF2-40B4-BE49-F238E27FC236}">
                <a16:creationId xmlns:a16="http://schemas.microsoft.com/office/drawing/2014/main" id="{538A11EF-709E-3FBC-6499-92C0504E14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63" t="14800" r="66002" b="49178"/>
          <a:stretch>
            <a:fillRect/>
          </a:stretch>
        </p:blipFill>
        <p:spPr bwMode="auto">
          <a:xfrm>
            <a:off x="2803538" y="4790802"/>
            <a:ext cx="2268525" cy="1557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05142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F35E94-9009-85CF-A320-0BEE146FC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A109863-670A-8DF7-82C5-4E63A924D7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CE8D59E-A2C6-455A-BA3A-86FC9F32B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1F162E0-934C-06C4-C28F-31E6164F3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54D50E-89E9-F400-72AF-3A3FD9F638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240657" y="1056919"/>
            <a:ext cx="6565445" cy="5056826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1713892D-AEB3-7F49-9C3B-9914CE9B726A}"/>
              </a:ext>
            </a:extLst>
          </p:cNvPr>
          <p:cNvSpPr txBox="1">
            <a:spLocks/>
          </p:cNvSpPr>
          <p:nvPr/>
        </p:nvSpPr>
        <p:spPr>
          <a:xfrm>
            <a:off x="407988" y="1439336"/>
            <a:ext cx="4832669" cy="3192951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Contribution to the diff tot mainly due to the diff shallow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Movements are originating in </a:t>
            </a:r>
            <a:r>
              <a:rPr lang="en-US" b="1" dirty="0"/>
              <a:t>rope 9, 10, and partially 8.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Movement causing inductive </a:t>
            </a:r>
            <a:r>
              <a:rPr lang="en-US" b="1" dirty="0"/>
              <a:t>voltage spikes. </a:t>
            </a:r>
          </a:p>
          <a:p>
            <a:pPr lvl="1"/>
            <a:endParaRPr lang="en-US" b="1" dirty="0"/>
          </a:p>
          <a:p>
            <a:pPr lvl="1"/>
            <a:r>
              <a:rPr lang="en-US" b="1" dirty="0">
                <a:solidFill>
                  <a:srgbClr val="2F2F2F"/>
                </a:solidFill>
              </a:rPr>
              <a:t>Local inductance change </a:t>
            </a:r>
            <a:r>
              <a:rPr lang="en-US" dirty="0">
                <a:solidFill>
                  <a:srgbClr val="2F2F2F"/>
                </a:solidFill>
              </a:rPr>
              <a:t>due to changes in coil geometry </a:t>
            </a:r>
            <a:r>
              <a:rPr lang="en-US" dirty="0"/>
              <a:t>causing an </a:t>
            </a:r>
            <a:r>
              <a:rPr lang="en-US" b="1" dirty="0"/>
              <a:t>energy redistribution. 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May or not trigger a quench. </a:t>
            </a:r>
          </a:p>
          <a:p>
            <a:pPr marL="0" lvl="1" indent="0">
              <a:buFont typeface="Arial" charset="0"/>
              <a:buNone/>
            </a:pPr>
            <a:endParaRPr lang="en-US" dirty="0"/>
          </a:p>
        </p:txBody>
      </p:sp>
      <p:pic>
        <p:nvPicPr>
          <p:cNvPr id="17" name="Picture 16" descr="A diagram of a diagram&#10;&#10;AI-generated content may be incorrect.">
            <a:extLst>
              <a:ext uri="{FF2B5EF4-FFF2-40B4-BE49-F238E27FC236}">
                <a16:creationId xmlns:a16="http://schemas.microsoft.com/office/drawing/2014/main" id="{7FE0F281-A99F-51EA-1C73-A603444744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63" t="14800" r="66002" b="49178"/>
          <a:stretch>
            <a:fillRect/>
          </a:stretch>
        </p:blipFill>
        <p:spPr bwMode="auto">
          <a:xfrm>
            <a:off x="2803538" y="4790802"/>
            <a:ext cx="2268525" cy="1557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D3852443-3381-A95F-3CD4-A15CF14E2317}"/>
              </a:ext>
            </a:extLst>
          </p:cNvPr>
          <p:cNvSpPr/>
          <p:nvPr/>
        </p:nvSpPr>
        <p:spPr>
          <a:xfrm rot="16200000">
            <a:off x="3978330" y="4687116"/>
            <a:ext cx="271308" cy="1616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7CF9634-37D0-B450-B723-201522DD889B}"/>
              </a:ext>
            </a:extLst>
          </p:cNvPr>
          <p:cNvSpPr/>
          <p:nvPr/>
        </p:nvSpPr>
        <p:spPr>
          <a:xfrm rot="14015935">
            <a:off x="3880663" y="4821627"/>
            <a:ext cx="651510" cy="48652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F00DFA0E-AF96-D10B-1A65-CCBDB90B317E}"/>
              </a:ext>
            </a:extLst>
          </p:cNvPr>
          <p:cNvSpPr/>
          <p:nvPr/>
        </p:nvSpPr>
        <p:spPr>
          <a:xfrm rot="16200000">
            <a:off x="4668673" y="4679284"/>
            <a:ext cx="271308" cy="1616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6B5B427-CAD7-F3D5-01C3-81FAE60806F1}"/>
              </a:ext>
            </a:extLst>
          </p:cNvPr>
          <p:cNvSpPr/>
          <p:nvPr/>
        </p:nvSpPr>
        <p:spPr>
          <a:xfrm rot="7410864">
            <a:off x="4428772" y="4837872"/>
            <a:ext cx="651510" cy="43281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0F499DE7-EC8B-4318-6E52-84F83A63458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Quench signature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98CFDF-1C4F-B5A4-F930-E49B05E0F8A2}"/>
              </a:ext>
            </a:extLst>
          </p:cNvPr>
          <p:cNvSpPr txBox="1"/>
          <p:nvPr/>
        </p:nvSpPr>
        <p:spPr>
          <a:xfrm>
            <a:off x="7555231" y="933808"/>
            <a:ext cx="174734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2F2F2F"/>
                </a:solidFill>
              </a:rPr>
              <a:t>I= 292 A; B=3.04 T</a:t>
            </a:r>
            <a:endParaRPr lang="en-GB" sz="1600" dirty="0">
              <a:solidFill>
                <a:srgbClr val="2F2F2F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6F5A4B-B061-A619-0B35-06A715137539}"/>
              </a:ext>
            </a:extLst>
          </p:cNvPr>
          <p:cNvSpPr txBox="1"/>
          <p:nvPr/>
        </p:nvSpPr>
        <p:spPr>
          <a:xfrm>
            <a:off x="450716" y="5043913"/>
            <a:ext cx="22685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Transients and Coil Displacement in Accelerator Magnets-</a:t>
            </a:r>
            <a:r>
              <a:rPr lang="en-GB" dirty="0" err="1">
                <a:hlinkClick r:id="rId4"/>
              </a:rPr>
              <a:t>G.Willering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69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C7289-E3AE-3BF4-2308-940123A80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40541-79C8-758D-E2C7-86FF381D9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6919"/>
            <a:ext cx="4495481" cy="4608512"/>
          </a:xfrm>
        </p:spPr>
        <p:txBody>
          <a:bodyPr/>
          <a:lstStyle/>
          <a:p>
            <a:pPr lvl="1"/>
            <a:r>
              <a:rPr lang="en-US" b="1" dirty="0"/>
              <a:t>Quench propagation </a:t>
            </a:r>
            <a:r>
              <a:rPr lang="en-US" dirty="0"/>
              <a:t>looks to be </a:t>
            </a:r>
            <a:r>
              <a:rPr lang="en-US" b="1" dirty="0"/>
              <a:t>“quantized”.</a:t>
            </a:r>
          </a:p>
          <a:p>
            <a:pPr lvl="1"/>
            <a:r>
              <a:rPr lang="en-US" dirty="0"/>
              <a:t>The slope of voltage build up at the start of the quench depends on the current.</a:t>
            </a:r>
          </a:p>
          <a:p>
            <a:pPr lvl="1"/>
            <a:r>
              <a:rPr lang="en-US" b="1" dirty="0"/>
              <a:t>Higher current =&gt; higher slope.</a:t>
            </a:r>
          </a:p>
          <a:p>
            <a:pPr lvl="1"/>
            <a:r>
              <a:rPr lang="en-US" dirty="0"/>
              <a:t>Slope grows by an integer number of the base slope and saturate at </a:t>
            </a:r>
            <a:r>
              <a:rPr lang="en-US" b="1" dirty="0"/>
              <a:t>~7 times the base slope.</a:t>
            </a:r>
          </a:p>
          <a:p>
            <a:pPr lvl="1"/>
            <a:r>
              <a:rPr lang="en-US" b="1" dirty="0"/>
              <a:t>Intra rope propagation. </a:t>
            </a:r>
          </a:p>
          <a:p>
            <a:pPr lvl="1"/>
            <a:r>
              <a:rPr lang="en-US" dirty="0"/>
              <a:t>No evidence of inter rope propagation.</a:t>
            </a: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2EA70A-A9B7-7DC3-4F9D-6EA7FD34F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3326"/>
          </a:xfrm>
        </p:spPr>
        <p:txBody>
          <a:bodyPr/>
          <a:lstStyle/>
          <a:p>
            <a:r>
              <a:rPr lang="en-US" dirty="0"/>
              <a:t>Quench propagation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5A7F1-C0D0-17DD-9A3B-614683629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79685-4DCD-3F0C-B058-FC735C4CA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Vincenzo Di Capua  | Fusillo Demonstrator cold test results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E0819-2D2B-558A-C70F-11681323D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53D340-B379-7A0C-F5FD-1F7BA5FC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240657" y="1070567"/>
            <a:ext cx="6565445" cy="50568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51F418-0336-4FD2-F782-936E5394B016}"/>
              </a:ext>
            </a:extLst>
          </p:cNvPr>
          <p:cNvSpPr txBox="1"/>
          <p:nvPr/>
        </p:nvSpPr>
        <p:spPr>
          <a:xfrm>
            <a:off x="11051006" y="1463246"/>
            <a:ext cx="68579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rgbClr val="2F2F2F"/>
                </a:solidFill>
              </a:rPr>
              <a:t>B=2.99 T</a:t>
            </a:r>
            <a:endParaRPr lang="en-GB" sz="1100" dirty="0">
              <a:solidFill>
                <a:srgbClr val="2F2F2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15E391-75B3-4A59-B8AC-061D48829D0E}"/>
              </a:ext>
            </a:extLst>
          </p:cNvPr>
          <p:cNvSpPr txBox="1"/>
          <p:nvPr/>
        </p:nvSpPr>
        <p:spPr>
          <a:xfrm>
            <a:off x="11051005" y="3985867"/>
            <a:ext cx="68579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rgbClr val="2F2F2F"/>
                </a:solidFill>
              </a:rPr>
              <a:t>B=1.85 T</a:t>
            </a:r>
            <a:endParaRPr lang="en-GB" sz="1100" dirty="0">
              <a:solidFill>
                <a:srgbClr val="2F2F2F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8E8A48E-AB65-FC66-1907-05E8BCDF0B58}"/>
              </a:ext>
            </a:extLst>
          </p:cNvPr>
          <p:cNvGrpSpPr/>
          <p:nvPr/>
        </p:nvGrpSpPr>
        <p:grpSpPr>
          <a:xfrm>
            <a:off x="833875" y="4517410"/>
            <a:ext cx="3901898" cy="1831348"/>
            <a:chOff x="833875" y="4790802"/>
            <a:chExt cx="3333608" cy="1557955"/>
          </a:xfrm>
        </p:grpSpPr>
        <p:pic>
          <p:nvPicPr>
            <p:cNvPr id="9" name="Picture 8" descr="A diagram of a diagram&#10;&#10;AI-generated content may be incorrect.">
              <a:extLst>
                <a:ext uri="{FF2B5EF4-FFF2-40B4-BE49-F238E27FC236}">
                  <a16:creationId xmlns:a16="http://schemas.microsoft.com/office/drawing/2014/main" id="{5019F459-44CB-167B-2922-38E394A370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463" t="14800" r="66002" b="49178"/>
            <a:stretch>
              <a:fillRect/>
            </a:stretch>
          </p:blipFill>
          <p:spPr bwMode="auto">
            <a:xfrm>
              <a:off x="833875" y="4790802"/>
              <a:ext cx="2268525" cy="155795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98130F6-F29F-9DC7-02A1-076638CC4C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165" t="47437" r="86036" b="4418"/>
            <a:stretch>
              <a:fillRect/>
            </a:stretch>
          </p:blipFill>
          <p:spPr>
            <a:xfrm>
              <a:off x="3102400" y="4863660"/>
              <a:ext cx="534866" cy="128557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3C95BE2-8850-0E67-65DD-D091D8E5C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165" t="47437" r="86036" b="4418"/>
            <a:stretch>
              <a:fillRect/>
            </a:stretch>
          </p:blipFill>
          <p:spPr>
            <a:xfrm rot="21540000" flipH="1">
              <a:off x="3636803" y="4867062"/>
              <a:ext cx="530680" cy="12819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4993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7429</TotalTime>
  <Words>1772</Words>
  <Application>Microsoft Macintosh PowerPoint</Application>
  <PresentationFormat>Widescreen</PresentationFormat>
  <Paragraphs>447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Aptos Narrow</vt:lpstr>
      <vt:lpstr>Arial</vt:lpstr>
      <vt:lpstr>Calibri</vt:lpstr>
      <vt:lpstr>Office Theme</vt:lpstr>
      <vt:lpstr>Fusillo Demonstrator  cold test results</vt:lpstr>
      <vt:lpstr>Naming and conventions</vt:lpstr>
      <vt:lpstr>Test plan</vt:lpstr>
      <vt:lpstr>Powering overview</vt:lpstr>
      <vt:lpstr>Training summary</vt:lpstr>
      <vt:lpstr>Quench signature</vt:lpstr>
      <vt:lpstr>Quench signature</vt:lpstr>
      <vt:lpstr>PowerPoint Presentation</vt:lpstr>
      <vt:lpstr>Quench propagation</vt:lpstr>
      <vt:lpstr>Training summary + extractions </vt:lpstr>
      <vt:lpstr>Quench integral</vt:lpstr>
      <vt:lpstr>Quench integral</vt:lpstr>
      <vt:lpstr>Quench current decay</vt:lpstr>
      <vt:lpstr>Extraction current decay</vt:lpstr>
      <vt:lpstr>Comparison with previous subscales </vt:lpstr>
      <vt:lpstr>Splice resistance measurements</vt:lpstr>
      <vt:lpstr>RRR</vt:lpstr>
      <vt:lpstr>Acoustic emission measurements with MEMS </vt:lpstr>
      <vt:lpstr>Acoustic emission measurements with MEMS </vt:lpstr>
      <vt:lpstr>Acoustic emission measurements with MEMS </vt:lpstr>
      <vt:lpstr>Conclusions</vt:lpstr>
      <vt:lpstr>PowerPoint Presentation</vt:lpstr>
      <vt:lpstr>Appendix</vt:lpstr>
      <vt:lpstr>Powering Overview 4.5 K 19-22/08/2025</vt:lpstr>
      <vt:lpstr>Powering Overview 1.9 K 26/08/2025</vt:lpstr>
      <vt:lpstr>Powering Overview 4.5 K 27-29/08/2025</vt:lpstr>
      <vt:lpstr>Powering Overview 4.5 K 2-3/09/2025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Vincenzo Di Capua</dc:creator>
  <cp:lastModifiedBy>Vincenzo Di Capua</cp:lastModifiedBy>
  <cp:revision>40</cp:revision>
  <dcterms:created xsi:type="dcterms:W3CDTF">2025-09-12T07:47:41Z</dcterms:created>
  <dcterms:modified xsi:type="dcterms:W3CDTF">2025-09-17T12:23:09Z</dcterms:modified>
</cp:coreProperties>
</file>