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_rels/notesSlide9.xml.rels" ContentType="application/vnd.openxmlformats-package.relationships+xml"/>
  <Override PartName="/ppt/notesSlides/_rels/notesSlide6.xml.rels" ContentType="application/vnd.openxmlformats-package.relationships+xml"/>
  <Override PartName="/ppt/notesSlides/_rels/notesSlide8.xml.rels" ContentType="application/vnd.openxmlformats-package.relationships+xml"/>
  <Override PartName="/ppt/notesSlides/_rels/notesSlide2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3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9.png" ContentType="image/png"/>
  <Override PartName="/ppt/media/image13.png" ContentType="image/png"/>
  <Override PartName="/ppt/media/image15.png" ContentType="image/png"/>
  <Override PartName="/ppt/media/image14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media/image7.png" ContentType="image/png"/>
  <Override PartName="/ppt/media/image12.png" ContentType="image/png"/>
  <Override PartName="/ppt/media/image8.png" ContentType="image/png"/>
  <Override PartName="/ppt/presProps.xml" ContentType="application/vnd.openxmlformats-officedocument.presentationml.presPro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/>
  <p:notesSz cx="9928225" cy="6797675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r">
              <a:buNone/>
            </a:pPr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>
              <a:defRPr b="0" lang="en-US" sz="1400" spc="-1" strike="noStrike">
                <a:latin typeface="Times New Roman"/>
              </a:defRPr>
            </a:lvl1pPr>
          </a:lstStyle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algn="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r">
              <a:buNone/>
            </a:pPr>
            <a:fld id="{402696AD-F80B-4D7C-8A89-8CFE05EC31EA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sldImg"/>
          </p:nvPr>
        </p:nvSpPr>
        <p:spPr>
          <a:xfrm>
            <a:off x="3265560" y="511200"/>
            <a:ext cx="3392280" cy="2542680"/>
          </a:xfrm>
          <a:prstGeom prst="rect">
            <a:avLst/>
          </a:prstGeom>
          <a:ln w="0">
            <a:noFill/>
          </a:ln>
        </p:spPr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992520" y="3229200"/>
            <a:ext cx="7938360" cy="30524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t"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sldNum" idx="23"/>
          </p:nvPr>
        </p:nvSpPr>
        <p:spPr>
          <a:xfrm>
            <a:off x="5622480" y="6457320"/>
            <a:ext cx="4298400" cy="3340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b">
            <a:noAutofit/>
          </a:bodyPr>
          <a:lstStyle>
            <a:lvl1pPr algn="r">
              <a:lnSpc>
                <a:spcPct val="100000"/>
              </a:lnSpc>
              <a:buNone/>
              <a:defRPr b="0" lang="de-DE" sz="13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D77EA7A-374D-4C74-AEAD-EB42C9D1D184}" type="slidenum">
              <a:rPr b="0" lang="de-DE" sz="1300" spc="-1" strike="noStrike">
                <a:solidFill>
                  <a:srgbClr val="000000"/>
                </a:solidFill>
                <a:latin typeface="Arial"/>
                <a:ea typeface="+mn-ea"/>
              </a:rPr>
              <a:t>1</a:t>
            </a:fld>
            <a:endParaRPr b="0" lang="en-US" sz="1300" spc="-1" strike="noStrike">
              <a:latin typeface="Times New Roman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sldImg"/>
          </p:nvPr>
        </p:nvSpPr>
        <p:spPr>
          <a:xfrm>
            <a:off x="3265560" y="511200"/>
            <a:ext cx="3392280" cy="2542680"/>
          </a:xfrm>
          <a:prstGeom prst="rect">
            <a:avLst/>
          </a:prstGeom>
          <a:ln w="0">
            <a:noFill/>
          </a:ln>
        </p:spPr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992520" y="3229200"/>
            <a:ext cx="7938360" cy="30524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t"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sldNum" idx="32"/>
          </p:nvPr>
        </p:nvSpPr>
        <p:spPr>
          <a:xfrm>
            <a:off x="5622480" y="6457320"/>
            <a:ext cx="4298400" cy="3340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b">
            <a:noAutofit/>
          </a:bodyPr>
          <a:lstStyle>
            <a:lvl1pPr algn="r">
              <a:lnSpc>
                <a:spcPct val="100000"/>
              </a:lnSpc>
              <a:buNone/>
              <a:defRPr b="0" lang="de-DE" sz="13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EEE1636-B288-40FA-874A-392B7F4A062A}" type="slidenum">
              <a:rPr b="0" lang="de-DE" sz="1300" spc="-1" strike="noStrike">
                <a:solidFill>
                  <a:srgbClr val="000000"/>
                </a:solidFill>
                <a:latin typeface="Arial"/>
                <a:ea typeface="+mn-ea"/>
              </a:rPr>
              <a:t>10</a:t>
            </a:fld>
            <a:endParaRPr b="0" lang="en-US" sz="1300" spc="-1" strike="noStrike"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sldImg"/>
          </p:nvPr>
        </p:nvSpPr>
        <p:spPr>
          <a:xfrm>
            <a:off x="3265560" y="511200"/>
            <a:ext cx="3392280" cy="2542680"/>
          </a:xfrm>
          <a:prstGeom prst="rect">
            <a:avLst/>
          </a:prstGeom>
          <a:ln w="0">
            <a:noFill/>
          </a:ln>
        </p:spPr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992520" y="3229200"/>
            <a:ext cx="7938360" cy="30524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t"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sldNum" idx="33"/>
          </p:nvPr>
        </p:nvSpPr>
        <p:spPr>
          <a:xfrm>
            <a:off x="5622480" y="6457320"/>
            <a:ext cx="4298400" cy="3340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b">
            <a:noAutofit/>
          </a:bodyPr>
          <a:lstStyle>
            <a:lvl1pPr algn="r">
              <a:lnSpc>
                <a:spcPct val="100000"/>
              </a:lnSpc>
              <a:buNone/>
              <a:defRPr b="0" lang="de-DE" sz="13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D3E283A0-459B-4321-8D17-C67E5532E1EF}" type="slidenum">
              <a:rPr b="0" lang="de-DE" sz="1300" spc="-1" strike="noStrike">
                <a:solidFill>
                  <a:srgbClr val="000000"/>
                </a:solidFill>
                <a:latin typeface="Arial"/>
                <a:ea typeface="+mn-ea"/>
              </a:rPr>
              <a:t>11</a:t>
            </a:fld>
            <a:endParaRPr b="0" lang="en-US" sz="13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ldImg"/>
          </p:nvPr>
        </p:nvSpPr>
        <p:spPr>
          <a:xfrm>
            <a:off x="3265560" y="511200"/>
            <a:ext cx="3392280" cy="2542680"/>
          </a:xfrm>
          <a:prstGeom prst="rect">
            <a:avLst/>
          </a:prstGeom>
          <a:ln w="0">
            <a:noFill/>
          </a:ln>
        </p:spPr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992520" y="3229200"/>
            <a:ext cx="7938360" cy="30524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t"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sldNum" idx="24"/>
          </p:nvPr>
        </p:nvSpPr>
        <p:spPr>
          <a:xfrm>
            <a:off x="5622480" y="6457320"/>
            <a:ext cx="4298400" cy="3340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b">
            <a:noAutofit/>
          </a:bodyPr>
          <a:lstStyle>
            <a:lvl1pPr algn="r">
              <a:lnSpc>
                <a:spcPct val="100000"/>
              </a:lnSpc>
              <a:buNone/>
              <a:defRPr b="0" lang="de-DE" sz="13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428CA76D-0A32-4A28-B4E1-C4308516AE1F}" type="slidenum">
              <a:rPr b="0" lang="de-DE" sz="1300" spc="-1" strike="noStrike">
                <a:solidFill>
                  <a:srgbClr val="000000"/>
                </a:solidFill>
                <a:latin typeface="Arial"/>
                <a:ea typeface="+mn-ea"/>
              </a:rPr>
              <a:t>2</a:t>
            </a:fld>
            <a:endParaRPr b="0" lang="en-US" sz="13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sldImg"/>
          </p:nvPr>
        </p:nvSpPr>
        <p:spPr>
          <a:xfrm>
            <a:off x="3265560" y="511200"/>
            <a:ext cx="3392280" cy="2542680"/>
          </a:xfrm>
          <a:prstGeom prst="rect">
            <a:avLst/>
          </a:prstGeom>
          <a:ln w="0">
            <a:noFill/>
          </a:ln>
        </p:spPr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992520" y="3229200"/>
            <a:ext cx="7938360" cy="30524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t"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sldNum" idx="25"/>
          </p:nvPr>
        </p:nvSpPr>
        <p:spPr>
          <a:xfrm>
            <a:off x="5622480" y="6457320"/>
            <a:ext cx="4298400" cy="3340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b">
            <a:noAutofit/>
          </a:bodyPr>
          <a:lstStyle>
            <a:lvl1pPr algn="r">
              <a:lnSpc>
                <a:spcPct val="100000"/>
              </a:lnSpc>
              <a:buNone/>
              <a:defRPr b="0" lang="de-DE" sz="13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CBFC0E6-7853-4CCC-B941-C3CC3E105186}" type="slidenum">
              <a:rPr b="0" lang="de-DE" sz="1300" spc="-1" strike="noStrike">
                <a:solidFill>
                  <a:srgbClr val="000000"/>
                </a:solidFill>
                <a:latin typeface="Arial"/>
                <a:ea typeface="+mn-ea"/>
              </a:rPr>
              <a:t>3</a:t>
            </a:fld>
            <a:endParaRPr b="0" lang="en-US" sz="13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sldImg"/>
          </p:nvPr>
        </p:nvSpPr>
        <p:spPr>
          <a:xfrm>
            <a:off x="3265560" y="511200"/>
            <a:ext cx="3392280" cy="2542680"/>
          </a:xfrm>
          <a:prstGeom prst="rect">
            <a:avLst/>
          </a:prstGeom>
          <a:ln w="0">
            <a:noFill/>
          </a:ln>
        </p:spPr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992520" y="3229200"/>
            <a:ext cx="7938360" cy="30524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t"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sldNum" idx="26"/>
          </p:nvPr>
        </p:nvSpPr>
        <p:spPr>
          <a:xfrm>
            <a:off x="5622480" y="6457320"/>
            <a:ext cx="4298400" cy="3340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b">
            <a:noAutofit/>
          </a:bodyPr>
          <a:lstStyle>
            <a:lvl1pPr algn="r">
              <a:lnSpc>
                <a:spcPct val="100000"/>
              </a:lnSpc>
              <a:buNone/>
              <a:defRPr b="0" lang="de-DE" sz="13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AB2C1D0-3C34-494D-A6AD-A5497EBFBB36}" type="slidenum">
              <a:rPr b="0" lang="de-DE" sz="1300" spc="-1" strike="noStrike">
                <a:solidFill>
                  <a:srgbClr val="000000"/>
                </a:solidFill>
                <a:latin typeface="Arial"/>
                <a:ea typeface="+mn-ea"/>
              </a:rPr>
              <a:t>4</a:t>
            </a:fld>
            <a:endParaRPr b="0" lang="en-US" sz="13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sldImg"/>
          </p:nvPr>
        </p:nvSpPr>
        <p:spPr>
          <a:xfrm>
            <a:off x="3265560" y="511200"/>
            <a:ext cx="3392280" cy="2542680"/>
          </a:xfrm>
          <a:prstGeom prst="rect">
            <a:avLst/>
          </a:prstGeom>
          <a:ln w="0">
            <a:noFill/>
          </a:ln>
        </p:spPr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992520" y="3229200"/>
            <a:ext cx="7938360" cy="30524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t"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sldNum" idx="27"/>
          </p:nvPr>
        </p:nvSpPr>
        <p:spPr>
          <a:xfrm>
            <a:off x="5622480" y="6457320"/>
            <a:ext cx="4298400" cy="3340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b">
            <a:noAutofit/>
          </a:bodyPr>
          <a:lstStyle>
            <a:lvl1pPr algn="r">
              <a:lnSpc>
                <a:spcPct val="100000"/>
              </a:lnSpc>
              <a:buNone/>
              <a:defRPr b="0" lang="de-DE" sz="13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9983556-8AF0-4E8A-8184-0CF794E2F66F}" type="slidenum">
              <a:rPr b="0" lang="de-DE" sz="1300" spc="-1" strike="noStrike">
                <a:solidFill>
                  <a:srgbClr val="000000"/>
                </a:solidFill>
                <a:latin typeface="Arial"/>
                <a:ea typeface="+mn-ea"/>
              </a:rPr>
              <a:t>5</a:t>
            </a:fld>
            <a:endParaRPr b="0" lang="en-US" sz="1300" spc="-1" strike="noStrike"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sldImg"/>
          </p:nvPr>
        </p:nvSpPr>
        <p:spPr>
          <a:xfrm>
            <a:off x="3265560" y="511200"/>
            <a:ext cx="3392280" cy="2542680"/>
          </a:xfrm>
          <a:prstGeom prst="rect">
            <a:avLst/>
          </a:prstGeom>
          <a:ln w="0">
            <a:noFill/>
          </a:ln>
        </p:spPr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992520" y="3229200"/>
            <a:ext cx="7938360" cy="30524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t"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sldNum" idx="28"/>
          </p:nvPr>
        </p:nvSpPr>
        <p:spPr>
          <a:xfrm>
            <a:off x="5622480" y="6457320"/>
            <a:ext cx="4298400" cy="3340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b">
            <a:noAutofit/>
          </a:bodyPr>
          <a:lstStyle>
            <a:lvl1pPr algn="r">
              <a:lnSpc>
                <a:spcPct val="100000"/>
              </a:lnSpc>
              <a:buNone/>
              <a:defRPr b="0" lang="de-DE" sz="13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F993C1A-948C-4C6A-9144-1B771959DF95}" type="slidenum">
              <a:rPr b="0" lang="de-DE" sz="1300" spc="-1" strike="noStrike">
                <a:solidFill>
                  <a:srgbClr val="000000"/>
                </a:solidFill>
                <a:latin typeface="Arial"/>
                <a:ea typeface="+mn-ea"/>
              </a:rPr>
              <a:t>6</a:t>
            </a:fld>
            <a:endParaRPr b="0" lang="en-US" sz="13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sldImg"/>
          </p:nvPr>
        </p:nvSpPr>
        <p:spPr>
          <a:xfrm>
            <a:off x="3265560" y="511200"/>
            <a:ext cx="3392280" cy="2542680"/>
          </a:xfrm>
          <a:prstGeom prst="rect">
            <a:avLst/>
          </a:prstGeom>
          <a:ln w="0">
            <a:noFill/>
          </a:ln>
        </p:spPr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992520" y="3229200"/>
            <a:ext cx="7938360" cy="30524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t"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sldNum" idx="29"/>
          </p:nvPr>
        </p:nvSpPr>
        <p:spPr>
          <a:xfrm>
            <a:off x="5622480" y="6457320"/>
            <a:ext cx="4298400" cy="3340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b">
            <a:noAutofit/>
          </a:bodyPr>
          <a:lstStyle>
            <a:lvl1pPr algn="r">
              <a:lnSpc>
                <a:spcPct val="100000"/>
              </a:lnSpc>
              <a:buNone/>
              <a:defRPr b="0" lang="de-DE" sz="13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3435E0C-CA25-4E79-9EF2-068EE2FF727D}" type="slidenum">
              <a:rPr b="0" lang="de-DE" sz="1300" spc="-1" strike="noStrike">
                <a:solidFill>
                  <a:srgbClr val="000000"/>
                </a:solidFill>
                <a:latin typeface="Arial"/>
                <a:ea typeface="+mn-ea"/>
              </a:rPr>
              <a:t>7</a:t>
            </a:fld>
            <a:endParaRPr b="0" lang="en-US" sz="13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sldImg"/>
          </p:nvPr>
        </p:nvSpPr>
        <p:spPr>
          <a:xfrm>
            <a:off x="3265560" y="511200"/>
            <a:ext cx="3392280" cy="2542680"/>
          </a:xfrm>
          <a:prstGeom prst="rect">
            <a:avLst/>
          </a:prstGeom>
          <a:ln w="0">
            <a:noFill/>
          </a:ln>
        </p:spPr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992520" y="3229200"/>
            <a:ext cx="7938360" cy="30524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t"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sldNum" idx="30"/>
          </p:nvPr>
        </p:nvSpPr>
        <p:spPr>
          <a:xfrm>
            <a:off x="5622480" y="6457320"/>
            <a:ext cx="4298400" cy="3340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b">
            <a:noAutofit/>
          </a:bodyPr>
          <a:lstStyle>
            <a:lvl1pPr algn="r">
              <a:lnSpc>
                <a:spcPct val="100000"/>
              </a:lnSpc>
              <a:buNone/>
              <a:defRPr b="0" lang="de-DE" sz="13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966C4B3-0567-4EF0-83FA-38C17E27FD63}" type="slidenum">
              <a:rPr b="0" lang="de-DE" sz="1300" spc="-1" strike="noStrike">
                <a:solidFill>
                  <a:srgbClr val="000000"/>
                </a:solidFill>
                <a:latin typeface="Arial"/>
                <a:ea typeface="+mn-ea"/>
              </a:rPr>
              <a:t>8</a:t>
            </a:fld>
            <a:endParaRPr b="0" lang="en-US" sz="1300" spc="-1" strike="noStrike"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sldImg"/>
          </p:nvPr>
        </p:nvSpPr>
        <p:spPr>
          <a:xfrm>
            <a:off x="3265560" y="511200"/>
            <a:ext cx="3392280" cy="2542680"/>
          </a:xfrm>
          <a:prstGeom prst="rect">
            <a:avLst/>
          </a:prstGeom>
          <a:ln w="0">
            <a:noFill/>
          </a:ln>
        </p:spPr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992520" y="3229200"/>
            <a:ext cx="7938360" cy="30524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t"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sldNum" idx="31"/>
          </p:nvPr>
        </p:nvSpPr>
        <p:spPr>
          <a:xfrm>
            <a:off x="5622480" y="6457320"/>
            <a:ext cx="4298400" cy="3340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5400" rIns="95400" tIns="47880" bIns="47880" anchor="b">
            <a:noAutofit/>
          </a:bodyPr>
          <a:lstStyle>
            <a:lvl1pPr algn="r">
              <a:lnSpc>
                <a:spcPct val="100000"/>
              </a:lnSpc>
              <a:buNone/>
              <a:defRPr b="0" lang="de-DE" sz="13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B73C926-59F2-4AA2-ABCF-921B5EC4876A}" type="slidenum">
              <a:rPr b="0" lang="de-DE" sz="1300" spc="-1" strike="noStrike">
                <a:solidFill>
                  <a:srgbClr val="000000"/>
                </a:solidFill>
                <a:latin typeface="Arial"/>
                <a:ea typeface="+mn-ea"/>
              </a:rPr>
              <a:t>9</a:t>
            </a:fld>
            <a:endParaRPr b="0" lang="en-US" sz="13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CC7E2A1-D39F-48DD-BFA0-A439A0F4BAF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949148B-1104-4C5D-9FEA-6E890E1287D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0D4C47D-421A-4343-9B53-A88268B61A3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61F6DB1-ED36-4A61-92B8-12368A43BB1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F515E21-FF75-433F-B977-620CC03BEAD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CCB2D73-8ECB-4720-9FBA-596D47CA90C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07EAEFF-6FE6-4A64-B5A8-4C84C4FCA9E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83C4A95-D906-4FEF-A581-24320EA9B14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6985BCA-6989-479D-9A61-B8F7F3DDE7B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F919297-F59A-4780-A44B-87435970692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31A187D-038A-4DAA-8099-84595E44930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F2CE8B3-46F0-4F3E-B0CA-6DF3658BBE3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59F3270-EE02-4109-A114-23C6B9197CD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9F35939-B63F-487F-95E0-C2D11BBDB69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E8D19CC-0810-445E-9D7B-408F7C60CB4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3EB1ECD-E976-41A3-AD4D-DBA0D981707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5E28343-64A3-4C43-A36F-6E6D8AAC2A2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75D60A4-D207-4BFB-9A5E-60B6DDA0234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7AA7163-BEE9-43C8-ACBD-A27A9644ED2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FAF81D7-7870-48CE-887A-EC9611A84C0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54C47CA-FCA6-4971-9B6A-91A2479091D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640E44E-D555-458A-B6DC-E90939F11C3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A53EA6A-1008-4D6C-93F4-600BD894D43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97A17DC-E811-4A61-A11F-D756B6CBF3E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4"/>
          <p:cNvSpPr/>
          <p:nvPr/>
        </p:nvSpPr>
        <p:spPr>
          <a:xfrm>
            <a:off x="0" y="533520"/>
            <a:ext cx="9138960" cy="31320"/>
          </a:xfrm>
          <a:prstGeom prst="rect">
            <a:avLst/>
          </a:prstGeom>
          <a:solidFill>
            <a:srgbClr val="003a6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Rectangle 5"/>
          <p:cNvSpPr/>
          <p:nvPr/>
        </p:nvSpPr>
        <p:spPr>
          <a:xfrm>
            <a:off x="0" y="6494400"/>
            <a:ext cx="9138960" cy="358560"/>
          </a:xfrm>
          <a:prstGeom prst="rect">
            <a:avLst/>
          </a:prstGeom>
          <a:solidFill>
            <a:srgbClr val="003a6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PlaceHolder 1"/>
          <p:cNvSpPr>
            <a:spLocks noGrp="1"/>
          </p:cNvSpPr>
          <p:nvPr>
            <p:ph type="ftr" idx="1"/>
          </p:nvPr>
        </p:nvSpPr>
        <p:spPr>
          <a:xfrm>
            <a:off x="1692360" y="6585120"/>
            <a:ext cx="575424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ct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&lt;footer&gt;</a:t>
            </a:r>
            <a:endParaRPr b="0" lang="en-US" sz="1200" spc="-1" strike="noStrike"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4D30180E-310B-4849-9FF5-162ED749AA92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>
          <a:xfrm>
            <a:off x="258840" y="6585120"/>
            <a:ext cx="125388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>
              <a:defRPr b="0" lang="en-US" sz="1400" spc="-1" strike="noStrike">
                <a:latin typeface="Times New Roman"/>
              </a:defRPr>
            </a:lvl1pPr>
          </a:lstStyle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"/>
          <p:cNvSpPr/>
          <p:nvPr/>
        </p:nvSpPr>
        <p:spPr>
          <a:xfrm>
            <a:off x="0" y="533520"/>
            <a:ext cx="9138960" cy="31320"/>
          </a:xfrm>
          <a:prstGeom prst="rect">
            <a:avLst/>
          </a:prstGeom>
          <a:solidFill>
            <a:srgbClr val="003a6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Rectangle 5"/>
          <p:cNvSpPr/>
          <p:nvPr/>
        </p:nvSpPr>
        <p:spPr>
          <a:xfrm>
            <a:off x="0" y="6494400"/>
            <a:ext cx="9138960" cy="358560"/>
          </a:xfrm>
          <a:prstGeom prst="rect">
            <a:avLst/>
          </a:prstGeom>
          <a:solidFill>
            <a:srgbClr val="003a6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PlaceHolder 1"/>
          <p:cNvSpPr>
            <a:spLocks noGrp="1"/>
          </p:cNvSpPr>
          <p:nvPr>
            <p:ph type="ftr" idx="4"/>
          </p:nvPr>
        </p:nvSpPr>
        <p:spPr>
          <a:xfrm>
            <a:off x="1692360" y="6585120"/>
            <a:ext cx="575424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ct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&lt;footer&gt;</a:t>
            </a:r>
            <a:endParaRPr b="0" lang="en-US" sz="1200" spc="-1" strike="noStrike">
              <a:latin typeface="Times New Roman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ldNum" idx="5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DF51AEB-DFDF-453B-98AC-FDB1E8251D7B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dt" idx="6"/>
          </p:nvPr>
        </p:nvSpPr>
        <p:spPr>
          <a:xfrm>
            <a:off x="258840" y="6585120"/>
            <a:ext cx="125388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>
              <a:defRPr b="0" lang="en-US" sz="1400" spc="-1" strike="noStrike">
                <a:latin typeface="Times New Roman"/>
              </a:defRPr>
            </a:lvl1pPr>
          </a:lstStyle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dt" idx="10"/>
          </p:nvPr>
        </p:nvSpPr>
        <p:spPr>
          <a:xfrm>
            <a:off x="258840" y="6585120"/>
            <a:ext cx="125388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05/09/2025</a:t>
            </a:r>
            <a:endParaRPr b="0" lang="en-US" sz="1200" spc="-1" strike="noStrike">
              <a:latin typeface="Times New Roman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ldNum" idx="11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C036F9A-B1A5-49DE-8987-4826183E8800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title"/>
          </p:nvPr>
        </p:nvSpPr>
        <p:spPr>
          <a:xfrm>
            <a:off x="250920" y="620640"/>
            <a:ext cx="8637480" cy="157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de-DE" sz="2800" spc="-1" strike="noStrike">
                <a:solidFill>
                  <a:srgbClr val="003a6c"/>
                </a:solidFill>
                <a:latin typeface="Times New Roman"/>
                <a:ea typeface="DejaVu Sans"/>
              </a:rPr>
              <a:t>Oscilloscope setup for upcoming DRD3 TB</a:t>
            </a:r>
            <a:br>
              <a:rPr sz="2800"/>
            </a:br>
            <a:r>
              <a:rPr b="1" lang="de-DE" sz="2800" spc="-1" strike="noStrike">
                <a:solidFill>
                  <a:srgbClr val="003a6c"/>
                </a:solidFill>
                <a:latin typeface="Times New Roman"/>
                <a:ea typeface="DejaVu Sans"/>
              </a:rPr>
              <a:t>(proposal)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Textplatzhalter 2"/>
          <p:cNvSpPr/>
          <p:nvPr/>
        </p:nvSpPr>
        <p:spPr>
          <a:xfrm>
            <a:off x="971640" y="2169000"/>
            <a:ext cx="7315200" cy="4170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150000"/>
              </a:lnSpc>
              <a:buNone/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81"/>
              </a:spcBef>
              <a:spcAft>
                <a:spcPts val="360"/>
              </a:spcAft>
              <a:buNone/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81"/>
              </a:spcBef>
              <a:spcAft>
                <a:spcPts val="360"/>
              </a:spcAft>
              <a:buNone/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81"/>
              </a:spcBef>
              <a:spcAft>
                <a:spcPts val="360"/>
              </a:spcAft>
              <a:buNone/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r">
              <a:lnSpc>
                <a:spcPct val="150000"/>
              </a:lnSpc>
              <a:spcBef>
                <a:spcPts val="181"/>
              </a:spcBef>
              <a:buNone/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r">
              <a:lnSpc>
                <a:spcPct val="150000"/>
              </a:lnSpc>
              <a:spcBef>
                <a:spcPts val="181"/>
              </a:spcBef>
              <a:buNone/>
              <a:tabLst>
                <a:tab algn="l" pos="0"/>
              </a:tabLst>
            </a:pPr>
            <a:r>
              <a:rPr b="0" lang="de-DE" sz="1800" spc="-1" strike="noStrike">
                <a:solidFill>
                  <a:srgbClr val="17375e"/>
                </a:solidFill>
                <a:latin typeface="Arial"/>
                <a:ea typeface="DejaVu Sans"/>
              </a:rPr>
              <a:t>Joaquim Piñol</a:t>
            </a:r>
            <a:endParaRPr b="0" lang="en-US" sz="1800" spc="-1" strike="noStrike">
              <a:latin typeface="Arial"/>
            </a:endParaRPr>
          </a:p>
          <a:p>
            <a:pPr algn="r">
              <a:lnSpc>
                <a:spcPct val="150000"/>
              </a:lnSpc>
              <a:spcBef>
                <a:spcPts val="181"/>
              </a:spcBef>
              <a:buNone/>
              <a:tabLst>
                <a:tab algn="l" pos="0"/>
              </a:tabLst>
            </a:pPr>
            <a:r>
              <a:rPr b="0" lang="de-DE" sz="1800" spc="-1" strike="noStrike">
                <a:solidFill>
                  <a:srgbClr val="17375e"/>
                </a:solidFill>
                <a:latin typeface="Arial"/>
                <a:ea typeface="DejaVu Sans"/>
              </a:rPr>
              <a:t>Stefano Terzo</a:t>
            </a:r>
            <a:endParaRPr b="0" lang="en-US" sz="1800" spc="-1" strike="noStrike">
              <a:latin typeface="Arial"/>
            </a:endParaRPr>
          </a:p>
          <a:p>
            <a:pPr algn="r">
              <a:lnSpc>
                <a:spcPct val="150000"/>
              </a:lnSpc>
              <a:spcBef>
                <a:spcPts val="181"/>
              </a:spcBef>
              <a:buNone/>
              <a:tabLst>
                <a:tab algn="l" pos="0"/>
              </a:tabLst>
            </a:pPr>
            <a:r>
              <a:rPr b="0" lang="de-DE" sz="1800" spc="-1" strike="noStrike">
                <a:solidFill>
                  <a:srgbClr val="17375e"/>
                </a:solidFill>
                <a:latin typeface="Arial"/>
                <a:ea typeface="DejaVu Sans"/>
              </a:rPr>
              <a:t>Sebastian Grinstein</a:t>
            </a:r>
            <a:endParaRPr b="0" lang="en-US" sz="1800" spc="-1" strike="noStrike">
              <a:latin typeface="Arial"/>
            </a:endParaRPr>
          </a:p>
          <a:p>
            <a:pPr algn="r">
              <a:lnSpc>
                <a:spcPct val="150000"/>
              </a:lnSpc>
              <a:spcBef>
                <a:spcPts val="181"/>
              </a:spcBef>
              <a:buNone/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</p:txBody>
      </p:sp>
      <p:pic>
        <p:nvPicPr>
          <p:cNvPr id="96" name="Picture 2" descr="IFAE Logo"/>
          <p:cNvPicPr/>
          <p:nvPr/>
        </p:nvPicPr>
        <p:blipFill>
          <a:blip r:embed="rId1"/>
          <a:srcRect l="0" t="0" r="0" b="39948"/>
          <a:stretch/>
        </p:blipFill>
        <p:spPr>
          <a:xfrm>
            <a:off x="0" y="64800"/>
            <a:ext cx="1423800" cy="406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164880" y="-67320"/>
            <a:ext cx="8348400" cy="64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457200" indent="-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Setup overview (last year TB 2024)</a:t>
            </a:r>
            <a:endParaRPr b="0" lang="es-E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sldNum" idx="21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D649B678-67CC-421A-A315-A100082769C1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6</a:t>
            </a:fld>
            <a:endParaRPr b="0" lang="en-US" sz="1200" spc="-1" strike="noStrike">
              <a:latin typeface="Times New Roman"/>
            </a:endParaRPr>
          </a:p>
        </p:txBody>
      </p:sp>
      <p:pic>
        <p:nvPicPr>
          <p:cNvPr id="167" name="Picture 3" descr=""/>
          <p:cNvPicPr/>
          <p:nvPr/>
        </p:nvPicPr>
        <p:blipFill>
          <a:blip r:embed="rId1"/>
          <a:stretch/>
        </p:blipFill>
        <p:spPr>
          <a:xfrm>
            <a:off x="164880" y="693360"/>
            <a:ext cx="8534160" cy="4602600"/>
          </a:xfrm>
          <a:prstGeom prst="rect">
            <a:avLst/>
          </a:prstGeom>
          <a:ln w="0">
            <a:noFill/>
          </a:ln>
        </p:spPr>
      </p:pic>
      <p:sp>
        <p:nvSpPr>
          <p:cNvPr id="168" name="TextBox 4"/>
          <p:cNvSpPr/>
          <p:nvPr/>
        </p:nvSpPr>
        <p:spPr>
          <a:xfrm>
            <a:off x="510840" y="5713920"/>
            <a:ext cx="8450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Each LVDS group has a differnet physical channel output (digital and analog) and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can be configured to read 2 or 3 channels (non-simultaneously)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69" name="TextBox 5"/>
          <p:cNvSpPr/>
          <p:nvPr/>
        </p:nvSpPr>
        <p:spPr>
          <a:xfrm>
            <a:off x="6740280" y="693360"/>
            <a:ext cx="22582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From P. Schwemling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164880" y="-67320"/>
            <a:ext cx="8348400" cy="64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457200" indent="-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Analog output rise/fall time comparison Col1 / Col2</a:t>
            </a:r>
            <a:endParaRPr b="0" lang="es-E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ldNum" idx="22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7E380AD-C340-4766-BBE8-B32E831B1591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6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72" name="TextBox 4"/>
          <p:cNvSpPr/>
          <p:nvPr/>
        </p:nvSpPr>
        <p:spPr>
          <a:xfrm>
            <a:off x="259200" y="5950800"/>
            <a:ext cx="6981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This has to be taken into account to determine max rate acceptable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73" name="Picture 2" descr=""/>
          <p:cNvPicPr/>
          <p:nvPr/>
        </p:nvPicPr>
        <p:blipFill>
          <a:blip r:embed="rId1"/>
          <a:stretch/>
        </p:blipFill>
        <p:spPr>
          <a:xfrm>
            <a:off x="0" y="907200"/>
            <a:ext cx="9143640" cy="5043600"/>
          </a:xfrm>
          <a:prstGeom prst="rect">
            <a:avLst/>
          </a:prstGeom>
          <a:ln w="0">
            <a:noFill/>
          </a:ln>
        </p:spPr>
      </p:pic>
      <p:sp>
        <p:nvSpPr>
          <p:cNvPr id="174" name="TextBox 5"/>
          <p:cNvSpPr/>
          <p:nvPr/>
        </p:nvSpPr>
        <p:spPr>
          <a:xfrm>
            <a:off x="6863760" y="540360"/>
            <a:ext cx="22582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From P. Schwemling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64880" y="-67320"/>
            <a:ext cx="8348400" cy="64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457200" indent="-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Pr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o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p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o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s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d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 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o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s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c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i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l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l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o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s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c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o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p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s</a:t>
            </a:r>
            <a:endParaRPr b="0" lang="es-E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sldNum" idx="12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BEC895B-2B1D-4BD1-9292-B6F25B57C3A3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1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99" name="TextBox 2"/>
          <p:cNvSpPr/>
          <p:nvPr/>
        </p:nvSpPr>
        <p:spPr>
          <a:xfrm>
            <a:off x="3988080" y="1159560"/>
            <a:ext cx="5094720" cy="260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Q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5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8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W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6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!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y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4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y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?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</p:txBody>
      </p:sp>
      <p:pic>
        <p:nvPicPr>
          <p:cNvPr id="100" name="" descr=""/>
          <p:cNvPicPr/>
          <p:nvPr/>
        </p:nvPicPr>
        <p:blipFill>
          <a:blip r:embed="rId1"/>
          <a:stretch/>
        </p:blipFill>
        <p:spPr>
          <a:xfrm>
            <a:off x="62640" y="800640"/>
            <a:ext cx="3844440" cy="2697480"/>
          </a:xfrm>
          <a:prstGeom prst="rect">
            <a:avLst/>
          </a:prstGeom>
          <a:ln w="0">
            <a:noFill/>
          </a:ln>
        </p:spPr>
      </p:pic>
      <p:sp>
        <p:nvSpPr>
          <p:cNvPr id="101" name="TextBox 3"/>
          <p:cNvSpPr/>
          <p:nvPr/>
        </p:nvSpPr>
        <p:spPr>
          <a:xfrm>
            <a:off x="3080880" y="3961800"/>
            <a:ext cx="5784840" cy="2418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Alternatives -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MSO64-2B</a:t>
            </a:r>
            <a:r>
              <a:rPr b="0" lang="es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Better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BW and sampling rate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Available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at CERN e-pool (2 units)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Could be possible to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use several in parallel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to 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increase amount of channels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Cons: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Producer could require some more changes (probably not much)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- 50% more exopensive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</p:txBody>
      </p:sp>
      <p:pic>
        <p:nvPicPr>
          <p:cNvPr id="102" name="" descr=""/>
          <p:cNvPicPr/>
          <p:nvPr/>
        </p:nvPicPr>
        <p:blipFill>
          <a:blip r:embed="rId2"/>
          <a:stretch/>
        </p:blipFill>
        <p:spPr>
          <a:xfrm>
            <a:off x="332640" y="3898440"/>
            <a:ext cx="2398320" cy="2440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64880" y="-67320"/>
            <a:ext cx="8348400" cy="64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457200" indent="-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Othe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r 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q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ui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p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m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n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t 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n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d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d</a:t>
            </a:r>
            <a:endParaRPr b="0" lang="es-E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sldNum" idx="13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CAB4B47-2E24-4225-931A-87C8268CE56D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1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05" name="TextBox 6"/>
          <p:cNvSpPr/>
          <p:nvPr/>
        </p:nvSpPr>
        <p:spPr>
          <a:xfrm>
            <a:off x="4071600" y="1218600"/>
            <a:ext cx="5172120" cy="1459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W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y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w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k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0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y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</p:txBody>
      </p:sp>
      <p:sp>
        <p:nvSpPr>
          <p:cNvPr id="106" name="TextBox 7"/>
          <p:cNvSpPr/>
          <p:nvPr/>
        </p:nvSpPr>
        <p:spPr>
          <a:xfrm>
            <a:off x="3985920" y="3110040"/>
            <a:ext cx="4901040" cy="1459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w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B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y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i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w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v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g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o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</p:txBody>
      </p:sp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438480" y="979560"/>
            <a:ext cx="2404440" cy="2265840"/>
          </a:xfrm>
          <a:prstGeom prst="rect">
            <a:avLst/>
          </a:prstGeom>
          <a:ln w="0">
            <a:noFill/>
          </a:ln>
        </p:spPr>
      </p:pic>
      <p:pic>
        <p:nvPicPr>
          <p:cNvPr id="108" name="" descr=""/>
          <p:cNvPicPr/>
          <p:nvPr/>
        </p:nvPicPr>
        <p:blipFill>
          <a:blip r:embed="rId2"/>
          <a:stretch/>
        </p:blipFill>
        <p:spPr>
          <a:xfrm>
            <a:off x="128160" y="4938120"/>
            <a:ext cx="4916160" cy="1072080"/>
          </a:xfrm>
          <a:prstGeom prst="rect">
            <a:avLst/>
          </a:prstGeom>
          <a:ln w="0">
            <a:noFill/>
          </a:ln>
        </p:spPr>
      </p:pic>
      <p:sp>
        <p:nvSpPr>
          <p:cNvPr id="109" name="TextBox 8"/>
          <p:cNvSpPr/>
          <p:nvPr/>
        </p:nvSpPr>
        <p:spPr>
          <a:xfrm>
            <a:off x="4901760" y="4635720"/>
            <a:ext cx="4099680" cy="2143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AIDA TLU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- 6x lemo input triggers: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We’ll probably use a single one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- 4 HDMI trigger/busy interfaces, we’ll use 2: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Telescope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Oscilloscope (one or multiple)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164880" y="-67320"/>
            <a:ext cx="8348400" cy="64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457200" indent="-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Nice to have 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equipment</a:t>
            </a:r>
            <a:endParaRPr b="0" lang="es-E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ldNum" idx="14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EDFB074-C107-4AFD-AC84-962AC94D389E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1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12" name="TextBox 10"/>
          <p:cNvSpPr/>
          <p:nvPr/>
        </p:nvSpPr>
        <p:spPr>
          <a:xfrm>
            <a:off x="180000" y="864360"/>
            <a:ext cx="7875720" cy="282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MCP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Discussions ongoing to get one, still not clear if it will happen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Backup plan to use a 1,3*1,3mm LGAD (quite small in active size)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Backup to use speciallized PMTs, relatively good timing and size but particle rate concern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Detector for triggering with good spatial resolution</a:t>
            </a: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CROC detector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HV source with producer / remote control: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- Would allow us to do IV scans at TB conditions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164880" y="-67320"/>
            <a:ext cx="8348400" cy="64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457200" indent="-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Pro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p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o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s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d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 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s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t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u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p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 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o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v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r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v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i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e</a:t>
            </a: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w</a:t>
            </a:r>
            <a:endParaRPr b="0" lang="es-E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sldNum" idx="15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EBFC369-2945-46FC-8287-2FB653F3B37E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1</a:t>
            </a:fld>
            <a:endParaRPr b="0" lang="en-US" sz="1200" spc="-1" strike="noStrike">
              <a:latin typeface="Times New Roman"/>
            </a:endParaRPr>
          </a:p>
        </p:txBody>
      </p:sp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5116320" y="2168640"/>
            <a:ext cx="3385440" cy="999720"/>
          </a:xfrm>
          <a:prstGeom prst="rect">
            <a:avLst/>
          </a:prstGeom>
          <a:ln w="0">
            <a:noFill/>
          </a:ln>
        </p:spPr>
      </p:pic>
      <p:sp>
        <p:nvSpPr>
          <p:cNvPr id="116" name=""/>
          <p:cNvSpPr/>
          <p:nvPr/>
        </p:nvSpPr>
        <p:spPr>
          <a:xfrm>
            <a:off x="987120" y="1116720"/>
            <a:ext cx="0" cy="1420200"/>
          </a:xfrm>
          <a:prstGeom prst="line">
            <a:avLst/>
          </a:prstGeom>
          <a:ln w="21960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"/>
          <p:cNvSpPr/>
          <p:nvPr/>
        </p:nvSpPr>
        <p:spPr>
          <a:xfrm>
            <a:off x="1311120" y="1117080"/>
            <a:ext cx="0" cy="1420200"/>
          </a:xfrm>
          <a:prstGeom prst="line">
            <a:avLst/>
          </a:prstGeom>
          <a:ln w="21960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"/>
          <p:cNvSpPr/>
          <p:nvPr/>
        </p:nvSpPr>
        <p:spPr>
          <a:xfrm>
            <a:off x="1635120" y="1117440"/>
            <a:ext cx="0" cy="1420200"/>
          </a:xfrm>
          <a:prstGeom prst="line">
            <a:avLst/>
          </a:prstGeom>
          <a:ln w="21960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"/>
          <p:cNvSpPr/>
          <p:nvPr/>
        </p:nvSpPr>
        <p:spPr>
          <a:xfrm>
            <a:off x="2571120" y="1117800"/>
            <a:ext cx="0" cy="1420200"/>
          </a:xfrm>
          <a:prstGeom prst="line">
            <a:avLst/>
          </a:prstGeom>
          <a:ln w="21960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"/>
          <p:cNvSpPr/>
          <p:nvPr/>
        </p:nvSpPr>
        <p:spPr>
          <a:xfrm>
            <a:off x="2895120" y="1118160"/>
            <a:ext cx="0" cy="1420200"/>
          </a:xfrm>
          <a:prstGeom prst="line">
            <a:avLst/>
          </a:prstGeom>
          <a:ln w="21960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"/>
          <p:cNvSpPr/>
          <p:nvPr/>
        </p:nvSpPr>
        <p:spPr>
          <a:xfrm>
            <a:off x="3219120" y="1118520"/>
            <a:ext cx="0" cy="1420200"/>
          </a:xfrm>
          <a:prstGeom prst="line">
            <a:avLst/>
          </a:prstGeom>
          <a:ln w="21960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"/>
          <p:cNvSpPr/>
          <p:nvPr/>
        </p:nvSpPr>
        <p:spPr>
          <a:xfrm>
            <a:off x="2103120" y="1436040"/>
            <a:ext cx="0" cy="763200"/>
          </a:xfrm>
          <a:prstGeom prst="line">
            <a:avLst/>
          </a:prstGeom>
          <a:ln w="219600">
            <a:solidFill>
              <a:srgbClr val="00a933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"/>
          <p:cNvSpPr/>
          <p:nvPr/>
        </p:nvSpPr>
        <p:spPr>
          <a:xfrm>
            <a:off x="4083120" y="1537200"/>
            <a:ext cx="0" cy="554040"/>
          </a:xfrm>
          <a:prstGeom prst="line">
            <a:avLst/>
          </a:prstGeom>
          <a:ln w="219600">
            <a:solidFill>
              <a:srgbClr val="800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"/>
          <p:cNvSpPr/>
          <p:nvPr/>
        </p:nvSpPr>
        <p:spPr>
          <a:xfrm>
            <a:off x="3651120" y="1436040"/>
            <a:ext cx="0" cy="763200"/>
          </a:xfrm>
          <a:prstGeom prst="line">
            <a:avLst/>
          </a:prstGeom>
          <a:ln w="219600">
            <a:solidFill>
              <a:srgbClr val="00a933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"/>
          <p:cNvSpPr/>
          <p:nvPr/>
        </p:nvSpPr>
        <p:spPr>
          <a:xfrm>
            <a:off x="647280" y="1663920"/>
            <a:ext cx="4038120" cy="268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8715"/>
                </a:moveTo>
                <a:lnTo>
                  <a:pt x="19954" y="8715"/>
                </a:lnTo>
                <a:lnTo>
                  <a:pt x="19954" y="0"/>
                </a:lnTo>
                <a:lnTo>
                  <a:pt x="21600" y="10800"/>
                </a:lnTo>
                <a:lnTo>
                  <a:pt x="19954" y="21600"/>
                </a:lnTo>
                <a:lnTo>
                  <a:pt x="19954" y="12885"/>
                </a:lnTo>
                <a:lnTo>
                  <a:pt x="0" y="12885"/>
                </a:lnTo>
                <a:close/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126" name="" descr=""/>
          <p:cNvPicPr/>
          <p:nvPr/>
        </p:nvPicPr>
        <p:blipFill>
          <a:blip r:embed="rId2"/>
          <a:stretch/>
        </p:blipFill>
        <p:spPr>
          <a:xfrm>
            <a:off x="190440" y="3520800"/>
            <a:ext cx="1500840" cy="1458720"/>
          </a:xfrm>
          <a:prstGeom prst="rect">
            <a:avLst/>
          </a:prstGeom>
          <a:ln w="0">
            <a:noFill/>
          </a:ln>
        </p:spPr>
      </p:pic>
      <p:pic>
        <p:nvPicPr>
          <p:cNvPr id="127" name="" descr=""/>
          <p:cNvPicPr/>
          <p:nvPr/>
        </p:nvPicPr>
        <p:blipFill>
          <a:blip r:embed="rId3"/>
          <a:stretch/>
        </p:blipFill>
        <p:spPr>
          <a:xfrm>
            <a:off x="2291400" y="3364920"/>
            <a:ext cx="1304640" cy="685440"/>
          </a:xfrm>
          <a:prstGeom prst="rect">
            <a:avLst/>
          </a:prstGeom>
          <a:ln w="0">
            <a:noFill/>
          </a:ln>
        </p:spPr>
      </p:pic>
      <p:pic>
        <p:nvPicPr>
          <p:cNvPr id="128" name="" descr=""/>
          <p:cNvPicPr/>
          <p:nvPr/>
        </p:nvPicPr>
        <p:blipFill>
          <a:blip r:embed="rId4"/>
          <a:stretch/>
        </p:blipFill>
        <p:spPr>
          <a:xfrm>
            <a:off x="5604840" y="4345560"/>
            <a:ext cx="2070360" cy="587160"/>
          </a:xfrm>
          <a:prstGeom prst="rect">
            <a:avLst/>
          </a:prstGeom>
          <a:ln w="0">
            <a:noFill/>
          </a:ln>
        </p:spPr>
      </p:pic>
      <p:cxnSp>
        <p:nvCxnSpPr>
          <p:cNvPr id="129" name="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 w="18360">
            <a:solidFill>
              <a:srgbClr val="3465a4"/>
            </a:solidFill>
            <a:round/>
          </a:ln>
        </p:spPr>
      </p:cxnSp>
      <p:cxnSp>
        <p:nvCxnSpPr>
          <p:cNvPr id="130" name="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 w="18360">
            <a:solidFill>
              <a:srgbClr val="3465a4"/>
            </a:solidFill>
            <a:round/>
          </a:ln>
        </p:spPr>
      </p:cxnSp>
      <p:cxnSp>
        <p:nvCxnSpPr>
          <p:cNvPr id="131" name="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 w="18360">
            <a:solidFill>
              <a:srgbClr val="3465a4"/>
            </a:solidFill>
            <a:round/>
          </a:ln>
        </p:spPr>
      </p:cxnSp>
      <p:sp>
        <p:nvSpPr>
          <p:cNvPr id="132" name=""/>
          <p:cNvSpPr/>
          <p:nvPr/>
        </p:nvSpPr>
        <p:spPr>
          <a:xfrm>
            <a:off x="2341440" y="4444920"/>
            <a:ext cx="1190520" cy="396720"/>
          </a:xfrm>
          <a:prstGeom prst="rect">
            <a:avLst/>
          </a:prstGeom>
          <a:solidFill>
            <a:srgbClr val="729fcf"/>
          </a:solidFill>
          <a:ln w="18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pPr algn="ctr">
              <a:buNone/>
            </a:pPr>
            <a:r>
              <a:rPr b="1" lang="en-US" sz="1300" spc="-1" strike="noStrike">
                <a:latin typeface="Arial"/>
              </a:rPr>
              <a:t>HDMI to LEMO</a:t>
            </a:r>
            <a:endParaRPr b="0" lang="en-US" sz="1300" spc="-1" strike="noStrike">
              <a:latin typeface="Arial"/>
            </a:endParaRPr>
          </a:p>
        </p:txBody>
      </p:sp>
      <p:cxnSp>
        <p:nvCxnSpPr>
          <p:cNvPr id="133" name=""/>
          <p:cNvCxnSpPr>
            <a:stCxn id="127" idx="2"/>
            <a:endCxn id="132" idx="0"/>
          </p:cNvCxnSpPr>
          <p:nvPr/>
        </p:nvCxnSpPr>
        <p:spPr>
          <a:xfrm flipH="1">
            <a:off x="2936520" y="4050360"/>
            <a:ext cx="7560" cy="394920"/>
          </a:xfrm>
          <a:prstGeom prst="straightConnector1">
            <a:avLst/>
          </a:prstGeom>
          <a:ln w="1836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134" name="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 w="1836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135" name="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 w="1836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36" name=""/>
          <p:cNvSpPr txBox="1"/>
          <p:nvPr/>
        </p:nvSpPr>
        <p:spPr>
          <a:xfrm>
            <a:off x="-79200" y="777960"/>
            <a:ext cx="2115720" cy="302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Telescope 6x planes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37" name=""/>
          <p:cNvSpPr txBox="1"/>
          <p:nvPr/>
        </p:nvSpPr>
        <p:spPr>
          <a:xfrm rot="16140600">
            <a:off x="1723320" y="880560"/>
            <a:ext cx="761040" cy="302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DUT 1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38" name=""/>
          <p:cNvSpPr txBox="1"/>
          <p:nvPr/>
        </p:nvSpPr>
        <p:spPr>
          <a:xfrm rot="16140600">
            <a:off x="3247200" y="888840"/>
            <a:ext cx="761040" cy="302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DUT 2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39" name=""/>
          <p:cNvSpPr txBox="1"/>
          <p:nvPr/>
        </p:nvSpPr>
        <p:spPr>
          <a:xfrm rot="16140600">
            <a:off x="3738960" y="779400"/>
            <a:ext cx="923040" cy="513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Time ref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40" name=""/>
          <p:cNvSpPr txBox="1"/>
          <p:nvPr/>
        </p:nvSpPr>
        <p:spPr>
          <a:xfrm>
            <a:off x="4747320" y="1654920"/>
            <a:ext cx="673920" cy="513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Pions</a:t>
            </a:r>
            <a:endParaRPr b="0" lang="en-US" sz="1500" spc="-1" strike="noStrike">
              <a:latin typeface="Arial"/>
            </a:endParaRPr>
          </a:p>
        </p:txBody>
      </p:sp>
      <p:cxnSp>
        <p:nvCxnSpPr>
          <p:cNvPr id="141" name="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 w="1836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42" name=""/>
          <p:cNvSpPr/>
          <p:nvPr/>
        </p:nvSpPr>
        <p:spPr>
          <a:xfrm>
            <a:off x="5159160" y="3579840"/>
            <a:ext cx="1190520" cy="396720"/>
          </a:xfrm>
          <a:prstGeom prst="rect">
            <a:avLst/>
          </a:prstGeom>
          <a:solidFill>
            <a:srgbClr val="729fcf"/>
          </a:solidFill>
          <a:ln w="18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pPr algn="ctr">
              <a:buNone/>
            </a:pPr>
            <a:r>
              <a:rPr b="1" lang="en-US" sz="1300" spc="-1" strike="noStrike">
                <a:latin typeface="Arial"/>
              </a:rPr>
              <a:t>Osci producer</a:t>
            </a:r>
            <a:endParaRPr b="0" lang="en-US" sz="1300" spc="-1" strike="noStrike">
              <a:latin typeface="Arial"/>
            </a:endParaRPr>
          </a:p>
        </p:txBody>
      </p:sp>
      <p:cxnSp>
        <p:nvCxnSpPr>
          <p:cNvPr id="143" name="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 w="1836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44" name=""/>
          <p:cNvSpPr/>
          <p:nvPr/>
        </p:nvSpPr>
        <p:spPr>
          <a:xfrm>
            <a:off x="7127640" y="3571920"/>
            <a:ext cx="1190520" cy="396720"/>
          </a:xfrm>
          <a:prstGeom prst="rect">
            <a:avLst/>
          </a:prstGeom>
          <a:solidFill>
            <a:srgbClr val="729fcf"/>
          </a:solidFill>
          <a:ln w="18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pPr algn="ctr">
              <a:buNone/>
            </a:pPr>
            <a:r>
              <a:rPr b="1" lang="en-US" sz="1300" spc="-1" strike="noStrike">
                <a:latin typeface="Arial"/>
              </a:rPr>
              <a:t>Telescope producer</a:t>
            </a:r>
            <a:endParaRPr b="0" lang="en-US" sz="1300" spc="-1" strike="noStrike">
              <a:latin typeface="Arial"/>
            </a:endParaRPr>
          </a:p>
        </p:txBody>
      </p:sp>
      <p:cxnSp>
        <p:nvCxnSpPr>
          <p:cNvPr id="145" name=""/>
          <p:cNvCxnSpPr/>
          <p:nvPr/>
        </p:nvCxnSpPr>
        <p:spPr>
          <a:xfrm>
            <a:off x="0" y="0"/>
            <a:ext cx="360" cy="360"/>
          </a:xfrm>
          <a:prstGeom prst="line">
            <a:avLst/>
          </a:prstGeom>
          <a:ln w="1836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46" name=""/>
          <p:cNvSpPr txBox="1"/>
          <p:nvPr/>
        </p:nvSpPr>
        <p:spPr>
          <a:xfrm>
            <a:off x="6184800" y="1873800"/>
            <a:ext cx="1015200" cy="513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EUDAQ2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47" name=""/>
          <p:cNvSpPr txBox="1"/>
          <p:nvPr/>
        </p:nvSpPr>
        <p:spPr>
          <a:xfrm>
            <a:off x="4747320" y="1655280"/>
            <a:ext cx="673920" cy="513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Pions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48" name=""/>
          <p:cNvSpPr txBox="1"/>
          <p:nvPr/>
        </p:nvSpPr>
        <p:spPr>
          <a:xfrm>
            <a:off x="6089040" y="4932720"/>
            <a:ext cx="1118160" cy="513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s-ES" sz="1500" spc="-1" strike="noStrike">
                <a:solidFill>
                  <a:srgbClr val="000000"/>
                </a:solidFill>
                <a:latin typeface="Arial"/>
                <a:ea typeface="DejaVu Sans"/>
              </a:rPr>
              <a:t>AIDA TLU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dt" idx="16"/>
          </p:nvPr>
        </p:nvSpPr>
        <p:spPr>
          <a:xfrm>
            <a:off x="258840" y="6585120"/>
            <a:ext cx="125388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05/09/2025</a:t>
            </a:r>
            <a:endParaRPr b="0" lang="en-US" sz="1200" spc="-1" strike="noStrike">
              <a:latin typeface="Times New Roman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sldNum" idx="17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6D4AC15-E095-48C5-8DCE-97C6FFED77C3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1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title"/>
          </p:nvPr>
        </p:nvSpPr>
        <p:spPr>
          <a:xfrm>
            <a:off x="250920" y="620640"/>
            <a:ext cx="8637480" cy="157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de-DE" sz="2800" spc="-1" strike="noStrike">
                <a:solidFill>
                  <a:srgbClr val="003a6c"/>
                </a:solidFill>
                <a:latin typeface="Times New Roman"/>
                <a:ea typeface="DejaVu Sans"/>
              </a:rPr>
              <a:t>MiniCactusV2 TB setup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Textplatzhalter 1"/>
          <p:cNvSpPr/>
          <p:nvPr/>
        </p:nvSpPr>
        <p:spPr>
          <a:xfrm>
            <a:off x="971640" y="2169000"/>
            <a:ext cx="7315200" cy="4170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150000"/>
              </a:lnSpc>
              <a:buNone/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81"/>
              </a:spcBef>
              <a:spcAft>
                <a:spcPts val="360"/>
              </a:spcAft>
              <a:buNone/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81"/>
              </a:spcBef>
              <a:spcAft>
                <a:spcPts val="360"/>
              </a:spcAft>
              <a:buNone/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81"/>
              </a:spcBef>
              <a:spcAft>
                <a:spcPts val="360"/>
              </a:spcAft>
              <a:buNone/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r">
              <a:lnSpc>
                <a:spcPct val="150000"/>
              </a:lnSpc>
              <a:spcBef>
                <a:spcPts val="181"/>
              </a:spcBef>
              <a:buNone/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r">
              <a:lnSpc>
                <a:spcPct val="150000"/>
              </a:lnSpc>
              <a:spcBef>
                <a:spcPts val="181"/>
              </a:spcBef>
              <a:buNone/>
              <a:tabLst>
                <a:tab algn="l" pos="0"/>
              </a:tabLst>
            </a:pPr>
            <a:r>
              <a:rPr b="0" lang="de-DE" sz="1800" spc="-1" strike="noStrike">
                <a:solidFill>
                  <a:srgbClr val="17375e"/>
                </a:solidFill>
                <a:latin typeface="Arial"/>
                <a:ea typeface="DejaVu Sans"/>
              </a:rPr>
              <a:t>Joaquim Piñol</a:t>
            </a:r>
            <a:endParaRPr b="0" lang="en-US" sz="1800" spc="-1" strike="noStrike">
              <a:latin typeface="Arial"/>
            </a:endParaRPr>
          </a:p>
          <a:p>
            <a:pPr algn="r">
              <a:lnSpc>
                <a:spcPct val="150000"/>
              </a:lnSpc>
              <a:spcBef>
                <a:spcPts val="181"/>
              </a:spcBef>
              <a:buNone/>
              <a:tabLst>
                <a:tab algn="l" pos="0"/>
              </a:tabLst>
            </a:pPr>
            <a:r>
              <a:rPr b="0" lang="de-DE" sz="1800" spc="-1" strike="noStrike">
                <a:solidFill>
                  <a:srgbClr val="17375e"/>
                </a:solidFill>
                <a:latin typeface="Arial"/>
                <a:ea typeface="DejaVu Sans"/>
              </a:rPr>
              <a:t>Stefano Terzo</a:t>
            </a:r>
            <a:endParaRPr b="0" lang="en-US" sz="1800" spc="-1" strike="noStrike">
              <a:latin typeface="Arial"/>
            </a:endParaRPr>
          </a:p>
          <a:p>
            <a:pPr algn="r">
              <a:lnSpc>
                <a:spcPct val="150000"/>
              </a:lnSpc>
              <a:spcBef>
                <a:spcPts val="181"/>
              </a:spcBef>
              <a:buNone/>
              <a:tabLst>
                <a:tab algn="l" pos="0"/>
              </a:tabLst>
            </a:pPr>
            <a:r>
              <a:rPr b="0" lang="de-DE" sz="1800" spc="-1" strike="noStrike">
                <a:solidFill>
                  <a:srgbClr val="17375e"/>
                </a:solidFill>
                <a:latin typeface="Arial"/>
                <a:ea typeface="DejaVu Sans"/>
              </a:rPr>
              <a:t>Sebastian Grinstein</a:t>
            </a:r>
            <a:endParaRPr b="0" lang="en-US" sz="1800" spc="-1" strike="noStrike">
              <a:latin typeface="Arial"/>
            </a:endParaRPr>
          </a:p>
          <a:p>
            <a:pPr algn="r">
              <a:lnSpc>
                <a:spcPct val="150000"/>
              </a:lnSpc>
              <a:spcBef>
                <a:spcPts val="181"/>
              </a:spcBef>
              <a:buNone/>
              <a:tabLst>
                <a:tab algn="l" pos="0"/>
              </a:tabLst>
            </a:pPr>
            <a:r>
              <a:rPr b="0" lang="de-DE" sz="1400" spc="-1" strike="noStrike">
                <a:solidFill>
                  <a:srgbClr val="17375e"/>
                </a:solidFill>
                <a:latin typeface="Arial"/>
                <a:ea typeface="DejaVu Sans"/>
              </a:rPr>
              <a:t>(Material from past presentations from Philippe Schwemling and Archie Hanlon)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153" name="Picture 1" descr="IFAE Logo"/>
          <p:cNvPicPr/>
          <p:nvPr/>
        </p:nvPicPr>
        <p:blipFill>
          <a:blip r:embed="rId1"/>
          <a:srcRect l="0" t="0" r="0" b="39948"/>
          <a:stretch/>
        </p:blipFill>
        <p:spPr>
          <a:xfrm>
            <a:off x="0" y="64800"/>
            <a:ext cx="1423800" cy="406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164880" y="-67320"/>
            <a:ext cx="8348400" cy="64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457200" indent="-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Cactus devices, now testing MiniCACTUSv2</a:t>
            </a:r>
            <a:endParaRPr b="0" lang="es-E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ldNum" idx="18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D20E85D-9CA8-48FC-904C-DF8FE4516489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6</a:t>
            </a:fld>
            <a:endParaRPr b="0" lang="en-US" sz="1200" spc="-1" strike="noStrike">
              <a:latin typeface="Times New Roman"/>
            </a:endParaRPr>
          </a:p>
        </p:txBody>
      </p:sp>
      <p:pic>
        <p:nvPicPr>
          <p:cNvPr id="156" name="Picture 3" descr=""/>
          <p:cNvPicPr/>
          <p:nvPr/>
        </p:nvPicPr>
        <p:blipFill>
          <a:blip r:embed="rId1"/>
          <a:stretch/>
        </p:blipFill>
        <p:spPr>
          <a:xfrm>
            <a:off x="0" y="1002960"/>
            <a:ext cx="9143640" cy="4852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164880" y="-67320"/>
            <a:ext cx="8348400" cy="64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457200" indent="-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Setup overview (last year TB 2024)</a:t>
            </a:r>
            <a:endParaRPr b="0" lang="es-E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sldNum" idx="19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A1EA495-FFA9-4C19-B20C-BA8DB228D43A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6</a:t>
            </a:fld>
            <a:endParaRPr b="0" lang="en-US" sz="1200" spc="-1" strike="noStrike">
              <a:latin typeface="Times New Roman"/>
            </a:endParaRPr>
          </a:p>
        </p:txBody>
      </p:sp>
      <p:pic>
        <p:nvPicPr>
          <p:cNvPr id="159" name="Picture 2" descr=""/>
          <p:cNvPicPr/>
          <p:nvPr/>
        </p:nvPicPr>
        <p:blipFill>
          <a:blip r:embed="rId1"/>
          <a:stretch/>
        </p:blipFill>
        <p:spPr>
          <a:xfrm>
            <a:off x="164880" y="1366920"/>
            <a:ext cx="8849160" cy="4354200"/>
          </a:xfrm>
          <a:prstGeom prst="rect">
            <a:avLst/>
          </a:prstGeom>
          <a:ln w="0">
            <a:noFill/>
          </a:ln>
        </p:spPr>
      </p:pic>
      <p:sp>
        <p:nvSpPr>
          <p:cNvPr id="160" name="TextBox 1"/>
          <p:cNvSpPr/>
          <p:nvPr/>
        </p:nvSpPr>
        <p:spPr>
          <a:xfrm>
            <a:off x="6611040" y="5968800"/>
            <a:ext cx="22582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From P. Schwemling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164880" y="-67320"/>
            <a:ext cx="8348400" cy="64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457200" indent="-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2500" spc="-1" strike="noStrike">
                <a:solidFill>
                  <a:srgbClr val="003a6c"/>
                </a:solidFill>
                <a:latin typeface="Times New Roman"/>
                <a:ea typeface="Noto Sans CJK SC"/>
              </a:rPr>
              <a:t>Setup overview (last year TB 2024)</a:t>
            </a:r>
            <a:endParaRPr b="0" lang="es-E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sldNum" idx="20"/>
          </p:nvPr>
        </p:nvSpPr>
        <p:spPr>
          <a:xfrm>
            <a:off x="7993080" y="6585120"/>
            <a:ext cx="894960" cy="21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ctr">
            <a:noAutofit/>
          </a:bodyPr>
          <a:lstStyle>
            <a:lvl1pPr algn="r">
              <a:lnSpc>
                <a:spcPct val="100000"/>
              </a:lnSpc>
              <a:buNone/>
              <a:def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8D7581F-4ECF-4440-8892-7DC06FFBD8DE}" type="slidenum">
              <a:rPr b="0" lang="de-DE" sz="1200" spc="-1" strike="noStrike">
                <a:solidFill>
                  <a:srgbClr val="ffffff"/>
                </a:solidFill>
                <a:latin typeface="Times New Roman"/>
                <a:ea typeface="DejaVu Sans"/>
              </a:rPr>
              <a:t>6</a:t>
            </a:fld>
            <a:endParaRPr b="0" lang="en-US" sz="1200" spc="-1" strike="noStrike">
              <a:latin typeface="Times New Roman"/>
            </a:endParaRPr>
          </a:p>
        </p:txBody>
      </p:sp>
      <p:pic>
        <p:nvPicPr>
          <p:cNvPr id="163" name="Picture 3" descr=""/>
          <p:cNvPicPr/>
          <p:nvPr/>
        </p:nvPicPr>
        <p:blipFill>
          <a:blip r:embed="rId1"/>
          <a:stretch/>
        </p:blipFill>
        <p:spPr>
          <a:xfrm>
            <a:off x="539640" y="1551600"/>
            <a:ext cx="8348400" cy="3754800"/>
          </a:xfrm>
          <a:prstGeom prst="rect">
            <a:avLst/>
          </a:prstGeom>
          <a:ln w="0">
            <a:noFill/>
          </a:ln>
        </p:spPr>
      </p:pic>
      <p:sp>
        <p:nvSpPr>
          <p:cNvPr id="164" name="TextBox 4"/>
          <p:cNvSpPr/>
          <p:nvPr/>
        </p:nvSpPr>
        <p:spPr>
          <a:xfrm>
            <a:off x="6611040" y="5968800"/>
            <a:ext cx="22582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From P. Schwemling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Vorlage_Praesentationen_030908</Template>
  <TotalTime>7</TotalTime>
  <Application>LibreOffice/7.3.7.2$Linux_X86_64 LibreOffice_project/30$Build-2</Application>
  <AppVersion>15.0000</AppVersion>
  <Words>129</Words>
  <Paragraphs>35</Paragraphs>
  <Company>Hochschule Aalen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2009-06-08T04:42:20Z</dcterms:created>
  <dc:creator>Joaquim Piñol Bel</dc:creator>
  <dc:description/>
  <dc:language>en-US</dc:language>
  <cp:lastModifiedBy/>
  <cp:lastPrinted>2018-06-27T08:59:45Z</cp:lastPrinted>
  <dcterms:modified xsi:type="dcterms:W3CDTF">2025-09-18T12:17:50Z</dcterms:modified>
  <cp:revision>835</cp:revision>
  <dc:subject/>
  <dc:title>Folie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6</vt:i4>
  </property>
  <property fmtid="{D5CDD505-2E9C-101B-9397-08002B2CF9AE}" pid="3" name="PresentationFormat">
    <vt:lpwstr>On-screen Show (4:3)</vt:lpwstr>
  </property>
  <property fmtid="{D5CDD505-2E9C-101B-9397-08002B2CF9AE}" pid="4" name="Slides">
    <vt:i4>6</vt:i4>
  </property>
</Properties>
</file>