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8" r:id="rId2"/>
    <p:sldId id="282" r:id="rId3"/>
    <p:sldId id="284" r:id="rId4"/>
    <p:sldId id="283" r:id="rId5"/>
    <p:sldId id="285" r:id="rId6"/>
    <p:sldId id="286" r:id="rId7"/>
    <p:sldId id="287" r:id="rId8"/>
    <p:sldId id="288" r:id="rId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1" d="100"/>
          <a:sy n="151" d="100"/>
        </p:scale>
        <p:origin x="209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8C728-679A-4ACE-A107-D989C87335E0}" type="datetimeFigureOut">
              <a:rPr lang="en-GB" smtClean="0"/>
              <a:t>24/09/2025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01124-3E7A-4193-A89A-C4B325E116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472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00521-D67A-400D-9712-A4E3AE1BFD80}" type="datetimeFigureOut">
              <a:rPr lang="en-GB" smtClean="0"/>
              <a:t>24/09/2025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6B35D-E18A-4BC5-9F8D-2B92CCE752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87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095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92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7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673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57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747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3016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5245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245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02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CERN/PH-DT-DI Gas Service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15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3/10/2013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CERN/PH-DT-DI Gas Service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FFC14-B0F8-4D7D-828A-EE3EEAA5DDC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38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Gas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1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41956" y="1556792"/>
            <a:ext cx="8280920" cy="107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Pumps to send to manufacturer x 2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Checks and replace used pieces</a:t>
            </a:r>
          </a:p>
          <a:p>
            <a:pPr>
              <a:lnSpc>
                <a:spcPct val="150000"/>
              </a:lnSpc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624" y="133347"/>
            <a:ext cx="6552728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z="3000" dirty="0">
                <a:latin typeface="Times New Roman" pitchFamily="18" charset="0"/>
              </a:rPr>
              <a:t>ALICE LS3 GAS OPERATIONS</a:t>
            </a:r>
            <a:endParaRPr lang="en-US" sz="3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4" y="983355"/>
            <a:ext cx="30203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TPC pumps maintenance</a:t>
            </a:r>
            <a:endParaRPr lang="en-GB" sz="2200" u="sng" dirty="0"/>
          </a:p>
        </p:txBody>
      </p:sp>
      <p:pic>
        <p:nvPicPr>
          <p:cNvPr id="4" name="Picture 3" descr="A machine with metal pipes&#10;&#10;AI-generated content may be incorrect.">
            <a:extLst>
              <a:ext uri="{FF2B5EF4-FFF2-40B4-BE49-F238E27FC236}">
                <a16:creationId xmlns:a16="http://schemas.microsoft.com/office/drawing/2014/main" id="{13294D84-DCF1-9E4C-2574-B6E1055B2B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54499"/>
            <a:ext cx="6300192" cy="354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80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6EA7A-71C9-60C8-0144-E4F499BB1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CD5A3-1830-40F7-7231-7C5043BDA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Gas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E5B84-41B2-88BD-BE3D-4961790C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2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62D9D0-E940-42FE-D517-443A3C055EF6}"/>
              </a:ext>
            </a:extLst>
          </p:cNvPr>
          <p:cNvSpPr txBox="1"/>
          <p:nvPr/>
        </p:nvSpPr>
        <p:spPr>
          <a:xfrm>
            <a:off x="323528" y="1642809"/>
            <a:ext cx="8280920" cy="79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Filter change / improve places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9095EFD-0FAB-AB99-1070-32EC70034B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624" y="133347"/>
            <a:ext cx="6552728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z="3000" dirty="0">
                <a:latin typeface="Times New Roman" pitchFamily="18" charset="0"/>
              </a:rPr>
              <a:t>ALICE LS3 GAS OPERATIONS</a:t>
            </a:r>
            <a:endParaRPr lang="en-US" sz="3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E12F24-E093-3ED7-95A4-439B4FFAD4A5}"/>
              </a:ext>
            </a:extLst>
          </p:cNvPr>
          <p:cNvSpPr txBox="1"/>
          <p:nvPr/>
        </p:nvSpPr>
        <p:spPr>
          <a:xfrm>
            <a:off x="2696764" y="943177"/>
            <a:ext cx="27508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TOF Filters operations</a:t>
            </a:r>
            <a:endParaRPr lang="en-GB" sz="2200" u="sng" dirty="0"/>
          </a:p>
        </p:txBody>
      </p:sp>
      <p:pic>
        <p:nvPicPr>
          <p:cNvPr id="8" name="Picture 7" descr="A machine with a metal structure&#10;&#10;AI-generated content may be incorrect.">
            <a:extLst>
              <a:ext uri="{FF2B5EF4-FFF2-40B4-BE49-F238E27FC236}">
                <a16:creationId xmlns:a16="http://schemas.microsoft.com/office/drawing/2014/main" id="{061EDDB5-F49B-80FD-D514-5339D958B5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44064" y="2632912"/>
            <a:ext cx="3680408" cy="1656184"/>
          </a:xfrm>
          <a:prstGeom prst="rect">
            <a:avLst/>
          </a:prstGeom>
        </p:spPr>
      </p:pic>
      <p:pic>
        <p:nvPicPr>
          <p:cNvPr id="13" name="Picture 12" descr="A machine with pipes and gauges&#10;&#10;AI-generated content may be incorrect.">
            <a:extLst>
              <a:ext uri="{FF2B5EF4-FFF2-40B4-BE49-F238E27FC236}">
                <a16:creationId xmlns:a16="http://schemas.microsoft.com/office/drawing/2014/main" id="{E97A0327-459D-1984-1623-0373737EB9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56" y="3258565"/>
            <a:ext cx="4732018" cy="212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49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54399-3C24-2BD4-D6DD-108524886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4C3C5-59F7-01CC-DB9F-2AF35F73A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Gas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8E1AB-91A6-D056-3BD6-060020443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3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79F703-F960-D9B1-4CDB-653412C6FA0D}"/>
              </a:ext>
            </a:extLst>
          </p:cNvPr>
          <p:cNvSpPr txBox="1"/>
          <p:nvPr/>
        </p:nvSpPr>
        <p:spPr>
          <a:xfrm>
            <a:off x="741956" y="1556792"/>
            <a:ext cx="8280920" cy="79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Filter change / improve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instalation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3C88C25-BDD7-B98B-78FA-79F2442CBF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624" y="133347"/>
            <a:ext cx="6552728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z="3000" dirty="0">
                <a:latin typeface="Times New Roman" pitchFamily="18" charset="0"/>
              </a:rPr>
              <a:t>ALICE LS3 GAS OPERATIONS</a:t>
            </a:r>
            <a:endParaRPr lang="en-US" sz="3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4C8A23-7833-B9D1-BD30-A2E99986745D}"/>
              </a:ext>
            </a:extLst>
          </p:cNvPr>
          <p:cNvSpPr txBox="1"/>
          <p:nvPr/>
        </p:nvSpPr>
        <p:spPr>
          <a:xfrm>
            <a:off x="2613890" y="976147"/>
            <a:ext cx="27398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TPC Filters operations</a:t>
            </a:r>
            <a:endParaRPr lang="en-GB" sz="2200" u="sng" dirty="0"/>
          </a:p>
        </p:txBody>
      </p:sp>
      <p:pic>
        <p:nvPicPr>
          <p:cNvPr id="11" name="Picture 10" descr="A close-up of a machine&#10;&#10;AI-generated content may be incorrect.">
            <a:extLst>
              <a:ext uri="{FF2B5EF4-FFF2-40B4-BE49-F238E27FC236}">
                <a16:creationId xmlns:a16="http://schemas.microsoft.com/office/drawing/2014/main" id="{FF0A9FDD-4414-3D97-B3CB-C053DEADD0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05222" y="3412416"/>
            <a:ext cx="3861046" cy="1737471"/>
          </a:xfrm>
          <a:prstGeom prst="rect">
            <a:avLst/>
          </a:prstGeom>
        </p:spPr>
      </p:pic>
      <p:pic>
        <p:nvPicPr>
          <p:cNvPr id="4" name="Picture 3" descr="A close-up of a machine&#10;&#10;AI-generated content may be incorrect.">
            <a:extLst>
              <a:ext uri="{FF2B5EF4-FFF2-40B4-BE49-F238E27FC236}">
                <a16:creationId xmlns:a16="http://schemas.microsoft.com/office/drawing/2014/main" id="{BF467C46-7928-0A62-69C7-B595F2275C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99970" y="2573143"/>
            <a:ext cx="5440603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4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5A28F-EA7A-E489-F563-15528596B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32C0A-7009-638E-99A1-907B52625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Gas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A3E3D-8969-7CDC-2F6D-8F6882C5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4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1334CB-24C3-7B6D-7E2C-0151A12C2C20}"/>
              </a:ext>
            </a:extLst>
          </p:cNvPr>
          <p:cNvSpPr txBox="1"/>
          <p:nvPr/>
        </p:nvSpPr>
        <p:spPr>
          <a:xfrm>
            <a:off x="741956" y="1556792"/>
            <a:ext cx="8280920" cy="79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 humidifier filling improvement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C0F505D-ADDC-74E6-5832-ADF8E09EE5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624" y="133347"/>
            <a:ext cx="6552728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z="3000" dirty="0">
                <a:latin typeface="Times New Roman" pitchFamily="18" charset="0"/>
              </a:rPr>
              <a:t>ALICE LS3 GAS OPERATIONS</a:t>
            </a:r>
            <a:endParaRPr lang="en-US" sz="3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8A104C-D346-5214-42A1-53366E4105C1}"/>
              </a:ext>
            </a:extLst>
          </p:cNvPr>
          <p:cNvSpPr txBox="1"/>
          <p:nvPr/>
        </p:nvSpPr>
        <p:spPr>
          <a:xfrm>
            <a:off x="2987824" y="1055607"/>
            <a:ext cx="20585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Humidifier MID</a:t>
            </a:r>
            <a:endParaRPr lang="en-GB" sz="2200" u="sng" dirty="0"/>
          </a:p>
        </p:txBody>
      </p:sp>
      <p:pic>
        <p:nvPicPr>
          <p:cNvPr id="12" name="Picture 11" descr="A machine with a gauge&#10;&#10;AI-generated content may be incorrect.">
            <a:extLst>
              <a:ext uri="{FF2B5EF4-FFF2-40B4-BE49-F238E27FC236}">
                <a16:creationId xmlns:a16="http://schemas.microsoft.com/office/drawing/2014/main" id="{3EA2F905-E630-94A7-3977-6E7A44DE9E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99319" y="3157467"/>
            <a:ext cx="4025567" cy="226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979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E54966-2122-6B05-ECD8-57FE8DE71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D12C4-1F23-36C4-5711-823BB9A1C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Gas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C9227-E258-E818-C6A8-CA3B634D8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5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8D677A-C2F1-33DA-32BA-81B39D81FC8F}"/>
              </a:ext>
            </a:extLst>
          </p:cNvPr>
          <p:cNvSpPr txBox="1"/>
          <p:nvPr/>
        </p:nvSpPr>
        <p:spPr>
          <a:xfrm>
            <a:off x="741956" y="1556792"/>
            <a:ext cx="8280920" cy="79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 humidifier dewpoint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C6B4243-2DC4-8BC4-1D72-44505E0582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624" y="133347"/>
            <a:ext cx="6552728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z="3000" dirty="0">
                <a:latin typeface="Times New Roman" pitchFamily="18" charset="0"/>
              </a:rPr>
              <a:t>ALICE LS3 GAS OPERATIONS</a:t>
            </a:r>
            <a:endParaRPr lang="en-US" sz="3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90E26F-DF82-93E7-0F58-CBD5DEF3B8E8}"/>
              </a:ext>
            </a:extLst>
          </p:cNvPr>
          <p:cNvSpPr txBox="1"/>
          <p:nvPr/>
        </p:nvSpPr>
        <p:spPr>
          <a:xfrm>
            <a:off x="1403648" y="936932"/>
            <a:ext cx="3762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check and calibrations</a:t>
            </a:r>
            <a:endParaRPr lang="en-GB" sz="2200" u="sng" dirty="0"/>
          </a:p>
        </p:txBody>
      </p:sp>
      <p:pic>
        <p:nvPicPr>
          <p:cNvPr id="4" name="Picture 3" descr="A machine with pipes and wires&#10;&#10;AI-generated content may be incorrect.">
            <a:extLst>
              <a:ext uri="{FF2B5EF4-FFF2-40B4-BE49-F238E27FC236}">
                <a16:creationId xmlns:a16="http://schemas.microsoft.com/office/drawing/2014/main" id="{261B8BB4-B3D4-AC04-BDDF-BB9D0F71A5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788" y="2451814"/>
            <a:ext cx="5758532" cy="259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440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AD8B13-C273-D9A1-58A9-01F262A41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7C79F-DFC2-585D-1731-128CFAE1B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Gas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920D3-7A1F-C68C-990B-46BCE6009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6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FA6693-6440-7BD0-4057-5EB9E8DC05A6}"/>
              </a:ext>
            </a:extLst>
          </p:cNvPr>
          <p:cNvSpPr txBox="1"/>
          <p:nvPr/>
        </p:nvSpPr>
        <p:spPr>
          <a:xfrm>
            <a:off x="741956" y="1556792"/>
            <a:ext cx="8280920" cy="79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TPC / TRD / MID / TOF buffers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BB45D5-BFB4-CAE3-BA21-A2EE4FD047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624" y="133347"/>
            <a:ext cx="6552728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z="3000" dirty="0">
                <a:latin typeface="Times New Roman" pitchFamily="18" charset="0"/>
              </a:rPr>
              <a:t>ALICE LS3 GAS OPERATIONS</a:t>
            </a:r>
            <a:endParaRPr lang="en-US" sz="3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DD4C7B-BD7B-4292-5A24-7FA3DA190284}"/>
              </a:ext>
            </a:extLst>
          </p:cNvPr>
          <p:cNvSpPr txBox="1"/>
          <p:nvPr/>
        </p:nvSpPr>
        <p:spPr>
          <a:xfrm>
            <a:off x="2051720" y="940713"/>
            <a:ext cx="41101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uffers</a:t>
            </a:r>
            <a:r>
              <a:rPr lang="en-US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volumes pressure tests</a:t>
            </a:r>
            <a:endParaRPr lang="en-GB" sz="2200" u="sng" dirty="0"/>
          </a:p>
        </p:txBody>
      </p:sp>
      <p:pic>
        <p:nvPicPr>
          <p:cNvPr id="8" name="Picture 7" descr="A large metal tanks in a factory&#10;&#10;AI-generated content may be incorrect.">
            <a:extLst>
              <a:ext uri="{FF2B5EF4-FFF2-40B4-BE49-F238E27FC236}">
                <a16:creationId xmlns:a16="http://schemas.microsoft.com/office/drawing/2014/main" id="{85ED5296-5F40-5E20-14D0-FD6B711B88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804" y="2636912"/>
            <a:ext cx="6332196" cy="284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34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C22C6-B43B-2F67-7C26-550E57988B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DE4F1-8DBA-FC7A-9CCC-B7F86DB3F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Gas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B8EE5-FA6F-E225-066B-22C05C81B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7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4673402-9C8F-172E-4829-6E88EB9381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624" y="133347"/>
            <a:ext cx="6552728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z="3000" dirty="0">
                <a:latin typeface="Times New Roman" pitchFamily="18" charset="0"/>
              </a:rPr>
              <a:t>ALICE LS3 GAS OPERATIONS</a:t>
            </a:r>
            <a:endParaRPr lang="en-US" sz="3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993796-3E14-5CFC-D0E2-631446BC318F}"/>
              </a:ext>
            </a:extLst>
          </p:cNvPr>
          <p:cNvSpPr txBox="1"/>
          <p:nvPr/>
        </p:nvSpPr>
        <p:spPr>
          <a:xfrm>
            <a:off x="2483768" y="1020113"/>
            <a:ext cx="32664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VALVES checks </a:t>
            </a:r>
            <a:endParaRPr lang="en-GB" sz="2200" u="sng" dirty="0"/>
          </a:p>
        </p:txBody>
      </p:sp>
      <p:pic>
        <p:nvPicPr>
          <p:cNvPr id="4" name="Picture 3" descr="A close-up of a machine&#10;&#10;AI-generated content may be incorrect.">
            <a:extLst>
              <a:ext uri="{FF2B5EF4-FFF2-40B4-BE49-F238E27FC236}">
                <a16:creationId xmlns:a16="http://schemas.microsoft.com/office/drawing/2014/main" id="{B75EEA07-7990-4086-7820-7E1B8CF1E3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4"/>
            <a:ext cx="6620228" cy="37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49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485620-443C-DFAC-5413-4F1B864F1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9F3B0-8565-530C-25E2-266B07ABB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Gas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68A1B-E413-3FD3-0FAC-32637A577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FC14-B0F8-4D7D-828A-EE3EEAA5DDC5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349E12C-BD5F-4EF8-5F7B-C9E30AC7D9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87624" y="133347"/>
            <a:ext cx="6552728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z="3000" dirty="0">
                <a:latin typeface="Times New Roman" pitchFamily="18" charset="0"/>
              </a:rPr>
              <a:t>ALICE LS3 GAS OPERATIONS</a:t>
            </a:r>
            <a:endParaRPr lang="en-US" sz="3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33E620-908F-9E07-D80B-F0803259AF78}"/>
              </a:ext>
            </a:extLst>
          </p:cNvPr>
          <p:cNvSpPr txBox="1"/>
          <p:nvPr/>
        </p:nvSpPr>
        <p:spPr>
          <a:xfrm>
            <a:off x="3275856" y="1196752"/>
            <a:ext cx="17764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CH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</a:t>
            </a:r>
            <a:endParaRPr lang="en-GB" sz="2200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519A7F-9D8F-C422-BE3E-4ED9BECA4E6A}"/>
              </a:ext>
            </a:extLst>
          </p:cNvPr>
          <p:cNvSpPr txBox="1"/>
          <p:nvPr/>
        </p:nvSpPr>
        <p:spPr>
          <a:xfrm>
            <a:off x="827584" y="2278142"/>
            <a:ext cx="3686028" cy="3106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Grounding checks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supplies checks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Connections checks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Disjunctors checks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Drawings improvement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…….</a:t>
            </a:r>
          </a:p>
          <a:p>
            <a:pPr>
              <a:lnSpc>
                <a:spcPct val="150000"/>
              </a:lnSpc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140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4145</TotalTime>
  <Words>131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ALICE LS3 GAS OPERATIONS</vt:lpstr>
      <vt:lpstr>ALICE LS3 GAS OPERATIONS</vt:lpstr>
      <vt:lpstr>ALICE LS3 GAS OPERATIONS</vt:lpstr>
      <vt:lpstr>ALICE LS3 GAS OPERATIONS</vt:lpstr>
      <vt:lpstr>ALICE LS3 GAS OPERATIONS</vt:lpstr>
      <vt:lpstr>ALICE LS3 GAS OPERATIONS</vt:lpstr>
      <vt:lpstr>ALICE LS3 GAS OPERATIONS</vt:lpstr>
      <vt:lpstr>ALICE LS3 GAS OPERATIONS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 systems for  the LHC experiments</dc:title>
  <dc:creator>Roberto Guida</dc:creator>
  <cp:lastModifiedBy>Louis-Philippe De Menezes</cp:lastModifiedBy>
  <cp:revision>216</cp:revision>
  <cp:lastPrinted>2013-10-28T18:20:37Z</cp:lastPrinted>
  <dcterms:created xsi:type="dcterms:W3CDTF">2013-10-24T13:53:59Z</dcterms:created>
  <dcterms:modified xsi:type="dcterms:W3CDTF">2025-09-24T17:11:58Z</dcterms:modified>
</cp:coreProperties>
</file>