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2" r:id="rId4"/>
    <p:sldMasterId id="214748369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</p:sldIdLst>
  <p:sldSz cy="6858000" cx="12192000"/>
  <p:notesSz cx="6858000" cy="9144000"/>
  <p:embeddedFontLst>
    <p:embeddedFont>
      <p:font typeface="Montserrat SemiBold"/>
      <p:regular r:id="rId60"/>
      <p:bold r:id="rId61"/>
      <p:italic r:id="rId62"/>
      <p:boldItalic r:id="rId63"/>
    </p:embeddedFont>
    <p:embeddedFont>
      <p:font typeface="Montserrat"/>
      <p:regular r:id="rId64"/>
      <p:bold r:id="rId65"/>
      <p:italic r:id="rId66"/>
      <p:boldItalic r:id="rId67"/>
    </p:embeddedFont>
    <p:embeddedFont>
      <p:font typeface="Montserrat Medium"/>
      <p:regular r:id="rId68"/>
      <p:bold r:id="rId69"/>
      <p:italic r:id="rId70"/>
      <p:boldItalic r:id="rId71"/>
    </p:embeddedFont>
    <p:embeddedFont>
      <p:font typeface="Roboto Mono"/>
      <p:regular r:id="rId72"/>
      <p:bold r:id="rId73"/>
      <p:italic r:id="rId74"/>
      <p:boldItalic r:id="rId7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3D84B62-0F9F-4DC7-93D7-331F3773A920}">
  <a:tblStyle styleId="{23D84B62-0F9F-4DC7-93D7-331F3773A920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fill>
          <a:solidFill>
            <a:srgbClr val="E6E7F0"/>
          </a:solidFill>
        </a:fill>
      </a:tcStyle>
    </a:band1H>
    <a:band2H>
      <a:tcTxStyle/>
    </a:band2H>
    <a:band1V>
      <a:tcTxStyle/>
      <a:tcStyle>
        <a:fill>
          <a:solidFill>
            <a:srgbClr val="E6E7F0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lt1"/>
          </a:solidFill>
        </a:fill>
      </a:tcStyle>
    </a:lastRow>
    <a:seCell>
      <a:tcTxStyle b="on" i="off">
        <a:font>
          <a:latin typeface="Arial"/>
          <a:ea typeface="Arial"/>
          <a:cs typeface="Arial"/>
        </a:font>
        <a:schemeClr val="dk1"/>
      </a:tcTxStyle>
    </a:seCell>
    <a:swCell>
      <a:tcTxStyle b="on" i="off">
        <a:font>
          <a:latin typeface="Arial"/>
          <a:ea typeface="Arial"/>
          <a:cs typeface="Arial"/>
        </a:font>
        <a:schemeClr val="dk1"/>
      </a:tcTx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  <a:tblStyle styleId="{94A21199-63F3-4C80-9B4D-6D0061F874D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font" Target="fonts/RobotoMono-bold.fntdata"/><Relationship Id="rId72" Type="http://schemas.openxmlformats.org/officeDocument/2006/relationships/font" Target="fonts/RobotoMono-regular.fntdata"/><Relationship Id="rId31" Type="http://schemas.openxmlformats.org/officeDocument/2006/relationships/slide" Target="slides/slide25.xml"/><Relationship Id="rId75" Type="http://schemas.openxmlformats.org/officeDocument/2006/relationships/font" Target="fonts/RobotoMono-boldItalic.fntdata"/><Relationship Id="rId30" Type="http://schemas.openxmlformats.org/officeDocument/2006/relationships/slide" Target="slides/slide24.xml"/><Relationship Id="rId74" Type="http://schemas.openxmlformats.org/officeDocument/2006/relationships/font" Target="fonts/RobotoMono-italic.fntdata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71" Type="http://schemas.openxmlformats.org/officeDocument/2006/relationships/font" Target="fonts/MontserratMedium-boldItalic.fntdata"/><Relationship Id="rId70" Type="http://schemas.openxmlformats.org/officeDocument/2006/relationships/font" Target="fonts/MontserratMedium-italic.fntdata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MontserratSemiBold-italic.fntdata"/><Relationship Id="rId61" Type="http://schemas.openxmlformats.org/officeDocument/2006/relationships/font" Target="fonts/MontserratSemiBold-bold.fntdata"/><Relationship Id="rId20" Type="http://schemas.openxmlformats.org/officeDocument/2006/relationships/slide" Target="slides/slide14.xml"/><Relationship Id="rId64" Type="http://schemas.openxmlformats.org/officeDocument/2006/relationships/font" Target="fonts/Montserrat-regular.fntdata"/><Relationship Id="rId63" Type="http://schemas.openxmlformats.org/officeDocument/2006/relationships/font" Target="fonts/MontserratSemiBold-boldItalic.fntdata"/><Relationship Id="rId22" Type="http://schemas.openxmlformats.org/officeDocument/2006/relationships/slide" Target="slides/slide16.xml"/><Relationship Id="rId66" Type="http://schemas.openxmlformats.org/officeDocument/2006/relationships/font" Target="fonts/Montserrat-italic.fntdata"/><Relationship Id="rId21" Type="http://schemas.openxmlformats.org/officeDocument/2006/relationships/slide" Target="slides/slide15.xml"/><Relationship Id="rId65" Type="http://schemas.openxmlformats.org/officeDocument/2006/relationships/font" Target="fonts/Montserrat-bold.fntdata"/><Relationship Id="rId24" Type="http://schemas.openxmlformats.org/officeDocument/2006/relationships/slide" Target="slides/slide18.xml"/><Relationship Id="rId68" Type="http://schemas.openxmlformats.org/officeDocument/2006/relationships/font" Target="fonts/MontserratMedium-regular.fntdata"/><Relationship Id="rId23" Type="http://schemas.openxmlformats.org/officeDocument/2006/relationships/slide" Target="slides/slide17.xml"/><Relationship Id="rId67" Type="http://schemas.openxmlformats.org/officeDocument/2006/relationships/font" Target="fonts/Montserrat-boldItalic.fntdata"/><Relationship Id="rId60" Type="http://schemas.openxmlformats.org/officeDocument/2006/relationships/font" Target="fonts/MontserratSemiBold-regular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font" Target="fonts/MontserratMedium-bold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849a3c8e11_0_1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g3849a3c8e11_0_1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3849a3c8e11_0_1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g3849a3c8e11_0_1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3821550b925_0_1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g3821550b925_0_1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3821550b925_0_1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g3821550b925_0_1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3849a3c8e11_0_2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0" name="Google Shape;580;g3849a3c8e11_0_2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3849a3c8e11_0_1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g3849a3c8e11_0_1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3849a3c8e11_0_1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g3849a3c8e11_0_1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3849a3c8e11_0_2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4" name="Google Shape;614;g3849a3c8e11_0_2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3849a3c8e11_0_7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g3849a3c8e11_0_7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3849a3c8e11_0_8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g3849a3c8e11_0_8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3849a3c8e11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g3849a3c8e11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3849a3c8e11_0_8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7" name="Google Shape;657;g3849a3c8e11_0_8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3849a3c8e11_0_9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g3849a3c8e11_0_9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3849a3c8e11_0_7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8" name="Google Shape;688;g3849a3c8e11_0_7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3849a3c8e11_0_96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8" name="Google Shape;708;g3849a3c8e11_0_9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g3849a3c8e11_0_10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0" name="Google Shape;730;g3849a3c8e11_0_10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3849a3c8e11_0_10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g3849a3c8e11_0_10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3849a3c8e11_0_10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2" name="Google Shape;762;g3849a3c8e11_0_10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g3849a3c8e11_0_10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1" name="Google Shape;781;g3849a3c8e11_0_10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g3849a3c8e11_0_8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6" name="Google Shape;796;g3849a3c8e11_0_8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3849a3c8e11_0_10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9" name="Google Shape;809;g3849a3c8e11_0_10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849a3c8e11_0_1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3849a3c8e11_0_1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5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g3849a3c8e11_0_11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7" name="Google Shape;827;g3849a3c8e11_0_11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5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g366882d6ea0_1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Now: first version in a few days</a:t>
            </a:r>
            <a:endParaRPr/>
          </a:p>
        </p:txBody>
      </p:sp>
      <p:sp>
        <p:nvSpPr>
          <p:cNvPr id="837" name="Google Shape;837;g366882d6ea0_1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33699f0c152_1_1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7" name="Google Shape;847;g33699f0c152_1_1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3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g3849a3c8e11_0_7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All those questions need to be answered, some together with the expert, some due to own investigation.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ofc can be challenging. One thing we stumbled on was: How to ideally run the payload?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5" name="Google Shape;855;g3849a3c8e11_0_7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g3849a3c8e11_0_5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g3849a3c8e11_0_5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g3849a3c8e11_0_3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0" name="Google Shape;880;g3849a3c8e11_0_3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3821550b925_0_7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Now: first version in a few days</a:t>
            </a:r>
            <a:endParaRPr/>
          </a:p>
        </p:txBody>
      </p:sp>
      <p:sp>
        <p:nvSpPr>
          <p:cNvPr id="893" name="Google Shape;893;g3821550b925_0_7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g3613ba3fdc9_0_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5" name="Google Shape;905;g3613ba3fdc9_0_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g3849a3c8e11_0_9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Now: first version in a few days</a:t>
            </a:r>
            <a:endParaRPr/>
          </a:p>
        </p:txBody>
      </p:sp>
      <p:sp>
        <p:nvSpPr>
          <p:cNvPr id="913" name="Google Shape;913;g3849a3c8e11_0_9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Google Shape;922;g3849a3c8e11_0_5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3" name="Google Shape;923;g3849a3c8e11_0_5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849a3c8e11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g3849a3c8e11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g3849a3c8e11_0_5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 Challenges for the individual steps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NOW, WE ARE ABLE TO RUN THE WL AND THINK OF A CONCEPT</a:t>
            </a:r>
            <a:endParaRPr/>
          </a:p>
        </p:txBody>
      </p:sp>
      <p:sp>
        <p:nvSpPr>
          <p:cNvPr id="931" name="Google Shape;931;g3849a3c8e11_0_5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g3849a3c8e11_0_5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All those questions need to be answered, some together with the expert, some due to own investigation.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ofc can be challenging. One thing we stumbled on was: How to ideally run the payload?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9" name="Google Shape;949;g3849a3c8e11_0_5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8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g3849a3c8e11_0_6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All those questions need to be answered, some together with the expert, some due to own investigation.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ofc can be challenging. One thing we stumbled on was: How to ideally run the payload?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0" name="Google Shape;970;g3849a3c8e11_0_6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6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g3849a3c8e11_0_6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All those questions need to be answered, some together with the expert, some due to own investigation.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ofc can be challenging. One thing we stumbled on was: How to ideally run the payload?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8" name="Google Shape;988;g3849a3c8e11_0_6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g3849a3c8e11_0_6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All those questions need to be answered, some together with the expert, some due to own investigation.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ofc can be challenging. One thing we stumbled on was: How to ideally run the payload?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3" name="Google Shape;1003;g3849a3c8e11_0_6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6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g3849a3c8e11_0_6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8" name="Google Shape;1028;g3849a3c8e11_0_6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8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g3849a3c8e11_0_6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0" name="Google Shape;1040;g3849a3c8e11_0_6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g3849a3c8e11_0_70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2nd example: For flowsim, this was more straight forward…</a:t>
            </a:r>
            <a:endParaRPr/>
          </a:p>
        </p:txBody>
      </p:sp>
      <p:sp>
        <p:nvSpPr>
          <p:cNvPr id="1063" name="Google Shape;1063;g3849a3c8e11_0_7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4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g3849a3c8e11_0_7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2nd example: For flowsim, this was more straight forward…</a:t>
            </a:r>
            <a:endParaRPr/>
          </a:p>
        </p:txBody>
      </p:sp>
      <p:sp>
        <p:nvSpPr>
          <p:cNvPr id="1076" name="Google Shape;1076;g3849a3c8e11_0_7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7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Google Shape;1088;g3849a3c8e11_0_7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All those questions need to be answered, some together with the expert, some due to own investigation.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ofc can be challenging. One thing we stumbled on was: How to ideally run the payload?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9" name="Google Shape;1089;g3849a3c8e11_0_7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849a3c8e11_0_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g3849a3c8e11_0_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6" name="Shape 1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Google Shape;1107;g3849a3c8e11_0_7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All those questions need to be answered, some together with the expert, some due to own investigation.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ofc can be challenging. One thing we stumbled on was: How to ideally run the payload?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8" name="Google Shape;1108;g3849a3c8e11_0_7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2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Google Shape;1123;g33699f0c152_1_30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4" name="Google Shape;1124;g33699f0c152_1_3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2" name="Shape 1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Google Shape;1173;g33d44144541_0_1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4" name="Google Shape;1174;g33d44144541_0_1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4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Google Shape;1185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6" name="Google Shape;1186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3849a3c8e11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3849a3c8e11_0_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849a3c8e11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g3849a3c8e11_0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821550b925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g3821550b925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3849a3c8e11_0_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g3849a3c8e11_0_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b="1" sz="17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2224" y="714489"/>
            <a:ext cx="2059046" cy="2059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11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1" name="Google Shape;81;p11"/>
          <p:cNvSpPr/>
          <p:nvPr>
            <p:ph idx="3" type="pic"/>
          </p:nvPr>
        </p:nvSpPr>
        <p:spPr>
          <a:xfrm>
            <a:off x="407988" y="2429405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2" name="Google Shape;82;p1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" name="Google Shape;85;p11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" name="Google Shape;92;p12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3" name="Google Shape;93;p12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4" name="Google Shape;94;p12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5" name="Google Shape;95;p12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3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9" name="Google Shape;99;p13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0" name="Google Shape;100;p13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13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2" name="Google Shape;102;p13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3" name="Google Shape;103;p13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4" name="Google Shape;104;p1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4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0" name="Google Shape;110;p14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1" name="Google Shape;111;p14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4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4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14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5" name="Google Shape;115;p14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6" name="Google Shape;116;p14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7" name="Google Shape;117;p14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5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15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1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15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6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1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5" name="Google Shape;135;p16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9" name="Google Shape;139;p1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58632" y="4869770"/>
            <a:ext cx="1074737" cy="1074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2542" y="2075542"/>
            <a:ext cx="2706915" cy="2706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0" name="Google Shape;150;p20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0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0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 txBox="1"/>
          <p:nvPr>
            <p:ph idx="1" type="subTitle"/>
          </p:nvPr>
        </p:nvSpPr>
        <p:spPr>
          <a:xfrm>
            <a:off x="1575233" y="3070833"/>
            <a:ext cx="3876900" cy="951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64" name="Google Shape;164;p23"/>
          <p:cNvSpPr txBox="1"/>
          <p:nvPr>
            <p:ph idx="2" type="subTitle"/>
          </p:nvPr>
        </p:nvSpPr>
        <p:spPr>
          <a:xfrm>
            <a:off x="6448400" y="3070833"/>
            <a:ext cx="3876900" cy="951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65" name="Google Shape;165;p23"/>
          <p:cNvSpPr txBox="1"/>
          <p:nvPr>
            <p:ph idx="3" type="subTitle"/>
          </p:nvPr>
        </p:nvSpPr>
        <p:spPr>
          <a:xfrm>
            <a:off x="1575233" y="3889533"/>
            <a:ext cx="3876900" cy="95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00"/>
              <a:buNone/>
              <a:defRPr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66" name="Google Shape;166;p23"/>
          <p:cNvSpPr txBox="1"/>
          <p:nvPr>
            <p:ph idx="4" type="subTitle"/>
          </p:nvPr>
        </p:nvSpPr>
        <p:spPr>
          <a:xfrm>
            <a:off x="6448400" y="3889533"/>
            <a:ext cx="3876900" cy="95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00"/>
              <a:buNone/>
              <a:defRPr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67" name="Google Shape;167;p23"/>
          <p:cNvSpPr txBox="1"/>
          <p:nvPr>
            <p:ph type="title"/>
          </p:nvPr>
        </p:nvSpPr>
        <p:spPr>
          <a:xfrm>
            <a:off x="603400" y="548633"/>
            <a:ext cx="10985100" cy="748800"/>
          </a:xfrm>
          <a:prstGeom prst="rect">
            <a:avLst/>
          </a:prstGeom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77" name="Google Shape;177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5" cy="197042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5"/>
          <p:cNvSpPr txBox="1"/>
          <p:nvPr>
            <p:ph type="ctrTitle"/>
          </p:nvPr>
        </p:nvSpPr>
        <p:spPr>
          <a:xfrm>
            <a:off x="407987" y="3429000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25"/>
          <p:cNvSpPr txBox="1"/>
          <p:nvPr>
            <p:ph idx="1" type="subTitle"/>
          </p:nvPr>
        </p:nvSpPr>
        <p:spPr>
          <a:xfrm>
            <a:off x="407988" y="5650824"/>
            <a:ext cx="113760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b="1" sz="17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80" name="Google Shape;18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2224" y="714489"/>
            <a:ext cx="2059046" cy="2059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3" name="Google Shape;183;p2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26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26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2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9" name="Google Shape;189;p2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27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27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2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 txBox="1"/>
          <p:nvPr>
            <p:ph type="title"/>
          </p:nvPr>
        </p:nvSpPr>
        <p:spPr>
          <a:xfrm>
            <a:off x="407988" y="365125"/>
            <a:ext cx="113808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28"/>
          <p:cNvSpPr txBox="1"/>
          <p:nvPr>
            <p:ph idx="1" type="body"/>
          </p:nvPr>
        </p:nvSpPr>
        <p:spPr>
          <a:xfrm>
            <a:off x="407987" y="1592263"/>
            <a:ext cx="56166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96" name="Google Shape;196;p28"/>
          <p:cNvSpPr txBox="1"/>
          <p:nvPr>
            <p:ph idx="2" type="body"/>
          </p:nvPr>
        </p:nvSpPr>
        <p:spPr>
          <a:xfrm>
            <a:off x="407987" y="2427287"/>
            <a:ext cx="5616600" cy="3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28"/>
          <p:cNvSpPr txBox="1"/>
          <p:nvPr>
            <p:ph idx="3" type="body"/>
          </p:nvPr>
        </p:nvSpPr>
        <p:spPr>
          <a:xfrm>
            <a:off x="6172200" y="1604966"/>
            <a:ext cx="5616600" cy="6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98" name="Google Shape;198;p28"/>
          <p:cNvSpPr txBox="1"/>
          <p:nvPr>
            <p:ph idx="4" type="body"/>
          </p:nvPr>
        </p:nvSpPr>
        <p:spPr>
          <a:xfrm>
            <a:off x="6172200" y="2427287"/>
            <a:ext cx="5611800" cy="3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9" name="Google Shape;199;p28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28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2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29"/>
          <p:cNvSpPr txBox="1"/>
          <p:nvPr>
            <p:ph idx="1" type="body"/>
          </p:nvPr>
        </p:nvSpPr>
        <p:spPr>
          <a:xfrm>
            <a:off x="407987" y="1592264"/>
            <a:ext cx="5616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5" name="Google Shape;205;p29"/>
          <p:cNvSpPr txBox="1"/>
          <p:nvPr>
            <p:ph idx="2" type="body"/>
          </p:nvPr>
        </p:nvSpPr>
        <p:spPr>
          <a:xfrm>
            <a:off x="6172199" y="1592264"/>
            <a:ext cx="56118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6" name="Google Shape;206;p29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29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2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30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30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3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4" name="Google Shape;214;p30"/>
          <p:cNvSpPr/>
          <p:nvPr>
            <p:ph idx="2" type="pic"/>
          </p:nvPr>
        </p:nvSpPr>
        <p:spPr>
          <a:xfrm>
            <a:off x="407988" y="1439863"/>
            <a:ext cx="11376000" cy="4761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/>
          <p:nvPr>
            <p:ph idx="2" type="pic"/>
          </p:nvPr>
        </p:nvSpPr>
        <p:spPr>
          <a:xfrm>
            <a:off x="0" y="3200"/>
            <a:ext cx="12192000" cy="63732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17" name="Google Shape;217;p31"/>
          <p:cNvSpPr txBox="1"/>
          <p:nvPr>
            <p:ph idx="1" type="body"/>
          </p:nvPr>
        </p:nvSpPr>
        <p:spPr>
          <a:xfrm>
            <a:off x="8075612" y="-18162"/>
            <a:ext cx="4116300" cy="63948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8" name="Google Shape;218;p31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31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31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 txBox="1"/>
          <p:nvPr>
            <p:ph type="title"/>
          </p:nvPr>
        </p:nvSpPr>
        <p:spPr>
          <a:xfrm>
            <a:off x="407989" y="373593"/>
            <a:ext cx="56166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32"/>
          <p:cNvSpPr txBox="1"/>
          <p:nvPr>
            <p:ph idx="1" type="body"/>
          </p:nvPr>
        </p:nvSpPr>
        <p:spPr>
          <a:xfrm>
            <a:off x="407987" y="1598658"/>
            <a:ext cx="5616600" cy="46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4" name="Google Shape;224;p32"/>
          <p:cNvSpPr/>
          <p:nvPr>
            <p:ph idx="2" type="pic"/>
          </p:nvPr>
        </p:nvSpPr>
        <p:spPr>
          <a:xfrm>
            <a:off x="6167438" y="-1"/>
            <a:ext cx="6024600" cy="6366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25" name="Google Shape;225;p32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32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32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3"/>
          <p:cNvSpPr txBox="1"/>
          <p:nvPr>
            <p:ph type="title"/>
          </p:nvPr>
        </p:nvSpPr>
        <p:spPr>
          <a:xfrm>
            <a:off x="407989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33"/>
          <p:cNvSpPr txBox="1"/>
          <p:nvPr>
            <p:ph idx="1" type="body"/>
          </p:nvPr>
        </p:nvSpPr>
        <p:spPr>
          <a:xfrm>
            <a:off x="407987" y="1598658"/>
            <a:ext cx="5616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1" name="Google Shape;231;p33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33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3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4" name="Google Shape;234;p33"/>
          <p:cNvSpPr/>
          <p:nvPr>
            <p:ph idx="2" type="pic"/>
          </p:nvPr>
        </p:nvSpPr>
        <p:spPr>
          <a:xfrm>
            <a:off x="6167438" y="1592263"/>
            <a:ext cx="5616600" cy="22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35" name="Google Shape;235;p33"/>
          <p:cNvSpPr/>
          <p:nvPr>
            <p:ph idx="3" type="pic"/>
          </p:nvPr>
        </p:nvSpPr>
        <p:spPr>
          <a:xfrm>
            <a:off x="6167438" y="3969703"/>
            <a:ext cx="5616600" cy="22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4"/>
          <p:cNvSpPr txBox="1"/>
          <p:nvPr>
            <p:ph type="title"/>
          </p:nvPr>
        </p:nvSpPr>
        <p:spPr>
          <a:xfrm>
            <a:off x="407988" y="365125"/>
            <a:ext cx="113808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p34"/>
          <p:cNvSpPr txBox="1"/>
          <p:nvPr>
            <p:ph idx="1" type="body"/>
          </p:nvPr>
        </p:nvSpPr>
        <p:spPr>
          <a:xfrm>
            <a:off x="407987" y="1592263"/>
            <a:ext cx="56166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39" name="Google Shape;239;p34"/>
          <p:cNvSpPr txBox="1"/>
          <p:nvPr>
            <p:ph idx="2" type="body"/>
          </p:nvPr>
        </p:nvSpPr>
        <p:spPr>
          <a:xfrm>
            <a:off x="6172200" y="1604966"/>
            <a:ext cx="5616600" cy="6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40" name="Google Shape;240;p34"/>
          <p:cNvSpPr/>
          <p:nvPr>
            <p:ph idx="3" type="pic"/>
          </p:nvPr>
        </p:nvSpPr>
        <p:spPr>
          <a:xfrm>
            <a:off x="407988" y="2429405"/>
            <a:ext cx="5616600" cy="377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41" name="Google Shape;241;p34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34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3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4" name="Google Shape;244;p34"/>
          <p:cNvSpPr/>
          <p:nvPr>
            <p:ph idx="4" type="pic"/>
          </p:nvPr>
        </p:nvSpPr>
        <p:spPr>
          <a:xfrm>
            <a:off x="6172200" y="2420938"/>
            <a:ext cx="5616600" cy="377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5"/>
          <p:cNvSpPr txBox="1"/>
          <p:nvPr>
            <p:ph type="title"/>
          </p:nvPr>
        </p:nvSpPr>
        <p:spPr>
          <a:xfrm>
            <a:off x="407989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35"/>
          <p:cNvSpPr txBox="1"/>
          <p:nvPr>
            <p:ph idx="1" type="body"/>
          </p:nvPr>
        </p:nvSpPr>
        <p:spPr>
          <a:xfrm>
            <a:off x="407987" y="1598658"/>
            <a:ext cx="37083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8" name="Google Shape;248;p35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9" name="Google Shape;249;p35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0" name="Google Shape;250;p3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1" name="Google Shape;251;p35"/>
          <p:cNvSpPr/>
          <p:nvPr>
            <p:ph idx="2" type="pic"/>
          </p:nvPr>
        </p:nvSpPr>
        <p:spPr>
          <a:xfrm>
            <a:off x="8075613" y="1592263"/>
            <a:ext cx="3708300" cy="22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52" name="Google Shape;252;p35"/>
          <p:cNvSpPr/>
          <p:nvPr>
            <p:ph idx="3" type="pic"/>
          </p:nvPr>
        </p:nvSpPr>
        <p:spPr>
          <a:xfrm>
            <a:off x="8124681" y="3969703"/>
            <a:ext cx="3659400" cy="22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53" name="Google Shape;253;p35"/>
          <p:cNvSpPr/>
          <p:nvPr>
            <p:ph idx="4" type="pic"/>
          </p:nvPr>
        </p:nvSpPr>
        <p:spPr>
          <a:xfrm>
            <a:off x="4259263" y="1592263"/>
            <a:ext cx="3659400" cy="22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54" name="Google Shape;254;p35"/>
          <p:cNvSpPr/>
          <p:nvPr>
            <p:ph idx="5" type="pic"/>
          </p:nvPr>
        </p:nvSpPr>
        <p:spPr>
          <a:xfrm>
            <a:off x="4259263" y="3978015"/>
            <a:ext cx="3659400" cy="22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6"/>
          <p:cNvSpPr txBox="1"/>
          <p:nvPr>
            <p:ph type="title"/>
          </p:nvPr>
        </p:nvSpPr>
        <p:spPr>
          <a:xfrm>
            <a:off x="407988" y="365125"/>
            <a:ext cx="113808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36"/>
          <p:cNvSpPr txBox="1"/>
          <p:nvPr>
            <p:ph idx="1" type="body"/>
          </p:nvPr>
        </p:nvSpPr>
        <p:spPr>
          <a:xfrm>
            <a:off x="407987" y="1592263"/>
            <a:ext cx="37083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58" name="Google Shape;258;p36"/>
          <p:cNvSpPr txBox="1"/>
          <p:nvPr>
            <p:ph idx="2" type="body"/>
          </p:nvPr>
        </p:nvSpPr>
        <p:spPr>
          <a:xfrm>
            <a:off x="8075612" y="1604966"/>
            <a:ext cx="3713100" cy="6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59" name="Google Shape;259;p36"/>
          <p:cNvSpPr/>
          <p:nvPr>
            <p:ph idx="3" type="pic"/>
          </p:nvPr>
        </p:nvSpPr>
        <p:spPr>
          <a:xfrm>
            <a:off x="407989" y="2420938"/>
            <a:ext cx="3708300" cy="377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60" name="Google Shape;260;p36"/>
          <p:cNvSpPr/>
          <p:nvPr>
            <p:ph idx="4" type="pic"/>
          </p:nvPr>
        </p:nvSpPr>
        <p:spPr>
          <a:xfrm>
            <a:off x="8075613" y="2416175"/>
            <a:ext cx="3713100" cy="377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61" name="Google Shape;261;p36"/>
          <p:cNvSpPr txBox="1"/>
          <p:nvPr>
            <p:ph idx="5" type="body"/>
          </p:nvPr>
        </p:nvSpPr>
        <p:spPr>
          <a:xfrm>
            <a:off x="4253846" y="1601227"/>
            <a:ext cx="37083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62" name="Google Shape;262;p36"/>
          <p:cNvSpPr/>
          <p:nvPr>
            <p:ph idx="6" type="pic"/>
          </p:nvPr>
        </p:nvSpPr>
        <p:spPr>
          <a:xfrm>
            <a:off x="4253848" y="2429902"/>
            <a:ext cx="3708300" cy="377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63" name="Google Shape;263;p36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4" name="Google Shape;264;p36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5" name="Google Shape;265;p3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7"/>
          <p:cNvSpPr txBox="1"/>
          <p:nvPr>
            <p:ph type="title"/>
          </p:nvPr>
        </p:nvSpPr>
        <p:spPr>
          <a:xfrm>
            <a:off x="407988" y="365125"/>
            <a:ext cx="113808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8" name="Google Shape;268;p37"/>
          <p:cNvSpPr txBox="1"/>
          <p:nvPr>
            <p:ph idx="1" type="body"/>
          </p:nvPr>
        </p:nvSpPr>
        <p:spPr>
          <a:xfrm>
            <a:off x="4116386" y="1601376"/>
            <a:ext cx="3960000" cy="113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69" name="Google Shape;269;p37"/>
          <p:cNvSpPr/>
          <p:nvPr>
            <p:ph idx="2" type="pic"/>
          </p:nvPr>
        </p:nvSpPr>
        <p:spPr>
          <a:xfrm>
            <a:off x="4116386" y="2732442"/>
            <a:ext cx="3959100" cy="3477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70" name="Google Shape;270;p37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1" name="Google Shape;271;p37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2" name="Google Shape;272;p3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3" name="Google Shape;273;p37"/>
          <p:cNvSpPr txBox="1"/>
          <p:nvPr>
            <p:ph idx="3" type="body"/>
          </p:nvPr>
        </p:nvSpPr>
        <p:spPr>
          <a:xfrm>
            <a:off x="3275" y="5078524"/>
            <a:ext cx="3960000" cy="113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4" name="Google Shape;274;p37"/>
          <p:cNvSpPr/>
          <p:nvPr>
            <p:ph idx="4" type="pic"/>
          </p:nvPr>
        </p:nvSpPr>
        <p:spPr>
          <a:xfrm>
            <a:off x="4050" y="1601376"/>
            <a:ext cx="3959100" cy="3477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75" name="Google Shape;275;p37"/>
          <p:cNvSpPr txBox="1"/>
          <p:nvPr>
            <p:ph idx="5" type="body"/>
          </p:nvPr>
        </p:nvSpPr>
        <p:spPr>
          <a:xfrm>
            <a:off x="8232388" y="5078524"/>
            <a:ext cx="3960000" cy="113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6" name="Google Shape;276;p37"/>
          <p:cNvSpPr/>
          <p:nvPr>
            <p:ph idx="6" type="pic"/>
          </p:nvPr>
        </p:nvSpPr>
        <p:spPr>
          <a:xfrm>
            <a:off x="8232388" y="1601376"/>
            <a:ext cx="3959100" cy="3477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8"/>
          <p:cNvSpPr txBox="1"/>
          <p:nvPr>
            <p:ph type="title"/>
          </p:nvPr>
        </p:nvSpPr>
        <p:spPr>
          <a:xfrm>
            <a:off x="407988" y="365125"/>
            <a:ext cx="113808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9" name="Google Shape;279;p38"/>
          <p:cNvSpPr/>
          <p:nvPr>
            <p:ph idx="2" type="pic"/>
          </p:nvPr>
        </p:nvSpPr>
        <p:spPr>
          <a:xfrm>
            <a:off x="412776" y="1592263"/>
            <a:ext cx="11376000" cy="2563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80" name="Google Shape;280;p38"/>
          <p:cNvSpPr txBox="1"/>
          <p:nvPr>
            <p:ph idx="1" type="body"/>
          </p:nvPr>
        </p:nvSpPr>
        <p:spPr>
          <a:xfrm>
            <a:off x="407989" y="4294188"/>
            <a:ext cx="37083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1" name="Google Shape;281;p38"/>
          <p:cNvSpPr txBox="1"/>
          <p:nvPr>
            <p:ph idx="3" type="body"/>
          </p:nvPr>
        </p:nvSpPr>
        <p:spPr>
          <a:xfrm>
            <a:off x="4267201" y="4294188"/>
            <a:ext cx="36654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2" name="Google Shape;282;p38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3" name="Google Shape;283;p38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3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5" name="Google Shape;285;p38"/>
          <p:cNvSpPr txBox="1"/>
          <p:nvPr>
            <p:ph idx="4" type="body"/>
          </p:nvPr>
        </p:nvSpPr>
        <p:spPr>
          <a:xfrm>
            <a:off x="8085668" y="4294188"/>
            <a:ext cx="37032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9"/>
          <p:cNvSpPr txBox="1"/>
          <p:nvPr>
            <p:ph type="title"/>
          </p:nvPr>
        </p:nvSpPr>
        <p:spPr>
          <a:xfrm>
            <a:off x="407988" y="365125"/>
            <a:ext cx="113808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39"/>
          <p:cNvSpPr/>
          <p:nvPr>
            <p:ph idx="2" type="pic"/>
          </p:nvPr>
        </p:nvSpPr>
        <p:spPr>
          <a:xfrm>
            <a:off x="0" y="1592263"/>
            <a:ext cx="12192000" cy="2946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89" name="Google Shape;289;p39"/>
          <p:cNvSpPr txBox="1"/>
          <p:nvPr>
            <p:ph idx="1" type="body"/>
          </p:nvPr>
        </p:nvSpPr>
        <p:spPr>
          <a:xfrm>
            <a:off x="407989" y="4294188"/>
            <a:ext cx="3708300" cy="190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0" name="Google Shape;290;p39"/>
          <p:cNvSpPr txBox="1"/>
          <p:nvPr>
            <p:ph idx="3" type="body"/>
          </p:nvPr>
        </p:nvSpPr>
        <p:spPr>
          <a:xfrm>
            <a:off x="4267201" y="4294188"/>
            <a:ext cx="3665400" cy="190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1" name="Google Shape;291;p39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2" name="Google Shape;292;p39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3" name="Google Shape;293;p3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4" name="Google Shape;294;p39"/>
          <p:cNvSpPr txBox="1"/>
          <p:nvPr>
            <p:ph idx="4" type="body"/>
          </p:nvPr>
        </p:nvSpPr>
        <p:spPr>
          <a:xfrm>
            <a:off x="8085668" y="4294188"/>
            <a:ext cx="3703200" cy="190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0"/>
          <p:cNvSpPr txBox="1"/>
          <p:nvPr>
            <p:ph type="title"/>
          </p:nvPr>
        </p:nvSpPr>
        <p:spPr>
          <a:xfrm>
            <a:off x="407987" y="1709738"/>
            <a:ext cx="113760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40"/>
          <p:cNvSpPr txBox="1"/>
          <p:nvPr>
            <p:ph idx="1" type="body"/>
          </p:nvPr>
        </p:nvSpPr>
        <p:spPr>
          <a:xfrm>
            <a:off x="407987" y="4589463"/>
            <a:ext cx="113760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298" name="Google Shape;298;p40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9" name="Google Shape;299;p40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4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1"/>
          <p:cNvSpPr txBox="1"/>
          <p:nvPr/>
        </p:nvSpPr>
        <p:spPr>
          <a:xfrm>
            <a:off x="407988" y="6196406"/>
            <a:ext cx="1137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3" name="Google Shape;303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58632" y="4869770"/>
            <a:ext cx="1074738" cy="1074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5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5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2542" y="2075542"/>
            <a:ext cx="2706915" cy="2706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3"/>
          <p:cNvSpPr txBox="1"/>
          <p:nvPr>
            <p:ph type="ctrTitle"/>
          </p:nvPr>
        </p:nvSpPr>
        <p:spPr>
          <a:xfrm>
            <a:off x="1524000" y="10461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8" name="Google Shape;308;p43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09" name="Google Shape;309;p43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0" name="Google Shape;310;p43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1" name="Google Shape;311;p4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44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44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6" name="Google Shape;316;p4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5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9" name="Google Shape;319;p45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0" name="Google Shape;320;p4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6"/>
          <p:cNvSpPr txBox="1"/>
          <p:nvPr>
            <p:ph idx="1" type="subTitle"/>
          </p:nvPr>
        </p:nvSpPr>
        <p:spPr>
          <a:xfrm>
            <a:off x="1575233" y="3070833"/>
            <a:ext cx="3876900" cy="951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323" name="Google Shape;323;p46"/>
          <p:cNvSpPr txBox="1"/>
          <p:nvPr>
            <p:ph idx="2" type="subTitle"/>
          </p:nvPr>
        </p:nvSpPr>
        <p:spPr>
          <a:xfrm>
            <a:off x="6448400" y="3070833"/>
            <a:ext cx="3876900" cy="951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b="1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324" name="Google Shape;324;p46"/>
          <p:cNvSpPr txBox="1"/>
          <p:nvPr>
            <p:ph idx="3" type="subTitle"/>
          </p:nvPr>
        </p:nvSpPr>
        <p:spPr>
          <a:xfrm>
            <a:off x="1575233" y="3889533"/>
            <a:ext cx="3876900" cy="95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00"/>
              <a:buNone/>
              <a:defRPr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325" name="Google Shape;325;p46"/>
          <p:cNvSpPr txBox="1"/>
          <p:nvPr>
            <p:ph idx="4" type="subTitle"/>
          </p:nvPr>
        </p:nvSpPr>
        <p:spPr>
          <a:xfrm>
            <a:off x="6448400" y="3889533"/>
            <a:ext cx="3876900" cy="95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00"/>
              <a:buNone/>
              <a:defRPr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326" name="Google Shape;326;p46"/>
          <p:cNvSpPr txBox="1"/>
          <p:nvPr>
            <p:ph type="title"/>
          </p:nvPr>
        </p:nvSpPr>
        <p:spPr>
          <a:xfrm>
            <a:off x="603400" y="548633"/>
            <a:ext cx="10985100" cy="748800"/>
          </a:xfrm>
          <a:prstGeom prst="rect">
            <a:avLst/>
          </a:prstGeom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7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>
            <p:ph idx="2" type="pic"/>
          </p:nvPr>
        </p:nvSpPr>
        <p:spPr>
          <a:xfrm>
            <a:off x="0" y="3200"/>
            <a:ext cx="12192000" cy="637332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8075612" y="-18162"/>
            <a:ext cx="4116387" cy="6394685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" type="body"/>
          </p:nvPr>
        </p:nvSpPr>
        <p:spPr>
          <a:xfrm>
            <a:off x="407987" y="1598658"/>
            <a:ext cx="5616575" cy="46021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9"/>
          <p:cNvSpPr/>
          <p:nvPr>
            <p:ph idx="2" type="pic"/>
          </p:nvPr>
        </p:nvSpPr>
        <p:spPr>
          <a:xfrm>
            <a:off x="6167438" y="-1"/>
            <a:ext cx="6024562" cy="636693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6" name="Google Shape;66;p9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0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6" name="Google Shape;76;p10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24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34.xml"/><Relationship Id="rId24" Type="http://schemas.openxmlformats.org/officeDocument/2006/relationships/theme" Target="../theme/theme3.xml"/><Relationship Id="rId12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4.xml"/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40.xml"/><Relationship Id="rId6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1"/>
          <p:cNvCxnSpPr/>
          <p:nvPr/>
        </p:nvCxnSpPr>
        <p:spPr>
          <a:xfrm>
            <a:off x="404070" y="6370802"/>
            <a:ext cx="11379943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070" y="6439074"/>
            <a:ext cx="352448" cy="34743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0" name="Google Shape;170;p24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1" name="Google Shape;171;p24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2" name="Google Shape;172;p2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3" name="Google Shape;173;p24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74" name="Google Shape;174;p24"/>
          <p:cNvCxnSpPr/>
          <p:nvPr/>
        </p:nvCxnSpPr>
        <p:spPr>
          <a:xfrm>
            <a:off x="404070" y="6370802"/>
            <a:ext cx="11379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75" name="Google Shape;175;p2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070" y="6439074"/>
            <a:ext cx="352447" cy="34743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Relationship Id="rId4" Type="http://schemas.openxmlformats.org/officeDocument/2006/relationships/image" Target="../media/image20.png"/><Relationship Id="rId5" Type="http://schemas.openxmlformats.org/officeDocument/2006/relationships/image" Target="../media/image19.png"/><Relationship Id="rId6" Type="http://schemas.openxmlformats.org/officeDocument/2006/relationships/image" Target="../media/image3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gitlab.cern.ch/hep-benchmarks/hep-workloads/-/tree/master/template/gpu-workload" TargetMode="External"/><Relationship Id="rId4" Type="http://schemas.openxmlformats.org/officeDocument/2006/relationships/image" Target="../media/image5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gitlab.cern.ch/hep-benchmarks/hep-workloads/-/blob/master/cms/hlt-gpu/cms-hlt-gpu/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Relationship Id="rId4" Type="http://schemas.openxmlformats.org/officeDocument/2006/relationships/image" Target="../media/image3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gitlab.com/spice-mc/pepper" TargetMode="External"/><Relationship Id="rId4" Type="http://schemas.openxmlformats.org/officeDocument/2006/relationships/hyperlink" Target="https://gitlab.cern.ch/hep-benchmarks/hep-workloads/-/tree/master/gen/pepper-gpu" TargetMode="External"/><Relationship Id="rId5" Type="http://schemas.openxmlformats.org/officeDocument/2006/relationships/hyperlink" Target="https://indico.cern.ch/event/1488410/contributions/6561740/attachments/3130357/5553343/presentation.pdf" TargetMode="External"/><Relationship Id="rId6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4.png"/><Relationship Id="rId4" Type="http://schemas.openxmlformats.org/officeDocument/2006/relationships/image" Target="../media/image26.png"/><Relationship Id="rId5" Type="http://schemas.openxmlformats.org/officeDocument/2006/relationships/image" Target="../media/image25.png"/><Relationship Id="rId6" Type="http://schemas.openxmlformats.org/officeDocument/2006/relationships/image" Target="../media/image3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github.com/francesco-vaselli/FlowSim/tree/benchmark" TargetMode="External"/><Relationship Id="rId4" Type="http://schemas.openxmlformats.org/officeDocument/2006/relationships/hyperlink" Target="https://iopscience.iop.org/article/10.1088/2632-2153/ad563c" TargetMode="External"/><Relationship Id="rId5" Type="http://schemas.openxmlformats.org/officeDocument/2006/relationships/hyperlink" Target="https://gitlab.cern.ch/hep-benchmarks/hep-workloads/-/tree/master/cms/flowsim-gpu" TargetMode="External"/><Relationship Id="rId6" Type="http://schemas.openxmlformats.org/officeDocument/2006/relationships/image" Target="../media/image43.png"/><Relationship Id="rId7" Type="http://schemas.openxmlformats.org/officeDocument/2006/relationships/hyperlink" Target="https://indico.cern.ch/event/1338689/contributions/6009792/attachments/2951229/5188086/CMS%20FlashSim_%20end-to-end%20simulation%20with%20ML%20(1).pdf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7.png"/><Relationship Id="rId4" Type="http://schemas.openxmlformats.org/officeDocument/2006/relationships/image" Target="../media/image47.png"/><Relationship Id="rId5" Type="http://schemas.openxmlformats.org/officeDocument/2006/relationships/image" Target="../media/image35.png"/><Relationship Id="rId6" Type="http://schemas.openxmlformats.org/officeDocument/2006/relationships/hyperlink" Target="https://indico.cern.ch/event/1562308/contributions/6581353/attachments/3095005/5482855/GPU_status_rhofsaess.pdf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0.png"/><Relationship Id="rId4" Type="http://schemas.openxmlformats.org/officeDocument/2006/relationships/image" Target="../media/image29.png"/><Relationship Id="rId5" Type="http://schemas.openxmlformats.org/officeDocument/2006/relationships/image" Target="../media/image23.png"/><Relationship Id="rId6" Type="http://schemas.openxmlformats.org/officeDocument/2006/relationships/image" Target="../media/image27.png"/><Relationship Id="rId7" Type="http://schemas.openxmlformats.org/officeDocument/2006/relationships/hyperlink" Target="https://indico.cern.ch/event/1582154/contributions/6668476/attachments/3125277/5543238/Sana_Babayan_Vanestan.pdf" TargetMode="Externa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s://arxiv.org/pdf/2507.21039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indico.cern.ch/event/1561254/" TargetMode="External"/><Relationship Id="rId4" Type="http://schemas.openxmlformats.org/officeDocument/2006/relationships/hyperlink" Target="https://indico.cern.ch/event/1555093/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0.png"/><Relationship Id="rId4" Type="http://schemas.openxmlformats.org/officeDocument/2006/relationships/hyperlink" Target="https://gitlab.cern.ch/hep-benchmarks/hep-workloads" TargetMode="External"/><Relationship Id="rId5" Type="http://schemas.openxmlformats.org/officeDocument/2006/relationships/hyperlink" Target="https://gitlab.cern.ch/hep-benchmarks/hep-workloads/-/blob/master/WL_list.md" TargetMode="Externa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6.png"/><Relationship Id="rId4" Type="http://schemas.openxmlformats.org/officeDocument/2006/relationships/image" Target="../media/image36.png"/><Relationship Id="rId5" Type="http://schemas.openxmlformats.org/officeDocument/2006/relationships/hyperlink" Target="https://gitlab.cern.ch/hep-benchmarks/hep-workloads/-/blob/gen-madgraph-gpu-initial/gen/pepper-gpu/gen-pepper-gpu/DESCRIPTION" TargetMode="External"/><Relationship Id="rId6" Type="http://schemas.openxmlformats.org/officeDocument/2006/relationships/hyperlink" Target="https://gitlab.cern.ch/hep-benchmarks/hep-workloads/-/blob/gen-madgraph-gpu-initial/gen/pepper-gpu/gen-pepper-gpu/DESCRIPTION" TargetMode="External"/><Relationship Id="rId7" Type="http://schemas.openxmlformats.org/officeDocument/2006/relationships/hyperlink" Target="https://gitlab.cern.ch/hep-benchmarks/hep-workloads/-/blob/gen-madgraph-gpu-initial/gen/pepper-gpu/gen-pepper-gpu/DESCRIPTION" TargetMode="Externa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4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9.png"/><Relationship Id="rId4" Type="http://schemas.openxmlformats.org/officeDocument/2006/relationships/image" Target="../media/image33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0.png"/><Relationship Id="rId4" Type="http://schemas.openxmlformats.org/officeDocument/2006/relationships/image" Target="../media/image46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9.png"/><Relationship Id="rId4" Type="http://schemas.openxmlformats.org/officeDocument/2006/relationships/image" Target="../media/image4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4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3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1.png"/><Relationship Id="rId4" Type="http://schemas.openxmlformats.org/officeDocument/2006/relationships/hyperlink" Target="https://indico.cern.ch/event/1329686/contributions/5597298/attachments/2801046/4886661/Compute_Acc_Forum_14_02_2024_giordano.pdf" TargetMode="External"/><Relationship Id="rId5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34.png"/><Relationship Id="rId5" Type="http://schemas.openxmlformats.org/officeDocument/2006/relationships/hyperlink" Target="https://gitlab.cern.ch/hep-benchmarks/hep-workloads/container_registry" TargetMode="External"/><Relationship Id="rId6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0" Type="http://schemas.openxmlformats.org/officeDocument/2006/relationships/hyperlink" Target="https://www.pcgameshardware.de/Kuenstliche-Intelligenz-Hardware-279517/News/Gewaltige-Eckdaten-Details-Nvidias-GB300-Blackwell-Ultra-geleakt-1462388/galerie/3930614/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21.png"/><Relationship Id="rId9" Type="http://schemas.openxmlformats.org/officeDocument/2006/relationships/hyperlink" Target="https://www.amd.com/en/products/accelerators/instinct/mi300.html" TargetMode="External"/><Relationship Id="rId5" Type="http://schemas.openxmlformats.org/officeDocument/2006/relationships/hyperlink" Target="https://www.computerbase.de/news/prozessoren/google-trillium-6-generation-tpu-ist-fuenf-mal-schneller-und-viel-effizienter.88132/#bilder" TargetMode="External"/><Relationship Id="rId6" Type="http://schemas.openxmlformats.org/officeDocument/2006/relationships/hyperlink" Target="https://www.amd.com/en/products/accelerators/instinct/mi300.html" TargetMode="External"/><Relationship Id="rId7" Type="http://schemas.openxmlformats.org/officeDocument/2006/relationships/hyperlink" Target="https://www.amd.com/en/products/accelerators/instinct/mi300.html" TargetMode="External"/><Relationship Id="rId8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7"/>
          <p:cNvSpPr txBox="1"/>
          <p:nvPr>
            <p:ph type="ctrTitle"/>
          </p:nvPr>
        </p:nvSpPr>
        <p:spPr>
          <a:xfrm>
            <a:off x="408000" y="3051275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Integrating GPU Workloads in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b="0" lang="en-US" sz="3600">
                <a:latin typeface="Montserrat"/>
                <a:ea typeface="Montserrat"/>
                <a:cs typeface="Montserrat"/>
                <a:sym typeface="Montserrat"/>
              </a:rPr>
              <a:t>Concept and </a:t>
            </a:r>
            <a:r>
              <a:rPr b="0" lang="en-US" sz="3600">
                <a:latin typeface="Montserrat"/>
                <a:ea typeface="Montserrat"/>
                <a:cs typeface="Montserrat"/>
                <a:sym typeface="Montserrat"/>
              </a:rPr>
              <a:t>Status</a:t>
            </a:r>
            <a:endParaRPr b="0" sz="3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2" name="Google Shape;332;p47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lang="en-US" sz="1600">
                <a:latin typeface="Montserrat"/>
                <a:ea typeface="Montserrat"/>
                <a:cs typeface="Montserrat"/>
                <a:sym typeface="Montserrat"/>
              </a:rPr>
              <a:t>Robin Hofsaess </a:t>
            </a:r>
            <a:r>
              <a:rPr b="0" lang="en-US" sz="1600">
                <a:latin typeface="Montserrat"/>
                <a:ea typeface="Montserrat"/>
                <a:cs typeface="Montserrat"/>
                <a:sym typeface="Montserrat"/>
              </a:rPr>
              <a:t>(CERN)</a:t>
            </a:r>
            <a:r>
              <a:rPr lang="en-US" sz="1600">
                <a:latin typeface="Montserrat"/>
                <a:ea typeface="Montserrat"/>
                <a:cs typeface="Montserrat"/>
                <a:sym typeface="Montserrat"/>
              </a:rPr>
              <a:t>, Domenico Giordano </a:t>
            </a:r>
            <a:r>
              <a:rPr b="0" lang="en-US" sz="1600">
                <a:latin typeface="Montserrat"/>
                <a:ea typeface="Montserrat"/>
                <a:cs typeface="Montserrat"/>
                <a:sym typeface="Montserrat"/>
              </a:rPr>
              <a:t>(CERN)</a:t>
            </a:r>
            <a:r>
              <a:rPr lang="en-US" sz="1600">
                <a:latin typeface="Montserrat"/>
                <a:ea typeface="Montserrat"/>
                <a:cs typeface="Montserrat"/>
                <a:sym typeface="Montserrat"/>
              </a:rPr>
              <a:t>,</a:t>
            </a:r>
            <a:br>
              <a:rPr lang="en-US" sz="1600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 sz="1600">
                <a:latin typeface="Montserrat"/>
                <a:ea typeface="Montserrat"/>
                <a:cs typeface="Montserrat"/>
                <a:sym typeface="Montserrat"/>
              </a:rPr>
              <a:t>on behalf of the HEPiX Benchmarking Group</a:t>
            </a:r>
            <a:endParaRPr b="0"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01.10.2025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33" name="Google Shape;333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35450" y="5438575"/>
            <a:ext cx="14954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91025" y="5438575"/>
            <a:ext cx="1285875" cy="1285875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7"/>
          <p:cNvSpPr txBox="1"/>
          <p:nvPr/>
        </p:nvSpPr>
        <p:spPr>
          <a:xfrm>
            <a:off x="9050068" y="6647050"/>
            <a:ext cx="1209000" cy="1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171717"/>
                </a:solidFill>
              </a:rPr>
              <a:t>NOT OFFICIAL - generated with AI</a:t>
            </a:r>
            <a:endParaRPr sz="5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56"/>
          <p:cNvSpPr txBox="1"/>
          <p:nvPr>
            <p:ph idx="1" type="body"/>
          </p:nvPr>
        </p:nvSpPr>
        <p:spPr>
          <a:xfrm>
            <a:off x="408000" y="1295500"/>
            <a:ext cx="115836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GPUs are used way more heterogeneously than CPUs: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The machine utilization highly depends on the payload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Different configurations are possible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GPU applications are often highly optimized for a given infrastructure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We need to find valid and broadly representative working points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lang="en-US" sz="2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try to include many different kinds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	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39" name="Google Shape;439;p56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Heterogeneous GPU 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Workloads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0" name="Google Shape;440;p5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1" name="Google Shape;441;p56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442" name="Google Shape;442;p56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443" name="Google Shape;443;p56"/>
          <p:cNvSpPr/>
          <p:nvPr/>
        </p:nvSpPr>
        <p:spPr>
          <a:xfrm>
            <a:off x="10848893" y="4395174"/>
            <a:ext cx="819600" cy="1531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44" name="Google Shape;444;p56"/>
          <p:cNvSpPr/>
          <p:nvPr/>
        </p:nvSpPr>
        <p:spPr>
          <a:xfrm>
            <a:off x="10733662" y="4504022"/>
            <a:ext cx="960961" cy="1314216"/>
          </a:xfrm>
          <a:custGeom>
            <a:rect b="b" l="l" r="r" t="t"/>
            <a:pathLst>
              <a:path extrusionOk="0" h="427735" w="284098">
                <a:moveTo>
                  <a:pt x="259080" y="0"/>
                </a:moveTo>
                <a:lnTo>
                  <a:pt x="25019" y="0"/>
                </a:lnTo>
                <a:cubicBezTo>
                  <a:pt x="11176" y="0"/>
                  <a:pt x="0" y="11176"/>
                  <a:pt x="0" y="25019"/>
                </a:cubicBezTo>
                <a:lnTo>
                  <a:pt x="0" y="402717"/>
                </a:lnTo>
                <a:cubicBezTo>
                  <a:pt x="0" y="416560"/>
                  <a:pt x="11176" y="427736"/>
                  <a:pt x="25019" y="427736"/>
                </a:cubicBezTo>
                <a:lnTo>
                  <a:pt x="259080" y="427736"/>
                </a:lnTo>
                <a:cubicBezTo>
                  <a:pt x="272923" y="427736"/>
                  <a:pt x="284099" y="416560"/>
                  <a:pt x="284099" y="402717"/>
                </a:cubicBezTo>
                <a:lnTo>
                  <a:pt x="284099" y="25019"/>
                </a:lnTo>
                <a:cubicBezTo>
                  <a:pt x="284099" y="11176"/>
                  <a:pt x="272923" y="0"/>
                  <a:pt x="259080" y="0"/>
                </a:cubicBezTo>
                <a:close/>
                <a:moveTo>
                  <a:pt x="259080" y="411226"/>
                </a:moveTo>
                <a:lnTo>
                  <a:pt x="25019" y="411226"/>
                </a:lnTo>
                <a:cubicBezTo>
                  <a:pt x="20447" y="411226"/>
                  <a:pt x="16637" y="407543"/>
                  <a:pt x="16637" y="402844"/>
                </a:cubicBezTo>
                <a:lnTo>
                  <a:pt x="16637" y="25146"/>
                </a:lnTo>
                <a:cubicBezTo>
                  <a:pt x="16637" y="20574"/>
                  <a:pt x="20320" y="16764"/>
                  <a:pt x="25019" y="16764"/>
                </a:cubicBezTo>
                <a:lnTo>
                  <a:pt x="259080" y="16764"/>
                </a:lnTo>
                <a:cubicBezTo>
                  <a:pt x="263652" y="16764"/>
                  <a:pt x="267462" y="20447"/>
                  <a:pt x="267462" y="25146"/>
                </a:cubicBezTo>
                <a:lnTo>
                  <a:pt x="267462" y="402844"/>
                </a:lnTo>
                <a:cubicBezTo>
                  <a:pt x="267462" y="407416"/>
                  <a:pt x="263779" y="411226"/>
                  <a:pt x="259080" y="4112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45" name="Google Shape;445;p56"/>
          <p:cNvGraphicFramePr/>
          <p:nvPr/>
        </p:nvGraphicFramePr>
        <p:xfrm>
          <a:off x="6496792" y="402314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{94A21199-63F3-4C80-9B4D-6D0061F874D1}</a:tableStyleId>
              </a:tblPr>
              <a:tblGrid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</a:tblGrid>
              <a:tr h="529875">
                <a:tc gridSpan="8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                               CPU</a:t>
                      </a:r>
                      <a:endParaRPr sz="1600">
                        <a:solidFill>
                          <a:schemeClr val="dk1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3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446" name="Google Shape;446;p56"/>
          <p:cNvSpPr/>
          <p:nvPr/>
        </p:nvSpPr>
        <p:spPr>
          <a:xfrm>
            <a:off x="10815460" y="4591469"/>
            <a:ext cx="797700" cy="11541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Montserrat Medium"/>
                <a:ea typeface="Montserrat Medium"/>
                <a:cs typeface="Montserrat Medium"/>
                <a:sym typeface="Montserrat Medium"/>
              </a:rPr>
              <a:t>100%</a:t>
            </a:r>
            <a:endParaRPr sz="16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47" name="Google Shape;447;p56"/>
          <p:cNvSpPr/>
          <p:nvPr/>
        </p:nvSpPr>
        <p:spPr>
          <a:xfrm>
            <a:off x="6807758" y="4083286"/>
            <a:ext cx="3910702" cy="583185"/>
          </a:xfrm>
          <a:custGeom>
            <a:rect b="b" l="l" r="r" t="t"/>
            <a:pathLst>
              <a:path extrusionOk="0" h="17496" w="117324">
                <a:moveTo>
                  <a:pt x="0" y="13464"/>
                </a:moveTo>
                <a:cubicBezTo>
                  <a:pt x="19463" y="7425"/>
                  <a:pt x="39323" y="1287"/>
                  <a:pt x="59670" y="160"/>
                </a:cubicBezTo>
                <a:cubicBezTo>
                  <a:pt x="79707" y="-950"/>
                  <a:pt x="101274" y="5449"/>
                  <a:pt x="117324" y="17496"/>
                </a:cubicBezTo>
              </a:path>
            </a:pathLst>
          </a:custGeom>
          <a:noFill/>
          <a:ln cap="flat" cmpd="sng" w="19050">
            <a:solidFill>
              <a:srgbClr val="B6D7A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48" name="Google Shape;448;p56"/>
          <p:cNvSpPr/>
          <p:nvPr/>
        </p:nvSpPr>
        <p:spPr>
          <a:xfrm>
            <a:off x="11661158" y="4611391"/>
            <a:ext cx="86700" cy="6552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49" name="Google Shape;449;p56"/>
          <p:cNvSpPr/>
          <p:nvPr/>
        </p:nvSpPr>
        <p:spPr>
          <a:xfrm>
            <a:off x="11661158" y="5486291"/>
            <a:ext cx="86700" cy="2079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50" name="Google Shape;450;p56"/>
          <p:cNvSpPr txBox="1"/>
          <p:nvPr/>
        </p:nvSpPr>
        <p:spPr>
          <a:xfrm>
            <a:off x="10888650" y="4088835"/>
            <a:ext cx="740100" cy="4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GPU</a:t>
            </a:r>
            <a:endParaRPr sz="1600"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451" name="Google Shape;451;p56"/>
          <p:cNvSpPr/>
          <p:nvPr/>
        </p:nvSpPr>
        <p:spPr>
          <a:xfrm>
            <a:off x="5058087" y="4546268"/>
            <a:ext cx="960961" cy="1314216"/>
          </a:xfrm>
          <a:custGeom>
            <a:rect b="b" l="l" r="r" t="t"/>
            <a:pathLst>
              <a:path extrusionOk="0" h="427735" w="284098">
                <a:moveTo>
                  <a:pt x="259080" y="0"/>
                </a:moveTo>
                <a:lnTo>
                  <a:pt x="25019" y="0"/>
                </a:lnTo>
                <a:cubicBezTo>
                  <a:pt x="11176" y="0"/>
                  <a:pt x="0" y="11176"/>
                  <a:pt x="0" y="25019"/>
                </a:cubicBezTo>
                <a:lnTo>
                  <a:pt x="0" y="402717"/>
                </a:lnTo>
                <a:cubicBezTo>
                  <a:pt x="0" y="416560"/>
                  <a:pt x="11176" y="427736"/>
                  <a:pt x="25019" y="427736"/>
                </a:cubicBezTo>
                <a:lnTo>
                  <a:pt x="259080" y="427736"/>
                </a:lnTo>
                <a:cubicBezTo>
                  <a:pt x="272923" y="427736"/>
                  <a:pt x="284099" y="416560"/>
                  <a:pt x="284099" y="402717"/>
                </a:cubicBezTo>
                <a:lnTo>
                  <a:pt x="284099" y="25019"/>
                </a:lnTo>
                <a:cubicBezTo>
                  <a:pt x="284099" y="11176"/>
                  <a:pt x="272923" y="0"/>
                  <a:pt x="259080" y="0"/>
                </a:cubicBezTo>
                <a:close/>
                <a:moveTo>
                  <a:pt x="259080" y="411226"/>
                </a:moveTo>
                <a:lnTo>
                  <a:pt x="25019" y="411226"/>
                </a:lnTo>
                <a:cubicBezTo>
                  <a:pt x="20447" y="411226"/>
                  <a:pt x="16637" y="407543"/>
                  <a:pt x="16637" y="402844"/>
                </a:cubicBezTo>
                <a:lnTo>
                  <a:pt x="16637" y="25146"/>
                </a:lnTo>
                <a:cubicBezTo>
                  <a:pt x="16637" y="20574"/>
                  <a:pt x="20320" y="16764"/>
                  <a:pt x="25019" y="16764"/>
                </a:cubicBezTo>
                <a:lnTo>
                  <a:pt x="259080" y="16764"/>
                </a:lnTo>
                <a:cubicBezTo>
                  <a:pt x="263652" y="16764"/>
                  <a:pt x="267462" y="20447"/>
                  <a:pt x="267462" y="25146"/>
                </a:cubicBezTo>
                <a:lnTo>
                  <a:pt x="267462" y="402844"/>
                </a:lnTo>
                <a:cubicBezTo>
                  <a:pt x="267462" y="407416"/>
                  <a:pt x="263779" y="411226"/>
                  <a:pt x="259080" y="411226"/>
                </a:cubicBezTo>
                <a:close/>
              </a:path>
            </a:pathLst>
          </a:custGeom>
          <a:solidFill>
            <a:srgbClr val="020288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52" name="Google Shape;452;p56"/>
          <p:cNvGraphicFramePr/>
          <p:nvPr/>
        </p:nvGraphicFramePr>
        <p:xfrm>
          <a:off x="821217" y="40653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{94A21199-63F3-4C80-9B4D-6D0061F874D1}</a:tableStyleId>
              </a:tblPr>
              <a:tblGrid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</a:tblGrid>
              <a:tr h="260400">
                <a:tc gridSpan="8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                               CPU</a:t>
                      </a:r>
                      <a:endParaRPr sz="1600">
                        <a:solidFill>
                          <a:srgbClr val="000000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453" name="Google Shape;453;p56"/>
          <p:cNvGraphicFramePr/>
          <p:nvPr/>
        </p:nvGraphicFramePr>
        <p:xfrm>
          <a:off x="821217" y="40653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{94A21199-63F3-4C80-9B4D-6D0061F874D1}</a:tableStyleId>
              </a:tblPr>
              <a:tblGrid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</a:tblGrid>
              <a:tr h="260400">
                <a:tc gridSpan="8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                               CPU</a:t>
                      </a:r>
                      <a:endParaRPr sz="1600">
                        <a:solidFill>
                          <a:schemeClr val="dk1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  <a:tr h="3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</a:tbl>
          </a:graphicData>
        </a:graphic>
      </p:graphicFrame>
      <p:sp>
        <p:nvSpPr>
          <p:cNvPr id="454" name="Google Shape;454;p56"/>
          <p:cNvSpPr/>
          <p:nvPr/>
        </p:nvSpPr>
        <p:spPr>
          <a:xfrm>
            <a:off x="5147683" y="4625866"/>
            <a:ext cx="782100" cy="207900"/>
          </a:xfrm>
          <a:prstGeom prst="rect">
            <a:avLst/>
          </a:prstGeom>
          <a:solidFill>
            <a:srgbClr val="B4A7D6"/>
          </a:solidFill>
          <a:ln cap="flat" cmpd="sng" w="9525">
            <a:solidFill>
              <a:srgbClr val="0202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55" name="Google Shape;455;p56"/>
          <p:cNvSpPr/>
          <p:nvPr/>
        </p:nvSpPr>
        <p:spPr>
          <a:xfrm rot="-392996">
            <a:off x="2174001" y="4333525"/>
            <a:ext cx="2927820" cy="733272"/>
          </a:xfrm>
          <a:custGeom>
            <a:rect b="b" l="l" r="r" t="t"/>
            <a:pathLst>
              <a:path extrusionOk="0" h="21997" w="87830">
                <a:moveTo>
                  <a:pt x="0" y="3548"/>
                </a:moveTo>
                <a:cubicBezTo>
                  <a:pt x="20314" y="646"/>
                  <a:pt x="42095" y="-2743"/>
                  <a:pt x="61561" y="3749"/>
                </a:cubicBezTo>
                <a:cubicBezTo>
                  <a:pt x="71675" y="7122"/>
                  <a:pt x="78299" y="17219"/>
                  <a:pt x="87830" y="21997"/>
                </a:cubicBezTo>
              </a:path>
            </a:pathLst>
          </a:custGeom>
          <a:noFill/>
          <a:ln cap="flat" cmpd="sng" w="19050">
            <a:solidFill>
              <a:srgbClr val="A4C2F4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56" name="Google Shape;456;p56"/>
          <p:cNvSpPr/>
          <p:nvPr/>
        </p:nvSpPr>
        <p:spPr>
          <a:xfrm>
            <a:off x="3138083" y="4367537"/>
            <a:ext cx="1991868" cy="410975"/>
          </a:xfrm>
          <a:custGeom>
            <a:rect b="b" l="l" r="r" t="t"/>
            <a:pathLst>
              <a:path extrusionOk="0" h="10236" w="76200">
                <a:moveTo>
                  <a:pt x="0" y="4621"/>
                </a:moveTo>
                <a:cubicBezTo>
                  <a:pt x="14280" y="-135"/>
                  <a:pt x="29867" y="9"/>
                  <a:pt x="44918" y="9"/>
                </a:cubicBezTo>
                <a:cubicBezTo>
                  <a:pt x="55888" y="9"/>
                  <a:pt x="70561" y="826"/>
                  <a:pt x="76200" y="10236"/>
                </a:cubicBezTo>
              </a:path>
            </a:pathLst>
          </a:custGeom>
          <a:noFill/>
          <a:ln cap="flat" cmpd="sng" w="19050">
            <a:solidFill>
              <a:srgbClr val="B4A7D6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57" name="Google Shape;457;p56"/>
          <p:cNvSpPr/>
          <p:nvPr/>
        </p:nvSpPr>
        <p:spPr>
          <a:xfrm>
            <a:off x="5147683" y="4861422"/>
            <a:ext cx="782100" cy="207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0202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58" name="Google Shape;458;p56"/>
          <p:cNvSpPr/>
          <p:nvPr/>
        </p:nvSpPr>
        <p:spPr>
          <a:xfrm>
            <a:off x="5147683" y="5587939"/>
            <a:ext cx="782100" cy="2079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0202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59" name="Google Shape;459;p56"/>
          <p:cNvSpPr/>
          <p:nvPr/>
        </p:nvSpPr>
        <p:spPr>
          <a:xfrm rot="-267">
            <a:off x="501761" y="4788219"/>
            <a:ext cx="4747566" cy="2010750"/>
          </a:xfrm>
          <a:custGeom>
            <a:rect b="b" l="l" r="r" t="t"/>
            <a:pathLst>
              <a:path extrusionOk="0" h="60324" w="147337">
                <a:moveTo>
                  <a:pt x="12154" y="0"/>
                </a:moveTo>
                <a:cubicBezTo>
                  <a:pt x="6271" y="2942"/>
                  <a:pt x="592" y="9080"/>
                  <a:pt x="122" y="15641"/>
                </a:cubicBezTo>
                <a:cubicBezTo>
                  <a:pt x="-852" y="29242"/>
                  <a:pt x="7322" y="45355"/>
                  <a:pt x="19373" y="51736"/>
                </a:cubicBezTo>
                <a:cubicBezTo>
                  <a:pt x="43632" y="64581"/>
                  <a:pt x="73938" y="59155"/>
                  <a:pt x="101388" y="59155"/>
                </a:cubicBezTo>
                <a:cubicBezTo>
                  <a:pt x="115061" y="59155"/>
                  <a:pt x="130637" y="59578"/>
                  <a:pt x="141694" y="51535"/>
                </a:cubicBezTo>
                <a:cubicBezTo>
                  <a:pt x="147463" y="47338"/>
                  <a:pt x="148240" y="37600"/>
                  <a:pt x="146506" y="30680"/>
                </a:cubicBezTo>
              </a:path>
            </a:pathLst>
          </a:custGeom>
          <a:noFill/>
          <a:ln cap="flat" cmpd="sng" w="19050">
            <a:solidFill>
              <a:srgbClr val="B6D7A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60" name="Google Shape;460;p56"/>
          <p:cNvSpPr txBox="1"/>
          <p:nvPr/>
        </p:nvSpPr>
        <p:spPr>
          <a:xfrm>
            <a:off x="5329130" y="5146438"/>
            <a:ext cx="867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…</a:t>
            </a:r>
            <a:endParaRPr sz="160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61" name="Google Shape;461;p56"/>
          <p:cNvSpPr/>
          <p:nvPr/>
        </p:nvSpPr>
        <p:spPr>
          <a:xfrm>
            <a:off x="5147683" y="5101024"/>
            <a:ext cx="782100" cy="2079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rgbClr val="0202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62" name="Google Shape;462;p56"/>
          <p:cNvSpPr/>
          <p:nvPr/>
        </p:nvSpPr>
        <p:spPr>
          <a:xfrm>
            <a:off x="4889249" y="5184271"/>
            <a:ext cx="274993" cy="56632"/>
          </a:xfrm>
          <a:custGeom>
            <a:rect b="b" l="l" r="r" t="t"/>
            <a:pathLst>
              <a:path extrusionOk="0" h="1699" w="8250">
                <a:moveTo>
                  <a:pt x="0" y="1699"/>
                </a:moveTo>
                <a:cubicBezTo>
                  <a:pt x="2808" y="1699"/>
                  <a:pt x="5587" y="889"/>
                  <a:pt x="8250" y="0"/>
                </a:cubicBezTo>
              </a:path>
            </a:pathLst>
          </a:custGeom>
          <a:noFill/>
          <a:ln cap="flat" cmpd="sng" w="19050">
            <a:solidFill>
              <a:srgbClr val="FFE59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63" name="Google Shape;463;p56"/>
          <p:cNvSpPr txBox="1"/>
          <p:nvPr/>
        </p:nvSpPr>
        <p:spPr>
          <a:xfrm>
            <a:off x="5213022" y="4156663"/>
            <a:ext cx="740100" cy="4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GPU</a:t>
            </a:r>
            <a:endParaRPr sz="1600"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57"/>
          <p:cNvSpPr txBox="1"/>
          <p:nvPr>
            <p:ph idx="1" type="body"/>
          </p:nvPr>
        </p:nvSpPr>
        <p:spPr>
          <a:xfrm>
            <a:off x="408000" y="1709630"/>
            <a:ext cx="115836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For our WLs, we will aim for a comparable configuration and execution: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As close as possible to the real-world</a:t>
            </a:r>
            <a:br>
              <a:rPr b="0" lang="en-US" sz="2200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(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production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) application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Runtime: 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~10min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Close to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100%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load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on GPU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Ideally, 1C &lt;-&gt; 1GPU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(As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independent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 as possible)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If possible: can also run on CPU only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Score: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Event-based: </a:t>
            </a:r>
            <a:r>
              <a:rPr b="1" lang="en-US" sz="2200">
                <a:latin typeface="Montserrat"/>
                <a:ea typeface="Montserrat"/>
                <a:cs typeface="Montserrat"/>
                <a:sym typeface="Montserrat"/>
              </a:rPr>
              <a:t>throughput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 (ev/s)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 normalized to a reference server/GPU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69" name="Google Shape;469;p57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Heterogeneous GPU Workloads: Example Conf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0" name="Google Shape;470;p5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1" name="Google Shape;471;p57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472" name="Google Shape;472;p57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473" name="Google Shape;473;p57"/>
          <p:cNvSpPr/>
          <p:nvPr/>
        </p:nvSpPr>
        <p:spPr>
          <a:xfrm>
            <a:off x="10519543" y="2563964"/>
            <a:ext cx="819600" cy="1531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74" name="Google Shape;474;p57"/>
          <p:cNvSpPr/>
          <p:nvPr/>
        </p:nvSpPr>
        <p:spPr>
          <a:xfrm>
            <a:off x="10404312" y="2672811"/>
            <a:ext cx="960961" cy="1314216"/>
          </a:xfrm>
          <a:custGeom>
            <a:rect b="b" l="l" r="r" t="t"/>
            <a:pathLst>
              <a:path extrusionOk="0" h="427735" w="284098">
                <a:moveTo>
                  <a:pt x="259080" y="0"/>
                </a:moveTo>
                <a:lnTo>
                  <a:pt x="25019" y="0"/>
                </a:lnTo>
                <a:cubicBezTo>
                  <a:pt x="11176" y="0"/>
                  <a:pt x="0" y="11176"/>
                  <a:pt x="0" y="25019"/>
                </a:cubicBezTo>
                <a:lnTo>
                  <a:pt x="0" y="402717"/>
                </a:lnTo>
                <a:cubicBezTo>
                  <a:pt x="0" y="416560"/>
                  <a:pt x="11176" y="427736"/>
                  <a:pt x="25019" y="427736"/>
                </a:cubicBezTo>
                <a:lnTo>
                  <a:pt x="259080" y="427736"/>
                </a:lnTo>
                <a:cubicBezTo>
                  <a:pt x="272923" y="427736"/>
                  <a:pt x="284099" y="416560"/>
                  <a:pt x="284099" y="402717"/>
                </a:cubicBezTo>
                <a:lnTo>
                  <a:pt x="284099" y="25019"/>
                </a:lnTo>
                <a:cubicBezTo>
                  <a:pt x="284099" y="11176"/>
                  <a:pt x="272923" y="0"/>
                  <a:pt x="259080" y="0"/>
                </a:cubicBezTo>
                <a:close/>
                <a:moveTo>
                  <a:pt x="259080" y="411226"/>
                </a:moveTo>
                <a:lnTo>
                  <a:pt x="25019" y="411226"/>
                </a:lnTo>
                <a:cubicBezTo>
                  <a:pt x="20447" y="411226"/>
                  <a:pt x="16637" y="407543"/>
                  <a:pt x="16637" y="402844"/>
                </a:cubicBezTo>
                <a:lnTo>
                  <a:pt x="16637" y="25146"/>
                </a:lnTo>
                <a:cubicBezTo>
                  <a:pt x="16637" y="20574"/>
                  <a:pt x="20320" y="16764"/>
                  <a:pt x="25019" y="16764"/>
                </a:cubicBezTo>
                <a:lnTo>
                  <a:pt x="259080" y="16764"/>
                </a:lnTo>
                <a:cubicBezTo>
                  <a:pt x="263652" y="16764"/>
                  <a:pt x="267462" y="20447"/>
                  <a:pt x="267462" y="25146"/>
                </a:cubicBezTo>
                <a:lnTo>
                  <a:pt x="267462" y="402844"/>
                </a:lnTo>
                <a:cubicBezTo>
                  <a:pt x="267462" y="407416"/>
                  <a:pt x="263779" y="411226"/>
                  <a:pt x="259080" y="4112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75" name="Google Shape;475;p57"/>
          <p:cNvGraphicFramePr/>
          <p:nvPr/>
        </p:nvGraphicFramePr>
        <p:xfrm>
          <a:off x="6167442" y="219193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{94A21199-63F3-4C80-9B4D-6D0061F874D1}</a:tableStyleId>
              </a:tblPr>
              <a:tblGrid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</a:tblGrid>
              <a:tr h="260400">
                <a:tc gridSpan="8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                               CPU</a:t>
                      </a:r>
                      <a:endParaRPr sz="1600">
                        <a:solidFill>
                          <a:schemeClr val="dk1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3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476" name="Google Shape;476;p57"/>
          <p:cNvSpPr/>
          <p:nvPr/>
        </p:nvSpPr>
        <p:spPr>
          <a:xfrm>
            <a:off x="10486110" y="2760259"/>
            <a:ext cx="797700" cy="11541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Montserrat Medium"/>
                <a:ea typeface="Montserrat Medium"/>
                <a:cs typeface="Montserrat Medium"/>
                <a:sym typeface="Montserrat Medium"/>
              </a:rPr>
              <a:t>100%</a:t>
            </a:r>
            <a:endParaRPr sz="16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77" name="Google Shape;477;p57"/>
          <p:cNvSpPr/>
          <p:nvPr/>
        </p:nvSpPr>
        <p:spPr>
          <a:xfrm>
            <a:off x="6478408" y="2252076"/>
            <a:ext cx="3910702" cy="583185"/>
          </a:xfrm>
          <a:custGeom>
            <a:rect b="b" l="l" r="r" t="t"/>
            <a:pathLst>
              <a:path extrusionOk="0" h="17496" w="117324">
                <a:moveTo>
                  <a:pt x="0" y="13464"/>
                </a:moveTo>
                <a:cubicBezTo>
                  <a:pt x="19463" y="7425"/>
                  <a:pt x="39323" y="1287"/>
                  <a:pt x="59670" y="160"/>
                </a:cubicBezTo>
                <a:cubicBezTo>
                  <a:pt x="79707" y="-950"/>
                  <a:pt x="101274" y="5449"/>
                  <a:pt x="117324" y="17496"/>
                </a:cubicBezTo>
              </a:path>
            </a:pathLst>
          </a:custGeom>
          <a:noFill/>
          <a:ln cap="flat" cmpd="sng" w="19050">
            <a:solidFill>
              <a:srgbClr val="B6D7A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78" name="Google Shape;478;p57"/>
          <p:cNvSpPr/>
          <p:nvPr/>
        </p:nvSpPr>
        <p:spPr>
          <a:xfrm>
            <a:off x="11331808" y="2780180"/>
            <a:ext cx="86700" cy="6552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79" name="Google Shape;479;p57"/>
          <p:cNvSpPr/>
          <p:nvPr/>
        </p:nvSpPr>
        <p:spPr>
          <a:xfrm>
            <a:off x="11331808" y="3655080"/>
            <a:ext cx="86700" cy="2079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80" name="Google Shape;480;p57"/>
          <p:cNvSpPr txBox="1"/>
          <p:nvPr/>
        </p:nvSpPr>
        <p:spPr>
          <a:xfrm>
            <a:off x="10559300" y="2257625"/>
            <a:ext cx="740100" cy="4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GPU</a:t>
            </a:r>
            <a:endParaRPr sz="1600"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481" name="Google Shape;481;p57"/>
          <p:cNvSpPr/>
          <p:nvPr/>
        </p:nvSpPr>
        <p:spPr>
          <a:xfrm>
            <a:off x="8426840" y="980179"/>
            <a:ext cx="2835900" cy="583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hepscore-gpu.yaml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82" name="Google Shape;482;p57"/>
          <p:cNvSpPr txBox="1"/>
          <p:nvPr/>
        </p:nvSpPr>
        <p:spPr>
          <a:xfrm>
            <a:off x="2257000" y="5894600"/>
            <a:ext cx="84090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Other configs for different workload types might follow!</a:t>
            </a:r>
            <a:endParaRPr b="1" sz="2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58"/>
          <p:cNvSpPr/>
          <p:nvPr/>
        </p:nvSpPr>
        <p:spPr>
          <a:xfrm>
            <a:off x="529175" y="5326500"/>
            <a:ext cx="11014800" cy="9666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58"/>
          <p:cNvSpPr/>
          <p:nvPr/>
        </p:nvSpPr>
        <p:spPr>
          <a:xfrm>
            <a:off x="502472" y="4115687"/>
            <a:ext cx="11014800" cy="9666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58"/>
          <p:cNvSpPr/>
          <p:nvPr/>
        </p:nvSpPr>
        <p:spPr>
          <a:xfrm>
            <a:off x="502472" y="2792362"/>
            <a:ext cx="11014800" cy="9666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58"/>
          <p:cNvSpPr txBox="1"/>
          <p:nvPr>
            <p:ph type="title"/>
          </p:nvPr>
        </p:nvSpPr>
        <p:spPr>
          <a:xfrm>
            <a:off x="408000" y="373600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The Integration Process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1" name="Google Shape;491;p5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2" name="Google Shape;492;p58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493" name="Google Shape;493;p58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494" name="Google Shape;494;p58"/>
          <p:cNvSpPr/>
          <p:nvPr/>
        </p:nvSpPr>
        <p:spPr>
          <a:xfrm>
            <a:off x="4672025" y="16303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Experts provide payload, data, instructions, and support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5" name="Google Shape;495;p58"/>
          <p:cNvSpPr/>
          <p:nvPr/>
        </p:nvSpPr>
        <p:spPr>
          <a:xfrm>
            <a:off x="725500" y="16303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We approach teams and ask for GPU contributions to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6" name="Google Shape;496;p58"/>
          <p:cNvSpPr/>
          <p:nvPr/>
        </p:nvSpPr>
        <p:spPr>
          <a:xfrm>
            <a:off x="8618550" y="16303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(First) testing and evaluation of the payload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7" name="Google Shape;497;p58"/>
          <p:cNvSpPr/>
          <p:nvPr/>
        </p:nvSpPr>
        <p:spPr>
          <a:xfrm>
            <a:off x="8618550" y="2973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Creating a WL concept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8" name="Google Shape;498;p58"/>
          <p:cNvSpPr/>
          <p:nvPr/>
        </p:nvSpPr>
        <p:spPr>
          <a:xfrm>
            <a:off x="4672025" y="2973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Integrating the payload: </a:t>
            </a:r>
            <a:br>
              <a:rPr lang="en-US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The development part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9" name="Google Shape;499;p58"/>
          <p:cNvSpPr/>
          <p:nvPr/>
        </p:nvSpPr>
        <p:spPr>
          <a:xfrm>
            <a:off x="725500" y="2973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Building images in our CI Infrastructure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0" name="Google Shape;500;p58"/>
          <p:cNvSpPr/>
          <p:nvPr/>
        </p:nvSpPr>
        <p:spPr>
          <a:xfrm>
            <a:off x="725500" y="431642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Testing and QA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1" name="Google Shape;501;p58"/>
          <p:cNvSpPr/>
          <p:nvPr/>
        </p:nvSpPr>
        <p:spPr>
          <a:xfrm>
            <a:off x="8618550" y="4316413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Pre-release versions: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Validation 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and extended studies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2" name="Google Shape;502;p58"/>
          <p:cNvSpPr/>
          <p:nvPr/>
        </p:nvSpPr>
        <p:spPr>
          <a:xfrm>
            <a:off x="4695838" y="431642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Full evaluation and analysis of the WL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3" name="Google Shape;503;p58"/>
          <p:cNvSpPr/>
          <p:nvPr/>
        </p:nvSpPr>
        <p:spPr>
          <a:xfrm>
            <a:off x="4695850" y="5540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Creating default HEPScore configuration(s)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4" name="Google Shape;504;p58"/>
          <p:cNvSpPr/>
          <p:nvPr/>
        </p:nvSpPr>
        <p:spPr>
          <a:xfrm>
            <a:off x="725500" y="5540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Integration into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5" name="Google Shape;505;p58"/>
          <p:cNvSpPr/>
          <p:nvPr/>
        </p:nvSpPr>
        <p:spPr>
          <a:xfrm>
            <a:off x="8618550" y="5540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Reference measurements/ calibration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06" name="Google Shape;506;p58"/>
          <p:cNvCxnSpPr>
            <a:endCxn id="494" idx="1"/>
          </p:cNvCxnSpPr>
          <p:nvPr/>
        </p:nvCxnSpPr>
        <p:spPr>
          <a:xfrm>
            <a:off x="3430625" y="1935175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7" name="Google Shape;507;p58"/>
          <p:cNvCxnSpPr>
            <a:stCxn id="494" idx="3"/>
            <a:endCxn id="496" idx="1"/>
          </p:cNvCxnSpPr>
          <p:nvPr/>
        </p:nvCxnSpPr>
        <p:spPr>
          <a:xfrm>
            <a:off x="7377125" y="1935175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8" name="Google Shape;508;p58"/>
          <p:cNvCxnSpPr>
            <a:stCxn id="496" idx="2"/>
            <a:endCxn id="497" idx="0"/>
          </p:cNvCxnSpPr>
          <p:nvPr/>
        </p:nvCxnSpPr>
        <p:spPr>
          <a:xfrm>
            <a:off x="9971100" y="2239975"/>
            <a:ext cx="0" cy="733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9" name="Google Shape;509;p58"/>
          <p:cNvCxnSpPr>
            <a:stCxn id="497" idx="1"/>
            <a:endCxn id="498" idx="3"/>
          </p:cNvCxnSpPr>
          <p:nvPr/>
        </p:nvCxnSpPr>
        <p:spPr>
          <a:xfrm rot="10800000">
            <a:off x="7377150" y="3278200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0" name="Google Shape;510;p58"/>
          <p:cNvCxnSpPr>
            <a:stCxn id="498" idx="1"/>
            <a:endCxn id="499" idx="3"/>
          </p:cNvCxnSpPr>
          <p:nvPr/>
        </p:nvCxnSpPr>
        <p:spPr>
          <a:xfrm rot="10800000">
            <a:off x="3430625" y="3278200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1" name="Google Shape;511;p58"/>
          <p:cNvCxnSpPr>
            <a:stCxn id="499" idx="2"/>
            <a:endCxn id="500" idx="0"/>
          </p:cNvCxnSpPr>
          <p:nvPr/>
        </p:nvCxnSpPr>
        <p:spPr>
          <a:xfrm>
            <a:off x="2078050" y="3583000"/>
            <a:ext cx="0" cy="733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2" name="Google Shape;512;p58"/>
          <p:cNvCxnSpPr>
            <a:endCxn id="502" idx="1"/>
          </p:cNvCxnSpPr>
          <p:nvPr/>
        </p:nvCxnSpPr>
        <p:spPr>
          <a:xfrm>
            <a:off x="3430738" y="4621225"/>
            <a:ext cx="126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3" name="Google Shape;513;p58"/>
          <p:cNvCxnSpPr>
            <a:stCxn id="502" idx="3"/>
            <a:endCxn id="501" idx="1"/>
          </p:cNvCxnSpPr>
          <p:nvPr/>
        </p:nvCxnSpPr>
        <p:spPr>
          <a:xfrm>
            <a:off x="7400938" y="4621225"/>
            <a:ext cx="1217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4" name="Google Shape;514;p58"/>
          <p:cNvCxnSpPr>
            <a:stCxn id="501" idx="2"/>
            <a:endCxn id="505" idx="0"/>
          </p:cNvCxnSpPr>
          <p:nvPr/>
        </p:nvCxnSpPr>
        <p:spPr>
          <a:xfrm>
            <a:off x="9971100" y="4926013"/>
            <a:ext cx="0" cy="614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5" name="Google Shape;515;p58"/>
          <p:cNvCxnSpPr>
            <a:endCxn id="503" idx="3"/>
          </p:cNvCxnSpPr>
          <p:nvPr/>
        </p:nvCxnSpPr>
        <p:spPr>
          <a:xfrm rot="10800000">
            <a:off x="7400950" y="5845200"/>
            <a:ext cx="1217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6" name="Google Shape;516;p58"/>
          <p:cNvCxnSpPr>
            <a:stCxn id="503" idx="1"/>
            <a:endCxn id="504" idx="3"/>
          </p:cNvCxnSpPr>
          <p:nvPr/>
        </p:nvCxnSpPr>
        <p:spPr>
          <a:xfrm rot="10800000">
            <a:off x="3430750" y="5845200"/>
            <a:ext cx="126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7" name="Google Shape;517;p58"/>
          <p:cNvSpPr txBox="1"/>
          <p:nvPr/>
        </p:nvSpPr>
        <p:spPr>
          <a:xfrm>
            <a:off x="9959412" y="4957894"/>
            <a:ext cx="121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Future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8" name="Google Shape;518;p58"/>
          <p:cNvSpPr txBox="1"/>
          <p:nvPr/>
        </p:nvSpPr>
        <p:spPr>
          <a:xfrm>
            <a:off x="6953203" y="2407843"/>
            <a:ext cx="3369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Development part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9" name="Google Shape;519;p58"/>
          <p:cNvSpPr txBox="1"/>
          <p:nvPr/>
        </p:nvSpPr>
        <p:spPr>
          <a:xfrm>
            <a:off x="2717590" y="3718320"/>
            <a:ext cx="3369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Data analysis part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59"/>
          <p:cNvSpPr/>
          <p:nvPr/>
        </p:nvSpPr>
        <p:spPr>
          <a:xfrm>
            <a:off x="529175" y="5326500"/>
            <a:ext cx="11014800" cy="9666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25" name="Google Shape;525;p59"/>
          <p:cNvCxnSpPr/>
          <p:nvPr/>
        </p:nvCxnSpPr>
        <p:spPr>
          <a:xfrm flipH="1" rot="10800000">
            <a:off x="5772150" y="2266700"/>
            <a:ext cx="717600" cy="2064000"/>
          </a:xfrm>
          <a:prstGeom prst="straightConnector1">
            <a:avLst/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26" name="Google Shape;526;p59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If it would be that easy…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2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27" name="Google Shape;527;p5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8" name="Google Shape;528;p59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529" name="Google Shape;529;p59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530" name="Google Shape;530;p59"/>
          <p:cNvSpPr/>
          <p:nvPr/>
        </p:nvSpPr>
        <p:spPr>
          <a:xfrm>
            <a:off x="4672025" y="16303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Experts provide payload, data, instructions, and support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1" name="Google Shape;531;p59"/>
          <p:cNvSpPr/>
          <p:nvPr/>
        </p:nvSpPr>
        <p:spPr>
          <a:xfrm>
            <a:off x="725500" y="16303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We approach teams and ask for GPU contributions to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2" name="Google Shape;532;p59"/>
          <p:cNvSpPr/>
          <p:nvPr/>
        </p:nvSpPr>
        <p:spPr>
          <a:xfrm>
            <a:off x="8618550" y="16303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(First) testing and evaluation of the payload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3" name="Google Shape;533;p59"/>
          <p:cNvSpPr/>
          <p:nvPr/>
        </p:nvSpPr>
        <p:spPr>
          <a:xfrm>
            <a:off x="8618550" y="2973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Creating a WL concept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4" name="Google Shape;534;p59"/>
          <p:cNvSpPr/>
          <p:nvPr/>
        </p:nvSpPr>
        <p:spPr>
          <a:xfrm>
            <a:off x="4672025" y="2973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Integrating the payload: </a:t>
            </a:r>
            <a:br>
              <a:rPr lang="en-US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The development part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5" name="Google Shape;535;p59"/>
          <p:cNvSpPr/>
          <p:nvPr/>
        </p:nvSpPr>
        <p:spPr>
          <a:xfrm>
            <a:off x="725500" y="2973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Building images in our CI Infrastructure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6" name="Google Shape;536;p59"/>
          <p:cNvSpPr/>
          <p:nvPr/>
        </p:nvSpPr>
        <p:spPr>
          <a:xfrm>
            <a:off x="725500" y="431642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Testing and QA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7" name="Google Shape;537;p59"/>
          <p:cNvSpPr/>
          <p:nvPr/>
        </p:nvSpPr>
        <p:spPr>
          <a:xfrm>
            <a:off x="8618550" y="4316413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Pre-release versions: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Validation 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and extended studies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8" name="Google Shape;538;p59"/>
          <p:cNvSpPr/>
          <p:nvPr/>
        </p:nvSpPr>
        <p:spPr>
          <a:xfrm>
            <a:off x="4695838" y="431642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Full evaluation and analysis of the WL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9" name="Google Shape;539;p59"/>
          <p:cNvSpPr/>
          <p:nvPr/>
        </p:nvSpPr>
        <p:spPr>
          <a:xfrm>
            <a:off x="4695850" y="5540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Creating default HEPScore configuration(s)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0" name="Google Shape;540;p59"/>
          <p:cNvSpPr/>
          <p:nvPr/>
        </p:nvSpPr>
        <p:spPr>
          <a:xfrm>
            <a:off x="725500" y="5540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Integration into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1" name="Google Shape;541;p59"/>
          <p:cNvSpPr/>
          <p:nvPr/>
        </p:nvSpPr>
        <p:spPr>
          <a:xfrm>
            <a:off x="8618550" y="55404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Reference measurements/ calibration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42" name="Google Shape;542;p59"/>
          <p:cNvCxnSpPr>
            <a:endCxn id="530" idx="1"/>
          </p:cNvCxnSpPr>
          <p:nvPr/>
        </p:nvCxnSpPr>
        <p:spPr>
          <a:xfrm>
            <a:off x="3430625" y="1935175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3" name="Google Shape;543;p59"/>
          <p:cNvCxnSpPr>
            <a:stCxn id="530" idx="3"/>
            <a:endCxn id="532" idx="1"/>
          </p:cNvCxnSpPr>
          <p:nvPr/>
        </p:nvCxnSpPr>
        <p:spPr>
          <a:xfrm>
            <a:off x="7377125" y="1935175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4" name="Google Shape;544;p59"/>
          <p:cNvCxnSpPr>
            <a:stCxn id="532" idx="2"/>
            <a:endCxn id="533" idx="0"/>
          </p:cNvCxnSpPr>
          <p:nvPr/>
        </p:nvCxnSpPr>
        <p:spPr>
          <a:xfrm>
            <a:off x="9971100" y="2239975"/>
            <a:ext cx="0" cy="733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5" name="Google Shape;545;p59"/>
          <p:cNvCxnSpPr>
            <a:stCxn id="533" idx="1"/>
            <a:endCxn id="534" idx="3"/>
          </p:cNvCxnSpPr>
          <p:nvPr/>
        </p:nvCxnSpPr>
        <p:spPr>
          <a:xfrm rot="10800000">
            <a:off x="7377150" y="3278200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6" name="Google Shape;546;p59"/>
          <p:cNvCxnSpPr>
            <a:stCxn id="534" idx="1"/>
            <a:endCxn id="535" idx="3"/>
          </p:cNvCxnSpPr>
          <p:nvPr/>
        </p:nvCxnSpPr>
        <p:spPr>
          <a:xfrm rot="10800000">
            <a:off x="3430625" y="3278200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7" name="Google Shape;547;p59"/>
          <p:cNvCxnSpPr>
            <a:stCxn id="535" idx="2"/>
            <a:endCxn id="536" idx="0"/>
          </p:cNvCxnSpPr>
          <p:nvPr/>
        </p:nvCxnSpPr>
        <p:spPr>
          <a:xfrm>
            <a:off x="2078050" y="3583000"/>
            <a:ext cx="0" cy="733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8" name="Google Shape;548;p59"/>
          <p:cNvCxnSpPr>
            <a:endCxn id="538" idx="1"/>
          </p:cNvCxnSpPr>
          <p:nvPr/>
        </p:nvCxnSpPr>
        <p:spPr>
          <a:xfrm>
            <a:off x="3430738" y="4621225"/>
            <a:ext cx="126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9" name="Google Shape;549;p59"/>
          <p:cNvCxnSpPr>
            <a:stCxn id="538" idx="3"/>
            <a:endCxn id="537" idx="1"/>
          </p:cNvCxnSpPr>
          <p:nvPr/>
        </p:nvCxnSpPr>
        <p:spPr>
          <a:xfrm>
            <a:off x="7400938" y="4621225"/>
            <a:ext cx="1217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50" name="Google Shape;550;p59"/>
          <p:cNvCxnSpPr>
            <a:stCxn id="537" idx="2"/>
            <a:endCxn id="541" idx="0"/>
          </p:cNvCxnSpPr>
          <p:nvPr/>
        </p:nvCxnSpPr>
        <p:spPr>
          <a:xfrm>
            <a:off x="9971100" y="4926013"/>
            <a:ext cx="0" cy="614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51" name="Google Shape;551;p59"/>
          <p:cNvCxnSpPr>
            <a:endCxn id="539" idx="3"/>
          </p:cNvCxnSpPr>
          <p:nvPr/>
        </p:nvCxnSpPr>
        <p:spPr>
          <a:xfrm rot="10800000">
            <a:off x="7400950" y="5845200"/>
            <a:ext cx="1217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52" name="Google Shape;552;p59"/>
          <p:cNvCxnSpPr>
            <a:stCxn id="539" idx="1"/>
            <a:endCxn id="540" idx="3"/>
          </p:cNvCxnSpPr>
          <p:nvPr/>
        </p:nvCxnSpPr>
        <p:spPr>
          <a:xfrm rot="10800000">
            <a:off x="3430750" y="5845200"/>
            <a:ext cx="126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53" name="Google Shape;553;p59"/>
          <p:cNvCxnSpPr/>
          <p:nvPr/>
        </p:nvCxnSpPr>
        <p:spPr>
          <a:xfrm flipH="1" rot="10800000">
            <a:off x="3435350" y="3562350"/>
            <a:ext cx="5200800" cy="762000"/>
          </a:xfrm>
          <a:prstGeom prst="straightConnector1">
            <a:avLst/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54" name="Google Shape;554;p59"/>
          <p:cNvCxnSpPr>
            <a:stCxn id="537" idx="0"/>
            <a:endCxn id="533" idx="2"/>
          </p:cNvCxnSpPr>
          <p:nvPr/>
        </p:nvCxnSpPr>
        <p:spPr>
          <a:xfrm rot="10800000">
            <a:off x="9971100" y="3582913"/>
            <a:ext cx="0" cy="733500"/>
          </a:xfrm>
          <a:prstGeom prst="straightConnector1">
            <a:avLst/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5" name="Google Shape;555;p59"/>
          <p:cNvSpPr txBox="1"/>
          <p:nvPr/>
        </p:nvSpPr>
        <p:spPr>
          <a:xfrm>
            <a:off x="9982200" y="3695700"/>
            <a:ext cx="18480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Results not as expected/desired</a:t>
            </a:r>
            <a:endParaRPr i="1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6" name="Google Shape;556;p59"/>
          <p:cNvSpPr txBox="1"/>
          <p:nvPr/>
        </p:nvSpPr>
        <p:spPr>
          <a:xfrm rot="-467443">
            <a:off x="4475164" y="3737004"/>
            <a:ext cx="1847957" cy="3109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Problems found</a:t>
            </a:r>
            <a:endParaRPr i="1" sz="13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57" name="Google Shape;557;p59"/>
          <p:cNvCxnSpPr/>
          <p:nvPr/>
        </p:nvCxnSpPr>
        <p:spPr>
          <a:xfrm flipH="1" rot="10800000">
            <a:off x="3462050" y="3568725"/>
            <a:ext cx="2214900" cy="745800"/>
          </a:xfrm>
          <a:prstGeom prst="straightConnector1">
            <a:avLst/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58" name="Google Shape;558;p59"/>
          <p:cNvCxnSpPr/>
          <p:nvPr/>
        </p:nvCxnSpPr>
        <p:spPr>
          <a:xfrm rot="10800000">
            <a:off x="6972300" y="2254250"/>
            <a:ext cx="1714500" cy="2095500"/>
          </a:xfrm>
          <a:prstGeom prst="straightConnector1">
            <a:avLst/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9" name="Google Shape;559;p59"/>
          <p:cNvSpPr txBox="1"/>
          <p:nvPr/>
        </p:nvSpPr>
        <p:spPr>
          <a:xfrm>
            <a:off x="7246875" y="2171725"/>
            <a:ext cx="18480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Update for the payload available</a:t>
            </a:r>
            <a:endParaRPr i="1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60" name="Google Shape;560;p59"/>
          <p:cNvCxnSpPr>
            <a:stCxn id="532" idx="0"/>
            <a:endCxn id="530" idx="0"/>
          </p:cNvCxnSpPr>
          <p:nvPr/>
        </p:nvCxnSpPr>
        <p:spPr>
          <a:xfrm rot="5400000">
            <a:off x="7997550" y="-342575"/>
            <a:ext cx="600" cy="3946500"/>
          </a:xfrm>
          <a:prstGeom prst="curvedConnector3">
            <a:avLst>
              <a:gd fmla="val -39687500" name="adj1"/>
            </a:avLst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61" name="Google Shape;561;p59"/>
          <p:cNvSpPr txBox="1"/>
          <p:nvPr/>
        </p:nvSpPr>
        <p:spPr>
          <a:xfrm>
            <a:off x="6776975" y="876325"/>
            <a:ext cx="36306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Maybe changes are required/</a:t>
            </a:r>
            <a:b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things are not working (as expected)</a:t>
            </a:r>
            <a:endParaRPr i="1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62" name="Google Shape;562;p59"/>
          <p:cNvCxnSpPr>
            <a:stCxn id="540" idx="1"/>
            <a:endCxn id="531" idx="1"/>
          </p:cNvCxnSpPr>
          <p:nvPr/>
        </p:nvCxnSpPr>
        <p:spPr>
          <a:xfrm flipH="1" rot="10800000">
            <a:off x="725500" y="1935300"/>
            <a:ext cx="600" cy="3909900"/>
          </a:xfrm>
          <a:prstGeom prst="curvedConnector3">
            <a:avLst>
              <a:gd fmla="val -39687500" name="adj1"/>
            </a:avLst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63" name="Google Shape;563;p59"/>
          <p:cNvSpPr txBox="1"/>
          <p:nvPr/>
        </p:nvSpPr>
        <p:spPr>
          <a:xfrm rot="-5400000">
            <a:off x="-919150" y="3603650"/>
            <a:ext cx="24702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Restart for the next one</a:t>
            </a:r>
            <a:endParaRPr i="1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4" name="Google Shape;564;p59"/>
          <p:cNvSpPr txBox="1"/>
          <p:nvPr/>
        </p:nvSpPr>
        <p:spPr>
          <a:xfrm>
            <a:off x="5264861" y="2373963"/>
            <a:ext cx="18480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Unexpected</a:t>
            </a:r>
            <a:br>
              <a:rPr i="1" lang="en-US" sz="13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 sz="13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 results</a:t>
            </a:r>
            <a:endParaRPr i="1" sz="13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65" name="Google Shape;565;p59"/>
          <p:cNvCxnSpPr/>
          <p:nvPr/>
        </p:nvCxnSpPr>
        <p:spPr>
          <a:xfrm flipH="1" rot="10800000">
            <a:off x="6508750" y="3600650"/>
            <a:ext cx="2571900" cy="711000"/>
          </a:xfrm>
          <a:prstGeom prst="straightConnector1">
            <a:avLst/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6" name="Google Shape;566;p59"/>
          <p:cNvCxnSpPr/>
          <p:nvPr/>
        </p:nvCxnSpPr>
        <p:spPr>
          <a:xfrm flipH="1" rot="10800000">
            <a:off x="6518425" y="3600225"/>
            <a:ext cx="307800" cy="702600"/>
          </a:xfrm>
          <a:prstGeom prst="straightConnector1">
            <a:avLst/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67" name="Google Shape;567;p59"/>
          <p:cNvSpPr txBox="1"/>
          <p:nvPr/>
        </p:nvSpPr>
        <p:spPr>
          <a:xfrm rot="-947908">
            <a:off x="6494487" y="3741855"/>
            <a:ext cx="1847904" cy="3109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Changes required</a:t>
            </a:r>
            <a:endParaRPr i="1" sz="13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68" name="Google Shape;568;p59"/>
          <p:cNvCxnSpPr>
            <a:stCxn id="537" idx="0"/>
          </p:cNvCxnSpPr>
          <p:nvPr/>
        </p:nvCxnSpPr>
        <p:spPr>
          <a:xfrm rot="10800000">
            <a:off x="6570900" y="2250013"/>
            <a:ext cx="3400200" cy="2066400"/>
          </a:xfrm>
          <a:prstGeom prst="straightConnector1">
            <a:avLst/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69" name="Google Shape;569;p59"/>
          <p:cNvSpPr txBox="1"/>
          <p:nvPr/>
        </p:nvSpPr>
        <p:spPr>
          <a:xfrm>
            <a:off x="9113078" y="3475383"/>
            <a:ext cx="18480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0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Consult the</a:t>
            </a:r>
            <a:br>
              <a:rPr i="1" lang="en-US" sz="10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 sz="10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 experts</a:t>
            </a:r>
            <a:endParaRPr i="1" sz="10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70" name="Google Shape;570;p59"/>
          <p:cNvCxnSpPr/>
          <p:nvPr/>
        </p:nvCxnSpPr>
        <p:spPr>
          <a:xfrm flipH="1" rot="10800000">
            <a:off x="3444175" y="2270875"/>
            <a:ext cx="1601400" cy="2056800"/>
          </a:xfrm>
          <a:prstGeom prst="straightConnector1">
            <a:avLst/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1" name="Google Shape;571;p59"/>
          <p:cNvSpPr txBox="1"/>
          <p:nvPr/>
        </p:nvSpPr>
        <p:spPr>
          <a:xfrm rot="-3140373">
            <a:off x="3329104" y="3268189"/>
            <a:ext cx="1848176" cy="3112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Ask for help</a:t>
            </a:r>
            <a:endParaRPr i="1" sz="13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2" name="Google Shape;572;p59"/>
          <p:cNvSpPr/>
          <p:nvPr/>
        </p:nvSpPr>
        <p:spPr>
          <a:xfrm rot="-721411">
            <a:off x="1842264" y="2402175"/>
            <a:ext cx="453146" cy="585513"/>
          </a:xfrm>
          <a:custGeom>
            <a:rect b="b" l="l" r="r" t="t"/>
            <a:pathLst>
              <a:path extrusionOk="0" h="23422" w="18127">
                <a:moveTo>
                  <a:pt x="10977" y="23422"/>
                </a:moveTo>
                <a:cubicBezTo>
                  <a:pt x="16872" y="21951"/>
                  <a:pt x="19964" y="11373"/>
                  <a:pt x="16838" y="6163"/>
                </a:cubicBezTo>
                <a:cubicBezTo>
                  <a:pt x="14640" y="2500"/>
                  <a:pt x="9549" y="-871"/>
                  <a:pt x="5441" y="302"/>
                </a:cubicBezTo>
                <a:cubicBezTo>
                  <a:pt x="1041" y="1558"/>
                  <a:pt x="-520" y="8488"/>
                  <a:pt x="231" y="13002"/>
                </a:cubicBezTo>
                <a:cubicBezTo>
                  <a:pt x="915" y="17116"/>
                  <a:pt x="5097" y="19822"/>
                  <a:pt x="8046" y="22771"/>
                </a:cubicBezTo>
              </a:path>
            </a:pathLst>
          </a:cu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573" name="Google Shape;573;p59"/>
          <p:cNvSpPr txBox="1"/>
          <p:nvPr/>
        </p:nvSpPr>
        <p:spPr>
          <a:xfrm>
            <a:off x="2294430" y="2369715"/>
            <a:ext cx="18480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Rebuilding on </a:t>
            </a:r>
            <a:b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every change</a:t>
            </a:r>
            <a:endParaRPr i="1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4" name="Google Shape;574;p59"/>
          <p:cNvSpPr/>
          <p:nvPr/>
        </p:nvSpPr>
        <p:spPr>
          <a:xfrm rot="-721411">
            <a:off x="1534356" y="3744616"/>
            <a:ext cx="453146" cy="585513"/>
          </a:xfrm>
          <a:custGeom>
            <a:rect b="b" l="l" r="r" t="t"/>
            <a:pathLst>
              <a:path extrusionOk="0" h="23422" w="18127">
                <a:moveTo>
                  <a:pt x="10977" y="23422"/>
                </a:moveTo>
                <a:cubicBezTo>
                  <a:pt x="16872" y="21951"/>
                  <a:pt x="19964" y="11373"/>
                  <a:pt x="16838" y="6163"/>
                </a:cubicBezTo>
                <a:cubicBezTo>
                  <a:pt x="14640" y="2500"/>
                  <a:pt x="9549" y="-871"/>
                  <a:pt x="5441" y="302"/>
                </a:cubicBezTo>
                <a:cubicBezTo>
                  <a:pt x="1041" y="1558"/>
                  <a:pt x="-520" y="8488"/>
                  <a:pt x="231" y="13002"/>
                </a:cubicBezTo>
                <a:cubicBezTo>
                  <a:pt x="915" y="17116"/>
                  <a:pt x="5097" y="19822"/>
                  <a:pt x="8046" y="22771"/>
                </a:cubicBezTo>
              </a:path>
            </a:pathLst>
          </a:cu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575" name="Google Shape;575;p59"/>
          <p:cNvSpPr txBox="1"/>
          <p:nvPr/>
        </p:nvSpPr>
        <p:spPr>
          <a:xfrm>
            <a:off x="879264" y="3524741"/>
            <a:ext cx="18480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9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Repeating for </a:t>
            </a:r>
            <a:br>
              <a:rPr i="1" lang="en-US" sz="9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 sz="9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every dev</a:t>
            </a:r>
            <a:br>
              <a:rPr i="1" lang="en-US" sz="9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 sz="9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version</a:t>
            </a:r>
            <a:endParaRPr i="1" sz="9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6" name="Google Shape;576;p59"/>
          <p:cNvSpPr txBox="1"/>
          <p:nvPr/>
        </p:nvSpPr>
        <p:spPr>
          <a:xfrm>
            <a:off x="9959412" y="4957894"/>
            <a:ext cx="121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Future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7" name="Google Shape;577;p59"/>
          <p:cNvSpPr/>
          <p:nvPr/>
        </p:nvSpPr>
        <p:spPr>
          <a:xfrm>
            <a:off x="9757950" y="160225"/>
            <a:ext cx="2296500" cy="558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Full m</a:t>
            </a:r>
            <a:r>
              <a:rPr b="1" lang="en-U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adgraph example in backup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60"/>
          <p:cNvSpPr txBox="1"/>
          <p:nvPr>
            <p:ph type="title"/>
          </p:nvPr>
        </p:nvSpPr>
        <p:spPr>
          <a:xfrm>
            <a:off x="407994" y="2896200"/>
            <a:ext cx="61332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800">
                <a:latin typeface="Montserrat"/>
                <a:ea typeface="Montserrat"/>
                <a:cs typeface="Montserrat"/>
                <a:sym typeface="Montserrat"/>
              </a:rPr>
              <a:t>How to improve?</a:t>
            </a:r>
            <a:endParaRPr sz="4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2200">
                <a:latin typeface="Montserrat"/>
                <a:ea typeface="Montserrat"/>
                <a:cs typeface="Montserrat"/>
                <a:sym typeface="Montserrat"/>
              </a:rPr>
              <a:t>The Process of Integrating GPU WLs</a:t>
            </a:r>
            <a:endParaRPr sz="4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83" name="Google Shape;583;p6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4" name="Google Shape;584;p60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585" name="Google Shape;585;p60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61"/>
          <p:cNvSpPr/>
          <p:nvPr/>
        </p:nvSpPr>
        <p:spPr>
          <a:xfrm>
            <a:off x="8892450" y="2833075"/>
            <a:ext cx="3147900" cy="3419100"/>
          </a:xfrm>
          <a:prstGeom prst="rect">
            <a:avLst/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p61"/>
          <p:cNvSpPr txBox="1"/>
          <p:nvPr>
            <p:ph idx="1" type="body"/>
          </p:nvPr>
        </p:nvSpPr>
        <p:spPr>
          <a:xfrm>
            <a:off x="408000" y="1295500"/>
            <a:ext cx="115836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For a consistent implementation, a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standardized GPU WL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concept 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has been introduced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This includes a consistent  </a:t>
            </a:r>
            <a:r>
              <a:rPr lang="en-US" sz="2200">
                <a:solidFill>
                  <a:srgbClr val="CCCCCC"/>
                </a:solidFill>
                <a:latin typeface="Montserrat"/>
                <a:ea typeface="Montserrat"/>
                <a:cs typeface="Montserrat"/>
                <a:sym typeface="Montserrat"/>
              </a:rPr>
              <a:t>structure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200">
                <a:solidFill>
                  <a:srgbClr val="9FC5E8"/>
                </a:solidFill>
                <a:latin typeface="Montserrat"/>
                <a:ea typeface="Montserrat"/>
                <a:cs typeface="Montserrat"/>
                <a:sym typeface="Montserrat"/>
              </a:rPr>
              <a:t>input validation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, and </a:t>
            </a:r>
            <a:r>
              <a:rPr lang="en-US" sz="2200">
                <a:solidFill>
                  <a:srgbClr val="F6B26B"/>
                </a:solidFill>
                <a:latin typeface="Montserrat"/>
                <a:ea typeface="Montserrat"/>
                <a:cs typeface="Montserrat"/>
                <a:sym typeface="Montserrat"/>
              </a:rPr>
              <a:t>logging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for all WLs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2" name="Google Shape;592;p61"/>
          <p:cNvSpPr/>
          <p:nvPr/>
        </p:nvSpPr>
        <p:spPr>
          <a:xfrm>
            <a:off x="2312050" y="2849363"/>
            <a:ext cx="6285000" cy="3365100"/>
          </a:xfrm>
          <a:prstGeom prst="roundRect">
            <a:avLst>
              <a:gd fmla="val 0" name="adj"/>
            </a:avLst>
          </a:prstGeom>
          <a:solidFill>
            <a:srgbClr val="CFE2F3"/>
          </a:solidFill>
          <a:ln cap="flat" cmpd="sng" w="184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88550" lIns="88550" spcFirstLastPara="1" rIns="88550" wrap="square" tIns="885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</p:txBody>
      </p:sp>
      <p:sp>
        <p:nvSpPr>
          <p:cNvPr id="593" name="Google Shape;593;p61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Process Optimization: Unified Concept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4" name="Google Shape;594;p61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5" name="Google Shape;595;p61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596" name="Google Shape;596;p61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pic>
        <p:nvPicPr>
          <p:cNvPr id="597" name="Google Shape;597;p61"/>
          <p:cNvPicPr preferRelativeResize="0"/>
          <p:nvPr/>
        </p:nvPicPr>
        <p:blipFill rotWithShape="1">
          <a:blip r:embed="rId3">
            <a:alphaModFix/>
          </a:blip>
          <a:srcRect b="6498" l="0" r="40849" t="0"/>
          <a:stretch/>
        </p:blipFill>
        <p:spPr>
          <a:xfrm>
            <a:off x="8965700" y="2881127"/>
            <a:ext cx="2993000" cy="331169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598" name="Google Shape;598;p61"/>
          <p:cNvPicPr preferRelativeResize="0"/>
          <p:nvPr/>
        </p:nvPicPr>
        <p:blipFill rotWithShape="1">
          <a:blip r:embed="rId4">
            <a:alphaModFix/>
          </a:blip>
          <a:srcRect b="29942" l="0" r="46441" t="0"/>
          <a:stretch/>
        </p:blipFill>
        <p:spPr>
          <a:xfrm>
            <a:off x="3870455" y="2902803"/>
            <a:ext cx="4035148" cy="1743800"/>
          </a:xfrm>
          <a:prstGeom prst="rect">
            <a:avLst/>
          </a:prstGeom>
          <a:noFill/>
          <a:ln>
            <a:noFill/>
          </a:ln>
          <a:effectLst>
            <a:outerShdw blurRad="55349" rotWithShape="0" algn="bl" dir="5400000" dist="18450">
              <a:srgbClr val="000000">
                <a:alpha val="50000"/>
              </a:srgbClr>
            </a:outerShdw>
          </a:effectLst>
        </p:spPr>
      </p:pic>
      <p:pic>
        <p:nvPicPr>
          <p:cNvPr id="599" name="Google Shape;599;p61"/>
          <p:cNvPicPr preferRelativeResize="0"/>
          <p:nvPr/>
        </p:nvPicPr>
        <p:blipFill rotWithShape="1">
          <a:blip r:embed="rId5">
            <a:alphaModFix/>
          </a:blip>
          <a:srcRect b="0" l="0" r="51667" t="0"/>
          <a:stretch/>
        </p:blipFill>
        <p:spPr>
          <a:xfrm>
            <a:off x="5682687" y="4392990"/>
            <a:ext cx="2847124" cy="1743800"/>
          </a:xfrm>
          <a:prstGeom prst="rect">
            <a:avLst/>
          </a:prstGeom>
          <a:noFill/>
          <a:ln>
            <a:noFill/>
          </a:ln>
          <a:effectLst>
            <a:outerShdw blurRad="55349" rotWithShape="0" algn="bl" dir="5400000" dist="18450">
              <a:srgbClr val="000000">
                <a:alpha val="50000"/>
              </a:srgbClr>
            </a:outerShdw>
          </a:effectLst>
        </p:spPr>
      </p:pic>
      <p:pic>
        <p:nvPicPr>
          <p:cNvPr id="600" name="Google Shape;600;p61"/>
          <p:cNvPicPr preferRelativeResize="0"/>
          <p:nvPr/>
        </p:nvPicPr>
        <p:blipFill rotWithShape="1">
          <a:blip r:embed="rId6">
            <a:alphaModFix/>
          </a:blip>
          <a:srcRect b="0" l="0" r="51465" t="0"/>
          <a:stretch/>
        </p:blipFill>
        <p:spPr>
          <a:xfrm>
            <a:off x="2387784" y="4255502"/>
            <a:ext cx="2915974" cy="1881300"/>
          </a:xfrm>
          <a:prstGeom prst="rect">
            <a:avLst/>
          </a:prstGeom>
          <a:noFill/>
          <a:ln>
            <a:noFill/>
          </a:ln>
          <a:effectLst>
            <a:outerShdw blurRad="55349" rotWithShape="0" algn="bl" dir="5400000" dist="18450">
              <a:srgbClr val="000000">
                <a:alpha val="50000"/>
              </a:srgbClr>
            </a:outerShdw>
          </a:effectLst>
        </p:spPr>
      </p:pic>
      <p:sp>
        <p:nvSpPr>
          <p:cNvPr id="601" name="Google Shape;601;p61"/>
          <p:cNvSpPr/>
          <p:nvPr/>
        </p:nvSpPr>
        <p:spPr>
          <a:xfrm>
            <a:off x="97689" y="2702825"/>
            <a:ext cx="1986300" cy="3611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function doOne(){}</a:t>
            </a:r>
            <a:endParaRPr sz="13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1)  Print copy config</a:t>
            </a:r>
            <a:endParaRPr sz="12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2) Write inputs to file</a:t>
            </a:r>
            <a:endParaRPr sz="12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3) Standard </a:t>
            </a:r>
            <a:endParaRPr sz="12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function validateInputArguments(){}</a:t>
            </a:r>
            <a:endParaRPr sz="9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1) </a:t>
            </a:r>
            <a:r>
              <a:rPr lang="en-US" sz="1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handle</a:t>
            </a: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EXTRA_ARGS</a:t>
            </a:r>
            <a:endParaRPr sz="13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2) </a:t>
            </a:r>
            <a:r>
              <a:rPr lang="en-US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validateRunMode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3) </a:t>
            </a:r>
            <a:r>
              <a:rPr lang="en-US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validateGPUInputs</a:t>
            </a:r>
            <a:endParaRPr sz="13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4) </a:t>
            </a:r>
            <a:r>
              <a:rPr lang="en-US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validateDefaultInputs</a:t>
            </a:r>
            <a:endParaRPr sz="1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5) </a:t>
            </a:r>
            <a:r>
              <a:rPr lang="en-US" sz="10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WL-specific adaptations</a:t>
            </a:r>
            <a:endParaRPr sz="10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WL Structure: </a:t>
            </a:r>
            <a:endParaRPr sz="13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1) Set defaults</a:t>
            </a:r>
            <a:endParaRPr sz="13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2) input validation</a:t>
            </a:r>
            <a:endParaRPr sz="13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3) doOne</a:t>
            </a:r>
            <a:endParaRPr sz="13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4) clean workdir (opt)</a:t>
            </a:r>
            <a:endParaRPr sz="12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62"/>
          <p:cNvSpPr txBox="1"/>
          <p:nvPr>
            <p:ph idx="1" type="body"/>
          </p:nvPr>
        </p:nvSpPr>
        <p:spPr>
          <a:xfrm>
            <a:off x="408000" y="1295500"/>
            <a:ext cx="56166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 (GPU) </a:t>
            </a:r>
            <a:r>
              <a:rPr b="0" lang="en-US" sz="2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workload template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is available 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It explains the concept and how (GPU) workloads are structured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Additionally, C&amp;P templates are provided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Future plan: It should be integrated as a fully functioning WL to demonstrate the functionality and  simplify the creation of new WLs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7" name="Google Shape;607;p62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Providing a (GPU) Workload Template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8" name="Google Shape;608;p62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9" name="Google Shape;609;p62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610" name="Google Shape;610;p62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pic>
        <p:nvPicPr>
          <p:cNvPr id="611" name="Google Shape;611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1525" y="1285641"/>
            <a:ext cx="5442506" cy="48345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63"/>
          <p:cNvSpPr txBox="1"/>
          <p:nvPr>
            <p:ph type="title"/>
          </p:nvPr>
        </p:nvSpPr>
        <p:spPr>
          <a:xfrm>
            <a:off x="408001" y="2896200"/>
            <a:ext cx="74808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sz="4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7" name="Google Shape;617;p6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8" name="Google Shape;618;p63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619" name="Google Shape;619;p63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64"/>
          <p:cNvSpPr txBox="1"/>
          <p:nvPr/>
        </p:nvSpPr>
        <p:spPr>
          <a:xfrm>
            <a:off x="8357875" y="3565078"/>
            <a:ext cx="3581700" cy="12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Thanks to Andrea Bocci!</a:t>
            </a:r>
            <a:endParaRPr sz="37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5" name="Google Shape;625;p64"/>
          <p:cNvSpPr txBox="1"/>
          <p:nvPr>
            <p:ph idx="1" type="body"/>
          </p:nvPr>
        </p:nvSpPr>
        <p:spPr>
          <a:xfrm>
            <a:off x="408000" y="1295500"/>
            <a:ext cx="9924600" cy="3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The workflow reads RAW CMS data and executes the CMS-HLT as </a:t>
            </a:r>
            <a:br>
              <a:rPr b="0" lang="en-US" sz="2200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in production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end of 2024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CMSSW: CMSSW_15_0_7, GT: 150X_dataRun3_HLT_v1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Two versions were provided by the expert: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Full HLT run config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b="1" lang="en-US" sz="2200">
                <a:latin typeface="Montserrat"/>
                <a:ea typeface="Montserrat"/>
                <a:cs typeface="Montserrat"/>
                <a:sym typeface="Montserrat"/>
              </a:rPr>
              <a:t>GPU part only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-&gt; default for our WL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(Allows speed up studies)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Score: ev/s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6" name="Google Shape;626;p64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CMS-HLT-GPU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7" name="Google Shape;627;p6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8" name="Google Shape;628;p64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629" name="Google Shape;629;p64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630" name="Google Shape;630;p64"/>
          <p:cNvSpPr/>
          <p:nvPr/>
        </p:nvSpPr>
        <p:spPr>
          <a:xfrm>
            <a:off x="7860685" y="421133"/>
            <a:ext cx="3944700" cy="569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hep-workloads/cms-hlt-gpu</a:t>
            </a:r>
            <a:endParaRPr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1" name="Google Shape;631;p64"/>
          <p:cNvSpPr/>
          <p:nvPr/>
        </p:nvSpPr>
        <p:spPr>
          <a:xfrm>
            <a:off x="468000" y="4940048"/>
            <a:ext cx="11256000" cy="102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apptainer run --nv -B ./results:/results \ oras://gitlab-registry.cern.ch/hep-benchmarks/hep-workloads-sif/cms-hlt-gpu-bmk:ci-v0.2 \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-M gpu -c 1 -T 4 -E 50000 -x ‘--n-gpus 1 –instances-per-gpu 6’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65"/>
          <p:cNvSpPr txBox="1"/>
          <p:nvPr>
            <p:ph idx="1" type="body"/>
          </p:nvPr>
        </p:nvSpPr>
        <p:spPr>
          <a:xfrm>
            <a:off x="408000" y="1295500"/>
            <a:ext cx="61008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How it works: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N copies of the WL are spawned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Several instances of CMSSW per copy (just as in production) 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‘</a:t>
            </a:r>
            <a:r>
              <a:rPr i="1" lang="en-US" sz="2200">
                <a:latin typeface="Montserrat"/>
                <a:ea typeface="Montserrat"/>
                <a:cs typeface="Montserrat"/>
                <a:sym typeface="Montserrat"/>
              </a:rPr>
              <a:t>--instances-per-gpu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’: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Number of instances is limited by the GPU memory </a:t>
            </a:r>
            <a:r>
              <a:rPr lang="en-US" sz="1700">
                <a:latin typeface="Montserrat"/>
                <a:ea typeface="Montserrat"/>
                <a:cs typeface="Montserrat"/>
                <a:sym typeface="Montserrat"/>
              </a:rPr>
              <a:t>(and CPU threads, if enforced)</a:t>
            </a:r>
            <a:endParaRPr sz="17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Threads per copy/instance has to be investigated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75000 events available – can easily be extended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7" name="Google Shape;637;p65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CMS-HLT-GPU: Configuration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8" name="Google Shape;638;p6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9" name="Google Shape;639;p65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640" name="Google Shape;640;p65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641" name="Google Shape;641;p65"/>
          <p:cNvSpPr/>
          <p:nvPr/>
        </p:nvSpPr>
        <p:spPr>
          <a:xfrm>
            <a:off x="11109764" y="1409220"/>
            <a:ext cx="960961" cy="1314216"/>
          </a:xfrm>
          <a:custGeom>
            <a:rect b="b" l="l" r="r" t="t"/>
            <a:pathLst>
              <a:path extrusionOk="0" h="427735" w="284098">
                <a:moveTo>
                  <a:pt x="259080" y="0"/>
                </a:moveTo>
                <a:lnTo>
                  <a:pt x="25019" y="0"/>
                </a:lnTo>
                <a:cubicBezTo>
                  <a:pt x="11176" y="0"/>
                  <a:pt x="0" y="11176"/>
                  <a:pt x="0" y="25019"/>
                </a:cubicBezTo>
                <a:lnTo>
                  <a:pt x="0" y="402717"/>
                </a:lnTo>
                <a:cubicBezTo>
                  <a:pt x="0" y="416560"/>
                  <a:pt x="11176" y="427736"/>
                  <a:pt x="25019" y="427736"/>
                </a:cubicBezTo>
                <a:lnTo>
                  <a:pt x="259080" y="427736"/>
                </a:lnTo>
                <a:cubicBezTo>
                  <a:pt x="272923" y="427736"/>
                  <a:pt x="284099" y="416560"/>
                  <a:pt x="284099" y="402717"/>
                </a:cubicBezTo>
                <a:lnTo>
                  <a:pt x="284099" y="25019"/>
                </a:lnTo>
                <a:cubicBezTo>
                  <a:pt x="284099" y="11176"/>
                  <a:pt x="272923" y="0"/>
                  <a:pt x="259080" y="0"/>
                </a:cubicBezTo>
                <a:close/>
                <a:moveTo>
                  <a:pt x="259080" y="411226"/>
                </a:moveTo>
                <a:lnTo>
                  <a:pt x="25019" y="411226"/>
                </a:lnTo>
                <a:cubicBezTo>
                  <a:pt x="20447" y="411226"/>
                  <a:pt x="16637" y="407543"/>
                  <a:pt x="16637" y="402844"/>
                </a:cubicBezTo>
                <a:lnTo>
                  <a:pt x="16637" y="25146"/>
                </a:lnTo>
                <a:cubicBezTo>
                  <a:pt x="16637" y="20574"/>
                  <a:pt x="20320" y="16764"/>
                  <a:pt x="25019" y="16764"/>
                </a:cubicBezTo>
                <a:lnTo>
                  <a:pt x="259080" y="16764"/>
                </a:lnTo>
                <a:cubicBezTo>
                  <a:pt x="263652" y="16764"/>
                  <a:pt x="267462" y="20447"/>
                  <a:pt x="267462" y="25146"/>
                </a:cubicBezTo>
                <a:lnTo>
                  <a:pt x="267462" y="402844"/>
                </a:lnTo>
                <a:cubicBezTo>
                  <a:pt x="267462" y="407416"/>
                  <a:pt x="263779" y="411226"/>
                  <a:pt x="259080" y="411226"/>
                </a:cubicBezTo>
                <a:close/>
              </a:path>
            </a:pathLst>
          </a:custGeom>
          <a:solidFill>
            <a:srgbClr val="020288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42" name="Google Shape;642;p65"/>
          <p:cNvGraphicFramePr/>
          <p:nvPr/>
        </p:nvGraphicFramePr>
        <p:xfrm>
          <a:off x="6872894" y="9283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{94A21199-63F3-4C80-9B4D-6D0061F874D1}</a:tableStyleId>
              </a:tblPr>
              <a:tblGrid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</a:tblGrid>
              <a:tr h="260400">
                <a:tc gridSpan="8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                               CPU</a:t>
                      </a:r>
                      <a:endParaRPr sz="1600">
                        <a:solidFill>
                          <a:srgbClr val="000000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43" name="Google Shape;643;p65"/>
          <p:cNvGraphicFramePr/>
          <p:nvPr/>
        </p:nvGraphicFramePr>
        <p:xfrm>
          <a:off x="6872894" y="9283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{94A21199-63F3-4C80-9B4D-6D0061F874D1}</a:tableStyleId>
              </a:tblPr>
              <a:tblGrid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</a:tblGrid>
              <a:tr h="260400">
                <a:tc gridSpan="8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                               CPU</a:t>
                      </a:r>
                      <a:endParaRPr sz="1600">
                        <a:solidFill>
                          <a:schemeClr val="dk1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  <a:tr h="3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25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26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19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20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23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24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27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28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31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32</a:t>
                      </a:r>
                      <a:endParaRPr sz="1300">
                        <a:solidFill>
                          <a:srgbClr val="000000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202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</a:tbl>
          </a:graphicData>
        </a:graphic>
      </p:graphicFrame>
      <p:sp>
        <p:nvSpPr>
          <p:cNvPr id="644" name="Google Shape;644;p65"/>
          <p:cNvSpPr/>
          <p:nvPr/>
        </p:nvSpPr>
        <p:spPr>
          <a:xfrm>
            <a:off x="11199360" y="1488817"/>
            <a:ext cx="782100" cy="207900"/>
          </a:xfrm>
          <a:prstGeom prst="rect">
            <a:avLst/>
          </a:prstGeom>
          <a:solidFill>
            <a:srgbClr val="B4A7D6"/>
          </a:solidFill>
          <a:ln cap="flat" cmpd="sng" w="9525">
            <a:solidFill>
              <a:srgbClr val="0202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45" name="Google Shape;645;p65"/>
          <p:cNvSpPr/>
          <p:nvPr/>
        </p:nvSpPr>
        <p:spPr>
          <a:xfrm rot="-392996">
            <a:off x="8225678" y="1196476"/>
            <a:ext cx="2927820" cy="733272"/>
          </a:xfrm>
          <a:custGeom>
            <a:rect b="b" l="l" r="r" t="t"/>
            <a:pathLst>
              <a:path extrusionOk="0" h="21997" w="87830">
                <a:moveTo>
                  <a:pt x="0" y="3548"/>
                </a:moveTo>
                <a:cubicBezTo>
                  <a:pt x="20314" y="646"/>
                  <a:pt x="42095" y="-2743"/>
                  <a:pt x="61561" y="3749"/>
                </a:cubicBezTo>
                <a:cubicBezTo>
                  <a:pt x="71675" y="7122"/>
                  <a:pt x="78299" y="17219"/>
                  <a:pt x="87830" y="21997"/>
                </a:cubicBezTo>
              </a:path>
            </a:pathLst>
          </a:custGeom>
          <a:noFill/>
          <a:ln cap="flat" cmpd="sng" w="19050">
            <a:solidFill>
              <a:srgbClr val="A4C2F4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646" name="Google Shape;646;p65"/>
          <p:cNvSpPr/>
          <p:nvPr/>
        </p:nvSpPr>
        <p:spPr>
          <a:xfrm>
            <a:off x="9189760" y="1230489"/>
            <a:ext cx="1991868" cy="410975"/>
          </a:xfrm>
          <a:custGeom>
            <a:rect b="b" l="l" r="r" t="t"/>
            <a:pathLst>
              <a:path extrusionOk="0" h="10236" w="76200">
                <a:moveTo>
                  <a:pt x="0" y="4621"/>
                </a:moveTo>
                <a:cubicBezTo>
                  <a:pt x="14280" y="-135"/>
                  <a:pt x="29867" y="9"/>
                  <a:pt x="44918" y="9"/>
                </a:cubicBezTo>
                <a:cubicBezTo>
                  <a:pt x="55888" y="9"/>
                  <a:pt x="70561" y="826"/>
                  <a:pt x="76200" y="10236"/>
                </a:cubicBezTo>
              </a:path>
            </a:pathLst>
          </a:custGeom>
          <a:noFill/>
          <a:ln cap="flat" cmpd="sng" w="19050">
            <a:solidFill>
              <a:srgbClr val="B4A7D6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647" name="Google Shape;647;p65"/>
          <p:cNvSpPr/>
          <p:nvPr/>
        </p:nvSpPr>
        <p:spPr>
          <a:xfrm>
            <a:off x="11199360" y="1724374"/>
            <a:ext cx="782100" cy="207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0202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48" name="Google Shape;648;p65"/>
          <p:cNvSpPr/>
          <p:nvPr/>
        </p:nvSpPr>
        <p:spPr>
          <a:xfrm>
            <a:off x="11199360" y="2450890"/>
            <a:ext cx="782100" cy="2079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0202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49" name="Google Shape;649;p65"/>
          <p:cNvSpPr/>
          <p:nvPr/>
        </p:nvSpPr>
        <p:spPr>
          <a:xfrm rot="-267">
            <a:off x="6553438" y="1651171"/>
            <a:ext cx="4747566" cy="2010750"/>
          </a:xfrm>
          <a:custGeom>
            <a:rect b="b" l="l" r="r" t="t"/>
            <a:pathLst>
              <a:path extrusionOk="0" h="60324" w="147337">
                <a:moveTo>
                  <a:pt x="12154" y="0"/>
                </a:moveTo>
                <a:cubicBezTo>
                  <a:pt x="6271" y="2942"/>
                  <a:pt x="592" y="9080"/>
                  <a:pt x="122" y="15641"/>
                </a:cubicBezTo>
                <a:cubicBezTo>
                  <a:pt x="-852" y="29242"/>
                  <a:pt x="7322" y="45355"/>
                  <a:pt x="19373" y="51736"/>
                </a:cubicBezTo>
                <a:cubicBezTo>
                  <a:pt x="43632" y="64581"/>
                  <a:pt x="73938" y="59155"/>
                  <a:pt x="101388" y="59155"/>
                </a:cubicBezTo>
                <a:cubicBezTo>
                  <a:pt x="115061" y="59155"/>
                  <a:pt x="130637" y="59578"/>
                  <a:pt x="141694" y="51535"/>
                </a:cubicBezTo>
                <a:cubicBezTo>
                  <a:pt x="147463" y="47338"/>
                  <a:pt x="148240" y="37600"/>
                  <a:pt x="146506" y="30680"/>
                </a:cubicBezTo>
              </a:path>
            </a:pathLst>
          </a:custGeom>
          <a:noFill/>
          <a:ln cap="flat" cmpd="sng" w="19050">
            <a:solidFill>
              <a:srgbClr val="B6D7A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650" name="Google Shape;650;p65"/>
          <p:cNvSpPr txBox="1"/>
          <p:nvPr/>
        </p:nvSpPr>
        <p:spPr>
          <a:xfrm>
            <a:off x="11380807" y="2009390"/>
            <a:ext cx="867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…</a:t>
            </a:r>
            <a:endParaRPr sz="160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51" name="Google Shape;651;p65"/>
          <p:cNvSpPr/>
          <p:nvPr/>
        </p:nvSpPr>
        <p:spPr>
          <a:xfrm>
            <a:off x="11199360" y="1963975"/>
            <a:ext cx="782100" cy="2079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rgbClr val="0202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52" name="Google Shape;652;p65"/>
          <p:cNvSpPr/>
          <p:nvPr/>
        </p:nvSpPr>
        <p:spPr>
          <a:xfrm>
            <a:off x="10940926" y="2047222"/>
            <a:ext cx="274993" cy="56632"/>
          </a:xfrm>
          <a:custGeom>
            <a:rect b="b" l="l" r="r" t="t"/>
            <a:pathLst>
              <a:path extrusionOk="0" h="1699" w="8250">
                <a:moveTo>
                  <a:pt x="0" y="1699"/>
                </a:moveTo>
                <a:cubicBezTo>
                  <a:pt x="2808" y="1699"/>
                  <a:pt x="5587" y="889"/>
                  <a:pt x="8250" y="0"/>
                </a:cubicBezTo>
              </a:path>
            </a:pathLst>
          </a:custGeom>
          <a:noFill/>
          <a:ln cap="flat" cmpd="sng" w="19050">
            <a:solidFill>
              <a:srgbClr val="FFE59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653" name="Google Shape;653;p65"/>
          <p:cNvSpPr txBox="1"/>
          <p:nvPr/>
        </p:nvSpPr>
        <p:spPr>
          <a:xfrm>
            <a:off x="11240328" y="988508"/>
            <a:ext cx="876900" cy="4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GPU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4" name="Google Shape;654;p65"/>
          <p:cNvSpPr txBox="1"/>
          <p:nvPr>
            <p:ph idx="1" type="body"/>
          </p:nvPr>
        </p:nvSpPr>
        <p:spPr>
          <a:xfrm>
            <a:off x="6853313" y="3663715"/>
            <a:ext cx="61008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Configurable parameters: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copies (&lt;-&gt; GPUS)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instances per GPU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threads per instance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events (&lt; 75000)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Config version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8"/>
          <p:cNvSpPr txBox="1"/>
          <p:nvPr>
            <p:ph idx="1" type="body"/>
          </p:nvPr>
        </p:nvSpPr>
        <p:spPr>
          <a:xfrm>
            <a:off x="380225" y="2497247"/>
            <a:ext cx="112887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77500" lnSpcReduction="20000"/>
          </a:bodyPr>
          <a:lstStyle/>
          <a:p>
            <a:pPr indent="-415607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AutoNum type="arabicPeriod"/>
            </a:pPr>
            <a:r>
              <a:rPr lang="en-US" sz="3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GPU Workloads for HEPScore</a:t>
            </a:r>
            <a:endParaRPr sz="3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15607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AutoNum type="arabicPeriod"/>
            </a:pPr>
            <a:r>
              <a:rPr lang="en-US" sz="3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sz="3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15607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AutoNum type="arabicPeriod"/>
            </a:pPr>
            <a:r>
              <a:rPr lang="en-US" sz="3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sz="3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15607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AutoNum type="arabicPeriod"/>
            </a:pPr>
            <a:r>
              <a:rPr lang="en-US" sz="3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Next Steps</a:t>
            </a:r>
            <a:endParaRPr sz="3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15607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AutoNum type="arabicPeriod"/>
            </a:pPr>
            <a:r>
              <a:rPr lang="en-US" sz="3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Summary</a:t>
            </a:r>
            <a:endParaRPr sz="3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1" name="Google Shape;341;p48"/>
          <p:cNvSpPr txBox="1"/>
          <p:nvPr>
            <p:ph type="title"/>
          </p:nvPr>
        </p:nvSpPr>
        <p:spPr>
          <a:xfrm>
            <a:off x="408000" y="373600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Overview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2" name="Google Shape;342;p4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3" name="Google Shape;343;p48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344" name="Google Shape;344;p48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66"/>
          <p:cNvSpPr txBox="1"/>
          <p:nvPr>
            <p:ph idx="1" type="body"/>
          </p:nvPr>
        </p:nvSpPr>
        <p:spPr>
          <a:xfrm>
            <a:off x="408000" y="1295500"/>
            <a:ext cx="82596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Found a bug recently (on our side) :(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Fixed yesterday 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○"/>
            </a:pPr>
            <a:r>
              <a:rPr lang="en-US" sz="2100">
                <a:latin typeface="Montserrat"/>
                <a:ea typeface="Montserrat"/>
                <a:cs typeface="Montserrat"/>
                <a:sym typeface="Montserrat"/>
              </a:rPr>
              <a:t>(Learned a lot about our infrastructure)</a:t>
            </a:r>
            <a:endParaRPr b="0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First results show some issues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○"/>
            </a:pPr>
            <a:r>
              <a:rPr lang="en-US" sz="2100">
                <a:latin typeface="Montserrat"/>
                <a:ea typeface="Montserrat"/>
                <a:cs typeface="Montserrat"/>
                <a:sym typeface="Montserrat"/>
              </a:rPr>
              <a:t>High failure rate (~10%)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○"/>
            </a:pPr>
            <a:r>
              <a:rPr lang="en-US" sz="2100">
                <a:latin typeface="Montserrat"/>
                <a:ea typeface="Montserrat"/>
                <a:cs typeface="Montserrat"/>
                <a:sym typeface="Montserrat"/>
              </a:rPr>
              <a:t>Valid and stable </a:t>
            </a:r>
            <a:r>
              <a:rPr b="1" lang="en-US" sz="2100">
                <a:latin typeface="Montserrat"/>
                <a:ea typeface="Montserrat"/>
                <a:cs typeface="Montserrat"/>
                <a:sym typeface="Montserrat"/>
              </a:rPr>
              <a:t>working point</a:t>
            </a:r>
            <a:r>
              <a:rPr lang="en-US" sz="2100">
                <a:latin typeface="Montserrat"/>
                <a:ea typeface="Montserrat"/>
                <a:cs typeface="Montserrat"/>
                <a:sym typeface="Montserrat"/>
              </a:rPr>
              <a:t> needs to be found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○"/>
            </a:pPr>
            <a:r>
              <a:rPr lang="en-US" sz="2100">
                <a:latin typeface="Montserrat"/>
                <a:ea typeface="Montserrat"/>
                <a:cs typeface="Montserrat"/>
                <a:sym typeface="Montserrat"/>
              </a:rPr>
              <a:t>Studies are running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0" name="Google Shape;660;p66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CMS-HLT-GPU: Evaluation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1" name="Google Shape;661;p6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62" name="Google Shape;662;p66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663" name="Google Shape;663;p66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pic>
        <p:nvPicPr>
          <p:cNvPr id="664" name="Google Shape;664;p66" title="Screenshot From 2025-09-30 23-08-28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888" y="4395360"/>
            <a:ext cx="11763375" cy="19240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665" name="Google Shape;665;p66" title="cms-hlt-gputimeline_-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31400" y="368291"/>
            <a:ext cx="4674865" cy="280491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6" name="Google Shape;666;p66"/>
          <p:cNvCxnSpPr/>
          <p:nvPr/>
        </p:nvCxnSpPr>
        <p:spPr>
          <a:xfrm flipH="1" rot="10800000">
            <a:off x="8055135" y="3015910"/>
            <a:ext cx="510300" cy="621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67" name="Google Shape;667;p66"/>
          <p:cNvCxnSpPr/>
          <p:nvPr/>
        </p:nvCxnSpPr>
        <p:spPr>
          <a:xfrm flipH="1">
            <a:off x="9679125" y="876251"/>
            <a:ext cx="9300" cy="8817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668" name="Google Shape;668;p66"/>
          <p:cNvCxnSpPr/>
          <p:nvPr/>
        </p:nvCxnSpPr>
        <p:spPr>
          <a:xfrm flipH="1" rot="10800000">
            <a:off x="7860250" y="2217925"/>
            <a:ext cx="1057800" cy="9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diamond"/>
            <a:tailEnd len="med" w="med" type="diamond"/>
          </a:ln>
        </p:spPr>
      </p:cxnSp>
      <p:sp>
        <p:nvSpPr>
          <p:cNvPr id="669" name="Google Shape;669;p66"/>
          <p:cNvSpPr txBox="1"/>
          <p:nvPr/>
        </p:nvSpPr>
        <p:spPr>
          <a:xfrm>
            <a:off x="7795289" y="1985951"/>
            <a:ext cx="1178400" cy="1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initialization phase</a:t>
            </a:r>
            <a:endParaRPr sz="8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0" name="Google Shape;670;p66"/>
          <p:cNvSpPr txBox="1"/>
          <p:nvPr/>
        </p:nvSpPr>
        <p:spPr>
          <a:xfrm>
            <a:off x="9688402" y="1248870"/>
            <a:ext cx="14847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not (yet) at max </a:t>
            </a:r>
            <a:endParaRPr sz="1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1" name="Google Shape;671;p66"/>
          <p:cNvSpPr txBox="1"/>
          <p:nvPr/>
        </p:nvSpPr>
        <p:spPr>
          <a:xfrm>
            <a:off x="6171275" y="5568075"/>
            <a:ext cx="5809500" cy="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New release version will be available in the next days!</a:t>
            </a:r>
            <a:endParaRPr b="1"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67"/>
          <p:cNvSpPr txBox="1"/>
          <p:nvPr>
            <p:ph idx="1" type="body"/>
          </p:nvPr>
        </p:nvSpPr>
        <p:spPr>
          <a:xfrm>
            <a:off x="408000" y="1295500"/>
            <a:ext cx="10979400" cy="3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PEPPER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: Parton-level event 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generator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Highly scalable and runs efficient on CPU and GPU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For the WL, we have tested and integrated different </a:t>
            </a:r>
            <a:br>
              <a:rPr b="0" lang="en-US" sz="2200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physics processes: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pp-&gt;tt-&gt;jjj </a:t>
            </a:r>
            <a:r>
              <a:rPr i="1" lang="en-US" sz="1400">
                <a:latin typeface="Montserrat"/>
                <a:ea typeface="Montserrat"/>
                <a:cs typeface="Montserrat"/>
                <a:sym typeface="Montserrat"/>
              </a:rPr>
              <a:t>(current default in v0.3)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gg-&gt;tt-&gt;ggg </a:t>
            </a:r>
            <a:r>
              <a:rPr i="1" lang="en-US" sz="1400">
                <a:latin typeface="Montserrat"/>
                <a:ea typeface="Montserrat"/>
                <a:cs typeface="Montserrat"/>
                <a:sym typeface="Montserrat"/>
              </a:rPr>
              <a:t>(will be the new default in v0.4, see next slides)</a:t>
            </a:r>
            <a:endParaRPr b="1" i="1" sz="14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Score: ev/s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7" name="Google Shape;677;p67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GEN-PEPPER-GPU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8" name="Google Shape;678;p6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9" name="Google Shape;679;p67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680" name="Google Shape;680;p67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681" name="Google Shape;681;p67"/>
          <p:cNvSpPr/>
          <p:nvPr/>
        </p:nvSpPr>
        <p:spPr>
          <a:xfrm>
            <a:off x="7264600" y="421125"/>
            <a:ext cx="4540500" cy="569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hep-workloads/gen-pepper-gpu</a:t>
            </a:r>
            <a:endParaRPr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2" name="Google Shape;682;p67"/>
          <p:cNvSpPr/>
          <p:nvPr/>
        </p:nvSpPr>
        <p:spPr>
          <a:xfrm>
            <a:off x="468000" y="4940048"/>
            <a:ext cx="11256000" cy="102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apptainer run --nv -B ./results:/results \ </a:t>
            </a: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oras://gitlab-registry.cern.ch/hep-benchmarks/hep-workloads-sif/gen-pepper-gpu-bmk:v0.3</a:t>
            </a: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\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-M gpu -x ‘--n-gpus 1’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3" name="Google Shape;683;p67"/>
          <p:cNvSpPr txBox="1"/>
          <p:nvPr/>
        </p:nvSpPr>
        <p:spPr>
          <a:xfrm>
            <a:off x="7932747" y="3776618"/>
            <a:ext cx="4063800" cy="23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Thanks to Enrico Bothmann!</a:t>
            </a:r>
            <a:endParaRPr sz="36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4" name="Google Shape;684;p67"/>
          <p:cNvSpPr txBox="1"/>
          <p:nvPr/>
        </p:nvSpPr>
        <p:spPr>
          <a:xfrm rot="-5400000">
            <a:off x="10550149" y="2108705"/>
            <a:ext cx="1766700" cy="2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E. Bothmann, ACAT25</a:t>
            </a:r>
            <a:endParaRPr sz="10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85" name="Google Shape;685;p67" title="hard_scatter_eno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748250" y="1169306"/>
            <a:ext cx="2639150" cy="263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68"/>
          <p:cNvSpPr txBox="1"/>
          <p:nvPr>
            <p:ph idx="1" type="body"/>
          </p:nvPr>
        </p:nvSpPr>
        <p:spPr>
          <a:xfrm>
            <a:off x="408000" y="1295500"/>
            <a:ext cx="56166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How it works: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1 core per copy, 1 copy per GPU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Total events=NEvents*NBatches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Number of threads is fixed to 1, unless MPI is used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The process needs to be complex enough to load the entire GPU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We decided for </a:t>
            </a:r>
            <a:r>
              <a:rPr b="1" lang="en-US" sz="2200">
                <a:latin typeface="Montserrat"/>
                <a:ea typeface="Montserrat"/>
                <a:cs typeface="Montserrat"/>
                <a:sym typeface="Montserrat"/>
              </a:rPr>
              <a:t>gg-&gt;tt-&gt;ggg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 for default, as it provides a very stable throughput (see next slide)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1" name="Google Shape;691;p68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GEN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-PEPPER-GPU: Configuration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2" name="Google Shape;692;p6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3" name="Google Shape;693;p68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694" name="Google Shape;694;p68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695" name="Google Shape;695;p68"/>
          <p:cNvSpPr/>
          <p:nvPr/>
        </p:nvSpPr>
        <p:spPr>
          <a:xfrm>
            <a:off x="11126747" y="1294323"/>
            <a:ext cx="819600" cy="1531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96" name="Google Shape;696;p68"/>
          <p:cNvSpPr/>
          <p:nvPr/>
        </p:nvSpPr>
        <p:spPr>
          <a:xfrm>
            <a:off x="11011516" y="1403171"/>
            <a:ext cx="960961" cy="1314216"/>
          </a:xfrm>
          <a:custGeom>
            <a:rect b="b" l="l" r="r" t="t"/>
            <a:pathLst>
              <a:path extrusionOk="0" h="427735" w="284098">
                <a:moveTo>
                  <a:pt x="259080" y="0"/>
                </a:moveTo>
                <a:lnTo>
                  <a:pt x="25019" y="0"/>
                </a:lnTo>
                <a:cubicBezTo>
                  <a:pt x="11176" y="0"/>
                  <a:pt x="0" y="11176"/>
                  <a:pt x="0" y="25019"/>
                </a:cubicBezTo>
                <a:lnTo>
                  <a:pt x="0" y="402717"/>
                </a:lnTo>
                <a:cubicBezTo>
                  <a:pt x="0" y="416560"/>
                  <a:pt x="11176" y="427736"/>
                  <a:pt x="25019" y="427736"/>
                </a:cubicBezTo>
                <a:lnTo>
                  <a:pt x="259080" y="427736"/>
                </a:lnTo>
                <a:cubicBezTo>
                  <a:pt x="272923" y="427736"/>
                  <a:pt x="284099" y="416560"/>
                  <a:pt x="284099" y="402717"/>
                </a:cubicBezTo>
                <a:lnTo>
                  <a:pt x="284099" y="25019"/>
                </a:lnTo>
                <a:cubicBezTo>
                  <a:pt x="284099" y="11176"/>
                  <a:pt x="272923" y="0"/>
                  <a:pt x="259080" y="0"/>
                </a:cubicBezTo>
                <a:close/>
                <a:moveTo>
                  <a:pt x="259080" y="411226"/>
                </a:moveTo>
                <a:lnTo>
                  <a:pt x="25019" y="411226"/>
                </a:lnTo>
                <a:cubicBezTo>
                  <a:pt x="20447" y="411226"/>
                  <a:pt x="16637" y="407543"/>
                  <a:pt x="16637" y="402844"/>
                </a:cubicBezTo>
                <a:lnTo>
                  <a:pt x="16637" y="25146"/>
                </a:lnTo>
                <a:cubicBezTo>
                  <a:pt x="16637" y="20574"/>
                  <a:pt x="20320" y="16764"/>
                  <a:pt x="25019" y="16764"/>
                </a:cubicBezTo>
                <a:lnTo>
                  <a:pt x="259080" y="16764"/>
                </a:lnTo>
                <a:cubicBezTo>
                  <a:pt x="263652" y="16764"/>
                  <a:pt x="267462" y="20447"/>
                  <a:pt x="267462" y="25146"/>
                </a:cubicBezTo>
                <a:lnTo>
                  <a:pt x="267462" y="402844"/>
                </a:lnTo>
                <a:cubicBezTo>
                  <a:pt x="267462" y="407416"/>
                  <a:pt x="263779" y="411226"/>
                  <a:pt x="259080" y="4112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97" name="Google Shape;697;p68"/>
          <p:cNvGraphicFramePr/>
          <p:nvPr/>
        </p:nvGraphicFramePr>
        <p:xfrm>
          <a:off x="6774646" y="9222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{94A21199-63F3-4C80-9B4D-6D0061F874D1}</a:tableStyleId>
              </a:tblPr>
              <a:tblGrid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</a:tblGrid>
              <a:tr h="260400">
                <a:tc gridSpan="8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                               CPU</a:t>
                      </a:r>
                      <a:endParaRPr sz="1600">
                        <a:solidFill>
                          <a:schemeClr val="dk1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3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698" name="Google Shape;698;p68"/>
          <p:cNvSpPr/>
          <p:nvPr/>
        </p:nvSpPr>
        <p:spPr>
          <a:xfrm>
            <a:off x="11093314" y="1490618"/>
            <a:ext cx="797700" cy="11541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Montserrat Medium"/>
                <a:ea typeface="Montserrat Medium"/>
                <a:cs typeface="Montserrat Medium"/>
                <a:sym typeface="Montserrat Medium"/>
              </a:rPr>
              <a:t>100%</a:t>
            </a:r>
            <a:endParaRPr sz="16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99" name="Google Shape;699;p68"/>
          <p:cNvSpPr/>
          <p:nvPr/>
        </p:nvSpPr>
        <p:spPr>
          <a:xfrm>
            <a:off x="7085612" y="982436"/>
            <a:ext cx="3910702" cy="583185"/>
          </a:xfrm>
          <a:custGeom>
            <a:rect b="b" l="l" r="r" t="t"/>
            <a:pathLst>
              <a:path extrusionOk="0" h="17496" w="117324">
                <a:moveTo>
                  <a:pt x="0" y="13464"/>
                </a:moveTo>
                <a:cubicBezTo>
                  <a:pt x="19463" y="7425"/>
                  <a:pt x="39323" y="1287"/>
                  <a:pt x="59670" y="160"/>
                </a:cubicBezTo>
                <a:cubicBezTo>
                  <a:pt x="79707" y="-950"/>
                  <a:pt x="101274" y="5449"/>
                  <a:pt x="117324" y="17496"/>
                </a:cubicBezTo>
              </a:path>
            </a:pathLst>
          </a:custGeom>
          <a:noFill/>
          <a:ln cap="flat" cmpd="sng" w="19050">
            <a:solidFill>
              <a:srgbClr val="B6D7A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700" name="Google Shape;700;p68"/>
          <p:cNvSpPr/>
          <p:nvPr/>
        </p:nvSpPr>
        <p:spPr>
          <a:xfrm>
            <a:off x="11939012" y="1510540"/>
            <a:ext cx="86700" cy="6552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01" name="Google Shape;701;p68"/>
          <p:cNvSpPr/>
          <p:nvPr/>
        </p:nvSpPr>
        <p:spPr>
          <a:xfrm>
            <a:off x="11939012" y="2385440"/>
            <a:ext cx="86700" cy="2079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02" name="Google Shape;702;p68"/>
          <p:cNvSpPr txBox="1"/>
          <p:nvPr>
            <p:ph idx="1" type="body"/>
          </p:nvPr>
        </p:nvSpPr>
        <p:spPr>
          <a:xfrm>
            <a:off x="6774650" y="3333715"/>
            <a:ext cx="5317200" cy="29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Configurable parameters: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copies (&lt;-&gt; GPUS)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events  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batches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Process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Seed offset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3" name="Google Shape;703;p68"/>
          <p:cNvSpPr txBox="1"/>
          <p:nvPr/>
        </p:nvSpPr>
        <p:spPr>
          <a:xfrm>
            <a:off x="11105857" y="988508"/>
            <a:ext cx="876900" cy="4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GPU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4" name="Google Shape;704;p68"/>
          <p:cNvSpPr txBox="1"/>
          <p:nvPr/>
        </p:nvSpPr>
        <p:spPr>
          <a:xfrm>
            <a:off x="9922250" y="4135634"/>
            <a:ext cx="4734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50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5" name="Google Shape;705;p68"/>
          <p:cNvSpPr txBox="1"/>
          <p:nvPr/>
        </p:nvSpPr>
        <p:spPr>
          <a:xfrm>
            <a:off x="10226665" y="4375118"/>
            <a:ext cx="2199300" cy="4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total events</a:t>
            </a:r>
            <a:endParaRPr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69"/>
          <p:cNvSpPr/>
          <p:nvPr/>
        </p:nvSpPr>
        <p:spPr>
          <a:xfrm>
            <a:off x="8999950" y="986125"/>
            <a:ext cx="3158700" cy="2466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1" name="Google Shape;711;p69"/>
          <p:cNvSpPr/>
          <p:nvPr/>
        </p:nvSpPr>
        <p:spPr>
          <a:xfrm>
            <a:off x="4784900" y="986125"/>
            <a:ext cx="4034100" cy="28383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2" name="Google Shape;712;p69"/>
          <p:cNvSpPr/>
          <p:nvPr/>
        </p:nvSpPr>
        <p:spPr>
          <a:xfrm>
            <a:off x="71074" y="1165750"/>
            <a:ext cx="4584000" cy="51747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3" name="Google Shape;713;p69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GEN-PEPPER-GPU: Evaluation (NVidia A100)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4" name="Google Shape;714;p6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5" name="Google Shape;715;p69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716" name="Google Shape;716;p69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pic>
        <p:nvPicPr>
          <p:cNvPr id="717" name="Google Shape;717;p69" title="pepper_seed_vs_score_ggttbggg_box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450" y="3676191"/>
            <a:ext cx="4443917" cy="2666350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69"/>
          <p:cNvSpPr txBox="1"/>
          <p:nvPr/>
        </p:nvSpPr>
        <p:spPr>
          <a:xfrm>
            <a:off x="1877372" y="1077626"/>
            <a:ext cx="288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Process evaluation</a:t>
            </a:r>
            <a:endParaRPr b="1"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19" name="Google Shape;719;p69" title="score_stability_nevents(2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2138" y="864800"/>
            <a:ext cx="4321998" cy="288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0" name="Google Shape;720;p69" title="timeline_-1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999950" y="986125"/>
            <a:ext cx="3337726" cy="200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1" name="Google Shape;721;p69" title="pepper_seed_vs_score_ppttjjj_box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8450" y="1336600"/>
            <a:ext cx="4264799" cy="2558875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p69"/>
          <p:cNvSpPr txBox="1"/>
          <p:nvPr/>
        </p:nvSpPr>
        <p:spPr>
          <a:xfrm>
            <a:off x="4752425" y="3408052"/>
            <a:ext cx="3400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NEvents</a:t>
            </a:r>
            <a:r>
              <a:rPr b="1" lang="en-US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evaluation</a:t>
            </a:r>
            <a:endParaRPr b="1"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3" name="Google Shape;723;p69"/>
          <p:cNvSpPr txBox="1"/>
          <p:nvPr/>
        </p:nvSpPr>
        <p:spPr>
          <a:xfrm>
            <a:off x="8999954" y="3022568"/>
            <a:ext cx="288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GPU utilization</a:t>
            </a:r>
            <a:endParaRPr b="1"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4" name="Google Shape;724;p69"/>
          <p:cNvSpPr txBox="1"/>
          <p:nvPr>
            <p:ph idx="1" type="body"/>
          </p:nvPr>
        </p:nvSpPr>
        <p:spPr>
          <a:xfrm>
            <a:off x="5938472" y="4070100"/>
            <a:ext cx="61008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Current d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efault Working Point (GPU):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93C47D"/>
              </a:buClr>
              <a:buSzPts val="2200"/>
              <a:buFont typeface="Montserrat"/>
              <a:buChar char="●"/>
            </a:pPr>
            <a:r>
              <a:rPr b="0" lang="en-US" sz="2200">
                <a:solidFill>
                  <a:srgbClr val="93C47D"/>
                </a:solidFill>
                <a:latin typeface="Montserrat"/>
                <a:ea typeface="Montserrat"/>
                <a:cs typeface="Montserrat"/>
                <a:sym typeface="Montserrat"/>
              </a:rPr>
              <a:t>Process: ggttggg</a:t>
            </a:r>
            <a:endParaRPr b="0" sz="2200">
              <a:solidFill>
                <a:srgbClr val="93C47D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93C47D"/>
              </a:buClr>
              <a:buSzPts val="2200"/>
              <a:buFont typeface="Montserrat"/>
              <a:buChar char="●"/>
            </a:pPr>
            <a:r>
              <a:rPr b="0" lang="en-US" sz="2200">
                <a:solidFill>
                  <a:srgbClr val="93C47D"/>
                </a:solidFill>
                <a:latin typeface="Montserrat"/>
                <a:ea typeface="Montserrat"/>
                <a:cs typeface="Montserrat"/>
                <a:sym typeface="Montserrat"/>
              </a:rPr>
              <a:t>Fixed seed offset: 0</a:t>
            </a:r>
            <a:endParaRPr b="0" sz="2200">
              <a:solidFill>
                <a:srgbClr val="93C47D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2200"/>
              <a:buFont typeface="Montserrat"/>
              <a:buChar char="●"/>
            </a:pPr>
            <a:r>
              <a:rPr b="0" lang="en-US" sz="2200">
                <a:solidFill>
                  <a:srgbClr val="674EA7"/>
                </a:solidFill>
                <a:latin typeface="Montserrat"/>
                <a:ea typeface="Montserrat"/>
                <a:cs typeface="Montserrat"/>
                <a:sym typeface="Montserrat"/>
              </a:rPr>
              <a:t>Number of batches: 100</a:t>
            </a:r>
            <a:endParaRPr b="0" sz="2200">
              <a:solidFill>
                <a:srgbClr val="674EA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2200"/>
              <a:buFont typeface="Montserrat"/>
              <a:buChar char="●"/>
            </a:pPr>
            <a:r>
              <a:rPr b="0" lang="en-US" sz="2200">
                <a:solidFill>
                  <a:srgbClr val="674EA7"/>
                </a:solidFill>
                <a:latin typeface="Montserrat"/>
                <a:ea typeface="Montserrat"/>
                <a:cs typeface="Montserrat"/>
                <a:sym typeface="Montserrat"/>
              </a:rPr>
              <a:t>Number of events per batch: 3m</a:t>
            </a:r>
            <a:endParaRPr b="0" sz="2200">
              <a:solidFill>
                <a:srgbClr val="674EA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5" name="Google Shape;725;p69"/>
          <p:cNvSpPr txBox="1"/>
          <p:nvPr/>
        </p:nvSpPr>
        <p:spPr>
          <a:xfrm rot="-1456953">
            <a:off x="5704729" y="2068432"/>
            <a:ext cx="2388406" cy="5568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b="1" sz="21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6" name="Google Shape;726;p69"/>
          <p:cNvSpPr txBox="1"/>
          <p:nvPr/>
        </p:nvSpPr>
        <p:spPr>
          <a:xfrm rot="-867206">
            <a:off x="1106713" y="2505418"/>
            <a:ext cx="2388287" cy="556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b="1" sz="21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7" name="Google Shape;727;p69"/>
          <p:cNvSpPr txBox="1"/>
          <p:nvPr/>
        </p:nvSpPr>
        <p:spPr>
          <a:xfrm rot="-1110330">
            <a:off x="1093163" y="4827384"/>
            <a:ext cx="2388502" cy="5567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b="1" sz="21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70"/>
          <p:cNvSpPr txBox="1"/>
          <p:nvPr>
            <p:ph idx="1" type="body"/>
          </p:nvPr>
        </p:nvSpPr>
        <p:spPr>
          <a:xfrm>
            <a:off x="408000" y="1295500"/>
            <a:ext cx="8915400" cy="3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The WL replicates the inference step of CMS Flashsim </a:t>
            </a:r>
            <a:endParaRPr b="0" sz="22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Montserrat"/>
              <a:buChar char="○"/>
            </a:pPr>
            <a:r>
              <a:rPr lang="en-US" sz="2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Repo</a:t>
            </a:r>
            <a:endParaRPr sz="22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Montserrat"/>
              <a:buChar char="○"/>
            </a:pPr>
            <a:r>
              <a:rPr lang="en-US" sz="2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Paper</a:t>
            </a:r>
            <a:endParaRPr sz="22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ML-based end-to-end 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simulation (Pytorch) for an arbitrary number of reconstructed particle jets starting from a collection of generator-level jets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Score: ev/s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33" name="Google Shape;733;p70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CMS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-FLOWSIM-GPU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34" name="Google Shape;734;p7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5" name="Google Shape;735;p70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736" name="Google Shape;736;p70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737" name="Google Shape;737;p70"/>
          <p:cNvSpPr/>
          <p:nvPr/>
        </p:nvSpPr>
        <p:spPr>
          <a:xfrm>
            <a:off x="7264600" y="421125"/>
            <a:ext cx="4636200" cy="569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hep-workloads/cms-flowsim-gpu</a:t>
            </a:r>
            <a:endParaRPr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38" name="Google Shape;738;p70"/>
          <p:cNvSpPr/>
          <p:nvPr/>
        </p:nvSpPr>
        <p:spPr>
          <a:xfrm>
            <a:off x="486222" y="5214697"/>
            <a:ext cx="11256000" cy="102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apptainer run --nv -B ./results:/results \ </a:t>
            </a: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oras://gitlab-registry.cern.ch/hep-benchmarks/hep-workloads-sif/cms-flowsim-gpu-bmk:v0.1</a:t>
            </a: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\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-M gpu -x ‘--n-gpus 1’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39" name="Google Shape;739;p70"/>
          <p:cNvSpPr txBox="1"/>
          <p:nvPr/>
        </p:nvSpPr>
        <p:spPr>
          <a:xfrm>
            <a:off x="7651500" y="3936575"/>
            <a:ext cx="4448700" cy="23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Thanks to Francesco Vaselli!</a:t>
            </a:r>
            <a:endParaRPr sz="36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40" name="Google Shape;740;p7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662897" y="1233107"/>
            <a:ext cx="2159475" cy="2494499"/>
          </a:xfrm>
          <a:prstGeom prst="rect">
            <a:avLst/>
          </a:prstGeom>
          <a:noFill/>
          <a:ln>
            <a:noFill/>
          </a:ln>
        </p:spPr>
      </p:pic>
      <p:sp>
        <p:nvSpPr>
          <p:cNvPr id="741" name="Google Shape;741;p70"/>
          <p:cNvSpPr txBox="1"/>
          <p:nvPr/>
        </p:nvSpPr>
        <p:spPr>
          <a:xfrm>
            <a:off x="10208544" y="3525746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Source: A. Rizzi, </a:t>
            </a:r>
            <a:r>
              <a:rPr lang="en-US" sz="11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CHEP24</a:t>
            </a:r>
            <a:endParaRPr sz="3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71"/>
          <p:cNvSpPr txBox="1"/>
          <p:nvPr>
            <p:ph idx="1" type="body"/>
          </p:nvPr>
        </p:nvSpPr>
        <p:spPr>
          <a:xfrm>
            <a:off x="408000" y="1295500"/>
            <a:ext cx="5616600" cy="47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How it works: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1 core per copy, 1 copy per GPU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Total events=NObjects*NModel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Number of threads is fixed to 1 for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GPU, and flexible for CPU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47" name="Google Shape;747;p71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CMS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-FLOWSIM-GPU: Configuration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48" name="Google Shape;748;p71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9" name="Google Shape;749;p71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750" name="Google Shape;750;p71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751" name="Google Shape;751;p71"/>
          <p:cNvSpPr/>
          <p:nvPr/>
        </p:nvSpPr>
        <p:spPr>
          <a:xfrm>
            <a:off x="11126747" y="1294323"/>
            <a:ext cx="819600" cy="1531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52" name="Google Shape;752;p71"/>
          <p:cNvSpPr/>
          <p:nvPr/>
        </p:nvSpPr>
        <p:spPr>
          <a:xfrm>
            <a:off x="11011516" y="1403171"/>
            <a:ext cx="960961" cy="1314216"/>
          </a:xfrm>
          <a:custGeom>
            <a:rect b="b" l="l" r="r" t="t"/>
            <a:pathLst>
              <a:path extrusionOk="0" h="427735" w="284098">
                <a:moveTo>
                  <a:pt x="259080" y="0"/>
                </a:moveTo>
                <a:lnTo>
                  <a:pt x="25019" y="0"/>
                </a:lnTo>
                <a:cubicBezTo>
                  <a:pt x="11176" y="0"/>
                  <a:pt x="0" y="11176"/>
                  <a:pt x="0" y="25019"/>
                </a:cubicBezTo>
                <a:lnTo>
                  <a:pt x="0" y="402717"/>
                </a:lnTo>
                <a:cubicBezTo>
                  <a:pt x="0" y="416560"/>
                  <a:pt x="11176" y="427736"/>
                  <a:pt x="25019" y="427736"/>
                </a:cubicBezTo>
                <a:lnTo>
                  <a:pt x="259080" y="427736"/>
                </a:lnTo>
                <a:cubicBezTo>
                  <a:pt x="272923" y="427736"/>
                  <a:pt x="284099" y="416560"/>
                  <a:pt x="284099" y="402717"/>
                </a:cubicBezTo>
                <a:lnTo>
                  <a:pt x="284099" y="25019"/>
                </a:lnTo>
                <a:cubicBezTo>
                  <a:pt x="284099" y="11176"/>
                  <a:pt x="272923" y="0"/>
                  <a:pt x="259080" y="0"/>
                </a:cubicBezTo>
                <a:close/>
                <a:moveTo>
                  <a:pt x="259080" y="411226"/>
                </a:moveTo>
                <a:lnTo>
                  <a:pt x="25019" y="411226"/>
                </a:lnTo>
                <a:cubicBezTo>
                  <a:pt x="20447" y="411226"/>
                  <a:pt x="16637" y="407543"/>
                  <a:pt x="16637" y="402844"/>
                </a:cubicBezTo>
                <a:lnTo>
                  <a:pt x="16637" y="25146"/>
                </a:lnTo>
                <a:cubicBezTo>
                  <a:pt x="16637" y="20574"/>
                  <a:pt x="20320" y="16764"/>
                  <a:pt x="25019" y="16764"/>
                </a:cubicBezTo>
                <a:lnTo>
                  <a:pt x="259080" y="16764"/>
                </a:lnTo>
                <a:cubicBezTo>
                  <a:pt x="263652" y="16764"/>
                  <a:pt x="267462" y="20447"/>
                  <a:pt x="267462" y="25146"/>
                </a:cubicBezTo>
                <a:lnTo>
                  <a:pt x="267462" y="402844"/>
                </a:lnTo>
                <a:cubicBezTo>
                  <a:pt x="267462" y="407416"/>
                  <a:pt x="263779" y="411226"/>
                  <a:pt x="259080" y="4112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53" name="Google Shape;753;p71"/>
          <p:cNvGraphicFramePr/>
          <p:nvPr/>
        </p:nvGraphicFramePr>
        <p:xfrm>
          <a:off x="6774646" y="9222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{94A21199-63F3-4C80-9B4D-6D0061F874D1}</a:tableStyleId>
              </a:tblPr>
              <a:tblGrid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</a:tblGrid>
              <a:tr h="260400">
                <a:tc gridSpan="8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                               CPU</a:t>
                      </a:r>
                      <a:endParaRPr sz="1600">
                        <a:solidFill>
                          <a:schemeClr val="dk1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3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754" name="Google Shape;754;p71"/>
          <p:cNvSpPr/>
          <p:nvPr/>
        </p:nvSpPr>
        <p:spPr>
          <a:xfrm>
            <a:off x="11093314" y="1490618"/>
            <a:ext cx="797700" cy="11541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Montserrat Medium"/>
                <a:ea typeface="Montserrat Medium"/>
                <a:cs typeface="Montserrat Medium"/>
                <a:sym typeface="Montserrat Medium"/>
              </a:rPr>
              <a:t>100%</a:t>
            </a:r>
            <a:endParaRPr sz="16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55" name="Google Shape;755;p71"/>
          <p:cNvSpPr/>
          <p:nvPr/>
        </p:nvSpPr>
        <p:spPr>
          <a:xfrm>
            <a:off x="7085612" y="982436"/>
            <a:ext cx="3910702" cy="583185"/>
          </a:xfrm>
          <a:custGeom>
            <a:rect b="b" l="l" r="r" t="t"/>
            <a:pathLst>
              <a:path extrusionOk="0" h="17496" w="117324">
                <a:moveTo>
                  <a:pt x="0" y="13464"/>
                </a:moveTo>
                <a:cubicBezTo>
                  <a:pt x="19463" y="7425"/>
                  <a:pt x="39323" y="1287"/>
                  <a:pt x="59670" y="160"/>
                </a:cubicBezTo>
                <a:cubicBezTo>
                  <a:pt x="79707" y="-950"/>
                  <a:pt x="101274" y="5449"/>
                  <a:pt x="117324" y="17496"/>
                </a:cubicBezTo>
              </a:path>
            </a:pathLst>
          </a:custGeom>
          <a:noFill/>
          <a:ln cap="flat" cmpd="sng" w="19050">
            <a:solidFill>
              <a:srgbClr val="B6D7A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756" name="Google Shape;756;p71"/>
          <p:cNvSpPr/>
          <p:nvPr/>
        </p:nvSpPr>
        <p:spPr>
          <a:xfrm>
            <a:off x="11939012" y="1510540"/>
            <a:ext cx="86700" cy="6552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57" name="Google Shape;757;p71"/>
          <p:cNvSpPr/>
          <p:nvPr/>
        </p:nvSpPr>
        <p:spPr>
          <a:xfrm>
            <a:off x="11939012" y="2385440"/>
            <a:ext cx="86700" cy="2079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58" name="Google Shape;758;p71"/>
          <p:cNvSpPr txBox="1"/>
          <p:nvPr>
            <p:ph idx="1" type="body"/>
          </p:nvPr>
        </p:nvSpPr>
        <p:spPr>
          <a:xfrm>
            <a:off x="1812755" y="4024775"/>
            <a:ext cx="10816200" cy="29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Configurable parameters: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copies (&lt;-&gt; GPUS) – </a:t>
            </a:r>
            <a:r>
              <a:rPr b="0" lang="en-US" sz="2000">
                <a:latin typeface="Montserrat"/>
                <a:ea typeface="Montserrat"/>
                <a:cs typeface="Montserrat"/>
                <a:sym typeface="Montserrat"/>
              </a:rPr>
              <a:t>Scales score</a:t>
            </a:r>
            <a:r>
              <a:rPr lang="en-US" sz="2000">
                <a:latin typeface="Montserrat"/>
                <a:ea typeface="Montserrat"/>
                <a:cs typeface="Montserrat"/>
                <a:sym typeface="Montserrat"/>
              </a:rPr>
              <a:t> independent / linear</a:t>
            </a:r>
            <a:endParaRPr b="0" sz="20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objects – </a:t>
            </a:r>
            <a:r>
              <a:rPr b="0" lang="en-US" sz="2050">
                <a:latin typeface="Montserrat"/>
                <a:ea typeface="Montserrat"/>
                <a:cs typeface="Montserrat"/>
                <a:sym typeface="Montserrat"/>
              </a:rPr>
              <a:t>Scales</a:t>
            </a:r>
            <a:r>
              <a:rPr lang="en-US" sz="2050">
                <a:latin typeface="Montserrat"/>
                <a:ea typeface="Montserrat"/>
                <a:cs typeface="Montserrat"/>
                <a:sym typeface="Montserrat"/>
              </a:rPr>
              <a:t> runtime </a:t>
            </a:r>
            <a:r>
              <a:rPr b="0" lang="en-US" sz="2050">
                <a:latin typeface="Montserrat"/>
                <a:ea typeface="Montserrat"/>
                <a:cs typeface="Montserrat"/>
                <a:sym typeface="Montserrat"/>
              </a:rPr>
              <a:t>and</a:t>
            </a:r>
            <a:r>
              <a:rPr lang="en-US" sz="2050">
                <a:latin typeface="Montserrat"/>
                <a:ea typeface="Montserrat"/>
                <a:cs typeface="Montserrat"/>
                <a:sym typeface="Montserrat"/>
              </a:rPr>
              <a:t> GPU usage</a:t>
            </a:r>
            <a:endParaRPr b="0" sz="205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Batchsize – </a:t>
            </a:r>
            <a:r>
              <a:rPr b="0" lang="en-US" sz="2050">
                <a:latin typeface="Montserrat"/>
                <a:ea typeface="Montserrat"/>
                <a:cs typeface="Montserrat"/>
                <a:sym typeface="Montserrat"/>
              </a:rPr>
              <a:t>Scales</a:t>
            </a:r>
            <a:r>
              <a:rPr lang="en-US" sz="2050">
                <a:latin typeface="Montserrat"/>
                <a:ea typeface="Montserrat"/>
                <a:cs typeface="Montserrat"/>
                <a:sym typeface="Montserrat"/>
              </a:rPr>
              <a:t> GPU memory</a:t>
            </a:r>
            <a:endParaRPr b="0" sz="205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model instances – </a:t>
            </a:r>
            <a:r>
              <a:rPr b="0" lang="en-US" sz="2000">
                <a:latin typeface="Montserrat"/>
                <a:ea typeface="Montserrat"/>
                <a:cs typeface="Montserrat"/>
                <a:sym typeface="Montserrat"/>
              </a:rPr>
              <a:t>Scales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50">
                <a:latin typeface="Montserrat"/>
                <a:ea typeface="Montserrat"/>
                <a:cs typeface="Montserrat"/>
                <a:sym typeface="Montserrat"/>
              </a:rPr>
              <a:t>runtime </a:t>
            </a:r>
            <a:r>
              <a:rPr b="0" lang="en-US" sz="2050">
                <a:latin typeface="Montserrat"/>
                <a:ea typeface="Montserrat"/>
                <a:cs typeface="Montserrat"/>
                <a:sym typeface="Montserrat"/>
              </a:rPr>
              <a:t>and</a:t>
            </a:r>
            <a:r>
              <a:rPr lang="en-US" sz="2050">
                <a:latin typeface="Montserrat"/>
                <a:ea typeface="Montserrat"/>
                <a:cs typeface="Montserrat"/>
                <a:sym typeface="Montserrat"/>
              </a:rPr>
              <a:t> GPU usage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59" name="Google Shape;759;p71"/>
          <p:cNvSpPr txBox="1"/>
          <p:nvPr/>
        </p:nvSpPr>
        <p:spPr>
          <a:xfrm>
            <a:off x="11150681" y="988508"/>
            <a:ext cx="876900" cy="4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GPU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72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CMS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-FLOWSIM-GPU: Evaluation (NVidia T4/H100)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5" name="Google Shape;765;p72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6" name="Google Shape;766;p72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767" name="Google Shape;767;p72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768" name="Google Shape;768;p72"/>
          <p:cNvSpPr txBox="1"/>
          <p:nvPr>
            <p:ph idx="1" type="body"/>
          </p:nvPr>
        </p:nvSpPr>
        <p:spPr>
          <a:xfrm>
            <a:off x="7062121" y="4829328"/>
            <a:ext cx="61008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latin typeface="Montserrat"/>
                <a:ea typeface="Montserrat"/>
                <a:cs typeface="Montserrat"/>
                <a:sym typeface="Montserrat"/>
              </a:rPr>
              <a:t>Current d</a:t>
            </a:r>
            <a:r>
              <a:rPr lang="en-US" sz="1900">
                <a:latin typeface="Montserrat"/>
                <a:ea typeface="Montserrat"/>
                <a:cs typeface="Montserrat"/>
                <a:sym typeface="Montserrat"/>
              </a:rPr>
              <a:t>efault Working Point (GPU):</a:t>
            </a:r>
            <a:endParaRPr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-3492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●"/>
            </a:pPr>
            <a:r>
              <a:rPr b="0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Number of objects:</a:t>
            </a:r>
            <a:r>
              <a:rPr b="0" lang="en-US" sz="1900">
                <a:latin typeface="Montserrat"/>
                <a:ea typeface="Montserrat"/>
                <a:cs typeface="Montserrat"/>
                <a:sym typeface="Montserrat"/>
              </a:rPr>
              <a:t> 600000</a:t>
            </a:r>
            <a:endParaRPr b="0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-3492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●"/>
            </a:pPr>
            <a:r>
              <a:rPr b="0" lang="en-US" sz="1900">
                <a:latin typeface="Montserrat"/>
                <a:ea typeface="Montserrat"/>
                <a:cs typeface="Montserrat"/>
                <a:sym typeface="Montserrat"/>
              </a:rPr>
              <a:t>Batchsize: 550000</a:t>
            </a:r>
            <a:endParaRPr b="0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-3492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●"/>
            </a:pPr>
            <a:r>
              <a:rPr b="0" lang="en-US" sz="1900">
                <a:latin typeface="Montserrat"/>
                <a:ea typeface="Montserrat"/>
                <a:cs typeface="Montserrat"/>
                <a:sym typeface="Montserrat"/>
              </a:rPr>
              <a:t>N model instances: 5 / 10</a:t>
            </a:r>
            <a:endParaRPr b="0" sz="19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69" name="Google Shape;769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285650"/>
            <a:ext cx="5633671" cy="2261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0" name="Google Shape;770;p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3546755"/>
            <a:ext cx="5633671" cy="2261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1" name="Google Shape;771;p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38746" y="1895466"/>
            <a:ext cx="4910236" cy="269258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772" name="Google Shape;772;p72"/>
          <p:cNvSpPr/>
          <p:nvPr/>
        </p:nvSpPr>
        <p:spPr>
          <a:xfrm>
            <a:off x="1340200" y="3908875"/>
            <a:ext cx="316500" cy="2700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73" name="Google Shape;773;p72"/>
          <p:cNvSpPr txBox="1"/>
          <p:nvPr/>
        </p:nvSpPr>
        <p:spPr>
          <a:xfrm>
            <a:off x="6622161" y="1159152"/>
            <a:ext cx="5418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Details were presented:</a:t>
            </a:r>
            <a:r>
              <a:rPr b="1" lang="en-US" sz="27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lang="en-US" sz="27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endParaRPr b="1" sz="27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4" name="Google Shape;774;p72"/>
          <p:cNvSpPr txBox="1"/>
          <p:nvPr/>
        </p:nvSpPr>
        <p:spPr>
          <a:xfrm rot="-1473901">
            <a:off x="1308092" y="1612382"/>
            <a:ext cx="4570803" cy="7563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b="1" sz="17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5" name="Google Shape;775;p72"/>
          <p:cNvSpPr txBox="1"/>
          <p:nvPr/>
        </p:nvSpPr>
        <p:spPr>
          <a:xfrm rot="-1473901">
            <a:off x="3882042" y="1529557"/>
            <a:ext cx="4570803" cy="7563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b="1" sz="17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6" name="Google Shape;776;p72"/>
          <p:cNvSpPr txBox="1"/>
          <p:nvPr/>
        </p:nvSpPr>
        <p:spPr>
          <a:xfrm rot="-1473901">
            <a:off x="3882042" y="3738182"/>
            <a:ext cx="4570803" cy="7563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b="1" sz="17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7" name="Google Shape;777;p72"/>
          <p:cNvSpPr txBox="1"/>
          <p:nvPr/>
        </p:nvSpPr>
        <p:spPr>
          <a:xfrm rot="-1473901">
            <a:off x="1154442" y="3738182"/>
            <a:ext cx="4570803" cy="7563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b="1" sz="17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8" name="Google Shape;778;p72"/>
          <p:cNvSpPr txBox="1"/>
          <p:nvPr/>
        </p:nvSpPr>
        <p:spPr>
          <a:xfrm rot="-1473901">
            <a:off x="10219142" y="2679307"/>
            <a:ext cx="4570803" cy="7563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b="1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73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CMS-FLOWSIM-GPU: Summer Student Project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4" name="Google Shape;784;p7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5" name="Google Shape;785;p73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786" name="Google Shape;786;p73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787" name="Google Shape;787;p73"/>
          <p:cNvSpPr txBox="1"/>
          <p:nvPr>
            <p:ph idx="1" type="body"/>
          </p:nvPr>
        </p:nvSpPr>
        <p:spPr>
          <a:xfrm>
            <a:off x="396800" y="1295500"/>
            <a:ext cx="10831500" cy="25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 preliminary version of the CMS-Flowsim-GPU WL has been used by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Sana Babayan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for a GPU power efficiency study 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88" name="Google Shape;788;p73" title="Timeserie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6962" y="1733950"/>
            <a:ext cx="3339075" cy="165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9" name="Google Shape;789;p73" title="DeltaPowerLimi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150" y="3044478"/>
            <a:ext cx="4352375" cy="325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0" name="Google Shape;790;p73" title="ThroughputPerWattFreq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51225" y="2206060"/>
            <a:ext cx="3848706" cy="2295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91" name="Google Shape;791;p73" title="ThroughputPerWattSingleMulti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28299" y="3163025"/>
            <a:ext cx="4160545" cy="2482025"/>
          </a:xfrm>
          <a:prstGeom prst="rect">
            <a:avLst/>
          </a:prstGeom>
          <a:noFill/>
          <a:ln>
            <a:noFill/>
          </a:ln>
        </p:spPr>
      </p:pic>
      <p:sp>
        <p:nvSpPr>
          <p:cNvPr id="792" name="Google Shape;792;p73"/>
          <p:cNvSpPr txBox="1"/>
          <p:nvPr/>
        </p:nvSpPr>
        <p:spPr>
          <a:xfrm rot="-1040152">
            <a:off x="1228788" y="3266937"/>
            <a:ext cx="9317974" cy="16322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0">
                <a:solidFill>
                  <a:srgbClr val="E6B8AF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sz="10000">
              <a:solidFill>
                <a:srgbClr val="E6B8A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93" name="Google Shape;793;p73"/>
          <p:cNvSpPr txBox="1"/>
          <p:nvPr/>
        </p:nvSpPr>
        <p:spPr>
          <a:xfrm>
            <a:off x="5371106" y="5776265"/>
            <a:ext cx="7339800" cy="8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Results were presented: </a:t>
            </a:r>
            <a:r>
              <a:rPr b="1" lang="en-US" sz="3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endParaRPr b="1" sz="32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74"/>
          <p:cNvSpPr txBox="1"/>
          <p:nvPr>
            <p:ph idx="1" type="body"/>
          </p:nvPr>
        </p:nvSpPr>
        <p:spPr>
          <a:xfrm>
            <a:off x="408000" y="1295500"/>
            <a:ext cx="111903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The WL implements the leading-order event generation on GPU with Madgraph5 v3.6.2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For the benchmark payload, precompiled binaries for different backends are used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 first implementation is available and a preliminary configuration was found with direct payload tests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Score: ev/s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Will be released soon</a:t>
            </a:r>
            <a:endParaRPr b="0" sz="22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99" name="Google Shape;799;p74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GEN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-MADGRAPH-GPU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0" name="Google Shape;800;p7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1" name="Google Shape;801;p74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802" name="Google Shape;802;p74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803" name="Google Shape;803;p74"/>
          <p:cNvSpPr/>
          <p:nvPr/>
        </p:nvSpPr>
        <p:spPr>
          <a:xfrm>
            <a:off x="7844128" y="421125"/>
            <a:ext cx="3955800" cy="569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Will be (pre)released soon!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4" name="Google Shape;804;p74"/>
          <p:cNvSpPr/>
          <p:nvPr/>
        </p:nvSpPr>
        <p:spPr>
          <a:xfrm>
            <a:off x="408000" y="5055799"/>
            <a:ext cx="6887100" cy="1260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Implementing the benchmark took </a:t>
            </a:r>
            <a:r>
              <a:rPr b="1" lang="en-US">
                <a:latin typeface="Montserrat"/>
                <a:ea typeface="Montserrat"/>
                <a:cs typeface="Montserrat"/>
                <a:sym typeface="Montserrat"/>
              </a:rPr>
              <a:t>~1 week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 for: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-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U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nderstanding the workload: What is it doing and how can we use it?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-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Concept creation: What to run, how to configure, …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-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Implementation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-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Testing/qa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5" name="Google Shape;805;p74"/>
          <p:cNvSpPr txBox="1"/>
          <p:nvPr/>
        </p:nvSpPr>
        <p:spPr>
          <a:xfrm>
            <a:off x="7440867" y="4540928"/>
            <a:ext cx="5490600" cy="23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Thanks to Daniele Massaro and Zenny Wettersten!</a:t>
            </a:r>
            <a:endParaRPr sz="36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6" name="Google Shape;806;p74"/>
          <p:cNvSpPr txBox="1"/>
          <p:nvPr/>
        </p:nvSpPr>
        <p:spPr>
          <a:xfrm>
            <a:off x="3813412" y="5862448"/>
            <a:ext cx="411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Full example in backup!</a:t>
            </a:r>
            <a:endParaRPr b="1"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75"/>
          <p:cNvSpPr txBox="1"/>
          <p:nvPr>
            <p:ph idx="1" type="body"/>
          </p:nvPr>
        </p:nvSpPr>
        <p:spPr>
          <a:xfrm>
            <a:off x="408000" y="1351525"/>
            <a:ext cx="11685600" cy="47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How it works: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1 core per copy, 1 copy per GPU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Number of threads is fixed to 1 for GPU </a:t>
            </a:r>
            <a:br>
              <a:rPr lang="en-US" sz="2200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and CPU (see </a:t>
            </a:r>
            <a:r>
              <a:rPr lang="en-US" sz="2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paper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Total events=gpuBlocksPerGrid*gpuThreadsPerBlock*gpuIterationsPerEvent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For the </a:t>
            </a:r>
            <a:r>
              <a:rPr b="0" i="1" lang="en-US" sz="2200">
                <a:latin typeface="Montserrat"/>
                <a:ea typeface="Montserrat"/>
                <a:cs typeface="Montserrat"/>
                <a:sym typeface="Montserrat"/>
              </a:rPr>
              <a:t>process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, the same as for </a:t>
            </a:r>
            <a:br>
              <a:rPr b="0" lang="en-US" sz="2200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pepper-gpu is used (gg_ttxggg)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Studies will be conducted soon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2" name="Google Shape;812;p75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GEN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-MADGRAPH-GPU: Configuration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3" name="Google Shape;813;p7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4" name="Google Shape;814;p75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815" name="Google Shape;815;p75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816" name="Google Shape;816;p75"/>
          <p:cNvSpPr/>
          <p:nvPr/>
        </p:nvSpPr>
        <p:spPr>
          <a:xfrm>
            <a:off x="11205189" y="1294323"/>
            <a:ext cx="819600" cy="1531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17" name="Google Shape;817;p75"/>
          <p:cNvSpPr/>
          <p:nvPr/>
        </p:nvSpPr>
        <p:spPr>
          <a:xfrm>
            <a:off x="11089957" y="1403171"/>
            <a:ext cx="960961" cy="1314216"/>
          </a:xfrm>
          <a:custGeom>
            <a:rect b="b" l="l" r="r" t="t"/>
            <a:pathLst>
              <a:path extrusionOk="0" h="427735" w="284098">
                <a:moveTo>
                  <a:pt x="259080" y="0"/>
                </a:moveTo>
                <a:lnTo>
                  <a:pt x="25019" y="0"/>
                </a:lnTo>
                <a:cubicBezTo>
                  <a:pt x="11176" y="0"/>
                  <a:pt x="0" y="11176"/>
                  <a:pt x="0" y="25019"/>
                </a:cubicBezTo>
                <a:lnTo>
                  <a:pt x="0" y="402717"/>
                </a:lnTo>
                <a:cubicBezTo>
                  <a:pt x="0" y="416560"/>
                  <a:pt x="11176" y="427736"/>
                  <a:pt x="25019" y="427736"/>
                </a:cubicBezTo>
                <a:lnTo>
                  <a:pt x="259080" y="427736"/>
                </a:lnTo>
                <a:cubicBezTo>
                  <a:pt x="272923" y="427736"/>
                  <a:pt x="284099" y="416560"/>
                  <a:pt x="284099" y="402717"/>
                </a:cubicBezTo>
                <a:lnTo>
                  <a:pt x="284099" y="25019"/>
                </a:lnTo>
                <a:cubicBezTo>
                  <a:pt x="284099" y="11176"/>
                  <a:pt x="272923" y="0"/>
                  <a:pt x="259080" y="0"/>
                </a:cubicBezTo>
                <a:close/>
                <a:moveTo>
                  <a:pt x="259080" y="411226"/>
                </a:moveTo>
                <a:lnTo>
                  <a:pt x="25019" y="411226"/>
                </a:lnTo>
                <a:cubicBezTo>
                  <a:pt x="20447" y="411226"/>
                  <a:pt x="16637" y="407543"/>
                  <a:pt x="16637" y="402844"/>
                </a:cubicBezTo>
                <a:lnTo>
                  <a:pt x="16637" y="25146"/>
                </a:lnTo>
                <a:cubicBezTo>
                  <a:pt x="16637" y="20574"/>
                  <a:pt x="20320" y="16764"/>
                  <a:pt x="25019" y="16764"/>
                </a:cubicBezTo>
                <a:lnTo>
                  <a:pt x="259080" y="16764"/>
                </a:lnTo>
                <a:cubicBezTo>
                  <a:pt x="263652" y="16764"/>
                  <a:pt x="267462" y="20447"/>
                  <a:pt x="267462" y="25146"/>
                </a:cubicBezTo>
                <a:lnTo>
                  <a:pt x="267462" y="402844"/>
                </a:lnTo>
                <a:cubicBezTo>
                  <a:pt x="267462" y="407416"/>
                  <a:pt x="263779" y="411226"/>
                  <a:pt x="259080" y="4112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818" name="Google Shape;818;p75"/>
          <p:cNvGraphicFramePr/>
          <p:nvPr/>
        </p:nvGraphicFramePr>
        <p:xfrm>
          <a:off x="6853087" y="9222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{94A21199-63F3-4C80-9B4D-6D0061F874D1}</a:tableStyleId>
              </a:tblPr>
              <a:tblGrid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  <a:gridCol w="510475"/>
              </a:tblGrid>
              <a:tr h="260400">
                <a:tc gridSpan="8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                               CPU</a:t>
                      </a:r>
                      <a:endParaRPr sz="1600">
                        <a:solidFill>
                          <a:schemeClr val="dk1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390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08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25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26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26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19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20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23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24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27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28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31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32</a:t>
                      </a:r>
                      <a:endParaRPr sz="1300"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T="121900" marB="121900" marR="121900" marL="12190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819" name="Google Shape;819;p75"/>
          <p:cNvSpPr/>
          <p:nvPr/>
        </p:nvSpPr>
        <p:spPr>
          <a:xfrm>
            <a:off x="11171755" y="1490618"/>
            <a:ext cx="797700" cy="11541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Montserrat Medium"/>
                <a:ea typeface="Montserrat Medium"/>
                <a:cs typeface="Montserrat Medium"/>
                <a:sym typeface="Montserrat Medium"/>
              </a:rPr>
              <a:t>100%</a:t>
            </a:r>
            <a:endParaRPr sz="16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20" name="Google Shape;820;p75"/>
          <p:cNvSpPr/>
          <p:nvPr/>
        </p:nvSpPr>
        <p:spPr>
          <a:xfrm>
            <a:off x="7164054" y="982436"/>
            <a:ext cx="3910702" cy="583185"/>
          </a:xfrm>
          <a:custGeom>
            <a:rect b="b" l="l" r="r" t="t"/>
            <a:pathLst>
              <a:path extrusionOk="0" h="17496" w="117324">
                <a:moveTo>
                  <a:pt x="0" y="13464"/>
                </a:moveTo>
                <a:cubicBezTo>
                  <a:pt x="19463" y="7425"/>
                  <a:pt x="39323" y="1287"/>
                  <a:pt x="59670" y="160"/>
                </a:cubicBezTo>
                <a:cubicBezTo>
                  <a:pt x="79707" y="-950"/>
                  <a:pt x="101274" y="5449"/>
                  <a:pt x="117324" y="17496"/>
                </a:cubicBezTo>
              </a:path>
            </a:pathLst>
          </a:custGeom>
          <a:noFill/>
          <a:ln cap="flat" cmpd="sng" w="19050">
            <a:solidFill>
              <a:srgbClr val="B6D7A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821" name="Google Shape;821;p75"/>
          <p:cNvSpPr/>
          <p:nvPr/>
        </p:nvSpPr>
        <p:spPr>
          <a:xfrm>
            <a:off x="12017454" y="1510540"/>
            <a:ext cx="86700" cy="6552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22" name="Google Shape;822;p75"/>
          <p:cNvSpPr/>
          <p:nvPr/>
        </p:nvSpPr>
        <p:spPr>
          <a:xfrm>
            <a:off x="12017454" y="2363028"/>
            <a:ext cx="86700" cy="2079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23" name="Google Shape;823;p75"/>
          <p:cNvSpPr txBox="1"/>
          <p:nvPr>
            <p:ph idx="1" type="body"/>
          </p:nvPr>
        </p:nvSpPr>
        <p:spPr>
          <a:xfrm>
            <a:off x="6855402" y="4040550"/>
            <a:ext cx="10816200" cy="29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Configurable parameters: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copies (&lt;-&gt; GPUS) 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Number of events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Process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Backend (cuda, avx512, …)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24" name="Google Shape;824;p75"/>
          <p:cNvSpPr txBox="1"/>
          <p:nvPr/>
        </p:nvSpPr>
        <p:spPr>
          <a:xfrm>
            <a:off x="11229122" y="988508"/>
            <a:ext cx="876900" cy="4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GPU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9"/>
          <p:cNvSpPr txBox="1"/>
          <p:nvPr>
            <p:ph type="title"/>
          </p:nvPr>
        </p:nvSpPr>
        <p:spPr>
          <a:xfrm>
            <a:off x="408001" y="2896200"/>
            <a:ext cx="74808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800">
                <a:latin typeface="Montserrat"/>
                <a:ea typeface="Montserrat"/>
                <a:cs typeface="Montserrat"/>
                <a:sym typeface="Montserrat"/>
              </a:rPr>
              <a:t>GPU Workloads for HEPScore</a:t>
            </a:r>
            <a:endParaRPr sz="4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0" name="Google Shape;350;p4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1" name="Google Shape;351;p49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352" name="Google Shape;352;p49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8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76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GEN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-MADGRAPH-GPU: Evaluation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30" name="Google Shape;830;p7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1" name="Google Shape;831;p76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832" name="Google Shape;832;p76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833" name="Google Shape;833;p76"/>
          <p:cNvSpPr txBox="1"/>
          <p:nvPr>
            <p:ph idx="1" type="body"/>
          </p:nvPr>
        </p:nvSpPr>
        <p:spPr>
          <a:xfrm>
            <a:off x="6825447" y="3824308"/>
            <a:ext cx="61008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 Working Point (GPU):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Process: gg_ttxggg</a:t>
            </a:r>
            <a:endParaRPr b="0" sz="1000">
              <a:solidFill>
                <a:srgbClr val="2AACB8"/>
              </a:solidFill>
              <a:highlight>
                <a:srgbClr val="1E1F2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NEvents: 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7864320</a:t>
            </a:r>
            <a:br>
              <a:rPr b="0" lang="en-US" sz="2200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(1024*30*256*1) 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34" name="Google Shape;834;p76"/>
          <p:cNvSpPr txBox="1"/>
          <p:nvPr>
            <p:ph idx="1" type="body"/>
          </p:nvPr>
        </p:nvSpPr>
        <p:spPr>
          <a:xfrm>
            <a:off x="408000" y="1347266"/>
            <a:ext cx="6405300" cy="47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Brand new – no completed study yet 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p77"/>
          <p:cNvSpPr txBox="1"/>
          <p:nvPr>
            <p:ph idx="1" type="body"/>
          </p:nvPr>
        </p:nvSpPr>
        <p:spPr>
          <a:xfrm>
            <a:off x="408000" y="1295500"/>
            <a:ext cx="113760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Alice-O2-GPU: 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b="1" lang="en-US" sz="2200">
                <a:latin typeface="Montserrat"/>
                <a:ea typeface="Montserrat"/>
                <a:cs typeface="Montserrat"/>
                <a:sym typeface="Montserrat"/>
              </a:rPr>
              <a:t>Gabriele Cimador</a:t>
            </a:r>
            <a:r>
              <a:rPr b="1" lang="en-US" sz="22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(UNITO/CERN) and David Rohr (CERN) have provided a working example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A first prototype version of the WL is in development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ET-RIFT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: as presented </a:t>
            </a:r>
            <a:r>
              <a:rPr lang="en-US" sz="2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endParaRPr sz="22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The workload was provided by </a:t>
            </a:r>
            <a:r>
              <a:rPr b="1" lang="en-US" sz="2200">
                <a:latin typeface="Montserrat"/>
                <a:ea typeface="Montserrat"/>
                <a:cs typeface="Montserrat"/>
                <a:sym typeface="Montserrat"/>
              </a:rPr>
              <a:t>Georgy Skorobogatov</a:t>
            </a:r>
            <a:r>
              <a:rPr b="1" lang="en-US" sz="22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(UPC)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Under evaluation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Synthetic: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We are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 working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 on a synthetic CUDA benchmark + looking for available ones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Desiderata: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ATLAS SIM (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as presented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lang="en-US" sz="2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), 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CMS HGCAL, ... 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0" name="Google Shape;840;p77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Others: Overview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1" name="Google Shape;841;p7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2" name="Google Shape;842;p77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843" name="Google Shape;843;p77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844" name="Google Shape;844;p77"/>
          <p:cNvSpPr txBox="1"/>
          <p:nvPr/>
        </p:nvSpPr>
        <p:spPr>
          <a:xfrm>
            <a:off x="7653628" y="257741"/>
            <a:ext cx="4426500" cy="16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000">
                <a:solidFill>
                  <a:schemeClr val="accent2"/>
                </a:solidFill>
              </a:rPr>
              <a:t>THANKS!</a:t>
            </a:r>
            <a:endParaRPr b="1" sz="70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78"/>
          <p:cNvSpPr txBox="1"/>
          <p:nvPr>
            <p:ph type="title"/>
          </p:nvPr>
        </p:nvSpPr>
        <p:spPr>
          <a:xfrm>
            <a:off x="407994" y="2896200"/>
            <a:ext cx="61332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800">
                <a:latin typeface="Montserrat"/>
                <a:ea typeface="Montserrat"/>
                <a:cs typeface="Montserrat"/>
                <a:sym typeface="Montserrat"/>
              </a:rPr>
              <a:t>Next Steps</a:t>
            </a:r>
            <a:endParaRPr sz="4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0" name="Google Shape;850;p7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1" name="Google Shape;851;p78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30.06.2025</a:t>
            </a:r>
            <a:endParaRPr/>
          </a:p>
        </p:txBody>
      </p:sp>
      <p:sp>
        <p:nvSpPr>
          <p:cNvPr id="852" name="Google Shape;852;p78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79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Next Steps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8" name="Google Shape;858;p7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9" name="Google Shape;859;p79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860" name="Google Shape;860;p79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861" name="Google Shape;861;p79"/>
          <p:cNvSpPr txBox="1"/>
          <p:nvPr>
            <p:ph idx="1" type="body"/>
          </p:nvPr>
        </p:nvSpPr>
        <p:spPr>
          <a:xfrm>
            <a:off x="408000" y="2098650"/>
            <a:ext cx="6099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1950" lvl="0" marL="45720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21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Identifying a 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reference machine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●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Calibration</a:t>
            </a: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 and extended studies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Creating 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HEPScore configs</a:t>
            </a: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for GPU workloads: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○"/>
            </a:pPr>
            <a:r>
              <a:rPr lang="en-US" sz="2100">
                <a:latin typeface="Montserrat"/>
                <a:ea typeface="Montserrat"/>
                <a:cs typeface="Montserrat"/>
                <a:sym typeface="Montserrat"/>
              </a:rPr>
              <a:t>Classic HEP workloads, AI based, other</a:t>
            </a:r>
            <a:endParaRPr b="0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○"/>
            </a:pPr>
            <a:r>
              <a:rPr lang="en-US" sz="2100">
                <a:latin typeface="Montserrat"/>
                <a:ea typeface="Montserrat"/>
                <a:cs typeface="Montserrat"/>
                <a:sym typeface="Montserrat"/>
              </a:rPr>
              <a:t>A preliminary config is available in a dev branch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Release a new version of HEPScore including those configs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2" name="Google Shape;862;p79"/>
          <p:cNvSpPr/>
          <p:nvPr/>
        </p:nvSpPr>
        <p:spPr>
          <a:xfrm>
            <a:off x="4493275" y="12889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Creating default HEPScore configuration(s)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3" name="Google Shape;863;p79"/>
          <p:cNvSpPr/>
          <p:nvPr/>
        </p:nvSpPr>
        <p:spPr>
          <a:xfrm>
            <a:off x="522925" y="12889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Integration into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4" name="Google Shape;864;p79"/>
          <p:cNvSpPr/>
          <p:nvPr/>
        </p:nvSpPr>
        <p:spPr>
          <a:xfrm>
            <a:off x="8415975" y="12889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(Reference measurements)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65" name="Google Shape;865;p79"/>
          <p:cNvCxnSpPr>
            <a:endCxn id="862" idx="3"/>
          </p:cNvCxnSpPr>
          <p:nvPr/>
        </p:nvCxnSpPr>
        <p:spPr>
          <a:xfrm rot="10800000">
            <a:off x="7198375" y="1593775"/>
            <a:ext cx="1217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66" name="Google Shape;866;p79"/>
          <p:cNvCxnSpPr>
            <a:stCxn id="862" idx="1"/>
            <a:endCxn id="863" idx="3"/>
          </p:cNvCxnSpPr>
          <p:nvPr/>
        </p:nvCxnSpPr>
        <p:spPr>
          <a:xfrm rot="10800000">
            <a:off x="3228175" y="1593775"/>
            <a:ext cx="126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67" name="Google Shape;867;p79"/>
          <p:cNvSpPr txBox="1"/>
          <p:nvPr/>
        </p:nvSpPr>
        <p:spPr>
          <a:xfrm>
            <a:off x="10131341" y="698322"/>
            <a:ext cx="121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Future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68" name="Google Shape;868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7075" y="2181800"/>
            <a:ext cx="5645924" cy="38893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869" name="Google Shape;869;p79"/>
          <p:cNvSpPr/>
          <p:nvPr/>
        </p:nvSpPr>
        <p:spPr>
          <a:xfrm>
            <a:off x="338425" y="1097738"/>
            <a:ext cx="11014800" cy="9666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80"/>
          <p:cNvSpPr txBox="1"/>
          <p:nvPr>
            <p:ph type="title"/>
          </p:nvPr>
        </p:nvSpPr>
        <p:spPr>
          <a:xfrm>
            <a:off x="407994" y="2896200"/>
            <a:ext cx="61332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800">
                <a:latin typeface="Montserrat"/>
                <a:ea typeface="Montserrat"/>
                <a:cs typeface="Montserrat"/>
                <a:sym typeface="Montserrat"/>
              </a:rPr>
              <a:t>Summary</a:t>
            </a:r>
            <a:endParaRPr sz="4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75" name="Google Shape;875;p8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6" name="Google Shape;876;p80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30.06.2025</a:t>
            </a:r>
            <a:endParaRPr/>
          </a:p>
        </p:txBody>
      </p:sp>
      <p:sp>
        <p:nvSpPr>
          <p:cNvPr id="877" name="Google Shape;877;p80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81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Summary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Integrating GPU Workloads in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83" name="Google Shape;883;p81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4" name="Google Shape;884;p81"/>
          <p:cNvSpPr txBox="1"/>
          <p:nvPr/>
        </p:nvSpPr>
        <p:spPr>
          <a:xfrm>
            <a:off x="1257085" y="5782285"/>
            <a:ext cx="113271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* </a:t>
            </a:r>
            <a:r>
              <a:rPr i="1" lang="en-US" sz="1300">
                <a:solidFill>
                  <a:schemeClr val="dk1"/>
                </a:solidFill>
              </a:rPr>
              <a:t>ML-based WLs</a:t>
            </a:r>
            <a:endParaRPr i="1" sz="1300">
              <a:solidFill>
                <a:schemeClr val="dk1"/>
              </a:solidFill>
            </a:endParaRPr>
          </a:p>
        </p:txBody>
      </p:sp>
      <p:sp>
        <p:nvSpPr>
          <p:cNvPr id="885" name="Google Shape;885;p81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sp>
        <p:nvSpPr>
          <p:cNvPr id="886" name="Google Shape;886;p81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30.06.2025</a:t>
            </a:r>
            <a:endParaRPr/>
          </a:p>
        </p:txBody>
      </p:sp>
      <p:sp>
        <p:nvSpPr>
          <p:cNvPr id="887" name="Google Shape;887;p81"/>
          <p:cNvSpPr txBox="1"/>
          <p:nvPr/>
        </p:nvSpPr>
        <p:spPr>
          <a:xfrm>
            <a:off x="1181536" y="5967249"/>
            <a:ext cx="113271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dk1"/>
                </a:solidFill>
              </a:rPr>
              <a:t>** Candidate, to be evaluated </a:t>
            </a:r>
            <a:endParaRPr i="1" sz="1300">
              <a:solidFill>
                <a:schemeClr val="dk1"/>
              </a:solidFill>
            </a:endParaRPr>
          </a:p>
        </p:txBody>
      </p:sp>
      <p:graphicFrame>
        <p:nvGraphicFramePr>
          <p:cNvPr id="888" name="Google Shape;888;p81"/>
          <p:cNvGraphicFramePr/>
          <p:nvPr/>
        </p:nvGraphicFramePr>
        <p:xfrm>
          <a:off x="1257869" y="127048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{23D84B62-0F9F-4DC7-93D7-331F3773A920}</a:tableStyleId>
              </a:tblPr>
              <a:tblGrid>
                <a:gridCol w="2797550"/>
                <a:gridCol w="2044350"/>
                <a:gridCol w="3502425"/>
                <a:gridCol w="1367275"/>
              </a:tblGrid>
              <a:tr h="372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Workload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Type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Status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Current </a:t>
                      </a:r>
                      <a:br>
                        <a:rPr lang="en-US" sz="13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</a:br>
                      <a:r>
                        <a:rPr lang="en-US" sz="13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Version</a:t>
                      </a:r>
                      <a:endParaRPr sz="13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 anchor="ctr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CMS-HLT-GPU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Reconstruction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Pre-Release, in validation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</a:t>
                      </a: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✅ v0.1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Pepper-GPU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Simulation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Pre-Release, in validation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</a:t>
                      </a: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✅ v0.3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CMS-Flowsim-GPU*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Inference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Pre-Release, in validation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</a:t>
                      </a: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✅ v0.1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</a:t>
                      </a: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MLPF-GPU*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Training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To be updated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</a:t>
                      </a: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❌     </a:t>
                      </a: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--  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Madgraph-GPU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Simulation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To be released soon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</a:t>
                      </a: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✅) ci-v0.1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Alice-O2-GPU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Reconstruction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 development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❌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Synthetic-GPU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Synthetic+ML(?)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 development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❌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ET-RIFT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--External--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To be evaluated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(✅) ci-v0.1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CMS-HLT-MA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Reconstruction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Previous version, deprecated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✅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madgraph4gpu-2022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Simulation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Previous version, deprecated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✅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CMS-HGCAL**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--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Candidate, to be evaluated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--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89" name="Google Shape;889;p81"/>
          <p:cNvSpPr txBox="1"/>
          <p:nvPr/>
        </p:nvSpPr>
        <p:spPr>
          <a:xfrm>
            <a:off x="9759875" y="373600"/>
            <a:ext cx="3820500" cy="12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✅    – (pre-)released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(✅)  </a:t>
            </a:r>
            <a:r>
              <a:rPr lang="en-US" sz="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   </a:t>
            </a:r>
            <a:r>
              <a:rPr lang="en-U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– </a:t>
            </a:r>
            <a:r>
              <a:rPr lang="en-US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development version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❌    – no release yet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0" name="Google Shape;890;p81"/>
          <p:cNvSpPr txBox="1"/>
          <p:nvPr/>
        </p:nvSpPr>
        <p:spPr>
          <a:xfrm>
            <a:off x="5269802" y="5874711"/>
            <a:ext cx="7161000" cy="4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Excellent progress </a:t>
            </a:r>
            <a:r>
              <a:rPr b="1" i="1"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on track with the WG plans!</a:t>
            </a:r>
            <a:endParaRPr b="1" i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4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82"/>
          <p:cNvSpPr txBox="1"/>
          <p:nvPr>
            <p:ph idx="1" type="body"/>
          </p:nvPr>
        </p:nvSpPr>
        <p:spPr>
          <a:xfrm>
            <a:off x="408000" y="1295500"/>
            <a:ext cx="5616600" cy="50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2500" lnSpcReduction="20000"/>
          </a:bodyPr>
          <a:lstStyle/>
          <a:p>
            <a:pPr indent="-357822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New streamlined and unified GPU WL concept, greatly simplifying the integration of new workloads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57822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~ 1 week depending on the complexity 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57822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GPU WL Template available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57822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12 workloads: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57822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9 GPU WLs, of which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57822" lvl="2" marL="13716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■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3 pre-released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57822" lvl="2" marL="13716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■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4 in development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57822" lvl="2" marL="13716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■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 1 to be investigated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57822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1 template, 1 candidate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57822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2 deprecated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6" name="Google Shape;896;p82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Summary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Integrating GPU Workloads in HEPscore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7" name="Google Shape;897;p82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8" name="Google Shape;898;p82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899" name="Google Shape;899;p82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900" name="Google Shape;900;p82"/>
          <p:cNvSpPr txBox="1"/>
          <p:nvPr/>
        </p:nvSpPr>
        <p:spPr>
          <a:xfrm>
            <a:off x="5877550" y="5079330"/>
            <a:ext cx="6743100" cy="8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3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Further contributions are very welcome!</a:t>
            </a:r>
            <a:endParaRPr b="1" sz="33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01" name="Google Shape;901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6702" y="1665825"/>
            <a:ext cx="5862599" cy="278485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902" name="Google Shape;902;p82"/>
          <p:cNvSpPr txBox="1"/>
          <p:nvPr/>
        </p:nvSpPr>
        <p:spPr>
          <a:xfrm>
            <a:off x="5493159" y="4451488"/>
            <a:ext cx="7161000" cy="4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Excellent progress on track with the WG plans!</a:t>
            </a:r>
            <a:endParaRPr b="1"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83"/>
          <p:cNvSpPr txBox="1"/>
          <p:nvPr>
            <p:ph type="title"/>
          </p:nvPr>
        </p:nvSpPr>
        <p:spPr>
          <a:xfrm>
            <a:off x="407994" y="2896200"/>
            <a:ext cx="61332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800"/>
              <a:t>Backup/Additional</a:t>
            </a:r>
            <a:endParaRPr sz="4800"/>
          </a:p>
        </p:txBody>
      </p:sp>
      <p:sp>
        <p:nvSpPr>
          <p:cNvPr id="908" name="Google Shape;908;p8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9" name="Google Shape;909;p83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sp>
        <p:nvSpPr>
          <p:cNvPr id="910" name="Google Shape;910;p83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30.06.2025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84"/>
          <p:cNvSpPr txBox="1"/>
          <p:nvPr>
            <p:ph idx="1" type="body"/>
          </p:nvPr>
        </p:nvSpPr>
        <p:spPr>
          <a:xfrm>
            <a:off x="408000" y="1295500"/>
            <a:ext cx="9924600" cy="3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-e: Events per thread </a:t>
            </a:r>
            <a:r>
              <a:rPr b="0" lang="en-US" sz="1900">
                <a:latin typeface="Montserrat"/>
                <a:ea typeface="Montserrat"/>
                <a:cs typeface="Montserrat"/>
                <a:sym typeface="Montserrat"/>
              </a:rPr>
              <a:t>(total: &lt;val&gt;*#threads*#copies)</a:t>
            </a:r>
            <a:endParaRPr b="0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-E: Events per GPU </a:t>
            </a:r>
            <a:r>
              <a:rPr b="0" lang="en-US" sz="1900">
                <a:latin typeface="Montserrat"/>
                <a:ea typeface="Montserrat"/>
                <a:cs typeface="Montserrat"/>
                <a:sym typeface="Montserrat"/>
              </a:rPr>
              <a:t>(total: &lt;val&gt;*#threads*#copies)</a:t>
            </a:r>
            <a:endParaRPr b="0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-t: Number of threads per copy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-T: Number of threads per GPU copy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-c: Number of copies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-M: Mode (cpu/gpu)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-x: Extra Arguments (see WL descriptions)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6" name="Google Shape;916;p84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Parameter Overview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Status and First Results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7" name="Google Shape;917;p8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8" name="Google Shape;918;p84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919" name="Google Shape;919;p84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920" name="Google Shape;920;p84"/>
          <p:cNvSpPr/>
          <p:nvPr/>
        </p:nvSpPr>
        <p:spPr>
          <a:xfrm>
            <a:off x="468000" y="4940048"/>
            <a:ext cx="11256000" cy="102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apptainer run --nv -B ./results:/results \ oras://gitlab-registry.cern.ch/hep-benchmarks/hep-workloads-sif/&lt;WL-NAME&gt; \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-e/-E &lt;int&gt; -t/-T &lt;int&gt; -c &lt;int&gt; -M {cpu,gpu} -x ‘--n-gpus &lt;int&gt;, --debug &lt;int&gt;, &lt;WL-SPECIFIC&gt;’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4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p85"/>
          <p:cNvSpPr txBox="1"/>
          <p:nvPr>
            <p:ph type="title"/>
          </p:nvPr>
        </p:nvSpPr>
        <p:spPr>
          <a:xfrm>
            <a:off x="408001" y="2896200"/>
            <a:ext cx="74808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4800"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br>
              <a:rPr i="1" lang="en-US" sz="4800"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 sz="4800">
                <a:latin typeface="Montserrat"/>
                <a:ea typeface="Montserrat"/>
                <a:cs typeface="Montserrat"/>
                <a:sym typeface="Montserrat"/>
              </a:rPr>
              <a:t>Integrating Madgraph </a:t>
            </a:r>
            <a:endParaRPr i="1" sz="4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2200">
                <a:latin typeface="Montserrat"/>
                <a:ea typeface="Montserrat"/>
                <a:cs typeface="Montserrat"/>
                <a:sym typeface="Montserrat"/>
              </a:rPr>
              <a:t>The Process of Integrating GPU WLs</a:t>
            </a:r>
            <a:endParaRPr i="1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4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26" name="Google Shape;926;p8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7" name="Google Shape;927;p85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928" name="Google Shape;928;p85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0"/>
          <p:cNvSpPr txBox="1"/>
          <p:nvPr>
            <p:ph type="title"/>
          </p:nvPr>
        </p:nvSpPr>
        <p:spPr>
          <a:xfrm>
            <a:off x="408000" y="373600"/>
            <a:ext cx="104874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Workload 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Overview</a:t>
            </a:r>
            <a:br>
              <a:rPr lang="en-US"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GPU Workloads for HEPScore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8" name="Google Shape;358;p5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9" name="Google Shape;359;p50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pic>
        <p:nvPicPr>
          <p:cNvPr id="360" name="Google Shape;360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1700" y="1266537"/>
            <a:ext cx="6173059" cy="468099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61" name="Google Shape;361;p50"/>
          <p:cNvSpPr txBox="1"/>
          <p:nvPr/>
        </p:nvSpPr>
        <p:spPr>
          <a:xfrm>
            <a:off x="8672050" y="3296162"/>
            <a:ext cx="3378000" cy="8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hep-workloads</a:t>
            </a:r>
            <a:br>
              <a:rPr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 sz="12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What is running inside HEPscore</a:t>
            </a:r>
            <a:endParaRPr i="1" sz="12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2" name="Google Shape;362;p50"/>
          <p:cNvSpPr/>
          <p:nvPr/>
        </p:nvSpPr>
        <p:spPr>
          <a:xfrm>
            <a:off x="1614750" y="3064162"/>
            <a:ext cx="6173100" cy="278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50"/>
          <p:cNvSpPr/>
          <p:nvPr/>
        </p:nvSpPr>
        <p:spPr>
          <a:xfrm>
            <a:off x="1605470" y="3530643"/>
            <a:ext cx="6173100" cy="278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50"/>
          <p:cNvSpPr/>
          <p:nvPr/>
        </p:nvSpPr>
        <p:spPr>
          <a:xfrm>
            <a:off x="1605470" y="3798322"/>
            <a:ext cx="6173100" cy="278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50"/>
          <p:cNvSpPr/>
          <p:nvPr/>
        </p:nvSpPr>
        <p:spPr>
          <a:xfrm>
            <a:off x="1614750" y="4283362"/>
            <a:ext cx="6173100" cy="278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50"/>
          <p:cNvSpPr/>
          <p:nvPr/>
        </p:nvSpPr>
        <p:spPr>
          <a:xfrm>
            <a:off x="1614750" y="5682803"/>
            <a:ext cx="6173100" cy="278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50"/>
          <p:cNvSpPr txBox="1"/>
          <p:nvPr/>
        </p:nvSpPr>
        <p:spPr>
          <a:xfrm>
            <a:off x="81550" y="3639012"/>
            <a:ext cx="1457100" cy="5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6AA84F"/>
                </a:solidFill>
              </a:rPr>
              <a:t>GPU</a:t>
            </a:r>
            <a:endParaRPr sz="4000">
              <a:solidFill>
                <a:srgbClr val="6AA84F"/>
              </a:solidFill>
            </a:endParaRPr>
          </a:p>
        </p:txBody>
      </p:sp>
      <p:sp>
        <p:nvSpPr>
          <p:cNvPr id="368" name="Google Shape;368;p50"/>
          <p:cNvSpPr txBox="1"/>
          <p:nvPr/>
        </p:nvSpPr>
        <p:spPr>
          <a:xfrm>
            <a:off x="5927476" y="5924593"/>
            <a:ext cx="2097600" cy="1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Workload list</a:t>
            </a:r>
            <a:endParaRPr b="1" sz="21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9" name="Google Shape;369;p50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30.06.2025</a:t>
            </a:r>
            <a:endParaRPr/>
          </a:p>
        </p:txBody>
      </p:sp>
      <p:sp>
        <p:nvSpPr>
          <p:cNvPr id="370" name="Google Shape;370;p50"/>
          <p:cNvSpPr txBox="1"/>
          <p:nvPr/>
        </p:nvSpPr>
        <p:spPr>
          <a:xfrm>
            <a:off x="9000600" y="56975"/>
            <a:ext cx="3191400" cy="8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500">
                <a:solidFill>
                  <a:schemeClr val="accent3"/>
                </a:solidFill>
              </a:rPr>
              <a:t>30.06.2025</a:t>
            </a:r>
            <a:endParaRPr b="1" sz="4500">
              <a:solidFill>
                <a:schemeClr val="accent3"/>
              </a:solidFill>
            </a:endParaRPr>
          </a:p>
        </p:txBody>
      </p:sp>
      <p:sp>
        <p:nvSpPr>
          <p:cNvPr id="371" name="Google Shape;371;p50"/>
          <p:cNvSpPr txBox="1"/>
          <p:nvPr/>
        </p:nvSpPr>
        <p:spPr>
          <a:xfrm>
            <a:off x="8381296" y="4783739"/>
            <a:ext cx="3741300" cy="4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Click me for all the details!</a:t>
            </a:r>
            <a:endParaRPr b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2" name="Google Shape;372;p50"/>
          <p:cNvSpPr/>
          <p:nvPr/>
        </p:nvSpPr>
        <p:spPr>
          <a:xfrm>
            <a:off x="9641925" y="3929900"/>
            <a:ext cx="378300" cy="8073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50"/>
          <p:cNvSpPr/>
          <p:nvPr/>
        </p:nvSpPr>
        <p:spPr>
          <a:xfrm rot="-1642231">
            <a:off x="7936154" y="5537528"/>
            <a:ext cx="1784693" cy="448957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2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p86"/>
          <p:cNvSpPr txBox="1"/>
          <p:nvPr>
            <p:ph idx="1" type="body"/>
          </p:nvPr>
        </p:nvSpPr>
        <p:spPr>
          <a:xfrm>
            <a:off x="408000" y="1295500"/>
            <a:ext cx="116163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1) 	Implement and test the WL</a:t>
            </a:r>
            <a:br>
              <a:rPr b="0" lang="en-US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	With the instructions provided by the</a:t>
            </a:r>
            <a:br>
              <a:rPr b="0" lang="en-US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	expert, I have created a (containerized)</a:t>
            </a:r>
            <a:br>
              <a:rPr b="0" lang="en-US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	testing environment locally, reflecting </a:t>
            </a:r>
            <a:br>
              <a:rPr b="0" lang="en-US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	the future deployment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4" name="Google Shape;934;p86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Example: Madgraph5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5" name="Google Shape;935;p8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6" name="Google Shape;936;p86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937" name="Google Shape;937;p86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938" name="Google Shape;938;p86"/>
          <p:cNvSpPr/>
          <p:nvPr/>
        </p:nvSpPr>
        <p:spPr>
          <a:xfrm>
            <a:off x="6259105" y="1664943"/>
            <a:ext cx="2505000" cy="564600"/>
          </a:xfrm>
          <a:prstGeom prst="rect">
            <a:avLst/>
          </a:prstGeom>
          <a:solidFill>
            <a:schemeClr val="lt2"/>
          </a:solidFill>
          <a:ln cap="flat" cmpd="sng" w="88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2924" rotWithShape="0" algn="bl" dir="5400000" dist="17641">
              <a:srgbClr val="000000">
                <a:alpha val="50000"/>
              </a:srgbClr>
            </a:outerShdw>
          </a:effectLst>
        </p:spPr>
        <p:txBody>
          <a:bodyPr anchorCtr="0" anchor="ctr" bIns="84675" lIns="84675" spcFirstLastPara="1" rIns="84675" wrap="square" tIns="84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3">
                <a:latin typeface="Montserrat"/>
                <a:ea typeface="Montserrat"/>
                <a:cs typeface="Montserrat"/>
                <a:sym typeface="Montserrat"/>
              </a:rPr>
              <a:t>Experts provide payload, data, instructions, and support</a:t>
            </a:r>
            <a:endParaRPr sz="1203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9" name="Google Shape;939;p86"/>
          <p:cNvSpPr/>
          <p:nvPr/>
        </p:nvSpPr>
        <p:spPr>
          <a:xfrm>
            <a:off x="9913767" y="1664935"/>
            <a:ext cx="2004600" cy="564600"/>
          </a:xfrm>
          <a:prstGeom prst="rect">
            <a:avLst/>
          </a:prstGeom>
          <a:solidFill>
            <a:schemeClr val="lt2"/>
          </a:solidFill>
          <a:ln cap="flat" cmpd="sng" w="88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2924" rotWithShape="0" algn="bl" dir="5400000" dist="17641">
              <a:srgbClr val="000000">
                <a:alpha val="50000"/>
              </a:srgbClr>
            </a:outerShdw>
          </a:effectLst>
        </p:spPr>
        <p:txBody>
          <a:bodyPr anchorCtr="0" anchor="ctr" bIns="84675" lIns="84675" spcFirstLastPara="1" rIns="84675" wrap="square" tIns="84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6">
                <a:latin typeface="Montserrat"/>
                <a:ea typeface="Montserrat"/>
                <a:cs typeface="Montserrat"/>
                <a:sym typeface="Montserrat"/>
              </a:rPr>
              <a:t>First evaluation of the payload</a:t>
            </a:r>
            <a:endParaRPr sz="1296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40" name="Google Shape;940;p86"/>
          <p:cNvCxnSpPr>
            <a:stCxn id="938" idx="3"/>
            <a:endCxn id="939" idx="1"/>
          </p:cNvCxnSpPr>
          <p:nvPr/>
        </p:nvCxnSpPr>
        <p:spPr>
          <a:xfrm>
            <a:off x="8764105" y="1947243"/>
            <a:ext cx="1149600" cy="0"/>
          </a:xfrm>
          <a:prstGeom prst="straightConnector1">
            <a:avLst/>
          </a:prstGeom>
          <a:noFill/>
          <a:ln cap="flat" cmpd="sng" w="264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41" name="Google Shape;941;p86"/>
          <p:cNvSpPr txBox="1"/>
          <p:nvPr/>
        </p:nvSpPr>
        <p:spPr>
          <a:xfrm>
            <a:off x="8403774" y="868968"/>
            <a:ext cx="3362100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84675" lIns="84675" spcFirstLastPara="1" rIns="84675" wrap="square" tIns="84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296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Not working as intended: </a:t>
            </a:r>
            <a:br>
              <a:rPr i="1" lang="en-US" sz="1296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 sz="1296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Seeking support </a:t>
            </a:r>
            <a:endParaRPr i="1" sz="1296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42" name="Google Shape;942;p86"/>
          <p:cNvCxnSpPr>
            <a:stCxn id="939" idx="0"/>
            <a:endCxn id="938" idx="0"/>
          </p:cNvCxnSpPr>
          <p:nvPr/>
        </p:nvCxnSpPr>
        <p:spPr>
          <a:xfrm rot="5400000">
            <a:off x="9213567" y="-36965"/>
            <a:ext cx="600" cy="3404400"/>
          </a:xfrm>
          <a:prstGeom prst="curvedConnector3">
            <a:avLst>
              <a:gd fmla="val -39687500" name="adj1"/>
            </a:avLst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43" name="Google Shape;943;p86"/>
          <p:cNvCxnSpPr>
            <a:stCxn id="938" idx="2"/>
            <a:endCxn id="939" idx="2"/>
          </p:cNvCxnSpPr>
          <p:nvPr/>
        </p:nvCxnSpPr>
        <p:spPr>
          <a:xfrm flipH="1" rot="-5400000">
            <a:off x="9213505" y="527643"/>
            <a:ext cx="600" cy="3404400"/>
          </a:xfrm>
          <a:prstGeom prst="curvedConnector3">
            <a:avLst>
              <a:gd fmla="val 39687500" name="adj1"/>
            </a:avLst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44" name="Google Shape;944;p86"/>
          <p:cNvSpPr txBox="1"/>
          <p:nvPr/>
        </p:nvSpPr>
        <p:spPr>
          <a:xfrm>
            <a:off x="8197966" y="2478623"/>
            <a:ext cx="3362100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84675" lIns="84675" spcFirstLastPara="1" rIns="84675" wrap="square" tIns="84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296">
                <a:solidFill>
                  <a:srgbClr val="93C47D"/>
                </a:solidFill>
                <a:latin typeface="Montserrat"/>
                <a:ea typeface="Montserrat"/>
                <a:cs typeface="Montserrat"/>
                <a:sym typeface="Montserrat"/>
              </a:rPr>
              <a:t>Providing a workaround </a:t>
            </a:r>
            <a:endParaRPr i="1" sz="1296">
              <a:solidFill>
                <a:srgbClr val="93C47D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296">
                <a:solidFill>
                  <a:srgbClr val="93C47D"/>
                </a:solidFill>
                <a:latin typeface="Montserrat"/>
                <a:ea typeface="Montserrat"/>
                <a:cs typeface="Montserrat"/>
                <a:sym typeface="Montserrat"/>
              </a:rPr>
              <a:t>for the first prototype</a:t>
            </a:r>
            <a:endParaRPr i="1" sz="1296">
              <a:solidFill>
                <a:srgbClr val="93C47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5" name="Google Shape;945;p86"/>
          <p:cNvSpPr/>
          <p:nvPr/>
        </p:nvSpPr>
        <p:spPr>
          <a:xfrm>
            <a:off x="325650" y="3549487"/>
            <a:ext cx="6512700" cy="1807200"/>
          </a:xfrm>
          <a:prstGeom prst="rect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Building the software caused problems: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Montserrat"/>
              <a:buChar char="●"/>
            </a:pPr>
            <a:r>
              <a:rPr lang="en-US" sz="18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I was not able to reproduce the initial instructions</a:t>
            </a:r>
            <a:endParaRPr sz="18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Montserrat"/>
              <a:buChar char="●"/>
            </a:pPr>
            <a:r>
              <a:rPr lang="en-US" sz="18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The expert helped me to investigate the issue</a:t>
            </a:r>
            <a:endParaRPr sz="18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Montserrat"/>
              <a:buChar char="●"/>
            </a:pPr>
            <a:r>
              <a:rPr lang="en-US" sz="18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No immediate solution/ explanation was found</a:t>
            </a:r>
            <a:endParaRPr/>
          </a:p>
        </p:txBody>
      </p:sp>
      <p:sp>
        <p:nvSpPr>
          <p:cNvPr id="946" name="Google Shape;946;p86"/>
          <p:cNvSpPr/>
          <p:nvPr/>
        </p:nvSpPr>
        <p:spPr>
          <a:xfrm>
            <a:off x="7878259" y="3550891"/>
            <a:ext cx="3820500" cy="1807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Solution: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4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8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The expert provided a workaround for a first WL prototype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87"/>
          <p:cNvSpPr txBox="1"/>
          <p:nvPr>
            <p:ph idx="1" type="body"/>
          </p:nvPr>
        </p:nvSpPr>
        <p:spPr>
          <a:xfrm>
            <a:off x="408000" y="1295500"/>
            <a:ext cx="116163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2500" lnSpcReduction="20000"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2) 	Evaluating the WL for creating a concept: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51948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What </a:t>
            </a:r>
            <a:r>
              <a:rPr b="0" i="1" lang="en-US">
                <a:latin typeface="Montserrat"/>
                <a:ea typeface="Montserrat"/>
                <a:cs typeface="Montserrat"/>
                <a:sym typeface="Montserrat"/>
              </a:rPr>
              <a:t>does</a:t>
            </a: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 the payload?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51948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How the WL loads the machine?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-334327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1C &lt;-&gt; 1 GPU, &lt;N&gt;C &lt;-&gt; 1 GPU, multi-GPU?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34327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What is possible, what is preferred?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34327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(How) Can we max out the load?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51948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How can we steer the WL?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-334327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What is configurable in general? And how?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34327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Which inputs we should use for GPU? For scaling what?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34327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What WL-specific input validations are required (e.g. limited # of events)?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34327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○"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What physics process to use?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51948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What can be used as a performance metric?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51948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Does it support other (GPU) architectures?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-351948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●"/>
            </a:pPr>
            <a:r>
              <a:rPr b="0" lang="en-US">
                <a:latin typeface="Montserrat"/>
                <a:ea typeface="Montserrat"/>
                <a:cs typeface="Montserrat"/>
                <a:sym typeface="Montserrat"/>
              </a:rPr>
              <a:t>How the payload execution can be integrated ideally into our framework?</a:t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2" name="Google Shape;952;p87"/>
          <p:cNvSpPr txBox="1"/>
          <p:nvPr>
            <p:ph idx="1" type="body"/>
          </p:nvPr>
        </p:nvSpPr>
        <p:spPr>
          <a:xfrm>
            <a:off x="375413" y="5903336"/>
            <a:ext cx="10375800" cy="6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-333375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50"/>
              <a:buFont typeface="Montserrat"/>
              <a:buChar char="○"/>
            </a:pPr>
            <a:r>
              <a:rPr b="1" lang="en-US" sz="165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Compile and run each copy </a:t>
            </a:r>
            <a:r>
              <a:rPr b="1" i="1" lang="en-US" sz="165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VS</a:t>
            </a:r>
            <a:r>
              <a:rPr b="1" lang="en-US" sz="165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pre-build and execute?</a:t>
            </a:r>
            <a:endParaRPr b="1" sz="165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3" name="Google Shape;953;p87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Example: Madgraph5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4" name="Google Shape;954;p8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5" name="Google Shape;955;p87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956" name="Google Shape;956;p87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957" name="Google Shape;957;p87"/>
          <p:cNvSpPr/>
          <p:nvPr/>
        </p:nvSpPr>
        <p:spPr>
          <a:xfrm>
            <a:off x="6879175" y="1206437"/>
            <a:ext cx="2282100" cy="584700"/>
          </a:xfrm>
          <a:prstGeom prst="rect">
            <a:avLst/>
          </a:prstGeom>
          <a:solidFill>
            <a:schemeClr val="lt2"/>
          </a:solidFill>
          <a:ln cap="flat" cmpd="sng" w="91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4826" rotWithShape="0" algn="bl" dir="5400000" dist="18275">
              <a:srgbClr val="000000">
                <a:alpha val="50000"/>
              </a:srgbClr>
            </a:outerShdw>
          </a:effectLst>
        </p:spPr>
        <p:txBody>
          <a:bodyPr anchorCtr="0" anchor="ctr" bIns="87700" lIns="87700" spcFirstLastPara="1" rIns="87700" wrap="square" tIns="87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43">
                <a:latin typeface="Montserrat"/>
                <a:ea typeface="Montserrat"/>
                <a:cs typeface="Montserrat"/>
                <a:sym typeface="Montserrat"/>
              </a:rPr>
              <a:t>(First) evaluation of the payload</a:t>
            </a:r>
            <a:endParaRPr sz="1343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8" name="Google Shape;958;p87"/>
          <p:cNvSpPr/>
          <p:nvPr/>
        </p:nvSpPr>
        <p:spPr>
          <a:xfrm>
            <a:off x="9929242" y="1206437"/>
            <a:ext cx="2170800" cy="584700"/>
          </a:xfrm>
          <a:prstGeom prst="rect">
            <a:avLst/>
          </a:prstGeom>
          <a:solidFill>
            <a:schemeClr val="lt2"/>
          </a:solidFill>
          <a:ln cap="flat" cmpd="sng" w="91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4826" rotWithShape="0" algn="bl" dir="5400000" dist="18275">
              <a:srgbClr val="000000">
                <a:alpha val="50000"/>
              </a:srgbClr>
            </a:outerShdw>
          </a:effectLst>
        </p:spPr>
        <p:txBody>
          <a:bodyPr anchorCtr="0" anchor="ctr" bIns="87700" lIns="87700" spcFirstLastPara="1" rIns="87700" wrap="square" tIns="87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43">
                <a:latin typeface="Montserrat"/>
                <a:ea typeface="Montserrat"/>
                <a:cs typeface="Montserrat"/>
                <a:sym typeface="Montserrat"/>
              </a:rPr>
              <a:t>Creating a WL concept</a:t>
            </a:r>
            <a:endParaRPr sz="1343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59" name="Google Shape;959;p87"/>
          <p:cNvCxnSpPr>
            <a:stCxn id="957" idx="3"/>
            <a:endCxn id="958" idx="1"/>
          </p:cNvCxnSpPr>
          <p:nvPr/>
        </p:nvCxnSpPr>
        <p:spPr>
          <a:xfrm>
            <a:off x="9161275" y="1498787"/>
            <a:ext cx="768000" cy="0"/>
          </a:xfrm>
          <a:prstGeom prst="straightConnector1">
            <a:avLst/>
          </a:prstGeom>
          <a:noFill/>
          <a:ln cap="flat" cmpd="sng" w="274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60" name="Google Shape;960;p87"/>
          <p:cNvSpPr/>
          <p:nvPr/>
        </p:nvSpPr>
        <p:spPr>
          <a:xfrm>
            <a:off x="10567822" y="2636975"/>
            <a:ext cx="1577100" cy="584700"/>
          </a:xfrm>
          <a:prstGeom prst="rect">
            <a:avLst/>
          </a:prstGeom>
          <a:solidFill>
            <a:schemeClr val="lt2"/>
          </a:solidFill>
          <a:ln cap="flat" cmpd="sng" w="9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4826" rotWithShape="0" algn="bl" dir="5400000" dist="18275">
              <a:srgbClr val="000000">
                <a:alpha val="50000"/>
              </a:srgbClr>
            </a:outerShdw>
          </a:effectLst>
        </p:spPr>
        <p:txBody>
          <a:bodyPr anchorCtr="0" anchor="ctr" bIns="87700" lIns="87700" spcFirstLastPara="1" rIns="87700" wrap="square" tIns="87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43">
                <a:latin typeface="Montserrat"/>
                <a:ea typeface="Montserrat"/>
                <a:cs typeface="Montserrat"/>
                <a:sym typeface="Montserrat"/>
              </a:rPr>
              <a:t>Standalone  binaries</a:t>
            </a:r>
            <a:endParaRPr sz="1343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61" name="Google Shape;961;p87"/>
          <p:cNvCxnSpPr>
            <a:stCxn id="958" idx="2"/>
            <a:endCxn id="962" idx="0"/>
          </p:cNvCxnSpPr>
          <p:nvPr/>
        </p:nvCxnSpPr>
        <p:spPr>
          <a:xfrm flipH="1">
            <a:off x="9706042" y="1791137"/>
            <a:ext cx="1308600" cy="8457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963" name="Google Shape;963;p87"/>
          <p:cNvCxnSpPr>
            <a:stCxn id="958" idx="2"/>
            <a:endCxn id="960" idx="0"/>
          </p:cNvCxnSpPr>
          <p:nvPr/>
        </p:nvCxnSpPr>
        <p:spPr>
          <a:xfrm>
            <a:off x="11014642" y="1791137"/>
            <a:ext cx="341700" cy="8457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964" name="Google Shape;964;p87"/>
          <p:cNvCxnSpPr>
            <a:stCxn id="957" idx="2"/>
            <a:endCxn id="962" idx="2"/>
          </p:cNvCxnSpPr>
          <p:nvPr/>
        </p:nvCxnSpPr>
        <p:spPr>
          <a:xfrm flipH="1" rot="-5400000">
            <a:off x="8147875" y="1663487"/>
            <a:ext cx="1430400" cy="1685700"/>
          </a:xfrm>
          <a:prstGeom prst="curvedConnector3">
            <a:avLst>
              <a:gd fmla="val 116657" name="adj1"/>
            </a:avLst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965" name="Google Shape;965;p87"/>
          <p:cNvCxnSpPr>
            <a:stCxn id="957" idx="2"/>
            <a:endCxn id="960" idx="2"/>
          </p:cNvCxnSpPr>
          <p:nvPr/>
        </p:nvCxnSpPr>
        <p:spPr>
          <a:xfrm flipH="1" rot="-5400000">
            <a:off x="8973025" y="838337"/>
            <a:ext cx="1430400" cy="3336000"/>
          </a:xfrm>
          <a:prstGeom prst="curvedConnector3">
            <a:avLst>
              <a:gd fmla="val 116657" name="adj1"/>
            </a:avLst>
          </a:prstGeom>
          <a:noFill/>
          <a:ln cap="flat" cmpd="sng" w="28575">
            <a:solidFill>
              <a:srgbClr val="888DBD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966" name="Google Shape;966;p87"/>
          <p:cNvSpPr txBox="1"/>
          <p:nvPr/>
        </p:nvSpPr>
        <p:spPr>
          <a:xfrm>
            <a:off x="6978221" y="2562494"/>
            <a:ext cx="18480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Re-evaluate</a:t>
            </a:r>
            <a:endParaRPr i="1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67" name="Google Shape;967;p87"/>
          <p:cNvSpPr txBox="1"/>
          <p:nvPr/>
        </p:nvSpPr>
        <p:spPr>
          <a:xfrm>
            <a:off x="9845157" y="260083"/>
            <a:ext cx="2580600" cy="4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</a:rPr>
              <a:t>May needs</a:t>
            </a:r>
            <a:br>
              <a:rPr i="1" lang="en-US" sz="2100">
                <a:solidFill>
                  <a:srgbClr val="171717"/>
                </a:solidFill>
              </a:rPr>
            </a:br>
            <a:r>
              <a:rPr i="1" lang="en-US" sz="2100">
                <a:solidFill>
                  <a:srgbClr val="171717"/>
                </a:solidFill>
              </a:rPr>
              <a:t>several iterations!</a:t>
            </a:r>
            <a:endParaRPr i="1" sz="2100">
              <a:solidFill>
                <a:srgbClr val="171717"/>
              </a:solidFill>
            </a:endParaRPr>
          </a:p>
        </p:txBody>
      </p:sp>
      <p:sp>
        <p:nvSpPr>
          <p:cNvPr id="962" name="Google Shape;962;p87"/>
          <p:cNvSpPr/>
          <p:nvPr/>
        </p:nvSpPr>
        <p:spPr>
          <a:xfrm>
            <a:off x="8917472" y="2636975"/>
            <a:ext cx="1577100" cy="584700"/>
          </a:xfrm>
          <a:prstGeom prst="rect">
            <a:avLst/>
          </a:prstGeom>
          <a:solidFill>
            <a:schemeClr val="lt2"/>
          </a:solidFill>
          <a:ln cap="flat" cmpd="sng" w="9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4826" rotWithShape="0" algn="bl" dir="5400000" dist="18275">
              <a:srgbClr val="000000">
                <a:alpha val="50000"/>
              </a:srgbClr>
            </a:outerShdw>
          </a:effectLst>
        </p:spPr>
        <p:txBody>
          <a:bodyPr anchorCtr="0" anchor="ctr" bIns="87700" lIns="87700" spcFirstLastPara="1" rIns="87700" wrap="square" tIns="87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43">
                <a:latin typeface="Montserrat"/>
                <a:ea typeface="Montserrat"/>
                <a:cs typeface="Montserrat"/>
                <a:sym typeface="Montserrat"/>
              </a:rPr>
              <a:t>Running a gridpack</a:t>
            </a:r>
            <a:endParaRPr sz="1343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p88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Example: Madgraph5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3" name="Google Shape;973;p8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74" name="Google Shape;974;p88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975" name="Google Shape;975;p88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976" name="Google Shape;976;p88"/>
          <p:cNvSpPr/>
          <p:nvPr/>
        </p:nvSpPr>
        <p:spPr>
          <a:xfrm>
            <a:off x="6879175" y="1206437"/>
            <a:ext cx="2282100" cy="584700"/>
          </a:xfrm>
          <a:prstGeom prst="rect">
            <a:avLst/>
          </a:prstGeom>
          <a:solidFill>
            <a:schemeClr val="lt2"/>
          </a:solidFill>
          <a:ln cap="flat" cmpd="sng" w="91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4826" rotWithShape="0" algn="bl" dir="5400000" dist="18275">
              <a:srgbClr val="000000">
                <a:alpha val="50000"/>
              </a:srgbClr>
            </a:outerShdw>
          </a:effectLst>
        </p:spPr>
        <p:txBody>
          <a:bodyPr anchorCtr="0" anchor="ctr" bIns="87700" lIns="87700" spcFirstLastPara="1" rIns="87700" wrap="square" tIns="87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43">
                <a:latin typeface="Montserrat"/>
                <a:ea typeface="Montserrat"/>
                <a:cs typeface="Montserrat"/>
                <a:sym typeface="Montserrat"/>
              </a:rPr>
              <a:t>(First) evaluation of the payload</a:t>
            </a:r>
            <a:endParaRPr sz="1343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7" name="Google Shape;977;p88"/>
          <p:cNvSpPr/>
          <p:nvPr/>
        </p:nvSpPr>
        <p:spPr>
          <a:xfrm>
            <a:off x="9929242" y="1206437"/>
            <a:ext cx="2170800" cy="584700"/>
          </a:xfrm>
          <a:prstGeom prst="rect">
            <a:avLst/>
          </a:prstGeom>
          <a:solidFill>
            <a:schemeClr val="lt2"/>
          </a:solidFill>
          <a:ln cap="flat" cmpd="sng" w="91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4826" rotWithShape="0" algn="bl" dir="5400000" dist="18275">
              <a:srgbClr val="000000">
                <a:alpha val="50000"/>
              </a:srgbClr>
            </a:outerShdw>
          </a:effectLst>
        </p:spPr>
        <p:txBody>
          <a:bodyPr anchorCtr="0" anchor="ctr" bIns="87700" lIns="87700" spcFirstLastPara="1" rIns="87700" wrap="square" tIns="87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43">
                <a:latin typeface="Montserrat"/>
                <a:ea typeface="Montserrat"/>
                <a:cs typeface="Montserrat"/>
                <a:sym typeface="Montserrat"/>
              </a:rPr>
              <a:t>Creating a WL concept</a:t>
            </a:r>
            <a:endParaRPr sz="1343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78" name="Google Shape;978;p88"/>
          <p:cNvCxnSpPr>
            <a:stCxn id="976" idx="3"/>
            <a:endCxn id="977" idx="1"/>
          </p:cNvCxnSpPr>
          <p:nvPr/>
        </p:nvCxnSpPr>
        <p:spPr>
          <a:xfrm>
            <a:off x="9161275" y="1498787"/>
            <a:ext cx="768000" cy="0"/>
          </a:xfrm>
          <a:prstGeom prst="straightConnector1">
            <a:avLst/>
          </a:prstGeom>
          <a:noFill/>
          <a:ln cap="flat" cmpd="sng" w="274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79" name="Google Shape;979;p88"/>
          <p:cNvSpPr/>
          <p:nvPr/>
        </p:nvSpPr>
        <p:spPr>
          <a:xfrm>
            <a:off x="1948747" y="2498575"/>
            <a:ext cx="1577100" cy="584700"/>
          </a:xfrm>
          <a:prstGeom prst="rect">
            <a:avLst/>
          </a:prstGeom>
          <a:solidFill>
            <a:schemeClr val="lt2"/>
          </a:solidFill>
          <a:ln cap="flat" cmpd="sng" w="9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4826" rotWithShape="0" algn="bl" dir="5400000" dist="18275">
              <a:srgbClr val="000000">
                <a:alpha val="50000"/>
              </a:srgbClr>
            </a:outerShdw>
          </a:effectLst>
        </p:spPr>
        <p:txBody>
          <a:bodyPr anchorCtr="0" anchor="ctr" bIns="87700" lIns="87700" spcFirstLastPara="1" rIns="87700" wrap="square" tIns="87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43">
                <a:latin typeface="Montserrat"/>
                <a:ea typeface="Montserrat"/>
                <a:cs typeface="Montserrat"/>
                <a:sym typeface="Montserrat"/>
              </a:rPr>
              <a:t>Running a gridpack</a:t>
            </a:r>
            <a:endParaRPr sz="1343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0" name="Google Shape;980;p88"/>
          <p:cNvSpPr/>
          <p:nvPr/>
        </p:nvSpPr>
        <p:spPr>
          <a:xfrm>
            <a:off x="8394172" y="2498575"/>
            <a:ext cx="1577100" cy="584700"/>
          </a:xfrm>
          <a:prstGeom prst="rect">
            <a:avLst/>
          </a:prstGeom>
          <a:solidFill>
            <a:schemeClr val="lt2"/>
          </a:solidFill>
          <a:ln cap="flat" cmpd="sng" w="9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4826" rotWithShape="0" algn="bl" dir="5400000" dist="18275">
              <a:srgbClr val="000000">
                <a:alpha val="50000"/>
              </a:srgbClr>
            </a:outerShdw>
          </a:effectLst>
        </p:spPr>
        <p:txBody>
          <a:bodyPr anchorCtr="0" anchor="ctr" bIns="87700" lIns="87700" spcFirstLastPara="1" rIns="87700" wrap="square" tIns="87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43">
                <a:latin typeface="Montserrat"/>
                <a:ea typeface="Montserrat"/>
                <a:cs typeface="Montserrat"/>
                <a:sym typeface="Montserrat"/>
              </a:rPr>
              <a:t>Standalone  binaries</a:t>
            </a:r>
            <a:endParaRPr sz="1343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81" name="Google Shape;981;p88"/>
          <p:cNvCxnSpPr>
            <a:stCxn id="977" idx="2"/>
            <a:endCxn id="979" idx="0"/>
          </p:cNvCxnSpPr>
          <p:nvPr/>
        </p:nvCxnSpPr>
        <p:spPr>
          <a:xfrm flipH="1">
            <a:off x="2737342" y="1791137"/>
            <a:ext cx="8277300" cy="7074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982" name="Google Shape;982;p88"/>
          <p:cNvCxnSpPr>
            <a:stCxn id="977" idx="2"/>
            <a:endCxn id="980" idx="0"/>
          </p:cNvCxnSpPr>
          <p:nvPr/>
        </p:nvCxnSpPr>
        <p:spPr>
          <a:xfrm flipH="1">
            <a:off x="9182842" y="1791137"/>
            <a:ext cx="1831800" cy="7074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dot"/>
            <a:round/>
            <a:headEnd len="med" w="med" type="none"/>
            <a:tailEnd len="med" w="med" type="triangle"/>
          </a:ln>
        </p:spPr>
      </p:cxnSp>
      <p:sp>
        <p:nvSpPr>
          <p:cNvPr id="983" name="Google Shape;983;p88"/>
          <p:cNvSpPr txBox="1"/>
          <p:nvPr/>
        </p:nvSpPr>
        <p:spPr>
          <a:xfrm>
            <a:off x="423325" y="3077320"/>
            <a:ext cx="4331100" cy="31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6AA84F"/>
                </a:solidFill>
                <a:latin typeface="Montserrat"/>
                <a:ea typeface="Montserrat"/>
                <a:cs typeface="Montserrat"/>
                <a:sym typeface="Montserrat"/>
              </a:rPr>
              <a:t>Easy to ship</a:t>
            </a:r>
            <a:endParaRPr sz="2100">
              <a:solidFill>
                <a:srgbClr val="6AA84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6AA84F"/>
                </a:solidFill>
                <a:latin typeface="Montserrat"/>
                <a:ea typeface="Montserrat"/>
                <a:cs typeface="Montserrat"/>
                <a:sym typeface="Montserrat"/>
              </a:rPr>
              <a:t>Very close to real world</a:t>
            </a:r>
            <a:endParaRPr sz="2100">
              <a:solidFill>
                <a:srgbClr val="6AA84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6AA84F"/>
                </a:solidFill>
                <a:latin typeface="Montserrat"/>
                <a:ea typeface="Montserrat"/>
                <a:cs typeface="Montserrat"/>
                <a:sym typeface="Montserrat"/>
              </a:rPr>
              <a:t>Execution is simple</a:t>
            </a:r>
            <a:endParaRPr sz="2100">
              <a:solidFill>
                <a:srgbClr val="6AA84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6AA84F"/>
                </a:solidFill>
                <a:latin typeface="Montserrat"/>
                <a:ea typeface="Montserrat"/>
                <a:cs typeface="Montserrat"/>
                <a:sym typeface="Montserrat"/>
              </a:rPr>
              <a:t>Many different processes can be provided in advance</a:t>
            </a:r>
            <a:endParaRPr sz="2100">
              <a:solidFill>
                <a:srgbClr val="6AA84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E69138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E69138"/>
                </a:solidFill>
                <a:latin typeface="Montserrat"/>
                <a:ea typeface="Montserrat"/>
                <a:cs typeface="Montserrat"/>
                <a:sym typeface="Montserrat"/>
              </a:rPr>
              <a:t>Lot’s of investigation required to make it work</a:t>
            </a:r>
            <a:endParaRPr sz="2100">
              <a:solidFill>
                <a:srgbClr val="E69138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E06666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Not easily steerable: Might require a recompilation for different WL configurations</a:t>
            </a:r>
            <a:endParaRPr sz="2100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4" name="Google Shape;984;p88"/>
          <p:cNvSpPr txBox="1"/>
          <p:nvPr/>
        </p:nvSpPr>
        <p:spPr>
          <a:xfrm>
            <a:off x="7340933" y="3077320"/>
            <a:ext cx="4331100" cy="31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6AA84F"/>
                </a:solidFill>
                <a:latin typeface="Montserrat"/>
                <a:ea typeface="Montserrat"/>
                <a:cs typeface="Montserrat"/>
                <a:sym typeface="Montserrat"/>
              </a:rPr>
              <a:t>Steerable, more flexible execution</a:t>
            </a:r>
            <a:endParaRPr sz="2100">
              <a:solidFill>
                <a:srgbClr val="6AA84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6AA84F"/>
                </a:solidFill>
                <a:latin typeface="Montserrat"/>
                <a:ea typeface="Montserrat"/>
                <a:cs typeface="Montserrat"/>
                <a:sym typeface="Montserrat"/>
              </a:rPr>
              <a:t>Many different processes can be provided in advance</a:t>
            </a:r>
            <a:endParaRPr sz="2100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F6B26B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F6B26B"/>
                </a:solidFill>
                <a:latin typeface="Montserrat"/>
                <a:ea typeface="Montserrat"/>
                <a:cs typeface="Montserrat"/>
                <a:sym typeface="Montserrat"/>
              </a:rPr>
              <a:t>Not fully representing the event generation (only |M| calculation)</a:t>
            </a:r>
            <a:endParaRPr sz="2100">
              <a:solidFill>
                <a:srgbClr val="F6B26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E06666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(More expertise required to set up)</a:t>
            </a:r>
            <a:endParaRPr sz="2100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5" name="Google Shape;985;p88"/>
          <p:cNvSpPr/>
          <p:nvPr/>
        </p:nvSpPr>
        <p:spPr>
          <a:xfrm>
            <a:off x="7229225" y="3158725"/>
            <a:ext cx="4404300" cy="2963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9" name="Shape 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Google Shape;990;p89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Example: Madgraph5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1" name="Google Shape;991;p8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2" name="Google Shape;992;p89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993" name="Google Shape;993;p89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994" name="Google Shape;994;p89"/>
          <p:cNvSpPr/>
          <p:nvPr/>
        </p:nvSpPr>
        <p:spPr>
          <a:xfrm>
            <a:off x="8689975" y="1336311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Creating a WL concept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5" name="Google Shape;995;p89"/>
          <p:cNvSpPr/>
          <p:nvPr/>
        </p:nvSpPr>
        <p:spPr>
          <a:xfrm>
            <a:off x="4743450" y="1336311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Integrating the payload: </a:t>
            </a:r>
            <a:br>
              <a:rPr lang="en-US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The development part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6" name="Google Shape;996;p89"/>
          <p:cNvSpPr/>
          <p:nvPr/>
        </p:nvSpPr>
        <p:spPr>
          <a:xfrm>
            <a:off x="796925" y="1336311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Building images in our CI Infrastructure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97" name="Google Shape;997;p89"/>
          <p:cNvCxnSpPr>
            <a:stCxn id="994" idx="1"/>
            <a:endCxn id="995" idx="3"/>
          </p:cNvCxnSpPr>
          <p:nvPr/>
        </p:nvCxnSpPr>
        <p:spPr>
          <a:xfrm rot="10800000">
            <a:off x="7448575" y="1641111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8" name="Google Shape;998;p89"/>
          <p:cNvCxnSpPr>
            <a:stCxn id="995" idx="1"/>
            <a:endCxn id="996" idx="3"/>
          </p:cNvCxnSpPr>
          <p:nvPr/>
        </p:nvCxnSpPr>
        <p:spPr>
          <a:xfrm rot="10800000">
            <a:off x="3502050" y="1641111"/>
            <a:ext cx="124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99" name="Google Shape;999;p89"/>
          <p:cNvSpPr txBox="1"/>
          <p:nvPr>
            <p:ph idx="1" type="body"/>
          </p:nvPr>
        </p:nvSpPr>
        <p:spPr>
          <a:xfrm>
            <a:off x="408000" y="2180057"/>
            <a:ext cx="112338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3) 	Integrating the payload into our framework (hep-workloads)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After deciding for input variables, the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input validatio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n needs to be adapted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The payload execution is implemented in the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RunScript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(&lt;WL&gt;-bmk.sh)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parser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is provided, which digests the payload’s logs and parses the results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Pushing to the qa-build-&lt;WL&gt; branch triggers the gitlab CI resulting in the workload images being build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0" name="Google Shape;1000;p89"/>
          <p:cNvSpPr txBox="1"/>
          <p:nvPr/>
        </p:nvSpPr>
        <p:spPr>
          <a:xfrm>
            <a:off x="6650703" y="861043"/>
            <a:ext cx="3369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Development part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p90"/>
          <p:cNvSpPr/>
          <p:nvPr/>
        </p:nvSpPr>
        <p:spPr>
          <a:xfrm>
            <a:off x="781550" y="1164175"/>
            <a:ext cx="6667500" cy="9282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6" name="Google Shape;1006;p90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Example: Madgraph5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7" name="Google Shape;1007;p9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08" name="Google Shape;1008;p90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1009" name="Google Shape;1009;p90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1010" name="Google Shape;1010;p90"/>
          <p:cNvSpPr txBox="1"/>
          <p:nvPr>
            <p:ph idx="1" type="body"/>
          </p:nvPr>
        </p:nvSpPr>
        <p:spPr>
          <a:xfrm>
            <a:off x="408000" y="2098650"/>
            <a:ext cx="65688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4) 	Testing and evaluating the workload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At first, all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functionality is tested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Found problems/bugs require rebuild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Repeating as required …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After qa, the WL needs to be calibrated, i.e.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finding a (default) working point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that: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guarantees a stable execution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fully loads the GPU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provides a stable score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1" name="Google Shape;1011;p90"/>
          <p:cNvSpPr/>
          <p:nvPr/>
        </p:nvSpPr>
        <p:spPr>
          <a:xfrm>
            <a:off x="896462" y="13368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Testing and QA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2" name="Google Shape;1012;p90"/>
          <p:cNvSpPr/>
          <p:nvPr/>
        </p:nvSpPr>
        <p:spPr>
          <a:xfrm>
            <a:off x="8415025" y="1336788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Pre-release versions: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Validation and extended studies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3" name="Google Shape;1013;p90"/>
          <p:cNvSpPr/>
          <p:nvPr/>
        </p:nvSpPr>
        <p:spPr>
          <a:xfrm>
            <a:off x="4606288" y="13368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Full evaluation of the WL: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Calibration and analysis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4" name="Google Shape;1014;p90"/>
          <p:cNvSpPr txBox="1"/>
          <p:nvPr/>
        </p:nvSpPr>
        <p:spPr>
          <a:xfrm>
            <a:off x="6650690" y="863570"/>
            <a:ext cx="3369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Data analysis part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015" name="Google Shape;1015;p90"/>
          <p:cNvCxnSpPr>
            <a:stCxn id="1012" idx="1"/>
            <a:endCxn id="1013" idx="3"/>
          </p:cNvCxnSpPr>
          <p:nvPr/>
        </p:nvCxnSpPr>
        <p:spPr>
          <a:xfrm rot="10800000">
            <a:off x="7311325" y="1641588"/>
            <a:ext cx="1103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016" name="Google Shape;1016;p90"/>
          <p:cNvCxnSpPr>
            <a:stCxn id="1013" idx="1"/>
            <a:endCxn id="1011" idx="3"/>
          </p:cNvCxnSpPr>
          <p:nvPr/>
        </p:nvCxnSpPr>
        <p:spPr>
          <a:xfrm rot="10800000">
            <a:off x="3601588" y="1641600"/>
            <a:ext cx="1004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17" name="Google Shape;1017;p90"/>
          <p:cNvSpPr/>
          <p:nvPr/>
        </p:nvSpPr>
        <p:spPr>
          <a:xfrm>
            <a:off x="9937084" y="2466795"/>
            <a:ext cx="2154900" cy="485700"/>
          </a:xfrm>
          <a:prstGeom prst="rect">
            <a:avLst/>
          </a:prstGeom>
          <a:solidFill>
            <a:schemeClr val="lt2"/>
          </a:solidFill>
          <a:ln cap="flat" cmpd="sng" w="76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45529" rotWithShape="0" algn="bl" dir="5400000" dist="15176">
              <a:srgbClr val="000000">
                <a:alpha val="50000"/>
              </a:srgbClr>
            </a:outerShdw>
          </a:effectLst>
        </p:spPr>
        <p:txBody>
          <a:bodyPr anchorCtr="0" anchor="ctr" bIns="72825" lIns="72825" spcFirstLastPara="1" rIns="72825" wrap="square" tIns="72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5">
                <a:latin typeface="Montserrat"/>
                <a:ea typeface="Montserrat"/>
                <a:cs typeface="Montserrat"/>
                <a:sym typeface="Montserrat"/>
              </a:rPr>
              <a:t>Integrating the payload: </a:t>
            </a:r>
            <a:br>
              <a:rPr lang="en-US" sz="1115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1115">
                <a:latin typeface="Montserrat"/>
                <a:ea typeface="Montserrat"/>
                <a:cs typeface="Montserrat"/>
                <a:sym typeface="Montserrat"/>
              </a:rPr>
              <a:t>The development part</a:t>
            </a:r>
            <a:endParaRPr sz="1115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8" name="Google Shape;1018;p90"/>
          <p:cNvSpPr/>
          <p:nvPr/>
        </p:nvSpPr>
        <p:spPr>
          <a:xfrm>
            <a:off x="6793050" y="2466795"/>
            <a:ext cx="2154900" cy="485700"/>
          </a:xfrm>
          <a:prstGeom prst="rect">
            <a:avLst/>
          </a:prstGeom>
          <a:solidFill>
            <a:schemeClr val="lt2"/>
          </a:solidFill>
          <a:ln cap="flat" cmpd="sng" w="76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45529" rotWithShape="0" algn="bl" dir="5400000" dist="15176">
              <a:srgbClr val="000000">
                <a:alpha val="50000"/>
              </a:srgbClr>
            </a:outerShdw>
          </a:effectLst>
        </p:spPr>
        <p:txBody>
          <a:bodyPr anchorCtr="0" anchor="ctr" bIns="72825" lIns="72825" spcFirstLastPara="1" rIns="72825" wrap="square" tIns="72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5">
                <a:latin typeface="Montserrat"/>
                <a:ea typeface="Montserrat"/>
                <a:cs typeface="Montserrat"/>
                <a:sym typeface="Montserrat"/>
              </a:rPr>
              <a:t>Building images in our CI Infrastructure</a:t>
            </a:r>
            <a:endParaRPr sz="1115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9" name="Google Shape;1019;p90"/>
          <p:cNvSpPr/>
          <p:nvPr/>
        </p:nvSpPr>
        <p:spPr>
          <a:xfrm>
            <a:off x="6793050" y="3536727"/>
            <a:ext cx="2154900" cy="485700"/>
          </a:xfrm>
          <a:prstGeom prst="rect">
            <a:avLst/>
          </a:prstGeom>
          <a:solidFill>
            <a:schemeClr val="lt2"/>
          </a:solidFill>
          <a:ln cap="flat" cmpd="sng" w="76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45529" rotWithShape="0" algn="bl" dir="5400000" dist="15176">
              <a:srgbClr val="000000">
                <a:alpha val="50000"/>
              </a:srgbClr>
            </a:outerShdw>
          </a:effectLst>
        </p:spPr>
        <p:txBody>
          <a:bodyPr anchorCtr="0" anchor="ctr" bIns="72825" lIns="72825" spcFirstLastPara="1" rIns="72825" wrap="square" tIns="72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5">
                <a:latin typeface="Montserrat"/>
                <a:ea typeface="Montserrat"/>
                <a:cs typeface="Montserrat"/>
                <a:sym typeface="Montserrat"/>
              </a:rPr>
              <a:t>Testing and QA</a:t>
            </a:r>
            <a:endParaRPr sz="1115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020" name="Google Shape;1020;p90"/>
          <p:cNvCxnSpPr>
            <a:stCxn id="1017" idx="1"/>
            <a:endCxn id="1018" idx="3"/>
          </p:cNvCxnSpPr>
          <p:nvPr/>
        </p:nvCxnSpPr>
        <p:spPr>
          <a:xfrm rot="10800000">
            <a:off x="8947984" y="2709645"/>
            <a:ext cx="989100" cy="0"/>
          </a:xfrm>
          <a:prstGeom prst="straightConnector1">
            <a:avLst/>
          </a:prstGeom>
          <a:noFill/>
          <a:ln cap="flat" cmpd="sng" w="227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21" name="Google Shape;1021;p90"/>
          <p:cNvCxnSpPr>
            <a:stCxn id="1018" idx="2"/>
            <a:endCxn id="1019" idx="0"/>
          </p:cNvCxnSpPr>
          <p:nvPr/>
        </p:nvCxnSpPr>
        <p:spPr>
          <a:xfrm>
            <a:off x="7870500" y="2952495"/>
            <a:ext cx="0" cy="584100"/>
          </a:xfrm>
          <a:prstGeom prst="straightConnector1">
            <a:avLst/>
          </a:prstGeom>
          <a:noFill/>
          <a:ln cap="flat" cmpd="sng" w="227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22" name="Google Shape;1022;p90"/>
          <p:cNvCxnSpPr/>
          <p:nvPr/>
        </p:nvCxnSpPr>
        <p:spPr>
          <a:xfrm flipH="1" rot="10800000">
            <a:off x="8973146" y="2941214"/>
            <a:ext cx="1764600" cy="594000"/>
          </a:xfrm>
          <a:prstGeom prst="straightConnector1">
            <a:avLst/>
          </a:prstGeom>
          <a:noFill/>
          <a:ln cap="flat" cmpd="sng" w="2277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23" name="Google Shape;1023;p90"/>
          <p:cNvSpPr txBox="1"/>
          <p:nvPr/>
        </p:nvSpPr>
        <p:spPr>
          <a:xfrm>
            <a:off x="9675407" y="3187953"/>
            <a:ext cx="2580600" cy="4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</a:rPr>
              <a:t>Typically needs several iterations!</a:t>
            </a:r>
            <a:endParaRPr i="1" sz="2100">
              <a:solidFill>
                <a:srgbClr val="171717"/>
              </a:solidFill>
            </a:endParaRPr>
          </a:p>
        </p:txBody>
      </p:sp>
      <p:sp>
        <p:nvSpPr>
          <p:cNvPr id="1024" name="Google Shape;1024;p90"/>
          <p:cNvSpPr txBox="1"/>
          <p:nvPr/>
        </p:nvSpPr>
        <p:spPr>
          <a:xfrm rot="-1126745">
            <a:off x="8887737" y="2974312"/>
            <a:ext cx="1847974" cy="3109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1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Problems found</a:t>
            </a:r>
            <a:endParaRPr i="1" sz="11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5" name="Google Shape;1025;p90"/>
          <p:cNvSpPr txBox="1"/>
          <p:nvPr/>
        </p:nvSpPr>
        <p:spPr>
          <a:xfrm>
            <a:off x="7823525" y="4337796"/>
            <a:ext cx="3630900" cy="13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chemeClr val="accent3"/>
                </a:solidFill>
              </a:rPr>
              <a:t>This can again require concept changes!</a:t>
            </a:r>
            <a:endParaRPr b="1" sz="350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9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Google Shape;1030;p91" title="score_stability_nevents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2413" y="2581400"/>
            <a:ext cx="4752075" cy="316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1" name="Google Shape;1031;p91" title="pepper_seed_vs_score_ppttjjj_box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71088" y="2304775"/>
            <a:ext cx="6435574" cy="3861356"/>
          </a:xfrm>
          <a:prstGeom prst="rect">
            <a:avLst/>
          </a:prstGeom>
          <a:noFill/>
          <a:ln>
            <a:noFill/>
          </a:ln>
        </p:spPr>
      </p:pic>
      <p:sp>
        <p:nvSpPr>
          <p:cNvPr id="1032" name="Google Shape;1032;p91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33" name="Google Shape;1033;p91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sp>
        <p:nvSpPr>
          <p:cNvPr id="1034" name="Google Shape;1034;p91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1035" name="Google Shape;1035;p91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Interlude: Pepper Evaluation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36" name="Google Shape;1036;p91"/>
          <p:cNvSpPr txBox="1"/>
          <p:nvPr>
            <p:ph idx="1" type="body"/>
          </p:nvPr>
        </p:nvSpPr>
        <p:spPr>
          <a:xfrm>
            <a:off x="408000" y="1449400"/>
            <a:ext cx="11685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Goal: Finding a stable working point for </a:t>
            </a:r>
            <a:r>
              <a:rPr i="1" lang="en-US" sz="2200">
                <a:latin typeface="Montserrat"/>
                <a:ea typeface="Montserrat"/>
                <a:cs typeface="Montserrat"/>
                <a:sym typeface="Montserrat"/>
              </a:rPr>
              <a:t>pepper-gpu</a:t>
            </a:r>
            <a:endParaRPr i="1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Initial physics process (as recommended by the expert):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pp-&gt;tt-&gt;jjj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solidFill>
                  <a:srgbClr val="000000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Workload</a:t>
            </a:r>
            <a:r>
              <a:rPr b="0" lang="en-US" sz="2200">
                <a:solidFill>
                  <a:schemeClr val="hlink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 </a:t>
            </a:r>
            <a:r>
              <a:rPr b="0" lang="en-US" sz="2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steering parameters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: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# of events (-e: cpu/-E: gpu)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# of batches (--n-batches)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generator seed offset (--seed)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37" name="Google Shape;1037;p91"/>
          <p:cNvSpPr txBox="1"/>
          <p:nvPr/>
        </p:nvSpPr>
        <p:spPr>
          <a:xfrm>
            <a:off x="170975" y="4614600"/>
            <a:ext cx="6057000" cy="13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chemeClr val="accent3"/>
                </a:solidFill>
              </a:rPr>
              <a:t>The score fluctuates O(10)% with varying seeds</a:t>
            </a:r>
            <a:endParaRPr b="1" sz="350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92"/>
          <p:cNvSpPr txBox="1"/>
          <p:nvPr>
            <p:ph idx="1" type="body"/>
          </p:nvPr>
        </p:nvSpPr>
        <p:spPr>
          <a:xfrm>
            <a:off x="408000" y="1823887"/>
            <a:ext cx="11685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457200" lvl="0" marL="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New revision of the WL (pre-release version v0.3): </a:t>
            </a:r>
            <a:endParaRPr i="1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Another process is added: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gg-&gt;tt-&gt;ggg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Single subprocess of the initial one 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Still a physics motivated result, but </a:t>
            </a:r>
            <a:br>
              <a:rPr lang="en-US" sz="2200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more simple!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43" name="Google Shape;1043;p92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4" name="Google Shape;1044;p92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sp>
        <p:nvSpPr>
          <p:cNvPr id="1045" name="Google Shape;1045;p92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1046" name="Google Shape;1046;p92"/>
          <p:cNvSpPr txBox="1"/>
          <p:nvPr>
            <p:ph type="title"/>
          </p:nvPr>
        </p:nvSpPr>
        <p:spPr>
          <a:xfrm>
            <a:off x="407997" y="36829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Interlude: Pepper Evaluation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47" name="Google Shape;1047;p92"/>
          <p:cNvSpPr/>
          <p:nvPr/>
        </p:nvSpPr>
        <p:spPr>
          <a:xfrm>
            <a:off x="11354454" y="323800"/>
            <a:ext cx="768600" cy="288000"/>
          </a:xfrm>
          <a:prstGeom prst="rect">
            <a:avLst/>
          </a:prstGeom>
          <a:solidFill>
            <a:schemeClr val="lt2"/>
          </a:solidFill>
          <a:ln cap="flat" cmpd="sng" w="44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26977" rotWithShape="0" algn="bl" dir="5400000" dist="8992">
              <a:srgbClr val="000000">
                <a:alpha val="50000"/>
              </a:srgbClr>
            </a:outerShdw>
          </a:effectLst>
        </p:spPr>
        <p:txBody>
          <a:bodyPr anchorCtr="0" anchor="ctr" bIns="43175" lIns="43175" spcFirstLastPara="1" rIns="43175" wrap="square" tIns="431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">
                <a:latin typeface="Montserrat"/>
                <a:ea typeface="Montserrat"/>
                <a:cs typeface="Montserrat"/>
                <a:sym typeface="Montserrat"/>
              </a:rPr>
              <a:t>Creating a WL concept</a:t>
            </a:r>
            <a:endParaRPr sz="66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48" name="Google Shape;1048;p92"/>
          <p:cNvSpPr/>
          <p:nvPr/>
        </p:nvSpPr>
        <p:spPr>
          <a:xfrm>
            <a:off x="9491547" y="323801"/>
            <a:ext cx="1277100" cy="288000"/>
          </a:xfrm>
          <a:prstGeom prst="rect">
            <a:avLst/>
          </a:prstGeom>
          <a:solidFill>
            <a:schemeClr val="lt2"/>
          </a:solidFill>
          <a:ln cap="flat" cmpd="sng" w="44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26977" rotWithShape="0" algn="bl" dir="5400000" dist="8992">
              <a:srgbClr val="000000">
                <a:alpha val="50000"/>
              </a:srgbClr>
            </a:outerShdw>
          </a:effectLst>
        </p:spPr>
        <p:txBody>
          <a:bodyPr anchorCtr="0" anchor="ctr" bIns="43175" lIns="43175" spcFirstLastPara="1" rIns="43175" wrap="square" tIns="431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">
                <a:latin typeface="Montserrat"/>
                <a:ea typeface="Montserrat"/>
                <a:cs typeface="Montserrat"/>
                <a:sym typeface="Montserrat"/>
              </a:rPr>
              <a:t>Integrating the payload: </a:t>
            </a:r>
            <a:br>
              <a:rPr lang="en-US" sz="660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660">
                <a:latin typeface="Montserrat"/>
                <a:ea typeface="Montserrat"/>
                <a:cs typeface="Montserrat"/>
                <a:sym typeface="Montserrat"/>
              </a:rPr>
              <a:t>The development part</a:t>
            </a:r>
            <a:endParaRPr sz="66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49" name="Google Shape;1049;p92"/>
          <p:cNvSpPr/>
          <p:nvPr/>
        </p:nvSpPr>
        <p:spPr>
          <a:xfrm>
            <a:off x="7628649" y="323801"/>
            <a:ext cx="1277100" cy="288000"/>
          </a:xfrm>
          <a:prstGeom prst="rect">
            <a:avLst/>
          </a:prstGeom>
          <a:solidFill>
            <a:schemeClr val="lt2"/>
          </a:solidFill>
          <a:ln cap="flat" cmpd="sng" w="44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26977" rotWithShape="0" algn="bl" dir="5400000" dist="8992">
              <a:srgbClr val="000000">
                <a:alpha val="50000"/>
              </a:srgbClr>
            </a:outerShdw>
          </a:effectLst>
        </p:spPr>
        <p:txBody>
          <a:bodyPr anchorCtr="0" anchor="ctr" bIns="43175" lIns="43175" spcFirstLastPara="1" rIns="43175" wrap="square" tIns="431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">
                <a:latin typeface="Montserrat"/>
                <a:ea typeface="Montserrat"/>
                <a:cs typeface="Montserrat"/>
                <a:sym typeface="Montserrat"/>
              </a:rPr>
              <a:t>Building images in our CI Infrastructure</a:t>
            </a:r>
            <a:endParaRPr sz="66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0" name="Google Shape;1050;p92"/>
          <p:cNvSpPr/>
          <p:nvPr/>
        </p:nvSpPr>
        <p:spPr>
          <a:xfrm>
            <a:off x="7628649" y="957762"/>
            <a:ext cx="1277100" cy="288000"/>
          </a:xfrm>
          <a:prstGeom prst="rect">
            <a:avLst/>
          </a:prstGeom>
          <a:solidFill>
            <a:schemeClr val="lt2"/>
          </a:solidFill>
          <a:ln cap="flat" cmpd="sng" w="44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26977" rotWithShape="0" algn="bl" dir="5400000" dist="8992">
              <a:srgbClr val="000000">
                <a:alpha val="50000"/>
              </a:srgbClr>
            </a:outerShdw>
          </a:effectLst>
        </p:spPr>
        <p:txBody>
          <a:bodyPr anchorCtr="0" anchor="ctr" bIns="43175" lIns="43175" spcFirstLastPara="1" rIns="43175" wrap="square" tIns="431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">
                <a:latin typeface="Montserrat"/>
                <a:ea typeface="Montserrat"/>
                <a:cs typeface="Montserrat"/>
                <a:sym typeface="Montserrat"/>
              </a:rPr>
              <a:t>Testing and QA</a:t>
            </a:r>
            <a:endParaRPr sz="66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1" name="Google Shape;1051;p92"/>
          <p:cNvSpPr/>
          <p:nvPr/>
        </p:nvSpPr>
        <p:spPr>
          <a:xfrm>
            <a:off x="9502788" y="957762"/>
            <a:ext cx="1277100" cy="288000"/>
          </a:xfrm>
          <a:prstGeom prst="rect">
            <a:avLst/>
          </a:prstGeom>
          <a:solidFill>
            <a:schemeClr val="lt2"/>
          </a:solidFill>
          <a:ln cap="flat" cmpd="sng" w="44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26977" rotWithShape="0" algn="bl" dir="5400000" dist="8992">
              <a:srgbClr val="000000">
                <a:alpha val="50000"/>
              </a:srgbClr>
            </a:outerShdw>
          </a:effectLst>
        </p:spPr>
        <p:txBody>
          <a:bodyPr anchorCtr="0" anchor="ctr" bIns="43175" lIns="43175" spcFirstLastPara="1" rIns="43175" wrap="square" tIns="431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">
                <a:latin typeface="Montserrat"/>
                <a:ea typeface="Montserrat"/>
                <a:cs typeface="Montserrat"/>
                <a:sym typeface="Montserrat"/>
              </a:rPr>
              <a:t>Full evaluation of the WL:</a:t>
            </a:r>
            <a:endParaRPr sz="66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">
                <a:latin typeface="Montserrat"/>
                <a:ea typeface="Montserrat"/>
                <a:cs typeface="Montserrat"/>
                <a:sym typeface="Montserrat"/>
              </a:rPr>
              <a:t>Calibration and analysis</a:t>
            </a:r>
            <a:endParaRPr sz="66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052" name="Google Shape;1052;p92"/>
          <p:cNvCxnSpPr>
            <a:stCxn id="1047" idx="1"/>
            <a:endCxn id="1048" idx="3"/>
          </p:cNvCxnSpPr>
          <p:nvPr/>
        </p:nvCxnSpPr>
        <p:spPr>
          <a:xfrm rot="10800000">
            <a:off x="10768554" y="467800"/>
            <a:ext cx="585900" cy="0"/>
          </a:xfrm>
          <a:prstGeom prst="straightConnector1">
            <a:avLst/>
          </a:prstGeom>
          <a:noFill/>
          <a:ln cap="flat" cmpd="sng" w="134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53" name="Google Shape;1053;p92"/>
          <p:cNvCxnSpPr>
            <a:stCxn id="1048" idx="1"/>
            <a:endCxn id="1049" idx="3"/>
          </p:cNvCxnSpPr>
          <p:nvPr/>
        </p:nvCxnSpPr>
        <p:spPr>
          <a:xfrm rot="10800000">
            <a:off x="8905647" y="467801"/>
            <a:ext cx="585900" cy="0"/>
          </a:xfrm>
          <a:prstGeom prst="straightConnector1">
            <a:avLst/>
          </a:prstGeom>
          <a:noFill/>
          <a:ln cap="flat" cmpd="sng" w="134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54" name="Google Shape;1054;p92"/>
          <p:cNvCxnSpPr>
            <a:endCxn id="1051" idx="1"/>
          </p:cNvCxnSpPr>
          <p:nvPr/>
        </p:nvCxnSpPr>
        <p:spPr>
          <a:xfrm>
            <a:off x="8905488" y="1101762"/>
            <a:ext cx="597300" cy="0"/>
          </a:xfrm>
          <a:prstGeom prst="straightConnector1">
            <a:avLst/>
          </a:prstGeom>
          <a:noFill/>
          <a:ln cap="flat" cmpd="sng" w="134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55" name="Google Shape;1055;p92"/>
          <p:cNvCxnSpPr>
            <a:stCxn id="1049" idx="2"/>
            <a:endCxn id="1050" idx="0"/>
          </p:cNvCxnSpPr>
          <p:nvPr/>
        </p:nvCxnSpPr>
        <p:spPr>
          <a:xfrm>
            <a:off x="8267199" y="611801"/>
            <a:ext cx="0" cy="345900"/>
          </a:xfrm>
          <a:prstGeom prst="straightConnector1">
            <a:avLst/>
          </a:prstGeom>
          <a:noFill/>
          <a:ln cap="flat" cmpd="sng" w="134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56" name="Google Shape;1056;p92"/>
          <p:cNvSpPr txBox="1"/>
          <p:nvPr/>
        </p:nvSpPr>
        <p:spPr>
          <a:xfrm rot="-1567198">
            <a:off x="10660912" y="628044"/>
            <a:ext cx="1848032" cy="3109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8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Changes required</a:t>
            </a:r>
            <a:endParaRPr i="1" sz="8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057" name="Google Shape;1057;p92"/>
          <p:cNvCxnSpPr>
            <a:stCxn id="1051" idx="3"/>
            <a:endCxn id="1047" idx="2"/>
          </p:cNvCxnSpPr>
          <p:nvPr/>
        </p:nvCxnSpPr>
        <p:spPr>
          <a:xfrm flipH="1" rot="10800000">
            <a:off x="10779888" y="611862"/>
            <a:ext cx="958800" cy="489900"/>
          </a:xfrm>
          <a:prstGeom prst="straightConnector1">
            <a:avLst/>
          </a:prstGeom>
          <a:noFill/>
          <a:ln cap="flat" cmpd="sng" w="9525">
            <a:solidFill>
              <a:srgbClr val="888D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58" name="Google Shape;1058;p92"/>
          <p:cNvSpPr/>
          <p:nvPr/>
        </p:nvSpPr>
        <p:spPr>
          <a:xfrm>
            <a:off x="193575" y="1813108"/>
            <a:ext cx="577800" cy="405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59" name="Google Shape;1059;p92" title="pepper_seed_vs_score_ggttbggg_box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8963" y="2374375"/>
            <a:ext cx="5846026" cy="350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0" name="Google Shape;1060;p92"/>
          <p:cNvSpPr txBox="1"/>
          <p:nvPr/>
        </p:nvSpPr>
        <p:spPr>
          <a:xfrm>
            <a:off x="771375" y="4606450"/>
            <a:ext cx="6057000" cy="13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chemeClr val="accent2"/>
                </a:solidFill>
              </a:rPr>
              <a:t>Stable result for different seeds</a:t>
            </a:r>
            <a:r>
              <a:rPr b="1" lang="en-US" sz="3500">
                <a:solidFill>
                  <a:schemeClr val="accent3"/>
                </a:solidFill>
              </a:rPr>
              <a:t> </a:t>
            </a:r>
            <a:r>
              <a:rPr lang="en-US" sz="3400">
                <a:solidFill>
                  <a:schemeClr val="accent3"/>
                </a:solidFill>
              </a:rPr>
              <a:t>✅</a:t>
            </a:r>
            <a:endParaRPr b="1" sz="58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4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Google Shape;1065;p93"/>
          <p:cNvSpPr txBox="1"/>
          <p:nvPr>
            <p:ph type="title"/>
          </p:nvPr>
        </p:nvSpPr>
        <p:spPr>
          <a:xfrm>
            <a:off x="408000" y="1277254"/>
            <a:ext cx="104874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3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Parameter: n-objects</a:t>
            </a:r>
            <a:endParaRPr b="0" sz="2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66" name="Google Shape;1066;p9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7" name="Google Shape;1067;p93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sp>
        <p:nvSpPr>
          <p:cNvPr id="1068" name="Google Shape;1068;p93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pic>
        <p:nvPicPr>
          <p:cNvPr id="1069" name="Google Shape;1069;p93" title="T4_xarg.n-objects_runtime_seconds_combine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300" y="1671513"/>
            <a:ext cx="5858275" cy="3514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0" name="Google Shape;1070;p93" title="T4_xarg.n-objects_[...].gpu-vram.statistics.max_combine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67450" y="1670213"/>
            <a:ext cx="5862625" cy="3517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71" name="Google Shape;1071;p93"/>
          <p:cNvSpPr/>
          <p:nvPr/>
        </p:nvSpPr>
        <p:spPr>
          <a:xfrm>
            <a:off x="1505300" y="5105250"/>
            <a:ext cx="3505500" cy="681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Runtime: linear</a:t>
            </a:r>
            <a:endParaRPr sz="2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72" name="Google Shape;1072;p93"/>
          <p:cNvSpPr/>
          <p:nvPr/>
        </p:nvSpPr>
        <p:spPr>
          <a:xfrm>
            <a:off x="7677500" y="5105250"/>
            <a:ext cx="3505500" cy="681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VRAM: constant</a:t>
            </a:r>
            <a:endParaRPr sz="2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73" name="Google Shape;1073;p93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Interlude II: FlowSim Working Point Calibration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7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94"/>
          <p:cNvSpPr txBox="1"/>
          <p:nvPr>
            <p:ph type="title"/>
          </p:nvPr>
        </p:nvSpPr>
        <p:spPr>
          <a:xfrm>
            <a:off x="408000" y="1277254"/>
            <a:ext cx="104874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3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Parameter: n-objects</a:t>
            </a:r>
            <a:endParaRPr b="0" sz="2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79" name="Google Shape;1079;p9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0" name="Google Shape;1080;p94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sp>
        <p:nvSpPr>
          <p:cNvPr id="1081" name="Google Shape;1081;p94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1082" name="Google Shape;1082;p94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Interlude II: FlowSim Working Point Calibration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83" name="Google Shape;1083;p94" title="T4_xarg.n-objects_[...].resource_usage.gpu.utilization_average_percent_combine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425" y="1699671"/>
            <a:ext cx="5862026" cy="3517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4" name="Google Shape;1084;p94" title="T4_xarg.n-objects_[...].report.wl-scores.flowsim_combine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1001" y="1729346"/>
            <a:ext cx="6058598" cy="3635159"/>
          </a:xfrm>
          <a:prstGeom prst="rect">
            <a:avLst/>
          </a:prstGeom>
          <a:noFill/>
          <a:ln>
            <a:noFill/>
          </a:ln>
        </p:spPr>
      </p:pic>
      <p:sp>
        <p:nvSpPr>
          <p:cNvPr id="1085" name="Google Shape;1085;p94"/>
          <p:cNvSpPr/>
          <p:nvPr/>
        </p:nvSpPr>
        <p:spPr>
          <a:xfrm>
            <a:off x="1505300" y="5276212"/>
            <a:ext cx="3505500" cy="681600"/>
          </a:xfrm>
          <a:prstGeom prst="rect">
            <a:avLst/>
          </a:prstGeom>
          <a:solidFill>
            <a:srgbClr val="0033A0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</a:rPr>
              <a:t>GPU utilization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086" name="Google Shape;1086;p94"/>
          <p:cNvSpPr/>
          <p:nvPr/>
        </p:nvSpPr>
        <p:spPr>
          <a:xfrm>
            <a:off x="7677500" y="5276212"/>
            <a:ext cx="3505500" cy="681600"/>
          </a:xfrm>
          <a:prstGeom prst="rect">
            <a:avLst/>
          </a:prstGeom>
          <a:solidFill>
            <a:srgbClr val="0033A0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</a:rPr>
              <a:t>Score: stable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p95"/>
          <p:cNvSpPr/>
          <p:nvPr/>
        </p:nvSpPr>
        <p:spPr>
          <a:xfrm>
            <a:off x="4536750" y="1177500"/>
            <a:ext cx="6667500" cy="9282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2" name="Google Shape;1092;p95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Example: Madgraph5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3" name="Google Shape;1093;p9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4" name="Google Shape;1094;p95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1095" name="Google Shape;1095;p95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1096" name="Google Shape;1096;p95"/>
          <p:cNvSpPr txBox="1"/>
          <p:nvPr>
            <p:ph idx="1" type="body"/>
          </p:nvPr>
        </p:nvSpPr>
        <p:spPr>
          <a:xfrm>
            <a:off x="408000" y="2098650"/>
            <a:ext cx="113808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5) 	Validation (Ongoing)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The pre-release version is thoroughly tested on different machines (and GPUs) with the evaluated default working point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Extended studies, e.g., (gpu) power consumption – see our summer student project (report available soon)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7" name="Google Shape;1097;p95"/>
          <p:cNvSpPr/>
          <p:nvPr/>
        </p:nvSpPr>
        <p:spPr>
          <a:xfrm>
            <a:off x="896462" y="13368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Testing and QA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8" name="Google Shape;1098;p95"/>
          <p:cNvSpPr/>
          <p:nvPr/>
        </p:nvSpPr>
        <p:spPr>
          <a:xfrm>
            <a:off x="8415025" y="1336788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Pre-release versions: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Montserrat"/>
                <a:cs typeface="Montserrat"/>
                <a:sym typeface="Montserrat"/>
              </a:rPr>
              <a:t>Validation and extended studies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9" name="Google Shape;1099;p95"/>
          <p:cNvSpPr/>
          <p:nvPr/>
        </p:nvSpPr>
        <p:spPr>
          <a:xfrm>
            <a:off x="4606288" y="1336800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Full evaluation of the WL: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Calibration and analysis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0" name="Google Shape;1100;p95"/>
          <p:cNvSpPr txBox="1"/>
          <p:nvPr/>
        </p:nvSpPr>
        <p:spPr>
          <a:xfrm>
            <a:off x="6650690" y="863570"/>
            <a:ext cx="3369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Data analysis part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101" name="Google Shape;1101;p95"/>
          <p:cNvCxnSpPr>
            <a:stCxn id="1098" idx="1"/>
            <a:endCxn id="1099" idx="3"/>
          </p:cNvCxnSpPr>
          <p:nvPr/>
        </p:nvCxnSpPr>
        <p:spPr>
          <a:xfrm rot="10800000">
            <a:off x="7311325" y="1641588"/>
            <a:ext cx="1103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102" name="Google Shape;1102;p95"/>
          <p:cNvCxnSpPr>
            <a:stCxn id="1099" idx="1"/>
            <a:endCxn id="1097" idx="3"/>
          </p:cNvCxnSpPr>
          <p:nvPr/>
        </p:nvCxnSpPr>
        <p:spPr>
          <a:xfrm rot="10800000">
            <a:off x="3601588" y="1641600"/>
            <a:ext cx="1004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pic>
        <p:nvPicPr>
          <p:cNvPr id="1103" name="Google Shape;1103;p95" title="runtime_second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0950" y="4364975"/>
            <a:ext cx="3671600" cy="183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4" name="Google Shape;1104;p95" title="[...].resource_usage.gpu.utilization_average_percen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73550" y="4515987"/>
            <a:ext cx="3369600" cy="1684794"/>
          </a:xfrm>
          <a:prstGeom prst="rect">
            <a:avLst/>
          </a:prstGeom>
          <a:noFill/>
          <a:ln>
            <a:noFill/>
          </a:ln>
        </p:spPr>
      </p:pic>
      <p:sp>
        <p:nvSpPr>
          <p:cNvPr id="1105" name="Google Shape;1105;p95"/>
          <p:cNvSpPr txBox="1"/>
          <p:nvPr/>
        </p:nvSpPr>
        <p:spPr>
          <a:xfrm>
            <a:off x="6822175" y="5053575"/>
            <a:ext cx="4551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accent3"/>
                </a:solidFill>
              </a:rPr>
              <a:t>Flowsim (</a:t>
            </a:r>
            <a:r>
              <a:rPr i="1" lang="en-US" sz="2100">
                <a:solidFill>
                  <a:schemeClr val="accent3"/>
                </a:solidFill>
              </a:rPr>
              <a:t>example, pre-liminary</a:t>
            </a:r>
            <a:r>
              <a:rPr lang="en-US" sz="2100">
                <a:solidFill>
                  <a:schemeClr val="accent3"/>
                </a:solidFill>
              </a:rPr>
              <a:t>)</a:t>
            </a:r>
            <a:endParaRPr sz="21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1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Workload Overview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GPU Workloads for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79" name="Google Shape;379;p51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380" name="Google Shape;380;p51"/>
          <p:cNvGraphicFramePr/>
          <p:nvPr/>
        </p:nvGraphicFramePr>
        <p:xfrm>
          <a:off x="1294145" y="13209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{23D84B62-0F9F-4DC7-93D7-331F3773A920}</a:tableStyleId>
              </a:tblPr>
              <a:tblGrid>
                <a:gridCol w="2797550"/>
                <a:gridCol w="2701450"/>
              </a:tblGrid>
              <a:tr h="372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Workload</a:t>
                      </a:r>
                      <a:endParaRPr sz="1800" u="none" cap="none" strike="noStrike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Type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CMS-HLT-GPU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Reconstruction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Pepper-GPU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Simulation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CMS-Flowsim-GPU*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Inference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</a:t>
                      </a: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MLPF-GPU*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Training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Madgraph-GPU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Simulation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Alice-O2-GPU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Reconstruction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Synthetic-GPU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Synthetic+ML(?)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/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ET-RIFT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--External--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CMS-HLT-MA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Reconstruction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madgraph4gpu-2022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Simulation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CMS-HGCAL**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Inference</a:t>
                      </a:r>
                      <a:endParaRPr i="1"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45925" marB="45925" marR="91825" marL="918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81" name="Google Shape;381;p51"/>
          <p:cNvSpPr txBox="1"/>
          <p:nvPr/>
        </p:nvSpPr>
        <p:spPr>
          <a:xfrm>
            <a:off x="1220888" y="5718811"/>
            <a:ext cx="113271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 </a:t>
            </a:r>
            <a:r>
              <a:rPr lang="en-US" sz="1300">
                <a:solidFill>
                  <a:schemeClr val="dk1"/>
                </a:solidFill>
              </a:rPr>
              <a:t>* </a:t>
            </a:r>
            <a:r>
              <a:rPr i="1" lang="en-US" sz="1300">
                <a:solidFill>
                  <a:schemeClr val="dk1"/>
                </a:solidFill>
              </a:rPr>
              <a:t>ML-based WLs</a:t>
            </a:r>
            <a:endParaRPr i="1" sz="1300">
              <a:solidFill>
                <a:schemeClr val="dk1"/>
              </a:solidFill>
            </a:endParaRPr>
          </a:p>
        </p:txBody>
      </p:sp>
      <p:sp>
        <p:nvSpPr>
          <p:cNvPr id="382" name="Google Shape;382;p51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sp>
        <p:nvSpPr>
          <p:cNvPr id="383" name="Google Shape;383;p51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30.06.2025</a:t>
            </a:r>
            <a:endParaRPr/>
          </a:p>
        </p:txBody>
      </p:sp>
      <p:sp>
        <p:nvSpPr>
          <p:cNvPr id="384" name="Google Shape;384;p51"/>
          <p:cNvSpPr txBox="1"/>
          <p:nvPr/>
        </p:nvSpPr>
        <p:spPr>
          <a:xfrm>
            <a:off x="1145339" y="5903775"/>
            <a:ext cx="113271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dk1"/>
                </a:solidFill>
              </a:rPr>
              <a:t>** Candidate, to be evaluated</a:t>
            </a:r>
            <a:endParaRPr i="1" sz="1300">
              <a:solidFill>
                <a:schemeClr val="dk1"/>
              </a:solidFill>
            </a:endParaRPr>
          </a:p>
        </p:txBody>
      </p:sp>
      <p:sp>
        <p:nvSpPr>
          <p:cNvPr id="385" name="Google Shape;385;p51"/>
          <p:cNvSpPr txBox="1"/>
          <p:nvPr/>
        </p:nvSpPr>
        <p:spPr>
          <a:xfrm>
            <a:off x="9000600" y="56975"/>
            <a:ext cx="3191400" cy="8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500">
                <a:solidFill>
                  <a:schemeClr val="accent3"/>
                </a:solidFill>
              </a:rPr>
              <a:t>01.10.2025</a:t>
            </a:r>
            <a:endParaRPr b="1" sz="4500">
              <a:solidFill>
                <a:schemeClr val="accent3"/>
              </a:solidFill>
            </a:endParaRPr>
          </a:p>
        </p:txBody>
      </p:sp>
      <p:sp>
        <p:nvSpPr>
          <p:cNvPr id="386" name="Google Shape;386;p51"/>
          <p:cNvSpPr txBox="1"/>
          <p:nvPr/>
        </p:nvSpPr>
        <p:spPr>
          <a:xfrm>
            <a:off x="7143526" y="1320900"/>
            <a:ext cx="4809300" cy="32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Montserrat"/>
              <a:buChar char="●"/>
            </a:pPr>
            <a:r>
              <a:rPr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Several new revisions and completely new contributions!</a:t>
            </a:r>
            <a:endParaRPr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7" name="Google Shape;387;p51"/>
          <p:cNvSpPr txBox="1"/>
          <p:nvPr/>
        </p:nvSpPr>
        <p:spPr>
          <a:xfrm>
            <a:off x="7082229" y="3078142"/>
            <a:ext cx="5091300" cy="23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Many thanks to the experts providing the WLs and support!</a:t>
            </a:r>
            <a:endParaRPr b="1" sz="3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9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p96"/>
          <p:cNvSpPr txBox="1"/>
          <p:nvPr>
            <p:ph type="title"/>
          </p:nvPr>
        </p:nvSpPr>
        <p:spPr>
          <a:xfrm>
            <a:off x="406372" y="363741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Example: Future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11" name="Google Shape;1111;p9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12" name="Google Shape;1112;p96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1113" name="Google Shape;1113;p96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1114" name="Google Shape;1114;p96"/>
          <p:cNvSpPr txBox="1"/>
          <p:nvPr>
            <p:ph idx="1" type="body"/>
          </p:nvPr>
        </p:nvSpPr>
        <p:spPr>
          <a:xfrm>
            <a:off x="408000" y="2098650"/>
            <a:ext cx="62433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6) 	Future steps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Validation on a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reference machines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Creating a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HEPScore config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for the</a:t>
            </a:r>
            <a:br>
              <a:rPr b="0" lang="en-US" sz="2200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GPU workload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A preliminary config is provided, but not merged yet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In the future, we might provide different gpu configs (AI, classic, ...)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Integrate into HEPScore prod version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15" name="Google Shape;1115;p96"/>
          <p:cNvSpPr/>
          <p:nvPr/>
        </p:nvSpPr>
        <p:spPr>
          <a:xfrm>
            <a:off x="4493275" y="12889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Creating default HEPScore configuration(s)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16" name="Google Shape;1116;p96"/>
          <p:cNvSpPr/>
          <p:nvPr/>
        </p:nvSpPr>
        <p:spPr>
          <a:xfrm>
            <a:off x="522925" y="12889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Integration into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17" name="Google Shape;1117;p96"/>
          <p:cNvSpPr/>
          <p:nvPr/>
        </p:nvSpPr>
        <p:spPr>
          <a:xfrm>
            <a:off x="8415975" y="1288975"/>
            <a:ext cx="2705100" cy="6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(Reference measurements)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118" name="Google Shape;1118;p96"/>
          <p:cNvCxnSpPr>
            <a:endCxn id="1115" idx="3"/>
          </p:cNvCxnSpPr>
          <p:nvPr/>
        </p:nvCxnSpPr>
        <p:spPr>
          <a:xfrm rot="10800000">
            <a:off x="7198375" y="1593775"/>
            <a:ext cx="1217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19" name="Google Shape;1119;p96"/>
          <p:cNvCxnSpPr>
            <a:stCxn id="1115" idx="1"/>
            <a:endCxn id="1116" idx="3"/>
          </p:cNvCxnSpPr>
          <p:nvPr/>
        </p:nvCxnSpPr>
        <p:spPr>
          <a:xfrm rot="10800000">
            <a:off x="3228175" y="1593775"/>
            <a:ext cx="126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20" name="Google Shape;1120;p96"/>
          <p:cNvSpPr txBox="1"/>
          <p:nvPr/>
        </p:nvSpPr>
        <p:spPr>
          <a:xfrm>
            <a:off x="10131341" y="698322"/>
            <a:ext cx="121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Future</a:t>
            </a:r>
            <a:endParaRPr b="1" sz="2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21" name="Google Shape;1121;p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7075" y="2181800"/>
            <a:ext cx="5645924" cy="38893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5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97"/>
          <p:cNvSpPr/>
          <p:nvPr/>
        </p:nvSpPr>
        <p:spPr>
          <a:xfrm>
            <a:off x="4546344" y="1592275"/>
            <a:ext cx="2186700" cy="37146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7" name="Google Shape;1127;p97"/>
          <p:cNvSpPr txBox="1"/>
          <p:nvPr>
            <p:ph type="title"/>
          </p:nvPr>
        </p:nvSpPr>
        <p:spPr>
          <a:xfrm>
            <a:off x="408002" y="373600"/>
            <a:ext cx="110916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Concept: Deriving a Total</a:t>
            </a:r>
            <a:r>
              <a:rPr lang="en-US"/>
              <a:t> GPU </a:t>
            </a:r>
            <a:r>
              <a:rPr lang="en-US"/>
              <a:t>Score </a:t>
            </a:r>
            <a:endParaRPr/>
          </a:p>
        </p:txBody>
      </p:sp>
      <p:sp>
        <p:nvSpPr>
          <p:cNvPr id="1128" name="Google Shape;1128;p9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29" name="Google Shape;1129;p97"/>
          <p:cNvSpPr/>
          <p:nvPr/>
        </p:nvSpPr>
        <p:spPr>
          <a:xfrm>
            <a:off x="179400" y="1711000"/>
            <a:ext cx="1963500" cy="612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Workload 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30" name="Google Shape;1130;p97"/>
          <p:cNvSpPr/>
          <p:nvPr/>
        </p:nvSpPr>
        <p:spPr>
          <a:xfrm>
            <a:off x="179400" y="2534050"/>
            <a:ext cx="1963500" cy="612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Workload 2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31" name="Google Shape;1131;p97"/>
          <p:cNvSpPr/>
          <p:nvPr/>
        </p:nvSpPr>
        <p:spPr>
          <a:xfrm>
            <a:off x="179400" y="4591450"/>
            <a:ext cx="1963500" cy="612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Workload X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32" name="Google Shape;1132;p97"/>
          <p:cNvSpPr txBox="1"/>
          <p:nvPr/>
        </p:nvSpPr>
        <p:spPr>
          <a:xfrm>
            <a:off x="937725" y="3201183"/>
            <a:ext cx="2721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171717"/>
                </a:solidFill>
              </a:rPr>
              <a:t>...</a:t>
            </a:r>
            <a:endParaRPr b="1" sz="2400">
              <a:solidFill>
                <a:srgbClr val="171717"/>
              </a:solidFill>
            </a:endParaRPr>
          </a:p>
        </p:txBody>
      </p:sp>
      <p:sp>
        <p:nvSpPr>
          <p:cNvPr id="1133" name="Google Shape;1133;p97"/>
          <p:cNvSpPr/>
          <p:nvPr/>
        </p:nvSpPr>
        <p:spPr>
          <a:xfrm>
            <a:off x="2465400" y="1711000"/>
            <a:ext cx="1614300" cy="612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Score: ev/s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34" name="Google Shape;1134;p97"/>
          <p:cNvSpPr/>
          <p:nvPr/>
        </p:nvSpPr>
        <p:spPr>
          <a:xfrm>
            <a:off x="2465400" y="2534050"/>
            <a:ext cx="1614300" cy="612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other?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35" name="Google Shape;1135;p97"/>
          <p:cNvSpPr/>
          <p:nvPr/>
        </p:nvSpPr>
        <p:spPr>
          <a:xfrm>
            <a:off x="2465400" y="4591450"/>
            <a:ext cx="1614300" cy="612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Score: ev/s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1136" name="Google Shape;1136;p97"/>
          <p:cNvCxnSpPr>
            <a:stCxn id="1129" idx="3"/>
            <a:endCxn id="1133" idx="1"/>
          </p:cNvCxnSpPr>
          <p:nvPr/>
        </p:nvCxnSpPr>
        <p:spPr>
          <a:xfrm>
            <a:off x="2142900" y="2017150"/>
            <a:ext cx="3225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37" name="Google Shape;1137;p97"/>
          <p:cNvCxnSpPr>
            <a:stCxn id="1130" idx="3"/>
            <a:endCxn id="1134" idx="1"/>
          </p:cNvCxnSpPr>
          <p:nvPr/>
        </p:nvCxnSpPr>
        <p:spPr>
          <a:xfrm>
            <a:off x="2142900" y="2840200"/>
            <a:ext cx="3225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38" name="Google Shape;1138;p97"/>
          <p:cNvCxnSpPr>
            <a:stCxn id="1131" idx="3"/>
            <a:endCxn id="1135" idx="1"/>
          </p:cNvCxnSpPr>
          <p:nvPr/>
        </p:nvCxnSpPr>
        <p:spPr>
          <a:xfrm>
            <a:off x="2142900" y="4897600"/>
            <a:ext cx="3225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39" name="Google Shape;1139;p97"/>
          <p:cNvSpPr/>
          <p:nvPr/>
        </p:nvSpPr>
        <p:spPr>
          <a:xfrm>
            <a:off x="4657500" y="1711000"/>
            <a:ext cx="1963500" cy="6123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Score: ev/s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40" name="Google Shape;1140;p97"/>
          <p:cNvSpPr/>
          <p:nvPr/>
        </p:nvSpPr>
        <p:spPr>
          <a:xfrm>
            <a:off x="4675188" y="2534038"/>
            <a:ext cx="1963500" cy="6123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other?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41" name="Google Shape;1141;p97"/>
          <p:cNvSpPr/>
          <p:nvPr/>
        </p:nvSpPr>
        <p:spPr>
          <a:xfrm>
            <a:off x="4657500" y="4591450"/>
            <a:ext cx="1963500" cy="6123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Score: ev/s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42" name="Google Shape;1142;p97"/>
          <p:cNvSpPr txBox="1"/>
          <p:nvPr/>
        </p:nvSpPr>
        <p:spPr>
          <a:xfrm>
            <a:off x="4382658" y="5294736"/>
            <a:ext cx="266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171717"/>
                </a:solidFill>
              </a:rPr>
              <a:t>Reference Machine</a:t>
            </a:r>
            <a:endParaRPr b="1" sz="2000">
              <a:solidFill>
                <a:srgbClr val="171717"/>
              </a:solidFill>
            </a:endParaRPr>
          </a:p>
        </p:txBody>
      </p:sp>
      <p:sp>
        <p:nvSpPr>
          <p:cNvPr id="1143" name="Google Shape;1143;p97"/>
          <p:cNvSpPr txBox="1"/>
          <p:nvPr/>
        </p:nvSpPr>
        <p:spPr>
          <a:xfrm>
            <a:off x="1682103" y="1059775"/>
            <a:ext cx="12441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</a:rPr>
              <a:t>execute</a:t>
            </a:r>
            <a:endParaRPr b="1" sz="2100">
              <a:solidFill>
                <a:srgbClr val="171717"/>
              </a:solidFill>
            </a:endParaRPr>
          </a:p>
        </p:txBody>
      </p:sp>
      <p:cxnSp>
        <p:nvCxnSpPr>
          <p:cNvPr id="1144" name="Google Shape;1144;p97"/>
          <p:cNvCxnSpPr>
            <a:stCxn id="1139" idx="3"/>
            <a:endCxn id="1145" idx="1"/>
          </p:cNvCxnSpPr>
          <p:nvPr/>
        </p:nvCxnSpPr>
        <p:spPr>
          <a:xfrm>
            <a:off x="6621000" y="2017150"/>
            <a:ext cx="547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46" name="Google Shape;1146;p97"/>
          <p:cNvSpPr txBox="1"/>
          <p:nvPr/>
        </p:nvSpPr>
        <p:spPr>
          <a:xfrm>
            <a:off x="4939457" y="998575"/>
            <a:ext cx="16143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</a:rPr>
              <a:t>compare</a:t>
            </a:r>
            <a:endParaRPr b="1" sz="2100">
              <a:solidFill>
                <a:srgbClr val="171717"/>
              </a:solidFill>
            </a:endParaRPr>
          </a:p>
        </p:txBody>
      </p:sp>
      <p:cxnSp>
        <p:nvCxnSpPr>
          <p:cNvPr id="1147" name="Google Shape;1147;p97"/>
          <p:cNvCxnSpPr>
            <a:stCxn id="1133" idx="3"/>
            <a:endCxn id="1139" idx="1"/>
          </p:cNvCxnSpPr>
          <p:nvPr/>
        </p:nvCxnSpPr>
        <p:spPr>
          <a:xfrm>
            <a:off x="4079700" y="2017150"/>
            <a:ext cx="577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8" name="Google Shape;1148;p97"/>
          <p:cNvCxnSpPr>
            <a:endCxn id="1140" idx="1"/>
          </p:cNvCxnSpPr>
          <p:nvPr/>
        </p:nvCxnSpPr>
        <p:spPr>
          <a:xfrm>
            <a:off x="4079688" y="2840188"/>
            <a:ext cx="5955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49" name="Google Shape;1149;p97"/>
          <p:cNvSpPr/>
          <p:nvPr/>
        </p:nvSpPr>
        <p:spPr>
          <a:xfrm>
            <a:off x="7180250" y="1711000"/>
            <a:ext cx="1414500" cy="6123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Relative Score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50" name="Google Shape;1150;p97"/>
          <p:cNvSpPr/>
          <p:nvPr/>
        </p:nvSpPr>
        <p:spPr>
          <a:xfrm>
            <a:off x="7180250" y="2534050"/>
            <a:ext cx="1414500" cy="6123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Relative Score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1151" name="Google Shape;1151;p97"/>
          <p:cNvCxnSpPr>
            <a:stCxn id="1140" idx="3"/>
            <a:endCxn id="1150" idx="1"/>
          </p:cNvCxnSpPr>
          <p:nvPr/>
        </p:nvCxnSpPr>
        <p:spPr>
          <a:xfrm>
            <a:off x="6638688" y="2840188"/>
            <a:ext cx="5415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52" name="Google Shape;1152;p97"/>
          <p:cNvSpPr/>
          <p:nvPr/>
        </p:nvSpPr>
        <p:spPr>
          <a:xfrm>
            <a:off x="7180250" y="4591450"/>
            <a:ext cx="1414500" cy="6123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Relative Score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1153" name="Google Shape;1153;p97"/>
          <p:cNvCxnSpPr>
            <a:endCxn id="1141" idx="1"/>
          </p:cNvCxnSpPr>
          <p:nvPr/>
        </p:nvCxnSpPr>
        <p:spPr>
          <a:xfrm>
            <a:off x="4079700" y="4897600"/>
            <a:ext cx="577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4" name="Google Shape;1154;p97"/>
          <p:cNvCxnSpPr>
            <a:stCxn id="1141" idx="3"/>
            <a:endCxn id="1152" idx="1"/>
          </p:cNvCxnSpPr>
          <p:nvPr/>
        </p:nvCxnSpPr>
        <p:spPr>
          <a:xfrm>
            <a:off x="6621000" y="4897600"/>
            <a:ext cx="559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55" name="Google Shape;1155;p97"/>
          <p:cNvSpPr/>
          <p:nvPr/>
        </p:nvSpPr>
        <p:spPr>
          <a:xfrm>
            <a:off x="8984725" y="1707100"/>
            <a:ext cx="1359900" cy="6123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Job Mix Share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56" name="Google Shape;1156;p97"/>
          <p:cNvSpPr/>
          <p:nvPr/>
        </p:nvSpPr>
        <p:spPr>
          <a:xfrm>
            <a:off x="8984725" y="2534050"/>
            <a:ext cx="1359900" cy="6123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Job Mix Share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57" name="Google Shape;1157;p97"/>
          <p:cNvSpPr/>
          <p:nvPr/>
        </p:nvSpPr>
        <p:spPr>
          <a:xfrm>
            <a:off x="8984725" y="4591450"/>
            <a:ext cx="1359900" cy="6123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Job Mix Share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58" name="Google Shape;1158;p97"/>
          <p:cNvSpPr txBox="1"/>
          <p:nvPr/>
        </p:nvSpPr>
        <p:spPr>
          <a:xfrm>
            <a:off x="9788432" y="998575"/>
            <a:ext cx="16143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</a:rPr>
              <a:t>weighting</a:t>
            </a:r>
            <a:endParaRPr b="1" sz="2100">
              <a:solidFill>
                <a:srgbClr val="171717"/>
              </a:solidFill>
            </a:endParaRPr>
          </a:p>
        </p:txBody>
      </p:sp>
      <p:sp>
        <p:nvSpPr>
          <p:cNvPr id="1159" name="Google Shape;1159;p97"/>
          <p:cNvSpPr/>
          <p:nvPr/>
        </p:nvSpPr>
        <p:spPr>
          <a:xfrm>
            <a:off x="10846450" y="2840200"/>
            <a:ext cx="1205100" cy="13608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chemeClr val="lt1"/>
                </a:solidFill>
              </a:rPr>
              <a:t>GPU Score</a:t>
            </a:r>
            <a:endParaRPr b="1" sz="2600">
              <a:solidFill>
                <a:schemeClr val="lt1"/>
              </a:solidFill>
            </a:endParaRPr>
          </a:p>
        </p:txBody>
      </p:sp>
      <p:cxnSp>
        <p:nvCxnSpPr>
          <p:cNvPr id="1160" name="Google Shape;1160;p97"/>
          <p:cNvCxnSpPr>
            <a:stCxn id="1149" idx="3"/>
            <a:endCxn id="1155" idx="1"/>
          </p:cNvCxnSpPr>
          <p:nvPr/>
        </p:nvCxnSpPr>
        <p:spPr>
          <a:xfrm flipH="1" rot="10800000">
            <a:off x="8594750" y="2013250"/>
            <a:ext cx="390000" cy="3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1" name="Google Shape;1161;p97"/>
          <p:cNvCxnSpPr>
            <a:stCxn id="1150" idx="3"/>
            <a:endCxn id="1156" idx="1"/>
          </p:cNvCxnSpPr>
          <p:nvPr/>
        </p:nvCxnSpPr>
        <p:spPr>
          <a:xfrm>
            <a:off x="8594750" y="2840200"/>
            <a:ext cx="3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2" name="Google Shape;1162;p97"/>
          <p:cNvCxnSpPr>
            <a:stCxn id="1152" idx="3"/>
            <a:endCxn id="1157" idx="1"/>
          </p:cNvCxnSpPr>
          <p:nvPr/>
        </p:nvCxnSpPr>
        <p:spPr>
          <a:xfrm>
            <a:off x="8594750" y="4897600"/>
            <a:ext cx="3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3" name="Google Shape;1163;p97"/>
          <p:cNvCxnSpPr>
            <a:endCxn id="1159" idx="1"/>
          </p:cNvCxnSpPr>
          <p:nvPr/>
        </p:nvCxnSpPr>
        <p:spPr>
          <a:xfrm>
            <a:off x="10344550" y="2013100"/>
            <a:ext cx="501900" cy="1507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64" name="Google Shape;1164;p97"/>
          <p:cNvCxnSpPr>
            <a:stCxn id="1156" idx="3"/>
            <a:endCxn id="1159" idx="1"/>
          </p:cNvCxnSpPr>
          <p:nvPr/>
        </p:nvCxnSpPr>
        <p:spPr>
          <a:xfrm>
            <a:off x="10344625" y="2840200"/>
            <a:ext cx="501900" cy="680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65" name="Google Shape;1165;p97"/>
          <p:cNvCxnSpPr>
            <a:stCxn id="1157" idx="3"/>
            <a:endCxn id="1159" idx="1"/>
          </p:cNvCxnSpPr>
          <p:nvPr/>
        </p:nvCxnSpPr>
        <p:spPr>
          <a:xfrm flipH="1" rot="10800000">
            <a:off x="10344625" y="3520600"/>
            <a:ext cx="501900" cy="1377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66" name="Google Shape;1166;p97"/>
          <p:cNvSpPr txBox="1"/>
          <p:nvPr/>
        </p:nvSpPr>
        <p:spPr>
          <a:xfrm>
            <a:off x="3071325" y="3201183"/>
            <a:ext cx="2721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171717"/>
                </a:solidFill>
              </a:rPr>
              <a:t>...</a:t>
            </a:r>
            <a:endParaRPr b="1" sz="2400">
              <a:solidFill>
                <a:srgbClr val="171717"/>
              </a:solidFill>
            </a:endParaRPr>
          </a:p>
        </p:txBody>
      </p:sp>
      <p:sp>
        <p:nvSpPr>
          <p:cNvPr id="1167" name="Google Shape;1167;p97"/>
          <p:cNvSpPr txBox="1"/>
          <p:nvPr/>
        </p:nvSpPr>
        <p:spPr>
          <a:xfrm>
            <a:off x="5433525" y="3201183"/>
            <a:ext cx="2721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171717"/>
                </a:solidFill>
              </a:rPr>
              <a:t>...</a:t>
            </a:r>
            <a:endParaRPr b="1" sz="2400">
              <a:solidFill>
                <a:srgbClr val="171717"/>
              </a:solidFill>
            </a:endParaRPr>
          </a:p>
        </p:txBody>
      </p:sp>
      <p:sp>
        <p:nvSpPr>
          <p:cNvPr id="1168" name="Google Shape;1168;p97"/>
          <p:cNvSpPr txBox="1"/>
          <p:nvPr/>
        </p:nvSpPr>
        <p:spPr>
          <a:xfrm>
            <a:off x="7719525" y="3201183"/>
            <a:ext cx="2721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171717"/>
                </a:solidFill>
              </a:rPr>
              <a:t>...</a:t>
            </a:r>
            <a:endParaRPr b="1" sz="2400">
              <a:solidFill>
                <a:srgbClr val="171717"/>
              </a:solidFill>
            </a:endParaRPr>
          </a:p>
        </p:txBody>
      </p:sp>
      <p:sp>
        <p:nvSpPr>
          <p:cNvPr id="1169" name="Google Shape;1169;p97"/>
          <p:cNvSpPr txBox="1"/>
          <p:nvPr/>
        </p:nvSpPr>
        <p:spPr>
          <a:xfrm>
            <a:off x="9548325" y="3201183"/>
            <a:ext cx="2721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171717"/>
                </a:solidFill>
              </a:rPr>
              <a:t>...</a:t>
            </a:r>
            <a:endParaRPr b="1" sz="2400">
              <a:solidFill>
                <a:srgbClr val="171717"/>
              </a:solidFill>
            </a:endParaRPr>
          </a:p>
        </p:txBody>
      </p:sp>
      <p:sp>
        <p:nvSpPr>
          <p:cNvPr id="1170" name="Google Shape;1170;p97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sp>
        <p:nvSpPr>
          <p:cNvPr id="1171" name="Google Shape;1171;p97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30.06.2025</a:t>
            </a: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5" name="Shape 1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Google Shape;1176;p98"/>
          <p:cNvSpPr txBox="1"/>
          <p:nvPr>
            <p:ph type="title"/>
          </p:nvPr>
        </p:nvSpPr>
        <p:spPr>
          <a:xfrm>
            <a:off x="408000" y="373600"/>
            <a:ext cx="104874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Parameter Scans of GPU Workloads</a:t>
            </a:r>
            <a:endParaRPr b="0" sz="2800"/>
          </a:p>
        </p:txBody>
      </p:sp>
      <p:sp>
        <p:nvSpPr>
          <p:cNvPr id="1177" name="Google Shape;1177;p9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78" name="Google Shape;1178;p98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GPU Workloads for HEPscore</a:t>
            </a:r>
            <a:endParaRPr/>
          </a:p>
        </p:txBody>
      </p:sp>
      <p:sp>
        <p:nvSpPr>
          <p:cNvPr id="1179" name="Google Shape;1179;p98"/>
          <p:cNvSpPr txBox="1"/>
          <p:nvPr>
            <p:ph idx="1" type="body"/>
          </p:nvPr>
        </p:nvSpPr>
        <p:spPr>
          <a:xfrm>
            <a:off x="408002" y="1211275"/>
            <a:ext cx="112998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-342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Each workload is steered with different input parameters, e.g. number of processed events, complexity of the simulated process, epochs, …</a:t>
            </a:r>
            <a:endParaRPr/>
          </a:p>
          <a:p>
            <a:pPr indent="-342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Required changes on the HEPscore benchmarking suite</a:t>
            </a:r>
            <a:endParaRPr/>
          </a:p>
          <a:p>
            <a:pPr indent="-342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To find feasible configurations for the available workloads, I did different parameter scans on different GPU machines:</a:t>
            </a:r>
            <a:endParaRPr/>
          </a:p>
          <a:p>
            <a:pPr indent="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endParaRPr/>
          </a:p>
          <a:p>
            <a:pPr indent="-342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Goal: F</a:t>
            </a:r>
            <a:r>
              <a:rPr lang="en-US"/>
              <a:t>ull utilization, s</a:t>
            </a:r>
            <a:r>
              <a:rPr lang="en-US"/>
              <a:t>tability of results, decent runtime, …</a:t>
            </a:r>
            <a:endParaRPr/>
          </a:p>
        </p:txBody>
      </p:sp>
      <p:sp>
        <p:nvSpPr>
          <p:cNvPr id="1180" name="Google Shape;1180;p98"/>
          <p:cNvSpPr/>
          <p:nvPr/>
        </p:nvSpPr>
        <p:spPr>
          <a:xfrm>
            <a:off x="654450" y="3174500"/>
            <a:ext cx="3233400" cy="1478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o</a:t>
            </a:r>
            <a:r>
              <a:rPr b="1" lang="en-US" sz="1800"/>
              <a:t>penlab GPU</a:t>
            </a:r>
            <a:r>
              <a:rPr b="1" lang="en-US" sz="1800"/>
              <a:t> machine</a:t>
            </a:r>
            <a:r>
              <a:rPr b="1" lang="en-US" sz="1800"/>
              <a:t>:</a:t>
            </a:r>
            <a:endParaRPr b="1" sz="18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GPU: T4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VRAM: 16GB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CPU: Xeon(R) Silver 4110 -</a:t>
            </a:r>
            <a:br>
              <a:rPr lang="en-US"/>
            </a:br>
            <a:r>
              <a:rPr lang="en-US"/>
              <a:t>2S/8C/16T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Memory: 6x32 DDR4 2133 MHz</a:t>
            </a:r>
            <a:endParaRPr/>
          </a:p>
        </p:txBody>
      </p:sp>
      <p:sp>
        <p:nvSpPr>
          <p:cNvPr id="1181" name="Google Shape;1181;p98"/>
          <p:cNvSpPr/>
          <p:nvPr/>
        </p:nvSpPr>
        <p:spPr>
          <a:xfrm>
            <a:off x="4536529" y="3172043"/>
            <a:ext cx="3358500" cy="1479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TOpAS (KIT)</a:t>
            </a:r>
            <a:r>
              <a:rPr b="1" lang="en-US" sz="1800"/>
              <a:t>:</a:t>
            </a:r>
            <a:endParaRPr b="1" sz="18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GPU: V100s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VRAM: 32GB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CPU: AMD EPYC 7702 - 2S/64C/128T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Memory: 32x32 DDR4 3200 MHz</a:t>
            </a:r>
            <a:endParaRPr/>
          </a:p>
        </p:txBody>
      </p:sp>
      <p:sp>
        <p:nvSpPr>
          <p:cNvPr id="1182" name="Google Shape;1182;p98"/>
          <p:cNvSpPr/>
          <p:nvPr/>
        </p:nvSpPr>
        <p:spPr>
          <a:xfrm>
            <a:off x="8523150" y="3174500"/>
            <a:ext cx="3184500" cy="1478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H100</a:t>
            </a:r>
            <a:r>
              <a:rPr b="1" lang="en-US" sz="1800"/>
              <a:t> (NGT):</a:t>
            </a:r>
            <a:endParaRPr b="1" sz="18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GPU: H100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VRAM: 96GB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CPU: </a:t>
            </a:r>
            <a:r>
              <a:rPr lang="en-US"/>
              <a:t>AMD EPYC 9654 - 2S/96C/192T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Memory:16x64 DDR5 </a:t>
            </a:r>
            <a:r>
              <a:rPr lang="en-US"/>
              <a:t>4800MHz</a:t>
            </a:r>
            <a:endParaRPr/>
          </a:p>
        </p:txBody>
      </p:sp>
      <p:sp>
        <p:nvSpPr>
          <p:cNvPr id="1183" name="Google Shape;1183;p98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30.06.2025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7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2"/>
          <p:cNvSpPr txBox="1"/>
          <p:nvPr>
            <p:ph type="title"/>
          </p:nvPr>
        </p:nvSpPr>
        <p:spPr>
          <a:xfrm>
            <a:off x="408000" y="373600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GPU Workload Concept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GPU Workloads for HEPScore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3" name="Google Shape;393;p52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4" name="Google Shape;394;p52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395" name="Google Shape;395;p52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pic>
        <p:nvPicPr>
          <p:cNvPr id="396" name="Google Shape;396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9067" y="2461974"/>
            <a:ext cx="6828426" cy="38449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97" name="Google Shape;397;p52"/>
          <p:cNvSpPr txBox="1"/>
          <p:nvPr>
            <p:ph idx="1" type="body"/>
          </p:nvPr>
        </p:nvSpPr>
        <p:spPr>
          <a:xfrm>
            <a:off x="408000" y="1295500"/>
            <a:ext cx="49014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GPU workloads are part of the standard framework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The general concept is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similar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to CPU: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GPU workloads are created as </a:t>
            </a:r>
            <a:r>
              <a:rPr b="1" lang="en-US" sz="2200">
                <a:latin typeface="Montserrat"/>
                <a:ea typeface="Montserrat"/>
                <a:cs typeface="Montserrat"/>
                <a:sym typeface="Montserrat"/>
              </a:rPr>
              <a:t>individual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container images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We utilize the </a:t>
            </a:r>
            <a:r>
              <a:rPr b="1" lang="en-US" sz="2200">
                <a:latin typeface="Montserrat"/>
                <a:ea typeface="Montserrat"/>
                <a:cs typeface="Montserrat"/>
                <a:sym typeface="Montserrat"/>
              </a:rPr>
              <a:t>available</a:t>
            </a: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build infrastructure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More details: </a:t>
            </a:r>
            <a:br>
              <a:rPr b="0" lang="en-US" sz="2200">
                <a:latin typeface="Montserrat"/>
                <a:ea typeface="Montserrat"/>
                <a:cs typeface="Montserrat"/>
                <a:sym typeface="Montserrat"/>
              </a:rPr>
            </a:b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    </a:t>
            </a:r>
            <a:r>
              <a:rPr b="0" lang="en-US" sz="2200">
                <a:solidFill>
                  <a:schemeClr val="accen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Domenico’s presentation</a:t>
            </a:r>
            <a:endParaRPr b="0" sz="22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98" name="Google Shape;398;p52"/>
          <p:cNvPicPr preferRelativeResize="0"/>
          <p:nvPr/>
        </p:nvPicPr>
        <p:blipFill rotWithShape="1">
          <a:blip r:embed="rId5">
            <a:alphaModFix/>
          </a:blip>
          <a:srcRect b="2203" l="3060" r="1300" t="3243"/>
          <a:stretch/>
        </p:blipFill>
        <p:spPr>
          <a:xfrm>
            <a:off x="6541625" y="438925"/>
            <a:ext cx="2782249" cy="190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53"/>
          <p:cNvSpPr txBox="1"/>
          <p:nvPr>
            <p:ph type="title"/>
          </p:nvPr>
        </p:nvSpPr>
        <p:spPr>
          <a:xfrm>
            <a:off x="408000" y="373600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Running </a:t>
            </a: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GPU Workloads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GPU Workloads for HEPScore</a:t>
            </a:r>
            <a:endParaRPr i="1"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4" name="Google Shape;404;p5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5" name="Google Shape;405;p53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406" name="Google Shape;406;p53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407" name="Google Shape;407;p53"/>
          <p:cNvSpPr txBox="1"/>
          <p:nvPr>
            <p:ph idx="1" type="body"/>
          </p:nvPr>
        </p:nvSpPr>
        <p:spPr>
          <a:xfrm>
            <a:off x="408000" y="1295500"/>
            <a:ext cx="49014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The containers can be executed directly (with docker/apptainer)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or as part of HEPScore</a:t>
            </a:r>
            <a:endParaRPr b="0" sz="22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08" name="Google Shape;408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4562" y="1336281"/>
            <a:ext cx="6087775" cy="312923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409" name="Google Shape;409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000" y="2652750"/>
            <a:ext cx="5150450" cy="35480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410" name="Google Shape;410;p53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5213" l="0" r="0" t="0"/>
          <a:stretch/>
        </p:blipFill>
        <p:spPr>
          <a:xfrm>
            <a:off x="9613225" y="3366024"/>
            <a:ext cx="2277599" cy="265164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4"/>
          <p:cNvSpPr txBox="1"/>
          <p:nvPr>
            <p:ph type="title"/>
          </p:nvPr>
        </p:nvSpPr>
        <p:spPr>
          <a:xfrm>
            <a:off x="408001" y="2896200"/>
            <a:ext cx="74808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800">
                <a:latin typeface="Montserrat"/>
                <a:ea typeface="Montserrat"/>
                <a:cs typeface="Montserrat"/>
                <a:sym typeface="Montserrat"/>
              </a:rPr>
              <a:t>The Process of Integrating GPU WLs</a:t>
            </a:r>
            <a:endParaRPr sz="4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6" name="Google Shape;416;p5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7" name="Google Shape;417;p54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sp>
        <p:nvSpPr>
          <p:cNvPr id="418" name="Google Shape;418;p54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</a:t>
            </a:r>
            <a:r>
              <a:rPr lang="en-US"/>
              <a:t>Integrating GPU Workloads in HEPscore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5"/>
          <p:cNvSpPr txBox="1"/>
          <p:nvPr>
            <p:ph idx="1" type="body"/>
          </p:nvPr>
        </p:nvSpPr>
        <p:spPr>
          <a:xfrm>
            <a:off x="408000" y="1295500"/>
            <a:ext cx="112887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GPU (systems) strongly differ, depending on the focus (AI, compute, …)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Additional requirements (drivers, SW packages, …)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19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Lot’s of development (and progress!) ongoing -&gt; moving target 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GPU applications are less deterministic due to high parallelism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1" marL="9144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○"/>
            </a:pP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Careful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calibration and </a:t>
            </a:r>
            <a:r>
              <a:rPr lang="en-US" sz="2200">
                <a:latin typeface="Montserrat"/>
                <a:ea typeface="Montserrat"/>
                <a:cs typeface="Montserrat"/>
                <a:sym typeface="Montserrat"/>
              </a:rPr>
              <a:t>validations are required</a:t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rPr b="0" lang="en-US" sz="2200">
                <a:latin typeface="Montserrat"/>
                <a:ea typeface="Montserrat"/>
                <a:cs typeface="Montserrat"/>
                <a:sym typeface="Montserrat"/>
              </a:rPr>
              <a:t>GPUs are used way more heterogeneously than CPUs</a:t>
            </a:r>
            <a:endParaRPr b="0" sz="22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683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"/>
              <a:buChar char="●"/>
            </a:pPr>
            <a:r>
              <a:t/>
            </a:r>
            <a:endParaRPr b="0" sz="2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24" name="Google Shape;424;p55"/>
          <p:cNvSpPr txBox="1"/>
          <p:nvPr>
            <p:ph type="title"/>
          </p:nvPr>
        </p:nvSpPr>
        <p:spPr>
          <a:xfrm>
            <a:off x="408000" y="373600"/>
            <a:ext cx="116856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Challenges </a:t>
            </a:r>
            <a:br>
              <a:rPr lang="en-US">
                <a:latin typeface="Montserrat"/>
                <a:ea typeface="Montserrat"/>
                <a:cs typeface="Montserrat"/>
                <a:sym typeface="Montserrat"/>
              </a:rPr>
            </a:br>
            <a:r>
              <a:rPr i="1" lang="en-US" sz="1800">
                <a:latin typeface="Montserrat"/>
                <a:ea typeface="Montserrat"/>
                <a:cs typeface="Montserrat"/>
                <a:sym typeface="Montserrat"/>
              </a:rPr>
              <a:t>The Process of Integrating GPU Workloads</a:t>
            </a:r>
            <a:endParaRPr i="1"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25" name="Google Shape;425;p5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6" name="Google Shape;426;p55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Robin Hofsaess | Integrating GPU Workloads in HEPscore</a:t>
            </a:r>
            <a:endParaRPr/>
          </a:p>
        </p:txBody>
      </p:sp>
      <p:sp>
        <p:nvSpPr>
          <p:cNvPr id="427" name="Google Shape;427;p55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01.10.2025</a:t>
            </a:r>
            <a:endParaRPr/>
          </a:p>
        </p:txBody>
      </p:sp>
      <p:pic>
        <p:nvPicPr>
          <p:cNvPr id="428" name="Google Shape;42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125" y="4057750"/>
            <a:ext cx="3674999" cy="2202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55"/>
          <p:cNvPicPr preferRelativeResize="0"/>
          <p:nvPr/>
        </p:nvPicPr>
        <p:blipFill rotWithShape="1">
          <a:blip r:embed="rId4">
            <a:alphaModFix/>
          </a:blip>
          <a:srcRect b="0" l="0" r="14639" t="0"/>
          <a:stretch/>
        </p:blipFill>
        <p:spPr>
          <a:xfrm>
            <a:off x="4170375" y="4057750"/>
            <a:ext cx="3340099" cy="2202899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55"/>
          <p:cNvSpPr txBox="1"/>
          <p:nvPr/>
        </p:nvSpPr>
        <p:spPr>
          <a:xfrm>
            <a:off x="4089400" y="6159500"/>
            <a:ext cx="1930500" cy="1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/>
              <a:t>Source: </a:t>
            </a:r>
            <a:r>
              <a:rPr lang="en-US" sz="800">
                <a:solidFill>
                  <a:schemeClr val="accent2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computerbase</a:t>
            </a:r>
            <a:r>
              <a:rPr lang="en-US" sz="800">
                <a:solidFill>
                  <a:srgbClr val="171717"/>
                </a:solidFill>
              </a:rPr>
              <a:t> / Google</a:t>
            </a:r>
            <a:endParaRPr sz="800">
              <a:solidFill>
                <a:srgbClr val="171717"/>
              </a:solidFill>
            </a:endParaRPr>
          </a:p>
        </p:txBody>
      </p:sp>
      <p:sp>
        <p:nvSpPr>
          <p:cNvPr id="431" name="Google Shape;431;p55"/>
          <p:cNvSpPr txBox="1"/>
          <p:nvPr/>
        </p:nvSpPr>
        <p:spPr>
          <a:xfrm>
            <a:off x="330200" y="6165850"/>
            <a:ext cx="14034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2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Source: </a:t>
            </a:r>
            <a:r>
              <a:rPr lang="en-US" sz="800">
                <a:solidFill>
                  <a:schemeClr val="accent2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AMD</a:t>
            </a:r>
            <a:endParaRPr sz="800">
              <a:solidFill>
                <a:schemeClr val="accent2"/>
              </a:solidFill>
            </a:endParaRPr>
          </a:p>
        </p:txBody>
      </p:sp>
      <p:pic>
        <p:nvPicPr>
          <p:cNvPr id="432" name="Google Shape;432;p5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05725" y="4057750"/>
            <a:ext cx="4178301" cy="22029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5"/>
          <p:cNvSpPr txBox="1"/>
          <p:nvPr/>
        </p:nvSpPr>
        <p:spPr>
          <a:xfrm>
            <a:off x="7535875" y="6162750"/>
            <a:ext cx="2884500" cy="1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2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Source: </a:t>
            </a:r>
            <a:r>
              <a:rPr lang="en-US" sz="800">
                <a:solidFill>
                  <a:schemeClr val="accent2"/>
                </a:solidFill>
                <a:uFill>
                  <a:noFill/>
                </a:u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pcgameshardware</a:t>
            </a:r>
            <a:r>
              <a:rPr lang="en-US" sz="800">
                <a:solidFill>
                  <a:schemeClr val="dk2"/>
                </a:solidFill>
              </a:rPr>
              <a:t> / Nvidia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