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2" r:id="rId2"/>
  </p:sldMasterIdLst>
  <p:notesMasterIdLst>
    <p:notesMasterId r:id="rId32"/>
  </p:notesMasterIdLst>
  <p:handoutMasterIdLst>
    <p:handoutMasterId r:id="rId33"/>
  </p:handoutMasterIdLst>
  <p:sldIdLst>
    <p:sldId id="264" r:id="rId3"/>
    <p:sldId id="268" r:id="rId4"/>
    <p:sldId id="358" r:id="rId5"/>
    <p:sldId id="371" r:id="rId6"/>
    <p:sldId id="373" r:id="rId7"/>
    <p:sldId id="407" r:id="rId8"/>
    <p:sldId id="408" r:id="rId9"/>
    <p:sldId id="476" r:id="rId10"/>
    <p:sldId id="477" r:id="rId11"/>
    <p:sldId id="472" r:id="rId12"/>
    <p:sldId id="487" r:id="rId13"/>
    <p:sldId id="488" r:id="rId14"/>
    <p:sldId id="478" r:id="rId15"/>
    <p:sldId id="475" r:id="rId16"/>
    <p:sldId id="459" r:id="rId17"/>
    <p:sldId id="482" r:id="rId18"/>
    <p:sldId id="469" r:id="rId19"/>
    <p:sldId id="483" r:id="rId20"/>
    <p:sldId id="489" r:id="rId21"/>
    <p:sldId id="490" r:id="rId22"/>
    <p:sldId id="491" r:id="rId23"/>
    <p:sldId id="484" r:id="rId24"/>
    <p:sldId id="485" r:id="rId25"/>
    <p:sldId id="486" r:id="rId26"/>
    <p:sldId id="368" r:id="rId27"/>
    <p:sldId id="267" r:id="rId28"/>
    <p:sldId id="409" r:id="rId29"/>
    <p:sldId id="418" r:id="rId30"/>
    <p:sldId id="277" r:id="rId31"/>
  </p:sldIdLst>
  <p:sldSz cx="9144000" cy="5143500" type="screen16x9"/>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9A7FE51-E909-0CE0-E619-CF49AAC398B3}" name="Alexej Grudiev" initials="AG" userId="S::alexej.grudiev@cern.ch::47cd4ef0-84ec-4c92-9e41-06e4656cedf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8FF48"/>
    <a:srgbClr val="E7E8F0"/>
    <a:srgbClr val="0000FF"/>
    <a:srgbClr val="FF00FF"/>
    <a:srgbClr val="FFDCFF"/>
    <a:srgbClr val="1C44C1"/>
    <a:srgbClr val="FF0000"/>
    <a:srgbClr val="22529E"/>
    <a:srgbClr val="ACACAC"/>
    <a:srgbClr val="D9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89" autoAdjust="0"/>
    <p:restoredTop sz="93129" autoAdjust="0"/>
  </p:normalViewPr>
  <p:slideViewPr>
    <p:cSldViewPr snapToObjects="1" showGuides="1">
      <p:cViewPr varScale="1">
        <p:scale>
          <a:sx n="151" d="100"/>
          <a:sy n="151" d="100"/>
        </p:scale>
        <p:origin x="504" y="108"/>
      </p:cViewPr>
      <p:guideLst>
        <p:guide orient="horz" pos="162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38" Type="http://schemas.microsoft.com/office/2018/10/relationships/authors" Targe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49D03EEF-9089-C744-8C93-EE73F8B15776}" type="datetimeFigureOut">
              <a:rPr lang="fr-FR" smtClean="0"/>
              <a:pPr/>
              <a:t>30/09/2025</a:t>
            </a:fld>
            <a:endParaRPr lang="en-GB"/>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5557F9A8-E4A4-1C40-93CC-37CDF0C3283E}" type="datetimeFigureOut">
              <a:rPr lang="fr-FR" smtClean="0"/>
              <a:pPr/>
              <a:t>30/09/2025</a:t>
            </a:fld>
            <a:endParaRPr lang="en-GB"/>
          </a:p>
        </p:txBody>
      </p:sp>
      <p:sp>
        <p:nvSpPr>
          <p:cNvPr id="4" name="Espace réservé de l'image des diapositives 3"/>
          <p:cNvSpPr>
            <a:spLocks noGrp="1" noRot="1" noChangeAspect="1"/>
          </p:cNvSpPr>
          <p:nvPr>
            <p:ph type="sldImg" idx="2"/>
          </p:nvPr>
        </p:nvSpPr>
        <p:spPr>
          <a:xfrm>
            <a:off x="107950" y="739775"/>
            <a:ext cx="6581775" cy="3703638"/>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393A5D-14D6-4646-84B9-A0E78F83D06C}" type="slidenum">
              <a:rPr lang="en-GB" smtClean="0"/>
              <a:pPr/>
              <a:t>2</a:t>
            </a:fld>
            <a:endParaRPr lang="en-GB"/>
          </a:p>
        </p:txBody>
      </p:sp>
    </p:spTree>
    <p:extLst>
      <p:ext uri="{BB962C8B-B14F-4D97-AF65-F5344CB8AC3E}">
        <p14:creationId xmlns:p14="http://schemas.microsoft.com/office/powerpoint/2010/main" val="26260073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327B23-55FB-629B-45AF-D63B4010CA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6EB14C-89CD-DDE9-8E8F-9935797ABC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2AD1C5-D49B-4330-26B1-9FEF28B0D42B}"/>
              </a:ext>
            </a:extLst>
          </p:cNvPr>
          <p:cNvSpPr>
            <a:spLocks noGrp="1"/>
          </p:cNvSpPr>
          <p:nvPr>
            <p:ph type="body" idx="1"/>
          </p:nvPr>
        </p:nvSpPr>
        <p:spPr/>
        <p:txBody>
          <a:bodyPr>
            <a:normAutofit/>
          </a:bodyPr>
          <a:lstStyle/>
          <a:p>
            <a:pPr marL="0" indent="0">
              <a:buNone/>
            </a:pPr>
            <a:r>
              <a:rPr lang="en-US" dirty="0"/>
              <a:t>Investigation of possible beam pipe modes</a:t>
            </a:r>
            <a:endParaRPr lang="en-GB" dirty="0"/>
          </a:p>
        </p:txBody>
      </p:sp>
      <p:sp>
        <p:nvSpPr>
          <p:cNvPr id="4" name="Slide Number Placeholder 3">
            <a:extLst>
              <a:ext uri="{FF2B5EF4-FFF2-40B4-BE49-F238E27FC236}">
                <a16:creationId xmlns:a16="http://schemas.microsoft.com/office/drawing/2014/main" id="{943CDB9D-8243-40F9-5C6B-BCA4C8806186}"/>
              </a:ext>
            </a:extLst>
          </p:cNvPr>
          <p:cNvSpPr>
            <a:spLocks noGrp="1"/>
          </p:cNvSpPr>
          <p:nvPr>
            <p:ph type="sldNum" sz="quarter" idx="5"/>
          </p:nvPr>
        </p:nvSpPr>
        <p:spPr/>
        <p:txBody>
          <a:bodyPr/>
          <a:lstStyle/>
          <a:p>
            <a:fld id="{E9393A5D-14D6-4646-84B9-A0E78F83D06C}" type="slidenum">
              <a:rPr lang="en-GB" smtClean="0"/>
              <a:pPr/>
              <a:t>15</a:t>
            </a:fld>
            <a:endParaRPr lang="en-GB"/>
          </a:p>
        </p:txBody>
      </p:sp>
    </p:spTree>
    <p:extLst>
      <p:ext uri="{BB962C8B-B14F-4D97-AF65-F5344CB8AC3E}">
        <p14:creationId xmlns:p14="http://schemas.microsoft.com/office/powerpoint/2010/main" val="35147881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21ED7A-02EF-B883-48C5-CB2301EDAE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77E964F-571F-1757-849A-346CB8515FC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7284C78-DA13-9EFC-8761-4EB262C27EA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D71CC95-75B7-AA2D-1D11-B2B571ABD9C4}"/>
              </a:ext>
            </a:extLst>
          </p:cNvPr>
          <p:cNvSpPr>
            <a:spLocks noGrp="1"/>
          </p:cNvSpPr>
          <p:nvPr>
            <p:ph type="sldNum" sz="quarter" idx="5"/>
          </p:nvPr>
        </p:nvSpPr>
        <p:spPr/>
        <p:txBody>
          <a:bodyPr/>
          <a:lstStyle/>
          <a:p>
            <a:fld id="{E9393A5D-14D6-4646-84B9-A0E78F83D06C}" type="slidenum">
              <a:rPr lang="en-GB" smtClean="0"/>
              <a:pPr/>
              <a:t>16</a:t>
            </a:fld>
            <a:endParaRPr lang="en-GB"/>
          </a:p>
        </p:txBody>
      </p:sp>
    </p:spTree>
    <p:extLst>
      <p:ext uri="{BB962C8B-B14F-4D97-AF65-F5344CB8AC3E}">
        <p14:creationId xmlns:p14="http://schemas.microsoft.com/office/powerpoint/2010/main" val="15501399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2305BE-0A1E-916D-CD9E-3B2B084104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D4EBE4-10A9-F61A-F86D-9953534F588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C391054-E13F-9507-B996-49CEC1A08D7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3A4087E-E715-EA72-D1CD-A3F00EABE9AC}"/>
              </a:ext>
            </a:extLst>
          </p:cNvPr>
          <p:cNvSpPr>
            <a:spLocks noGrp="1"/>
          </p:cNvSpPr>
          <p:nvPr>
            <p:ph type="sldNum" sz="quarter" idx="5"/>
          </p:nvPr>
        </p:nvSpPr>
        <p:spPr/>
        <p:txBody>
          <a:bodyPr/>
          <a:lstStyle/>
          <a:p>
            <a:fld id="{E9393A5D-14D6-4646-84B9-A0E78F83D06C}" type="slidenum">
              <a:rPr lang="en-GB" smtClean="0"/>
              <a:pPr/>
              <a:t>17</a:t>
            </a:fld>
            <a:endParaRPr lang="en-GB"/>
          </a:p>
        </p:txBody>
      </p:sp>
    </p:spTree>
    <p:extLst>
      <p:ext uri="{BB962C8B-B14F-4D97-AF65-F5344CB8AC3E}">
        <p14:creationId xmlns:p14="http://schemas.microsoft.com/office/powerpoint/2010/main" val="12906215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1B6C3C-A25D-278C-B973-7E18D2F0E4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90B938-5ED0-E8E0-C0CF-039DE453013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D574B2E-45D3-6E33-35D7-44FAA45C767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A4924E5-9E6A-1E7B-138A-C90F15092EBC}"/>
              </a:ext>
            </a:extLst>
          </p:cNvPr>
          <p:cNvSpPr>
            <a:spLocks noGrp="1"/>
          </p:cNvSpPr>
          <p:nvPr>
            <p:ph type="sldNum" sz="quarter" idx="5"/>
          </p:nvPr>
        </p:nvSpPr>
        <p:spPr/>
        <p:txBody>
          <a:bodyPr/>
          <a:lstStyle/>
          <a:p>
            <a:fld id="{E9393A5D-14D6-4646-84B9-A0E78F83D06C}" type="slidenum">
              <a:rPr lang="en-GB" smtClean="0"/>
              <a:pPr/>
              <a:t>18</a:t>
            </a:fld>
            <a:endParaRPr lang="en-GB"/>
          </a:p>
        </p:txBody>
      </p:sp>
    </p:spTree>
    <p:extLst>
      <p:ext uri="{BB962C8B-B14F-4D97-AF65-F5344CB8AC3E}">
        <p14:creationId xmlns:p14="http://schemas.microsoft.com/office/powerpoint/2010/main" val="8184055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407B08-DD58-2932-FAFE-28BC089F461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A60255-2809-B661-FF99-E240F5E65F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C30707-E972-0650-4D1F-7F3F2E2D0242}"/>
              </a:ext>
            </a:extLst>
          </p:cNvPr>
          <p:cNvSpPr>
            <a:spLocks noGrp="1"/>
          </p:cNvSpPr>
          <p:nvPr>
            <p:ph type="body" idx="1"/>
          </p:nvPr>
        </p:nvSpPr>
        <p:spPr/>
        <p:txBody>
          <a:bodyPr/>
          <a:lstStyle/>
          <a:p>
            <a:pPr fontAlgn="t"/>
            <a:endParaRPr lang="en-GB" dirty="0">
              <a:latin typeface="Arial" panose="020B0604020202020204" pitchFamily="34" charset="0"/>
            </a:endParaRPr>
          </a:p>
        </p:txBody>
      </p:sp>
      <p:sp>
        <p:nvSpPr>
          <p:cNvPr id="4" name="Slide Number Placeholder 3">
            <a:extLst>
              <a:ext uri="{FF2B5EF4-FFF2-40B4-BE49-F238E27FC236}">
                <a16:creationId xmlns:a16="http://schemas.microsoft.com/office/drawing/2014/main" id="{D9DFE581-1593-9A21-3A7B-224C92A08DBE}"/>
              </a:ext>
            </a:extLst>
          </p:cNvPr>
          <p:cNvSpPr>
            <a:spLocks noGrp="1"/>
          </p:cNvSpPr>
          <p:nvPr>
            <p:ph type="sldNum" sz="quarter" idx="5"/>
          </p:nvPr>
        </p:nvSpPr>
        <p:spPr/>
        <p:txBody>
          <a:bodyPr/>
          <a:lstStyle/>
          <a:p>
            <a:fld id="{E9393A5D-14D6-4646-84B9-A0E78F83D06C}" type="slidenum">
              <a:rPr lang="en-GB" smtClean="0"/>
              <a:pPr/>
              <a:t>19</a:t>
            </a:fld>
            <a:endParaRPr lang="en-GB"/>
          </a:p>
        </p:txBody>
      </p:sp>
    </p:spTree>
    <p:extLst>
      <p:ext uri="{BB962C8B-B14F-4D97-AF65-F5344CB8AC3E}">
        <p14:creationId xmlns:p14="http://schemas.microsoft.com/office/powerpoint/2010/main" val="2090187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DBDB16-04D1-C9A5-0FE1-75E80F2FED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CD27F2-6054-DB37-6E0F-660CEEF0CDC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D1479FC-53A7-AF11-A995-CA3274182971}"/>
              </a:ext>
            </a:extLst>
          </p:cNvPr>
          <p:cNvSpPr>
            <a:spLocks noGrp="1"/>
          </p:cNvSpPr>
          <p:nvPr>
            <p:ph type="body" idx="1"/>
          </p:nvPr>
        </p:nvSpPr>
        <p:spPr/>
        <p:txBody>
          <a:bodyPr/>
          <a:lstStyle/>
          <a:p>
            <a:pPr fontAlgn="t"/>
            <a:endParaRPr lang="en-GB" dirty="0">
              <a:latin typeface="Arial" panose="020B0604020202020204" pitchFamily="34" charset="0"/>
            </a:endParaRPr>
          </a:p>
        </p:txBody>
      </p:sp>
      <p:sp>
        <p:nvSpPr>
          <p:cNvPr id="4" name="Slide Number Placeholder 3">
            <a:extLst>
              <a:ext uri="{FF2B5EF4-FFF2-40B4-BE49-F238E27FC236}">
                <a16:creationId xmlns:a16="http://schemas.microsoft.com/office/drawing/2014/main" id="{3A592641-104E-9D58-668B-DB827FCD7A8F}"/>
              </a:ext>
            </a:extLst>
          </p:cNvPr>
          <p:cNvSpPr>
            <a:spLocks noGrp="1"/>
          </p:cNvSpPr>
          <p:nvPr>
            <p:ph type="sldNum" sz="quarter" idx="5"/>
          </p:nvPr>
        </p:nvSpPr>
        <p:spPr/>
        <p:txBody>
          <a:bodyPr/>
          <a:lstStyle/>
          <a:p>
            <a:fld id="{E9393A5D-14D6-4646-84B9-A0E78F83D06C}" type="slidenum">
              <a:rPr lang="en-GB" smtClean="0"/>
              <a:pPr/>
              <a:t>20</a:t>
            </a:fld>
            <a:endParaRPr lang="en-GB"/>
          </a:p>
        </p:txBody>
      </p:sp>
    </p:spTree>
    <p:extLst>
      <p:ext uri="{BB962C8B-B14F-4D97-AF65-F5344CB8AC3E}">
        <p14:creationId xmlns:p14="http://schemas.microsoft.com/office/powerpoint/2010/main" val="33729799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7C3715-EAF4-F175-9A53-5FC30C52CD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7851518-EF30-0B04-0688-E95EC25E2B6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EB5D10E-706B-E7F3-9F42-085B16FCAD82}"/>
              </a:ext>
            </a:extLst>
          </p:cNvPr>
          <p:cNvSpPr>
            <a:spLocks noGrp="1"/>
          </p:cNvSpPr>
          <p:nvPr>
            <p:ph type="body" idx="1"/>
          </p:nvPr>
        </p:nvSpPr>
        <p:spPr/>
        <p:txBody>
          <a:bodyPr/>
          <a:lstStyle/>
          <a:p>
            <a:pPr fontAlgn="t"/>
            <a:endParaRPr lang="en-GB" dirty="0">
              <a:latin typeface="Arial" panose="020B0604020202020204" pitchFamily="34" charset="0"/>
            </a:endParaRPr>
          </a:p>
        </p:txBody>
      </p:sp>
      <p:sp>
        <p:nvSpPr>
          <p:cNvPr id="4" name="Slide Number Placeholder 3">
            <a:extLst>
              <a:ext uri="{FF2B5EF4-FFF2-40B4-BE49-F238E27FC236}">
                <a16:creationId xmlns:a16="http://schemas.microsoft.com/office/drawing/2014/main" id="{B4547B10-90E2-9584-8EAD-CDF4A2D0C2E1}"/>
              </a:ext>
            </a:extLst>
          </p:cNvPr>
          <p:cNvSpPr>
            <a:spLocks noGrp="1"/>
          </p:cNvSpPr>
          <p:nvPr>
            <p:ph type="sldNum" sz="quarter" idx="5"/>
          </p:nvPr>
        </p:nvSpPr>
        <p:spPr/>
        <p:txBody>
          <a:bodyPr/>
          <a:lstStyle/>
          <a:p>
            <a:fld id="{E9393A5D-14D6-4646-84B9-A0E78F83D06C}" type="slidenum">
              <a:rPr lang="en-GB" smtClean="0"/>
              <a:pPr/>
              <a:t>21</a:t>
            </a:fld>
            <a:endParaRPr lang="en-GB"/>
          </a:p>
        </p:txBody>
      </p:sp>
    </p:spTree>
    <p:extLst>
      <p:ext uri="{BB962C8B-B14F-4D97-AF65-F5344CB8AC3E}">
        <p14:creationId xmlns:p14="http://schemas.microsoft.com/office/powerpoint/2010/main" val="36935896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a:t>Fig</a:t>
            </a:r>
            <a:r>
              <a:rPr lang="fr-FR" dirty="0"/>
              <a:t> 3, 10, 5</a:t>
            </a:r>
            <a:endParaRPr lang="en-GB" dirty="0"/>
          </a:p>
        </p:txBody>
      </p:sp>
      <p:sp>
        <p:nvSpPr>
          <p:cNvPr id="4" name="Slide Number Placeholder 3"/>
          <p:cNvSpPr>
            <a:spLocks noGrp="1"/>
          </p:cNvSpPr>
          <p:nvPr>
            <p:ph type="sldNum" sz="quarter" idx="5"/>
          </p:nvPr>
        </p:nvSpPr>
        <p:spPr/>
        <p:txBody>
          <a:bodyPr/>
          <a:lstStyle/>
          <a:p>
            <a:fld id="{E9393A5D-14D6-4646-84B9-A0E78F83D06C}" type="slidenum">
              <a:rPr lang="en-GB" smtClean="0"/>
              <a:pPr/>
              <a:t>23</a:t>
            </a:fld>
            <a:endParaRPr lang="en-GB"/>
          </a:p>
        </p:txBody>
      </p:sp>
    </p:spTree>
    <p:extLst>
      <p:ext uri="{BB962C8B-B14F-4D97-AF65-F5344CB8AC3E}">
        <p14:creationId xmlns:p14="http://schemas.microsoft.com/office/powerpoint/2010/main" val="16280058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393A5D-14D6-4646-84B9-A0E78F83D06C}" type="slidenum">
              <a:rPr lang="en-GB" smtClean="0"/>
              <a:pPr/>
              <a:t>25</a:t>
            </a:fld>
            <a:endParaRPr lang="en-GB"/>
          </a:p>
        </p:txBody>
      </p:sp>
    </p:spTree>
    <p:extLst>
      <p:ext uri="{BB962C8B-B14F-4D97-AF65-F5344CB8AC3E}">
        <p14:creationId xmlns:p14="http://schemas.microsoft.com/office/powerpoint/2010/main" val="33366126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393A5D-14D6-4646-84B9-A0E78F83D06C}" type="slidenum">
              <a:rPr lang="en-GB" smtClean="0"/>
              <a:pPr/>
              <a:t>27</a:t>
            </a:fld>
            <a:endParaRPr lang="en-GB"/>
          </a:p>
        </p:txBody>
      </p:sp>
    </p:spTree>
    <p:extLst>
      <p:ext uri="{BB962C8B-B14F-4D97-AF65-F5344CB8AC3E}">
        <p14:creationId xmlns:p14="http://schemas.microsoft.com/office/powerpoint/2010/main" val="10870699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393A5D-14D6-4646-84B9-A0E78F83D06C}" type="slidenum">
              <a:rPr lang="en-GB" smtClean="0"/>
              <a:pPr/>
              <a:t>3</a:t>
            </a:fld>
            <a:endParaRPr lang="en-GB"/>
          </a:p>
        </p:txBody>
      </p:sp>
    </p:spTree>
    <p:extLst>
      <p:ext uri="{BB962C8B-B14F-4D97-AF65-F5344CB8AC3E}">
        <p14:creationId xmlns:p14="http://schemas.microsoft.com/office/powerpoint/2010/main" val="4016237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3E6C06-0D3E-7231-52D7-B4966A1AF3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906826-0647-00DA-4909-315D15D7D2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84579FB-DD3C-E4BE-EB1C-15CEC20E32C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C7EC72A-8607-B7FD-54DC-8602311DE002}"/>
              </a:ext>
            </a:extLst>
          </p:cNvPr>
          <p:cNvSpPr>
            <a:spLocks noGrp="1"/>
          </p:cNvSpPr>
          <p:nvPr>
            <p:ph type="sldNum" sz="quarter" idx="5"/>
          </p:nvPr>
        </p:nvSpPr>
        <p:spPr/>
        <p:txBody>
          <a:bodyPr/>
          <a:lstStyle/>
          <a:p>
            <a:fld id="{E9393A5D-14D6-4646-84B9-A0E78F83D06C}" type="slidenum">
              <a:rPr lang="en-GB" smtClean="0"/>
              <a:pPr/>
              <a:t>8</a:t>
            </a:fld>
            <a:endParaRPr lang="en-GB"/>
          </a:p>
        </p:txBody>
      </p:sp>
    </p:spTree>
    <p:extLst>
      <p:ext uri="{BB962C8B-B14F-4D97-AF65-F5344CB8AC3E}">
        <p14:creationId xmlns:p14="http://schemas.microsoft.com/office/powerpoint/2010/main" val="5986071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B121FF-28E8-9C4A-C2C0-3E5D16B99D1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641D8E5-6230-78F0-7B48-E3AC2703EB3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990B866-54A0-F3C0-464D-54B1BC2356D1}"/>
              </a:ext>
            </a:extLst>
          </p:cNvPr>
          <p:cNvSpPr>
            <a:spLocks noGrp="1"/>
          </p:cNvSpPr>
          <p:nvPr>
            <p:ph type="body" idx="1"/>
          </p:nvPr>
        </p:nvSpPr>
        <p:spPr/>
        <p:txBody>
          <a:bodyPr/>
          <a:lstStyle/>
          <a:p>
            <a:r>
              <a:rPr lang="en-US" sz="1200" b="1" dirty="0"/>
              <a:t>Space charge effect is predominant in the short-range wake regime</a:t>
            </a:r>
            <a:endParaRPr lang="en-GB" dirty="0"/>
          </a:p>
        </p:txBody>
      </p:sp>
      <p:sp>
        <p:nvSpPr>
          <p:cNvPr id="4" name="Slide Number Placeholder 3">
            <a:extLst>
              <a:ext uri="{FF2B5EF4-FFF2-40B4-BE49-F238E27FC236}">
                <a16:creationId xmlns:a16="http://schemas.microsoft.com/office/drawing/2014/main" id="{DA44839C-374D-887E-E0C8-BFEF289FF9BA}"/>
              </a:ext>
            </a:extLst>
          </p:cNvPr>
          <p:cNvSpPr>
            <a:spLocks noGrp="1"/>
          </p:cNvSpPr>
          <p:nvPr>
            <p:ph type="sldNum" sz="quarter" idx="5"/>
          </p:nvPr>
        </p:nvSpPr>
        <p:spPr/>
        <p:txBody>
          <a:bodyPr/>
          <a:lstStyle/>
          <a:p>
            <a:fld id="{E9393A5D-14D6-4646-84B9-A0E78F83D06C}" type="slidenum">
              <a:rPr lang="en-GB" smtClean="0"/>
              <a:pPr/>
              <a:t>9</a:t>
            </a:fld>
            <a:endParaRPr lang="en-GB"/>
          </a:p>
        </p:txBody>
      </p:sp>
    </p:spTree>
    <p:extLst>
      <p:ext uri="{BB962C8B-B14F-4D97-AF65-F5344CB8AC3E}">
        <p14:creationId xmlns:p14="http://schemas.microsoft.com/office/powerpoint/2010/main" val="8762337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0FCF2F-5A6A-BE02-90F7-21FFB049EA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610BBB5-653B-BBD4-EC7A-816CE3CC3FB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C3CADC-9E1A-5596-1978-71EE011489D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EF72D9F-7405-51EB-71C5-A898B34C13DE}"/>
              </a:ext>
            </a:extLst>
          </p:cNvPr>
          <p:cNvSpPr>
            <a:spLocks noGrp="1"/>
          </p:cNvSpPr>
          <p:nvPr>
            <p:ph type="sldNum" sz="quarter" idx="5"/>
          </p:nvPr>
        </p:nvSpPr>
        <p:spPr/>
        <p:txBody>
          <a:bodyPr/>
          <a:lstStyle/>
          <a:p>
            <a:fld id="{E9393A5D-14D6-4646-84B9-A0E78F83D06C}" type="slidenum">
              <a:rPr lang="en-GB" smtClean="0"/>
              <a:pPr/>
              <a:t>10</a:t>
            </a:fld>
            <a:endParaRPr lang="en-GB"/>
          </a:p>
        </p:txBody>
      </p:sp>
    </p:spTree>
    <p:extLst>
      <p:ext uri="{BB962C8B-B14F-4D97-AF65-F5344CB8AC3E}">
        <p14:creationId xmlns:p14="http://schemas.microsoft.com/office/powerpoint/2010/main" val="35267485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EA18F7-AE63-AB1E-87DF-A904F8C567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5D80598-F6F1-7805-DA9F-AFE51619F87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D47D67-E21F-102B-DADC-15C40D30855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C37D0E9-E33F-DA61-1C79-79194A4D14C3}"/>
              </a:ext>
            </a:extLst>
          </p:cNvPr>
          <p:cNvSpPr>
            <a:spLocks noGrp="1"/>
          </p:cNvSpPr>
          <p:nvPr>
            <p:ph type="sldNum" sz="quarter" idx="5"/>
          </p:nvPr>
        </p:nvSpPr>
        <p:spPr/>
        <p:txBody>
          <a:bodyPr/>
          <a:lstStyle/>
          <a:p>
            <a:fld id="{E9393A5D-14D6-4646-84B9-A0E78F83D06C}" type="slidenum">
              <a:rPr lang="en-GB" smtClean="0"/>
              <a:pPr/>
              <a:t>11</a:t>
            </a:fld>
            <a:endParaRPr lang="en-GB"/>
          </a:p>
        </p:txBody>
      </p:sp>
    </p:spTree>
    <p:extLst>
      <p:ext uri="{BB962C8B-B14F-4D97-AF65-F5344CB8AC3E}">
        <p14:creationId xmlns:p14="http://schemas.microsoft.com/office/powerpoint/2010/main" val="15305301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870ED2-76A3-0460-382F-F492BBDCA2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AFCCFF-C804-4B70-9D90-475F71E449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FB91B5F-2013-EF7B-D3F3-B09C6722B7B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466AFA4-4B2C-18C4-BA3F-A22EA6AA2053}"/>
              </a:ext>
            </a:extLst>
          </p:cNvPr>
          <p:cNvSpPr>
            <a:spLocks noGrp="1"/>
          </p:cNvSpPr>
          <p:nvPr>
            <p:ph type="sldNum" sz="quarter" idx="5"/>
          </p:nvPr>
        </p:nvSpPr>
        <p:spPr/>
        <p:txBody>
          <a:bodyPr/>
          <a:lstStyle/>
          <a:p>
            <a:fld id="{E9393A5D-14D6-4646-84B9-A0E78F83D06C}" type="slidenum">
              <a:rPr lang="en-GB" smtClean="0"/>
              <a:pPr/>
              <a:t>12</a:t>
            </a:fld>
            <a:endParaRPr lang="en-GB"/>
          </a:p>
        </p:txBody>
      </p:sp>
    </p:spTree>
    <p:extLst>
      <p:ext uri="{BB962C8B-B14F-4D97-AF65-F5344CB8AC3E}">
        <p14:creationId xmlns:p14="http://schemas.microsoft.com/office/powerpoint/2010/main" val="3773125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2F3E1D-F1FA-5F01-7D4C-614328B7AE0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5DC5AF-91A2-F01D-2073-9E3B93E6C64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B78C24-0416-D698-3D32-008F42D49CB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CD7C640-67EE-A2B5-D098-BD99EC68D10A}"/>
              </a:ext>
            </a:extLst>
          </p:cNvPr>
          <p:cNvSpPr>
            <a:spLocks noGrp="1"/>
          </p:cNvSpPr>
          <p:nvPr>
            <p:ph type="sldNum" sz="quarter" idx="5"/>
          </p:nvPr>
        </p:nvSpPr>
        <p:spPr/>
        <p:txBody>
          <a:bodyPr/>
          <a:lstStyle/>
          <a:p>
            <a:fld id="{E9393A5D-14D6-4646-84B9-A0E78F83D06C}" type="slidenum">
              <a:rPr lang="en-GB" smtClean="0"/>
              <a:pPr/>
              <a:t>13</a:t>
            </a:fld>
            <a:endParaRPr lang="en-GB"/>
          </a:p>
        </p:txBody>
      </p:sp>
    </p:spTree>
    <p:extLst>
      <p:ext uri="{BB962C8B-B14F-4D97-AF65-F5344CB8AC3E}">
        <p14:creationId xmlns:p14="http://schemas.microsoft.com/office/powerpoint/2010/main" val="4062922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74586D-7530-B257-0016-032FEF5EEE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7884B3-A767-CEEB-905E-A2AE4E5DBE2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21A853D-D6C2-C479-1111-3C622970609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45E7B08-6039-118E-1DC8-A2A7FB66256C}"/>
              </a:ext>
            </a:extLst>
          </p:cNvPr>
          <p:cNvSpPr>
            <a:spLocks noGrp="1"/>
          </p:cNvSpPr>
          <p:nvPr>
            <p:ph type="sldNum" sz="quarter" idx="5"/>
          </p:nvPr>
        </p:nvSpPr>
        <p:spPr/>
        <p:txBody>
          <a:bodyPr/>
          <a:lstStyle/>
          <a:p>
            <a:fld id="{E9393A5D-14D6-4646-84B9-A0E78F83D06C}" type="slidenum">
              <a:rPr lang="en-GB" smtClean="0"/>
              <a:pPr/>
              <a:t>14</a:t>
            </a:fld>
            <a:endParaRPr lang="en-GB"/>
          </a:p>
        </p:txBody>
      </p:sp>
    </p:spTree>
    <p:extLst>
      <p:ext uri="{BB962C8B-B14F-4D97-AF65-F5344CB8AC3E}">
        <p14:creationId xmlns:p14="http://schemas.microsoft.com/office/powerpoint/2010/main" val="1428095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dirty="0"/>
              <a:t>Leonard Thiele | 8th Meeting Task 6.1 MuCol Design Study</a:t>
            </a:r>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dirty="0"/>
              <a:t>Leonard Thiele | 8th Meeting Task 6.1 MuCol Design Study</a:t>
            </a:r>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dirty="0"/>
              <a:t>Leonard Thiele | 8th Meeting Task 6.1 MuCol Design Study</a:t>
            </a:r>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5"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dirty="0"/>
              <a:t>Leonard Thiele | 8th Meeting Task 6.1 MuCol Design Study</a:t>
            </a:r>
          </a:p>
        </p:txBody>
      </p:sp>
      <p:sp>
        <p:nvSpPr>
          <p:cNvPr id="7"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dirty="0"/>
              <a:t>Leonard Thiele | 8th Meeting Task 6.1 MuCol Design Study</a:t>
            </a:r>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016794"/>
            <a:ext cx="8305800" cy="3795712"/>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dirty="0"/>
              <a:t>Leonard Thiele | 8th Meeting Task 6.1 MuCol Design Study</a:t>
            </a:r>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10"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dirty="0"/>
              <a:t>Leonard Thiele | 8th Meeting Task 6.1 MuCol Design Study</a:t>
            </a:r>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4"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dirty="0"/>
              <a:t>Leonard Thiele | 8th Meeting Task 6.1 MuCol Design Study</a:t>
            </a:r>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8"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7"/>
          <a:stretch>
            <a:fillRect/>
          </a:stretch>
        </p:blipFill>
        <p:spPr>
          <a:xfrm>
            <a:off x="129201" y="133350"/>
            <a:ext cx="1013799" cy="10137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0" r:id="rId4"/>
  </p:sldLayoutIdLst>
  <p:hf hdr="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7"/>
          <a:stretch>
            <a:fillRect/>
          </a:stretch>
        </p:blipFill>
        <p:spPr>
          <a:xfrm>
            <a:off x="129201" y="133350"/>
            <a:ext cx="1013799" cy="1013799"/>
          </a:xfrm>
          <a:prstGeom prst="rect">
            <a:avLst/>
          </a:prstGeom>
        </p:spPr>
      </p:pic>
      <p:pic>
        <p:nvPicPr>
          <p:cNvPr id="5" name="Image 4" descr="MCC-LogoCERN.jpg"/>
          <p:cNvPicPr>
            <a:picLocks noChangeAspect="1"/>
          </p:cNvPicPr>
          <p:nvPr userDrawn="1"/>
        </p:nvPicPr>
        <p:blipFill>
          <a:blip r:embed="rId8"/>
          <a:stretch>
            <a:fillRect/>
          </a:stretch>
        </p:blipFill>
        <p:spPr>
          <a:xfrm>
            <a:off x="8305800" y="209550"/>
            <a:ext cx="609600" cy="609600"/>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1" r:id="rId4"/>
  </p:sldLayoutIdLst>
  <p:hf hdr="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7.jpe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8.png"/><Relationship Id="rId7" Type="http://schemas.openxmlformats.org/officeDocument/2006/relationships/image" Target="../media/image20.png"/><Relationship Id="rId12"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11" Type="http://schemas.openxmlformats.org/officeDocument/2006/relationships/image" Target="../media/image220.png"/><Relationship Id="rId5" Type="http://schemas.openxmlformats.org/officeDocument/2006/relationships/image" Target="../media/image14.png"/><Relationship Id="rId10" Type="http://schemas.openxmlformats.org/officeDocument/2006/relationships/image" Target="../media/image22.png"/><Relationship Id="rId4" Type="http://schemas.openxmlformats.org/officeDocument/2006/relationships/image" Target="../media/image19.png"/><Relationship Id="rId9" Type="http://schemas.openxmlformats.org/officeDocument/2006/relationships/image" Target="../media/image190.png"/></Relationships>
</file>

<file path=ppt/slides/_rels/slide1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5.png"/><Relationship Id="rId10" Type="http://schemas.openxmlformats.org/officeDocument/2006/relationships/image" Target="../media/image31.png"/><Relationship Id="rId4" Type="http://schemas.openxmlformats.org/officeDocument/2006/relationships/image" Target="../media/image24.png"/><Relationship Id="rId9" Type="http://schemas.openxmlformats.org/officeDocument/2006/relationships/image" Target="../media/image30.png"/></Relationships>
</file>

<file path=ppt/slides/_rels/slide12.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0.png"/><Relationship Id="rId3" Type="http://schemas.openxmlformats.org/officeDocument/2006/relationships/image" Target="../media/image29.png"/><Relationship Id="rId7" Type="http://schemas.openxmlformats.org/officeDocument/2006/relationships/image" Target="../media/image35.png"/><Relationship Id="rId12" Type="http://schemas.openxmlformats.org/officeDocument/2006/relationships/image" Target="../media/image5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1.png"/><Relationship Id="rId11" Type="http://schemas.openxmlformats.org/officeDocument/2006/relationships/image" Target="../media/image39.png"/><Relationship Id="rId5" Type="http://schemas.openxmlformats.org/officeDocument/2006/relationships/image" Target="../media/image34.png"/><Relationship Id="rId10" Type="http://schemas.openxmlformats.org/officeDocument/2006/relationships/image" Target="../media/image38.png"/><Relationship Id="rId4" Type="http://schemas.openxmlformats.org/officeDocument/2006/relationships/image" Target="../media/image33.png"/><Relationship Id="rId9" Type="http://schemas.openxmlformats.org/officeDocument/2006/relationships/image" Target="../media/image37.png"/></Relationships>
</file>

<file path=ppt/slides/_rels/slide13.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46.png"/><Relationship Id="rId3" Type="http://schemas.openxmlformats.org/officeDocument/2006/relationships/image" Target="../media/image42.png"/><Relationship Id="rId7" Type="http://schemas.openxmlformats.org/officeDocument/2006/relationships/image" Target="../media/image44.png"/><Relationship Id="rId12" Type="http://schemas.openxmlformats.org/officeDocument/2006/relationships/image" Target="../media/image5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9.png"/><Relationship Id="rId11" Type="http://schemas.openxmlformats.org/officeDocument/2006/relationships/image" Target="../media/image29.png"/><Relationship Id="rId5" Type="http://schemas.openxmlformats.org/officeDocument/2006/relationships/image" Target="../media/image43.png"/><Relationship Id="rId10" Type="http://schemas.openxmlformats.org/officeDocument/2006/relationships/image" Target="../media/image53.png"/><Relationship Id="rId4" Type="http://schemas.openxmlformats.org/officeDocument/2006/relationships/image" Target="../media/image470.png"/><Relationship Id="rId9" Type="http://schemas.openxmlformats.org/officeDocument/2006/relationships/image" Target="../media/image52.png"/><Relationship Id="rId14" Type="http://schemas.openxmlformats.org/officeDocument/2006/relationships/image" Target="../media/image47.png"/></Relationships>
</file>

<file path=ppt/slides/_rels/slide14.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45.png"/><Relationship Id="rId7" Type="http://schemas.openxmlformats.org/officeDocument/2006/relationships/image" Target="../media/image51.png"/><Relationship Id="rId12" Type="http://schemas.openxmlformats.org/officeDocument/2006/relationships/image" Target="../media/image51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50.png"/><Relationship Id="rId11" Type="http://schemas.openxmlformats.org/officeDocument/2006/relationships/image" Target="../media/image49.png"/><Relationship Id="rId5" Type="http://schemas.openxmlformats.org/officeDocument/2006/relationships/image" Target="../media/image48.png"/><Relationship Id="rId10" Type="http://schemas.openxmlformats.org/officeDocument/2006/relationships/image" Target="../media/image43.png"/><Relationship Id="rId4" Type="http://schemas.openxmlformats.org/officeDocument/2006/relationships/image" Target="../media/image530.png"/><Relationship Id="rId9" Type="http://schemas.openxmlformats.org/officeDocument/2006/relationships/image" Target="../media/image61.png"/></Relationships>
</file>

<file path=ppt/slides/_rels/slide15.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gif"/><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65.png"/><Relationship Id="rId7" Type="http://schemas.openxmlformats.org/officeDocument/2006/relationships/image" Target="../media/image520.png"/><Relationship Id="rId2" Type="http://schemas.openxmlformats.org/officeDocument/2006/relationships/notesSlide" Target="../notesSlides/notesSlide11.xml"/><Relationship Id="rId1" Type="http://schemas.openxmlformats.org/officeDocument/2006/relationships/slideLayout" Target="../slideLayouts/slideLayout2.xml"/><Relationship Id="rId10" Type="http://schemas.openxmlformats.org/officeDocument/2006/relationships/image" Target="../media/image59.png"/><Relationship Id="rId4" Type="http://schemas.openxmlformats.org/officeDocument/2006/relationships/image" Target="../media/image66.png"/><Relationship Id="rId9" Type="http://schemas.openxmlformats.org/officeDocument/2006/relationships/image" Target="../media/image68.png"/></Relationships>
</file>

<file path=ppt/slides/_rels/slide17.xml.rels><?xml version="1.0" encoding="UTF-8" standalone="yes"?>
<Relationships xmlns="http://schemas.openxmlformats.org/package/2006/relationships"><Relationship Id="rId8" Type="http://schemas.openxmlformats.org/officeDocument/2006/relationships/image" Target="../media/image350.png"/><Relationship Id="rId13" Type="http://schemas.openxmlformats.org/officeDocument/2006/relationships/image" Target="../media/image71.png"/><Relationship Id="rId3" Type="http://schemas.openxmlformats.org/officeDocument/2006/relationships/image" Target="../media/image60.png"/><Relationship Id="rId7" Type="http://schemas.openxmlformats.org/officeDocument/2006/relationships/image" Target="../media/image69.png"/><Relationship Id="rId12" Type="http://schemas.openxmlformats.org/officeDocument/2006/relationships/image" Target="../media/image7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67.png"/><Relationship Id="rId11" Type="http://schemas.openxmlformats.org/officeDocument/2006/relationships/image" Target="../media/image242.png"/><Relationship Id="rId5" Type="http://schemas.openxmlformats.org/officeDocument/2006/relationships/image" Target="../media/image64.png"/><Relationship Id="rId10" Type="http://schemas.openxmlformats.org/officeDocument/2006/relationships/image" Target="../media/image370.png"/><Relationship Id="rId4" Type="http://schemas.openxmlformats.org/officeDocument/2006/relationships/image" Target="../media/image62.png"/><Relationship Id="rId9" Type="http://schemas.openxmlformats.org/officeDocument/2006/relationships/image" Target="../media/image360.png"/></Relationships>
</file>

<file path=ppt/slides/_rels/slide18.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72.png"/><Relationship Id="rId7" Type="http://schemas.openxmlformats.org/officeDocument/2006/relationships/image" Target="../media/image7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430.png"/><Relationship Id="rId4" Type="http://schemas.openxmlformats.org/officeDocument/2006/relationships/image" Target="../media/image73.png"/></Relationships>
</file>

<file path=ppt/slides/_rels/slide19.xml.rels><?xml version="1.0" encoding="UTF-8" standalone="yes"?>
<Relationships xmlns="http://schemas.openxmlformats.org/package/2006/relationships"><Relationship Id="rId3" Type="http://schemas.openxmlformats.org/officeDocument/2006/relationships/image" Target="../media/image277.png"/><Relationship Id="rId7" Type="http://schemas.openxmlformats.org/officeDocument/2006/relationships/image" Target="../media/image8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2.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83.png"/><Relationship Id="rId4" Type="http://schemas.openxmlformats.org/officeDocument/2006/relationships/image" Target="../media/image82.png"/></Relationships>
</file>

<file path=ppt/slides/_rels/slide21.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83.png"/></Relationships>
</file>

<file path=ppt/slides/_rels/slide22.xml.rels><?xml version="1.0" encoding="UTF-8" standalone="yes"?>
<Relationships xmlns="http://schemas.openxmlformats.org/package/2006/relationships"><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image" Target="../media/image84.png"/><Relationship Id="rId1" Type="http://schemas.openxmlformats.org/officeDocument/2006/relationships/slideLayout" Target="../slideLayouts/slideLayout2.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23.xml.rels><?xml version="1.0" encoding="UTF-8" standalone="yes"?>
<Relationships xmlns="http://schemas.openxmlformats.org/package/2006/relationships"><Relationship Id="rId8" Type="http://schemas.openxmlformats.org/officeDocument/2006/relationships/image" Target="../media/image97.png"/><Relationship Id="rId3" Type="http://schemas.openxmlformats.org/officeDocument/2006/relationships/image" Target="../media/image92.png"/><Relationship Id="rId7" Type="http://schemas.openxmlformats.org/officeDocument/2006/relationships/image" Target="../media/image96.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s>
</file>

<file path=ppt/slides/_rels/slide24.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2.xml"/><Relationship Id="rId5" Type="http://schemas.openxmlformats.org/officeDocument/2006/relationships/image" Target="../media/image101.png"/><Relationship Id="rId4" Type="http://schemas.openxmlformats.org/officeDocument/2006/relationships/image" Target="../media/image100.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3.jpeg"/></Relationships>
</file>

<file path=ppt/slides/_rels/slide27.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s>
</file>

<file path=ppt/slides/_rels/slide28.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2.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png"/></Relationships>
</file>

<file path=ppt/slides/_rels/slide29.xml.rels><?xml version="1.0" encoding="UTF-8" standalone="yes"?>
<Relationships xmlns="http://schemas.openxmlformats.org/package/2006/relationships"><Relationship Id="rId8" Type="http://schemas.openxmlformats.org/officeDocument/2006/relationships/image" Target="../media/image193.png"/><Relationship Id="rId18" Type="http://schemas.openxmlformats.org/officeDocument/2006/relationships/image" Target="../media/image113.png"/><Relationship Id="rId26" Type="http://schemas.openxmlformats.org/officeDocument/2006/relationships/image" Target="../media/image115.png"/><Relationship Id="rId3" Type="http://schemas.openxmlformats.org/officeDocument/2006/relationships/image" Target="../media/image161.png"/><Relationship Id="rId21" Type="http://schemas.openxmlformats.org/officeDocument/2006/relationships/image" Target="../media/image188.png"/><Relationship Id="rId7" Type="http://schemas.openxmlformats.org/officeDocument/2006/relationships/image" Target="../media/image180.png"/><Relationship Id="rId17" Type="http://schemas.openxmlformats.org/officeDocument/2006/relationships/image" Target="../media/image1840.png"/><Relationship Id="rId25" Type="http://schemas.openxmlformats.org/officeDocument/2006/relationships/image" Target="../media/image194.png"/><Relationship Id="rId2" Type="http://schemas.openxmlformats.org/officeDocument/2006/relationships/image" Target="../media/image111.png"/><Relationship Id="rId20" Type="http://schemas.openxmlformats.org/officeDocument/2006/relationships/image" Target="../media/image187.png"/><Relationship Id="rId1" Type="http://schemas.openxmlformats.org/officeDocument/2006/relationships/slideLayout" Target="../slideLayouts/slideLayout2.xml"/><Relationship Id="rId6" Type="http://schemas.openxmlformats.org/officeDocument/2006/relationships/image" Target="../media/image170.png"/><Relationship Id="rId11" Type="http://schemas.openxmlformats.org/officeDocument/2006/relationships/image" Target="../media/image192.png"/><Relationship Id="rId24" Type="http://schemas.openxmlformats.org/officeDocument/2006/relationships/image" Target="../media/image114.png"/><Relationship Id="rId5" Type="http://schemas.openxmlformats.org/officeDocument/2006/relationships/image" Target="../media/image160.png"/><Relationship Id="rId23" Type="http://schemas.openxmlformats.org/officeDocument/2006/relationships/image" Target="../media/image1900.png"/><Relationship Id="rId28" Type="http://schemas.openxmlformats.org/officeDocument/2006/relationships/image" Target="../media/image250.png"/><Relationship Id="rId15" Type="http://schemas.openxmlformats.org/officeDocument/2006/relationships/image" Target="../media/image230.png"/><Relationship Id="rId19" Type="http://schemas.openxmlformats.org/officeDocument/2006/relationships/image" Target="../media/image186.png"/><Relationship Id="rId10" Type="http://schemas.openxmlformats.org/officeDocument/2006/relationships/image" Target="../media/image191.png"/><Relationship Id="rId9" Type="http://schemas.openxmlformats.org/officeDocument/2006/relationships/image" Target="../media/image112.png"/><Relationship Id="rId22" Type="http://schemas.openxmlformats.org/officeDocument/2006/relationships/image" Target="../media/image189.png"/><Relationship Id="rId27" Type="http://schemas.openxmlformats.org/officeDocument/2006/relationships/image" Target="../media/image240.png"/></Relationships>
</file>

<file path=ppt/slides/_rels/slide3.xml.rels><?xml version="1.0" encoding="UTF-8" standalone="yes"?>
<Relationships xmlns="http://schemas.openxmlformats.org/package/2006/relationships"><Relationship Id="rId3" Type="http://schemas.openxmlformats.org/officeDocument/2006/relationships/hyperlink" Target="https://doi.org/10.1103/PhysRevAccelBeams.28.041003"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gif"/><Relationship Id="rId4" Type="http://schemas.openxmlformats.org/officeDocument/2006/relationships/image" Target="../media/image91.png"/></Relationships>
</file>

<file path=ppt/slides/_rels/slide9.xml.rels><?xml version="1.0" encoding="UTF-8" standalone="yes"?>
<Relationships xmlns="http://schemas.openxmlformats.org/package/2006/relationships"><Relationship Id="rId8" Type="http://schemas.openxmlformats.org/officeDocument/2006/relationships/image" Target="../media/image130.png"/><Relationship Id="rId13" Type="http://schemas.openxmlformats.org/officeDocument/2006/relationships/image" Target="../media/image17.png"/><Relationship Id="rId3" Type="http://schemas.openxmlformats.org/officeDocument/2006/relationships/image" Target="../media/image80.png"/><Relationship Id="rId12" Type="http://schemas.openxmlformats.org/officeDocument/2006/relationships/image" Target="../media/image140.png"/><Relationship Id="rId2" Type="http://schemas.openxmlformats.org/officeDocument/2006/relationships/notesSlide" Target="../notesSlides/notesSlide4.xml"/><Relationship Id="rId1" Type="http://schemas.openxmlformats.org/officeDocument/2006/relationships/slideLayout" Target="../slideLayouts/slideLayout2.xml"/><Relationship Id="rId11" Type="http://schemas.openxmlformats.org/officeDocument/2006/relationships/image" Target="../media/image16.png"/><Relationship Id="rId10" Type="http://schemas.openxmlformats.org/officeDocument/2006/relationships/image" Target="../media/image150.png"/><Relationship Id="rId9" Type="http://schemas.openxmlformats.org/officeDocument/2006/relationships/image" Target="../media/image15.png"/><Relationship Id="rId4" Type="http://schemas.openxmlformats.org/officeDocument/2006/relationships/image" Target="../media/image90.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0" y="0"/>
            <a:ext cx="9144000" cy="5140960"/>
          </a:xfrm>
          <a:prstGeom prst="rect">
            <a:avLst/>
          </a:prstGeom>
        </p:spPr>
      </p:pic>
      <p:pic>
        <p:nvPicPr>
          <p:cNvPr id="85" name="Image 84" descr="MCC-LogoCERN.jpg"/>
          <p:cNvPicPr>
            <a:picLocks noChangeAspect="1"/>
          </p:cNvPicPr>
          <p:nvPr/>
        </p:nvPicPr>
        <p:blipFill>
          <a:blip r:embed="rId4"/>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5"/>
          <a:stretch>
            <a:fillRect/>
          </a:stretch>
        </p:blipFill>
        <p:spPr>
          <a:xfrm>
            <a:off x="53779" y="57150"/>
            <a:ext cx="1391497" cy="1391497"/>
          </a:xfrm>
          <a:prstGeom prst="rect">
            <a:avLst/>
          </a:prstGeom>
        </p:spPr>
      </p:pic>
      <p:sp>
        <p:nvSpPr>
          <p:cNvPr id="87" name="ZoneTexte 86"/>
          <p:cNvSpPr txBox="1"/>
          <p:nvPr/>
        </p:nvSpPr>
        <p:spPr>
          <a:xfrm>
            <a:off x="5173608" y="4299942"/>
            <a:ext cx="3962400" cy="830997"/>
          </a:xfrm>
          <a:prstGeom prst="rect">
            <a:avLst/>
          </a:prstGeom>
          <a:noFill/>
        </p:spPr>
        <p:txBody>
          <a:bodyPr wrap="square" rtlCol="0">
            <a:spAutoFit/>
          </a:bodyPr>
          <a:lstStyle/>
          <a:p>
            <a:pPr algn="r"/>
            <a:r>
              <a:rPr lang="en-GB" sz="1600" dirty="0">
                <a:solidFill>
                  <a:schemeClr val="bg1"/>
                </a:solidFill>
                <a:latin typeface="Arial Narrow"/>
                <a:cs typeface="Arial Narrow"/>
              </a:rPr>
              <a:t>MC RF sub-WG on RF systems for </a:t>
            </a:r>
            <a:br>
              <a:rPr lang="en-GB" sz="1600" dirty="0">
                <a:solidFill>
                  <a:schemeClr val="bg1"/>
                </a:solidFill>
                <a:latin typeface="Arial Narrow"/>
                <a:cs typeface="Arial Narrow"/>
              </a:rPr>
            </a:br>
            <a:r>
              <a:rPr lang="en-GB" sz="1600" dirty="0">
                <a:solidFill>
                  <a:schemeClr val="bg1"/>
                </a:solidFill>
                <a:latin typeface="Arial Narrow"/>
                <a:cs typeface="Arial Narrow"/>
              </a:rPr>
              <a:t>Muon Cooling Meeting</a:t>
            </a:r>
          </a:p>
          <a:p>
            <a:pPr algn="r"/>
            <a:r>
              <a:rPr lang="en-US" sz="1600" noProof="0" dirty="0">
                <a:solidFill>
                  <a:schemeClr val="bg1"/>
                </a:solidFill>
                <a:latin typeface="Arial Narrow"/>
                <a:cs typeface="Arial Narrow"/>
              </a:rPr>
              <a:t>30 September 2025, CERN</a:t>
            </a:r>
            <a:endParaRPr lang="en-US" noProof="0" dirty="0"/>
          </a:p>
        </p:txBody>
      </p:sp>
      <p:sp>
        <p:nvSpPr>
          <p:cNvPr id="11" name="ZoneTexte 10"/>
          <p:cNvSpPr txBox="1"/>
          <p:nvPr/>
        </p:nvSpPr>
        <p:spPr>
          <a:xfrm>
            <a:off x="1619672" y="2070596"/>
            <a:ext cx="5550969" cy="1077218"/>
          </a:xfrm>
          <a:prstGeom prst="rect">
            <a:avLst/>
          </a:prstGeom>
          <a:noFill/>
        </p:spPr>
        <p:txBody>
          <a:bodyPr wrap="square" rtlCol="0">
            <a:spAutoFit/>
          </a:bodyPr>
          <a:lstStyle/>
          <a:p>
            <a:pPr algn="ctr"/>
            <a:r>
              <a:rPr lang="en-US" sz="3200" b="1" i="1" dirty="0">
                <a:latin typeface="Arial Narrow"/>
              </a:rPr>
              <a:t>Update on wakefield and beam loading studies in the 6D cooling</a:t>
            </a:r>
            <a:endParaRPr lang="en-GB" sz="3200" b="1" i="1" dirty="0"/>
          </a:p>
        </p:txBody>
      </p:sp>
      <p:pic>
        <p:nvPicPr>
          <p:cNvPr id="2" name="Picture 1">
            <a:extLst>
              <a:ext uri="{FF2B5EF4-FFF2-40B4-BE49-F238E27FC236}">
                <a16:creationId xmlns:a16="http://schemas.microsoft.com/office/drawing/2014/main" id="{0EA70782-CCD9-1A41-3479-298404C48C8B}"/>
              </a:ext>
            </a:extLst>
          </p:cNvPr>
          <p:cNvPicPr>
            <a:picLocks noChangeAspect="1"/>
          </p:cNvPicPr>
          <p:nvPr/>
        </p:nvPicPr>
        <p:blipFill>
          <a:blip r:embed="rId6"/>
          <a:stretch>
            <a:fillRect/>
          </a:stretch>
        </p:blipFill>
        <p:spPr>
          <a:xfrm>
            <a:off x="1444667" y="153043"/>
            <a:ext cx="1103784" cy="1277436"/>
          </a:xfrm>
          <a:prstGeom prst="rect">
            <a:avLst/>
          </a:prstGeom>
        </p:spPr>
      </p:pic>
      <p:pic>
        <p:nvPicPr>
          <p:cNvPr id="5" name="Picture 2" descr="Drapeau-europe">
            <a:extLst>
              <a:ext uri="{FF2B5EF4-FFF2-40B4-BE49-F238E27FC236}">
                <a16:creationId xmlns:a16="http://schemas.microsoft.com/office/drawing/2014/main" id="{16E085B4-2F1C-C53F-9784-42D204BF778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4315880"/>
            <a:ext cx="1251272" cy="830997"/>
          </a:xfrm>
          <a:prstGeom prst="rect">
            <a:avLst/>
          </a:prstGeom>
          <a:noFill/>
          <a:extLst>
            <a:ext uri="{909E8E84-426E-40DD-AFC4-6F175D3DCCD1}">
              <a14:hiddenFill xmlns:a14="http://schemas.microsoft.com/office/drawing/2010/main">
                <a:solidFill>
                  <a:srgbClr val="FFFFFF"/>
                </a:solidFill>
              </a14:hiddenFill>
            </a:ext>
          </a:extLst>
        </p:spPr>
      </p:pic>
      <p:sp>
        <p:nvSpPr>
          <p:cNvPr id="6" name="Titre 81">
            <a:extLst>
              <a:ext uri="{FF2B5EF4-FFF2-40B4-BE49-F238E27FC236}">
                <a16:creationId xmlns:a16="http://schemas.microsoft.com/office/drawing/2014/main" id="{B3789A72-C59D-E7C5-D1EC-CF5943E262FA}"/>
              </a:ext>
            </a:extLst>
          </p:cNvPr>
          <p:cNvSpPr>
            <a:spLocks noGrp="1"/>
          </p:cNvSpPr>
          <p:nvPr>
            <p:ph type="title"/>
          </p:nvPr>
        </p:nvSpPr>
        <p:spPr>
          <a:xfrm>
            <a:off x="1331641" y="4332180"/>
            <a:ext cx="3672408" cy="857250"/>
          </a:xfrm>
        </p:spPr>
        <p: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050" i="0" u="none" strike="noStrike" cap="none" normalizeH="0" baseline="0" dirty="0">
                <a:ln>
                  <a:noFill/>
                </a:ln>
                <a:solidFill>
                  <a:srgbClr val="FFFEEE"/>
                </a:solidFill>
                <a:effectLst/>
                <a:latin typeface="sourcesans-regular"/>
              </a:rPr>
              <a:t>Funded by the European Union (EU). Views and opinions expressed are however those of the author only and do not necessarily reflect those of the EU or European Research Executive Agency (REA). Neither the EU nor the REA can be held responsible for them.</a:t>
            </a:r>
            <a:endParaRPr kumimoji="0" lang="en-US" altLang="en-US" sz="1200" i="0" u="none" strike="noStrike" cap="none" normalizeH="0" baseline="0" dirty="0">
              <a:ln>
                <a:noFill/>
              </a:ln>
              <a:solidFill>
                <a:schemeClr val="tx1"/>
              </a:solidFill>
              <a:effectLst/>
              <a:latin typeface="Arial" panose="020B0604020202020204" pitchFamily="34" charset="0"/>
            </a:endParaRPr>
          </a:p>
        </p:txBody>
      </p:sp>
      <p:sp>
        <p:nvSpPr>
          <p:cNvPr id="3" name="ZoneTexte 86">
            <a:extLst>
              <a:ext uri="{FF2B5EF4-FFF2-40B4-BE49-F238E27FC236}">
                <a16:creationId xmlns:a16="http://schemas.microsoft.com/office/drawing/2014/main" id="{44FA1246-5E47-53F6-11DE-22C5A73520F3}"/>
              </a:ext>
            </a:extLst>
          </p:cNvPr>
          <p:cNvSpPr txBox="1"/>
          <p:nvPr/>
        </p:nvSpPr>
        <p:spPr>
          <a:xfrm>
            <a:off x="-108520" y="3188272"/>
            <a:ext cx="9143999" cy="369332"/>
          </a:xfrm>
          <a:prstGeom prst="rect">
            <a:avLst/>
          </a:prstGeom>
          <a:noFill/>
        </p:spPr>
        <p:txBody>
          <a:bodyPr wrap="square" rtlCol="0">
            <a:spAutoFit/>
          </a:bodyPr>
          <a:lstStyle/>
          <a:p>
            <a:pPr algn="ctr"/>
            <a:r>
              <a:rPr lang="en-GB" b="1" u="sng" dirty="0">
                <a:latin typeface="Arial Narrow"/>
                <a:cs typeface="Arial Narrow"/>
              </a:rPr>
              <a:t>Carmelo Barbagallo</a:t>
            </a:r>
            <a:r>
              <a:rPr lang="en-GB" b="1" dirty="0">
                <a:latin typeface="Arial Narrow"/>
                <a:cs typeface="Arial Narrow"/>
              </a:rPr>
              <a:t>, </a:t>
            </a:r>
            <a:r>
              <a:rPr lang="en-GB" dirty="0">
                <a:latin typeface="Arial Narrow"/>
                <a:cs typeface="Arial Narrow"/>
              </a:rPr>
              <a:t>Alexej Grudiev, CERN</a:t>
            </a:r>
          </a:p>
        </p:txBody>
      </p:sp>
      <p:sp>
        <p:nvSpPr>
          <p:cNvPr id="4" name="ZoneTexte 86">
            <a:extLst>
              <a:ext uri="{FF2B5EF4-FFF2-40B4-BE49-F238E27FC236}">
                <a16:creationId xmlns:a16="http://schemas.microsoft.com/office/drawing/2014/main" id="{44F49868-4A4C-1203-6E80-B65582D0E81A}"/>
              </a:ext>
            </a:extLst>
          </p:cNvPr>
          <p:cNvSpPr txBox="1"/>
          <p:nvPr/>
        </p:nvSpPr>
        <p:spPr>
          <a:xfrm>
            <a:off x="-7993" y="4008023"/>
            <a:ext cx="4868025" cy="276999"/>
          </a:xfrm>
          <a:prstGeom prst="rect">
            <a:avLst/>
          </a:prstGeom>
          <a:solidFill>
            <a:schemeClr val="accent1">
              <a:alpha val="66000"/>
            </a:schemeClr>
          </a:solidFill>
        </p:spPr>
        <p:txBody>
          <a:bodyPr wrap="square" rtlCol="0">
            <a:spAutoFit/>
          </a:bodyPr>
          <a:lstStyle/>
          <a:p>
            <a:r>
              <a:rPr lang="en-GB" sz="1200" dirty="0">
                <a:latin typeface="Arial Narrow"/>
                <a:cs typeface="Arial Narrow"/>
              </a:rPr>
              <a:t>Thanks to: Elias </a:t>
            </a:r>
            <a:r>
              <a:rPr lang="en-GB" sz="1200" dirty="0" err="1">
                <a:latin typeface="Arial Narrow"/>
                <a:cs typeface="Arial Narrow"/>
              </a:rPr>
              <a:t>Metral</a:t>
            </a:r>
            <a:r>
              <a:rPr lang="en-GB" sz="1200" dirty="0">
                <a:latin typeface="Arial Narrow"/>
                <a:cs typeface="Arial Narrow"/>
              </a:rPr>
              <a:t> (CERN), Haipeng Wang and Robert Rimmer (Jefferson Lab)  </a:t>
            </a:r>
            <a:endParaRPr lang="en-GB" dirty="0">
              <a:latin typeface="Arial Narrow"/>
              <a:cs typeface="Arial Narrow"/>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B36881-7CF5-7023-C7D1-4BCA6F2704E9}"/>
            </a:ext>
          </a:extLst>
        </p:cNvPr>
        <p:cNvGrpSpPr/>
        <p:nvPr/>
      </p:nvGrpSpPr>
      <p:grpSpPr>
        <a:xfrm>
          <a:off x="0" y="0"/>
          <a:ext cx="0" cy="0"/>
          <a:chOff x="0" y="0"/>
          <a:chExt cx="0" cy="0"/>
        </a:xfrm>
      </p:grpSpPr>
      <p:sp>
        <p:nvSpPr>
          <p:cNvPr id="92" name="Rectangle 91">
            <a:extLst>
              <a:ext uri="{FF2B5EF4-FFF2-40B4-BE49-F238E27FC236}">
                <a16:creationId xmlns:a16="http://schemas.microsoft.com/office/drawing/2014/main" id="{CD9CE986-6E50-60C0-5821-03BC821F43AC}"/>
              </a:ext>
            </a:extLst>
          </p:cNvPr>
          <p:cNvSpPr/>
          <p:nvPr/>
        </p:nvSpPr>
        <p:spPr>
          <a:xfrm>
            <a:off x="179512" y="123478"/>
            <a:ext cx="1008112" cy="1088321"/>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 name="Slide Number Placeholder 3">
            <a:extLst>
              <a:ext uri="{FF2B5EF4-FFF2-40B4-BE49-F238E27FC236}">
                <a16:creationId xmlns:a16="http://schemas.microsoft.com/office/drawing/2014/main" id="{0BBF6057-9579-BDFA-A092-96C6278046BD}"/>
              </a:ext>
            </a:extLst>
          </p:cNvPr>
          <p:cNvSpPr>
            <a:spLocks noGrp="1"/>
          </p:cNvSpPr>
          <p:nvPr>
            <p:ph type="sldNum" sz="quarter" idx="4"/>
          </p:nvPr>
        </p:nvSpPr>
        <p:spPr>
          <a:xfrm>
            <a:off x="7848600" y="4667965"/>
            <a:ext cx="457200" cy="273844"/>
          </a:xfrm>
        </p:spPr>
        <p:txBody>
          <a:bodyPr/>
          <a:lstStyle/>
          <a:p>
            <a:fld id="{974172A1-1CBF-0B40-9234-7D4D80EC19EA}" type="slidenum">
              <a:rPr lang="en-GB" smtClean="0"/>
              <a:pPr/>
              <a:t>10</a:t>
            </a:fld>
            <a:endParaRPr lang="en-GB" dirty="0"/>
          </a:p>
        </p:txBody>
      </p:sp>
      <p:sp>
        <p:nvSpPr>
          <p:cNvPr id="5" name="Title 4">
            <a:extLst>
              <a:ext uri="{FF2B5EF4-FFF2-40B4-BE49-F238E27FC236}">
                <a16:creationId xmlns:a16="http://schemas.microsoft.com/office/drawing/2014/main" id="{77CAA05E-7CAC-6CD3-FF7F-FFA3543BD2A0}"/>
              </a:ext>
            </a:extLst>
          </p:cNvPr>
          <p:cNvSpPr>
            <a:spLocks noGrp="1"/>
          </p:cNvSpPr>
          <p:nvPr>
            <p:ph type="title"/>
          </p:nvPr>
        </p:nvSpPr>
        <p:spPr>
          <a:xfrm>
            <a:off x="637084" y="2945"/>
            <a:ext cx="8496944" cy="389133"/>
          </a:xfrm>
        </p:spPr>
        <p:txBody>
          <a:bodyPr/>
          <a:lstStyle/>
          <a:p>
            <a:r>
              <a:rPr lang="en-US" sz="2400" dirty="0"/>
              <a:t>Wakefields in multi-cell cavities and beam pipe</a:t>
            </a:r>
            <a:endParaRPr lang="en-GB" sz="2400" dirty="0"/>
          </a:p>
        </p:txBody>
      </p:sp>
      <p:sp>
        <p:nvSpPr>
          <p:cNvPr id="12" name="Rectangle 11">
            <a:extLst>
              <a:ext uri="{FF2B5EF4-FFF2-40B4-BE49-F238E27FC236}">
                <a16:creationId xmlns:a16="http://schemas.microsoft.com/office/drawing/2014/main" id="{985305C2-2422-CC2B-94EF-634B05E4C318}"/>
              </a:ext>
            </a:extLst>
          </p:cNvPr>
          <p:cNvSpPr/>
          <p:nvPr/>
        </p:nvSpPr>
        <p:spPr>
          <a:xfrm>
            <a:off x="179512" y="390178"/>
            <a:ext cx="1008112" cy="1088321"/>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6" name="Group 5">
            <a:extLst>
              <a:ext uri="{FF2B5EF4-FFF2-40B4-BE49-F238E27FC236}">
                <a16:creationId xmlns:a16="http://schemas.microsoft.com/office/drawing/2014/main" id="{33CF203F-943F-25F7-859B-0FE2750E97B6}"/>
              </a:ext>
            </a:extLst>
          </p:cNvPr>
          <p:cNvGrpSpPr/>
          <p:nvPr/>
        </p:nvGrpSpPr>
        <p:grpSpPr>
          <a:xfrm>
            <a:off x="5948290" y="472715"/>
            <a:ext cx="3160214" cy="2194560"/>
            <a:chOff x="5948290" y="472715"/>
            <a:chExt cx="3160214" cy="2194560"/>
          </a:xfrm>
        </p:grpSpPr>
        <p:pic>
          <p:nvPicPr>
            <p:cNvPr id="41" name="Picture 40">
              <a:extLst>
                <a:ext uri="{FF2B5EF4-FFF2-40B4-BE49-F238E27FC236}">
                  <a16:creationId xmlns:a16="http://schemas.microsoft.com/office/drawing/2014/main" id="{FF409891-F525-FFDB-91DA-A7074D24D43C}"/>
                </a:ext>
              </a:extLst>
            </p:cNvPr>
            <p:cNvPicPr>
              <a:picLocks noChangeAspect="1"/>
            </p:cNvPicPr>
            <p:nvPr/>
          </p:nvPicPr>
          <p:blipFill>
            <a:blip r:embed="rId3">
              <a:clrChange>
                <a:clrFrom>
                  <a:srgbClr val="FFFFFF"/>
                </a:clrFrom>
                <a:clrTo>
                  <a:srgbClr val="FFFFFF">
                    <a:alpha val="0"/>
                  </a:srgbClr>
                </a:clrTo>
              </a:clrChange>
            </a:blip>
            <a:srcRect l="35825" r="42125"/>
            <a:stretch/>
          </p:blipFill>
          <p:spPr>
            <a:xfrm>
              <a:off x="6684164" y="472715"/>
              <a:ext cx="1543386" cy="2194560"/>
            </a:xfrm>
            <a:prstGeom prst="rect">
              <a:avLst/>
            </a:prstGeom>
          </p:spPr>
        </p:pic>
        <p:pic>
          <p:nvPicPr>
            <p:cNvPr id="55" name="Picture 54" descr="A blue cylinder with a white background&#10;&#10;AI-generated content may be incorrect.">
              <a:extLst>
                <a:ext uri="{FF2B5EF4-FFF2-40B4-BE49-F238E27FC236}">
                  <a16:creationId xmlns:a16="http://schemas.microsoft.com/office/drawing/2014/main" id="{19CC1053-BA15-05F8-F162-956DCF6C3F1E}"/>
                </a:ext>
              </a:extLst>
            </p:cNvPr>
            <p:cNvPicPr>
              <a:picLocks noChangeAspect="1"/>
            </p:cNvPicPr>
            <p:nvPr/>
          </p:nvPicPr>
          <p:blipFill>
            <a:blip r:embed="rId4">
              <a:clrChange>
                <a:clrFrom>
                  <a:srgbClr val="FFFFFF"/>
                </a:clrFrom>
                <a:clrTo>
                  <a:srgbClr val="FFFFFF">
                    <a:alpha val="0"/>
                  </a:srgbClr>
                </a:clrTo>
              </a:clrChange>
            </a:blip>
            <a:srcRect l="85760" t="80584" r="287" b="1075"/>
            <a:stretch/>
          </p:blipFill>
          <p:spPr>
            <a:xfrm>
              <a:off x="8067411" y="2069363"/>
              <a:ext cx="640417" cy="417162"/>
            </a:xfrm>
            <a:prstGeom prst="rect">
              <a:avLst/>
            </a:prstGeom>
          </p:spPr>
        </p:pic>
        <p:sp>
          <p:nvSpPr>
            <p:cNvPr id="67" name="Footer Placeholder 4">
              <a:extLst>
                <a:ext uri="{FF2B5EF4-FFF2-40B4-BE49-F238E27FC236}">
                  <a16:creationId xmlns:a16="http://schemas.microsoft.com/office/drawing/2014/main" id="{77B8B294-0166-6229-C877-502C9D87DE48}"/>
                </a:ext>
              </a:extLst>
            </p:cNvPr>
            <p:cNvSpPr txBox="1">
              <a:spLocks/>
            </p:cNvSpPr>
            <p:nvPr/>
          </p:nvSpPr>
          <p:spPr>
            <a:xfrm>
              <a:off x="8179162" y="692220"/>
              <a:ext cx="929342" cy="251596"/>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b="1" dirty="0"/>
                <a:t>Calculations are performed in CST Studio Suite 2025 (wakefield solver)</a:t>
              </a:r>
              <a:endParaRPr lang="en-GB" sz="900" b="1" baseline="-25000" dirty="0"/>
            </a:p>
          </p:txBody>
        </p:sp>
        <p:sp>
          <p:nvSpPr>
            <p:cNvPr id="75" name="Footer Placeholder 4">
              <a:extLst>
                <a:ext uri="{FF2B5EF4-FFF2-40B4-BE49-F238E27FC236}">
                  <a16:creationId xmlns:a16="http://schemas.microsoft.com/office/drawing/2014/main" id="{486378AA-9EC6-9B37-A198-6CD9EAAD07D0}"/>
                </a:ext>
              </a:extLst>
            </p:cNvPr>
            <p:cNvSpPr txBox="1">
              <a:spLocks/>
            </p:cNvSpPr>
            <p:nvPr/>
          </p:nvSpPr>
          <p:spPr>
            <a:xfrm>
              <a:off x="5948290" y="715929"/>
              <a:ext cx="1504030" cy="157722"/>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u="sng" dirty="0"/>
                <a:t>5-cell cavity </a:t>
              </a:r>
              <a:r>
                <a:rPr lang="en-US" sz="900" b="1" u="sng" dirty="0"/>
                <a:t>without Be-windows</a:t>
              </a:r>
              <a:endParaRPr lang="en-GB" sz="900" b="1" u="sng" baseline="-25000" dirty="0"/>
            </a:p>
          </p:txBody>
        </p:sp>
      </p:grpSp>
      <p:grpSp>
        <p:nvGrpSpPr>
          <p:cNvPr id="2" name="Group 1">
            <a:extLst>
              <a:ext uri="{FF2B5EF4-FFF2-40B4-BE49-F238E27FC236}">
                <a16:creationId xmlns:a16="http://schemas.microsoft.com/office/drawing/2014/main" id="{ACBB4699-4179-63FA-AC2B-DF6199470D36}"/>
              </a:ext>
            </a:extLst>
          </p:cNvPr>
          <p:cNvGrpSpPr/>
          <p:nvPr/>
        </p:nvGrpSpPr>
        <p:grpSpPr>
          <a:xfrm>
            <a:off x="211129" y="566890"/>
            <a:ext cx="3163837" cy="2021800"/>
            <a:chOff x="211129" y="566890"/>
            <a:chExt cx="3163837" cy="2021800"/>
          </a:xfrm>
        </p:grpSpPr>
        <p:sp>
          <p:nvSpPr>
            <p:cNvPr id="57" name="TextBox 56">
              <a:extLst>
                <a:ext uri="{FF2B5EF4-FFF2-40B4-BE49-F238E27FC236}">
                  <a16:creationId xmlns:a16="http://schemas.microsoft.com/office/drawing/2014/main" id="{03A0DECB-71A1-C47B-72B9-2C6B0E47B3EA}"/>
                </a:ext>
              </a:extLst>
            </p:cNvPr>
            <p:cNvSpPr txBox="1"/>
            <p:nvPr/>
          </p:nvSpPr>
          <p:spPr>
            <a:xfrm>
              <a:off x="1411368" y="2159669"/>
              <a:ext cx="1963598" cy="23604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a:ln>
                    <a:noFill/>
                  </a:ln>
                  <a:solidFill>
                    <a:prstClr val="black"/>
                  </a:solidFill>
                  <a:effectLst/>
                  <a:uLnTx/>
                  <a:uFillTx/>
                  <a:latin typeface="LM Roman 9" panose="00000500000000000000" pitchFamily="50" charset="0"/>
                  <a:cs typeface="Times New Roman" panose="02020603050405020304" pitchFamily="18" charset="0"/>
                </a:rPr>
                <a:t>L</a:t>
              </a:r>
              <a:r>
                <a:rPr kumimoji="0" lang="en-US" sz="1200" b="0" i="0" u="none" strike="noStrike" kern="0" cap="none" spc="0" normalizeH="0" baseline="-25000" noProof="0" dirty="0">
                  <a:ln>
                    <a:noFill/>
                  </a:ln>
                  <a:solidFill>
                    <a:prstClr val="black"/>
                  </a:solidFill>
                  <a:effectLst/>
                  <a:uLnTx/>
                  <a:uFillTx/>
                  <a:latin typeface="LM Roman 9" panose="00000500000000000000" pitchFamily="50" charset="0"/>
                  <a:cs typeface="Times New Roman" panose="02020603050405020304" pitchFamily="18" charset="0"/>
                </a:rPr>
                <a:t>BP </a:t>
              </a:r>
              <a:r>
                <a:rPr kumimoji="0" lang="en-US" sz="1200" b="0" i="0" u="none" strike="noStrike" kern="0" cap="none" spc="0" normalizeH="0" noProof="0" dirty="0">
                  <a:ln>
                    <a:noFill/>
                  </a:ln>
                  <a:solidFill>
                    <a:prstClr val="black"/>
                  </a:solidFill>
                  <a:effectLst/>
                  <a:uLnTx/>
                  <a:uFillTx/>
                  <a:latin typeface="LM Roman 9" panose="00000500000000000000" pitchFamily="50" charset="0"/>
                  <a:cs typeface="Times New Roman" panose="02020603050405020304" pitchFamily="18" charset="0"/>
                </a:rPr>
                <a:t>= 575 mm</a:t>
              </a:r>
              <a:endParaRPr kumimoji="0" lang="en-GB" sz="1200" b="0" i="0" u="none" strike="noStrike" kern="0" cap="none" spc="0" normalizeH="0" noProof="0" dirty="0">
                <a:ln>
                  <a:noFill/>
                </a:ln>
                <a:solidFill>
                  <a:prstClr val="black"/>
                </a:solidFill>
                <a:effectLst/>
                <a:uLnTx/>
                <a:uFillTx/>
                <a:latin typeface="LM Roman 9" panose="00000500000000000000" pitchFamily="50" charset="0"/>
                <a:cs typeface="Times New Roman" panose="02020603050405020304" pitchFamily="18" charset="0"/>
              </a:endParaRPr>
            </a:p>
          </p:txBody>
        </p:sp>
        <p:pic>
          <p:nvPicPr>
            <p:cNvPr id="51" name="Picture 50" descr="A blue cylinder with a white background&#10;&#10;AI-generated content may be incorrect.">
              <a:extLst>
                <a:ext uri="{FF2B5EF4-FFF2-40B4-BE49-F238E27FC236}">
                  <a16:creationId xmlns:a16="http://schemas.microsoft.com/office/drawing/2014/main" id="{0F91C7FD-4819-D658-8B70-46670D0302FD}"/>
                </a:ext>
              </a:extLst>
            </p:cNvPr>
            <p:cNvPicPr>
              <a:picLocks noChangeAspect="1"/>
            </p:cNvPicPr>
            <p:nvPr/>
          </p:nvPicPr>
          <p:blipFill>
            <a:blip r:embed="rId4">
              <a:clrChange>
                <a:clrFrom>
                  <a:srgbClr val="FFFFFF"/>
                </a:clrFrom>
                <a:clrTo>
                  <a:srgbClr val="FFFFFF">
                    <a:alpha val="0"/>
                  </a:srgbClr>
                </a:clrTo>
              </a:clrChange>
            </a:blip>
            <a:srcRect l="24552" r="25340"/>
            <a:stretch/>
          </p:blipFill>
          <p:spPr>
            <a:xfrm>
              <a:off x="494319" y="566890"/>
              <a:ext cx="2044296" cy="2021800"/>
            </a:xfrm>
            <a:prstGeom prst="rect">
              <a:avLst/>
            </a:prstGeom>
          </p:spPr>
        </p:pic>
        <p:cxnSp>
          <p:nvCxnSpPr>
            <p:cNvPr id="56" name="Straight Connector 55">
              <a:extLst>
                <a:ext uri="{FF2B5EF4-FFF2-40B4-BE49-F238E27FC236}">
                  <a16:creationId xmlns:a16="http://schemas.microsoft.com/office/drawing/2014/main" id="{11D8EA15-A6BD-A573-164F-073765676B52}"/>
                </a:ext>
              </a:extLst>
            </p:cNvPr>
            <p:cNvCxnSpPr>
              <a:cxnSpLocks/>
            </p:cNvCxnSpPr>
            <p:nvPr/>
          </p:nvCxnSpPr>
          <p:spPr>
            <a:xfrm flipH="1">
              <a:off x="1490484" y="1733016"/>
              <a:ext cx="1024566" cy="672696"/>
            </a:xfrm>
            <a:prstGeom prst="line">
              <a:avLst/>
            </a:prstGeom>
            <a:noFill/>
            <a:ln w="9525" cap="flat" cmpd="sng" algn="ctr">
              <a:solidFill>
                <a:sysClr val="windowText" lastClr="000000"/>
              </a:solidFill>
              <a:prstDash val="solid"/>
              <a:miter lim="800000"/>
              <a:headEnd type="triangle" w="med" len="med"/>
              <a:tailEnd type="triangle" w="med" len="med"/>
            </a:ln>
            <a:effectLst/>
          </p:spPr>
        </p:cxnSp>
        <p:cxnSp>
          <p:nvCxnSpPr>
            <p:cNvPr id="58" name="Straight Connector 57">
              <a:extLst>
                <a:ext uri="{FF2B5EF4-FFF2-40B4-BE49-F238E27FC236}">
                  <a16:creationId xmlns:a16="http://schemas.microsoft.com/office/drawing/2014/main" id="{34D3B85B-A8D7-D4EA-EEA7-134FDF58924A}"/>
                </a:ext>
              </a:extLst>
            </p:cNvPr>
            <p:cNvCxnSpPr>
              <a:cxnSpLocks/>
            </p:cNvCxnSpPr>
            <p:nvPr/>
          </p:nvCxnSpPr>
          <p:spPr>
            <a:xfrm>
              <a:off x="494307" y="1227532"/>
              <a:ext cx="3381" cy="563712"/>
            </a:xfrm>
            <a:prstGeom prst="line">
              <a:avLst/>
            </a:prstGeom>
            <a:noFill/>
            <a:ln w="9525" cap="flat" cmpd="sng" algn="ctr">
              <a:solidFill>
                <a:sysClr val="windowText" lastClr="000000"/>
              </a:solidFill>
              <a:prstDash val="solid"/>
              <a:miter lim="800000"/>
              <a:headEnd type="triangle" w="med" len="med"/>
              <a:tailEnd type="triangle" w="med" len="med"/>
            </a:ln>
            <a:effectLst/>
          </p:spPr>
        </p:cxnSp>
        <p:sp>
          <p:nvSpPr>
            <p:cNvPr id="59" name="TextBox 58">
              <a:extLst>
                <a:ext uri="{FF2B5EF4-FFF2-40B4-BE49-F238E27FC236}">
                  <a16:creationId xmlns:a16="http://schemas.microsoft.com/office/drawing/2014/main" id="{8BF3D4DF-8995-13F4-1F20-F384A6D60F9E}"/>
                </a:ext>
              </a:extLst>
            </p:cNvPr>
            <p:cNvSpPr txBox="1"/>
            <p:nvPr/>
          </p:nvSpPr>
          <p:spPr>
            <a:xfrm rot="16200000">
              <a:off x="-224666" y="1311946"/>
              <a:ext cx="1107639" cy="23604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a:ln>
                    <a:noFill/>
                  </a:ln>
                  <a:solidFill>
                    <a:prstClr val="black"/>
                  </a:solidFill>
                  <a:effectLst/>
                  <a:uLnTx/>
                  <a:uFillTx/>
                  <a:latin typeface="LM Roman 9" panose="00000500000000000000" pitchFamily="50" charset="0"/>
                  <a:cs typeface="Times New Roman" panose="02020603050405020304" pitchFamily="18" charset="0"/>
                </a:rPr>
                <a:t>R</a:t>
              </a:r>
              <a:r>
                <a:rPr kumimoji="0" lang="en-US" sz="1200" b="0" i="0" u="none" strike="noStrike" kern="0" cap="none" spc="0" normalizeH="0" baseline="-25000" noProof="0" dirty="0">
                  <a:ln>
                    <a:noFill/>
                  </a:ln>
                  <a:solidFill>
                    <a:prstClr val="black"/>
                  </a:solidFill>
                  <a:effectLst/>
                  <a:uLnTx/>
                  <a:uFillTx/>
                  <a:latin typeface="LM Roman 9" panose="00000500000000000000" pitchFamily="50" charset="0"/>
                  <a:cs typeface="Times New Roman" panose="02020603050405020304" pitchFamily="18" charset="0"/>
                </a:rPr>
                <a:t>i</a:t>
              </a:r>
              <a:r>
                <a:rPr kumimoji="0" lang="en-US" sz="1200" b="0" i="0" u="none" strike="noStrike" kern="0" cap="none" spc="0" normalizeH="0" noProof="0" dirty="0">
                  <a:ln>
                    <a:noFill/>
                  </a:ln>
                  <a:solidFill>
                    <a:prstClr val="black"/>
                  </a:solidFill>
                  <a:effectLst/>
                  <a:uLnTx/>
                  <a:uFillTx/>
                  <a:latin typeface="LM Roman 9" panose="00000500000000000000" pitchFamily="50" charset="0"/>
                  <a:cs typeface="Times New Roman" panose="02020603050405020304" pitchFamily="18" charset="0"/>
                </a:rPr>
                <a:t> = </a:t>
              </a:r>
              <a:r>
                <a:rPr lang="en-US" sz="1200" kern="0" dirty="0">
                  <a:solidFill>
                    <a:prstClr val="black"/>
                  </a:solidFill>
                  <a:latin typeface="LM Roman 9" panose="00000500000000000000" pitchFamily="50" charset="0"/>
                  <a:cs typeface="Times New Roman" panose="02020603050405020304" pitchFamily="18" charset="0"/>
                </a:rPr>
                <a:t>190</a:t>
              </a:r>
              <a:r>
                <a:rPr kumimoji="0" lang="en-US" sz="1200" b="0" i="0" u="none" strike="noStrike" kern="0" cap="none" spc="0" normalizeH="0" noProof="0" dirty="0">
                  <a:ln>
                    <a:noFill/>
                  </a:ln>
                  <a:solidFill>
                    <a:prstClr val="black"/>
                  </a:solidFill>
                  <a:effectLst/>
                  <a:uLnTx/>
                  <a:uFillTx/>
                  <a:latin typeface="LM Roman 9" panose="00000500000000000000" pitchFamily="50" charset="0"/>
                  <a:cs typeface="Times New Roman" panose="02020603050405020304" pitchFamily="18" charset="0"/>
                </a:rPr>
                <a:t> mm</a:t>
              </a:r>
              <a:endParaRPr kumimoji="0" lang="en-GB" sz="1200" b="0" i="0" u="none" strike="noStrike" kern="0" cap="none" spc="0" normalizeH="0" noProof="0" dirty="0">
                <a:ln>
                  <a:noFill/>
                </a:ln>
                <a:solidFill>
                  <a:prstClr val="black"/>
                </a:solidFill>
                <a:effectLst/>
                <a:uLnTx/>
                <a:uFillTx/>
                <a:latin typeface="LM Roman 9" panose="00000500000000000000" pitchFamily="50" charset="0"/>
                <a:cs typeface="Times New Roman" panose="02020603050405020304" pitchFamily="18" charset="0"/>
              </a:endParaRPr>
            </a:p>
          </p:txBody>
        </p:sp>
        <p:sp>
          <p:nvSpPr>
            <p:cNvPr id="76" name="Footer Placeholder 4">
              <a:extLst>
                <a:ext uri="{FF2B5EF4-FFF2-40B4-BE49-F238E27FC236}">
                  <a16:creationId xmlns:a16="http://schemas.microsoft.com/office/drawing/2014/main" id="{D85363BA-D5E7-4FCF-1126-4E8ADF9C86DF}"/>
                </a:ext>
              </a:extLst>
            </p:cNvPr>
            <p:cNvSpPr txBox="1">
              <a:spLocks/>
            </p:cNvSpPr>
            <p:nvPr/>
          </p:nvSpPr>
          <p:spPr>
            <a:xfrm>
              <a:off x="618322" y="705634"/>
              <a:ext cx="929342" cy="157722"/>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b="1" u="sng" dirty="0"/>
                <a:t>PEC beam pipe</a:t>
              </a:r>
              <a:endParaRPr lang="en-GB" sz="900" b="1" u="sng" baseline="-25000" dirty="0"/>
            </a:p>
          </p:txBody>
        </p:sp>
      </p:grpSp>
      <p:grpSp>
        <p:nvGrpSpPr>
          <p:cNvPr id="91" name="Group 90">
            <a:extLst>
              <a:ext uri="{FF2B5EF4-FFF2-40B4-BE49-F238E27FC236}">
                <a16:creationId xmlns:a16="http://schemas.microsoft.com/office/drawing/2014/main" id="{8B272470-455E-9182-4DE5-1D5A470C5703}"/>
              </a:ext>
            </a:extLst>
          </p:cNvPr>
          <p:cNvGrpSpPr/>
          <p:nvPr/>
        </p:nvGrpSpPr>
        <p:grpSpPr>
          <a:xfrm>
            <a:off x="3162280" y="2683947"/>
            <a:ext cx="2804160" cy="2103120"/>
            <a:chOff x="219472" y="2920167"/>
            <a:chExt cx="2804160" cy="2103120"/>
          </a:xfrm>
        </p:grpSpPr>
        <p:grpSp>
          <p:nvGrpSpPr>
            <p:cNvPr id="90" name="Group 89">
              <a:extLst>
                <a:ext uri="{FF2B5EF4-FFF2-40B4-BE49-F238E27FC236}">
                  <a16:creationId xmlns:a16="http://schemas.microsoft.com/office/drawing/2014/main" id="{D37A45F5-26AF-568C-60A5-436A64B3EC31}"/>
                </a:ext>
              </a:extLst>
            </p:cNvPr>
            <p:cNvGrpSpPr/>
            <p:nvPr/>
          </p:nvGrpSpPr>
          <p:grpSpPr>
            <a:xfrm>
              <a:off x="219472" y="2920167"/>
              <a:ext cx="2804160" cy="2103120"/>
              <a:chOff x="219472" y="2920167"/>
              <a:chExt cx="2804160" cy="2103120"/>
            </a:xfrm>
          </p:grpSpPr>
          <p:pic>
            <p:nvPicPr>
              <p:cNvPr id="69" name="Picture 68" descr="A graph showing a wave&#10;&#10;AI-generated content may be incorrect.">
                <a:extLst>
                  <a:ext uri="{FF2B5EF4-FFF2-40B4-BE49-F238E27FC236}">
                    <a16:creationId xmlns:a16="http://schemas.microsoft.com/office/drawing/2014/main" id="{DFDCF969-6E53-C5F6-5F51-B0F596F27FF4}"/>
                  </a:ext>
                </a:extLst>
              </p:cNvPr>
              <p:cNvPicPr>
                <a:picLocks noChangeAspect="1"/>
              </p:cNvPicPr>
              <p:nvPr/>
            </p:nvPicPr>
            <p:blipFill>
              <a:blip r:embed="rId5"/>
              <a:stretch>
                <a:fillRect/>
              </a:stretch>
            </p:blipFill>
            <p:spPr>
              <a:xfrm>
                <a:off x="219472" y="2920167"/>
                <a:ext cx="2804160" cy="2103120"/>
              </a:xfrm>
              <a:prstGeom prst="rect">
                <a:avLst/>
              </a:prstGeom>
            </p:spPr>
          </p:pic>
          <mc:AlternateContent xmlns:mc="http://schemas.openxmlformats.org/markup-compatibility/2006" xmlns:a14="http://schemas.microsoft.com/office/drawing/2010/main">
            <mc:Choice Requires="a14">
              <p:sp>
                <p:nvSpPr>
                  <p:cNvPr id="79" name="TextBox 78">
                    <a:extLst>
                      <a:ext uri="{FF2B5EF4-FFF2-40B4-BE49-F238E27FC236}">
                        <a16:creationId xmlns:a16="http://schemas.microsoft.com/office/drawing/2014/main" id="{8508EB59-7C43-9C14-4C2E-693B0A10C9F7}"/>
                      </a:ext>
                    </a:extLst>
                  </p:cNvPr>
                  <p:cNvSpPr txBox="1"/>
                  <p:nvPr/>
                </p:nvSpPr>
                <p:spPr>
                  <a:xfrm>
                    <a:off x="749850" y="4550031"/>
                    <a:ext cx="1902700" cy="1890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𝑊</m:t>
                              </m:r>
                            </m:e>
                            <m:sub>
                              <m:r>
                                <a:rPr lang="en-US" sz="1200" b="0" i="1" smtClean="0">
                                  <a:latin typeface="Cambria Math" panose="02040503050406030204" pitchFamily="18" charset="0"/>
                                </a:rPr>
                                <m:t>𝑧</m:t>
                              </m:r>
                            </m:sub>
                          </m:sSub>
                          <m:r>
                            <a:rPr lang="en-US" sz="1200" b="0" i="1" smtClean="0">
                              <a:latin typeface="Cambria Math" panose="02040503050406030204" pitchFamily="18" charset="0"/>
                            </a:rPr>
                            <m:t>=</m:t>
                          </m:r>
                          <m:sSubSup>
                            <m:sSubSupPr>
                              <m:ctrlPr>
                                <a:rPr lang="en-US" sz="1200" b="0" i="1" smtClean="0">
                                  <a:latin typeface="Cambria Math" panose="02040503050406030204" pitchFamily="18" charset="0"/>
                                </a:rPr>
                              </m:ctrlPr>
                            </m:sSubSupPr>
                            <m:e>
                              <m:r>
                                <a:rPr lang="en-US" sz="1200" i="1">
                                  <a:latin typeface="Cambria Math" panose="02040503050406030204" pitchFamily="18" charset="0"/>
                                </a:rPr>
                                <m:t>𝑊</m:t>
                              </m:r>
                            </m:e>
                            <m:sub>
                              <m:r>
                                <a:rPr lang="en-US" sz="1200" i="1">
                                  <a:latin typeface="Cambria Math" panose="02040503050406030204" pitchFamily="18" charset="0"/>
                                </a:rPr>
                                <m:t>𝑧</m:t>
                              </m:r>
                              <m:r>
                                <a:rPr lang="en-US" sz="1200" b="0" i="1" smtClean="0">
                                  <a:latin typeface="Cambria Math" panose="02040503050406030204" pitchFamily="18" charset="0"/>
                                </a:rPr>
                                <m:t> </m:t>
                              </m:r>
                            </m:sub>
                            <m:sup>
                              <m:r>
                                <m:rPr>
                                  <m:sty m:val="p"/>
                                </m:rPr>
                                <a:rPr lang="en-US" sz="1200" b="0" i="0" smtClean="0">
                                  <a:latin typeface="Cambria Math" panose="02040503050406030204" pitchFamily="18" charset="0"/>
                                </a:rPr>
                                <m:t>FM</m:t>
                              </m:r>
                            </m:sup>
                          </m:sSubSup>
                          <m:r>
                            <a:rPr lang="en-US" sz="1200" b="0" i="0" smtClean="0">
                              <a:latin typeface="Cambria Math" panose="02040503050406030204" pitchFamily="18" charset="0"/>
                            </a:rPr>
                            <m:t>+</m:t>
                          </m:r>
                          <m:sSubSup>
                            <m:sSubSupPr>
                              <m:ctrlPr>
                                <a:rPr lang="en-US" sz="1200" i="1">
                                  <a:latin typeface="Cambria Math" panose="02040503050406030204" pitchFamily="18" charset="0"/>
                                </a:rPr>
                              </m:ctrlPr>
                            </m:sSubSupPr>
                            <m:e>
                              <m:r>
                                <a:rPr lang="en-US" sz="1200" i="1">
                                  <a:latin typeface="Cambria Math" panose="02040503050406030204" pitchFamily="18" charset="0"/>
                                </a:rPr>
                                <m:t>𝑊</m:t>
                              </m:r>
                            </m:e>
                            <m:sub>
                              <m:r>
                                <a:rPr lang="en-US" sz="1200" i="1">
                                  <a:latin typeface="Cambria Math" panose="02040503050406030204" pitchFamily="18" charset="0"/>
                                </a:rPr>
                                <m:t>𝑧</m:t>
                              </m:r>
                            </m:sub>
                            <m:sup>
                              <m:r>
                                <m:rPr>
                                  <m:sty m:val="p"/>
                                </m:rPr>
                                <a:rPr lang="en-US" sz="1200" b="0" i="0" smtClean="0">
                                  <a:latin typeface="Cambria Math" panose="02040503050406030204" pitchFamily="18" charset="0"/>
                                </a:rPr>
                                <m:t>HOMs</m:t>
                              </m:r>
                            </m:sup>
                          </m:sSubSup>
                          <m:r>
                            <a:rPr lang="en-US" sz="1200" b="0" i="1" smtClean="0">
                              <a:latin typeface="Cambria Math" panose="02040503050406030204" pitchFamily="18" charset="0"/>
                            </a:rPr>
                            <m:t>+</m:t>
                          </m:r>
                          <m:sSubSup>
                            <m:sSubSupPr>
                              <m:ctrlPr>
                                <a:rPr lang="en-US" sz="1200" i="1">
                                  <a:latin typeface="Cambria Math" panose="02040503050406030204" pitchFamily="18" charset="0"/>
                                </a:rPr>
                              </m:ctrlPr>
                            </m:sSubSupPr>
                            <m:e>
                              <m:r>
                                <a:rPr lang="en-US" sz="1200" i="1">
                                  <a:latin typeface="Cambria Math" panose="02040503050406030204" pitchFamily="18" charset="0"/>
                                </a:rPr>
                                <m:t>𝑊</m:t>
                              </m:r>
                            </m:e>
                            <m:sub>
                              <m:r>
                                <a:rPr lang="en-US" sz="1200" i="1">
                                  <a:latin typeface="Cambria Math" panose="02040503050406030204" pitchFamily="18" charset="0"/>
                                </a:rPr>
                                <m:t>𝑧</m:t>
                              </m:r>
                            </m:sub>
                            <m:sup>
                              <m:r>
                                <m:rPr>
                                  <m:sty m:val="p"/>
                                </m:rPr>
                                <a:rPr lang="en-US" sz="1200" b="0" i="0" smtClean="0">
                                  <a:latin typeface="Cambria Math" panose="02040503050406030204" pitchFamily="18" charset="0"/>
                                </a:rPr>
                                <m:t>SC</m:t>
                              </m:r>
                            </m:sup>
                          </m:sSubSup>
                        </m:oMath>
                      </m:oMathPara>
                    </a14:m>
                    <a:endParaRPr lang="en-GB" sz="1200" dirty="0"/>
                  </a:p>
                </p:txBody>
              </p:sp>
            </mc:Choice>
            <mc:Fallback xmlns="">
              <p:sp>
                <p:nvSpPr>
                  <p:cNvPr id="79" name="TextBox 78">
                    <a:extLst>
                      <a:ext uri="{FF2B5EF4-FFF2-40B4-BE49-F238E27FC236}">
                        <a16:creationId xmlns:a16="http://schemas.microsoft.com/office/drawing/2014/main" id="{8508EB59-7C43-9C14-4C2E-693B0A10C9F7}"/>
                      </a:ext>
                    </a:extLst>
                  </p:cNvPr>
                  <p:cNvSpPr txBox="1">
                    <a:spLocks noRot="1" noChangeAspect="1" noMove="1" noResize="1" noEditPoints="1" noAdjustHandles="1" noChangeArrowheads="1" noChangeShapeType="1" noTextEdit="1"/>
                  </p:cNvSpPr>
                  <p:nvPr/>
                </p:nvSpPr>
                <p:spPr>
                  <a:xfrm>
                    <a:off x="749850" y="4550031"/>
                    <a:ext cx="1902700" cy="189091"/>
                  </a:xfrm>
                  <a:prstGeom prst="rect">
                    <a:avLst/>
                  </a:prstGeom>
                  <a:blipFill>
                    <a:blip r:embed="rId7"/>
                    <a:stretch>
                      <a:fillRect l="-1282" b="-12903"/>
                    </a:stretch>
                  </a:blipFill>
                </p:spPr>
                <p:txBody>
                  <a:bodyPr/>
                  <a:lstStyle/>
                  <a:p>
                    <a:r>
                      <a:rPr lang="en-GB">
                        <a:noFill/>
                      </a:rPr>
                      <a:t> </a:t>
                    </a:r>
                  </a:p>
                </p:txBody>
              </p:sp>
            </mc:Fallback>
          </mc:AlternateContent>
        </p:grpSp>
        <p:sp>
          <p:nvSpPr>
            <p:cNvPr id="83" name="Right Brace 82">
              <a:extLst>
                <a:ext uri="{FF2B5EF4-FFF2-40B4-BE49-F238E27FC236}">
                  <a16:creationId xmlns:a16="http://schemas.microsoft.com/office/drawing/2014/main" id="{EE152D19-8BD9-367D-896B-BB66D8E4ED1C}"/>
                </a:ext>
              </a:extLst>
            </p:cNvPr>
            <p:cNvSpPr/>
            <p:nvPr/>
          </p:nvSpPr>
          <p:spPr>
            <a:xfrm rot="16200000" flipV="1">
              <a:off x="688500" y="3294434"/>
              <a:ext cx="45984" cy="232185"/>
            </a:xfrm>
            <a:prstGeom prst="rightBrace">
              <a:avLst/>
            </a:prstGeom>
            <a:ln>
              <a:solidFill>
                <a:srgbClr val="00B05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solidFill>
                  <a:srgbClr val="00B050"/>
                </a:solidFill>
              </a:endParaRPr>
            </a:p>
          </p:txBody>
        </p:sp>
        <p:sp>
          <p:nvSpPr>
            <p:cNvPr id="84" name="Footer Placeholder 4">
              <a:extLst>
                <a:ext uri="{FF2B5EF4-FFF2-40B4-BE49-F238E27FC236}">
                  <a16:creationId xmlns:a16="http://schemas.microsoft.com/office/drawing/2014/main" id="{8A8CE178-2657-F439-1B27-8CBA71748763}"/>
                </a:ext>
              </a:extLst>
            </p:cNvPr>
            <p:cNvSpPr txBox="1">
              <a:spLocks/>
            </p:cNvSpPr>
            <p:nvPr/>
          </p:nvSpPr>
          <p:spPr>
            <a:xfrm>
              <a:off x="580397" y="3134102"/>
              <a:ext cx="649042" cy="21837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600" b="1" dirty="0">
                  <a:solidFill>
                    <a:srgbClr val="00B050"/>
                  </a:solidFill>
                </a:rPr>
                <a:t>Short-range</a:t>
              </a:r>
              <a:r>
                <a:rPr lang="en-US" sz="600" dirty="0">
                  <a:solidFill>
                    <a:srgbClr val="00B050"/>
                  </a:solidFill>
                </a:rPr>
                <a:t> </a:t>
              </a:r>
              <a:r>
                <a:rPr lang="en-US" sz="600" b="1" dirty="0">
                  <a:solidFill>
                    <a:srgbClr val="00B050"/>
                  </a:solidFill>
                </a:rPr>
                <a:t>wake (dominated by space charge)</a:t>
              </a:r>
              <a:endParaRPr lang="en-GB" sz="600" b="1" dirty="0">
                <a:solidFill>
                  <a:srgbClr val="00B050"/>
                </a:solidFill>
              </a:endParaRPr>
            </a:p>
          </p:txBody>
        </p:sp>
        <p:sp>
          <p:nvSpPr>
            <p:cNvPr id="86" name="Footer Placeholder 4">
              <a:extLst>
                <a:ext uri="{FF2B5EF4-FFF2-40B4-BE49-F238E27FC236}">
                  <a16:creationId xmlns:a16="http://schemas.microsoft.com/office/drawing/2014/main" id="{7735CDC5-16EA-9476-A122-E64D99683A56}"/>
                </a:ext>
              </a:extLst>
            </p:cNvPr>
            <p:cNvSpPr txBox="1">
              <a:spLocks/>
            </p:cNvSpPr>
            <p:nvPr/>
          </p:nvSpPr>
          <p:spPr>
            <a:xfrm>
              <a:off x="1471914" y="3224781"/>
              <a:ext cx="1284648" cy="255978"/>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600" b="1" dirty="0"/>
                <a:t>Long-range wake (higher wake amplitude due to field confinement)</a:t>
              </a:r>
              <a:endParaRPr lang="en-GB" sz="600" b="1" dirty="0"/>
            </a:p>
          </p:txBody>
        </p:sp>
        <p:sp>
          <p:nvSpPr>
            <p:cNvPr id="87" name="Right Brace 86">
              <a:extLst>
                <a:ext uri="{FF2B5EF4-FFF2-40B4-BE49-F238E27FC236}">
                  <a16:creationId xmlns:a16="http://schemas.microsoft.com/office/drawing/2014/main" id="{F1FB98D4-EA4F-01D5-6641-4E9C8FF9A248}"/>
                </a:ext>
              </a:extLst>
            </p:cNvPr>
            <p:cNvSpPr/>
            <p:nvPr/>
          </p:nvSpPr>
          <p:spPr>
            <a:xfrm rot="16200000" flipV="1">
              <a:off x="1774034" y="2446225"/>
              <a:ext cx="46561" cy="1929178"/>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grpSp>
      <p:sp>
        <p:nvSpPr>
          <p:cNvPr id="94" name="Content Placeholder 1">
            <a:extLst>
              <a:ext uri="{FF2B5EF4-FFF2-40B4-BE49-F238E27FC236}">
                <a16:creationId xmlns:a16="http://schemas.microsoft.com/office/drawing/2014/main" id="{5ECA0A6C-2FF4-B23B-23A9-FE23FB32CE14}"/>
              </a:ext>
            </a:extLst>
          </p:cNvPr>
          <p:cNvSpPr txBox="1">
            <a:spLocks/>
          </p:cNvSpPr>
          <p:nvPr/>
        </p:nvSpPr>
        <p:spPr>
          <a:xfrm>
            <a:off x="960253" y="4806407"/>
            <a:ext cx="6924115" cy="278003"/>
          </a:xfrm>
          <a:prstGeom prst="rect">
            <a:avLst/>
          </a:prstGeom>
          <a:ln/>
        </p:spPr>
        <p:style>
          <a:lnRef idx="2">
            <a:schemeClr val="dk1"/>
          </a:lnRef>
          <a:fillRef idx="1">
            <a:schemeClr val="lt1"/>
          </a:fillRef>
          <a:effectRef idx="0">
            <a:schemeClr val="dk1"/>
          </a:effectRef>
          <a:fontRef idx="minor">
            <a:schemeClr val="dk1"/>
          </a:fontRef>
        </p:style>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200" b="1" dirty="0"/>
              <a:t>What is the strategy that we can implement to separate the ISC and DSC wake potentials for a multi-cell cavity? </a:t>
            </a:r>
          </a:p>
        </p:txBody>
      </p:sp>
      <p:grpSp>
        <p:nvGrpSpPr>
          <p:cNvPr id="10" name="Group 9">
            <a:extLst>
              <a:ext uri="{FF2B5EF4-FFF2-40B4-BE49-F238E27FC236}">
                <a16:creationId xmlns:a16="http://schemas.microsoft.com/office/drawing/2014/main" id="{C4F96E0A-2B65-251E-D67A-94D8E5D4127E}"/>
              </a:ext>
            </a:extLst>
          </p:cNvPr>
          <p:cNvGrpSpPr/>
          <p:nvPr/>
        </p:nvGrpSpPr>
        <p:grpSpPr>
          <a:xfrm>
            <a:off x="6114608" y="2683947"/>
            <a:ext cx="2804160" cy="2103120"/>
            <a:chOff x="6114608" y="2683947"/>
            <a:chExt cx="2804160" cy="2103120"/>
          </a:xfrm>
        </p:grpSpPr>
        <p:grpSp>
          <p:nvGrpSpPr>
            <p:cNvPr id="89" name="Group 88">
              <a:extLst>
                <a:ext uri="{FF2B5EF4-FFF2-40B4-BE49-F238E27FC236}">
                  <a16:creationId xmlns:a16="http://schemas.microsoft.com/office/drawing/2014/main" id="{C0A9EEE5-374B-1FDB-3B5A-32D81C70B9E8}"/>
                </a:ext>
              </a:extLst>
            </p:cNvPr>
            <p:cNvGrpSpPr/>
            <p:nvPr/>
          </p:nvGrpSpPr>
          <p:grpSpPr>
            <a:xfrm>
              <a:off x="6114608" y="2683947"/>
              <a:ext cx="2804160" cy="2103120"/>
              <a:chOff x="3135992" y="2920167"/>
              <a:chExt cx="2804160" cy="2103120"/>
            </a:xfrm>
          </p:grpSpPr>
          <p:pic>
            <p:nvPicPr>
              <p:cNvPr id="71" name="Picture 70" descr="A graph with red lines&#10;&#10;AI-generated content may be incorrect.">
                <a:extLst>
                  <a:ext uri="{FF2B5EF4-FFF2-40B4-BE49-F238E27FC236}">
                    <a16:creationId xmlns:a16="http://schemas.microsoft.com/office/drawing/2014/main" id="{41FDCAC0-DAC5-D104-391B-264126717A85}"/>
                  </a:ext>
                </a:extLst>
              </p:cNvPr>
              <p:cNvPicPr>
                <a:picLocks noChangeAspect="1"/>
              </p:cNvPicPr>
              <p:nvPr/>
            </p:nvPicPr>
            <p:blipFill>
              <a:blip r:embed="rId8"/>
              <a:stretch>
                <a:fillRect/>
              </a:stretch>
            </p:blipFill>
            <p:spPr>
              <a:xfrm>
                <a:off x="3135992" y="2920167"/>
                <a:ext cx="2804160" cy="2103120"/>
              </a:xfrm>
              <a:prstGeom prst="rect">
                <a:avLst/>
              </a:prstGeom>
            </p:spPr>
          </p:pic>
          <mc:AlternateContent xmlns:mc="http://schemas.openxmlformats.org/markup-compatibility/2006" xmlns:a14="http://schemas.microsoft.com/office/drawing/2010/main">
            <mc:Choice Requires="a14">
              <p:sp>
                <p:nvSpPr>
                  <p:cNvPr id="80" name="TextBox 79">
                    <a:extLst>
                      <a:ext uri="{FF2B5EF4-FFF2-40B4-BE49-F238E27FC236}">
                        <a16:creationId xmlns:a16="http://schemas.microsoft.com/office/drawing/2014/main" id="{28E3CC26-2282-60DD-7FFA-5012E76AFBE7}"/>
                      </a:ext>
                    </a:extLst>
                  </p:cNvPr>
                  <p:cNvSpPr txBox="1"/>
                  <p:nvPr/>
                </p:nvSpPr>
                <p:spPr>
                  <a:xfrm>
                    <a:off x="3762517" y="4550031"/>
                    <a:ext cx="1902700" cy="1890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𝑊</m:t>
                              </m:r>
                            </m:e>
                            <m:sub>
                              <m:r>
                                <a:rPr lang="en-US" sz="1200" b="0" i="1" smtClean="0">
                                  <a:latin typeface="Cambria Math" panose="02040503050406030204" pitchFamily="18" charset="0"/>
                                </a:rPr>
                                <m:t>𝑧</m:t>
                              </m:r>
                            </m:sub>
                          </m:sSub>
                          <m:r>
                            <a:rPr lang="en-US" sz="1200" b="0" i="1" smtClean="0">
                              <a:latin typeface="Cambria Math" panose="02040503050406030204" pitchFamily="18" charset="0"/>
                            </a:rPr>
                            <m:t>=</m:t>
                          </m:r>
                          <m:sSubSup>
                            <m:sSubSupPr>
                              <m:ctrlPr>
                                <a:rPr lang="en-US" sz="1200" b="0" i="1" smtClean="0">
                                  <a:latin typeface="Cambria Math" panose="02040503050406030204" pitchFamily="18" charset="0"/>
                                </a:rPr>
                              </m:ctrlPr>
                            </m:sSubSupPr>
                            <m:e>
                              <m:r>
                                <a:rPr lang="en-US" sz="1200" i="1">
                                  <a:latin typeface="Cambria Math" panose="02040503050406030204" pitchFamily="18" charset="0"/>
                                </a:rPr>
                                <m:t>𝑊</m:t>
                              </m:r>
                            </m:e>
                            <m:sub>
                              <m:r>
                                <a:rPr lang="en-US" sz="1200" i="1">
                                  <a:latin typeface="Cambria Math" panose="02040503050406030204" pitchFamily="18" charset="0"/>
                                </a:rPr>
                                <m:t>𝑧</m:t>
                              </m:r>
                              <m:r>
                                <a:rPr lang="en-US" sz="1200" b="0" i="1" smtClean="0">
                                  <a:latin typeface="Cambria Math" panose="02040503050406030204" pitchFamily="18" charset="0"/>
                                </a:rPr>
                                <m:t> </m:t>
                              </m:r>
                            </m:sub>
                            <m:sup>
                              <m:r>
                                <m:rPr>
                                  <m:sty m:val="p"/>
                                </m:rPr>
                                <a:rPr lang="en-US" sz="1200" b="0" i="0" smtClean="0">
                                  <a:latin typeface="Cambria Math" panose="02040503050406030204" pitchFamily="18" charset="0"/>
                                </a:rPr>
                                <m:t>FM</m:t>
                              </m:r>
                            </m:sup>
                          </m:sSubSup>
                          <m:r>
                            <a:rPr lang="en-US" sz="1200" b="0" i="0" smtClean="0">
                              <a:latin typeface="Cambria Math" panose="02040503050406030204" pitchFamily="18" charset="0"/>
                            </a:rPr>
                            <m:t>+</m:t>
                          </m:r>
                          <m:sSubSup>
                            <m:sSubSupPr>
                              <m:ctrlPr>
                                <a:rPr lang="en-US" sz="1200" i="1">
                                  <a:latin typeface="Cambria Math" panose="02040503050406030204" pitchFamily="18" charset="0"/>
                                </a:rPr>
                              </m:ctrlPr>
                            </m:sSubSupPr>
                            <m:e>
                              <m:r>
                                <a:rPr lang="en-US" sz="1200" i="1">
                                  <a:latin typeface="Cambria Math" panose="02040503050406030204" pitchFamily="18" charset="0"/>
                                </a:rPr>
                                <m:t>𝑊</m:t>
                              </m:r>
                            </m:e>
                            <m:sub>
                              <m:r>
                                <a:rPr lang="en-US" sz="1200" i="1">
                                  <a:latin typeface="Cambria Math" panose="02040503050406030204" pitchFamily="18" charset="0"/>
                                </a:rPr>
                                <m:t>𝑧</m:t>
                              </m:r>
                            </m:sub>
                            <m:sup>
                              <m:r>
                                <m:rPr>
                                  <m:sty m:val="p"/>
                                </m:rPr>
                                <a:rPr lang="en-US" sz="1200" b="0" i="0" smtClean="0">
                                  <a:latin typeface="Cambria Math" panose="02040503050406030204" pitchFamily="18" charset="0"/>
                                </a:rPr>
                                <m:t>HOMs</m:t>
                              </m:r>
                            </m:sup>
                          </m:sSubSup>
                          <m:r>
                            <a:rPr lang="en-US" sz="1200" b="0" i="1" smtClean="0">
                              <a:latin typeface="Cambria Math" panose="02040503050406030204" pitchFamily="18" charset="0"/>
                            </a:rPr>
                            <m:t>+</m:t>
                          </m:r>
                          <m:sSubSup>
                            <m:sSubSupPr>
                              <m:ctrlPr>
                                <a:rPr lang="en-US" sz="1200" i="1">
                                  <a:latin typeface="Cambria Math" panose="02040503050406030204" pitchFamily="18" charset="0"/>
                                </a:rPr>
                              </m:ctrlPr>
                            </m:sSubSupPr>
                            <m:e>
                              <m:r>
                                <a:rPr lang="en-US" sz="1200" i="1">
                                  <a:latin typeface="Cambria Math" panose="02040503050406030204" pitchFamily="18" charset="0"/>
                                </a:rPr>
                                <m:t>𝑊</m:t>
                              </m:r>
                            </m:e>
                            <m:sub>
                              <m:r>
                                <a:rPr lang="en-US" sz="1200" i="1">
                                  <a:latin typeface="Cambria Math" panose="02040503050406030204" pitchFamily="18" charset="0"/>
                                </a:rPr>
                                <m:t>𝑧</m:t>
                              </m:r>
                            </m:sub>
                            <m:sup>
                              <m:r>
                                <m:rPr>
                                  <m:sty m:val="p"/>
                                </m:rPr>
                                <a:rPr lang="en-US" sz="1200" b="0" i="0" smtClean="0">
                                  <a:latin typeface="Cambria Math" panose="02040503050406030204" pitchFamily="18" charset="0"/>
                                </a:rPr>
                                <m:t>SC</m:t>
                              </m:r>
                            </m:sup>
                          </m:sSubSup>
                        </m:oMath>
                      </m:oMathPara>
                    </a14:m>
                    <a:endParaRPr lang="en-GB" sz="1200" dirty="0"/>
                  </a:p>
                </p:txBody>
              </p:sp>
            </mc:Choice>
            <mc:Fallback xmlns="">
              <p:sp>
                <p:nvSpPr>
                  <p:cNvPr id="80" name="TextBox 79">
                    <a:extLst>
                      <a:ext uri="{FF2B5EF4-FFF2-40B4-BE49-F238E27FC236}">
                        <a16:creationId xmlns:a16="http://schemas.microsoft.com/office/drawing/2014/main" id="{28E3CC26-2282-60DD-7FFA-5012E76AFBE7}"/>
                      </a:ext>
                    </a:extLst>
                  </p:cNvPr>
                  <p:cNvSpPr txBox="1">
                    <a:spLocks noRot="1" noChangeAspect="1" noMove="1" noResize="1" noEditPoints="1" noAdjustHandles="1" noChangeArrowheads="1" noChangeShapeType="1" noTextEdit="1"/>
                  </p:cNvSpPr>
                  <p:nvPr/>
                </p:nvSpPr>
                <p:spPr>
                  <a:xfrm>
                    <a:off x="3762517" y="4550031"/>
                    <a:ext cx="1902700" cy="189091"/>
                  </a:xfrm>
                  <a:prstGeom prst="rect">
                    <a:avLst/>
                  </a:prstGeom>
                  <a:blipFill>
                    <a:blip r:embed="rId9"/>
                    <a:stretch>
                      <a:fillRect l="-1282" b="-12903"/>
                    </a:stretch>
                  </a:blipFill>
                </p:spPr>
                <p:txBody>
                  <a:bodyPr/>
                  <a:lstStyle/>
                  <a:p>
                    <a:r>
                      <a:rPr lang="en-GB">
                        <a:noFill/>
                      </a:rPr>
                      <a:t> </a:t>
                    </a:r>
                  </a:p>
                </p:txBody>
              </p:sp>
            </mc:Fallback>
          </mc:AlternateContent>
        </p:grpSp>
        <p:sp>
          <p:nvSpPr>
            <p:cNvPr id="95" name="Footer Placeholder 4">
              <a:extLst>
                <a:ext uri="{FF2B5EF4-FFF2-40B4-BE49-F238E27FC236}">
                  <a16:creationId xmlns:a16="http://schemas.microsoft.com/office/drawing/2014/main" id="{6C4733BD-A7DD-E0EA-E4E4-1001B75D4DA7}"/>
                </a:ext>
              </a:extLst>
            </p:cNvPr>
            <p:cNvSpPr txBox="1">
              <a:spLocks/>
            </p:cNvSpPr>
            <p:nvPr/>
          </p:nvSpPr>
          <p:spPr>
            <a:xfrm>
              <a:off x="7308304" y="3153020"/>
              <a:ext cx="1216685" cy="22051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600" b="1" dirty="0"/>
                <a:t>Long-range wake (lower wake amplitude compared to cavity with windows)</a:t>
              </a:r>
              <a:endParaRPr lang="en-GB" sz="600" b="1" dirty="0"/>
            </a:p>
          </p:txBody>
        </p:sp>
        <p:sp>
          <p:nvSpPr>
            <p:cNvPr id="96" name="Footer Placeholder 4">
              <a:extLst>
                <a:ext uri="{FF2B5EF4-FFF2-40B4-BE49-F238E27FC236}">
                  <a16:creationId xmlns:a16="http://schemas.microsoft.com/office/drawing/2014/main" id="{3DF22703-6D48-FB2A-858B-5A790AA03917}"/>
                </a:ext>
              </a:extLst>
            </p:cNvPr>
            <p:cNvSpPr txBox="1">
              <a:spLocks/>
            </p:cNvSpPr>
            <p:nvPr/>
          </p:nvSpPr>
          <p:spPr>
            <a:xfrm>
              <a:off x="6575505" y="2845249"/>
              <a:ext cx="576063" cy="271008"/>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600" b="1" dirty="0"/>
                <a:t>Short-range wake dominated by space charge</a:t>
              </a:r>
              <a:endParaRPr lang="en-GB" sz="600" b="1" dirty="0"/>
            </a:p>
          </p:txBody>
        </p:sp>
        <p:sp>
          <p:nvSpPr>
            <p:cNvPr id="97" name="Right Brace 96">
              <a:extLst>
                <a:ext uri="{FF2B5EF4-FFF2-40B4-BE49-F238E27FC236}">
                  <a16:creationId xmlns:a16="http://schemas.microsoft.com/office/drawing/2014/main" id="{A2521A7E-808D-98C8-FC76-8AA3DBEC1F9E}"/>
                </a:ext>
              </a:extLst>
            </p:cNvPr>
            <p:cNvSpPr/>
            <p:nvPr/>
          </p:nvSpPr>
          <p:spPr>
            <a:xfrm rot="16200000" flipV="1">
              <a:off x="7660528" y="2445525"/>
              <a:ext cx="46561" cy="1929178"/>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cxnSp>
          <p:nvCxnSpPr>
            <p:cNvPr id="98" name="Straight Arrow Connector 97">
              <a:extLst>
                <a:ext uri="{FF2B5EF4-FFF2-40B4-BE49-F238E27FC236}">
                  <a16:creationId xmlns:a16="http://schemas.microsoft.com/office/drawing/2014/main" id="{52470671-AB53-190A-7AF7-CAA4A9624E7C}"/>
                </a:ext>
              </a:extLst>
            </p:cNvPr>
            <p:cNvCxnSpPr>
              <a:cxnSpLocks/>
            </p:cNvCxnSpPr>
            <p:nvPr/>
          </p:nvCxnSpPr>
          <p:spPr>
            <a:xfrm flipH="1">
              <a:off x="6684164" y="3151313"/>
              <a:ext cx="179372" cy="158971"/>
            </a:xfrm>
            <a:prstGeom prst="straightConnector1">
              <a:avLst/>
            </a:prstGeom>
            <a:noFill/>
            <a:ln w="9525" cap="flat" cmpd="sng" algn="ctr">
              <a:solidFill>
                <a:sysClr val="windowText" lastClr="000000"/>
              </a:solidFill>
              <a:prstDash val="solid"/>
              <a:miter lim="800000"/>
              <a:tailEnd type="triangle"/>
            </a:ln>
            <a:effectLst/>
          </p:spPr>
        </p:cxnSp>
      </p:grpSp>
      <p:grpSp>
        <p:nvGrpSpPr>
          <p:cNvPr id="7" name="Group 6">
            <a:extLst>
              <a:ext uri="{FF2B5EF4-FFF2-40B4-BE49-F238E27FC236}">
                <a16:creationId xmlns:a16="http://schemas.microsoft.com/office/drawing/2014/main" id="{B4D1D1F5-B160-25FF-8FB2-572A1BDB0231}"/>
              </a:ext>
            </a:extLst>
          </p:cNvPr>
          <p:cNvGrpSpPr/>
          <p:nvPr/>
        </p:nvGrpSpPr>
        <p:grpSpPr>
          <a:xfrm>
            <a:off x="65936" y="2677926"/>
            <a:ext cx="2804160" cy="2103120"/>
            <a:chOff x="65936" y="2677926"/>
            <a:chExt cx="2804160" cy="2103120"/>
          </a:xfrm>
        </p:grpSpPr>
        <p:pic>
          <p:nvPicPr>
            <p:cNvPr id="78" name="Picture 77" descr="A graph with green line&#10;&#10;AI-generated content may be incorrect.">
              <a:extLst>
                <a:ext uri="{FF2B5EF4-FFF2-40B4-BE49-F238E27FC236}">
                  <a16:creationId xmlns:a16="http://schemas.microsoft.com/office/drawing/2014/main" id="{6BDCCB03-F19E-218E-4C98-43F4B491D4F1}"/>
                </a:ext>
              </a:extLst>
            </p:cNvPr>
            <p:cNvPicPr>
              <a:picLocks noChangeAspect="1"/>
            </p:cNvPicPr>
            <p:nvPr/>
          </p:nvPicPr>
          <p:blipFill>
            <a:blip r:embed="rId10"/>
            <a:stretch>
              <a:fillRect/>
            </a:stretch>
          </p:blipFill>
          <p:spPr>
            <a:xfrm>
              <a:off x="65936" y="2677926"/>
              <a:ext cx="2804160" cy="2103120"/>
            </a:xfrm>
            <a:prstGeom prst="rect">
              <a:avLst/>
            </a:prstGeom>
          </p:spPr>
        </p:pic>
        <mc:AlternateContent xmlns:mc="http://schemas.openxmlformats.org/markup-compatibility/2006" xmlns:a14="http://schemas.microsoft.com/office/drawing/2010/main">
          <mc:Choice Requires="a14">
            <p:sp>
              <p:nvSpPr>
                <p:cNvPr id="82" name="TextBox 81">
                  <a:extLst>
                    <a:ext uri="{FF2B5EF4-FFF2-40B4-BE49-F238E27FC236}">
                      <a16:creationId xmlns:a16="http://schemas.microsoft.com/office/drawing/2014/main" id="{C16F19EE-9987-F0C7-BB4C-6928F50C4E1E}"/>
                    </a:ext>
                  </a:extLst>
                </p:cNvPr>
                <p:cNvSpPr txBox="1"/>
                <p:nvPr/>
              </p:nvSpPr>
              <p:spPr>
                <a:xfrm>
                  <a:off x="456297" y="4294127"/>
                  <a:ext cx="2105192" cy="21249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𝑊</m:t>
                            </m:r>
                          </m:e>
                          <m:sub>
                            <m:r>
                              <a:rPr lang="en-US" sz="1200" b="0" i="1" smtClean="0">
                                <a:latin typeface="Cambria Math" panose="02040503050406030204" pitchFamily="18" charset="0"/>
                              </a:rPr>
                              <m:t>𝑧</m:t>
                            </m:r>
                            <m:r>
                              <a:rPr lang="en-US" sz="1200" b="0" i="1" smtClean="0">
                                <a:latin typeface="Cambria Math" panose="02040503050406030204" pitchFamily="18" charset="0"/>
                              </a:rPr>
                              <m:t>,</m:t>
                            </m:r>
                            <m:r>
                              <m:rPr>
                                <m:sty m:val="p"/>
                              </m:rPr>
                              <a:rPr lang="en-US" sz="1200" b="0" i="0" smtClean="0">
                                <a:latin typeface="Cambria Math" panose="02040503050406030204" pitchFamily="18" charset="0"/>
                              </a:rPr>
                              <m:t>BP</m:t>
                            </m:r>
                          </m:sub>
                        </m:sSub>
                        <m:r>
                          <a:rPr lang="en-US" sz="1200" b="0" i="1" smtClean="0">
                            <a:latin typeface="Cambria Math" panose="02040503050406030204" pitchFamily="18" charset="0"/>
                          </a:rPr>
                          <m:t>=</m:t>
                        </m:r>
                        <m:sSubSup>
                          <m:sSubSupPr>
                            <m:ctrlPr>
                              <a:rPr lang="en-US" sz="1200" i="1">
                                <a:latin typeface="Cambria Math" panose="02040503050406030204" pitchFamily="18" charset="0"/>
                              </a:rPr>
                            </m:ctrlPr>
                          </m:sSubSupPr>
                          <m:e>
                            <m:r>
                              <a:rPr lang="en-US" sz="1200" i="1">
                                <a:latin typeface="Cambria Math" panose="02040503050406030204" pitchFamily="18" charset="0"/>
                              </a:rPr>
                              <m:t>𝑊</m:t>
                            </m:r>
                          </m:e>
                          <m:sub>
                            <m:r>
                              <a:rPr lang="en-US" sz="1200" i="1">
                                <a:latin typeface="Cambria Math" panose="02040503050406030204" pitchFamily="18" charset="0"/>
                              </a:rPr>
                              <m:t>𝑧</m:t>
                            </m:r>
                            <m:r>
                              <a:rPr lang="en-US" sz="1200" b="0" i="1" smtClean="0">
                                <a:latin typeface="Cambria Math" panose="02040503050406030204" pitchFamily="18" charset="0"/>
                              </a:rPr>
                              <m:t>,</m:t>
                            </m:r>
                            <m:r>
                              <m:rPr>
                                <m:sty m:val="p"/>
                              </m:rPr>
                              <a:rPr lang="en-US" sz="1200" b="0" i="0" smtClean="0">
                                <a:latin typeface="Cambria Math" panose="02040503050406030204" pitchFamily="18" charset="0"/>
                              </a:rPr>
                              <m:t>BP</m:t>
                            </m:r>
                          </m:sub>
                          <m:sup>
                            <m:r>
                              <m:rPr>
                                <m:sty m:val="p"/>
                              </m:rPr>
                              <a:rPr lang="en-US" sz="1200">
                                <a:latin typeface="Cambria Math" panose="02040503050406030204" pitchFamily="18" charset="0"/>
                              </a:rPr>
                              <m:t>SC</m:t>
                            </m:r>
                          </m:sup>
                        </m:sSubSup>
                        <m:r>
                          <a:rPr lang="en-US" sz="1200" b="0" i="1" smtClean="0">
                            <a:latin typeface="Cambria Math" panose="02040503050406030204" pitchFamily="18" charset="0"/>
                          </a:rPr>
                          <m:t>=</m:t>
                        </m:r>
                        <m:sSubSup>
                          <m:sSubSupPr>
                            <m:ctrlPr>
                              <a:rPr lang="en-US" sz="1200" i="1">
                                <a:latin typeface="Cambria Math" panose="02040503050406030204" pitchFamily="18" charset="0"/>
                              </a:rPr>
                            </m:ctrlPr>
                          </m:sSubSupPr>
                          <m:e>
                            <m:r>
                              <a:rPr lang="en-US" sz="1200" i="1">
                                <a:latin typeface="Cambria Math" panose="02040503050406030204" pitchFamily="18" charset="0"/>
                              </a:rPr>
                              <m:t>𝑊</m:t>
                            </m:r>
                          </m:e>
                          <m:sub>
                            <m:r>
                              <a:rPr lang="en-US" sz="1200" i="1">
                                <a:latin typeface="Cambria Math" panose="02040503050406030204" pitchFamily="18" charset="0"/>
                              </a:rPr>
                              <m:t>𝑧</m:t>
                            </m:r>
                            <m:r>
                              <a:rPr lang="en-US" sz="1200" b="0" i="1" smtClean="0">
                                <a:latin typeface="Cambria Math" panose="02040503050406030204" pitchFamily="18" charset="0"/>
                              </a:rPr>
                              <m:t>,</m:t>
                            </m:r>
                            <m:r>
                              <m:rPr>
                                <m:sty m:val="p"/>
                              </m:rPr>
                              <a:rPr lang="en-US" sz="1200" b="0" i="0" smtClean="0">
                                <a:latin typeface="Cambria Math" panose="02040503050406030204" pitchFamily="18" charset="0"/>
                              </a:rPr>
                              <m:t>BP</m:t>
                            </m:r>
                          </m:sub>
                          <m:sup>
                            <m:r>
                              <m:rPr>
                                <m:sty m:val="p"/>
                              </m:rPr>
                              <a:rPr lang="en-US" sz="1200" b="0" i="0" smtClean="0">
                                <a:latin typeface="Cambria Math" panose="02040503050406030204" pitchFamily="18" charset="0"/>
                              </a:rPr>
                              <m:t>I</m:t>
                            </m:r>
                            <m:r>
                              <m:rPr>
                                <m:sty m:val="p"/>
                              </m:rPr>
                              <a:rPr lang="en-US" sz="1200">
                                <a:latin typeface="Cambria Math" panose="02040503050406030204" pitchFamily="18" charset="0"/>
                              </a:rPr>
                              <m:t>SC</m:t>
                            </m:r>
                          </m:sup>
                        </m:sSubSup>
                        <m:r>
                          <a:rPr lang="en-US" sz="1200" b="0" i="1" smtClean="0">
                            <a:latin typeface="Cambria Math" panose="02040503050406030204" pitchFamily="18" charset="0"/>
                          </a:rPr>
                          <m:t>+</m:t>
                        </m:r>
                        <m:sSubSup>
                          <m:sSubSupPr>
                            <m:ctrlPr>
                              <a:rPr lang="en-US" sz="1200" i="1">
                                <a:latin typeface="Cambria Math" panose="02040503050406030204" pitchFamily="18" charset="0"/>
                              </a:rPr>
                            </m:ctrlPr>
                          </m:sSubSupPr>
                          <m:e>
                            <m:r>
                              <a:rPr lang="en-US" sz="1200" i="1">
                                <a:latin typeface="Cambria Math" panose="02040503050406030204" pitchFamily="18" charset="0"/>
                              </a:rPr>
                              <m:t>𝑊</m:t>
                            </m:r>
                          </m:e>
                          <m:sub>
                            <m:r>
                              <a:rPr lang="en-US" sz="1200" i="1">
                                <a:latin typeface="Cambria Math" panose="02040503050406030204" pitchFamily="18" charset="0"/>
                              </a:rPr>
                              <m:t>𝑧</m:t>
                            </m:r>
                            <m:r>
                              <a:rPr lang="en-US" sz="1200" b="0" i="1" smtClean="0">
                                <a:latin typeface="Cambria Math" panose="02040503050406030204" pitchFamily="18" charset="0"/>
                              </a:rPr>
                              <m:t>,</m:t>
                            </m:r>
                            <m:r>
                              <m:rPr>
                                <m:sty m:val="p"/>
                              </m:rPr>
                              <a:rPr lang="en-US" sz="1200" b="0" i="0" smtClean="0">
                                <a:latin typeface="Cambria Math" panose="02040503050406030204" pitchFamily="18" charset="0"/>
                              </a:rPr>
                              <m:t>BP</m:t>
                            </m:r>
                          </m:sub>
                          <m:sup>
                            <m:r>
                              <m:rPr>
                                <m:sty m:val="p"/>
                              </m:rPr>
                              <a:rPr lang="en-US" sz="1200" b="0" i="0" smtClean="0">
                                <a:latin typeface="Cambria Math" panose="02040503050406030204" pitchFamily="18" charset="0"/>
                              </a:rPr>
                              <m:t>D</m:t>
                            </m:r>
                            <m:r>
                              <m:rPr>
                                <m:sty m:val="p"/>
                              </m:rPr>
                              <a:rPr lang="en-US" sz="1200">
                                <a:latin typeface="Cambria Math" panose="02040503050406030204" pitchFamily="18" charset="0"/>
                              </a:rPr>
                              <m:t>SC</m:t>
                            </m:r>
                          </m:sup>
                        </m:sSubSup>
                      </m:oMath>
                    </m:oMathPara>
                  </a14:m>
                  <a:endParaRPr lang="en-GB" sz="1200" dirty="0"/>
                </a:p>
              </p:txBody>
            </p:sp>
          </mc:Choice>
          <mc:Fallback xmlns="">
            <p:sp>
              <p:nvSpPr>
                <p:cNvPr id="82" name="TextBox 81">
                  <a:extLst>
                    <a:ext uri="{FF2B5EF4-FFF2-40B4-BE49-F238E27FC236}">
                      <a16:creationId xmlns:a16="http://schemas.microsoft.com/office/drawing/2014/main" id="{C16F19EE-9987-F0C7-BB4C-6928F50C4E1E}"/>
                    </a:ext>
                  </a:extLst>
                </p:cNvPr>
                <p:cNvSpPr txBox="1">
                  <a:spLocks noRot="1" noChangeAspect="1" noMove="1" noResize="1" noEditPoints="1" noAdjustHandles="1" noChangeArrowheads="1" noChangeShapeType="1" noTextEdit="1"/>
                </p:cNvSpPr>
                <p:nvPr/>
              </p:nvSpPr>
              <p:spPr>
                <a:xfrm>
                  <a:off x="456297" y="4294127"/>
                  <a:ext cx="2105192" cy="212494"/>
                </a:xfrm>
                <a:prstGeom prst="rect">
                  <a:avLst/>
                </a:prstGeom>
                <a:blipFill>
                  <a:blip r:embed="rId11"/>
                  <a:stretch>
                    <a:fillRect l="-1159" b="-11429"/>
                  </a:stretch>
                </a:blipFill>
              </p:spPr>
              <p:txBody>
                <a:bodyPr/>
                <a:lstStyle/>
                <a:p>
                  <a:r>
                    <a:rPr lang="en-GB">
                      <a:noFill/>
                    </a:rPr>
                    <a:t> </a:t>
                  </a:r>
                </a:p>
              </p:txBody>
            </p:sp>
          </mc:Fallback>
        </mc:AlternateContent>
        <p:sp>
          <p:nvSpPr>
            <p:cNvPr id="101" name="Footer Placeholder 4">
              <a:extLst>
                <a:ext uri="{FF2B5EF4-FFF2-40B4-BE49-F238E27FC236}">
                  <a16:creationId xmlns:a16="http://schemas.microsoft.com/office/drawing/2014/main" id="{B00A9216-FE95-B002-09B3-7C4578B6E110}"/>
                </a:ext>
              </a:extLst>
            </p:cNvPr>
            <p:cNvSpPr txBox="1">
              <a:spLocks/>
            </p:cNvSpPr>
            <p:nvPr/>
          </p:nvSpPr>
          <p:spPr>
            <a:xfrm>
              <a:off x="908123" y="3219398"/>
              <a:ext cx="1216685" cy="22051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800" b="1" dirty="0"/>
                <a:t>The total wake potential is given solely by the space charge wake</a:t>
              </a:r>
              <a:endParaRPr lang="en-GB" sz="800" b="1" dirty="0"/>
            </a:p>
          </p:txBody>
        </p:sp>
      </p:grpSp>
      <p:sp>
        <p:nvSpPr>
          <p:cNvPr id="102" name="Slide Number Placeholder 3">
            <a:extLst>
              <a:ext uri="{FF2B5EF4-FFF2-40B4-BE49-F238E27FC236}">
                <a16:creationId xmlns:a16="http://schemas.microsoft.com/office/drawing/2014/main" id="{E3C8C906-8E64-8526-12AE-4A4650FCD815}"/>
              </a:ext>
            </a:extLst>
          </p:cNvPr>
          <p:cNvSpPr txBox="1">
            <a:spLocks/>
          </p:cNvSpPr>
          <p:nvPr/>
        </p:nvSpPr>
        <p:spPr>
          <a:xfrm>
            <a:off x="8313420" y="4913448"/>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10</a:t>
            </a:fld>
            <a:endParaRPr lang="en-GB" dirty="0"/>
          </a:p>
        </p:txBody>
      </p:sp>
      <p:grpSp>
        <p:nvGrpSpPr>
          <p:cNvPr id="9" name="Group 8">
            <a:extLst>
              <a:ext uri="{FF2B5EF4-FFF2-40B4-BE49-F238E27FC236}">
                <a16:creationId xmlns:a16="http://schemas.microsoft.com/office/drawing/2014/main" id="{CCA2063B-6B88-A2F4-4854-D6C5C03161C5}"/>
              </a:ext>
            </a:extLst>
          </p:cNvPr>
          <p:cNvGrpSpPr/>
          <p:nvPr/>
        </p:nvGrpSpPr>
        <p:grpSpPr>
          <a:xfrm>
            <a:off x="3139978" y="479358"/>
            <a:ext cx="3144975" cy="2187917"/>
            <a:chOff x="3139978" y="479358"/>
            <a:chExt cx="3144975" cy="2187917"/>
          </a:xfrm>
        </p:grpSpPr>
        <p:grpSp>
          <p:nvGrpSpPr>
            <p:cNvPr id="3" name="Group 2">
              <a:extLst>
                <a:ext uri="{FF2B5EF4-FFF2-40B4-BE49-F238E27FC236}">
                  <a16:creationId xmlns:a16="http://schemas.microsoft.com/office/drawing/2014/main" id="{243BC6C8-8203-4AC2-3C5D-3C6AADB30D47}"/>
                </a:ext>
              </a:extLst>
            </p:cNvPr>
            <p:cNvGrpSpPr/>
            <p:nvPr/>
          </p:nvGrpSpPr>
          <p:grpSpPr>
            <a:xfrm>
              <a:off x="3139978" y="479358"/>
              <a:ext cx="3144975" cy="2187917"/>
              <a:chOff x="3139978" y="479358"/>
              <a:chExt cx="3144975" cy="2187917"/>
            </a:xfrm>
          </p:grpSpPr>
          <p:pic>
            <p:nvPicPr>
              <p:cNvPr id="26" name="Picture 25">
                <a:extLst>
                  <a:ext uri="{FF2B5EF4-FFF2-40B4-BE49-F238E27FC236}">
                    <a16:creationId xmlns:a16="http://schemas.microsoft.com/office/drawing/2014/main" id="{22186194-26BF-D48E-0F07-268D1E655E51}"/>
                  </a:ext>
                </a:extLst>
              </p:cNvPr>
              <p:cNvPicPr>
                <a:picLocks noChangeAspect="1"/>
              </p:cNvPicPr>
              <p:nvPr/>
            </p:nvPicPr>
            <p:blipFill>
              <a:blip r:embed="rId12">
                <a:clrChange>
                  <a:clrFrom>
                    <a:srgbClr val="FFFFFF"/>
                  </a:clrFrom>
                  <a:clrTo>
                    <a:srgbClr val="FFFFFF">
                      <a:alpha val="0"/>
                    </a:srgbClr>
                  </a:clrTo>
                </a:clrChange>
              </a:blip>
              <a:srcRect l="35825" r="42125"/>
              <a:stretch/>
            </p:blipFill>
            <p:spPr>
              <a:xfrm>
                <a:off x="3829685" y="485488"/>
                <a:ext cx="1534403" cy="2181787"/>
              </a:xfrm>
              <a:prstGeom prst="rect">
                <a:avLst/>
              </a:prstGeom>
            </p:spPr>
          </p:pic>
          <p:cxnSp>
            <p:nvCxnSpPr>
              <p:cNvPr id="24" name="Straight Connector 23">
                <a:extLst>
                  <a:ext uri="{FF2B5EF4-FFF2-40B4-BE49-F238E27FC236}">
                    <a16:creationId xmlns:a16="http://schemas.microsoft.com/office/drawing/2014/main" id="{D38CDB5A-F483-0378-A160-E1A5C367FF39}"/>
                  </a:ext>
                </a:extLst>
              </p:cNvPr>
              <p:cNvCxnSpPr>
                <a:cxnSpLocks/>
              </p:cNvCxnSpPr>
              <p:nvPr/>
            </p:nvCxnSpPr>
            <p:spPr>
              <a:xfrm flipH="1">
                <a:off x="4451919" y="1888053"/>
                <a:ext cx="898796" cy="564441"/>
              </a:xfrm>
              <a:prstGeom prst="line">
                <a:avLst/>
              </a:prstGeom>
              <a:noFill/>
              <a:ln w="9525" cap="flat" cmpd="sng" algn="ctr">
                <a:solidFill>
                  <a:sysClr val="windowText" lastClr="000000"/>
                </a:solidFill>
                <a:prstDash val="solid"/>
                <a:miter lim="800000"/>
                <a:headEnd type="triangle" w="med" len="med"/>
                <a:tailEnd type="triangle" w="med" len="med"/>
              </a:ln>
              <a:effectLst/>
            </p:spPr>
          </p:cxnSp>
          <p:sp>
            <p:nvSpPr>
              <p:cNvPr id="25" name="TextBox 24">
                <a:extLst>
                  <a:ext uri="{FF2B5EF4-FFF2-40B4-BE49-F238E27FC236}">
                    <a16:creationId xmlns:a16="http://schemas.microsoft.com/office/drawing/2014/main" id="{7C031287-6879-9076-49A6-2CE0A909ADA3}"/>
                  </a:ext>
                </a:extLst>
              </p:cNvPr>
              <p:cNvSpPr txBox="1"/>
              <p:nvPr/>
            </p:nvSpPr>
            <p:spPr>
              <a:xfrm>
                <a:off x="4321349" y="2159669"/>
                <a:ext cx="1963604" cy="23604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a:ln>
                      <a:noFill/>
                    </a:ln>
                    <a:solidFill>
                      <a:prstClr val="black"/>
                    </a:solidFill>
                    <a:effectLst/>
                    <a:uLnTx/>
                    <a:uFillTx/>
                    <a:latin typeface="LM Roman 9" panose="00000500000000000000" pitchFamily="50" charset="0"/>
                    <a:cs typeface="Times New Roman" panose="02020603050405020304" pitchFamily="18" charset="0"/>
                  </a:rPr>
                  <a:t>L</a:t>
                </a:r>
                <a:r>
                  <a:rPr kumimoji="0" lang="en-US" sz="1200" b="0" i="0" u="none" strike="noStrike" kern="0" cap="none" spc="0" normalizeH="0" baseline="-25000" noProof="0" dirty="0">
                    <a:ln>
                      <a:noFill/>
                    </a:ln>
                    <a:solidFill>
                      <a:prstClr val="black"/>
                    </a:solidFill>
                    <a:effectLst/>
                    <a:uLnTx/>
                    <a:uFillTx/>
                    <a:latin typeface="LM Roman 9" panose="00000500000000000000" pitchFamily="50" charset="0"/>
                    <a:cs typeface="Times New Roman" panose="02020603050405020304" pitchFamily="18" charset="0"/>
                  </a:rPr>
                  <a:t>BP </a:t>
                </a:r>
                <a:r>
                  <a:rPr kumimoji="0" lang="en-US" sz="1200" b="0" i="0" u="none" strike="noStrike" kern="0" cap="none" spc="0" normalizeH="0" noProof="0" dirty="0">
                    <a:ln>
                      <a:noFill/>
                    </a:ln>
                    <a:solidFill>
                      <a:prstClr val="black"/>
                    </a:solidFill>
                    <a:effectLst/>
                    <a:uLnTx/>
                    <a:uFillTx/>
                    <a:latin typeface="LM Roman 9" panose="00000500000000000000" pitchFamily="50" charset="0"/>
                    <a:cs typeface="Times New Roman" panose="02020603050405020304" pitchFamily="18" charset="0"/>
                  </a:rPr>
                  <a:t>= 575 mm</a:t>
                </a:r>
                <a:endParaRPr kumimoji="0" lang="en-GB" sz="1200" b="0" i="0" u="none" strike="noStrike" kern="0" cap="none" spc="0" normalizeH="0" noProof="0" dirty="0">
                  <a:ln>
                    <a:noFill/>
                  </a:ln>
                  <a:solidFill>
                    <a:prstClr val="black"/>
                  </a:solidFill>
                  <a:effectLst/>
                  <a:uLnTx/>
                  <a:uFillTx/>
                  <a:latin typeface="LM Roman 9" panose="00000500000000000000" pitchFamily="50" charset="0"/>
                  <a:cs typeface="Times New Roman" panose="02020603050405020304" pitchFamily="18" charset="0"/>
                </a:endParaRPr>
              </a:p>
            </p:txBody>
          </p:sp>
          <p:sp>
            <p:nvSpPr>
              <p:cNvPr id="28" name="TextBox 27">
                <a:extLst>
                  <a:ext uri="{FF2B5EF4-FFF2-40B4-BE49-F238E27FC236}">
                    <a16:creationId xmlns:a16="http://schemas.microsoft.com/office/drawing/2014/main" id="{3B71E875-B99E-0548-2B1F-7DC383A17DA2}"/>
                  </a:ext>
                </a:extLst>
              </p:cNvPr>
              <p:cNvSpPr txBox="1"/>
              <p:nvPr/>
            </p:nvSpPr>
            <p:spPr>
              <a:xfrm>
                <a:off x="3162632" y="1094033"/>
                <a:ext cx="796220" cy="400110"/>
              </a:xfrm>
              <a:prstGeom prst="rect">
                <a:avLst/>
              </a:prstGeom>
              <a:noFill/>
            </p:spPr>
            <p:txBody>
              <a:bodyPr wrap="square" rtlCol="0">
                <a:spAutoFit/>
              </a:bodyPr>
              <a:lstStyle/>
              <a:p>
                <a:pPr algn="ctr"/>
                <a:r>
                  <a:rPr lang="en-US" sz="1000" dirty="0">
                    <a:solidFill>
                      <a:srgbClr val="000000"/>
                    </a:solidFill>
                    <a:latin typeface="LM Roman 9" panose="00000500000000000000" pitchFamily="50" charset="0"/>
                    <a:cs typeface="Times New Roman" panose="02020603050405020304" pitchFamily="18" charset="0"/>
                  </a:rPr>
                  <a:t>Be windows</a:t>
                </a:r>
                <a:endParaRPr lang="en-GB" sz="1000" baseline="-25000" dirty="0">
                  <a:solidFill>
                    <a:srgbClr val="000000"/>
                  </a:solidFill>
                  <a:latin typeface="LM Roman 9" panose="00000500000000000000" pitchFamily="50" charset="0"/>
                  <a:cs typeface="Times New Roman" panose="02020603050405020304" pitchFamily="18" charset="0"/>
                </a:endParaRPr>
              </a:p>
            </p:txBody>
          </p:sp>
          <p:sp>
            <p:nvSpPr>
              <p:cNvPr id="32" name="TextBox 31">
                <a:extLst>
                  <a:ext uri="{FF2B5EF4-FFF2-40B4-BE49-F238E27FC236}">
                    <a16:creationId xmlns:a16="http://schemas.microsoft.com/office/drawing/2014/main" id="{4625C324-97AD-71A7-7659-39AD47B38C93}"/>
                  </a:ext>
                </a:extLst>
              </p:cNvPr>
              <p:cNvSpPr txBox="1"/>
              <p:nvPr/>
            </p:nvSpPr>
            <p:spPr>
              <a:xfrm>
                <a:off x="3162632" y="1791245"/>
                <a:ext cx="12304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a:ln>
                      <a:noFill/>
                    </a:ln>
                    <a:solidFill>
                      <a:prstClr val="black"/>
                    </a:solidFill>
                    <a:effectLst/>
                    <a:uLnTx/>
                    <a:uFillTx/>
                    <a:latin typeface="LM Roman 9" panose="00000500000000000000" pitchFamily="50" charset="0"/>
                    <a:cs typeface="Times New Roman" panose="02020603050405020304" pitchFamily="18" charset="0"/>
                  </a:rPr>
                  <a:t>R</a:t>
                </a:r>
                <a:r>
                  <a:rPr kumimoji="0" lang="en-US" sz="1200" b="0" i="0" u="none" strike="noStrike" kern="0" cap="none" spc="0" normalizeH="0" baseline="-25000" noProof="0" dirty="0">
                    <a:ln>
                      <a:noFill/>
                    </a:ln>
                    <a:solidFill>
                      <a:prstClr val="black"/>
                    </a:solidFill>
                    <a:effectLst/>
                    <a:uLnTx/>
                    <a:uFillTx/>
                    <a:latin typeface="LM Roman 9" panose="00000500000000000000" pitchFamily="50" charset="0"/>
                    <a:cs typeface="Times New Roman" panose="02020603050405020304" pitchFamily="18" charset="0"/>
                  </a:rPr>
                  <a:t>BP</a:t>
                </a:r>
                <a:r>
                  <a:rPr kumimoji="0" lang="en-US" sz="1200" b="0" i="0" u="none" strike="noStrike" kern="0" cap="none" spc="0" normalizeH="0" noProof="0" dirty="0">
                    <a:ln>
                      <a:noFill/>
                    </a:ln>
                    <a:solidFill>
                      <a:prstClr val="black"/>
                    </a:solidFill>
                    <a:effectLst/>
                    <a:uLnTx/>
                    <a:uFillTx/>
                    <a:latin typeface="LM Roman 9" panose="00000500000000000000" pitchFamily="50" charset="0"/>
                    <a:cs typeface="Times New Roman" panose="02020603050405020304" pitchFamily="18" charset="0"/>
                  </a:rPr>
                  <a:t> = 60 mm</a:t>
                </a:r>
                <a:endParaRPr kumimoji="0" lang="en-GB" sz="1200" b="0" i="0" u="none" strike="noStrike" kern="0" cap="none" spc="0" normalizeH="0" noProof="0" dirty="0">
                  <a:ln>
                    <a:noFill/>
                  </a:ln>
                  <a:solidFill>
                    <a:prstClr val="black"/>
                  </a:solidFill>
                  <a:effectLst/>
                  <a:uLnTx/>
                  <a:uFillTx/>
                  <a:latin typeface="LM Roman 9" panose="00000500000000000000" pitchFamily="50" charset="0"/>
                  <a:cs typeface="Times New Roman" panose="02020603050405020304" pitchFamily="18" charset="0"/>
                </a:endParaRPr>
              </a:p>
            </p:txBody>
          </p:sp>
          <p:cxnSp>
            <p:nvCxnSpPr>
              <p:cNvPr id="43" name="Straight Connector 42">
                <a:extLst>
                  <a:ext uri="{FF2B5EF4-FFF2-40B4-BE49-F238E27FC236}">
                    <a16:creationId xmlns:a16="http://schemas.microsoft.com/office/drawing/2014/main" id="{8C0C1AC8-B280-AF41-F177-E2C80932FCE7}"/>
                  </a:ext>
                </a:extLst>
              </p:cNvPr>
              <p:cNvCxnSpPr>
                <a:cxnSpLocks/>
              </p:cNvCxnSpPr>
              <p:nvPr/>
            </p:nvCxnSpPr>
            <p:spPr>
              <a:xfrm>
                <a:off x="5331616" y="724216"/>
                <a:ext cx="3381" cy="563713"/>
              </a:xfrm>
              <a:prstGeom prst="line">
                <a:avLst/>
              </a:prstGeom>
              <a:noFill/>
              <a:ln w="9525" cap="flat" cmpd="sng" algn="ctr">
                <a:solidFill>
                  <a:sysClr val="windowText" lastClr="000000"/>
                </a:solidFill>
                <a:prstDash val="solid"/>
                <a:miter lim="800000"/>
                <a:headEnd type="triangle" w="med" len="med"/>
                <a:tailEnd type="triangle" w="med" len="med"/>
              </a:ln>
              <a:effectLst/>
            </p:spPr>
          </p:cxnSp>
          <p:sp>
            <p:nvSpPr>
              <p:cNvPr id="44" name="TextBox 43">
                <a:extLst>
                  <a:ext uri="{FF2B5EF4-FFF2-40B4-BE49-F238E27FC236}">
                    <a16:creationId xmlns:a16="http://schemas.microsoft.com/office/drawing/2014/main" id="{970599DA-4198-AD2E-04CD-54A48279A151}"/>
                  </a:ext>
                </a:extLst>
              </p:cNvPr>
              <p:cNvSpPr txBox="1"/>
              <p:nvPr/>
            </p:nvSpPr>
            <p:spPr>
              <a:xfrm rot="16200000">
                <a:off x="4812798" y="996801"/>
                <a:ext cx="1311885"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a:ln>
                      <a:noFill/>
                    </a:ln>
                    <a:solidFill>
                      <a:prstClr val="black"/>
                    </a:solidFill>
                    <a:effectLst/>
                    <a:uLnTx/>
                    <a:uFillTx/>
                    <a:latin typeface="LM Roman 9" panose="00000500000000000000" pitchFamily="50" charset="0"/>
                    <a:cs typeface="Times New Roman" panose="02020603050405020304" pitchFamily="18" charset="0"/>
                  </a:rPr>
                  <a:t>R</a:t>
                </a:r>
                <a:r>
                  <a:rPr kumimoji="0" lang="en-US" sz="1200" b="0" i="0" u="none" strike="noStrike" kern="0" cap="none" spc="0" normalizeH="0" baseline="-25000" noProof="0" dirty="0">
                    <a:ln>
                      <a:noFill/>
                    </a:ln>
                    <a:solidFill>
                      <a:prstClr val="black"/>
                    </a:solidFill>
                    <a:effectLst/>
                    <a:uLnTx/>
                    <a:uFillTx/>
                    <a:latin typeface="LM Roman 9" panose="00000500000000000000" pitchFamily="50" charset="0"/>
                    <a:cs typeface="Times New Roman" panose="02020603050405020304" pitchFamily="18" charset="0"/>
                  </a:rPr>
                  <a:t>i</a:t>
                </a:r>
                <a:r>
                  <a:rPr kumimoji="0" lang="en-US" sz="1200" b="0" i="0" u="none" strike="noStrike" kern="0" cap="none" spc="0" normalizeH="0" noProof="0" dirty="0">
                    <a:ln>
                      <a:noFill/>
                    </a:ln>
                    <a:solidFill>
                      <a:prstClr val="black"/>
                    </a:solidFill>
                    <a:effectLst/>
                    <a:uLnTx/>
                    <a:uFillTx/>
                    <a:latin typeface="LM Roman 9" panose="00000500000000000000" pitchFamily="50" charset="0"/>
                    <a:cs typeface="Times New Roman" panose="02020603050405020304" pitchFamily="18" charset="0"/>
                  </a:rPr>
                  <a:t> = </a:t>
                </a:r>
                <a:r>
                  <a:rPr lang="en-US" sz="1200" kern="0" dirty="0">
                    <a:solidFill>
                      <a:prstClr val="black"/>
                    </a:solidFill>
                    <a:latin typeface="LM Roman 9" panose="00000500000000000000" pitchFamily="50" charset="0"/>
                    <a:cs typeface="Times New Roman" panose="02020603050405020304" pitchFamily="18" charset="0"/>
                  </a:rPr>
                  <a:t>190.77</a:t>
                </a:r>
                <a:r>
                  <a:rPr kumimoji="0" lang="en-US" sz="1200" b="0" i="0" u="none" strike="noStrike" kern="0" cap="none" spc="0" normalizeH="0" noProof="0" dirty="0">
                    <a:ln>
                      <a:noFill/>
                    </a:ln>
                    <a:solidFill>
                      <a:prstClr val="black"/>
                    </a:solidFill>
                    <a:effectLst/>
                    <a:uLnTx/>
                    <a:uFillTx/>
                    <a:latin typeface="LM Roman 9" panose="00000500000000000000" pitchFamily="50" charset="0"/>
                    <a:cs typeface="Times New Roman" panose="02020603050405020304" pitchFamily="18" charset="0"/>
                  </a:rPr>
                  <a:t> mm</a:t>
                </a:r>
                <a:endParaRPr kumimoji="0" lang="en-GB" sz="1200" b="0" i="0" u="none" strike="noStrike" kern="0" cap="none" spc="0" normalizeH="0" noProof="0" dirty="0">
                  <a:ln>
                    <a:noFill/>
                  </a:ln>
                  <a:solidFill>
                    <a:prstClr val="black"/>
                  </a:solidFill>
                  <a:effectLst/>
                  <a:uLnTx/>
                  <a:uFillTx/>
                  <a:latin typeface="LM Roman 9" panose="00000500000000000000" pitchFamily="50" charset="0"/>
                  <a:cs typeface="Times New Roman" panose="02020603050405020304" pitchFamily="18" charset="0"/>
                </a:endParaRPr>
              </a:p>
            </p:txBody>
          </p:sp>
          <p:sp>
            <p:nvSpPr>
              <p:cNvPr id="73" name="Footer Placeholder 4">
                <a:extLst>
                  <a:ext uri="{FF2B5EF4-FFF2-40B4-BE49-F238E27FC236}">
                    <a16:creationId xmlns:a16="http://schemas.microsoft.com/office/drawing/2014/main" id="{33D04CA5-AE79-009A-6E75-B1980D3E9F33}"/>
                  </a:ext>
                </a:extLst>
              </p:cNvPr>
              <p:cNvSpPr txBox="1">
                <a:spLocks/>
              </p:cNvSpPr>
              <p:nvPr/>
            </p:nvSpPr>
            <p:spPr>
              <a:xfrm>
                <a:off x="3139978" y="716079"/>
                <a:ext cx="1504030" cy="157722"/>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u="sng" dirty="0"/>
                  <a:t>5-cell cavity </a:t>
                </a:r>
                <a:r>
                  <a:rPr lang="en-US" sz="900" b="1" u="sng" dirty="0"/>
                  <a:t>with Be-windows</a:t>
                </a:r>
                <a:endParaRPr lang="en-GB" sz="900" b="1" u="sng" baseline="-25000" dirty="0"/>
              </a:p>
            </p:txBody>
          </p:sp>
        </p:grpSp>
        <p:cxnSp>
          <p:nvCxnSpPr>
            <p:cNvPr id="8" name="Straight Arrow Connector 7">
              <a:extLst>
                <a:ext uri="{FF2B5EF4-FFF2-40B4-BE49-F238E27FC236}">
                  <a16:creationId xmlns:a16="http://schemas.microsoft.com/office/drawing/2014/main" id="{84415BE1-EDD8-D60F-FC76-54C58CC7C270}"/>
                </a:ext>
              </a:extLst>
            </p:cNvPr>
            <p:cNvCxnSpPr>
              <a:cxnSpLocks/>
            </p:cNvCxnSpPr>
            <p:nvPr/>
          </p:nvCxnSpPr>
          <p:spPr>
            <a:xfrm>
              <a:off x="3959198" y="1433541"/>
              <a:ext cx="349658" cy="166120"/>
            </a:xfrm>
            <a:prstGeom prst="straightConnector1">
              <a:avLst/>
            </a:prstGeom>
            <a:noFill/>
            <a:ln w="9525" cap="flat" cmpd="sng" algn="ctr">
              <a:solidFill>
                <a:sysClr val="windowText" lastClr="000000"/>
              </a:solidFill>
              <a:prstDash val="solid"/>
              <a:miter lim="800000"/>
              <a:tailEnd type="triangle"/>
            </a:ln>
            <a:effectLst/>
          </p:spPr>
        </p:cxnSp>
      </p:grpSp>
      <p:sp>
        <p:nvSpPr>
          <p:cNvPr id="13" name="TextBox 12">
            <a:extLst>
              <a:ext uri="{FF2B5EF4-FFF2-40B4-BE49-F238E27FC236}">
                <a16:creationId xmlns:a16="http://schemas.microsoft.com/office/drawing/2014/main" id="{80573EAD-4662-F481-5724-466DDE248568}"/>
              </a:ext>
            </a:extLst>
          </p:cNvPr>
          <p:cNvSpPr txBox="1"/>
          <p:nvPr/>
        </p:nvSpPr>
        <p:spPr>
          <a:xfrm>
            <a:off x="5180676" y="374056"/>
            <a:ext cx="3998953" cy="215444"/>
          </a:xfrm>
          <a:prstGeom prst="rect">
            <a:avLst/>
          </a:prstGeom>
          <a:noFill/>
        </p:spPr>
        <p:txBody>
          <a:bodyPr wrap="square">
            <a:spAutoFit/>
          </a:bodyPr>
          <a:lstStyle/>
          <a:p>
            <a:r>
              <a:rPr lang="en-GB" sz="800" dirty="0"/>
              <a:t>IMCC BD-CE meeting Monday 25/08/2025 </a:t>
            </a:r>
            <a:r>
              <a:rPr lang="en-GB" sz="800" b="1" dirty="0"/>
              <a:t>(https://indico.cern.ch/event/1577996/)</a:t>
            </a:r>
            <a:endParaRPr lang="en-GB" sz="800" dirty="0"/>
          </a:p>
        </p:txBody>
      </p:sp>
    </p:spTree>
    <p:extLst>
      <p:ext uri="{BB962C8B-B14F-4D97-AF65-F5344CB8AC3E}">
        <p14:creationId xmlns:p14="http://schemas.microsoft.com/office/powerpoint/2010/main" val="3988468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EEC19C-5C79-4E01-F46A-7B7AF1F4AD07}"/>
            </a:ext>
          </a:extLst>
        </p:cNvPr>
        <p:cNvGrpSpPr/>
        <p:nvPr/>
      </p:nvGrpSpPr>
      <p:grpSpPr>
        <a:xfrm>
          <a:off x="0" y="0"/>
          <a:ext cx="0" cy="0"/>
          <a:chOff x="0" y="0"/>
          <a:chExt cx="0" cy="0"/>
        </a:xfrm>
      </p:grpSpPr>
      <p:pic>
        <p:nvPicPr>
          <p:cNvPr id="60" name="Picture 59" descr="A graph of a function&#10;&#10;AI-generated content may be incorrect.">
            <a:extLst>
              <a:ext uri="{FF2B5EF4-FFF2-40B4-BE49-F238E27FC236}">
                <a16:creationId xmlns:a16="http://schemas.microsoft.com/office/drawing/2014/main" id="{F0EED598-2E8C-0588-0D5A-301981429E3B}"/>
              </a:ext>
            </a:extLst>
          </p:cNvPr>
          <p:cNvPicPr>
            <a:picLocks noChangeAspect="1"/>
          </p:cNvPicPr>
          <p:nvPr/>
        </p:nvPicPr>
        <p:blipFill>
          <a:blip r:embed="rId3"/>
          <a:stretch>
            <a:fillRect/>
          </a:stretch>
        </p:blipFill>
        <p:spPr>
          <a:xfrm>
            <a:off x="5364088" y="509268"/>
            <a:ext cx="3433281" cy="2103120"/>
          </a:xfrm>
          <a:prstGeom prst="rect">
            <a:avLst/>
          </a:prstGeom>
        </p:spPr>
      </p:pic>
      <p:sp>
        <p:nvSpPr>
          <p:cNvPr id="4" name="Slide Number Placeholder 3">
            <a:extLst>
              <a:ext uri="{FF2B5EF4-FFF2-40B4-BE49-F238E27FC236}">
                <a16:creationId xmlns:a16="http://schemas.microsoft.com/office/drawing/2014/main" id="{2D0ABCEC-3819-F3B5-8509-89B7075239D0}"/>
              </a:ext>
            </a:extLst>
          </p:cNvPr>
          <p:cNvSpPr>
            <a:spLocks noGrp="1"/>
          </p:cNvSpPr>
          <p:nvPr>
            <p:ph type="sldNum" sz="quarter" idx="4"/>
          </p:nvPr>
        </p:nvSpPr>
        <p:spPr/>
        <p:txBody>
          <a:bodyPr/>
          <a:lstStyle/>
          <a:p>
            <a:fld id="{974172A1-1CBF-0B40-9234-7D4D80EC19EA}" type="slidenum">
              <a:rPr lang="en-GB" smtClean="0"/>
              <a:pPr/>
              <a:t>11</a:t>
            </a:fld>
            <a:endParaRPr lang="en-GB" dirty="0"/>
          </a:p>
        </p:txBody>
      </p:sp>
      <p:sp>
        <p:nvSpPr>
          <p:cNvPr id="9" name="Rectangle 8">
            <a:extLst>
              <a:ext uri="{FF2B5EF4-FFF2-40B4-BE49-F238E27FC236}">
                <a16:creationId xmlns:a16="http://schemas.microsoft.com/office/drawing/2014/main" id="{F0F4444D-41F1-FA1E-C0E8-E4BD87D53342}"/>
              </a:ext>
            </a:extLst>
          </p:cNvPr>
          <p:cNvSpPr/>
          <p:nvPr/>
        </p:nvSpPr>
        <p:spPr>
          <a:xfrm>
            <a:off x="35496" y="94385"/>
            <a:ext cx="1296144" cy="1109213"/>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22" name="Group 21">
            <a:extLst>
              <a:ext uri="{FF2B5EF4-FFF2-40B4-BE49-F238E27FC236}">
                <a16:creationId xmlns:a16="http://schemas.microsoft.com/office/drawing/2014/main" id="{31692D51-D4AF-E806-63C5-4E2F3E63FD70}"/>
              </a:ext>
            </a:extLst>
          </p:cNvPr>
          <p:cNvGrpSpPr/>
          <p:nvPr/>
        </p:nvGrpSpPr>
        <p:grpSpPr>
          <a:xfrm>
            <a:off x="436915" y="469801"/>
            <a:ext cx="4291856" cy="1562164"/>
            <a:chOff x="579790" y="786244"/>
            <a:chExt cx="4291856" cy="1562164"/>
          </a:xfrm>
        </p:grpSpPr>
        <p:grpSp>
          <p:nvGrpSpPr>
            <p:cNvPr id="19" name="Group 18">
              <a:extLst>
                <a:ext uri="{FF2B5EF4-FFF2-40B4-BE49-F238E27FC236}">
                  <a16:creationId xmlns:a16="http://schemas.microsoft.com/office/drawing/2014/main" id="{8F96316F-9B8D-D546-466A-13EF6D32219E}"/>
                </a:ext>
              </a:extLst>
            </p:cNvPr>
            <p:cNvGrpSpPr/>
            <p:nvPr/>
          </p:nvGrpSpPr>
          <p:grpSpPr>
            <a:xfrm>
              <a:off x="579790" y="786244"/>
              <a:ext cx="4291856" cy="1562164"/>
              <a:chOff x="579790" y="786244"/>
              <a:chExt cx="4291856" cy="1562164"/>
            </a:xfrm>
          </p:grpSpPr>
          <p:pic>
            <p:nvPicPr>
              <p:cNvPr id="16" name="Picture 15">
                <a:extLst>
                  <a:ext uri="{FF2B5EF4-FFF2-40B4-BE49-F238E27FC236}">
                    <a16:creationId xmlns:a16="http://schemas.microsoft.com/office/drawing/2014/main" id="{C76214FF-7DF7-7959-3FEC-50C2840B565A}"/>
                  </a:ext>
                </a:extLst>
              </p:cNvPr>
              <p:cNvPicPr>
                <a:picLocks noChangeAspect="1"/>
              </p:cNvPicPr>
              <p:nvPr/>
            </p:nvPicPr>
            <p:blipFill>
              <a:blip r:embed="rId4"/>
              <a:srcRect t="15263"/>
              <a:stretch>
                <a:fillRect/>
              </a:stretch>
            </p:blipFill>
            <p:spPr>
              <a:xfrm>
                <a:off x="781611" y="786244"/>
                <a:ext cx="4090035" cy="1472196"/>
              </a:xfrm>
              <a:prstGeom prst="rect">
                <a:avLst/>
              </a:prstGeom>
            </p:spPr>
          </p:pic>
          <p:sp>
            <p:nvSpPr>
              <p:cNvPr id="11" name="Rectangle 10">
                <a:extLst>
                  <a:ext uri="{FF2B5EF4-FFF2-40B4-BE49-F238E27FC236}">
                    <a16:creationId xmlns:a16="http://schemas.microsoft.com/office/drawing/2014/main" id="{9766D021-BCA2-ED73-7790-ABE3AA43AB4D}"/>
                  </a:ext>
                </a:extLst>
              </p:cNvPr>
              <p:cNvSpPr/>
              <p:nvPr/>
            </p:nvSpPr>
            <p:spPr>
              <a:xfrm>
                <a:off x="579790" y="1863182"/>
                <a:ext cx="877034" cy="485226"/>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sp>
          <p:nvSpPr>
            <p:cNvPr id="13" name="Footer Placeholder 4">
              <a:extLst>
                <a:ext uri="{FF2B5EF4-FFF2-40B4-BE49-F238E27FC236}">
                  <a16:creationId xmlns:a16="http://schemas.microsoft.com/office/drawing/2014/main" id="{89AC8A72-F819-DEF4-2022-F2D9AB80709A}"/>
                </a:ext>
              </a:extLst>
            </p:cNvPr>
            <p:cNvSpPr txBox="1">
              <a:spLocks/>
            </p:cNvSpPr>
            <p:nvPr/>
          </p:nvSpPr>
          <p:spPr>
            <a:xfrm>
              <a:off x="937526" y="1439236"/>
              <a:ext cx="978727" cy="21837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b="1" dirty="0">
                  <a:solidFill>
                    <a:srgbClr val="138AFF"/>
                  </a:solidFill>
                </a:rPr>
                <a:t>Source particle (s)</a:t>
              </a:r>
              <a:endParaRPr lang="en-GB" sz="900" b="1" dirty="0">
                <a:solidFill>
                  <a:srgbClr val="138AFF"/>
                </a:solidFill>
              </a:endParaRPr>
            </a:p>
          </p:txBody>
        </p:sp>
        <p:sp>
          <p:nvSpPr>
            <p:cNvPr id="21" name="Footer Placeholder 4">
              <a:extLst>
                <a:ext uri="{FF2B5EF4-FFF2-40B4-BE49-F238E27FC236}">
                  <a16:creationId xmlns:a16="http://schemas.microsoft.com/office/drawing/2014/main" id="{C2D30836-8E72-9B3F-DF30-DEE387E019D5}"/>
                </a:ext>
              </a:extLst>
            </p:cNvPr>
            <p:cNvSpPr txBox="1">
              <a:spLocks/>
            </p:cNvSpPr>
            <p:nvPr/>
          </p:nvSpPr>
          <p:spPr>
            <a:xfrm>
              <a:off x="842276" y="1031007"/>
              <a:ext cx="978727" cy="21837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b="1" dirty="0">
                  <a:solidFill>
                    <a:srgbClr val="CF6700"/>
                  </a:solidFill>
                </a:rPr>
                <a:t>Test particle (t)</a:t>
              </a:r>
              <a:endParaRPr lang="en-GB" sz="900" b="1" dirty="0">
                <a:solidFill>
                  <a:srgbClr val="CF6700"/>
                </a:solidFill>
              </a:endParaRPr>
            </a:p>
          </p:txBody>
        </p:sp>
      </p:grpSp>
      <p:grpSp>
        <p:nvGrpSpPr>
          <p:cNvPr id="7" name="Group 6">
            <a:extLst>
              <a:ext uri="{FF2B5EF4-FFF2-40B4-BE49-F238E27FC236}">
                <a16:creationId xmlns:a16="http://schemas.microsoft.com/office/drawing/2014/main" id="{139E8512-A920-A29F-C4F8-1D285881DB67}"/>
              </a:ext>
            </a:extLst>
          </p:cNvPr>
          <p:cNvGrpSpPr/>
          <p:nvPr/>
        </p:nvGrpSpPr>
        <p:grpSpPr>
          <a:xfrm>
            <a:off x="120260" y="851583"/>
            <a:ext cx="653828" cy="251596"/>
            <a:chOff x="120260" y="851583"/>
            <a:chExt cx="653828" cy="251596"/>
          </a:xfrm>
        </p:grpSpPr>
        <p:cxnSp>
          <p:nvCxnSpPr>
            <p:cNvPr id="23" name="Straight Connector 22">
              <a:extLst>
                <a:ext uri="{FF2B5EF4-FFF2-40B4-BE49-F238E27FC236}">
                  <a16:creationId xmlns:a16="http://schemas.microsoft.com/office/drawing/2014/main" id="{41C6FE27-095B-EF8D-2190-27AEE7C16EB4}"/>
                </a:ext>
              </a:extLst>
            </p:cNvPr>
            <p:cNvCxnSpPr>
              <a:cxnSpLocks/>
            </p:cNvCxnSpPr>
            <p:nvPr/>
          </p:nvCxnSpPr>
          <p:spPr>
            <a:xfrm>
              <a:off x="774088" y="860306"/>
              <a:ext cx="0" cy="242873"/>
            </a:xfrm>
            <a:prstGeom prst="line">
              <a:avLst/>
            </a:prstGeom>
            <a:noFill/>
            <a:ln w="9525" cap="flat" cmpd="sng" algn="ctr">
              <a:solidFill>
                <a:sysClr val="windowText" lastClr="000000"/>
              </a:solidFill>
              <a:prstDash val="solid"/>
              <a:miter lim="800000"/>
              <a:headEnd type="triangle" w="med" len="med"/>
              <a:tailEnd type="triangle" w="med" len="med"/>
            </a:ln>
            <a:effectLst/>
          </p:spPr>
        </p:cxnSp>
        <p:sp>
          <p:nvSpPr>
            <p:cNvPr id="28" name="Footer Placeholder 4">
              <a:extLst>
                <a:ext uri="{FF2B5EF4-FFF2-40B4-BE49-F238E27FC236}">
                  <a16:creationId xmlns:a16="http://schemas.microsoft.com/office/drawing/2014/main" id="{B7BBAF33-A22E-6DC7-E0A1-1B05788EF7D4}"/>
                </a:ext>
              </a:extLst>
            </p:cNvPr>
            <p:cNvSpPr txBox="1">
              <a:spLocks/>
            </p:cNvSpPr>
            <p:nvPr/>
          </p:nvSpPr>
          <p:spPr>
            <a:xfrm>
              <a:off x="120260" y="851583"/>
              <a:ext cx="636457" cy="251596"/>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b="1" dirty="0"/>
                <a:t>Transverse offset y</a:t>
              </a:r>
              <a:r>
                <a:rPr lang="en-US" sz="900" b="1" baseline="-25000" dirty="0"/>
                <a:t>t</a:t>
              </a:r>
              <a:endParaRPr lang="en-GB" sz="900" b="1" baseline="-25000" dirty="0"/>
            </a:p>
          </p:txBody>
        </p:sp>
      </p:gr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C722BF4D-1120-7E01-EA1E-278B7BC20868}"/>
                  </a:ext>
                </a:extLst>
              </p:cNvPr>
              <p:cNvSpPr txBox="1"/>
              <p:nvPr/>
            </p:nvSpPr>
            <p:spPr>
              <a:xfrm>
                <a:off x="361628" y="1578319"/>
                <a:ext cx="3898439" cy="2830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600" b="0" i="1" smtClean="0">
                              <a:solidFill>
                                <a:schemeClr val="tx1"/>
                              </a:solidFill>
                              <a:latin typeface="Cambria Math" panose="02040503050406030204" pitchFamily="18" charset="0"/>
                            </a:rPr>
                          </m:ctrlPr>
                        </m:sSubPr>
                        <m:e>
                          <m:r>
                            <a:rPr lang="en-US" sz="1600" b="0" i="1" smtClean="0">
                              <a:solidFill>
                                <a:schemeClr val="tx1"/>
                              </a:solidFill>
                              <a:latin typeface="Cambria Math" panose="02040503050406030204" pitchFamily="18" charset="0"/>
                            </a:rPr>
                            <m:t>𝑊</m:t>
                          </m:r>
                        </m:e>
                        <m:sub>
                          <m:r>
                            <a:rPr lang="en-US" sz="1600" b="0" i="1" smtClean="0">
                              <a:solidFill>
                                <a:schemeClr val="tx1"/>
                              </a:solidFill>
                              <a:latin typeface="Cambria Math" panose="02040503050406030204" pitchFamily="18" charset="0"/>
                            </a:rPr>
                            <m:t>𝑧</m:t>
                          </m:r>
                          <m:r>
                            <a:rPr lang="en-US" sz="1600" b="0" i="1" smtClean="0">
                              <a:solidFill>
                                <a:schemeClr val="tx1"/>
                              </a:solidFill>
                              <a:latin typeface="Cambria Math" panose="02040503050406030204" pitchFamily="18" charset="0"/>
                            </a:rPr>
                            <m:t>,</m:t>
                          </m:r>
                          <m:r>
                            <m:rPr>
                              <m:sty m:val="p"/>
                            </m:rPr>
                            <a:rPr lang="en-US" sz="1600" b="0" i="0" smtClean="0">
                              <a:solidFill>
                                <a:schemeClr val="tx1"/>
                              </a:solidFill>
                              <a:latin typeface="Cambria Math" panose="02040503050406030204" pitchFamily="18" charset="0"/>
                            </a:rPr>
                            <m:t>BP</m:t>
                          </m:r>
                        </m:sub>
                      </m:sSub>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𝑧</m:t>
                          </m:r>
                          <m:r>
                            <a:rPr lang="en-US" sz="1600" b="0" i="1" smtClean="0">
                              <a:solidFill>
                                <a:schemeClr val="tx1"/>
                              </a:solidFill>
                              <a:latin typeface="Cambria Math" panose="02040503050406030204" pitchFamily="18" charset="0"/>
                            </a:rPr>
                            <m:t>,</m:t>
                          </m:r>
                          <m:sSub>
                            <m:sSubPr>
                              <m:ctrlPr>
                                <a:rPr lang="en-US" sz="1600" b="0" i="1" smtClean="0">
                                  <a:solidFill>
                                    <a:schemeClr val="tx1"/>
                                  </a:solidFill>
                                  <a:latin typeface="Cambria Math" panose="02040503050406030204" pitchFamily="18" charset="0"/>
                                </a:rPr>
                              </m:ctrlPr>
                            </m:sSubPr>
                            <m:e>
                              <m:r>
                                <a:rPr lang="en-US" sz="1600" b="0" i="1" smtClean="0">
                                  <a:solidFill>
                                    <a:schemeClr val="tx1"/>
                                  </a:solidFill>
                                  <a:latin typeface="Cambria Math" panose="02040503050406030204" pitchFamily="18" charset="0"/>
                                </a:rPr>
                                <m:t>𝑦</m:t>
                              </m:r>
                            </m:e>
                            <m:sub>
                              <m:r>
                                <m:rPr>
                                  <m:sty m:val="p"/>
                                </m:rPr>
                                <a:rPr lang="en-US" sz="1600" b="0" i="0" smtClean="0">
                                  <a:solidFill>
                                    <a:schemeClr val="tx1"/>
                                  </a:solidFill>
                                  <a:latin typeface="Cambria Math" panose="02040503050406030204" pitchFamily="18" charset="0"/>
                                </a:rPr>
                                <m:t>t</m:t>
                              </m:r>
                            </m:sub>
                          </m:sSub>
                          <m:r>
                            <a:rPr lang="en-US" sz="1600" b="0" i="1" smtClean="0">
                              <a:solidFill>
                                <a:schemeClr val="tx1"/>
                              </a:solidFill>
                              <a:latin typeface="Cambria Math" panose="02040503050406030204" pitchFamily="18" charset="0"/>
                            </a:rPr>
                            <m:t>,</m:t>
                          </m:r>
                          <m:sSub>
                            <m:sSubPr>
                              <m:ctrlPr>
                                <a:rPr lang="en-US" sz="1600" i="1">
                                  <a:latin typeface="Cambria Math" panose="02040503050406030204" pitchFamily="18" charset="0"/>
                                </a:rPr>
                              </m:ctrlPr>
                            </m:sSubPr>
                            <m:e>
                              <m:r>
                                <a:rPr lang="en-US" sz="1600" b="0" i="1" smtClean="0">
                                  <a:latin typeface="Cambria Math" panose="02040503050406030204" pitchFamily="18" charset="0"/>
                                </a:rPr>
                                <m:t>𝑅</m:t>
                              </m:r>
                            </m:e>
                            <m:sub>
                              <m:r>
                                <m:rPr>
                                  <m:sty m:val="p"/>
                                </m:rPr>
                                <a:rPr lang="en-US" sz="1600" b="0" i="0" smtClean="0">
                                  <a:latin typeface="Cambria Math" panose="02040503050406030204" pitchFamily="18" charset="0"/>
                                </a:rPr>
                                <m:t>i</m:t>
                              </m:r>
                            </m:sub>
                          </m:sSub>
                        </m:e>
                      </m:d>
                      <m:r>
                        <a:rPr lang="en-US" sz="1600" b="0" i="1" smtClean="0">
                          <a:solidFill>
                            <a:schemeClr val="tx1"/>
                          </a:solidFill>
                          <a:latin typeface="Cambria Math" panose="02040503050406030204" pitchFamily="18" charset="0"/>
                        </a:rPr>
                        <m:t>=</m:t>
                      </m:r>
                      <m:sSubSup>
                        <m:sSubSupPr>
                          <m:ctrlPr>
                            <a:rPr lang="en-US" sz="1600" b="0" i="1" smtClean="0">
                              <a:solidFill>
                                <a:schemeClr val="tx1"/>
                              </a:solidFill>
                              <a:latin typeface="Cambria Math" panose="02040503050406030204" pitchFamily="18" charset="0"/>
                            </a:rPr>
                          </m:ctrlPr>
                        </m:sSubSupPr>
                        <m:e>
                          <m:r>
                            <a:rPr lang="en-US" sz="1600" b="0" i="1" smtClean="0">
                              <a:solidFill>
                                <a:schemeClr val="tx1"/>
                              </a:solidFill>
                              <a:latin typeface="Cambria Math" panose="02040503050406030204" pitchFamily="18" charset="0"/>
                            </a:rPr>
                            <m:t>𝑊</m:t>
                          </m:r>
                        </m:e>
                        <m:sub>
                          <m:r>
                            <a:rPr lang="en-US" sz="1600" b="0" i="1" smtClean="0">
                              <a:solidFill>
                                <a:schemeClr val="tx1"/>
                              </a:solidFill>
                              <a:latin typeface="Cambria Math" panose="02040503050406030204" pitchFamily="18" charset="0"/>
                            </a:rPr>
                            <m:t>𝑧</m:t>
                          </m:r>
                          <m:r>
                            <a:rPr lang="en-US" sz="1600" b="0" i="1" smtClean="0">
                              <a:solidFill>
                                <a:schemeClr val="tx1"/>
                              </a:solidFill>
                              <a:latin typeface="Cambria Math" panose="02040503050406030204" pitchFamily="18" charset="0"/>
                            </a:rPr>
                            <m:t>,</m:t>
                          </m:r>
                          <m:r>
                            <m:rPr>
                              <m:sty m:val="p"/>
                            </m:rPr>
                            <a:rPr lang="en-US" sz="1600" b="0" i="0" smtClean="0">
                              <a:solidFill>
                                <a:schemeClr val="tx1"/>
                              </a:solidFill>
                              <a:latin typeface="Cambria Math" panose="02040503050406030204" pitchFamily="18" charset="0"/>
                            </a:rPr>
                            <m:t>BP</m:t>
                          </m:r>
                        </m:sub>
                        <m:sup>
                          <m:r>
                            <m:rPr>
                              <m:sty m:val="p"/>
                            </m:rPr>
                            <a:rPr lang="en-US" sz="1600" b="0" i="0" smtClean="0">
                              <a:solidFill>
                                <a:schemeClr val="tx1"/>
                              </a:solidFill>
                              <a:latin typeface="Cambria Math" panose="02040503050406030204" pitchFamily="18" charset="0"/>
                            </a:rPr>
                            <m:t>DSC</m:t>
                          </m:r>
                        </m:sup>
                      </m:sSubSup>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𝑧</m:t>
                          </m:r>
                          <m:r>
                            <a:rPr lang="en-US" sz="1600" b="0" i="1" smtClean="0">
                              <a:solidFill>
                                <a:schemeClr val="tx1"/>
                              </a:solidFill>
                              <a:latin typeface="Cambria Math" panose="02040503050406030204" pitchFamily="18" charset="0"/>
                            </a:rPr>
                            <m:t>,</m:t>
                          </m:r>
                          <m:sSub>
                            <m:sSubPr>
                              <m:ctrlPr>
                                <a:rPr lang="en-US" sz="1600" b="0" i="1" smtClean="0">
                                  <a:solidFill>
                                    <a:schemeClr val="tx1"/>
                                  </a:solidFill>
                                  <a:latin typeface="Cambria Math" panose="02040503050406030204" pitchFamily="18" charset="0"/>
                                </a:rPr>
                              </m:ctrlPr>
                            </m:sSubPr>
                            <m:e>
                              <m:r>
                                <a:rPr lang="en-US" sz="1600" b="0" i="1" smtClean="0">
                                  <a:solidFill>
                                    <a:schemeClr val="tx1"/>
                                  </a:solidFill>
                                  <a:latin typeface="Cambria Math" panose="02040503050406030204" pitchFamily="18" charset="0"/>
                                </a:rPr>
                                <m:t>𝑦</m:t>
                              </m:r>
                            </m:e>
                            <m:sub>
                              <m:r>
                                <m:rPr>
                                  <m:sty m:val="p"/>
                                </m:rPr>
                                <a:rPr lang="en-US" sz="1600" b="0" i="0" smtClean="0">
                                  <a:solidFill>
                                    <a:schemeClr val="tx1"/>
                                  </a:solidFill>
                                  <a:latin typeface="Cambria Math" panose="02040503050406030204" pitchFamily="18" charset="0"/>
                                </a:rPr>
                                <m:t>t</m:t>
                              </m:r>
                            </m:sub>
                          </m:sSub>
                        </m:e>
                      </m:d>
                      <m:r>
                        <a:rPr lang="en-US" sz="1600" b="0" i="1" smtClean="0">
                          <a:solidFill>
                            <a:schemeClr val="tx1"/>
                          </a:solidFill>
                          <a:latin typeface="Cambria Math" panose="02040503050406030204" pitchFamily="18" charset="0"/>
                        </a:rPr>
                        <m:t>+</m:t>
                      </m:r>
                      <m:sSubSup>
                        <m:sSubSupPr>
                          <m:ctrlPr>
                            <a:rPr lang="en-US" sz="1600" b="0" i="1" smtClean="0">
                              <a:solidFill>
                                <a:schemeClr val="tx1"/>
                              </a:solidFill>
                              <a:latin typeface="Cambria Math" panose="02040503050406030204" pitchFamily="18" charset="0"/>
                            </a:rPr>
                          </m:ctrlPr>
                        </m:sSubSupPr>
                        <m:e>
                          <m:r>
                            <a:rPr lang="en-US" sz="1600" i="1">
                              <a:solidFill>
                                <a:schemeClr val="tx1"/>
                              </a:solidFill>
                              <a:latin typeface="Cambria Math" panose="02040503050406030204" pitchFamily="18" charset="0"/>
                            </a:rPr>
                            <m:t>𝑊</m:t>
                          </m:r>
                        </m:e>
                        <m:sub>
                          <m:r>
                            <a:rPr lang="en-US" sz="1600" b="0" i="1" smtClean="0">
                              <a:solidFill>
                                <a:schemeClr val="tx1"/>
                              </a:solidFill>
                              <a:latin typeface="Cambria Math" panose="02040503050406030204" pitchFamily="18" charset="0"/>
                            </a:rPr>
                            <m:t>𝑧</m:t>
                          </m:r>
                          <m:r>
                            <a:rPr lang="en-US" sz="1600" b="0" i="1" smtClean="0">
                              <a:solidFill>
                                <a:schemeClr val="tx1"/>
                              </a:solidFill>
                              <a:latin typeface="Cambria Math" panose="02040503050406030204" pitchFamily="18" charset="0"/>
                            </a:rPr>
                            <m:t>,</m:t>
                          </m:r>
                          <m:r>
                            <m:rPr>
                              <m:sty m:val="p"/>
                            </m:rPr>
                            <a:rPr lang="en-US" sz="1600" b="0" i="0" smtClean="0">
                              <a:solidFill>
                                <a:schemeClr val="tx1"/>
                              </a:solidFill>
                              <a:latin typeface="Cambria Math" panose="02040503050406030204" pitchFamily="18" charset="0"/>
                            </a:rPr>
                            <m:t>BP</m:t>
                          </m:r>
                        </m:sub>
                        <m:sup>
                          <m:r>
                            <m:rPr>
                              <m:sty m:val="p"/>
                            </m:rPr>
                            <a:rPr lang="en-US" sz="1600" b="0" i="0" smtClean="0">
                              <a:solidFill>
                                <a:schemeClr val="tx1"/>
                              </a:solidFill>
                              <a:latin typeface="Cambria Math" panose="02040503050406030204" pitchFamily="18" charset="0"/>
                            </a:rPr>
                            <m:t>I</m:t>
                          </m:r>
                          <m:r>
                            <m:rPr>
                              <m:sty m:val="p"/>
                            </m:rPr>
                            <a:rPr lang="en-US" sz="1600">
                              <a:solidFill>
                                <a:schemeClr val="tx1"/>
                              </a:solidFill>
                              <a:latin typeface="Cambria Math" panose="02040503050406030204" pitchFamily="18" charset="0"/>
                            </a:rPr>
                            <m:t>SC</m:t>
                          </m:r>
                        </m:sup>
                      </m:sSubSup>
                      <m:d>
                        <m:dPr>
                          <m:ctrlPr>
                            <a:rPr lang="en-US" sz="1600" i="1">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𝑧</m:t>
                          </m:r>
                          <m:r>
                            <a:rPr lang="en-US" sz="1600" b="0" i="1" smtClean="0">
                              <a:solidFill>
                                <a:schemeClr val="tx1"/>
                              </a:solidFill>
                              <a:latin typeface="Cambria Math" panose="02040503050406030204" pitchFamily="18" charset="0"/>
                            </a:rPr>
                            <m:t>,</m:t>
                          </m:r>
                          <m:sSub>
                            <m:sSubPr>
                              <m:ctrlPr>
                                <a:rPr lang="en-US" sz="1600" b="0" i="1" smtClean="0">
                                  <a:solidFill>
                                    <a:schemeClr val="tx1"/>
                                  </a:solidFill>
                                  <a:latin typeface="Cambria Math" panose="02040503050406030204" pitchFamily="18" charset="0"/>
                                </a:rPr>
                              </m:ctrlPr>
                            </m:sSubPr>
                            <m:e>
                              <m:r>
                                <a:rPr lang="en-US" sz="1600" b="0" i="1" smtClean="0">
                                  <a:solidFill>
                                    <a:schemeClr val="tx1"/>
                                  </a:solidFill>
                                  <a:latin typeface="Cambria Math" panose="02040503050406030204" pitchFamily="18" charset="0"/>
                                </a:rPr>
                                <m:t>𝑅</m:t>
                              </m:r>
                            </m:e>
                            <m:sub>
                              <m:r>
                                <m:rPr>
                                  <m:sty m:val="p"/>
                                </m:rPr>
                                <a:rPr lang="en-US" sz="1600" b="0" i="0" smtClean="0">
                                  <a:solidFill>
                                    <a:schemeClr val="tx1"/>
                                  </a:solidFill>
                                  <a:latin typeface="Cambria Math" panose="02040503050406030204" pitchFamily="18" charset="0"/>
                                </a:rPr>
                                <m:t>i</m:t>
                              </m:r>
                            </m:sub>
                          </m:sSub>
                        </m:e>
                      </m:d>
                    </m:oMath>
                  </m:oMathPara>
                </a14:m>
                <a:endParaRPr lang="en-US" sz="1600" b="0" dirty="0">
                  <a:solidFill>
                    <a:srgbClr val="FFC000"/>
                  </a:solidFill>
                </a:endParaRPr>
              </a:p>
            </p:txBody>
          </p:sp>
        </mc:Choice>
        <mc:Fallback xmlns="">
          <p:sp>
            <p:nvSpPr>
              <p:cNvPr id="2" name="TextBox 1">
                <a:extLst>
                  <a:ext uri="{FF2B5EF4-FFF2-40B4-BE49-F238E27FC236}">
                    <a16:creationId xmlns:a16="http://schemas.microsoft.com/office/drawing/2014/main" id="{C722BF4D-1120-7E01-EA1E-278B7BC20868}"/>
                  </a:ext>
                </a:extLst>
              </p:cNvPr>
              <p:cNvSpPr txBox="1">
                <a:spLocks noRot="1" noChangeAspect="1" noMove="1" noResize="1" noEditPoints="1" noAdjustHandles="1" noChangeArrowheads="1" noChangeShapeType="1" noTextEdit="1"/>
              </p:cNvSpPr>
              <p:nvPr/>
            </p:nvSpPr>
            <p:spPr>
              <a:xfrm>
                <a:off x="361628" y="1578319"/>
                <a:ext cx="3898439" cy="283091"/>
              </a:xfrm>
              <a:prstGeom prst="rect">
                <a:avLst/>
              </a:prstGeom>
              <a:blipFill>
                <a:blip r:embed="rId5"/>
                <a:stretch>
                  <a:fillRect l="-469" b="-17391"/>
                </a:stretch>
              </a:blipFill>
            </p:spPr>
            <p:txBody>
              <a:bodyPr/>
              <a:lstStyle/>
              <a:p>
                <a:r>
                  <a:rPr lang="en-GB">
                    <a:noFill/>
                  </a:rPr>
                  <a:t> </a:t>
                </a:r>
              </a:p>
            </p:txBody>
          </p:sp>
        </mc:Fallback>
      </mc:AlternateContent>
      <p:cxnSp>
        <p:nvCxnSpPr>
          <p:cNvPr id="32" name="Straight Connector 31">
            <a:extLst>
              <a:ext uri="{FF2B5EF4-FFF2-40B4-BE49-F238E27FC236}">
                <a16:creationId xmlns:a16="http://schemas.microsoft.com/office/drawing/2014/main" id="{7FE27980-A46B-8590-4EA4-6578E0A4C363}"/>
              </a:ext>
            </a:extLst>
          </p:cNvPr>
          <p:cNvCxnSpPr>
            <a:cxnSpLocks/>
          </p:cNvCxnSpPr>
          <p:nvPr/>
        </p:nvCxnSpPr>
        <p:spPr>
          <a:xfrm>
            <a:off x="4588152" y="671016"/>
            <a:ext cx="0" cy="432727"/>
          </a:xfrm>
          <a:prstGeom prst="line">
            <a:avLst/>
          </a:prstGeom>
          <a:noFill/>
          <a:ln w="9525" cap="flat" cmpd="sng" algn="ctr">
            <a:solidFill>
              <a:sysClr val="windowText" lastClr="000000"/>
            </a:solidFill>
            <a:prstDash val="solid"/>
            <a:miter lim="800000"/>
            <a:headEnd type="triangle" w="med" len="med"/>
            <a:tailEnd type="triangle" w="med" len="med"/>
          </a:ln>
          <a:effectLst/>
        </p:spPr>
      </p:cxnSp>
      <p:sp>
        <p:nvSpPr>
          <p:cNvPr id="34" name="TextBox 33">
            <a:extLst>
              <a:ext uri="{FF2B5EF4-FFF2-40B4-BE49-F238E27FC236}">
                <a16:creationId xmlns:a16="http://schemas.microsoft.com/office/drawing/2014/main" id="{E6B7C621-A261-50A7-58CE-C5ADF367C61A}"/>
              </a:ext>
            </a:extLst>
          </p:cNvPr>
          <p:cNvSpPr txBox="1"/>
          <p:nvPr/>
        </p:nvSpPr>
        <p:spPr>
          <a:xfrm>
            <a:off x="4565933" y="673914"/>
            <a:ext cx="389148"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1" u="none" strike="noStrike" kern="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a:t>
            </a:r>
            <a:r>
              <a:rPr kumimoji="0" lang="en-US" b="0" u="none" strike="noStrike" kern="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a:t>
            </a:r>
            <a:endParaRPr kumimoji="0" lang="en-GB" b="0" u="none" strike="noStrike" kern="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5" name="Content Placeholder 1">
                <a:extLst>
                  <a:ext uri="{FF2B5EF4-FFF2-40B4-BE49-F238E27FC236}">
                    <a16:creationId xmlns:a16="http://schemas.microsoft.com/office/drawing/2014/main" id="{8FF95CFB-F108-8A12-C202-39ECEA1421BC}"/>
                  </a:ext>
                </a:extLst>
              </p:cNvPr>
              <p:cNvSpPr txBox="1">
                <a:spLocks/>
              </p:cNvSpPr>
              <p:nvPr/>
            </p:nvSpPr>
            <p:spPr>
              <a:xfrm>
                <a:off x="257899" y="1937395"/>
                <a:ext cx="4775638" cy="968562"/>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b="1" dirty="0">
                    <a:solidFill>
                      <a:schemeClr val="tx1"/>
                    </a:solidFill>
                  </a:rPr>
                  <a:t>Falling curves with </a:t>
                </a:r>
                <a:r>
                  <a:rPr lang="en-US" sz="1300" b="1" dirty="0" err="1">
                    <a:solidFill>
                      <a:schemeClr val="tx1"/>
                    </a:solidFill>
                  </a:rPr>
                  <a:t>y</a:t>
                </a:r>
                <a:r>
                  <a:rPr lang="en-US" sz="1300" b="1" baseline="-25000" dirty="0" err="1">
                    <a:solidFill>
                      <a:schemeClr val="tx1"/>
                    </a:solidFill>
                  </a:rPr>
                  <a:t>t</a:t>
                </a:r>
                <a:r>
                  <a:rPr lang="en-US" sz="1300" b="1" dirty="0">
                    <a:solidFill>
                      <a:schemeClr val="tx1"/>
                    </a:solidFill>
                  </a:rPr>
                  <a:t> represent Direct Space Charge:</a:t>
                </a:r>
              </a:p>
              <a:p>
                <a:pPr lvl="1"/>
                <a14:m>
                  <m:oMath xmlns:m="http://schemas.openxmlformats.org/officeDocument/2006/math">
                    <m:r>
                      <a:rPr lang="en-US" sz="1300" i="1">
                        <a:latin typeface="Cambria Math" panose="02040503050406030204" pitchFamily="18" charset="0"/>
                        <a:ea typeface="Cambria Math" panose="02040503050406030204" pitchFamily="18" charset="0"/>
                      </a:rPr>
                      <m:t>1/</m:t>
                    </m:r>
                    <m:sSubSup>
                      <m:sSubSupPr>
                        <m:ctrlPr>
                          <a:rPr lang="en-US" sz="1300" i="1">
                            <a:latin typeface="Cambria Math" panose="02040503050406030204" pitchFamily="18" charset="0"/>
                            <a:ea typeface="Cambria Math" panose="02040503050406030204" pitchFamily="18" charset="0"/>
                          </a:rPr>
                        </m:ctrlPr>
                      </m:sSubSupPr>
                      <m:e>
                        <m:r>
                          <a:rPr lang="en-US" sz="1300" b="0" i="1" smtClean="0">
                            <a:latin typeface="Cambria Math" panose="02040503050406030204" pitchFamily="18" charset="0"/>
                            <a:ea typeface="Cambria Math" panose="02040503050406030204" pitchFamily="18" charset="0"/>
                          </a:rPr>
                          <m:t>𝑦</m:t>
                        </m:r>
                      </m:e>
                      <m:sub>
                        <m:r>
                          <m:rPr>
                            <m:sty m:val="p"/>
                          </m:rPr>
                          <a:rPr lang="en-US" sz="1300" b="0" i="0" smtClean="0">
                            <a:latin typeface="Cambria Math" panose="02040503050406030204" pitchFamily="18" charset="0"/>
                            <a:ea typeface="Cambria Math" panose="02040503050406030204" pitchFamily="18" charset="0"/>
                          </a:rPr>
                          <m:t>t</m:t>
                        </m:r>
                      </m:sub>
                      <m:sup>
                        <m:r>
                          <a:rPr lang="en-US" sz="1300" i="1">
                            <a:latin typeface="Cambria Math" panose="02040503050406030204" pitchFamily="18" charset="0"/>
                            <a:ea typeface="Cambria Math" panose="02040503050406030204" pitchFamily="18" charset="0"/>
                          </a:rPr>
                          <m:t>2</m:t>
                        </m:r>
                      </m:sup>
                    </m:sSubSup>
                  </m:oMath>
                </a14:m>
                <a:r>
                  <a:rPr lang="en-US" sz="1300" dirty="0"/>
                  <a:t> dependence of Coulomb force (non-linear behavior)</a:t>
                </a:r>
              </a:p>
              <a:p>
                <a:pPr lvl="1"/>
                <a:r>
                  <a:rPr lang="en-US" sz="1300" dirty="0"/>
                  <a:t>Test particle close to axis → Strong interaction</a:t>
                </a:r>
              </a:p>
              <a:p>
                <a:pPr lvl="1"/>
                <a:r>
                  <a:rPr lang="en-US" sz="1300" dirty="0"/>
                  <a:t>Far away → Much weaker</a:t>
                </a:r>
              </a:p>
            </p:txBody>
          </p:sp>
        </mc:Choice>
        <mc:Fallback xmlns="">
          <p:sp>
            <p:nvSpPr>
              <p:cNvPr id="45" name="Content Placeholder 1">
                <a:extLst>
                  <a:ext uri="{FF2B5EF4-FFF2-40B4-BE49-F238E27FC236}">
                    <a16:creationId xmlns:a16="http://schemas.microsoft.com/office/drawing/2014/main" id="{8FF95CFB-F108-8A12-C202-39ECEA1421BC}"/>
                  </a:ext>
                </a:extLst>
              </p:cNvPr>
              <p:cNvSpPr txBox="1">
                <a:spLocks noRot="1" noChangeAspect="1" noMove="1" noResize="1" noEditPoints="1" noAdjustHandles="1" noChangeArrowheads="1" noChangeShapeType="1" noTextEdit="1"/>
              </p:cNvSpPr>
              <p:nvPr/>
            </p:nvSpPr>
            <p:spPr>
              <a:xfrm>
                <a:off x="257899" y="1937395"/>
                <a:ext cx="4775638" cy="968562"/>
              </a:xfrm>
              <a:prstGeom prst="rect">
                <a:avLst/>
              </a:prstGeom>
              <a:blipFill>
                <a:blip r:embed="rId6"/>
                <a:stretch>
                  <a:fillRect b="-9434"/>
                </a:stretch>
              </a:blipFill>
            </p:spPr>
            <p:txBody>
              <a:bodyPr/>
              <a:lstStyle/>
              <a:p>
                <a:r>
                  <a:rPr lang="en-GB">
                    <a:noFill/>
                  </a:rPr>
                  <a:t> </a:t>
                </a:r>
              </a:p>
            </p:txBody>
          </p:sp>
        </mc:Fallback>
      </mc:AlternateContent>
      <p:sp>
        <p:nvSpPr>
          <p:cNvPr id="47" name="Content Placeholder 1">
            <a:extLst>
              <a:ext uri="{FF2B5EF4-FFF2-40B4-BE49-F238E27FC236}">
                <a16:creationId xmlns:a16="http://schemas.microsoft.com/office/drawing/2014/main" id="{2406A21E-4B55-7B85-0A4C-89DAAC8E1C5E}"/>
              </a:ext>
            </a:extLst>
          </p:cNvPr>
          <p:cNvSpPr txBox="1">
            <a:spLocks/>
          </p:cNvSpPr>
          <p:nvPr/>
        </p:nvSpPr>
        <p:spPr>
          <a:xfrm>
            <a:off x="257899" y="2931790"/>
            <a:ext cx="5200742" cy="1140576"/>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b="1" dirty="0">
                <a:solidFill>
                  <a:schemeClr val="tx1"/>
                </a:solidFill>
              </a:rPr>
              <a:t>Difference between curves for different radii R</a:t>
            </a:r>
            <a:r>
              <a:rPr lang="en-US" sz="1300" b="1" baseline="-25000" dirty="0">
                <a:solidFill>
                  <a:schemeClr val="tx1"/>
                </a:solidFill>
              </a:rPr>
              <a:t>i</a:t>
            </a:r>
            <a:r>
              <a:rPr lang="en-US" sz="1300" b="1" dirty="0">
                <a:solidFill>
                  <a:schemeClr val="tx1"/>
                </a:solidFill>
              </a:rPr>
              <a:t> </a:t>
            </a:r>
            <a:r>
              <a:rPr lang="en-US" sz="1300" dirty="0"/>
              <a:t>are due to </a:t>
            </a:r>
            <a:r>
              <a:rPr lang="en-US" sz="1300" b="1" dirty="0"/>
              <a:t>Indirect Space Charge</a:t>
            </a:r>
            <a:r>
              <a:rPr lang="en-US" sz="1300" dirty="0"/>
              <a:t> (vertical shift):</a:t>
            </a:r>
          </a:p>
          <a:p>
            <a:pPr lvl="1"/>
            <a:r>
              <a:rPr lang="en-US" sz="1300" dirty="0"/>
              <a:t>For small R</a:t>
            </a:r>
            <a:r>
              <a:rPr lang="en-US" sz="1300" baseline="-25000" dirty="0"/>
              <a:t>i</a:t>
            </a:r>
            <a:r>
              <a:rPr lang="en-US" sz="1300" dirty="0"/>
              <a:t>, the boundary constraints the fields more strongly, so ISC (image charges) is stronger</a:t>
            </a:r>
          </a:p>
          <a:p>
            <a:pPr lvl="1"/>
            <a:r>
              <a:rPr lang="en-US" sz="1300" dirty="0"/>
              <a:t>For large R</a:t>
            </a:r>
            <a:r>
              <a:rPr lang="en-US" sz="1300" baseline="-25000" dirty="0"/>
              <a:t>i</a:t>
            </a:r>
            <a:r>
              <a:rPr lang="en-US" sz="1300" dirty="0"/>
              <a:t>, beam pipe walls are far away, so ISC contribution becomes weaker</a:t>
            </a:r>
            <a:endParaRPr lang="en-US" sz="1300" baseline="-25000" dirty="0"/>
          </a:p>
          <a:p>
            <a:pPr marL="457200" lvl="1" indent="0">
              <a:buNone/>
            </a:pPr>
            <a:endParaRPr lang="en-US" sz="1300" baseline="-25000" dirty="0"/>
          </a:p>
        </p:txBody>
      </p:sp>
      <p:pic>
        <p:nvPicPr>
          <p:cNvPr id="62" name="Picture 61" descr="A graph of a function&#10;&#10;AI-generated content may be incorrect.">
            <a:extLst>
              <a:ext uri="{FF2B5EF4-FFF2-40B4-BE49-F238E27FC236}">
                <a16:creationId xmlns:a16="http://schemas.microsoft.com/office/drawing/2014/main" id="{976FC150-3B01-4630-D097-1E40329BC8EE}"/>
              </a:ext>
            </a:extLst>
          </p:cNvPr>
          <p:cNvPicPr>
            <a:picLocks noChangeAspect="1"/>
          </p:cNvPicPr>
          <p:nvPr/>
        </p:nvPicPr>
        <p:blipFill>
          <a:blip r:embed="rId7"/>
          <a:stretch>
            <a:fillRect/>
          </a:stretch>
        </p:blipFill>
        <p:spPr>
          <a:xfrm>
            <a:off x="5477847" y="2587043"/>
            <a:ext cx="3321940" cy="2377440"/>
          </a:xfrm>
          <a:prstGeom prst="rect">
            <a:avLst/>
          </a:prstGeom>
        </p:spPr>
      </p:pic>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DB0C3270-7BC4-FA0F-B412-5F6D9292FDF0}"/>
                  </a:ext>
                </a:extLst>
              </p:cNvPr>
              <p:cNvSpPr txBox="1"/>
              <p:nvPr/>
            </p:nvSpPr>
            <p:spPr>
              <a:xfrm>
                <a:off x="6056388" y="3202800"/>
                <a:ext cx="758065" cy="157653"/>
              </a:xfrm>
              <a:prstGeom prst="rect">
                <a:avLst/>
              </a:prstGeom>
              <a:noFill/>
            </p:spPr>
            <p:txBody>
              <a:bodyPr wrap="square" lIns="0" tIns="0" rIns="0" bIns="0" rtlCol="0">
                <a:spAutoFit/>
              </a:bodyPr>
              <a:lstStyle/>
              <a:p>
                <a14:m>
                  <m:oMath xmlns:m="http://schemas.openxmlformats.org/officeDocument/2006/math">
                    <m:r>
                      <a:rPr lang="en-US" sz="900" b="0" i="1" smtClean="0">
                        <a:solidFill>
                          <a:schemeClr val="tx1"/>
                        </a:solidFill>
                        <a:latin typeface="Cambria Math" panose="02040503050406030204" pitchFamily="18" charset="0"/>
                        <a:ea typeface="Cambria Math" panose="02040503050406030204" pitchFamily="18" charset="0"/>
                      </a:rPr>
                      <m:t>~1/</m:t>
                    </m:r>
                    <m:sSubSup>
                      <m:sSubSupPr>
                        <m:ctrlPr>
                          <a:rPr lang="en-US" sz="900" b="0" i="1" smtClean="0">
                            <a:solidFill>
                              <a:schemeClr val="tx1"/>
                            </a:solidFill>
                            <a:latin typeface="Cambria Math" panose="02040503050406030204" pitchFamily="18" charset="0"/>
                            <a:ea typeface="Cambria Math" panose="02040503050406030204" pitchFamily="18" charset="0"/>
                          </a:rPr>
                        </m:ctrlPr>
                      </m:sSubSupPr>
                      <m:e>
                        <m:r>
                          <a:rPr lang="en-US" sz="900" b="0" i="1" smtClean="0">
                            <a:solidFill>
                              <a:schemeClr val="tx1"/>
                            </a:solidFill>
                            <a:latin typeface="Cambria Math" panose="02040503050406030204" pitchFamily="18" charset="0"/>
                            <a:ea typeface="Cambria Math" panose="02040503050406030204" pitchFamily="18" charset="0"/>
                          </a:rPr>
                          <m:t>𝑦</m:t>
                        </m:r>
                      </m:e>
                      <m:sub>
                        <m:r>
                          <m:rPr>
                            <m:sty m:val="p"/>
                          </m:rPr>
                          <a:rPr lang="en-US" sz="900" b="0" i="0" smtClean="0">
                            <a:solidFill>
                              <a:schemeClr val="tx1"/>
                            </a:solidFill>
                            <a:latin typeface="Cambria Math" panose="02040503050406030204" pitchFamily="18" charset="0"/>
                            <a:ea typeface="Cambria Math" panose="02040503050406030204" pitchFamily="18" charset="0"/>
                          </a:rPr>
                          <m:t>t</m:t>
                        </m:r>
                      </m:sub>
                      <m:sup>
                        <m:r>
                          <a:rPr lang="en-US" sz="900" b="0" i="1" smtClean="0">
                            <a:solidFill>
                              <a:schemeClr val="tx1"/>
                            </a:solidFill>
                            <a:latin typeface="Cambria Math" panose="02040503050406030204" pitchFamily="18" charset="0"/>
                            <a:ea typeface="Cambria Math" panose="02040503050406030204" pitchFamily="18" charset="0"/>
                          </a:rPr>
                          <m:t>2</m:t>
                        </m:r>
                      </m:sup>
                    </m:sSubSup>
                  </m:oMath>
                </a14:m>
                <a:r>
                  <a:rPr lang="en-US" sz="900" b="0" dirty="0">
                    <a:solidFill>
                      <a:srgbClr val="FFC000"/>
                    </a:solidFill>
                  </a:rPr>
                  <a:t> </a:t>
                </a:r>
                <a:r>
                  <a:rPr lang="en-US" sz="900" b="1" dirty="0">
                    <a:latin typeface="Arial Narrow" panose="020B0606020202030204" pitchFamily="34" charset="0"/>
                  </a:rPr>
                  <a:t>(DSC)</a:t>
                </a:r>
              </a:p>
            </p:txBody>
          </p:sp>
        </mc:Choice>
        <mc:Fallback xmlns="">
          <p:sp>
            <p:nvSpPr>
              <p:cNvPr id="44" name="TextBox 43">
                <a:extLst>
                  <a:ext uri="{FF2B5EF4-FFF2-40B4-BE49-F238E27FC236}">
                    <a16:creationId xmlns:a16="http://schemas.microsoft.com/office/drawing/2014/main" id="{DB0C3270-7BC4-FA0F-B412-5F6D9292FDF0}"/>
                  </a:ext>
                </a:extLst>
              </p:cNvPr>
              <p:cNvSpPr txBox="1">
                <a:spLocks noRot="1" noChangeAspect="1" noMove="1" noResize="1" noEditPoints="1" noAdjustHandles="1" noChangeArrowheads="1" noChangeShapeType="1" noTextEdit="1"/>
              </p:cNvSpPr>
              <p:nvPr/>
            </p:nvSpPr>
            <p:spPr>
              <a:xfrm>
                <a:off x="6056388" y="3202800"/>
                <a:ext cx="758065" cy="157653"/>
              </a:xfrm>
              <a:prstGeom prst="rect">
                <a:avLst/>
              </a:prstGeom>
              <a:blipFill>
                <a:blip r:embed="rId8"/>
                <a:stretch>
                  <a:fillRect l="-4032" t="-26923" b="-30769"/>
                </a:stretch>
              </a:blipFill>
            </p:spPr>
            <p:txBody>
              <a:bodyPr/>
              <a:lstStyle/>
              <a:p>
                <a:r>
                  <a:rPr lang="en-GB">
                    <a:noFill/>
                  </a:rPr>
                  <a:t> </a:t>
                </a:r>
              </a:p>
            </p:txBody>
          </p:sp>
        </mc:Fallback>
      </mc:AlternateContent>
      <p:cxnSp>
        <p:nvCxnSpPr>
          <p:cNvPr id="51" name="Straight Connector 50">
            <a:extLst>
              <a:ext uri="{FF2B5EF4-FFF2-40B4-BE49-F238E27FC236}">
                <a16:creationId xmlns:a16="http://schemas.microsoft.com/office/drawing/2014/main" id="{D8B5F030-B0D5-DB82-A995-D04B4B5552E0}"/>
              </a:ext>
            </a:extLst>
          </p:cNvPr>
          <p:cNvCxnSpPr>
            <a:cxnSpLocks/>
          </p:cNvCxnSpPr>
          <p:nvPr/>
        </p:nvCxnSpPr>
        <p:spPr>
          <a:xfrm>
            <a:off x="6294712" y="4356055"/>
            <a:ext cx="0" cy="198654"/>
          </a:xfrm>
          <a:prstGeom prst="line">
            <a:avLst/>
          </a:prstGeom>
          <a:noFill/>
          <a:ln w="9525" cap="flat" cmpd="sng" algn="ctr">
            <a:solidFill>
              <a:sysClr val="windowText" lastClr="000000"/>
            </a:solidFill>
            <a:prstDash val="solid"/>
            <a:miter lim="800000"/>
            <a:headEnd type="triangle" w="med" len="med"/>
            <a:tailEnd type="triangle" w="med" len="med"/>
          </a:ln>
          <a:effectLst/>
        </p:spPr>
      </p:cxnSp>
      <p:sp>
        <p:nvSpPr>
          <p:cNvPr id="56" name="TextBox 55">
            <a:extLst>
              <a:ext uri="{FF2B5EF4-FFF2-40B4-BE49-F238E27FC236}">
                <a16:creationId xmlns:a16="http://schemas.microsoft.com/office/drawing/2014/main" id="{C3E54FAE-2223-9345-95A9-13A7D3AEBBE8}"/>
              </a:ext>
            </a:extLst>
          </p:cNvPr>
          <p:cNvSpPr txBox="1"/>
          <p:nvPr/>
        </p:nvSpPr>
        <p:spPr>
          <a:xfrm>
            <a:off x="6018732" y="4377100"/>
            <a:ext cx="177585" cy="156564"/>
          </a:xfrm>
          <a:prstGeom prst="rect">
            <a:avLst/>
          </a:prstGeom>
          <a:noFill/>
        </p:spPr>
        <p:txBody>
          <a:bodyPr wrap="none" lIns="0" tIns="0" rIns="0" bIns="0" rtlCol="0">
            <a:spAutoFit/>
          </a:bodyPr>
          <a:lstStyle/>
          <a:p>
            <a:r>
              <a:rPr lang="en-US" sz="900" b="1" dirty="0">
                <a:latin typeface="Arial Narrow" panose="020B0606020202030204" pitchFamily="34" charset="0"/>
              </a:rPr>
              <a:t>ISC</a:t>
            </a:r>
          </a:p>
        </p:txBody>
      </p:sp>
      <mc:AlternateContent xmlns:mc="http://schemas.openxmlformats.org/markup-compatibility/2006" xmlns:a14="http://schemas.microsoft.com/office/drawing/2010/main">
        <mc:Choice Requires="a14">
          <p:sp>
            <p:nvSpPr>
              <p:cNvPr id="58" name="Content Placeholder 1">
                <a:extLst>
                  <a:ext uri="{FF2B5EF4-FFF2-40B4-BE49-F238E27FC236}">
                    <a16:creationId xmlns:a16="http://schemas.microsoft.com/office/drawing/2014/main" id="{B6CB158D-BA1E-7643-8879-F43FEE649066}"/>
                  </a:ext>
                </a:extLst>
              </p:cNvPr>
              <p:cNvSpPr txBox="1">
                <a:spLocks/>
              </p:cNvSpPr>
              <p:nvPr/>
            </p:nvSpPr>
            <p:spPr>
              <a:xfrm>
                <a:off x="835288" y="4303361"/>
                <a:ext cx="4063107" cy="773605"/>
              </a:xfrm>
              <a:prstGeom prst="rect">
                <a:avLst/>
              </a:prstGeom>
              <a:ln/>
            </p:spPr>
            <p:style>
              <a:lnRef idx="2">
                <a:schemeClr val="dk1"/>
              </a:lnRef>
              <a:fillRef idx="1">
                <a:schemeClr val="lt1"/>
              </a:fillRef>
              <a:effectRef idx="0">
                <a:schemeClr val="dk1"/>
              </a:effectRef>
              <a:fontRef idx="minor">
                <a:schemeClr val="dk1"/>
              </a:fontRef>
            </p:style>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200" dirty="0"/>
                  <a:t>For a cavity radius much bigger than the transverse size of the beam (</a:t>
                </a:r>
                <a:r>
                  <a:rPr lang="en-US" sz="1200" dirty="0" err="1"/>
                  <a:t>R</a:t>
                </a:r>
                <a:r>
                  <a:rPr lang="en-US" sz="1200" baseline="-25000" dirty="0" err="1"/>
                  <a:t>cav</a:t>
                </a:r>
                <a:r>
                  <a:rPr lang="en-US" sz="1200" baseline="-25000" dirty="0"/>
                  <a:t> </a:t>
                </a:r>
                <a:r>
                  <a:rPr lang="en-US" sz="1200" dirty="0"/>
                  <a:t>&gt;&gt; </a:t>
                </a:r>
                <a:r>
                  <a:rPr lang="el-GR" sz="1200" dirty="0">
                    <a:latin typeface="Calibri" panose="020F0502020204030204" pitchFamily="34" charset="0"/>
                    <a:ea typeface="Calibri" panose="020F0502020204030204" pitchFamily="34" charset="0"/>
                    <a:cs typeface="Calibri" panose="020F0502020204030204" pitchFamily="34" charset="0"/>
                  </a:rPr>
                  <a:t>σ</a:t>
                </a:r>
                <a:r>
                  <a:rPr lang="en-US" sz="1200" baseline="-25000" dirty="0">
                    <a:latin typeface="Calibri" panose="020F0502020204030204" pitchFamily="34" charset="0"/>
                    <a:ea typeface="Calibri" panose="020F0502020204030204" pitchFamily="34" charset="0"/>
                    <a:cs typeface="Calibri" panose="020F0502020204030204" pitchFamily="34" charset="0"/>
                  </a:rPr>
                  <a:t>t </a:t>
                </a:r>
                <a:r>
                  <a:rPr lang="en-US" sz="1200" dirty="0"/>
                  <a:t>and </a:t>
                </a:r>
                <a:r>
                  <a:rPr lang="en-US" sz="1200" dirty="0" err="1"/>
                  <a:t>R</a:t>
                </a:r>
                <a:r>
                  <a:rPr lang="en-US" sz="1200" baseline="-25000" dirty="0" err="1"/>
                  <a:t>cav</a:t>
                </a:r>
                <a:r>
                  <a:rPr lang="en-US" sz="1200" baseline="-25000" dirty="0"/>
                  <a:t> </a:t>
                </a:r>
                <a:r>
                  <a:rPr lang="en-US" sz="1200" dirty="0"/>
                  <a:t>&gt;&gt; </a:t>
                </a:r>
                <a:r>
                  <a:rPr lang="en-US" sz="1200" dirty="0" err="1">
                    <a:latin typeface="Calibri" panose="020F0502020204030204" pitchFamily="34" charset="0"/>
                    <a:ea typeface="Calibri" panose="020F0502020204030204" pitchFamily="34" charset="0"/>
                    <a:cs typeface="Calibri" panose="020F0502020204030204" pitchFamily="34" charset="0"/>
                  </a:rPr>
                  <a:t>y</a:t>
                </a:r>
                <a:r>
                  <a:rPr lang="en-US" sz="1200" baseline="-25000" dirty="0" err="1">
                    <a:latin typeface="Calibri" panose="020F0502020204030204" pitchFamily="34" charset="0"/>
                    <a:ea typeface="Calibri" panose="020F0502020204030204" pitchFamily="34" charset="0"/>
                    <a:cs typeface="Calibri" panose="020F0502020204030204" pitchFamily="34" charset="0"/>
                  </a:rPr>
                  <a:t>t</a:t>
                </a:r>
                <a:r>
                  <a:rPr lang="en-US" sz="1200" dirty="0">
                    <a:latin typeface="Calibri" panose="020F0502020204030204" pitchFamily="34" charset="0"/>
                    <a:ea typeface="Calibri" panose="020F0502020204030204" pitchFamily="34" charset="0"/>
                    <a:cs typeface="Calibri" panose="020F0502020204030204" pitchFamily="34" charset="0"/>
                  </a:rPr>
                  <a:t>)</a:t>
                </a:r>
                <a:endParaRPr lang="en-US" sz="1400" baseline="-25000" dirty="0">
                  <a:latin typeface="Calibri" panose="020F0502020204030204" pitchFamily="34" charset="0"/>
                  <a:ea typeface="Calibri" panose="020F0502020204030204" pitchFamily="34" charset="0"/>
                  <a:cs typeface="Calibri" panose="020F0502020204030204" pitchFamily="34" charset="0"/>
                </a:endParaRPr>
              </a:p>
              <a:p>
                <a:pPr marL="0" indent="0" algn="ctr">
                  <a:buNone/>
                </a:pPr>
                <a14:m>
                  <m:oMathPara xmlns:m="http://schemas.openxmlformats.org/officeDocument/2006/math">
                    <m:oMathParaPr>
                      <m:jc m:val="centerGroup"/>
                    </m:oMathParaPr>
                    <m:oMath xmlns:m="http://schemas.openxmlformats.org/officeDocument/2006/math">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𝑾</m:t>
                          </m:r>
                        </m:e>
                        <m:sub>
                          <m:r>
                            <a:rPr lang="en-US" sz="1600" b="1" i="1" smtClean="0">
                              <a:latin typeface="Cambria Math" panose="02040503050406030204" pitchFamily="18" charset="0"/>
                            </a:rPr>
                            <m:t>𝒛</m:t>
                          </m:r>
                          <m:r>
                            <a:rPr lang="en-US" sz="1600" b="1" i="1" smtClean="0">
                              <a:latin typeface="Cambria Math" panose="02040503050406030204" pitchFamily="18" charset="0"/>
                            </a:rPr>
                            <m:t>,</m:t>
                          </m:r>
                          <m:r>
                            <a:rPr lang="en-US" sz="1600" b="1" i="0" smtClean="0">
                              <a:latin typeface="Cambria Math" panose="02040503050406030204" pitchFamily="18" charset="0"/>
                            </a:rPr>
                            <m:t>𝐁𝐏</m:t>
                          </m:r>
                        </m:sub>
                      </m:sSub>
                      <m:r>
                        <a:rPr lang="en-US" sz="1600" b="1" i="1" smtClean="0">
                          <a:latin typeface="Cambria Math" panose="02040503050406030204" pitchFamily="18" charset="0"/>
                        </a:rPr>
                        <m:t>(</m:t>
                      </m:r>
                      <m:r>
                        <a:rPr lang="en-US" sz="1600" b="1" i="1" smtClean="0">
                          <a:latin typeface="Cambria Math" panose="02040503050406030204" pitchFamily="18" charset="0"/>
                        </a:rPr>
                        <m:t>𝒛</m:t>
                      </m:r>
                      <m:r>
                        <a:rPr lang="en-US" sz="1600" b="1" i="1" smtClean="0">
                          <a:latin typeface="Cambria Math" panose="02040503050406030204" pitchFamily="18" charset="0"/>
                        </a:rPr>
                        <m:t>,</m:t>
                      </m:r>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𝒚</m:t>
                          </m:r>
                        </m:e>
                        <m:sub>
                          <m:r>
                            <a:rPr lang="en-US" sz="1600" b="1" i="1" smtClean="0">
                              <a:latin typeface="Cambria Math" panose="02040503050406030204" pitchFamily="18" charset="0"/>
                            </a:rPr>
                            <m:t>𝒕</m:t>
                          </m:r>
                        </m:sub>
                      </m:sSub>
                      <m:r>
                        <a:rPr lang="en-US" sz="1600" b="1" i="1" smtClean="0">
                          <a:latin typeface="Cambria Math" panose="02040503050406030204" pitchFamily="18" charset="0"/>
                        </a:rPr>
                        <m:t>,</m:t>
                      </m:r>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𝑹</m:t>
                          </m:r>
                        </m:e>
                        <m:sub>
                          <m:r>
                            <a:rPr lang="en-US" sz="1600" b="1" i="0" smtClean="0">
                              <a:latin typeface="Cambria Math" panose="02040503050406030204" pitchFamily="18" charset="0"/>
                            </a:rPr>
                            <m:t>𝐜𝐚𝐯</m:t>
                          </m:r>
                        </m:sub>
                      </m:sSub>
                      <m:r>
                        <a:rPr lang="en-US" sz="1600" b="1" i="1" smtClean="0">
                          <a:latin typeface="Cambria Math" panose="02040503050406030204" pitchFamily="18" charset="0"/>
                        </a:rPr>
                        <m:t>)≈</m:t>
                      </m:r>
                      <m:sSubSup>
                        <m:sSubSupPr>
                          <m:ctrlPr>
                            <a:rPr lang="en-US" sz="1600" b="1" i="1" smtClean="0">
                              <a:latin typeface="Cambria Math" panose="02040503050406030204" pitchFamily="18" charset="0"/>
                            </a:rPr>
                          </m:ctrlPr>
                        </m:sSubSupPr>
                        <m:e>
                          <m:r>
                            <a:rPr lang="en-US" sz="1600" b="1" i="1" smtClean="0">
                              <a:latin typeface="Cambria Math" panose="02040503050406030204" pitchFamily="18" charset="0"/>
                            </a:rPr>
                            <m:t>𝑾</m:t>
                          </m:r>
                        </m:e>
                        <m:sub>
                          <m:r>
                            <a:rPr lang="en-US" sz="1600" b="1" i="1" smtClean="0">
                              <a:latin typeface="Cambria Math" panose="02040503050406030204" pitchFamily="18" charset="0"/>
                            </a:rPr>
                            <m:t>𝒛</m:t>
                          </m:r>
                        </m:sub>
                        <m:sup>
                          <m:r>
                            <a:rPr lang="en-US" sz="1600" b="1" i="0" smtClean="0">
                              <a:latin typeface="Cambria Math" panose="02040503050406030204" pitchFamily="18" charset="0"/>
                            </a:rPr>
                            <m:t>𝐃𝐒𝐂</m:t>
                          </m:r>
                        </m:sup>
                      </m:sSubSup>
                      <m:r>
                        <a:rPr lang="en-US" sz="1600" b="1" i="1" smtClean="0">
                          <a:latin typeface="Cambria Math" panose="02040503050406030204" pitchFamily="18" charset="0"/>
                        </a:rPr>
                        <m:t>(</m:t>
                      </m:r>
                      <m:r>
                        <a:rPr lang="en-US" sz="1600" b="1" i="1" smtClean="0">
                          <a:latin typeface="Cambria Math" panose="02040503050406030204" pitchFamily="18" charset="0"/>
                        </a:rPr>
                        <m:t>𝒛</m:t>
                      </m:r>
                      <m:r>
                        <a:rPr lang="en-US" sz="1600" b="1" i="1" smtClean="0">
                          <a:latin typeface="Cambria Math" panose="02040503050406030204" pitchFamily="18" charset="0"/>
                        </a:rPr>
                        <m:t>,</m:t>
                      </m:r>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𝒚</m:t>
                          </m:r>
                        </m:e>
                        <m:sub>
                          <m:r>
                            <a:rPr lang="en-US" sz="1600" b="1" i="1" smtClean="0">
                              <a:latin typeface="Cambria Math" panose="02040503050406030204" pitchFamily="18" charset="0"/>
                            </a:rPr>
                            <m:t>𝒕</m:t>
                          </m:r>
                        </m:sub>
                      </m:sSub>
                      <m:r>
                        <a:rPr lang="en-US" sz="1600" b="1" i="1" smtClean="0">
                          <a:latin typeface="Cambria Math" panose="02040503050406030204" pitchFamily="18" charset="0"/>
                        </a:rPr>
                        <m:t>)</m:t>
                      </m:r>
                    </m:oMath>
                  </m:oMathPara>
                </a14:m>
                <a:endParaRPr lang="en-US" sz="1200" b="1" baseline="-25000" dirty="0">
                  <a:latin typeface="Calibri" panose="020F0502020204030204" pitchFamily="34" charset="0"/>
                  <a:ea typeface="Calibri" panose="020F0502020204030204" pitchFamily="34" charset="0"/>
                  <a:cs typeface="Calibri" panose="020F0502020204030204" pitchFamily="34" charset="0"/>
                </a:endParaRPr>
              </a:p>
            </p:txBody>
          </p:sp>
        </mc:Choice>
        <mc:Fallback xmlns="">
          <p:sp>
            <p:nvSpPr>
              <p:cNvPr id="58" name="Content Placeholder 1">
                <a:extLst>
                  <a:ext uri="{FF2B5EF4-FFF2-40B4-BE49-F238E27FC236}">
                    <a16:creationId xmlns:a16="http://schemas.microsoft.com/office/drawing/2014/main" id="{B6CB158D-BA1E-7643-8879-F43FEE649066}"/>
                  </a:ext>
                </a:extLst>
              </p:cNvPr>
              <p:cNvSpPr txBox="1">
                <a:spLocks noRot="1" noChangeAspect="1" noMove="1" noResize="1" noEditPoints="1" noAdjustHandles="1" noChangeArrowheads="1" noChangeShapeType="1" noTextEdit="1"/>
              </p:cNvSpPr>
              <p:nvPr/>
            </p:nvSpPr>
            <p:spPr>
              <a:xfrm>
                <a:off x="835288" y="4303361"/>
                <a:ext cx="4063107" cy="773605"/>
              </a:xfrm>
              <a:prstGeom prst="rect">
                <a:avLst/>
              </a:prstGeom>
              <a:blipFill>
                <a:blip r:embed="rId9"/>
                <a:stretch>
                  <a:fillRect/>
                </a:stretch>
              </a:blipFill>
              <a:ln/>
            </p:spPr>
            <p:txBody>
              <a:bodyPr/>
              <a:lstStyle/>
              <a:p>
                <a:r>
                  <a:rPr lang="en-GB">
                    <a:noFill/>
                  </a:rPr>
                  <a:t> </a:t>
                </a:r>
              </a:p>
            </p:txBody>
          </p:sp>
        </mc:Fallback>
      </mc:AlternateContent>
      <p:sp>
        <p:nvSpPr>
          <p:cNvPr id="5" name="Title 4">
            <a:extLst>
              <a:ext uri="{FF2B5EF4-FFF2-40B4-BE49-F238E27FC236}">
                <a16:creationId xmlns:a16="http://schemas.microsoft.com/office/drawing/2014/main" id="{D50FDE6D-AA8D-FA94-06FF-ACD7EE1C4DBF}"/>
              </a:ext>
            </a:extLst>
          </p:cNvPr>
          <p:cNvSpPr>
            <a:spLocks noGrp="1"/>
          </p:cNvSpPr>
          <p:nvPr>
            <p:ph type="title"/>
          </p:nvPr>
        </p:nvSpPr>
        <p:spPr>
          <a:xfrm>
            <a:off x="0" y="94385"/>
            <a:ext cx="9144000" cy="389133"/>
          </a:xfrm>
        </p:spPr>
        <p:txBody>
          <a:bodyPr/>
          <a:lstStyle/>
          <a:p>
            <a:r>
              <a:rPr lang="en-US" sz="2500" dirty="0"/>
              <a:t>Beam pipe wake potential</a:t>
            </a:r>
            <a:endParaRPr lang="en-GB" sz="2500" dirty="0"/>
          </a:p>
        </p:txBody>
      </p:sp>
      <p:cxnSp>
        <p:nvCxnSpPr>
          <p:cNvPr id="65" name="Straight Arrow Connector 64">
            <a:extLst>
              <a:ext uri="{FF2B5EF4-FFF2-40B4-BE49-F238E27FC236}">
                <a16:creationId xmlns:a16="http://schemas.microsoft.com/office/drawing/2014/main" id="{3D710CA0-91FA-6301-A335-E1AE26765B4B}"/>
              </a:ext>
            </a:extLst>
          </p:cNvPr>
          <p:cNvCxnSpPr>
            <a:cxnSpLocks/>
          </p:cNvCxnSpPr>
          <p:nvPr/>
        </p:nvCxnSpPr>
        <p:spPr>
          <a:xfrm flipH="1">
            <a:off x="6732169" y="867926"/>
            <a:ext cx="119128" cy="104291"/>
          </a:xfrm>
          <a:prstGeom prst="straightConnector1">
            <a:avLst/>
          </a:prstGeom>
          <a:noFill/>
          <a:ln w="9525" cap="flat" cmpd="sng" algn="ctr">
            <a:solidFill>
              <a:sysClr val="windowText" lastClr="000000"/>
            </a:solidFill>
            <a:prstDash val="solid"/>
            <a:miter lim="800000"/>
            <a:tailEnd type="triangle"/>
          </a:ln>
          <a:effectLst/>
        </p:spPr>
      </p:cxnSp>
      <mc:AlternateContent xmlns:mc="http://schemas.openxmlformats.org/markup-compatibility/2006" xmlns:a14="http://schemas.microsoft.com/office/drawing/2010/main">
        <mc:Choice Requires="a14">
          <p:sp>
            <p:nvSpPr>
              <p:cNvPr id="68" name="TextBox 67">
                <a:extLst>
                  <a:ext uri="{FF2B5EF4-FFF2-40B4-BE49-F238E27FC236}">
                    <a16:creationId xmlns:a16="http://schemas.microsoft.com/office/drawing/2014/main" id="{83AFBE43-0687-7370-7AE4-53342CF65AA2}"/>
                  </a:ext>
                </a:extLst>
              </p:cNvPr>
              <p:cNvSpPr txBox="1"/>
              <p:nvPr/>
            </p:nvSpPr>
            <p:spPr>
              <a:xfrm>
                <a:off x="6701694" y="714410"/>
                <a:ext cx="2262793" cy="16075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900" i="1" smtClean="0">
                              <a:latin typeface="Cambria Math" panose="02040503050406030204" pitchFamily="18" charset="0"/>
                            </a:rPr>
                          </m:ctrlPr>
                        </m:sSubPr>
                        <m:e>
                          <m:r>
                            <a:rPr lang="en-US" sz="900" b="0" i="1" smtClean="0">
                              <a:latin typeface="Cambria Math" panose="02040503050406030204" pitchFamily="18" charset="0"/>
                            </a:rPr>
                            <m:t>𝑊</m:t>
                          </m:r>
                        </m:e>
                        <m:sub>
                          <m:r>
                            <a:rPr lang="en-US" sz="900" b="0" i="1" smtClean="0">
                              <a:latin typeface="Cambria Math" panose="02040503050406030204" pitchFamily="18" charset="0"/>
                            </a:rPr>
                            <m:t>𝑧</m:t>
                          </m:r>
                        </m:sub>
                      </m:sSub>
                      <m:d>
                        <m:dPr>
                          <m:ctrlPr>
                            <a:rPr lang="en-US" sz="900" b="0" i="1" smtClean="0">
                              <a:latin typeface="Cambria Math" panose="02040503050406030204" pitchFamily="18" charset="0"/>
                            </a:rPr>
                          </m:ctrlPr>
                        </m:dPr>
                        <m:e>
                          <m:sSub>
                            <m:sSubPr>
                              <m:ctrlPr>
                                <a:rPr lang="en-US" sz="900" i="1" smtClean="0">
                                  <a:latin typeface="Cambria Math" panose="02040503050406030204" pitchFamily="18" charset="0"/>
                                </a:rPr>
                              </m:ctrlPr>
                            </m:sSubPr>
                            <m:e>
                              <m:r>
                                <a:rPr lang="en-US" sz="900" b="0" i="1" smtClean="0">
                                  <a:latin typeface="Cambria Math" panose="02040503050406030204" pitchFamily="18" charset="0"/>
                                </a:rPr>
                                <m:t>𝑧</m:t>
                              </m:r>
                            </m:e>
                            <m:sub>
                              <m:r>
                                <m:rPr>
                                  <m:sty m:val="p"/>
                                </m:rPr>
                                <a:rPr lang="en-US" sz="900" b="0" i="0" smtClean="0">
                                  <a:latin typeface="Cambria Math" panose="02040503050406030204" pitchFamily="18" charset="0"/>
                                </a:rPr>
                                <m:t>peak</m:t>
                              </m:r>
                            </m:sub>
                          </m:sSub>
                          <m:r>
                            <a:rPr lang="en-US" sz="900" b="0" i="1" smtClean="0">
                              <a:latin typeface="Cambria Math" panose="02040503050406030204" pitchFamily="18" charset="0"/>
                            </a:rPr>
                            <m:t>,</m:t>
                          </m:r>
                          <m:sSub>
                            <m:sSubPr>
                              <m:ctrlPr>
                                <a:rPr lang="en-US" sz="900" i="1" smtClean="0">
                                  <a:latin typeface="Cambria Math" panose="02040503050406030204" pitchFamily="18" charset="0"/>
                                </a:rPr>
                              </m:ctrlPr>
                            </m:sSubPr>
                            <m:e>
                              <m:r>
                                <a:rPr lang="en-US" sz="900" b="0" i="1" smtClean="0">
                                  <a:latin typeface="Cambria Math" panose="02040503050406030204" pitchFamily="18" charset="0"/>
                                </a:rPr>
                                <m:t>𝑦</m:t>
                              </m:r>
                            </m:e>
                            <m:sub>
                              <m:r>
                                <m:rPr>
                                  <m:sty m:val="p"/>
                                </m:rPr>
                                <a:rPr lang="en-US" sz="900" b="0" i="0" smtClean="0">
                                  <a:latin typeface="Cambria Math" panose="02040503050406030204" pitchFamily="18" charset="0"/>
                                </a:rPr>
                                <m:t>t</m:t>
                              </m:r>
                            </m:sub>
                          </m:sSub>
                          <m:r>
                            <a:rPr lang="en-US" sz="900" b="0" i="1" smtClean="0">
                              <a:latin typeface="Cambria Math" panose="02040503050406030204" pitchFamily="18" charset="0"/>
                            </a:rPr>
                            <m:t>=0 </m:t>
                          </m:r>
                          <m:r>
                            <m:rPr>
                              <m:sty m:val="p"/>
                            </m:rPr>
                            <a:rPr lang="en-US" sz="900" b="0" i="0" smtClean="0">
                              <a:latin typeface="Cambria Math" panose="02040503050406030204" pitchFamily="18" charset="0"/>
                            </a:rPr>
                            <m:t>mm</m:t>
                          </m:r>
                        </m:e>
                      </m:d>
                      <m:r>
                        <a:rPr lang="en-US" sz="900" b="0" i="1" smtClean="0">
                          <a:latin typeface="Cambria Math" panose="02040503050406030204" pitchFamily="18" charset="0"/>
                        </a:rPr>
                        <m:t>=</m:t>
                      </m:r>
                      <m:r>
                        <m:rPr>
                          <m:sty m:val="p"/>
                        </m:rPr>
                        <a:rPr lang="en-US" sz="900" b="0" i="0" smtClean="0">
                          <a:latin typeface="Cambria Math" panose="02040503050406030204" pitchFamily="18" charset="0"/>
                        </a:rPr>
                        <m:t>max</m:t>
                      </m:r>
                      <m:d>
                        <m:dPr>
                          <m:begChr m:val="|"/>
                          <m:endChr m:val="|"/>
                          <m:ctrlPr>
                            <a:rPr lang="en-US" sz="900" b="0" i="1" smtClean="0">
                              <a:latin typeface="Cambria Math" panose="02040503050406030204" pitchFamily="18" charset="0"/>
                            </a:rPr>
                          </m:ctrlPr>
                        </m:dPr>
                        <m:e>
                          <m:sSub>
                            <m:sSubPr>
                              <m:ctrlPr>
                                <a:rPr lang="en-US" sz="900" i="1">
                                  <a:latin typeface="Cambria Math" panose="02040503050406030204" pitchFamily="18" charset="0"/>
                                </a:rPr>
                              </m:ctrlPr>
                            </m:sSubPr>
                            <m:e>
                              <m:r>
                                <a:rPr lang="en-US" sz="900" i="1">
                                  <a:latin typeface="Cambria Math" panose="02040503050406030204" pitchFamily="18" charset="0"/>
                                </a:rPr>
                                <m:t>𝑊</m:t>
                              </m:r>
                            </m:e>
                            <m:sub>
                              <m:r>
                                <a:rPr lang="en-US" sz="900" i="1">
                                  <a:latin typeface="Cambria Math" panose="02040503050406030204" pitchFamily="18" charset="0"/>
                                </a:rPr>
                                <m:t>𝑧</m:t>
                              </m:r>
                            </m:sub>
                          </m:sSub>
                          <m:d>
                            <m:dPr>
                              <m:ctrlPr>
                                <a:rPr lang="en-US" sz="900" i="1">
                                  <a:latin typeface="Cambria Math" panose="02040503050406030204" pitchFamily="18" charset="0"/>
                                </a:rPr>
                              </m:ctrlPr>
                            </m:dPr>
                            <m:e>
                              <m:sSub>
                                <m:sSubPr>
                                  <m:ctrlPr>
                                    <a:rPr lang="en-US" sz="900" i="1">
                                      <a:latin typeface="Cambria Math" panose="02040503050406030204" pitchFamily="18" charset="0"/>
                                    </a:rPr>
                                  </m:ctrlPr>
                                </m:sSubPr>
                                <m:e>
                                  <m:r>
                                    <a:rPr lang="en-US" sz="900" i="1">
                                      <a:latin typeface="Cambria Math" panose="02040503050406030204" pitchFamily="18" charset="0"/>
                                    </a:rPr>
                                    <m:t>𝑧</m:t>
                                  </m:r>
                                </m:e>
                                <m:sub>
                                  <m:r>
                                    <m:rPr>
                                      <m:sty m:val="p"/>
                                    </m:rPr>
                                    <a:rPr lang="en-US" sz="900">
                                      <a:latin typeface="Cambria Math" panose="02040503050406030204" pitchFamily="18" charset="0"/>
                                    </a:rPr>
                                    <m:t>peak</m:t>
                                  </m:r>
                                </m:sub>
                              </m:sSub>
                              <m:r>
                                <a:rPr lang="en-US" sz="900" i="1">
                                  <a:latin typeface="Cambria Math" panose="02040503050406030204" pitchFamily="18" charset="0"/>
                                </a:rPr>
                                <m:t>,</m:t>
                              </m:r>
                              <m:sSub>
                                <m:sSubPr>
                                  <m:ctrlPr>
                                    <a:rPr lang="en-US" sz="900" i="1">
                                      <a:latin typeface="Cambria Math" panose="02040503050406030204" pitchFamily="18" charset="0"/>
                                    </a:rPr>
                                  </m:ctrlPr>
                                </m:sSubPr>
                                <m:e>
                                  <m:r>
                                    <a:rPr lang="en-US" sz="900" i="1">
                                      <a:latin typeface="Cambria Math" panose="02040503050406030204" pitchFamily="18" charset="0"/>
                                    </a:rPr>
                                    <m:t>𝑦</m:t>
                                  </m:r>
                                </m:e>
                                <m:sub>
                                  <m:r>
                                    <m:rPr>
                                      <m:sty m:val="p"/>
                                    </m:rPr>
                                    <a:rPr lang="en-US" sz="900">
                                      <a:latin typeface="Cambria Math" panose="02040503050406030204" pitchFamily="18" charset="0"/>
                                    </a:rPr>
                                    <m:t>t</m:t>
                                  </m:r>
                                </m:sub>
                              </m:sSub>
                            </m:e>
                          </m:d>
                        </m:e>
                      </m:d>
                    </m:oMath>
                  </m:oMathPara>
                </a14:m>
                <a:endParaRPr lang="en-US" sz="900" dirty="0">
                  <a:latin typeface="Arial Narrow" panose="020B0606020202030204" pitchFamily="34" charset="0"/>
                </a:endParaRPr>
              </a:p>
            </p:txBody>
          </p:sp>
        </mc:Choice>
        <mc:Fallback xmlns="">
          <p:sp>
            <p:nvSpPr>
              <p:cNvPr id="68" name="TextBox 67">
                <a:extLst>
                  <a:ext uri="{FF2B5EF4-FFF2-40B4-BE49-F238E27FC236}">
                    <a16:creationId xmlns:a16="http://schemas.microsoft.com/office/drawing/2014/main" id="{83AFBE43-0687-7370-7AE4-53342CF65AA2}"/>
                  </a:ext>
                </a:extLst>
              </p:cNvPr>
              <p:cNvSpPr txBox="1">
                <a:spLocks noRot="1" noChangeAspect="1" noMove="1" noResize="1" noEditPoints="1" noAdjustHandles="1" noChangeArrowheads="1" noChangeShapeType="1" noTextEdit="1"/>
              </p:cNvSpPr>
              <p:nvPr/>
            </p:nvSpPr>
            <p:spPr>
              <a:xfrm>
                <a:off x="6701694" y="714410"/>
                <a:ext cx="2262793" cy="160750"/>
              </a:xfrm>
              <a:prstGeom prst="rect">
                <a:avLst/>
              </a:prstGeom>
              <a:blipFill>
                <a:blip r:embed="rId10"/>
                <a:stretch>
                  <a:fillRect b="-2222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9" name="TextBox 68">
                <a:extLst>
                  <a:ext uri="{FF2B5EF4-FFF2-40B4-BE49-F238E27FC236}">
                    <a16:creationId xmlns:a16="http://schemas.microsoft.com/office/drawing/2014/main" id="{733C0B63-F500-C7FA-F9E3-B7573D68E51E}"/>
                  </a:ext>
                </a:extLst>
              </p:cNvPr>
              <p:cNvSpPr txBox="1"/>
              <p:nvPr/>
            </p:nvSpPr>
            <p:spPr>
              <a:xfrm>
                <a:off x="6435421" y="1019106"/>
                <a:ext cx="2262793" cy="16075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900" i="1" smtClean="0">
                              <a:latin typeface="Cambria Math" panose="02040503050406030204" pitchFamily="18" charset="0"/>
                            </a:rPr>
                          </m:ctrlPr>
                        </m:sSubPr>
                        <m:e>
                          <m:r>
                            <a:rPr lang="en-US" sz="900" b="0" i="1" smtClean="0">
                              <a:latin typeface="Cambria Math" panose="02040503050406030204" pitchFamily="18" charset="0"/>
                            </a:rPr>
                            <m:t>𝑊</m:t>
                          </m:r>
                        </m:e>
                        <m:sub>
                          <m:r>
                            <a:rPr lang="en-US" sz="900" b="0" i="1" smtClean="0">
                              <a:latin typeface="Cambria Math" panose="02040503050406030204" pitchFamily="18" charset="0"/>
                            </a:rPr>
                            <m:t>𝑧</m:t>
                          </m:r>
                        </m:sub>
                      </m:sSub>
                      <m:d>
                        <m:dPr>
                          <m:ctrlPr>
                            <a:rPr lang="en-US" sz="900" b="0" i="1" smtClean="0">
                              <a:latin typeface="Cambria Math" panose="02040503050406030204" pitchFamily="18" charset="0"/>
                            </a:rPr>
                          </m:ctrlPr>
                        </m:dPr>
                        <m:e>
                          <m:sSub>
                            <m:sSubPr>
                              <m:ctrlPr>
                                <a:rPr lang="en-US" sz="900" i="1" smtClean="0">
                                  <a:latin typeface="Cambria Math" panose="02040503050406030204" pitchFamily="18" charset="0"/>
                                </a:rPr>
                              </m:ctrlPr>
                            </m:sSubPr>
                            <m:e>
                              <m:r>
                                <a:rPr lang="en-US" sz="900" b="0" i="1" smtClean="0">
                                  <a:latin typeface="Cambria Math" panose="02040503050406030204" pitchFamily="18" charset="0"/>
                                </a:rPr>
                                <m:t>𝑧</m:t>
                              </m:r>
                            </m:e>
                            <m:sub>
                              <m:r>
                                <m:rPr>
                                  <m:sty m:val="p"/>
                                </m:rPr>
                                <a:rPr lang="en-US" sz="900" b="0" i="0" smtClean="0">
                                  <a:latin typeface="Cambria Math" panose="02040503050406030204" pitchFamily="18" charset="0"/>
                                </a:rPr>
                                <m:t>peak</m:t>
                              </m:r>
                            </m:sub>
                          </m:sSub>
                          <m:r>
                            <a:rPr lang="en-US" sz="900" b="0" i="1" smtClean="0">
                              <a:latin typeface="Cambria Math" panose="02040503050406030204" pitchFamily="18" charset="0"/>
                            </a:rPr>
                            <m:t>,</m:t>
                          </m:r>
                          <m:sSub>
                            <m:sSubPr>
                              <m:ctrlPr>
                                <a:rPr lang="en-US" sz="900" i="1" smtClean="0">
                                  <a:latin typeface="Cambria Math" panose="02040503050406030204" pitchFamily="18" charset="0"/>
                                </a:rPr>
                              </m:ctrlPr>
                            </m:sSubPr>
                            <m:e>
                              <m:r>
                                <a:rPr lang="en-US" sz="900" b="0" i="1" smtClean="0">
                                  <a:latin typeface="Cambria Math" panose="02040503050406030204" pitchFamily="18" charset="0"/>
                                </a:rPr>
                                <m:t>𝑦</m:t>
                              </m:r>
                            </m:e>
                            <m:sub>
                              <m:r>
                                <m:rPr>
                                  <m:sty m:val="p"/>
                                </m:rPr>
                                <a:rPr lang="en-US" sz="900" b="0" i="0" smtClean="0">
                                  <a:latin typeface="Cambria Math" panose="02040503050406030204" pitchFamily="18" charset="0"/>
                                </a:rPr>
                                <m:t>t</m:t>
                              </m:r>
                            </m:sub>
                          </m:sSub>
                          <m:r>
                            <a:rPr lang="en-US" sz="900" b="0" i="1" smtClean="0">
                              <a:latin typeface="Cambria Math" panose="02040503050406030204" pitchFamily="18" charset="0"/>
                            </a:rPr>
                            <m:t>=15 </m:t>
                          </m:r>
                          <m:r>
                            <m:rPr>
                              <m:sty m:val="p"/>
                            </m:rPr>
                            <a:rPr lang="en-US" sz="900" b="0" i="0" smtClean="0">
                              <a:latin typeface="Cambria Math" panose="02040503050406030204" pitchFamily="18" charset="0"/>
                            </a:rPr>
                            <m:t>mm</m:t>
                          </m:r>
                        </m:e>
                      </m:d>
                    </m:oMath>
                  </m:oMathPara>
                </a14:m>
                <a:endParaRPr lang="en-US" sz="900" dirty="0">
                  <a:latin typeface="Arial Narrow" panose="020B0606020202030204" pitchFamily="34" charset="0"/>
                </a:endParaRPr>
              </a:p>
            </p:txBody>
          </p:sp>
        </mc:Choice>
        <mc:Fallback xmlns="">
          <p:sp>
            <p:nvSpPr>
              <p:cNvPr id="69" name="TextBox 68">
                <a:extLst>
                  <a:ext uri="{FF2B5EF4-FFF2-40B4-BE49-F238E27FC236}">
                    <a16:creationId xmlns:a16="http://schemas.microsoft.com/office/drawing/2014/main" id="{733C0B63-F500-C7FA-F9E3-B7573D68E51E}"/>
                  </a:ext>
                </a:extLst>
              </p:cNvPr>
              <p:cNvSpPr txBox="1">
                <a:spLocks noRot="1" noChangeAspect="1" noMove="1" noResize="1" noEditPoints="1" noAdjustHandles="1" noChangeArrowheads="1" noChangeShapeType="1" noTextEdit="1"/>
              </p:cNvSpPr>
              <p:nvPr/>
            </p:nvSpPr>
            <p:spPr>
              <a:xfrm>
                <a:off x="6435421" y="1019106"/>
                <a:ext cx="2262793" cy="160750"/>
              </a:xfrm>
              <a:prstGeom prst="rect">
                <a:avLst/>
              </a:prstGeom>
              <a:blipFill>
                <a:blip r:embed="rId11"/>
                <a:stretch>
                  <a:fillRect b="-22222"/>
                </a:stretch>
              </a:blipFill>
            </p:spPr>
            <p:txBody>
              <a:bodyPr/>
              <a:lstStyle/>
              <a:p>
                <a:r>
                  <a:rPr lang="en-GB">
                    <a:noFill/>
                  </a:rPr>
                  <a:t> </a:t>
                </a:r>
              </a:p>
            </p:txBody>
          </p:sp>
        </mc:Fallback>
      </mc:AlternateContent>
      <p:cxnSp>
        <p:nvCxnSpPr>
          <p:cNvPr id="70" name="Straight Arrow Connector 69">
            <a:extLst>
              <a:ext uri="{FF2B5EF4-FFF2-40B4-BE49-F238E27FC236}">
                <a16:creationId xmlns:a16="http://schemas.microsoft.com/office/drawing/2014/main" id="{4B6B4226-9664-208B-8B44-F782E9F353FA}"/>
              </a:ext>
            </a:extLst>
          </p:cNvPr>
          <p:cNvCxnSpPr>
            <a:cxnSpLocks/>
          </p:cNvCxnSpPr>
          <p:nvPr/>
        </p:nvCxnSpPr>
        <p:spPr>
          <a:xfrm flipH="1">
            <a:off x="6754890" y="1179856"/>
            <a:ext cx="265382" cy="204129"/>
          </a:xfrm>
          <a:prstGeom prst="straightConnector1">
            <a:avLst/>
          </a:prstGeom>
          <a:noFill/>
          <a:ln w="9525" cap="flat" cmpd="sng" algn="ctr">
            <a:solidFill>
              <a:sysClr val="windowText" lastClr="000000"/>
            </a:solidFill>
            <a:prstDash val="solid"/>
            <a:miter lim="800000"/>
            <a:tailEnd type="triangle"/>
          </a:ln>
          <a:effectLst/>
        </p:spPr>
      </p:cxnSp>
      <p:grpSp>
        <p:nvGrpSpPr>
          <p:cNvPr id="8" name="Group 7">
            <a:extLst>
              <a:ext uri="{FF2B5EF4-FFF2-40B4-BE49-F238E27FC236}">
                <a16:creationId xmlns:a16="http://schemas.microsoft.com/office/drawing/2014/main" id="{46C96959-0C07-097F-D39F-B36A9E5D631A}"/>
              </a:ext>
            </a:extLst>
          </p:cNvPr>
          <p:cNvGrpSpPr/>
          <p:nvPr/>
        </p:nvGrpSpPr>
        <p:grpSpPr>
          <a:xfrm>
            <a:off x="5730659" y="568588"/>
            <a:ext cx="2967555" cy="3131892"/>
            <a:chOff x="5730659" y="568588"/>
            <a:chExt cx="2967555" cy="3131892"/>
          </a:xfrm>
        </p:grpSpPr>
        <p:sp>
          <p:nvSpPr>
            <p:cNvPr id="3" name="Rectangle 2">
              <a:extLst>
                <a:ext uri="{FF2B5EF4-FFF2-40B4-BE49-F238E27FC236}">
                  <a16:creationId xmlns:a16="http://schemas.microsoft.com/office/drawing/2014/main" id="{BF4AAB5B-BA4F-C1C0-BE8C-1DD13BDC71A0}"/>
                </a:ext>
              </a:extLst>
            </p:cNvPr>
            <p:cNvSpPr/>
            <p:nvPr/>
          </p:nvSpPr>
          <p:spPr>
            <a:xfrm>
              <a:off x="5730659" y="568588"/>
              <a:ext cx="810448" cy="184788"/>
            </a:xfrm>
            <a:prstGeom prst="rect">
              <a:avLst/>
            </a:prstGeom>
            <a:noFill/>
            <a:ln>
              <a:solidFill>
                <a:srgbClr val="138AFF"/>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ctangle 5">
              <a:extLst>
                <a:ext uri="{FF2B5EF4-FFF2-40B4-BE49-F238E27FC236}">
                  <a16:creationId xmlns:a16="http://schemas.microsoft.com/office/drawing/2014/main" id="{A3191846-411B-3C8D-5FB2-AA4E61B7F142}"/>
                </a:ext>
              </a:extLst>
            </p:cNvPr>
            <p:cNvSpPr/>
            <p:nvPr/>
          </p:nvSpPr>
          <p:spPr>
            <a:xfrm>
              <a:off x="8103098" y="3515692"/>
              <a:ext cx="595116" cy="184788"/>
            </a:xfrm>
            <a:prstGeom prst="rect">
              <a:avLst/>
            </a:prstGeom>
            <a:noFill/>
            <a:ln>
              <a:solidFill>
                <a:srgbClr val="138AFF"/>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sp>
        <p:nvSpPr>
          <p:cNvPr id="10" name="TextBox 9">
            <a:extLst>
              <a:ext uri="{FF2B5EF4-FFF2-40B4-BE49-F238E27FC236}">
                <a16:creationId xmlns:a16="http://schemas.microsoft.com/office/drawing/2014/main" id="{A088F0B7-B4EF-D42E-FABF-5927D55406D7}"/>
              </a:ext>
            </a:extLst>
          </p:cNvPr>
          <p:cNvSpPr txBox="1"/>
          <p:nvPr/>
        </p:nvSpPr>
        <p:spPr>
          <a:xfrm>
            <a:off x="4951602" y="2464028"/>
            <a:ext cx="3998953" cy="215444"/>
          </a:xfrm>
          <a:prstGeom prst="rect">
            <a:avLst/>
          </a:prstGeom>
          <a:noFill/>
        </p:spPr>
        <p:txBody>
          <a:bodyPr wrap="square">
            <a:spAutoFit/>
          </a:bodyPr>
          <a:lstStyle/>
          <a:p>
            <a:r>
              <a:rPr lang="en-GB" sz="800" dirty="0"/>
              <a:t>IMCC BD-CE meeting Monday 25/08/2025 </a:t>
            </a:r>
            <a:r>
              <a:rPr lang="en-GB" sz="800" b="1" dirty="0"/>
              <a:t>(https://indico.cern.ch/event/1577996/)</a:t>
            </a:r>
            <a:endParaRPr lang="en-GB" sz="800" dirty="0"/>
          </a:p>
        </p:txBody>
      </p:sp>
    </p:spTree>
    <p:extLst>
      <p:ext uri="{BB962C8B-B14F-4D97-AF65-F5344CB8AC3E}">
        <p14:creationId xmlns:p14="http://schemas.microsoft.com/office/powerpoint/2010/main" val="235309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1"/>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4" grpId="0"/>
      <p:bldP spid="45" grpId="0"/>
      <p:bldP spid="47" grpId="0"/>
      <p:bldP spid="44" grpId="0"/>
      <p:bldP spid="56" grpId="0"/>
      <p:bldP spid="58" grpId="0" animBg="1"/>
      <p:bldP spid="68" grpId="0"/>
      <p:bldP spid="6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8249EB-210F-804D-3543-5AE2EDCAA242}"/>
            </a:ext>
          </a:extLst>
        </p:cNvPr>
        <p:cNvGrpSpPr/>
        <p:nvPr/>
      </p:nvGrpSpPr>
      <p:grpSpPr>
        <a:xfrm>
          <a:off x="0" y="0"/>
          <a:ext cx="0" cy="0"/>
          <a:chOff x="0" y="0"/>
          <a:chExt cx="0" cy="0"/>
        </a:xfrm>
      </p:grpSpPr>
      <p:pic>
        <p:nvPicPr>
          <p:cNvPr id="41" name="Picture 40" descr="A graph of a function&#10;&#10;AI-generated content may be incorrect.">
            <a:extLst>
              <a:ext uri="{FF2B5EF4-FFF2-40B4-BE49-F238E27FC236}">
                <a16:creationId xmlns:a16="http://schemas.microsoft.com/office/drawing/2014/main" id="{98E5D693-A8F5-78AE-403D-66BB9BA57458}"/>
              </a:ext>
            </a:extLst>
          </p:cNvPr>
          <p:cNvPicPr>
            <a:picLocks noChangeAspect="1"/>
          </p:cNvPicPr>
          <p:nvPr/>
        </p:nvPicPr>
        <p:blipFill>
          <a:blip r:embed="rId3"/>
          <a:stretch>
            <a:fillRect/>
          </a:stretch>
        </p:blipFill>
        <p:spPr>
          <a:xfrm>
            <a:off x="6129441" y="481698"/>
            <a:ext cx="3048000" cy="2286000"/>
          </a:xfrm>
          <a:prstGeom prst="rect">
            <a:avLst/>
          </a:prstGeom>
        </p:spPr>
      </p:pic>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A0480F87-A4B1-21ED-653D-54E2652DF8E6}"/>
                  </a:ext>
                </a:extLst>
              </p:cNvPr>
              <p:cNvSpPr txBox="1"/>
              <p:nvPr/>
            </p:nvSpPr>
            <p:spPr>
              <a:xfrm>
                <a:off x="6559190" y="2243753"/>
                <a:ext cx="2146940" cy="265650"/>
              </a:xfrm>
              <a:prstGeom prst="rect">
                <a:avLst/>
              </a:prstGeom>
              <a:solidFill>
                <a:schemeClr val="bg1"/>
              </a:solidFill>
              <a:ln>
                <a:solidFill>
                  <a:schemeClr val="tx1"/>
                </a:solidFill>
              </a:ln>
            </p:spPr>
            <p:txBody>
              <a:bodyPr wrap="square">
                <a:spAutoFit/>
              </a:bodyPr>
              <a:lstStyle/>
              <a:p>
                <a:pPr/>
                <a14:m>
                  <m:oMathPara xmlns:m="http://schemas.openxmlformats.org/officeDocument/2006/math">
                    <m:oMathParaPr>
                      <m:jc m:val="center"/>
                    </m:oMathParaPr>
                    <m:oMath xmlns:m="http://schemas.openxmlformats.org/officeDocument/2006/math">
                      <m:sSubSup>
                        <m:sSubSupPr>
                          <m:ctrlPr>
                            <a:rPr lang="en-US" sz="1100" b="0" i="1" smtClean="0">
                              <a:solidFill>
                                <a:schemeClr val="tx1"/>
                              </a:solidFill>
                              <a:latin typeface="Cambria Math" panose="02040503050406030204" pitchFamily="18" charset="0"/>
                            </a:rPr>
                          </m:ctrlPr>
                        </m:sSubSupPr>
                        <m:e>
                          <m:r>
                            <a:rPr lang="en-US" sz="1100" b="0" i="1" smtClean="0">
                              <a:solidFill>
                                <a:schemeClr val="tx1"/>
                              </a:solidFill>
                              <a:latin typeface="Cambria Math" panose="02040503050406030204" pitchFamily="18" charset="0"/>
                            </a:rPr>
                            <m:t>𝑊</m:t>
                          </m:r>
                        </m:e>
                        <m:sub>
                          <m:r>
                            <a:rPr lang="en-US" sz="1100" b="0" i="1" smtClean="0">
                              <a:solidFill>
                                <a:schemeClr val="tx1"/>
                              </a:solidFill>
                              <a:latin typeface="Cambria Math" panose="02040503050406030204" pitchFamily="18" charset="0"/>
                            </a:rPr>
                            <m:t>𝑧</m:t>
                          </m:r>
                        </m:sub>
                        <m:sup>
                          <m:r>
                            <m:rPr>
                              <m:sty m:val="p"/>
                            </m:rPr>
                            <a:rPr lang="en-US" sz="1100" b="0" i="0" smtClean="0">
                              <a:solidFill>
                                <a:schemeClr val="tx1"/>
                              </a:solidFill>
                              <a:latin typeface="Cambria Math" panose="02040503050406030204" pitchFamily="18" charset="0"/>
                            </a:rPr>
                            <m:t>FM</m:t>
                          </m:r>
                        </m:sup>
                      </m:sSubSup>
                      <m:d>
                        <m:dPr>
                          <m:ctrlPr>
                            <a:rPr lang="en-US" sz="1100" b="0" i="1" smtClean="0">
                              <a:solidFill>
                                <a:schemeClr val="tx1"/>
                              </a:solidFill>
                              <a:latin typeface="Cambria Math" panose="02040503050406030204" pitchFamily="18" charset="0"/>
                            </a:rPr>
                          </m:ctrlPr>
                        </m:dPr>
                        <m:e>
                          <m:r>
                            <a:rPr lang="en-US" sz="1100" b="0" i="1" smtClean="0">
                              <a:solidFill>
                                <a:schemeClr val="tx1"/>
                              </a:solidFill>
                              <a:latin typeface="Cambria Math" panose="02040503050406030204" pitchFamily="18" charset="0"/>
                            </a:rPr>
                            <m:t>𝑡</m:t>
                          </m:r>
                        </m:e>
                      </m:d>
                      <m:r>
                        <a:rPr lang="en-US" sz="1100" b="0" i="1" smtClean="0">
                          <a:solidFill>
                            <a:schemeClr val="tx1"/>
                          </a:solidFill>
                          <a:latin typeface="Cambria Math" panose="02040503050406030204" pitchFamily="18" charset="0"/>
                        </a:rPr>
                        <m:t>+</m:t>
                      </m:r>
                      <m:sSubSup>
                        <m:sSubSupPr>
                          <m:ctrlPr>
                            <a:rPr lang="en-US" sz="1100" i="1">
                              <a:latin typeface="Cambria Math" panose="02040503050406030204" pitchFamily="18" charset="0"/>
                            </a:rPr>
                          </m:ctrlPr>
                        </m:sSubSupPr>
                        <m:e>
                          <m:r>
                            <a:rPr lang="en-US" sz="1100" i="1">
                              <a:latin typeface="Cambria Math" panose="02040503050406030204" pitchFamily="18" charset="0"/>
                            </a:rPr>
                            <m:t>𝑊</m:t>
                          </m:r>
                        </m:e>
                        <m:sub>
                          <m:r>
                            <a:rPr lang="en-US" sz="1100" i="1">
                              <a:latin typeface="Cambria Math" panose="02040503050406030204" pitchFamily="18" charset="0"/>
                            </a:rPr>
                            <m:t>𝑧</m:t>
                          </m:r>
                        </m:sub>
                        <m:sup>
                          <m:r>
                            <m:rPr>
                              <m:sty m:val="p"/>
                            </m:rPr>
                            <a:rPr lang="en-US" sz="1100" b="0" i="0" smtClean="0">
                              <a:latin typeface="Cambria Math" panose="02040503050406030204" pitchFamily="18" charset="0"/>
                            </a:rPr>
                            <m:t>HOMs</m:t>
                          </m:r>
                        </m:sup>
                      </m:sSubSup>
                      <m:d>
                        <m:dPr>
                          <m:ctrlPr>
                            <a:rPr lang="en-US" sz="1100" i="1">
                              <a:latin typeface="Cambria Math" panose="02040503050406030204" pitchFamily="18" charset="0"/>
                            </a:rPr>
                          </m:ctrlPr>
                        </m:dPr>
                        <m:e>
                          <m:r>
                            <a:rPr lang="en-US" sz="1100" i="1">
                              <a:latin typeface="Cambria Math" panose="02040503050406030204" pitchFamily="18" charset="0"/>
                            </a:rPr>
                            <m:t>𝑡</m:t>
                          </m:r>
                        </m:e>
                      </m:d>
                      <m:r>
                        <a:rPr lang="en-US" sz="1100" b="0" i="1" smtClean="0">
                          <a:latin typeface="Cambria Math" panose="02040503050406030204" pitchFamily="18" charset="0"/>
                        </a:rPr>
                        <m:t>+</m:t>
                      </m:r>
                      <m:sSubSup>
                        <m:sSubSupPr>
                          <m:ctrlPr>
                            <a:rPr lang="en-US" sz="1100" b="0" i="1" smtClean="0">
                              <a:latin typeface="Cambria Math" panose="02040503050406030204" pitchFamily="18" charset="0"/>
                            </a:rPr>
                          </m:ctrlPr>
                        </m:sSubSupPr>
                        <m:e>
                          <m:r>
                            <a:rPr lang="en-US" sz="1100" b="0" i="1" smtClean="0">
                              <a:latin typeface="Cambria Math" panose="02040503050406030204" pitchFamily="18" charset="0"/>
                            </a:rPr>
                            <m:t>𝑊</m:t>
                          </m:r>
                        </m:e>
                        <m:sub>
                          <m:r>
                            <a:rPr lang="en-US" sz="1100" b="0" i="1" smtClean="0">
                              <a:latin typeface="Cambria Math" panose="02040503050406030204" pitchFamily="18" charset="0"/>
                            </a:rPr>
                            <m:t>𝑧</m:t>
                          </m:r>
                        </m:sub>
                        <m:sup>
                          <m:r>
                            <m:rPr>
                              <m:sty m:val="p"/>
                            </m:rPr>
                            <a:rPr lang="en-US" sz="1100" b="0" i="0" smtClean="0">
                              <a:latin typeface="Cambria Math" panose="02040503050406030204" pitchFamily="18" charset="0"/>
                            </a:rPr>
                            <m:t>ISC</m:t>
                          </m:r>
                        </m:sup>
                      </m:sSubSup>
                      <m:r>
                        <a:rPr lang="en-US" sz="1100" b="0" i="1" smtClean="0">
                          <a:latin typeface="Cambria Math" panose="02040503050406030204" pitchFamily="18" charset="0"/>
                        </a:rPr>
                        <m:t>(</m:t>
                      </m:r>
                      <m:r>
                        <a:rPr lang="en-US" sz="1100" b="0" i="1" smtClean="0">
                          <a:latin typeface="Cambria Math" panose="02040503050406030204" pitchFamily="18" charset="0"/>
                        </a:rPr>
                        <m:t>𝑡</m:t>
                      </m:r>
                      <m:r>
                        <a:rPr lang="en-US" sz="1100" b="0" i="1" smtClean="0">
                          <a:latin typeface="Cambria Math" panose="02040503050406030204" pitchFamily="18" charset="0"/>
                        </a:rPr>
                        <m:t>)</m:t>
                      </m:r>
                    </m:oMath>
                  </m:oMathPara>
                </a14:m>
                <a:endParaRPr lang="en-GB" sz="1100" dirty="0">
                  <a:solidFill>
                    <a:schemeClr val="tx1"/>
                  </a:solidFill>
                </a:endParaRPr>
              </a:p>
            </p:txBody>
          </p:sp>
        </mc:Choice>
        <mc:Fallback xmlns="">
          <p:sp>
            <p:nvSpPr>
              <p:cNvPr id="43" name="TextBox 42">
                <a:extLst>
                  <a:ext uri="{FF2B5EF4-FFF2-40B4-BE49-F238E27FC236}">
                    <a16:creationId xmlns:a16="http://schemas.microsoft.com/office/drawing/2014/main" id="{A0480F87-A4B1-21ED-653D-54E2652DF8E6}"/>
                  </a:ext>
                </a:extLst>
              </p:cNvPr>
              <p:cNvSpPr txBox="1">
                <a:spLocks noRot="1" noChangeAspect="1" noMove="1" noResize="1" noEditPoints="1" noAdjustHandles="1" noChangeArrowheads="1" noChangeShapeType="1" noTextEdit="1"/>
              </p:cNvSpPr>
              <p:nvPr/>
            </p:nvSpPr>
            <p:spPr>
              <a:xfrm>
                <a:off x="6559190" y="2243753"/>
                <a:ext cx="2146940" cy="265650"/>
              </a:xfrm>
              <a:prstGeom prst="rect">
                <a:avLst/>
              </a:prstGeom>
              <a:blipFill>
                <a:blip r:embed="rId4"/>
                <a:stretch>
                  <a:fillRect b="-4348"/>
                </a:stretch>
              </a:blipFill>
              <a:ln>
                <a:solidFill>
                  <a:schemeClr val="tx1"/>
                </a:solidFill>
              </a:ln>
            </p:spPr>
            <p:txBody>
              <a:bodyPr/>
              <a:lstStyle/>
              <a:p>
                <a:r>
                  <a:rPr lang="en-GB">
                    <a:noFill/>
                  </a:rPr>
                  <a:t> </a:t>
                </a:r>
              </a:p>
            </p:txBody>
          </p:sp>
        </mc:Fallback>
      </mc:AlternateContent>
      <p:sp>
        <p:nvSpPr>
          <p:cNvPr id="44" name="Footer Placeholder 4">
            <a:extLst>
              <a:ext uri="{FF2B5EF4-FFF2-40B4-BE49-F238E27FC236}">
                <a16:creationId xmlns:a16="http://schemas.microsoft.com/office/drawing/2014/main" id="{D973F7FA-F840-5445-C55D-7AD2B7FF915B}"/>
              </a:ext>
            </a:extLst>
          </p:cNvPr>
          <p:cNvSpPr txBox="1">
            <a:spLocks/>
          </p:cNvSpPr>
          <p:nvPr/>
        </p:nvSpPr>
        <p:spPr>
          <a:xfrm>
            <a:off x="6591784" y="817225"/>
            <a:ext cx="1182869" cy="545442"/>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800" b="1" dirty="0"/>
              <a:t>Non-linear dependence of wake potential on transverse offset </a:t>
            </a:r>
            <a:r>
              <a:rPr lang="en-US" sz="800" b="1" dirty="0" err="1"/>
              <a:t>y</a:t>
            </a:r>
            <a:r>
              <a:rPr lang="en-US" sz="800" b="1" baseline="-25000" dirty="0" err="1"/>
              <a:t>t</a:t>
            </a:r>
            <a:r>
              <a:rPr lang="en-US" sz="800" b="1" dirty="0"/>
              <a:t> of the test charge in the short-wake regime</a:t>
            </a:r>
            <a:endParaRPr lang="en-GB" sz="800" b="1" baseline="-25000" dirty="0"/>
          </a:p>
        </p:txBody>
      </p:sp>
      <p:cxnSp>
        <p:nvCxnSpPr>
          <p:cNvPr id="45" name="Straight Arrow Connector 44">
            <a:extLst>
              <a:ext uri="{FF2B5EF4-FFF2-40B4-BE49-F238E27FC236}">
                <a16:creationId xmlns:a16="http://schemas.microsoft.com/office/drawing/2014/main" id="{DE16A228-B91A-82A8-3B4B-ACD85CF59BA4}"/>
              </a:ext>
            </a:extLst>
          </p:cNvPr>
          <p:cNvCxnSpPr>
            <a:cxnSpLocks/>
          </p:cNvCxnSpPr>
          <p:nvPr/>
        </p:nvCxnSpPr>
        <p:spPr>
          <a:xfrm>
            <a:off x="7379053" y="1392679"/>
            <a:ext cx="253607" cy="322071"/>
          </a:xfrm>
          <a:prstGeom prst="straightConnector1">
            <a:avLst/>
          </a:prstGeom>
          <a:noFill/>
          <a:ln w="9525" cap="flat" cmpd="sng" algn="ctr">
            <a:solidFill>
              <a:sysClr val="windowText" lastClr="000000"/>
            </a:solidFill>
            <a:prstDash val="solid"/>
            <a:miter lim="800000"/>
            <a:tailEnd type="triangle"/>
          </a:ln>
          <a:effectLst/>
        </p:spPr>
      </p:cxnSp>
      <p:sp>
        <p:nvSpPr>
          <p:cNvPr id="4" name="Slide Number Placeholder 3">
            <a:extLst>
              <a:ext uri="{FF2B5EF4-FFF2-40B4-BE49-F238E27FC236}">
                <a16:creationId xmlns:a16="http://schemas.microsoft.com/office/drawing/2014/main" id="{CA7D24B2-FD14-AEEE-03E9-722C614FFC3D}"/>
              </a:ext>
            </a:extLst>
          </p:cNvPr>
          <p:cNvSpPr>
            <a:spLocks noGrp="1"/>
          </p:cNvSpPr>
          <p:nvPr>
            <p:ph type="sldNum" sz="quarter" idx="4"/>
          </p:nvPr>
        </p:nvSpPr>
        <p:spPr>
          <a:xfrm>
            <a:off x="7905750" y="4904185"/>
            <a:ext cx="457200" cy="273844"/>
          </a:xfrm>
        </p:spPr>
        <p:txBody>
          <a:bodyPr/>
          <a:lstStyle/>
          <a:p>
            <a:fld id="{974172A1-1CBF-0B40-9234-7D4D80EC19EA}" type="slidenum">
              <a:rPr lang="en-GB" smtClean="0"/>
              <a:pPr/>
              <a:t>12</a:t>
            </a:fld>
            <a:endParaRPr lang="en-GB" dirty="0"/>
          </a:p>
        </p:txBody>
      </p:sp>
      <p:sp>
        <p:nvSpPr>
          <p:cNvPr id="9" name="Rectangle 8">
            <a:extLst>
              <a:ext uri="{FF2B5EF4-FFF2-40B4-BE49-F238E27FC236}">
                <a16:creationId xmlns:a16="http://schemas.microsoft.com/office/drawing/2014/main" id="{CFAC95EA-3311-EA14-C6CE-EA96500B1578}"/>
              </a:ext>
            </a:extLst>
          </p:cNvPr>
          <p:cNvSpPr/>
          <p:nvPr/>
        </p:nvSpPr>
        <p:spPr>
          <a:xfrm>
            <a:off x="35496" y="94385"/>
            <a:ext cx="1296144" cy="1109213"/>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 name="Title 4">
            <a:extLst>
              <a:ext uri="{FF2B5EF4-FFF2-40B4-BE49-F238E27FC236}">
                <a16:creationId xmlns:a16="http://schemas.microsoft.com/office/drawing/2014/main" id="{41DD25F4-4ECD-BE1D-7F12-4E0C14BCB961}"/>
              </a:ext>
            </a:extLst>
          </p:cNvPr>
          <p:cNvSpPr>
            <a:spLocks noGrp="1"/>
          </p:cNvSpPr>
          <p:nvPr>
            <p:ph type="title"/>
          </p:nvPr>
        </p:nvSpPr>
        <p:spPr>
          <a:xfrm>
            <a:off x="0" y="94385"/>
            <a:ext cx="9144000" cy="389133"/>
          </a:xfrm>
        </p:spPr>
        <p:txBody>
          <a:bodyPr/>
          <a:lstStyle/>
          <a:p>
            <a:r>
              <a:rPr lang="en-US" sz="2500" dirty="0"/>
              <a:t>Wake potential dependency on test-particle transverse offset</a:t>
            </a:r>
            <a:endParaRPr lang="en-GB" sz="2500" dirty="0"/>
          </a:p>
        </p:txBody>
      </p:sp>
      <p:grpSp>
        <p:nvGrpSpPr>
          <p:cNvPr id="6" name="Group 5">
            <a:extLst>
              <a:ext uri="{FF2B5EF4-FFF2-40B4-BE49-F238E27FC236}">
                <a16:creationId xmlns:a16="http://schemas.microsoft.com/office/drawing/2014/main" id="{1E6BB277-FDC8-1A73-2C35-A9B141C0A95F}"/>
              </a:ext>
            </a:extLst>
          </p:cNvPr>
          <p:cNvGrpSpPr/>
          <p:nvPr/>
        </p:nvGrpSpPr>
        <p:grpSpPr>
          <a:xfrm>
            <a:off x="20638" y="453038"/>
            <a:ext cx="3048000" cy="2286000"/>
            <a:chOff x="-36512" y="453038"/>
            <a:chExt cx="3048000" cy="2286000"/>
          </a:xfrm>
        </p:grpSpPr>
        <p:pic>
          <p:nvPicPr>
            <p:cNvPr id="3" name="Picture 2" descr="A graph of a function&#10;&#10;AI-generated content may be incorrect.">
              <a:extLst>
                <a:ext uri="{FF2B5EF4-FFF2-40B4-BE49-F238E27FC236}">
                  <a16:creationId xmlns:a16="http://schemas.microsoft.com/office/drawing/2014/main" id="{D4C87C2D-EA72-DA73-9FF2-53806DB09239}"/>
                </a:ext>
              </a:extLst>
            </p:cNvPr>
            <p:cNvPicPr>
              <a:picLocks noChangeAspect="1"/>
            </p:cNvPicPr>
            <p:nvPr/>
          </p:nvPicPr>
          <p:blipFill>
            <a:blip r:embed="rId5"/>
            <a:stretch>
              <a:fillRect/>
            </a:stretch>
          </p:blipFill>
          <p:spPr>
            <a:xfrm>
              <a:off x="-36512" y="453038"/>
              <a:ext cx="3048000" cy="2286000"/>
            </a:xfrm>
            <a:prstGeom prst="rect">
              <a:avLst/>
            </a:prstGeom>
          </p:spPr>
        </p:pic>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D15B1ABE-88BE-071B-69AC-A286A2B53899}"/>
                    </a:ext>
                  </a:extLst>
                </p:cNvPr>
                <p:cNvSpPr txBox="1"/>
                <p:nvPr/>
              </p:nvSpPr>
              <p:spPr>
                <a:xfrm>
                  <a:off x="424684" y="648991"/>
                  <a:ext cx="582951" cy="261610"/>
                </a:xfrm>
                <a:prstGeom prst="rect">
                  <a:avLst/>
                </a:prstGeom>
                <a:solidFill>
                  <a:schemeClr val="bg1"/>
                </a:solidFill>
                <a:ln>
                  <a:solidFill>
                    <a:schemeClr val="tx1"/>
                  </a:solidFill>
                </a:ln>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US" sz="1100" b="0" i="1" smtClean="0">
                                <a:solidFill>
                                  <a:schemeClr val="tx1"/>
                                </a:solidFill>
                                <a:latin typeface="Cambria Math" panose="02040503050406030204" pitchFamily="18" charset="0"/>
                              </a:rPr>
                            </m:ctrlPr>
                          </m:sSubSupPr>
                          <m:e>
                            <m:r>
                              <a:rPr lang="en-US" sz="1100" b="0" i="1" smtClean="0">
                                <a:solidFill>
                                  <a:schemeClr val="tx1"/>
                                </a:solidFill>
                                <a:latin typeface="Cambria Math" panose="02040503050406030204" pitchFamily="18" charset="0"/>
                              </a:rPr>
                              <m:t>𝑊</m:t>
                            </m:r>
                          </m:e>
                          <m:sub>
                            <m:r>
                              <a:rPr lang="en-US" sz="1100" b="0" i="1" smtClean="0">
                                <a:solidFill>
                                  <a:schemeClr val="tx1"/>
                                </a:solidFill>
                                <a:latin typeface="Cambria Math" panose="02040503050406030204" pitchFamily="18" charset="0"/>
                              </a:rPr>
                              <m:t>𝑧</m:t>
                            </m:r>
                          </m:sub>
                          <m:sup>
                            <m:r>
                              <m:rPr>
                                <m:sty m:val="p"/>
                              </m:rPr>
                              <a:rPr lang="en-US" sz="1100" b="0" i="0" smtClean="0">
                                <a:solidFill>
                                  <a:schemeClr val="tx1"/>
                                </a:solidFill>
                                <a:latin typeface="Cambria Math" panose="02040503050406030204" pitchFamily="18" charset="0"/>
                              </a:rPr>
                              <m:t>tot</m:t>
                            </m:r>
                          </m:sup>
                        </m:sSubSup>
                        <m:d>
                          <m:dPr>
                            <m:ctrlPr>
                              <a:rPr lang="en-US" sz="1100" b="0" i="1" smtClean="0">
                                <a:solidFill>
                                  <a:schemeClr val="tx1"/>
                                </a:solidFill>
                                <a:latin typeface="Cambria Math" panose="02040503050406030204" pitchFamily="18" charset="0"/>
                              </a:rPr>
                            </m:ctrlPr>
                          </m:dPr>
                          <m:e>
                            <m:r>
                              <a:rPr lang="en-US" sz="1100" b="0" i="1" smtClean="0">
                                <a:solidFill>
                                  <a:schemeClr val="tx1"/>
                                </a:solidFill>
                                <a:latin typeface="Cambria Math" panose="02040503050406030204" pitchFamily="18" charset="0"/>
                              </a:rPr>
                              <m:t>𝑡</m:t>
                            </m:r>
                          </m:e>
                        </m:d>
                      </m:oMath>
                    </m:oMathPara>
                  </a14:m>
                  <a:endParaRPr lang="en-GB" sz="1100" dirty="0">
                    <a:solidFill>
                      <a:schemeClr val="tx1"/>
                    </a:solidFill>
                  </a:endParaRPr>
                </a:p>
              </p:txBody>
            </p:sp>
          </mc:Choice>
          <mc:Fallback xmlns="">
            <p:sp>
              <p:nvSpPr>
                <p:cNvPr id="19" name="TextBox 18">
                  <a:extLst>
                    <a:ext uri="{FF2B5EF4-FFF2-40B4-BE49-F238E27FC236}">
                      <a16:creationId xmlns:a16="http://schemas.microsoft.com/office/drawing/2014/main" id="{D15B1ABE-88BE-071B-69AC-A286A2B53899}"/>
                    </a:ext>
                  </a:extLst>
                </p:cNvPr>
                <p:cNvSpPr txBox="1">
                  <a:spLocks noRot="1" noChangeAspect="1" noMove="1" noResize="1" noEditPoints="1" noAdjustHandles="1" noChangeArrowheads="1" noChangeShapeType="1" noTextEdit="1"/>
                </p:cNvSpPr>
                <p:nvPr/>
              </p:nvSpPr>
              <p:spPr>
                <a:xfrm>
                  <a:off x="424684" y="648991"/>
                  <a:ext cx="582951" cy="261610"/>
                </a:xfrm>
                <a:prstGeom prst="rect">
                  <a:avLst/>
                </a:prstGeom>
                <a:blipFill>
                  <a:blip r:embed="rId6"/>
                  <a:stretch>
                    <a:fillRect/>
                  </a:stretch>
                </a:blipFill>
                <a:ln>
                  <a:solidFill>
                    <a:schemeClr val="tx1"/>
                  </a:solidFill>
                </a:ln>
              </p:spPr>
              <p:txBody>
                <a:bodyPr/>
                <a:lstStyle/>
                <a:p>
                  <a:r>
                    <a:rPr lang="en-GB">
                      <a:noFill/>
                    </a:rPr>
                    <a:t> </a:t>
                  </a:r>
                </a:p>
              </p:txBody>
            </p:sp>
          </mc:Fallback>
        </mc:AlternateContent>
      </p:grpSp>
      <p:pic>
        <p:nvPicPr>
          <p:cNvPr id="13" name="Picture 12" descr="A graph of a function&#10;&#10;AI-generated content may be incorrect.">
            <a:extLst>
              <a:ext uri="{FF2B5EF4-FFF2-40B4-BE49-F238E27FC236}">
                <a16:creationId xmlns:a16="http://schemas.microsoft.com/office/drawing/2014/main" id="{5E92756F-7413-A4C8-6761-2D58E5B04180}"/>
              </a:ext>
            </a:extLst>
          </p:cNvPr>
          <p:cNvPicPr>
            <a:picLocks noChangeAspect="1"/>
          </p:cNvPicPr>
          <p:nvPr/>
        </p:nvPicPr>
        <p:blipFill>
          <a:blip r:embed="rId7"/>
          <a:stretch>
            <a:fillRect/>
          </a:stretch>
        </p:blipFill>
        <p:spPr>
          <a:xfrm>
            <a:off x="20638" y="2827020"/>
            <a:ext cx="3048000" cy="2286000"/>
          </a:xfrm>
          <a:prstGeom prst="rect">
            <a:avLst/>
          </a:prstGeom>
        </p:spPr>
      </p:pic>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B7F1D08B-E382-59F0-30BE-506986BC442D}"/>
                  </a:ext>
                </a:extLst>
              </p:cNvPr>
              <p:cNvSpPr txBox="1"/>
              <p:nvPr/>
            </p:nvSpPr>
            <p:spPr>
              <a:xfrm>
                <a:off x="486850" y="3022600"/>
                <a:ext cx="582951" cy="261610"/>
              </a:xfrm>
              <a:prstGeom prst="rect">
                <a:avLst/>
              </a:prstGeom>
              <a:solidFill>
                <a:schemeClr val="bg1"/>
              </a:solidFill>
              <a:ln>
                <a:solidFill>
                  <a:schemeClr val="tx1"/>
                </a:solidFill>
              </a:ln>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US" sz="1100" b="0" i="1" smtClean="0">
                              <a:solidFill>
                                <a:schemeClr val="tx1"/>
                              </a:solidFill>
                              <a:latin typeface="Cambria Math" panose="02040503050406030204" pitchFamily="18" charset="0"/>
                            </a:rPr>
                          </m:ctrlPr>
                        </m:sSubSupPr>
                        <m:e>
                          <m:r>
                            <a:rPr lang="en-US" sz="1100" b="0" i="1" smtClean="0">
                              <a:solidFill>
                                <a:schemeClr val="tx1"/>
                              </a:solidFill>
                              <a:latin typeface="Cambria Math" panose="02040503050406030204" pitchFamily="18" charset="0"/>
                            </a:rPr>
                            <m:t>𝑊</m:t>
                          </m:r>
                        </m:e>
                        <m:sub>
                          <m:r>
                            <a:rPr lang="en-US" sz="1100" b="0" i="1" smtClean="0">
                              <a:solidFill>
                                <a:schemeClr val="tx1"/>
                              </a:solidFill>
                              <a:latin typeface="Cambria Math" panose="02040503050406030204" pitchFamily="18" charset="0"/>
                            </a:rPr>
                            <m:t>𝑧</m:t>
                          </m:r>
                        </m:sub>
                        <m:sup>
                          <m:r>
                            <m:rPr>
                              <m:sty m:val="p"/>
                            </m:rPr>
                            <a:rPr lang="en-US" sz="1100" b="0" i="0" smtClean="0">
                              <a:solidFill>
                                <a:schemeClr val="tx1"/>
                              </a:solidFill>
                              <a:latin typeface="Cambria Math" panose="02040503050406030204" pitchFamily="18" charset="0"/>
                            </a:rPr>
                            <m:t>tot</m:t>
                          </m:r>
                        </m:sup>
                      </m:sSubSup>
                      <m:d>
                        <m:dPr>
                          <m:ctrlPr>
                            <a:rPr lang="en-US" sz="1100" b="0" i="1" smtClean="0">
                              <a:solidFill>
                                <a:schemeClr val="tx1"/>
                              </a:solidFill>
                              <a:latin typeface="Cambria Math" panose="02040503050406030204" pitchFamily="18" charset="0"/>
                            </a:rPr>
                          </m:ctrlPr>
                        </m:dPr>
                        <m:e>
                          <m:r>
                            <a:rPr lang="en-US" sz="1100" b="0" i="1" smtClean="0">
                              <a:solidFill>
                                <a:schemeClr val="tx1"/>
                              </a:solidFill>
                              <a:latin typeface="Cambria Math" panose="02040503050406030204" pitchFamily="18" charset="0"/>
                            </a:rPr>
                            <m:t>𝑡</m:t>
                          </m:r>
                        </m:e>
                      </m:d>
                    </m:oMath>
                  </m:oMathPara>
                </a14:m>
                <a:endParaRPr lang="en-GB" sz="1100" dirty="0">
                  <a:solidFill>
                    <a:schemeClr val="tx1"/>
                  </a:solidFill>
                </a:endParaRPr>
              </a:p>
            </p:txBody>
          </p:sp>
        </mc:Choice>
        <mc:Fallback xmlns="">
          <p:sp>
            <p:nvSpPr>
              <p:cNvPr id="21" name="TextBox 20">
                <a:extLst>
                  <a:ext uri="{FF2B5EF4-FFF2-40B4-BE49-F238E27FC236}">
                    <a16:creationId xmlns:a16="http://schemas.microsoft.com/office/drawing/2014/main" id="{B7F1D08B-E382-59F0-30BE-506986BC442D}"/>
                  </a:ext>
                </a:extLst>
              </p:cNvPr>
              <p:cNvSpPr txBox="1">
                <a:spLocks noRot="1" noChangeAspect="1" noMove="1" noResize="1" noEditPoints="1" noAdjustHandles="1" noChangeArrowheads="1" noChangeShapeType="1" noTextEdit="1"/>
              </p:cNvSpPr>
              <p:nvPr/>
            </p:nvSpPr>
            <p:spPr>
              <a:xfrm>
                <a:off x="486850" y="3022600"/>
                <a:ext cx="582951" cy="261610"/>
              </a:xfrm>
              <a:prstGeom prst="rect">
                <a:avLst/>
              </a:prstGeom>
              <a:blipFill>
                <a:blip r:embed="rId8"/>
                <a:stretch>
                  <a:fillRect/>
                </a:stretch>
              </a:blipFill>
              <a:ln>
                <a:solidFill>
                  <a:schemeClr val="tx1"/>
                </a:solidFill>
              </a:ln>
            </p:spPr>
            <p:txBody>
              <a:bodyPr/>
              <a:lstStyle/>
              <a:p>
                <a:r>
                  <a:rPr lang="en-GB">
                    <a:noFill/>
                  </a:rPr>
                  <a:t> </a:t>
                </a:r>
              </a:p>
            </p:txBody>
          </p:sp>
        </mc:Fallback>
      </mc:AlternateContent>
      <p:sp>
        <p:nvSpPr>
          <p:cNvPr id="27" name="Footer Placeholder 4">
            <a:extLst>
              <a:ext uri="{FF2B5EF4-FFF2-40B4-BE49-F238E27FC236}">
                <a16:creationId xmlns:a16="http://schemas.microsoft.com/office/drawing/2014/main" id="{91D1C0FD-FE14-BBDB-5E94-FEDF6C5A894A}"/>
              </a:ext>
            </a:extLst>
          </p:cNvPr>
          <p:cNvSpPr txBox="1">
            <a:spLocks/>
          </p:cNvSpPr>
          <p:nvPr/>
        </p:nvSpPr>
        <p:spPr>
          <a:xfrm>
            <a:off x="573842" y="2162459"/>
            <a:ext cx="2228492" cy="22051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800" b="1" dirty="0"/>
              <a:t>Non-linear dependence of wake potential on transverse offset </a:t>
            </a:r>
            <a:r>
              <a:rPr lang="en-US" sz="800" b="1" dirty="0" err="1"/>
              <a:t>y</a:t>
            </a:r>
            <a:r>
              <a:rPr lang="en-US" sz="800" b="1" baseline="-25000" dirty="0" err="1"/>
              <a:t>t</a:t>
            </a:r>
            <a:r>
              <a:rPr lang="en-US" sz="800" b="1" dirty="0"/>
              <a:t> of the test charge in the short-wake regime</a:t>
            </a:r>
            <a:endParaRPr lang="en-GB" sz="800" b="1" baseline="-25000" dirty="0"/>
          </a:p>
        </p:txBody>
      </p:sp>
      <p:sp>
        <p:nvSpPr>
          <p:cNvPr id="28" name="Footer Placeholder 4">
            <a:extLst>
              <a:ext uri="{FF2B5EF4-FFF2-40B4-BE49-F238E27FC236}">
                <a16:creationId xmlns:a16="http://schemas.microsoft.com/office/drawing/2014/main" id="{65B0A764-613B-F29B-5750-6EAF9449E92A}"/>
              </a:ext>
            </a:extLst>
          </p:cNvPr>
          <p:cNvSpPr txBox="1">
            <a:spLocks/>
          </p:cNvSpPr>
          <p:nvPr/>
        </p:nvSpPr>
        <p:spPr>
          <a:xfrm>
            <a:off x="530629" y="4180954"/>
            <a:ext cx="1063138" cy="607804"/>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800" b="1" dirty="0"/>
              <a:t>Non-linear dependence of wake potential on transverse offset </a:t>
            </a:r>
            <a:r>
              <a:rPr lang="en-US" sz="800" b="1" dirty="0" err="1"/>
              <a:t>y</a:t>
            </a:r>
            <a:r>
              <a:rPr lang="en-US" sz="800" b="1" baseline="-25000" dirty="0" err="1"/>
              <a:t>t</a:t>
            </a:r>
            <a:r>
              <a:rPr lang="en-US" sz="800" b="1" dirty="0"/>
              <a:t> of the test charge in the short-wake regime</a:t>
            </a:r>
            <a:endParaRPr lang="en-GB" sz="800" b="1" baseline="-25000" dirty="0"/>
          </a:p>
        </p:txBody>
      </p:sp>
      <p:cxnSp>
        <p:nvCxnSpPr>
          <p:cNvPr id="29" name="Straight Arrow Connector 28">
            <a:extLst>
              <a:ext uri="{FF2B5EF4-FFF2-40B4-BE49-F238E27FC236}">
                <a16:creationId xmlns:a16="http://schemas.microsoft.com/office/drawing/2014/main" id="{BEAFCEE4-3F66-4979-B3E7-6D1645B71CD3}"/>
              </a:ext>
            </a:extLst>
          </p:cNvPr>
          <p:cNvCxnSpPr>
            <a:cxnSpLocks/>
          </p:cNvCxnSpPr>
          <p:nvPr/>
        </p:nvCxnSpPr>
        <p:spPr>
          <a:xfrm flipV="1">
            <a:off x="1269453" y="1837452"/>
            <a:ext cx="238674" cy="296829"/>
          </a:xfrm>
          <a:prstGeom prst="straightConnector1">
            <a:avLst/>
          </a:prstGeom>
          <a:noFill/>
          <a:ln w="9525" cap="flat" cmpd="sng" algn="ctr">
            <a:solidFill>
              <a:sysClr val="windowText" lastClr="000000"/>
            </a:solidFill>
            <a:prstDash val="solid"/>
            <a:miter lim="800000"/>
            <a:tailEnd type="triangle"/>
          </a:ln>
          <a:effectLst/>
        </p:spPr>
      </p:cxnSp>
      <p:cxnSp>
        <p:nvCxnSpPr>
          <p:cNvPr id="38" name="Straight Arrow Connector 37">
            <a:extLst>
              <a:ext uri="{FF2B5EF4-FFF2-40B4-BE49-F238E27FC236}">
                <a16:creationId xmlns:a16="http://schemas.microsoft.com/office/drawing/2014/main" id="{F72536EF-95A4-8981-B951-75D0A480F9B3}"/>
              </a:ext>
            </a:extLst>
          </p:cNvPr>
          <p:cNvCxnSpPr>
            <a:cxnSpLocks/>
          </p:cNvCxnSpPr>
          <p:nvPr/>
        </p:nvCxnSpPr>
        <p:spPr>
          <a:xfrm flipV="1">
            <a:off x="1269453" y="3856692"/>
            <a:ext cx="238674" cy="296829"/>
          </a:xfrm>
          <a:prstGeom prst="straightConnector1">
            <a:avLst/>
          </a:prstGeom>
          <a:noFill/>
          <a:ln w="9525" cap="flat" cmpd="sng" algn="ctr">
            <a:solidFill>
              <a:sysClr val="windowText" lastClr="000000"/>
            </a:solidFill>
            <a:prstDash val="solid"/>
            <a:miter lim="800000"/>
            <a:tailEnd type="triangle"/>
          </a:ln>
          <a:effectLst/>
        </p:spPr>
      </p:cxnSp>
      <p:sp>
        <p:nvSpPr>
          <p:cNvPr id="39" name="Footer Placeholder 4">
            <a:extLst>
              <a:ext uri="{FF2B5EF4-FFF2-40B4-BE49-F238E27FC236}">
                <a16:creationId xmlns:a16="http://schemas.microsoft.com/office/drawing/2014/main" id="{F06F3C22-620A-24BC-91F7-B19C5E11CCEC}"/>
              </a:ext>
            </a:extLst>
          </p:cNvPr>
          <p:cNvSpPr txBox="1">
            <a:spLocks/>
          </p:cNvSpPr>
          <p:nvPr/>
        </p:nvSpPr>
        <p:spPr>
          <a:xfrm>
            <a:off x="509368" y="935988"/>
            <a:ext cx="1660461" cy="26161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800" b="1" dirty="0"/>
              <a:t>First-peak on the short-range wake disappears when test-charge is offset (it might be due to Be-window presence)</a:t>
            </a:r>
            <a:endParaRPr lang="en-GB" sz="800" b="1" baseline="-25000" dirty="0"/>
          </a:p>
        </p:txBody>
      </p:sp>
      <p:cxnSp>
        <p:nvCxnSpPr>
          <p:cNvPr id="42" name="Straight Arrow Connector 41">
            <a:extLst>
              <a:ext uri="{FF2B5EF4-FFF2-40B4-BE49-F238E27FC236}">
                <a16:creationId xmlns:a16="http://schemas.microsoft.com/office/drawing/2014/main" id="{D36A95B7-DF4E-A90D-5D5A-88F07CB909CA}"/>
              </a:ext>
            </a:extLst>
          </p:cNvPr>
          <p:cNvCxnSpPr>
            <a:cxnSpLocks/>
          </p:cNvCxnSpPr>
          <p:nvPr/>
        </p:nvCxnSpPr>
        <p:spPr>
          <a:xfrm>
            <a:off x="1235293" y="1303448"/>
            <a:ext cx="171914" cy="149842"/>
          </a:xfrm>
          <a:prstGeom prst="straightConnector1">
            <a:avLst/>
          </a:prstGeom>
          <a:noFill/>
          <a:ln w="9525" cap="flat" cmpd="sng" algn="ctr">
            <a:solidFill>
              <a:sysClr val="windowText" lastClr="000000"/>
            </a:solidFill>
            <a:prstDash val="solid"/>
            <a:miter lim="800000"/>
            <a:tailEnd type="triangle"/>
          </a:ln>
          <a:effectLst/>
        </p:spPr>
      </p:cxnSp>
      <p:pic>
        <p:nvPicPr>
          <p:cNvPr id="2" name="Picture 1" descr="A graph of a function&#10;&#10;AI-generated content may be incorrect.">
            <a:extLst>
              <a:ext uri="{FF2B5EF4-FFF2-40B4-BE49-F238E27FC236}">
                <a16:creationId xmlns:a16="http://schemas.microsoft.com/office/drawing/2014/main" id="{774BAE45-BBAA-4AB5-4734-4B2923438CB3}"/>
              </a:ext>
            </a:extLst>
          </p:cNvPr>
          <p:cNvPicPr>
            <a:picLocks noChangeAspect="1"/>
          </p:cNvPicPr>
          <p:nvPr/>
        </p:nvPicPr>
        <p:blipFill>
          <a:blip r:embed="rId9"/>
          <a:srcRect t="5182"/>
          <a:stretch>
            <a:fillRect/>
          </a:stretch>
        </p:blipFill>
        <p:spPr>
          <a:xfrm>
            <a:off x="3093318" y="571500"/>
            <a:ext cx="3048000" cy="2167538"/>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CAB458F-8A70-9478-267D-FF38DF5E13FC}"/>
                  </a:ext>
                </a:extLst>
              </p:cNvPr>
              <p:cNvSpPr txBox="1"/>
              <p:nvPr/>
            </p:nvSpPr>
            <p:spPr>
              <a:xfrm>
                <a:off x="3519917" y="653910"/>
                <a:ext cx="634772" cy="265650"/>
              </a:xfrm>
              <a:prstGeom prst="rect">
                <a:avLst/>
              </a:prstGeom>
              <a:solidFill>
                <a:schemeClr val="bg1"/>
              </a:solidFill>
              <a:ln>
                <a:solidFill>
                  <a:schemeClr val="tx1"/>
                </a:solidFill>
              </a:ln>
            </p:spPr>
            <p:txBody>
              <a:bodyPr wrap="square">
                <a:spAutoFit/>
              </a:bodyPr>
              <a:lstStyle/>
              <a:p>
                <a:pPr/>
                <a14:m>
                  <m:oMathPara xmlns:m="http://schemas.openxmlformats.org/officeDocument/2006/math">
                    <m:oMathParaPr>
                      <m:jc m:val="center"/>
                    </m:oMathParaPr>
                    <m:oMath xmlns:m="http://schemas.openxmlformats.org/officeDocument/2006/math">
                      <m:sSubSup>
                        <m:sSubSupPr>
                          <m:ctrlPr>
                            <a:rPr lang="en-US" sz="1100" b="0" i="1" smtClean="0">
                              <a:latin typeface="Cambria Math" panose="02040503050406030204" pitchFamily="18" charset="0"/>
                            </a:rPr>
                          </m:ctrlPr>
                        </m:sSubSupPr>
                        <m:e>
                          <m:r>
                            <a:rPr lang="en-US" sz="1100" b="0" i="1" smtClean="0">
                              <a:latin typeface="Cambria Math" panose="02040503050406030204" pitchFamily="18" charset="0"/>
                            </a:rPr>
                            <m:t>𝑊</m:t>
                          </m:r>
                        </m:e>
                        <m:sub>
                          <m:r>
                            <a:rPr lang="en-US" sz="1100" b="0" i="1" smtClean="0">
                              <a:latin typeface="Cambria Math" panose="02040503050406030204" pitchFamily="18" charset="0"/>
                            </a:rPr>
                            <m:t>𝑧</m:t>
                          </m:r>
                        </m:sub>
                        <m:sup>
                          <m:r>
                            <m:rPr>
                              <m:sty m:val="p"/>
                            </m:rPr>
                            <a:rPr lang="en-US" sz="1100" b="0" i="0" smtClean="0">
                              <a:latin typeface="Cambria Math" panose="02040503050406030204" pitchFamily="18" charset="0"/>
                            </a:rPr>
                            <m:t>DSC</m:t>
                          </m:r>
                        </m:sup>
                      </m:sSubSup>
                      <m:r>
                        <a:rPr lang="en-US" sz="1100" b="0" i="1" smtClean="0">
                          <a:latin typeface="Cambria Math" panose="02040503050406030204" pitchFamily="18" charset="0"/>
                        </a:rPr>
                        <m:t>(</m:t>
                      </m:r>
                      <m:r>
                        <a:rPr lang="en-US" sz="1100" b="0" i="1" smtClean="0">
                          <a:latin typeface="Cambria Math" panose="02040503050406030204" pitchFamily="18" charset="0"/>
                        </a:rPr>
                        <m:t>𝑡</m:t>
                      </m:r>
                      <m:r>
                        <a:rPr lang="en-US" sz="1100" b="0" i="1" smtClean="0">
                          <a:latin typeface="Cambria Math" panose="02040503050406030204" pitchFamily="18" charset="0"/>
                        </a:rPr>
                        <m:t>)</m:t>
                      </m:r>
                    </m:oMath>
                  </m:oMathPara>
                </a14:m>
                <a:endParaRPr lang="en-GB" sz="1100" dirty="0">
                  <a:solidFill>
                    <a:schemeClr val="tx1"/>
                  </a:solidFill>
                </a:endParaRPr>
              </a:p>
            </p:txBody>
          </p:sp>
        </mc:Choice>
        <mc:Fallback xmlns="">
          <p:sp>
            <p:nvSpPr>
              <p:cNvPr id="7" name="TextBox 6">
                <a:extLst>
                  <a:ext uri="{FF2B5EF4-FFF2-40B4-BE49-F238E27FC236}">
                    <a16:creationId xmlns:a16="http://schemas.microsoft.com/office/drawing/2014/main" id="{ACAB458F-8A70-9478-267D-FF38DF5E13FC}"/>
                  </a:ext>
                </a:extLst>
              </p:cNvPr>
              <p:cNvSpPr txBox="1">
                <a:spLocks noRot="1" noChangeAspect="1" noMove="1" noResize="1" noEditPoints="1" noAdjustHandles="1" noChangeArrowheads="1" noChangeShapeType="1" noTextEdit="1"/>
              </p:cNvSpPr>
              <p:nvPr/>
            </p:nvSpPr>
            <p:spPr>
              <a:xfrm>
                <a:off x="3519917" y="653910"/>
                <a:ext cx="634772" cy="265650"/>
              </a:xfrm>
              <a:prstGeom prst="rect">
                <a:avLst/>
              </a:prstGeom>
              <a:blipFill>
                <a:blip r:embed="rId10"/>
                <a:stretch>
                  <a:fillRect r="-5607" b="-4348"/>
                </a:stretch>
              </a:blipFill>
              <a:ln>
                <a:solidFill>
                  <a:schemeClr val="tx1"/>
                </a:solidFill>
              </a:ln>
            </p:spPr>
            <p:txBody>
              <a:bodyPr/>
              <a:lstStyle/>
              <a:p>
                <a:r>
                  <a:rPr lang="en-GB">
                    <a:noFill/>
                  </a:rPr>
                  <a:t> </a:t>
                </a:r>
              </a:p>
            </p:txBody>
          </p:sp>
        </mc:Fallback>
      </mc:AlternateContent>
      <p:sp>
        <p:nvSpPr>
          <p:cNvPr id="10" name="Footer Placeholder 4">
            <a:extLst>
              <a:ext uri="{FF2B5EF4-FFF2-40B4-BE49-F238E27FC236}">
                <a16:creationId xmlns:a16="http://schemas.microsoft.com/office/drawing/2014/main" id="{39341417-DDE1-D6FA-1680-F5006D98DF06}"/>
              </a:ext>
            </a:extLst>
          </p:cNvPr>
          <p:cNvSpPr txBox="1">
            <a:spLocks/>
          </p:cNvSpPr>
          <p:nvPr/>
        </p:nvSpPr>
        <p:spPr>
          <a:xfrm>
            <a:off x="3519917" y="1935636"/>
            <a:ext cx="1182869" cy="383351"/>
          </a:xfrm>
          <a:prstGeom prst="rect">
            <a:avLst/>
          </a:prstGeom>
          <a:ln>
            <a:solidFill>
              <a:schemeClr val="tx1"/>
            </a:solidFill>
          </a:ln>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800" b="1" dirty="0"/>
              <a:t>Non-linear dependence of wake potential on transverse offset </a:t>
            </a:r>
            <a:r>
              <a:rPr lang="en-US" sz="800" b="1" dirty="0" err="1"/>
              <a:t>y</a:t>
            </a:r>
            <a:r>
              <a:rPr lang="en-US" sz="800" b="1" baseline="-25000" dirty="0" err="1"/>
              <a:t>t</a:t>
            </a:r>
            <a:endParaRPr lang="en-GB" sz="800" b="1" baseline="-25000" dirty="0"/>
          </a:p>
        </p:txBody>
      </p:sp>
      <p:sp>
        <p:nvSpPr>
          <p:cNvPr id="17" name="Footer Placeholder 4">
            <a:extLst>
              <a:ext uri="{FF2B5EF4-FFF2-40B4-BE49-F238E27FC236}">
                <a16:creationId xmlns:a16="http://schemas.microsoft.com/office/drawing/2014/main" id="{8C6BB27F-EE4E-3B86-1B43-0A3A86A12A06}"/>
              </a:ext>
            </a:extLst>
          </p:cNvPr>
          <p:cNvSpPr txBox="1">
            <a:spLocks/>
          </p:cNvSpPr>
          <p:nvPr/>
        </p:nvSpPr>
        <p:spPr>
          <a:xfrm>
            <a:off x="3787498" y="481453"/>
            <a:ext cx="1660461" cy="130805"/>
          </a:xfrm>
          <a:prstGeom prst="rect">
            <a:avLst/>
          </a:prstGeom>
          <a:solidFill>
            <a:schemeClr val="bg1"/>
          </a:solidFill>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800" b="1" dirty="0"/>
              <a:t>Direct space charge for different </a:t>
            </a:r>
            <a:r>
              <a:rPr lang="en-US" sz="800" b="1" dirty="0" err="1"/>
              <a:t>y</a:t>
            </a:r>
            <a:r>
              <a:rPr lang="en-US" sz="800" b="1" baseline="-25000" dirty="0" err="1"/>
              <a:t>t</a:t>
            </a:r>
            <a:endParaRPr lang="en-GB" sz="800" b="1" baseline="-25000" dirty="0"/>
          </a:p>
        </p:txBody>
      </p:sp>
      <p:sp>
        <p:nvSpPr>
          <p:cNvPr id="30" name="Footer Placeholder 4">
            <a:extLst>
              <a:ext uri="{FF2B5EF4-FFF2-40B4-BE49-F238E27FC236}">
                <a16:creationId xmlns:a16="http://schemas.microsoft.com/office/drawing/2014/main" id="{9A08D9D1-5F31-4D28-DB1B-861B95165A57}"/>
              </a:ext>
            </a:extLst>
          </p:cNvPr>
          <p:cNvSpPr txBox="1">
            <a:spLocks/>
          </p:cNvSpPr>
          <p:nvPr/>
        </p:nvSpPr>
        <p:spPr>
          <a:xfrm>
            <a:off x="2238407" y="1212810"/>
            <a:ext cx="1660461" cy="464867"/>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800" b="1" dirty="0"/>
              <a:t>-</a:t>
            </a:r>
            <a:endParaRPr lang="en-GB" sz="2800" b="1" baseline="-25000" dirty="0"/>
          </a:p>
        </p:txBody>
      </p:sp>
      <p:sp>
        <p:nvSpPr>
          <p:cNvPr id="32" name="Footer Placeholder 4">
            <a:extLst>
              <a:ext uri="{FF2B5EF4-FFF2-40B4-BE49-F238E27FC236}">
                <a16:creationId xmlns:a16="http://schemas.microsoft.com/office/drawing/2014/main" id="{08FF7D85-752A-D435-B1DA-06524DACE789}"/>
              </a:ext>
            </a:extLst>
          </p:cNvPr>
          <p:cNvSpPr txBox="1">
            <a:spLocks/>
          </p:cNvSpPr>
          <p:nvPr/>
        </p:nvSpPr>
        <p:spPr>
          <a:xfrm>
            <a:off x="5286407" y="1303448"/>
            <a:ext cx="1660461" cy="464867"/>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800" b="1" dirty="0"/>
              <a:t>=</a:t>
            </a:r>
            <a:endParaRPr lang="en-GB" sz="2800" b="1" baseline="-25000" dirty="0"/>
          </a:p>
        </p:txBody>
      </p:sp>
      <p:grpSp>
        <p:nvGrpSpPr>
          <p:cNvPr id="33" name="Group 32">
            <a:extLst>
              <a:ext uri="{FF2B5EF4-FFF2-40B4-BE49-F238E27FC236}">
                <a16:creationId xmlns:a16="http://schemas.microsoft.com/office/drawing/2014/main" id="{5D41C4A8-B237-2ACC-70FD-664C8675CB5E}"/>
              </a:ext>
            </a:extLst>
          </p:cNvPr>
          <p:cNvGrpSpPr/>
          <p:nvPr/>
        </p:nvGrpSpPr>
        <p:grpSpPr>
          <a:xfrm>
            <a:off x="6119275" y="2767698"/>
            <a:ext cx="3048000" cy="2286000"/>
            <a:chOff x="25330" y="2857750"/>
            <a:chExt cx="3048000" cy="2286000"/>
          </a:xfrm>
        </p:grpSpPr>
        <p:pic>
          <p:nvPicPr>
            <p:cNvPr id="36" name="Picture 35" descr="A graph of a function&#10;&#10;AI-generated content may be incorrect.">
              <a:extLst>
                <a:ext uri="{FF2B5EF4-FFF2-40B4-BE49-F238E27FC236}">
                  <a16:creationId xmlns:a16="http://schemas.microsoft.com/office/drawing/2014/main" id="{EA5D78C3-8AFE-EFE9-B5D8-97E32F6B358D}"/>
                </a:ext>
              </a:extLst>
            </p:cNvPr>
            <p:cNvPicPr>
              <a:picLocks noChangeAspect="1"/>
            </p:cNvPicPr>
            <p:nvPr/>
          </p:nvPicPr>
          <p:blipFill>
            <a:blip r:embed="rId11"/>
            <a:stretch>
              <a:fillRect/>
            </a:stretch>
          </p:blipFill>
          <p:spPr>
            <a:xfrm>
              <a:off x="25330" y="2857750"/>
              <a:ext cx="3048000" cy="2286000"/>
            </a:xfrm>
            <a:prstGeom prst="rect">
              <a:avLst/>
            </a:prstGeom>
          </p:spPr>
        </p:pic>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AD9B4718-EC0D-B6D5-0487-B832042D7F04}"/>
                    </a:ext>
                  </a:extLst>
                </p:cNvPr>
                <p:cNvSpPr txBox="1"/>
                <p:nvPr/>
              </p:nvSpPr>
              <p:spPr>
                <a:xfrm>
                  <a:off x="463528" y="4587974"/>
                  <a:ext cx="2146940" cy="265650"/>
                </a:xfrm>
                <a:prstGeom prst="rect">
                  <a:avLst/>
                </a:prstGeom>
                <a:solidFill>
                  <a:schemeClr val="bg1"/>
                </a:solidFill>
                <a:ln>
                  <a:solidFill>
                    <a:schemeClr val="tx1"/>
                  </a:solidFill>
                </a:ln>
              </p:spPr>
              <p:txBody>
                <a:bodyPr wrap="square">
                  <a:spAutoFit/>
                </a:bodyPr>
                <a:lstStyle/>
                <a:p>
                  <a:pPr/>
                  <a14:m>
                    <m:oMathPara xmlns:m="http://schemas.openxmlformats.org/officeDocument/2006/math">
                      <m:oMathParaPr>
                        <m:jc m:val="center"/>
                      </m:oMathParaPr>
                      <m:oMath xmlns:m="http://schemas.openxmlformats.org/officeDocument/2006/math">
                        <m:sSubSup>
                          <m:sSubSupPr>
                            <m:ctrlPr>
                              <a:rPr lang="en-US" sz="1100" b="0" i="1" smtClean="0">
                                <a:solidFill>
                                  <a:schemeClr val="tx1"/>
                                </a:solidFill>
                                <a:latin typeface="Cambria Math" panose="02040503050406030204" pitchFamily="18" charset="0"/>
                              </a:rPr>
                            </m:ctrlPr>
                          </m:sSubSupPr>
                          <m:e>
                            <m:r>
                              <a:rPr lang="en-US" sz="1100" b="0" i="1" smtClean="0">
                                <a:solidFill>
                                  <a:schemeClr val="tx1"/>
                                </a:solidFill>
                                <a:latin typeface="Cambria Math" panose="02040503050406030204" pitchFamily="18" charset="0"/>
                              </a:rPr>
                              <m:t>𝑊</m:t>
                            </m:r>
                          </m:e>
                          <m:sub>
                            <m:r>
                              <a:rPr lang="en-US" sz="1100" b="0" i="1" smtClean="0">
                                <a:solidFill>
                                  <a:schemeClr val="tx1"/>
                                </a:solidFill>
                                <a:latin typeface="Cambria Math" panose="02040503050406030204" pitchFamily="18" charset="0"/>
                              </a:rPr>
                              <m:t>𝑧</m:t>
                            </m:r>
                          </m:sub>
                          <m:sup>
                            <m:r>
                              <m:rPr>
                                <m:sty m:val="p"/>
                              </m:rPr>
                              <a:rPr lang="en-US" sz="1100" b="0" i="0" smtClean="0">
                                <a:solidFill>
                                  <a:schemeClr val="tx1"/>
                                </a:solidFill>
                                <a:latin typeface="Cambria Math" panose="02040503050406030204" pitchFamily="18" charset="0"/>
                              </a:rPr>
                              <m:t>FM</m:t>
                            </m:r>
                          </m:sup>
                        </m:sSubSup>
                        <m:d>
                          <m:dPr>
                            <m:ctrlPr>
                              <a:rPr lang="en-US" sz="1100" b="0" i="1" smtClean="0">
                                <a:solidFill>
                                  <a:schemeClr val="tx1"/>
                                </a:solidFill>
                                <a:latin typeface="Cambria Math" panose="02040503050406030204" pitchFamily="18" charset="0"/>
                              </a:rPr>
                            </m:ctrlPr>
                          </m:dPr>
                          <m:e>
                            <m:r>
                              <a:rPr lang="en-US" sz="1100" b="0" i="1" smtClean="0">
                                <a:solidFill>
                                  <a:schemeClr val="tx1"/>
                                </a:solidFill>
                                <a:latin typeface="Cambria Math" panose="02040503050406030204" pitchFamily="18" charset="0"/>
                              </a:rPr>
                              <m:t>𝑡</m:t>
                            </m:r>
                          </m:e>
                        </m:d>
                        <m:r>
                          <a:rPr lang="en-US" sz="1100" b="0" i="1" smtClean="0">
                            <a:solidFill>
                              <a:schemeClr val="tx1"/>
                            </a:solidFill>
                            <a:latin typeface="Cambria Math" panose="02040503050406030204" pitchFamily="18" charset="0"/>
                          </a:rPr>
                          <m:t>+</m:t>
                        </m:r>
                        <m:sSubSup>
                          <m:sSubSupPr>
                            <m:ctrlPr>
                              <a:rPr lang="en-US" sz="1100" i="1">
                                <a:latin typeface="Cambria Math" panose="02040503050406030204" pitchFamily="18" charset="0"/>
                              </a:rPr>
                            </m:ctrlPr>
                          </m:sSubSupPr>
                          <m:e>
                            <m:r>
                              <a:rPr lang="en-US" sz="1100" i="1">
                                <a:latin typeface="Cambria Math" panose="02040503050406030204" pitchFamily="18" charset="0"/>
                              </a:rPr>
                              <m:t>𝑊</m:t>
                            </m:r>
                          </m:e>
                          <m:sub>
                            <m:r>
                              <a:rPr lang="en-US" sz="1100" i="1">
                                <a:latin typeface="Cambria Math" panose="02040503050406030204" pitchFamily="18" charset="0"/>
                              </a:rPr>
                              <m:t>𝑧</m:t>
                            </m:r>
                          </m:sub>
                          <m:sup>
                            <m:r>
                              <m:rPr>
                                <m:sty m:val="p"/>
                              </m:rPr>
                              <a:rPr lang="en-US" sz="1100" b="0" i="0" smtClean="0">
                                <a:latin typeface="Cambria Math" panose="02040503050406030204" pitchFamily="18" charset="0"/>
                              </a:rPr>
                              <m:t>HOMs</m:t>
                            </m:r>
                          </m:sup>
                        </m:sSubSup>
                        <m:d>
                          <m:dPr>
                            <m:ctrlPr>
                              <a:rPr lang="en-US" sz="1100" i="1">
                                <a:latin typeface="Cambria Math" panose="02040503050406030204" pitchFamily="18" charset="0"/>
                              </a:rPr>
                            </m:ctrlPr>
                          </m:dPr>
                          <m:e>
                            <m:r>
                              <a:rPr lang="en-US" sz="1100" i="1">
                                <a:latin typeface="Cambria Math" panose="02040503050406030204" pitchFamily="18" charset="0"/>
                              </a:rPr>
                              <m:t>𝑡</m:t>
                            </m:r>
                          </m:e>
                        </m:d>
                        <m:r>
                          <a:rPr lang="en-US" sz="1100" b="0" i="1" smtClean="0">
                            <a:latin typeface="Cambria Math" panose="02040503050406030204" pitchFamily="18" charset="0"/>
                          </a:rPr>
                          <m:t>+</m:t>
                        </m:r>
                        <m:sSubSup>
                          <m:sSubSupPr>
                            <m:ctrlPr>
                              <a:rPr lang="en-US" sz="1100" b="0" i="1" smtClean="0">
                                <a:latin typeface="Cambria Math" panose="02040503050406030204" pitchFamily="18" charset="0"/>
                              </a:rPr>
                            </m:ctrlPr>
                          </m:sSubSupPr>
                          <m:e>
                            <m:r>
                              <a:rPr lang="en-US" sz="1100" b="0" i="1" smtClean="0">
                                <a:latin typeface="Cambria Math" panose="02040503050406030204" pitchFamily="18" charset="0"/>
                              </a:rPr>
                              <m:t>𝑊</m:t>
                            </m:r>
                          </m:e>
                          <m:sub>
                            <m:r>
                              <a:rPr lang="en-US" sz="1100" b="0" i="1" smtClean="0">
                                <a:latin typeface="Cambria Math" panose="02040503050406030204" pitchFamily="18" charset="0"/>
                              </a:rPr>
                              <m:t>𝑧</m:t>
                            </m:r>
                          </m:sub>
                          <m:sup>
                            <m:r>
                              <m:rPr>
                                <m:sty m:val="p"/>
                              </m:rPr>
                              <a:rPr lang="en-US" sz="1100" b="0" i="0" smtClean="0">
                                <a:latin typeface="Cambria Math" panose="02040503050406030204" pitchFamily="18" charset="0"/>
                              </a:rPr>
                              <m:t>ISC</m:t>
                            </m:r>
                          </m:sup>
                        </m:sSubSup>
                        <m:r>
                          <a:rPr lang="en-US" sz="1100" b="0" i="1" smtClean="0">
                            <a:latin typeface="Cambria Math" panose="02040503050406030204" pitchFamily="18" charset="0"/>
                          </a:rPr>
                          <m:t>(</m:t>
                        </m:r>
                        <m:r>
                          <a:rPr lang="en-US" sz="1100" b="0" i="1" smtClean="0">
                            <a:latin typeface="Cambria Math" panose="02040503050406030204" pitchFamily="18" charset="0"/>
                          </a:rPr>
                          <m:t>𝑡</m:t>
                        </m:r>
                        <m:r>
                          <a:rPr lang="en-US" sz="1100" b="0" i="1" smtClean="0">
                            <a:latin typeface="Cambria Math" panose="02040503050406030204" pitchFamily="18" charset="0"/>
                          </a:rPr>
                          <m:t>)</m:t>
                        </m:r>
                      </m:oMath>
                    </m:oMathPara>
                  </a14:m>
                  <a:endParaRPr lang="en-GB" sz="1100" dirty="0">
                    <a:solidFill>
                      <a:schemeClr val="tx1"/>
                    </a:solidFill>
                  </a:endParaRPr>
                </a:p>
              </p:txBody>
            </p:sp>
          </mc:Choice>
          <mc:Fallback xmlns="">
            <p:sp>
              <p:nvSpPr>
                <p:cNvPr id="49" name="TextBox 48">
                  <a:extLst>
                    <a:ext uri="{FF2B5EF4-FFF2-40B4-BE49-F238E27FC236}">
                      <a16:creationId xmlns:a16="http://schemas.microsoft.com/office/drawing/2014/main" id="{2AB11278-AFA7-ED2D-DD41-51048069D9D4}"/>
                    </a:ext>
                  </a:extLst>
                </p:cNvPr>
                <p:cNvSpPr txBox="1">
                  <a:spLocks noRot="1" noChangeAspect="1" noMove="1" noResize="1" noEditPoints="1" noAdjustHandles="1" noChangeArrowheads="1" noChangeShapeType="1" noTextEdit="1"/>
                </p:cNvSpPr>
                <p:nvPr/>
              </p:nvSpPr>
              <p:spPr>
                <a:xfrm>
                  <a:off x="463528" y="4587974"/>
                  <a:ext cx="2146940" cy="265650"/>
                </a:xfrm>
                <a:prstGeom prst="rect">
                  <a:avLst/>
                </a:prstGeom>
                <a:blipFill>
                  <a:blip r:embed="rId12"/>
                  <a:stretch>
                    <a:fillRect b="-4444"/>
                  </a:stretch>
                </a:blipFill>
                <a:ln>
                  <a:solidFill>
                    <a:schemeClr val="tx1"/>
                  </a:solidFill>
                </a:ln>
              </p:spPr>
              <p:txBody>
                <a:bodyPr/>
                <a:lstStyle/>
                <a:p>
                  <a:r>
                    <a:rPr lang="en-GB">
                      <a:noFill/>
                    </a:rPr>
                    <a:t> </a:t>
                  </a:r>
                </a:p>
              </p:txBody>
            </p:sp>
          </mc:Fallback>
        </mc:AlternateContent>
      </p:grpSp>
      <p:sp>
        <p:nvSpPr>
          <p:cNvPr id="48" name="Footer Placeholder 4">
            <a:extLst>
              <a:ext uri="{FF2B5EF4-FFF2-40B4-BE49-F238E27FC236}">
                <a16:creationId xmlns:a16="http://schemas.microsoft.com/office/drawing/2014/main" id="{7364721F-5159-8321-0AAC-87E14D7118FF}"/>
              </a:ext>
            </a:extLst>
          </p:cNvPr>
          <p:cNvSpPr txBox="1">
            <a:spLocks/>
          </p:cNvSpPr>
          <p:nvPr/>
        </p:nvSpPr>
        <p:spPr>
          <a:xfrm>
            <a:off x="6600642" y="3087368"/>
            <a:ext cx="1409866" cy="545442"/>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800" b="1" dirty="0"/>
              <a:t>Longitudinal wake potential does not depend on the test-particle transverse offset!</a:t>
            </a:r>
            <a:endParaRPr lang="en-GB" sz="800" b="1" baseline="-25000" dirty="0"/>
          </a:p>
        </p:txBody>
      </p:sp>
      <mc:AlternateContent xmlns:mc="http://schemas.openxmlformats.org/markup-compatibility/2006" xmlns:a14="http://schemas.microsoft.com/office/drawing/2010/main">
        <mc:Choice Requires="a14">
          <p:sp>
            <p:nvSpPr>
              <p:cNvPr id="49" name="Content Placeholder 1">
                <a:extLst>
                  <a:ext uri="{FF2B5EF4-FFF2-40B4-BE49-F238E27FC236}">
                    <a16:creationId xmlns:a16="http://schemas.microsoft.com/office/drawing/2014/main" id="{67E5E310-5411-56F7-E8F2-2D61006196D4}"/>
                  </a:ext>
                </a:extLst>
              </p:cNvPr>
              <p:cNvSpPr txBox="1">
                <a:spLocks/>
              </p:cNvSpPr>
              <p:nvPr/>
            </p:nvSpPr>
            <p:spPr>
              <a:xfrm>
                <a:off x="3214295" y="3109014"/>
                <a:ext cx="2894813" cy="1071940"/>
              </a:xfrm>
              <a:prstGeom prst="rect">
                <a:avLst/>
              </a:prstGeom>
              <a:ln/>
            </p:spPr>
            <p:style>
              <a:lnRef idx="2">
                <a:schemeClr val="dk1"/>
              </a:lnRef>
              <a:fillRef idx="1">
                <a:schemeClr val="lt1"/>
              </a:fillRef>
              <a:effectRef idx="0">
                <a:schemeClr val="dk1"/>
              </a:effectRef>
              <a:fontRef idx="minor">
                <a:schemeClr val="dk1"/>
              </a:fontRef>
            </p:style>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200" b="1" dirty="0"/>
                  <a:t>The cavity-dependent wake potential </a:t>
                </a:r>
                <a14:m>
                  <m:oMath xmlns:m="http://schemas.openxmlformats.org/officeDocument/2006/math">
                    <m:sSub>
                      <m:sSubPr>
                        <m:ctrlPr>
                          <a:rPr lang="en-US" sz="1200" b="1" i="1">
                            <a:solidFill>
                              <a:srgbClr val="00B050"/>
                            </a:solidFill>
                            <a:latin typeface="Cambria Math" panose="02040503050406030204" pitchFamily="18" charset="0"/>
                          </a:rPr>
                        </m:ctrlPr>
                      </m:sSubPr>
                      <m:e>
                        <m:r>
                          <a:rPr lang="en-US" sz="1200" b="1" i="1">
                            <a:solidFill>
                              <a:srgbClr val="00B050"/>
                            </a:solidFill>
                            <a:latin typeface="Cambria Math" panose="02040503050406030204" pitchFamily="18" charset="0"/>
                          </a:rPr>
                          <m:t>𝑾</m:t>
                        </m:r>
                      </m:e>
                      <m:sub>
                        <m:r>
                          <a:rPr lang="en-US" sz="1200" b="1" i="1">
                            <a:solidFill>
                              <a:srgbClr val="00B050"/>
                            </a:solidFill>
                            <a:latin typeface="Cambria Math" panose="02040503050406030204" pitchFamily="18" charset="0"/>
                          </a:rPr>
                          <m:t>𝐳</m:t>
                        </m:r>
                        <m:r>
                          <a:rPr lang="en-US" sz="1200" b="1">
                            <a:solidFill>
                              <a:srgbClr val="00B050"/>
                            </a:solidFill>
                            <a:latin typeface="Cambria Math" panose="02040503050406030204" pitchFamily="18" charset="0"/>
                          </a:rPr>
                          <m:t>,</m:t>
                        </m:r>
                        <m:r>
                          <a:rPr lang="en-US" sz="1200" b="1" i="0">
                            <a:solidFill>
                              <a:srgbClr val="00B050"/>
                            </a:solidFill>
                            <a:latin typeface="Cambria Math" panose="02040503050406030204" pitchFamily="18" charset="0"/>
                          </a:rPr>
                          <m:t>𝐅𝐌</m:t>
                        </m:r>
                      </m:sub>
                    </m:sSub>
                    <m:d>
                      <m:dPr>
                        <m:ctrlPr>
                          <a:rPr lang="en-US" sz="1200" b="1" i="1">
                            <a:solidFill>
                              <a:srgbClr val="00B050"/>
                            </a:solidFill>
                            <a:latin typeface="Cambria Math" panose="02040503050406030204" pitchFamily="18" charset="0"/>
                          </a:rPr>
                        </m:ctrlPr>
                      </m:dPr>
                      <m:e>
                        <m:r>
                          <a:rPr lang="en-US" sz="1200" b="1" i="1">
                            <a:solidFill>
                              <a:srgbClr val="00B050"/>
                            </a:solidFill>
                            <a:latin typeface="Cambria Math" panose="02040503050406030204" pitchFamily="18" charset="0"/>
                          </a:rPr>
                          <m:t>𝒕</m:t>
                        </m:r>
                      </m:e>
                    </m:d>
                    <m:r>
                      <a:rPr lang="en-US" sz="1200" b="1" i="1">
                        <a:solidFill>
                          <a:srgbClr val="00B050"/>
                        </a:solidFill>
                        <a:latin typeface="Cambria Math" panose="02040503050406030204" pitchFamily="18" charset="0"/>
                      </a:rPr>
                      <m:t>+</m:t>
                    </m:r>
                    <m:sSub>
                      <m:sSubPr>
                        <m:ctrlPr>
                          <a:rPr lang="en-US" sz="1200" b="1" i="1">
                            <a:solidFill>
                              <a:srgbClr val="00B050"/>
                            </a:solidFill>
                            <a:latin typeface="Cambria Math" panose="02040503050406030204" pitchFamily="18" charset="0"/>
                          </a:rPr>
                        </m:ctrlPr>
                      </m:sSubPr>
                      <m:e>
                        <m:r>
                          <a:rPr lang="en-US" sz="1200" b="1" i="1">
                            <a:solidFill>
                              <a:srgbClr val="00B050"/>
                            </a:solidFill>
                            <a:latin typeface="Cambria Math" panose="02040503050406030204" pitchFamily="18" charset="0"/>
                          </a:rPr>
                          <m:t>𝑾</m:t>
                        </m:r>
                      </m:e>
                      <m:sub>
                        <m:r>
                          <a:rPr lang="en-US" sz="1200" b="1" i="1">
                            <a:solidFill>
                              <a:srgbClr val="00B050"/>
                            </a:solidFill>
                            <a:latin typeface="Cambria Math" panose="02040503050406030204" pitchFamily="18" charset="0"/>
                          </a:rPr>
                          <m:t>𝒛</m:t>
                        </m:r>
                        <m:r>
                          <a:rPr lang="en-US" sz="1200" b="1" i="1">
                            <a:solidFill>
                              <a:srgbClr val="00B050"/>
                            </a:solidFill>
                            <a:latin typeface="Cambria Math" panose="02040503050406030204" pitchFamily="18" charset="0"/>
                          </a:rPr>
                          <m:t>,</m:t>
                        </m:r>
                        <m:r>
                          <a:rPr lang="en-US" sz="1200" b="1" i="0">
                            <a:solidFill>
                              <a:srgbClr val="00B050"/>
                            </a:solidFill>
                            <a:latin typeface="Cambria Math" panose="02040503050406030204" pitchFamily="18" charset="0"/>
                          </a:rPr>
                          <m:t>𝐇𝐎𝐌𝐬</m:t>
                        </m:r>
                      </m:sub>
                    </m:sSub>
                    <m:r>
                      <a:rPr lang="en-US" sz="1200" b="1" i="1">
                        <a:latin typeface="Cambria Math" panose="02040503050406030204" pitchFamily="18" charset="0"/>
                      </a:rPr>
                      <m:t>+</m:t>
                    </m:r>
                    <m:sSubSup>
                      <m:sSubSupPr>
                        <m:ctrlPr>
                          <a:rPr lang="en-US" sz="1200" b="1" i="1">
                            <a:solidFill>
                              <a:srgbClr val="CF6700"/>
                            </a:solidFill>
                            <a:latin typeface="Cambria Math" panose="02040503050406030204" pitchFamily="18" charset="0"/>
                          </a:rPr>
                        </m:ctrlPr>
                      </m:sSubSupPr>
                      <m:e>
                        <m:r>
                          <a:rPr lang="en-US" sz="1200" b="1" i="1">
                            <a:solidFill>
                              <a:srgbClr val="CF6700"/>
                            </a:solidFill>
                            <a:latin typeface="Cambria Math" panose="02040503050406030204" pitchFamily="18" charset="0"/>
                          </a:rPr>
                          <m:t>𝑾</m:t>
                        </m:r>
                      </m:e>
                      <m:sub>
                        <m:r>
                          <a:rPr lang="en-US" sz="1200" b="1" i="1">
                            <a:solidFill>
                              <a:srgbClr val="CF6700"/>
                            </a:solidFill>
                            <a:latin typeface="Cambria Math" panose="02040503050406030204" pitchFamily="18" charset="0"/>
                          </a:rPr>
                          <m:t>𝒛</m:t>
                        </m:r>
                      </m:sub>
                      <m:sup>
                        <m:r>
                          <a:rPr lang="en-US" sz="1200" b="1" i="0">
                            <a:solidFill>
                              <a:srgbClr val="CF6700"/>
                            </a:solidFill>
                            <a:latin typeface="Cambria Math" panose="02040503050406030204" pitchFamily="18" charset="0"/>
                          </a:rPr>
                          <m:t>𝐈𝐒𝐂</m:t>
                        </m:r>
                      </m:sup>
                    </m:sSubSup>
                    <m:d>
                      <m:dPr>
                        <m:ctrlPr>
                          <a:rPr lang="en-US" sz="1200" b="1" i="1">
                            <a:solidFill>
                              <a:srgbClr val="CF6700"/>
                            </a:solidFill>
                            <a:latin typeface="Cambria Math" panose="02040503050406030204" pitchFamily="18" charset="0"/>
                          </a:rPr>
                        </m:ctrlPr>
                      </m:dPr>
                      <m:e>
                        <m:r>
                          <a:rPr lang="en-US" sz="1200" b="1" i="1">
                            <a:solidFill>
                              <a:srgbClr val="CF6700"/>
                            </a:solidFill>
                            <a:latin typeface="Cambria Math" panose="02040503050406030204" pitchFamily="18" charset="0"/>
                          </a:rPr>
                          <m:t>𝒕</m:t>
                        </m:r>
                      </m:e>
                    </m:d>
                    <m:r>
                      <a:rPr lang="en-US" sz="1200" b="1" i="1">
                        <a:solidFill>
                          <a:srgbClr val="CF6700"/>
                        </a:solidFill>
                        <a:latin typeface="Cambria Math" panose="02040503050406030204" pitchFamily="18" charset="0"/>
                      </a:rPr>
                      <m:t> </m:t>
                    </m:r>
                  </m:oMath>
                </a14:m>
                <a:r>
                  <a:rPr lang="en-US" sz="1200" b="1" dirty="0"/>
                  <a:t>depends on the transverse offset </a:t>
                </a:r>
                <a:r>
                  <a:rPr lang="en-US" sz="1200" b="1" dirty="0" err="1"/>
                  <a:t>y</a:t>
                </a:r>
                <a:r>
                  <a:rPr lang="en-US" sz="1200" b="1" baseline="-25000" dirty="0" err="1"/>
                  <a:t>t</a:t>
                </a:r>
                <a:r>
                  <a:rPr lang="en-US" sz="1200" b="1" baseline="-25000" dirty="0"/>
                  <a:t> </a:t>
                </a:r>
                <a:r>
                  <a:rPr lang="en-US" sz="1200" b="1" dirty="0"/>
                  <a:t>of the test charge in the short-wake regime. This might be due to the presence of the Be-windows.</a:t>
                </a:r>
                <a:endParaRPr lang="en-US" sz="1200" b="1" baseline="-25000" dirty="0"/>
              </a:p>
              <a:p>
                <a:pPr lvl="2"/>
                <a:endParaRPr lang="en-US" sz="1200" b="1" dirty="0"/>
              </a:p>
            </p:txBody>
          </p:sp>
        </mc:Choice>
        <mc:Fallback xmlns="">
          <p:sp>
            <p:nvSpPr>
              <p:cNvPr id="49" name="Content Placeholder 1">
                <a:extLst>
                  <a:ext uri="{FF2B5EF4-FFF2-40B4-BE49-F238E27FC236}">
                    <a16:creationId xmlns:a16="http://schemas.microsoft.com/office/drawing/2014/main" id="{67E5E310-5411-56F7-E8F2-2D61006196D4}"/>
                  </a:ext>
                </a:extLst>
              </p:cNvPr>
              <p:cNvSpPr txBox="1">
                <a:spLocks noRot="1" noChangeAspect="1" noMove="1" noResize="1" noEditPoints="1" noAdjustHandles="1" noChangeArrowheads="1" noChangeShapeType="1" noTextEdit="1"/>
              </p:cNvSpPr>
              <p:nvPr/>
            </p:nvSpPr>
            <p:spPr>
              <a:xfrm>
                <a:off x="3214295" y="3109014"/>
                <a:ext cx="2894813" cy="1071940"/>
              </a:xfrm>
              <a:prstGeom prst="rect">
                <a:avLst/>
              </a:prstGeom>
              <a:blipFill>
                <a:blip r:embed="rId13"/>
                <a:stretch>
                  <a:fillRect/>
                </a:stretch>
              </a:blipFill>
              <a:ln/>
            </p:spPr>
            <p:txBody>
              <a:bodyPr/>
              <a:lstStyle/>
              <a:p>
                <a:r>
                  <a:rPr lang="en-GB">
                    <a:noFill/>
                  </a:rPr>
                  <a:t> </a:t>
                </a:r>
              </a:p>
            </p:txBody>
          </p:sp>
        </mc:Fallback>
      </mc:AlternateContent>
    </p:spTree>
    <p:extLst>
      <p:ext uri="{BB962C8B-B14F-4D97-AF65-F5344CB8AC3E}">
        <p14:creationId xmlns:p14="http://schemas.microsoft.com/office/powerpoint/2010/main" val="3426245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3"/>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33"/>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48"/>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p:bldP spid="21" grpId="0" animBg="1"/>
      <p:bldP spid="27" grpId="0"/>
      <p:bldP spid="28" grpId="0"/>
      <p:bldP spid="39" grpId="0"/>
      <p:bldP spid="7" grpId="0" animBg="1"/>
      <p:bldP spid="10" grpId="0" animBg="1"/>
      <p:bldP spid="17" grpId="0" animBg="1"/>
      <p:bldP spid="30" grpId="0"/>
      <p:bldP spid="32" grpId="0"/>
      <p:bldP spid="48" grpId="0"/>
      <p:bldP spid="4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924F6E-C6A7-3661-32CE-DA11B84CB1A7}"/>
            </a:ext>
          </a:extLst>
        </p:cNvPr>
        <p:cNvGrpSpPr/>
        <p:nvPr/>
      </p:nvGrpSpPr>
      <p:grpSpPr>
        <a:xfrm>
          <a:off x="0" y="0"/>
          <a:ext cx="0" cy="0"/>
          <a:chOff x="0" y="0"/>
          <a:chExt cx="0" cy="0"/>
        </a:xfrm>
      </p:grpSpPr>
      <p:pic>
        <p:nvPicPr>
          <p:cNvPr id="17" name="Picture 16">
            <a:extLst>
              <a:ext uri="{FF2B5EF4-FFF2-40B4-BE49-F238E27FC236}">
                <a16:creationId xmlns:a16="http://schemas.microsoft.com/office/drawing/2014/main" id="{DDB65019-6772-57C8-5593-886611B5FCCE}"/>
              </a:ext>
            </a:extLst>
          </p:cNvPr>
          <p:cNvPicPr>
            <a:picLocks noChangeAspect="1"/>
          </p:cNvPicPr>
          <p:nvPr/>
        </p:nvPicPr>
        <p:blipFill>
          <a:blip r:embed="rId3"/>
          <a:stretch>
            <a:fillRect/>
          </a:stretch>
        </p:blipFill>
        <p:spPr>
          <a:xfrm>
            <a:off x="6132512" y="2797252"/>
            <a:ext cx="3048000" cy="2286000"/>
          </a:xfrm>
          <a:prstGeom prst="rect">
            <a:avLst/>
          </a:prstGeom>
        </p:spPr>
      </p:pic>
      <p:sp>
        <p:nvSpPr>
          <p:cNvPr id="44" name="Slide Number Placeholder 3">
            <a:extLst>
              <a:ext uri="{FF2B5EF4-FFF2-40B4-BE49-F238E27FC236}">
                <a16:creationId xmlns:a16="http://schemas.microsoft.com/office/drawing/2014/main" id="{F7E5AA38-5C8D-8C3F-4EEA-81C08D47819F}"/>
              </a:ext>
            </a:extLst>
          </p:cNvPr>
          <p:cNvSpPr txBox="1">
            <a:spLocks/>
          </p:cNvSpPr>
          <p:nvPr/>
        </p:nvSpPr>
        <p:spPr>
          <a:xfrm>
            <a:off x="7994582" y="4904185"/>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13</a:t>
            </a:fld>
            <a:endParaRPr lang="en-GB" dirty="0"/>
          </a:p>
        </p:txBody>
      </p:sp>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F629BDB1-E040-60A9-5087-BC6A85B56227}"/>
                  </a:ext>
                </a:extLst>
              </p:cNvPr>
              <p:cNvSpPr txBox="1"/>
              <p:nvPr/>
            </p:nvSpPr>
            <p:spPr>
              <a:xfrm>
                <a:off x="6491011" y="2987137"/>
                <a:ext cx="634772" cy="265650"/>
              </a:xfrm>
              <a:prstGeom prst="rect">
                <a:avLst/>
              </a:prstGeom>
              <a:solidFill>
                <a:schemeClr val="bg1"/>
              </a:solidFill>
              <a:ln>
                <a:solidFill>
                  <a:schemeClr val="tx1"/>
                </a:solidFill>
              </a:ln>
            </p:spPr>
            <p:txBody>
              <a:bodyPr wrap="square">
                <a:spAutoFit/>
              </a:bodyPr>
              <a:lstStyle/>
              <a:p>
                <a:pPr/>
                <a14:m>
                  <m:oMathPara xmlns:m="http://schemas.openxmlformats.org/officeDocument/2006/math">
                    <m:oMathParaPr>
                      <m:jc m:val="center"/>
                    </m:oMathParaPr>
                    <m:oMath xmlns:m="http://schemas.openxmlformats.org/officeDocument/2006/math">
                      <m:sSubSup>
                        <m:sSubSupPr>
                          <m:ctrlPr>
                            <a:rPr lang="en-US" sz="1100" b="0" i="1" smtClean="0">
                              <a:latin typeface="Cambria Math" panose="02040503050406030204" pitchFamily="18" charset="0"/>
                            </a:rPr>
                          </m:ctrlPr>
                        </m:sSubSupPr>
                        <m:e>
                          <m:r>
                            <a:rPr lang="en-US" sz="1100" b="0" i="1" smtClean="0">
                              <a:latin typeface="Cambria Math" panose="02040503050406030204" pitchFamily="18" charset="0"/>
                            </a:rPr>
                            <m:t>𝑊</m:t>
                          </m:r>
                        </m:e>
                        <m:sub>
                          <m:r>
                            <a:rPr lang="en-US" sz="1100" b="0" i="1" smtClean="0">
                              <a:latin typeface="Cambria Math" panose="02040503050406030204" pitchFamily="18" charset="0"/>
                            </a:rPr>
                            <m:t>𝑧</m:t>
                          </m:r>
                        </m:sub>
                        <m:sup>
                          <m:r>
                            <m:rPr>
                              <m:sty m:val="p"/>
                            </m:rPr>
                            <a:rPr lang="en-US" sz="1100" b="0" i="0" smtClean="0">
                              <a:latin typeface="Cambria Math" panose="02040503050406030204" pitchFamily="18" charset="0"/>
                            </a:rPr>
                            <m:t>ISC</m:t>
                          </m:r>
                        </m:sup>
                      </m:sSubSup>
                      <m:r>
                        <a:rPr lang="en-US" sz="1100" b="0" i="1" smtClean="0">
                          <a:latin typeface="Cambria Math" panose="02040503050406030204" pitchFamily="18" charset="0"/>
                        </a:rPr>
                        <m:t>(</m:t>
                      </m:r>
                      <m:r>
                        <a:rPr lang="en-US" sz="1100" b="0" i="1" smtClean="0">
                          <a:latin typeface="Cambria Math" panose="02040503050406030204" pitchFamily="18" charset="0"/>
                        </a:rPr>
                        <m:t>𝑡</m:t>
                      </m:r>
                      <m:r>
                        <a:rPr lang="en-US" sz="1100" b="0" i="1" smtClean="0">
                          <a:latin typeface="Cambria Math" panose="02040503050406030204" pitchFamily="18" charset="0"/>
                        </a:rPr>
                        <m:t>)</m:t>
                      </m:r>
                    </m:oMath>
                  </m:oMathPara>
                </a14:m>
                <a:endParaRPr lang="en-GB" sz="1100" dirty="0">
                  <a:solidFill>
                    <a:schemeClr val="tx1"/>
                  </a:solidFill>
                </a:endParaRPr>
              </a:p>
            </p:txBody>
          </p:sp>
        </mc:Choice>
        <mc:Fallback xmlns="">
          <p:sp>
            <p:nvSpPr>
              <p:cNvPr id="45" name="TextBox 44">
                <a:extLst>
                  <a:ext uri="{FF2B5EF4-FFF2-40B4-BE49-F238E27FC236}">
                    <a16:creationId xmlns:a16="http://schemas.microsoft.com/office/drawing/2014/main" id="{F629BDB1-E040-60A9-5087-BC6A85B56227}"/>
                  </a:ext>
                </a:extLst>
              </p:cNvPr>
              <p:cNvSpPr txBox="1">
                <a:spLocks noRot="1" noChangeAspect="1" noMove="1" noResize="1" noEditPoints="1" noAdjustHandles="1" noChangeArrowheads="1" noChangeShapeType="1" noTextEdit="1"/>
              </p:cNvSpPr>
              <p:nvPr/>
            </p:nvSpPr>
            <p:spPr>
              <a:xfrm>
                <a:off x="6491011" y="2987137"/>
                <a:ext cx="634772" cy="265650"/>
              </a:xfrm>
              <a:prstGeom prst="rect">
                <a:avLst/>
              </a:prstGeom>
              <a:blipFill>
                <a:blip r:embed="rId4"/>
                <a:stretch>
                  <a:fillRect r="-943" b="-4348"/>
                </a:stretch>
              </a:blipFill>
              <a:ln>
                <a:solidFill>
                  <a:schemeClr val="tx1"/>
                </a:solidFill>
              </a:ln>
            </p:spPr>
            <p:txBody>
              <a:bodyPr/>
              <a:lstStyle/>
              <a:p>
                <a:r>
                  <a:rPr lang="en-GB">
                    <a:noFill/>
                  </a:rPr>
                  <a:t> </a:t>
                </a:r>
              </a:p>
            </p:txBody>
          </p:sp>
        </mc:Fallback>
      </mc:AlternateContent>
      <p:pic>
        <p:nvPicPr>
          <p:cNvPr id="49" name="Picture 48" descr="A graph of a function&#10;&#10;AI-generated content may be incorrect.">
            <a:extLst>
              <a:ext uri="{FF2B5EF4-FFF2-40B4-BE49-F238E27FC236}">
                <a16:creationId xmlns:a16="http://schemas.microsoft.com/office/drawing/2014/main" id="{95F05F72-745B-6468-04D1-4569865F9FD7}"/>
              </a:ext>
            </a:extLst>
          </p:cNvPr>
          <p:cNvPicPr>
            <a:picLocks noChangeAspect="1"/>
          </p:cNvPicPr>
          <p:nvPr/>
        </p:nvPicPr>
        <p:blipFill>
          <a:blip r:embed="rId5"/>
          <a:stretch>
            <a:fillRect/>
          </a:stretch>
        </p:blipFill>
        <p:spPr>
          <a:xfrm>
            <a:off x="6029952" y="486808"/>
            <a:ext cx="3048000" cy="2286000"/>
          </a:xfrm>
          <a:prstGeom prst="rect">
            <a:avLst/>
          </a:prstGeom>
        </p:spPr>
      </p:pic>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4DBF11EB-BB3D-A476-9996-41D05B3870F6}"/>
                  </a:ext>
                </a:extLst>
              </p:cNvPr>
              <p:cNvSpPr txBox="1"/>
              <p:nvPr/>
            </p:nvSpPr>
            <p:spPr>
              <a:xfrm>
                <a:off x="6462000" y="664377"/>
                <a:ext cx="634772" cy="265650"/>
              </a:xfrm>
              <a:prstGeom prst="rect">
                <a:avLst/>
              </a:prstGeom>
              <a:solidFill>
                <a:schemeClr val="bg1"/>
              </a:solidFill>
              <a:ln>
                <a:solidFill>
                  <a:schemeClr val="tx1"/>
                </a:solidFill>
              </a:ln>
            </p:spPr>
            <p:txBody>
              <a:bodyPr wrap="square">
                <a:spAutoFit/>
              </a:bodyPr>
              <a:lstStyle/>
              <a:p>
                <a:pPr/>
                <a14:m>
                  <m:oMathPara xmlns:m="http://schemas.openxmlformats.org/officeDocument/2006/math">
                    <m:oMathParaPr>
                      <m:jc m:val="center"/>
                    </m:oMathParaPr>
                    <m:oMath xmlns:m="http://schemas.openxmlformats.org/officeDocument/2006/math">
                      <m:sSubSup>
                        <m:sSubSupPr>
                          <m:ctrlPr>
                            <a:rPr lang="en-US" sz="1100" b="0" i="1" smtClean="0">
                              <a:latin typeface="Cambria Math" panose="02040503050406030204" pitchFamily="18" charset="0"/>
                            </a:rPr>
                          </m:ctrlPr>
                        </m:sSubSupPr>
                        <m:e>
                          <m:r>
                            <a:rPr lang="en-US" sz="1100" b="0" i="1" smtClean="0">
                              <a:latin typeface="Cambria Math" panose="02040503050406030204" pitchFamily="18" charset="0"/>
                            </a:rPr>
                            <m:t>𝑊</m:t>
                          </m:r>
                        </m:e>
                        <m:sub>
                          <m:r>
                            <a:rPr lang="en-US" sz="1100" b="0" i="1" smtClean="0">
                              <a:latin typeface="Cambria Math" panose="02040503050406030204" pitchFamily="18" charset="0"/>
                            </a:rPr>
                            <m:t>𝑧</m:t>
                          </m:r>
                        </m:sub>
                        <m:sup>
                          <m:r>
                            <m:rPr>
                              <m:sty m:val="p"/>
                            </m:rPr>
                            <a:rPr lang="en-US" sz="1100" b="0" i="0" smtClean="0">
                              <a:latin typeface="Cambria Math" panose="02040503050406030204" pitchFamily="18" charset="0"/>
                            </a:rPr>
                            <m:t>ISC</m:t>
                          </m:r>
                        </m:sup>
                      </m:sSubSup>
                      <m:r>
                        <a:rPr lang="en-US" sz="1100" b="0" i="1" smtClean="0">
                          <a:latin typeface="Cambria Math" panose="02040503050406030204" pitchFamily="18" charset="0"/>
                        </a:rPr>
                        <m:t>(</m:t>
                      </m:r>
                      <m:r>
                        <a:rPr lang="en-US" sz="1100" b="0" i="1" smtClean="0">
                          <a:latin typeface="Cambria Math" panose="02040503050406030204" pitchFamily="18" charset="0"/>
                        </a:rPr>
                        <m:t>𝑡</m:t>
                      </m:r>
                      <m:r>
                        <a:rPr lang="en-US" sz="1100" b="0" i="1" smtClean="0">
                          <a:latin typeface="Cambria Math" panose="02040503050406030204" pitchFamily="18" charset="0"/>
                        </a:rPr>
                        <m:t>)</m:t>
                      </m:r>
                    </m:oMath>
                  </m:oMathPara>
                </a14:m>
                <a:endParaRPr lang="en-GB" sz="1100" dirty="0">
                  <a:solidFill>
                    <a:schemeClr val="tx1"/>
                  </a:solidFill>
                </a:endParaRPr>
              </a:p>
            </p:txBody>
          </p:sp>
        </mc:Choice>
        <mc:Fallback xmlns="">
          <p:sp>
            <p:nvSpPr>
              <p:cNvPr id="52" name="TextBox 51">
                <a:extLst>
                  <a:ext uri="{FF2B5EF4-FFF2-40B4-BE49-F238E27FC236}">
                    <a16:creationId xmlns:a16="http://schemas.microsoft.com/office/drawing/2014/main" id="{4DBF11EB-BB3D-A476-9996-41D05B3870F6}"/>
                  </a:ext>
                </a:extLst>
              </p:cNvPr>
              <p:cNvSpPr txBox="1">
                <a:spLocks noRot="1" noChangeAspect="1" noMove="1" noResize="1" noEditPoints="1" noAdjustHandles="1" noChangeArrowheads="1" noChangeShapeType="1" noTextEdit="1"/>
              </p:cNvSpPr>
              <p:nvPr/>
            </p:nvSpPr>
            <p:spPr>
              <a:xfrm>
                <a:off x="6462000" y="664377"/>
                <a:ext cx="634772" cy="265650"/>
              </a:xfrm>
              <a:prstGeom prst="rect">
                <a:avLst/>
              </a:prstGeom>
              <a:blipFill>
                <a:blip r:embed="rId6"/>
                <a:stretch>
                  <a:fillRect r="-943" b="-2174"/>
                </a:stretch>
              </a:blipFill>
              <a:ln>
                <a:solidFill>
                  <a:schemeClr val="tx1"/>
                </a:solidFill>
              </a:ln>
            </p:spPr>
            <p:txBody>
              <a:bodyPr/>
              <a:lstStyle/>
              <a:p>
                <a:r>
                  <a:rPr lang="en-GB">
                    <a:noFill/>
                  </a:rPr>
                  <a:t> </a:t>
                </a:r>
              </a:p>
            </p:txBody>
          </p:sp>
        </mc:Fallback>
      </mc:AlternateContent>
      <p:sp>
        <p:nvSpPr>
          <p:cNvPr id="53" name="Footer Placeholder 4">
            <a:extLst>
              <a:ext uri="{FF2B5EF4-FFF2-40B4-BE49-F238E27FC236}">
                <a16:creationId xmlns:a16="http://schemas.microsoft.com/office/drawing/2014/main" id="{BB338791-7F53-6CC3-7C91-521526D83220}"/>
              </a:ext>
            </a:extLst>
          </p:cNvPr>
          <p:cNvSpPr txBox="1">
            <a:spLocks/>
          </p:cNvSpPr>
          <p:nvPr/>
        </p:nvSpPr>
        <p:spPr>
          <a:xfrm>
            <a:off x="6462000" y="930027"/>
            <a:ext cx="1182869" cy="545442"/>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800" b="1" dirty="0"/>
              <a:t>Non-linear dependence of wake potential on transverse offset </a:t>
            </a:r>
            <a:r>
              <a:rPr lang="en-US" sz="800" b="1" dirty="0" err="1"/>
              <a:t>y</a:t>
            </a:r>
            <a:r>
              <a:rPr lang="en-US" sz="800" b="1" baseline="-25000" dirty="0" err="1"/>
              <a:t>t</a:t>
            </a:r>
            <a:r>
              <a:rPr lang="en-US" sz="800" b="1" dirty="0"/>
              <a:t> of the test charge in the short-wake regime</a:t>
            </a:r>
            <a:endParaRPr lang="en-GB" sz="800" b="1" baseline="-25000" dirty="0"/>
          </a:p>
        </p:txBody>
      </p:sp>
      <p:cxnSp>
        <p:nvCxnSpPr>
          <p:cNvPr id="54" name="Straight Arrow Connector 53">
            <a:extLst>
              <a:ext uri="{FF2B5EF4-FFF2-40B4-BE49-F238E27FC236}">
                <a16:creationId xmlns:a16="http://schemas.microsoft.com/office/drawing/2014/main" id="{85A5CE72-AC6C-3E27-93A2-0C01BDF6B655}"/>
              </a:ext>
            </a:extLst>
          </p:cNvPr>
          <p:cNvCxnSpPr>
            <a:cxnSpLocks/>
          </p:cNvCxnSpPr>
          <p:nvPr/>
        </p:nvCxnSpPr>
        <p:spPr>
          <a:xfrm>
            <a:off x="7283507" y="1456293"/>
            <a:ext cx="173778" cy="120127"/>
          </a:xfrm>
          <a:prstGeom prst="straightConnector1">
            <a:avLst/>
          </a:prstGeom>
          <a:noFill/>
          <a:ln w="9525" cap="flat" cmpd="sng" algn="ctr">
            <a:solidFill>
              <a:sysClr val="windowText" lastClr="000000"/>
            </a:solidFill>
            <a:prstDash val="solid"/>
            <a:miter lim="800000"/>
            <a:tailEnd type="triangle"/>
          </a:ln>
          <a:effectLst/>
        </p:spPr>
      </p:cxnSp>
      <p:cxnSp>
        <p:nvCxnSpPr>
          <p:cNvPr id="58" name="Straight Arrow Connector 57">
            <a:extLst>
              <a:ext uri="{FF2B5EF4-FFF2-40B4-BE49-F238E27FC236}">
                <a16:creationId xmlns:a16="http://schemas.microsoft.com/office/drawing/2014/main" id="{F7A41CEA-55DC-BB25-D008-611FD9A97E9C}"/>
              </a:ext>
            </a:extLst>
          </p:cNvPr>
          <p:cNvCxnSpPr>
            <a:cxnSpLocks/>
          </p:cNvCxnSpPr>
          <p:nvPr/>
        </p:nvCxnSpPr>
        <p:spPr>
          <a:xfrm flipV="1">
            <a:off x="8507986" y="1628627"/>
            <a:ext cx="173778" cy="151035"/>
          </a:xfrm>
          <a:prstGeom prst="straightConnector1">
            <a:avLst/>
          </a:prstGeom>
          <a:noFill/>
          <a:ln w="9525" cap="flat" cmpd="sng" algn="ctr">
            <a:solidFill>
              <a:sysClr val="windowText" lastClr="000000"/>
            </a:solidFill>
            <a:prstDash val="solid"/>
            <a:miter lim="800000"/>
            <a:tailEnd type="triangle"/>
          </a:ln>
          <a:effectLst/>
        </p:spPr>
      </p:cxnSp>
      <p:sp>
        <p:nvSpPr>
          <p:cNvPr id="59" name="Footer Placeholder 4">
            <a:extLst>
              <a:ext uri="{FF2B5EF4-FFF2-40B4-BE49-F238E27FC236}">
                <a16:creationId xmlns:a16="http://schemas.microsoft.com/office/drawing/2014/main" id="{78E7AD1A-10EB-C821-5124-989337521C60}"/>
              </a:ext>
            </a:extLst>
          </p:cNvPr>
          <p:cNvSpPr txBox="1">
            <a:spLocks/>
          </p:cNvSpPr>
          <p:nvPr/>
        </p:nvSpPr>
        <p:spPr>
          <a:xfrm>
            <a:off x="7908312" y="1835616"/>
            <a:ext cx="783704" cy="28698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800" b="1" dirty="0"/>
              <a:t>Some ripples above 30 mm offset</a:t>
            </a:r>
            <a:endParaRPr lang="en-GB" sz="800" b="1" baseline="-25000" dirty="0"/>
          </a:p>
        </p:txBody>
      </p:sp>
      <p:cxnSp>
        <p:nvCxnSpPr>
          <p:cNvPr id="60" name="Straight Arrow Connector 59">
            <a:extLst>
              <a:ext uri="{FF2B5EF4-FFF2-40B4-BE49-F238E27FC236}">
                <a16:creationId xmlns:a16="http://schemas.microsoft.com/office/drawing/2014/main" id="{F97835DA-8B75-9389-3668-DEA525844083}"/>
              </a:ext>
            </a:extLst>
          </p:cNvPr>
          <p:cNvCxnSpPr>
            <a:cxnSpLocks/>
          </p:cNvCxnSpPr>
          <p:nvPr/>
        </p:nvCxnSpPr>
        <p:spPr>
          <a:xfrm flipV="1">
            <a:off x="7125783" y="1951288"/>
            <a:ext cx="173778" cy="151035"/>
          </a:xfrm>
          <a:prstGeom prst="straightConnector1">
            <a:avLst/>
          </a:prstGeom>
          <a:noFill/>
          <a:ln w="9525" cap="flat" cmpd="sng" algn="ctr">
            <a:solidFill>
              <a:sysClr val="windowText" lastClr="000000"/>
            </a:solidFill>
            <a:prstDash val="solid"/>
            <a:miter lim="800000"/>
            <a:tailEnd type="triangle"/>
          </a:ln>
          <a:effectLst/>
        </p:spPr>
      </p:cxnSp>
      <p:sp>
        <p:nvSpPr>
          <p:cNvPr id="62" name="Footer Placeholder 4">
            <a:extLst>
              <a:ext uri="{FF2B5EF4-FFF2-40B4-BE49-F238E27FC236}">
                <a16:creationId xmlns:a16="http://schemas.microsoft.com/office/drawing/2014/main" id="{A3AB0CF4-B750-A33A-6D13-9B8DB5D141D3}"/>
              </a:ext>
            </a:extLst>
          </p:cNvPr>
          <p:cNvSpPr txBox="1">
            <a:spLocks/>
          </p:cNvSpPr>
          <p:nvPr/>
        </p:nvSpPr>
        <p:spPr>
          <a:xfrm>
            <a:off x="6445410" y="2131301"/>
            <a:ext cx="1182869" cy="26565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800" b="1" dirty="0"/>
              <a:t>Non-linearity maybe due to the presence of Be-windows</a:t>
            </a:r>
            <a:endParaRPr lang="en-GB" sz="800" b="1" baseline="-25000" dirty="0"/>
          </a:p>
        </p:txBody>
      </p:sp>
      <p:sp>
        <p:nvSpPr>
          <p:cNvPr id="63" name="Footer Placeholder 4">
            <a:extLst>
              <a:ext uri="{FF2B5EF4-FFF2-40B4-BE49-F238E27FC236}">
                <a16:creationId xmlns:a16="http://schemas.microsoft.com/office/drawing/2014/main" id="{AA7ADAF8-1AB6-4E5E-7EFA-7EDF59BAEB20}"/>
              </a:ext>
            </a:extLst>
          </p:cNvPr>
          <p:cNvSpPr txBox="1">
            <a:spLocks/>
          </p:cNvSpPr>
          <p:nvPr/>
        </p:nvSpPr>
        <p:spPr>
          <a:xfrm>
            <a:off x="7299561" y="4312478"/>
            <a:ext cx="1409866" cy="545442"/>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800" b="1" dirty="0"/>
              <a:t>Longitudinal wake potential does not depend on the test-particle transverse offset!</a:t>
            </a:r>
            <a:endParaRPr lang="en-GB" sz="800" b="1" baseline="-25000" dirty="0"/>
          </a:p>
        </p:txBody>
      </p:sp>
      <p:sp>
        <p:nvSpPr>
          <p:cNvPr id="4" name="Slide Number Placeholder 3">
            <a:extLst>
              <a:ext uri="{FF2B5EF4-FFF2-40B4-BE49-F238E27FC236}">
                <a16:creationId xmlns:a16="http://schemas.microsoft.com/office/drawing/2014/main" id="{E1A54C5B-1F59-39B2-5EE0-64EA8DC12892}"/>
              </a:ext>
            </a:extLst>
          </p:cNvPr>
          <p:cNvSpPr>
            <a:spLocks noGrp="1"/>
          </p:cNvSpPr>
          <p:nvPr>
            <p:ph type="sldNum" sz="quarter" idx="4"/>
          </p:nvPr>
        </p:nvSpPr>
        <p:spPr/>
        <p:txBody>
          <a:bodyPr/>
          <a:lstStyle/>
          <a:p>
            <a:fld id="{974172A1-1CBF-0B40-9234-7D4D80EC19EA}" type="slidenum">
              <a:rPr lang="en-GB" smtClean="0"/>
              <a:pPr/>
              <a:t>13</a:t>
            </a:fld>
            <a:endParaRPr lang="en-GB" dirty="0"/>
          </a:p>
        </p:txBody>
      </p:sp>
      <p:sp>
        <p:nvSpPr>
          <p:cNvPr id="9" name="Rectangle 8">
            <a:extLst>
              <a:ext uri="{FF2B5EF4-FFF2-40B4-BE49-F238E27FC236}">
                <a16:creationId xmlns:a16="http://schemas.microsoft.com/office/drawing/2014/main" id="{C9BC2A08-F7F3-2367-109D-4D5B4C5964B3}"/>
              </a:ext>
            </a:extLst>
          </p:cNvPr>
          <p:cNvSpPr/>
          <p:nvPr/>
        </p:nvSpPr>
        <p:spPr>
          <a:xfrm>
            <a:off x="35496" y="94385"/>
            <a:ext cx="1296144" cy="1109213"/>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 name="Title 4">
            <a:extLst>
              <a:ext uri="{FF2B5EF4-FFF2-40B4-BE49-F238E27FC236}">
                <a16:creationId xmlns:a16="http://schemas.microsoft.com/office/drawing/2014/main" id="{0AABEC80-17D1-990B-52F1-1867B60085E9}"/>
              </a:ext>
            </a:extLst>
          </p:cNvPr>
          <p:cNvSpPr>
            <a:spLocks noGrp="1"/>
          </p:cNvSpPr>
          <p:nvPr>
            <p:ph type="title"/>
          </p:nvPr>
        </p:nvSpPr>
        <p:spPr>
          <a:xfrm>
            <a:off x="0" y="94385"/>
            <a:ext cx="9144000" cy="389133"/>
          </a:xfrm>
        </p:spPr>
        <p:txBody>
          <a:bodyPr/>
          <a:lstStyle/>
          <a:p>
            <a:r>
              <a:rPr lang="en-US" sz="2500" dirty="0"/>
              <a:t>Wake potential dependency on test-particle transverse offset</a:t>
            </a:r>
            <a:endParaRPr lang="en-GB" sz="2500" dirty="0"/>
          </a:p>
        </p:txBody>
      </p:sp>
      <p:pic>
        <p:nvPicPr>
          <p:cNvPr id="55" name="Picture 54" descr="A graph of a function&#10;&#10;AI-generated content may be incorrect.">
            <a:extLst>
              <a:ext uri="{FF2B5EF4-FFF2-40B4-BE49-F238E27FC236}">
                <a16:creationId xmlns:a16="http://schemas.microsoft.com/office/drawing/2014/main" id="{446F76B4-0EC2-D91C-762D-6B5B6B36456B}"/>
              </a:ext>
            </a:extLst>
          </p:cNvPr>
          <p:cNvPicPr>
            <a:picLocks noChangeAspect="1"/>
          </p:cNvPicPr>
          <p:nvPr/>
        </p:nvPicPr>
        <p:blipFill>
          <a:blip r:embed="rId7"/>
          <a:stretch>
            <a:fillRect/>
          </a:stretch>
        </p:blipFill>
        <p:spPr>
          <a:xfrm>
            <a:off x="3108176" y="2797252"/>
            <a:ext cx="3048000" cy="2286000"/>
          </a:xfrm>
          <a:prstGeom prst="rect">
            <a:avLst/>
          </a:prstGeom>
        </p:spPr>
      </p:pic>
      <p:pic>
        <p:nvPicPr>
          <p:cNvPr id="51" name="Picture 50" descr="A graph of a function&#10;&#10;AI-generated content may be incorrect.">
            <a:extLst>
              <a:ext uri="{FF2B5EF4-FFF2-40B4-BE49-F238E27FC236}">
                <a16:creationId xmlns:a16="http://schemas.microsoft.com/office/drawing/2014/main" id="{5CB72EA7-1CB6-9A57-F474-490EB1810D26}"/>
              </a:ext>
            </a:extLst>
          </p:cNvPr>
          <p:cNvPicPr>
            <a:picLocks noChangeAspect="1"/>
          </p:cNvPicPr>
          <p:nvPr/>
        </p:nvPicPr>
        <p:blipFill>
          <a:blip r:embed="rId8"/>
          <a:stretch>
            <a:fillRect/>
          </a:stretch>
        </p:blipFill>
        <p:spPr>
          <a:xfrm>
            <a:off x="2956720" y="453038"/>
            <a:ext cx="3048000" cy="2286000"/>
          </a:xfrm>
          <a:prstGeom prst="rect">
            <a:avLst/>
          </a:prstGeom>
        </p:spPr>
      </p:pic>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06F146C5-FFD6-4385-19FC-23E8335C9E19}"/>
                  </a:ext>
                </a:extLst>
              </p:cNvPr>
              <p:cNvSpPr txBox="1"/>
              <p:nvPr/>
            </p:nvSpPr>
            <p:spPr>
              <a:xfrm>
                <a:off x="3408235" y="642662"/>
                <a:ext cx="1493505" cy="265650"/>
              </a:xfrm>
              <a:prstGeom prst="rect">
                <a:avLst/>
              </a:prstGeom>
              <a:solidFill>
                <a:schemeClr val="bg1"/>
              </a:solidFill>
              <a:ln>
                <a:solidFill>
                  <a:schemeClr val="tx1"/>
                </a:solidFill>
              </a:ln>
            </p:spPr>
            <p:txBody>
              <a:bodyPr wrap="square">
                <a:spAutoFit/>
              </a:bodyPr>
              <a:lstStyle/>
              <a:p>
                <a:pPr/>
                <a14:m>
                  <m:oMathPara xmlns:m="http://schemas.openxmlformats.org/officeDocument/2006/math">
                    <m:oMathParaPr>
                      <m:jc m:val="center"/>
                    </m:oMathParaPr>
                    <m:oMath xmlns:m="http://schemas.openxmlformats.org/officeDocument/2006/math">
                      <m:sSubSup>
                        <m:sSubSupPr>
                          <m:ctrlPr>
                            <a:rPr lang="en-US" sz="1100" b="0" i="1" smtClean="0">
                              <a:solidFill>
                                <a:schemeClr val="tx1"/>
                              </a:solidFill>
                              <a:latin typeface="Cambria Math" panose="02040503050406030204" pitchFamily="18" charset="0"/>
                            </a:rPr>
                          </m:ctrlPr>
                        </m:sSubSupPr>
                        <m:e>
                          <m:r>
                            <a:rPr lang="en-US" sz="1100" b="0" i="1" smtClean="0">
                              <a:solidFill>
                                <a:schemeClr val="tx1"/>
                              </a:solidFill>
                              <a:latin typeface="Cambria Math" panose="02040503050406030204" pitchFamily="18" charset="0"/>
                            </a:rPr>
                            <m:t>𝑊</m:t>
                          </m:r>
                        </m:e>
                        <m:sub>
                          <m:r>
                            <a:rPr lang="en-US" sz="1100" b="0" i="1" smtClean="0">
                              <a:solidFill>
                                <a:schemeClr val="tx1"/>
                              </a:solidFill>
                              <a:latin typeface="Cambria Math" panose="02040503050406030204" pitchFamily="18" charset="0"/>
                            </a:rPr>
                            <m:t>𝑧</m:t>
                          </m:r>
                        </m:sub>
                        <m:sup>
                          <m:r>
                            <m:rPr>
                              <m:sty m:val="p"/>
                            </m:rPr>
                            <a:rPr lang="en-US" sz="1100" b="0" i="0" smtClean="0">
                              <a:solidFill>
                                <a:schemeClr val="tx1"/>
                              </a:solidFill>
                              <a:latin typeface="Cambria Math" panose="02040503050406030204" pitchFamily="18" charset="0"/>
                            </a:rPr>
                            <m:t>FM</m:t>
                          </m:r>
                        </m:sup>
                      </m:sSubSup>
                      <m:d>
                        <m:dPr>
                          <m:ctrlPr>
                            <a:rPr lang="en-US" sz="1100" b="0" i="1" smtClean="0">
                              <a:solidFill>
                                <a:schemeClr val="tx1"/>
                              </a:solidFill>
                              <a:latin typeface="Cambria Math" panose="02040503050406030204" pitchFamily="18" charset="0"/>
                            </a:rPr>
                          </m:ctrlPr>
                        </m:dPr>
                        <m:e>
                          <m:r>
                            <a:rPr lang="en-US" sz="1100" b="0" i="1" smtClean="0">
                              <a:solidFill>
                                <a:schemeClr val="tx1"/>
                              </a:solidFill>
                              <a:latin typeface="Cambria Math" panose="02040503050406030204" pitchFamily="18" charset="0"/>
                            </a:rPr>
                            <m:t>𝑡</m:t>
                          </m:r>
                        </m:e>
                      </m:d>
                      <m:r>
                        <a:rPr lang="en-US" sz="1100" b="0" i="1" smtClean="0">
                          <a:solidFill>
                            <a:schemeClr val="tx1"/>
                          </a:solidFill>
                          <a:latin typeface="Cambria Math" panose="02040503050406030204" pitchFamily="18" charset="0"/>
                        </a:rPr>
                        <m:t>+</m:t>
                      </m:r>
                      <m:sSubSup>
                        <m:sSubSupPr>
                          <m:ctrlPr>
                            <a:rPr lang="en-US" sz="1100" i="1">
                              <a:latin typeface="Cambria Math" panose="02040503050406030204" pitchFamily="18" charset="0"/>
                            </a:rPr>
                          </m:ctrlPr>
                        </m:sSubSupPr>
                        <m:e>
                          <m:r>
                            <a:rPr lang="en-US" sz="1100" i="1">
                              <a:latin typeface="Cambria Math" panose="02040503050406030204" pitchFamily="18" charset="0"/>
                            </a:rPr>
                            <m:t>𝑊</m:t>
                          </m:r>
                        </m:e>
                        <m:sub>
                          <m:r>
                            <a:rPr lang="en-US" sz="1100" i="1">
                              <a:latin typeface="Cambria Math" panose="02040503050406030204" pitchFamily="18" charset="0"/>
                            </a:rPr>
                            <m:t>𝑧</m:t>
                          </m:r>
                        </m:sub>
                        <m:sup>
                          <m:r>
                            <m:rPr>
                              <m:sty m:val="p"/>
                            </m:rPr>
                            <a:rPr lang="en-US" sz="1100" b="0" i="0" smtClean="0">
                              <a:latin typeface="Cambria Math" panose="02040503050406030204" pitchFamily="18" charset="0"/>
                            </a:rPr>
                            <m:t>HOMs</m:t>
                          </m:r>
                        </m:sup>
                      </m:sSubSup>
                      <m:d>
                        <m:dPr>
                          <m:ctrlPr>
                            <a:rPr lang="en-US" sz="1100" i="1">
                              <a:latin typeface="Cambria Math" panose="02040503050406030204" pitchFamily="18" charset="0"/>
                            </a:rPr>
                          </m:ctrlPr>
                        </m:dPr>
                        <m:e>
                          <m:r>
                            <a:rPr lang="en-US" sz="1100" i="1">
                              <a:latin typeface="Cambria Math" panose="02040503050406030204" pitchFamily="18" charset="0"/>
                            </a:rPr>
                            <m:t>𝑡</m:t>
                          </m:r>
                        </m:e>
                      </m:d>
                    </m:oMath>
                  </m:oMathPara>
                </a14:m>
                <a:endParaRPr lang="en-GB" sz="1100" dirty="0">
                  <a:solidFill>
                    <a:schemeClr val="tx1"/>
                  </a:solidFill>
                </a:endParaRPr>
              </a:p>
            </p:txBody>
          </p:sp>
        </mc:Choice>
        <mc:Fallback xmlns="">
          <p:sp>
            <p:nvSpPr>
              <p:cNvPr id="46" name="TextBox 45">
                <a:extLst>
                  <a:ext uri="{FF2B5EF4-FFF2-40B4-BE49-F238E27FC236}">
                    <a16:creationId xmlns:a16="http://schemas.microsoft.com/office/drawing/2014/main" id="{06F146C5-FFD6-4385-19FC-23E8335C9E19}"/>
                  </a:ext>
                </a:extLst>
              </p:cNvPr>
              <p:cNvSpPr txBox="1">
                <a:spLocks noRot="1" noChangeAspect="1" noMove="1" noResize="1" noEditPoints="1" noAdjustHandles="1" noChangeArrowheads="1" noChangeShapeType="1" noTextEdit="1"/>
              </p:cNvSpPr>
              <p:nvPr/>
            </p:nvSpPr>
            <p:spPr>
              <a:xfrm>
                <a:off x="3408235" y="642662"/>
                <a:ext cx="1493505" cy="265650"/>
              </a:xfrm>
              <a:prstGeom prst="rect">
                <a:avLst/>
              </a:prstGeom>
              <a:blipFill>
                <a:blip r:embed="rId9"/>
                <a:stretch>
                  <a:fillRect/>
                </a:stretch>
              </a:blipFill>
              <a:ln>
                <a:solidFill>
                  <a:schemeClr val="tx1"/>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53B125A4-0113-844B-F681-FC0D58A7037A}"/>
                  </a:ext>
                </a:extLst>
              </p:cNvPr>
              <p:cNvSpPr txBox="1"/>
              <p:nvPr/>
            </p:nvSpPr>
            <p:spPr>
              <a:xfrm>
                <a:off x="3390931" y="4530718"/>
                <a:ext cx="1493505" cy="265650"/>
              </a:xfrm>
              <a:prstGeom prst="rect">
                <a:avLst/>
              </a:prstGeom>
              <a:solidFill>
                <a:schemeClr val="bg1"/>
              </a:solidFill>
              <a:ln>
                <a:solidFill>
                  <a:schemeClr val="tx1"/>
                </a:solidFill>
              </a:ln>
            </p:spPr>
            <p:txBody>
              <a:bodyPr wrap="square">
                <a:spAutoFit/>
              </a:bodyPr>
              <a:lstStyle/>
              <a:p>
                <a:pPr/>
                <a14:m>
                  <m:oMathPara xmlns:m="http://schemas.openxmlformats.org/officeDocument/2006/math">
                    <m:oMathParaPr>
                      <m:jc m:val="center"/>
                    </m:oMathParaPr>
                    <m:oMath xmlns:m="http://schemas.openxmlformats.org/officeDocument/2006/math">
                      <m:sSubSup>
                        <m:sSubSupPr>
                          <m:ctrlPr>
                            <a:rPr lang="en-US" sz="1100" b="0" i="1" smtClean="0">
                              <a:solidFill>
                                <a:schemeClr val="tx1"/>
                              </a:solidFill>
                              <a:latin typeface="Cambria Math" panose="02040503050406030204" pitchFamily="18" charset="0"/>
                            </a:rPr>
                          </m:ctrlPr>
                        </m:sSubSupPr>
                        <m:e>
                          <m:r>
                            <a:rPr lang="en-US" sz="1100" b="0" i="1" smtClean="0">
                              <a:solidFill>
                                <a:schemeClr val="tx1"/>
                              </a:solidFill>
                              <a:latin typeface="Cambria Math" panose="02040503050406030204" pitchFamily="18" charset="0"/>
                            </a:rPr>
                            <m:t>𝑊</m:t>
                          </m:r>
                        </m:e>
                        <m:sub>
                          <m:r>
                            <a:rPr lang="en-US" sz="1100" b="0" i="1" smtClean="0">
                              <a:solidFill>
                                <a:schemeClr val="tx1"/>
                              </a:solidFill>
                              <a:latin typeface="Cambria Math" panose="02040503050406030204" pitchFamily="18" charset="0"/>
                            </a:rPr>
                            <m:t>𝑧</m:t>
                          </m:r>
                        </m:sub>
                        <m:sup>
                          <m:r>
                            <m:rPr>
                              <m:sty m:val="p"/>
                            </m:rPr>
                            <a:rPr lang="en-US" sz="1100" b="0" i="0" smtClean="0">
                              <a:solidFill>
                                <a:schemeClr val="tx1"/>
                              </a:solidFill>
                              <a:latin typeface="Cambria Math" panose="02040503050406030204" pitchFamily="18" charset="0"/>
                            </a:rPr>
                            <m:t>FM</m:t>
                          </m:r>
                        </m:sup>
                      </m:sSubSup>
                      <m:d>
                        <m:dPr>
                          <m:ctrlPr>
                            <a:rPr lang="en-US" sz="1100" b="0" i="1" smtClean="0">
                              <a:solidFill>
                                <a:schemeClr val="tx1"/>
                              </a:solidFill>
                              <a:latin typeface="Cambria Math" panose="02040503050406030204" pitchFamily="18" charset="0"/>
                            </a:rPr>
                          </m:ctrlPr>
                        </m:dPr>
                        <m:e>
                          <m:r>
                            <a:rPr lang="en-US" sz="1100" b="0" i="1" smtClean="0">
                              <a:solidFill>
                                <a:schemeClr val="tx1"/>
                              </a:solidFill>
                              <a:latin typeface="Cambria Math" panose="02040503050406030204" pitchFamily="18" charset="0"/>
                            </a:rPr>
                            <m:t>𝑡</m:t>
                          </m:r>
                        </m:e>
                      </m:d>
                      <m:r>
                        <a:rPr lang="en-US" sz="1100" b="0" i="1" smtClean="0">
                          <a:solidFill>
                            <a:schemeClr val="tx1"/>
                          </a:solidFill>
                          <a:latin typeface="Cambria Math" panose="02040503050406030204" pitchFamily="18" charset="0"/>
                        </a:rPr>
                        <m:t>+</m:t>
                      </m:r>
                      <m:sSubSup>
                        <m:sSubSupPr>
                          <m:ctrlPr>
                            <a:rPr lang="en-US" sz="1100" i="1">
                              <a:latin typeface="Cambria Math" panose="02040503050406030204" pitchFamily="18" charset="0"/>
                            </a:rPr>
                          </m:ctrlPr>
                        </m:sSubSupPr>
                        <m:e>
                          <m:r>
                            <a:rPr lang="en-US" sz="1100" i="1">
                              <a:latin typeface="Cambria Math" panose="02040503050406030204" pitchFamily="18" charset="0"/>
                            </a:rPr>
                            <m:t>𝑊</m:t>
                          </m:r>
                        </m:e>
                        <m:sub>
                          <m:r>
                            <a:rPr lang="en-US" sz="1100" i="1">
                              <a:latin typeface="Cambria Math" panose="02040503050406030204" pitchFamily="18" charset="0"/>
                            </a:rPr>
                            <m:t>𝑧</m:t>
                          </m:r>
                        </m:sub>
                        <m:sup>
                          <m:r>
                            <m:rPr>
                              <m:sty m:val="p"/>
                            </m:rPr>
                            <a:rPr lang="en-US" sz="1100" b="0" i="0" smtClean="0">
                              <a:latin typeface="Cambria Math" panose="02040503050406030204" pitchFamily="18" charset="0"/>
                            </a:rPr>
                            <m:t>HOMs</m:t>
                          </m:r>
                        </m:sup>
                      </m:sSubSup>
                      <m:d>
                        <m:dPr>
                          <m:ctrlPr>
                            <a:rPr lang="en-US" sz="1100" i="1">
                              <a:latin typeface="Cambria Math" panose="02040503050406030204" pitchFamily="18" charset="0"/>
                            </a:rPr>
                          </m:ctrlPr>
                        </m:dPr>
                        <m:e>
                          <m:r>
                            <a:rPr lang="en-US" sz="1100" i="1">
                              <a:latin typeface="Cambria Math" panose="02040503050406030204" pitchFamily="18" charset="0"/>
                            </a:rPr>
                            <m:t>𝑡</m:t>
                          </m:r>
                        </m:e>
                      </m:d>
                    </m:oMath>
                  </m:oMathPara>
                </a14:m>
                <a:endParaRPr lang="en-GB" sz="1100" dirty="0">
                  <a:solidFill>
                    <a:schemeClr val="tx1"/>
                  </a:solidFill>
                </a:endParaRPr>
              </a:p>
            </p:txBody>
          </p:sp>
        </mc:Choice>
        <mc:Fallback xmlns="">
          <p:sp>
            <p:nvSpPr>
              <p:cNvPr id="47" name="TextBox 46">
                <a:extLst>
                  <a:ext uri="{FF2B5EF4-FFF2-40B4-BE49-F238E27FC236}">
                    <a16:creationId xmlns:a16="http://schemas.microsoft.com/office/drawing/2014/main" id="{53B125A4-0113-844B-F681-FC0D58A7037A}"/>
                  </a:ext>
                </a:extLst>
              </p:cNvPr>
              <p:cNvSpPr txBox="1">
                <a:spLocks noRot="1" noChangeAspect="1" noMove="1" noResize="1" noEditPoints="1" noAdjustHandles="1" noChangeArrowheads="1" noChangeShapeType="1" noTextEdit="1"/>
              </p:cNvSpPr>
              <p:nvPr/>
            </p:nvSpPr>
            <p:spPr>
              <a:xfrm>
                <a:off x="3390931" y="4530718"/>
                <a:ext cx="1493505" cy="265650"/>
              </a:xfrm>
              <a:prstGeom prst="rect">
                <a:avLst/>
              </a:prstGeom>
              <a:blipFill>
                <a:blip r:embed="rId10"/>
                <a:stretch>
                  <a:fillRect/>
                </a:stretch>
              </a:blipFill>
              <a:ln>
                <a:solidFill>
                  <a:schemeClr val="tx1"/>
                </a:solidFill>
              </a:ln>
            </p:spPr>
            <p:txBody>
              <a:bodyPr/>
              <a:lstStyle/>
              <a:p>
                <a:r>
                  <a:rPr lang="en-GB">
                    <a:noFill/>
                  </a:rPr>
                  <a:t> </a:t>
                </a:r>
              </a:p>
            </p:txBody>
          </p:sp>
        </mc:Fallback>
      </mc:AlternateContent>
      <p:cxnSp>
        <p:nvCxnSpPr>
          <p:cNvPr id="6" name="Straight Arrow Connector 5">
            <a:extLst>
              <a:ext uri="{FF2B5EF4-FFF2-40B4-BE49-F238E27FC236}">
                <a16:creationId xmlns:a16="http://schemas.microsoft.com/office/drawing/2014/main" id="{A18FB4D7-303F-33E5-041C-C93DF0F3D003}"/>
              </a:ext>
            </a:extLst>
          </p:cNvPr>
          <p:cNvCxnSpPr>
            <a:cxnSpLocks/>
          </p:cNvCxnSpPr>
          <p:nvPr/>
        </p:nvCxnSpPr>
        <p:spPr>
          <a:xfrm flipH="1" flipV="1">
            <a:off x="4645575" y="1905470"/>
            <a:ext cx="216024" cy="228811"/>
          </a:xfrm>
          <a:prstGeom prst="straightConnector1">
            <a:avLst/>
          </a:prstGeom>
          <a:noFill/>
          <a:ln w="9525" cap="flat" cmpd="sng" algn="ctr">
            <a:solidFill>
              <a:sysClr val="windowText" lastClr="000000"/>
            </a:solidFill>
            <a:prstDash val="solid"/>
            <a:miter lim="800000"/>
            <a:tailEnd type="triangle"/>
          </a:ln>
          <a:effectLst/>
        </p:spPr>
      </p:cxnSp>
      <p:cxnSp>
        <p:nvCxnSpPr>
          <p:cNvPr id="8" name="Straight Arrow Connector 7">
            <a:extLst>
              <a:ext uri="{FF2B5EF4-FFF2-40B4-BE49-F238E27FC236}">
                <a16:creationId xmlns:a16="http://schemas.microsoft.com/office/drawing/2014/main" id="{827FFF8E-53BB-3351-3457-67EF4E44D042}"/>
              </a:ext>
            </a:extLst>
          </p:cNvPr>
          <p:cNvCxnSpPr>
            <a:cxnSpLocks/>
          </p:cNvCxnSpPr>
          <p:nvPr/>
        </p:nvCxnSpPr>
        <p:spPr>
          <a:xfrm flipH="1" flipV="1">
            <a:off x="4850410" y="1503999"/>
            <a:ext cx="146198" cy="401471"/>
          </a:xfrm>
          <a:prstGeom prst="straightConnector1">
            <a:avLst/>
          </a:prstGeom>
          <a:noFill/>
          <a:ln w="9525" cap="flat" cmpd="sng" algn="ctr">
            <a:solidFill>
              <a:sysClr val="windowText" lastClr="000000"/>
            </a:solidFill>
            <a:prstDash val="solid"/>
            <a:miter lim="800000"/>
            <a:tailEnd type="triangle"/>
          </a:ln>
          <a:effectLst/>
        </p:spPr>
      </p:cxnSp>
      <p:cxnSp>
        <p:nvCxnSpPr>
          <p:cNvPr id="11" name="Straight Arrow Connector 10">
            <a:extLst>
              <a:ext uri="{FF2B5EF4-FFF2-40B4-BE49-F238E27FC236}">
                <a16:creationId xmlns:a16="http://schemas.microsoft.com/office/drawing/2014/main" id="{394C035D-1761-3C53-3583-555CEFF512F3}"/>
              </a:ext>
            </a:extLst>
          </p:cNvPr>
          <p:cNvCxnSpPr>
            <a:cxnSpLocks/>
          </p:cNvCxnSpPr>
          <p:nvPr/>
        </p:nvCxnSpPr>
        <p:spPr>
          <a:xfrm flipV="1">
            <a:off x="5201443" y="1419197"/>
            <a:ext cx="91113" cy="384162"/>
          </a:xfrm>
          <a:prstGeom prst="straightConnector1">
            <a:avLst/>
          </a:prstGeom>
          <a:noFill/>
          <a:ln w="9525" cap="flat" cmpd="sng" algn="ctr">
            <a:solidFill>
              <a:sysClr val="windowText" lastClr="000000"/>
            </a:solidFill>
            <a:prstDash val="solid"/>
            <a:miter lim="800000"/>
            <a:tailEnd type="triangle"/>
          </a:ln>
          <a:effectLst/>
        </p:spPr>
      </p:cxnSp>
      <p:cxnSp>
        <p:nvCxnSpPr>
          <p:cNvPr id="15" name="Straight Arrow Connector 14">
            <a:extLst>
              <a:ext uri="{FF2B5EF4-FFF2-40B4-BE49-F238E27FC236}">
                <a16:creationId xmlns:a16="http://schemas.microsoft.com/office/drawing/2014/main" id="{E67BCA09-5D0C-14C3-0028-A21630A002CF}"/>
              </a:ext>
            </a:extLst>
          </p:cNvPr>
          <p:cNvCxnSpPr>
            <a:cxnSpLocks/>
          </p:cNvCxnSpPr>
          <p:nvPr/>
        </p:nvCxnSpPr>
        <p:spPr>
          <a:xfrm flipV="1">
            <a:off x="5557524" y="1303448"/>
            <a:ext cx="91113" cy="384162"/>
          </a:xfrm>
          <a:prstGeom prst="straightConnector1">
            <a:avLst/>
          </a:prstGeom>
          <a:noFill/>
          <a:ln w="9525" cap="flat" cmpd="sng" algn="ctr">
            <a:solidFill>
              <a:sysClr val="windowText" lastClr="000000"/>
            </a:solidFill>
            <a:prstDash val="solid"/>
            <a:miter lim="800000"/>
            <a:tailEnd type="triangle"/>
          </a:ln>
          <a:effectLst/>
        </p:spPr>
      </p:cxnSp>
      <p:sp>
        <p:nvSpPr>
          <p:cNvPr id="16" name="Footer Placeholder 4">
            <a:extLst>
              <a:ext uri="{FF2B5EF4-FFF2-40B4-BE49-F238E27FC236}">
                <a16:creationId xmlns:a16="http://schemas.microsoft.com/office/drawing/2014/main" id="{BB5BAA89-878D-C372-C040-760B1CC2F3AF}"/>
              </a:ext>
            </a:extLst>
          </p:cNvPr>
          <p:cNvSpPr txBox="1">
            <a:spLocks/>
          </p:cNvSpPr>
          <p:nvPr/>
        </p:nvSpPr>
        <p:spPr>
          <a:xfrm>
            <a:off x="3376587" y="2167653"/>
            <a:ext cx="2332042" cy="26565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800" b="1" dirty="0"/>
              <a:t>Difference might be due to mode-R/Q sensitivity, i.e., broad (TM</a:t>
            </a:r>
            <a:r>
              <a:rPr lang="en-US" sz="800" b="1" baseline="-25000" dirty="0"/>
              <a:t>010</a:t>
            </a:r>
            <a:r>
              <a:rPr lang="en-US" sz="800" b="1" dirty="0"/>
              <a:t>) or narrow (TM</a:t>
            </a:r>
            <a:r>
              <a:rPr lang="en-US" sz="800" b="1" baseline="-25000" dirty="0"/>
              <a:t>020,</a:t>
            </a:r>
            <a:r>
              <a:rPr lang="en-US" sz="800" b="1" dirty="0"/>
              <a:t>TM</a:t>
            </a:r>
            <a:r>
              <a:rPr lang="en-US" sz="800" b="1" baseline="-25000" dirty="0"/>
              <a:t>021</a:t>
            </a:r>
            <a:r>
              <a:rPr lang="en-US" sz="800" b="1" dirty="0"/>
              <a:t>) radial E-field profile</a:t>
            </a:r>
            <a:endParaRPr lang="en-GB" sz="800" b="1" baseline="-25000" dirty="0"/>
          </a:p>
        </p:txBody>
      </p:sp>
      <p:pic>
        <p:nvPicPr>
          <p:cNvPr id="7" name="Picture 6" descr="A graph of a function&#10;&#10;AI-generated content may be incorrect.">
            <a:extLst>
              <a:ext uri="{FF2B5EF4-FFF2-40B4-BE49-F238E27FC236}">
                <a16:creationId xmlns:a16="http://schemas.microsoft.com/office/drawing/2014/main" id="{F0FCF0A6-093B-B323-3BE9-90D28608F394}"/>
              </a:ext>
            </a:extLst>
          </p:cNvPr>
          <p:cNvPicPr>
            <a:picLocks noChangeAspect="1"/>
          </p:cNvPicPr>
          <p:nvPr/>
        </p:nvPicPr>
        <p:blipFill>
          <a:blip r:embed="rId11"/>
          <a:stretch>
            <a:fillRect/>
          </a:stretch>
        </p:blipFill>
        <p:spPr>
          <a:xfrm>
            <a:off x="11832" y="481698"/>
            <a:ext cx="3048000" cy="2286000"/>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DEB89F9-4066-5AF5-81F9-B0AE02E08A24}"/>
                  </a:ext>
                </a:extLst>
              </p:cNvPr>
              <p:cNvSpPr txBox="1"/>
              <p:nvPr/>
            </p:nvSpPr>
            <p:spPr>
              <a:xfrm>
                <a:off x="441581" y="2243753"/>
                <a:ext cx="2146940" cy="265650"/>
              </a:xfrm>
              <a:prstGeom prst="rect">
                <a:avLst/>
              </a:prstGeom>
              <a:solidFill>
                <a:schemeClr val="bg1"/>
              </a:solidFill>
              <a:ln>
                <a:solidFill>
                  <a:schemeClr val="tx1"/>
                </a:solidFill>
              </a:ln>
            </p:spPr>
            <p:txBody>
              <a:bodyPr wrap="square">
                <a:spAutoFit/>
              </a:bodyPr>
              <a:lstStyle/>
              <a:p>
                <a:pPr/>
                <a14:m>
                  <m:oMathPara xmlns:m="http://schemas.openxmlformats.org/officeDocument/2006/math">
                    <m:oMathParaPr>
                      <m:jc m:val="center"/>
                    </m:oMathParaPr>
                    <m:oMath xmlns:m="http://schemas.openxmlformats.org/officeDocument/2006/math">
                      <m:sSubSup>
                        <m:sSubSupPr>
                          <m:ctrlPr>
                            <a:rPr lang="en-US" sz="1100" b="0" i="1" smtClean="0">
                              <a:solidFill>
                                <a:schemeClr val="tx1"/>
                              </a:solidFill>
                              <a:latin typeface="Cambria Math" panose="02040503050406030204" pitchFamily="18" charset="0"/>
                            </a:rPr>
                          </m:ctrlPr>
                        </m:sSubSupPr>
                        <m:e>
                          <m:r>
                            <a:rPr lang="en-US" sz="1100" b="0" i="1" smtClean="0">
                              <a:solidFill>
                                <a:schemeClr val="tx1"/>
                              </a:solidFill>
                              <a:latin typeface="Cambria Math" panose="02040503050406030204" pitchFamily="18" charset="0"/>
                            </a:rPr>
                            <m:t>𝑊</m:t>
                          </m:r>
                        </m:e>
                        <m:sub>
                          <m:r>
                            <a:rPr lang="en-US" sz="1100" b="0" i="1" smtClean="0">
                              <a:solidFill>
                                <a:schemeClr val="tx1"/>
                              </a:solidFill>
                              <a:latin typeface="Cambria Math" panose="02040503050406030204" pitchFamily="18" charset="0"/>
                            </a:rPr>
                            <m:t>𝑧</m:t>
                          </m:r>
                        </m:sub>
                        <m:sup>
                          <m:r>
                            <m:rPr>
                              <m:sty m:val="p"/>
                            </m:rPr>
                            <a:rPr lang="en-US" sz="1100" b="0" i="0" smtClean="0">
                              <a:solidFill>
                                <a:schemeClr val="tx1"/>
                              </a:solidFill>
                              <a:latin typeface="Cambria Math" panose="02040503050406030204" pitchFamily="18" charset="0"/>
                            </a:rPr>
                            <m:t>FM</m:t>
                          </m:r>
                        </m:sup>
                      </m:sSubSup>
                      <m:d>
                        <m:dPr>
                          <m:ctrlPr>
                            <a:rPr lang="en-US" sz="1100" b="0" i="1" smtClean="0">
                              <a:solidFill>
                                <a:schemeClr val="tx1"/>
                              </a:solidFill>
                              <a:latin typeface="Cambria Math" panose="02040503050406030204" pitchFamily="18" charset="0"/>
                            </a:rPr>
                          </m:ctrlPr>
                        </m:dPr>
                        <m:e>
                          <m:r>
                            <a:rPr lang="en-US" sz="1100" b="0" i="1" smtClean="0">
                              <a:solidFill>
                                <a:schemeClr val="tx1"/>
                              </a:solidFill>
                              <a:latin typeface="Cambria Math" panose="02040503050406030204" pitchFamily="18" charset="0"/>
                            </a:rPr>
                            <m:t>𝑡</m:t>
                          </m:r>
                        </m:e>
                      </m:d>
                      <m:r>
                        <a:rPr lang="en-US" sz="1100" b="0" i="1" smtClean="0">
                          <a:solidFill>
                            <a:schemeClr val="tx1"/>
                          </a:solidFill>
                          <a:latin typeface="Cambria Math" panose="02040503050406030204" pitchFamily="18" charset="0"/>
                        </a:rPr>
                        <m:t>+</m:t>
                      </m:r>
                      <m:sSubSup>
                        <m:sSubSupPr>
                          <m:ctrlPr>
                            <a:rPr lang="en-US" sz="1100" i="1">
                              <a:latin typeface="Cambria Math" panose="02040503050406030204" pitchFamily="18" charset="0"/>
                            </a:rPr>
                          </m:ctrlPr>
                        </m:sSubSupPr>
                        <m:e>
                          <m:r>
                            <a:rPr lang="en-US" sz="1100" i="1">
                              <a:latin typeface="Cambria Math" panose="02040503050406030204" pitchFamily="18" charset="0"/>
                            </a:rPr>
                            <m:t>𝑊</m:t>
                          </m:r>
                        </m:e>
                        <m:sub>
                          <m:r>
                            <a:rPr lang="en-US" sz="1100" i="1">
                              <a:latin typeface="Cambria Math" panose="02040503050406030204" pitchFamily="18" charset="0"/>
                            </a:rPr>
                            <m:t>𝑧</m:t>
                          </m:r>
                        </m:sub>
                        <m:sup>
                          <m:r>
                            <m:rPr>
                              <m:sty m:val="p"/>
                            </m:rPr>
                            <a:rPr lang="en-US" sz="1100" b="0" i="0" smtClean="0">
                              <a:latin typeface="Cambria Math" panose="02040503050406030204" pitchFamily="18" charset="0"/>
                            </a:rPr>
                            <m:t>HOMs</m:t>
                          </m:r>
                        </m:sup>
                      </m:sSubSup>
                      <m:d>
                        <m:dPr>
                          <m:ctrlPr>
                            <a:rPr lang="en-US" sz="1100" i="1">
                              <a:latin typeface="Cambria Math" panose="02040503050406030204" pitchFamily="18" charset="0"/>
                            </a:rPr>
                          </m:ctrlPr>
                        </m:dPr>
                        <m:e>
                          <m:r>
                            <a:rPr lang="en-US" sz="1100" i="1">
                              <a:latin typeface="Cambria Math" panose="02040503050406030204" pitchFamily="18" charset="0"/>
                            </a:rPr>
                            <m:t>𝑡</m:t>
                          </m:r>
                        </m:e>
                      </m:d>
                      <m:r>
                        <a:rPr lang="en-US" sz="1100" b="0" i="1" smtClean="0">
                          <a:latin typeface="Cambria Math" panose="02040503050406030204" pitchFamily="18" charset="0"/>
                        </a:rPr>
                        <m:t>+</m:t>
                      </m:r>
                      <m:sSubSup>
                        <m:sSubSupPr>
                          <m:ctrlPr>
                            <a:rPr lang="en-US" sz="1100" b="0" i="1" smtClean="0">
                              <a:latin typeface="Cambria Math" panose="02040503050406030204" pitchFamily="18" charset="0"/>
                            </a:rPr>
                          </m:ctrlPr>
                        </m:sSubSupPr>
                        <m:e>
                          <m:r>
                            <a:rPr lang="en-US" sz="1100" b="0" i="1" smtClean="0">
                              <a:latin typeface="Cambria Math" panose="02040503050406030204" pitchFamily="18" charset="0"/>
                            </a:rPr>
                            <m:t>𝑊</m:t>
                          </m:r>
                        </m:e>
                        <m:sub>
                          <m:r>
                            <a:rPr lang="en-US" sz="1100" b="0" i="1" smtClean="0">
                              <a:latin typeface="Cambria Math" panose="02040503050406030204" pitchFamily="18" charset="0"/>
                            </a:rPr>
                            <m:t>𝑧</m:t>
                          </m:r>
                        </m:sub>
                        <m:sup>
                          <m:r>
                            <m:rPr>
                              <m:sty m:val="p"/>
                            </m:rPr>
                            <a:rPr lang="en-US" sz="1100" b="0" i="0" smtClean="0">
                              <a:latin typeface="Cambria Math" panose="02040503050406030204" pitchFamily="18" charset="0"/>
                            </a:rPr>
                            <m:t>ISC</m:t>
                          </m:r>
                        </m:sup>
                      </m:sSubSup>
                      <m:r>
                        <a:rPr lang="en-US" sz="1100" b="0" i="1" smtClean="0">
                          <a:latin typeface="Cambria Math" panose="02040503050406030204" pitchFamily="18" charset="0"/>
                        </a:rPr>
                        <m:t>(</m:t>
                      </m:r>
                      <m:r>
                        <a:rPr lang="en-US" sz="1100" b="0" i="1" smtClean="0">
                          <a:latin typeface="Cambria Math" panose="02040503050406030204" pitchFamily="18" charset="0"/>
                        </a:rPr>
                        <m:t>𝑡</m:t>
                      </m:r>
                      <m:r>
                        <a:rPr lang="en-US" sz="1100" b="0" i="1" smtClean="0">
                          <a:latin typeface="Cambria Math" panose="02040503050406030204" pitchFamily="18" charset="0"/>
                        </a:rPr>
                        <m:t>)</m:t>
                      </m:r>
                    </m:oMath>
                  </m:oMathPara>
                </a14:m>
                <a:endParaRPr lang="en-GB" sz="1100" dirty="0">
                  <a:solidFill>
                    <a:schemeClr val="tx1"/>
                  </a:solidFill>
                </a:endParaRPr>
              </a:p>
            </p:txBody>
          </p:sp>
        </mc:Choice>
        <mc:Fallback xmlns="">
          <p:sp>
            <p:nvSpPr>
              <p:cNvPr id="10" name="TextBox 9">
                <a:extLst>
                  <a:ext uri="{FF2B5EF4-FFF2-40B4-BE49-F238E27FC236}">
                    <a16:creationId xmlns:a16="http://schemas.microsoft.com/office/drawing/2014/main" id="{FDEB89F9-4066-5AF5-81F9-B0AE02E08A24}"/>
                  </a:ext>
                </a:extLst>
              </p:cNvPr>
              <p:cNvSpPr txBox="1">
                <a:spLocks noRot="1" noChangeAspect="1" noMove="1" noResize="1" noEditPoints="1" noAdjustHandles="1" noChangeArrowheads="1" noChangeShapeType="1" noTextEdit="1"/>
              </p:cNvSpPr>
              <p:nvPr/>
            </p:nvSpPr>
            <p:spPr>
              <a:xfrm>
                <a:off x="441581" y="2243753"/>
                <a:ext cx="2146940" cy="265650"/>
              </a:xfrm>
              <a:prstGeom prst="rect">
                <a:avLst/>
              </a:prstGeom>
              <a:blipFill>
                <a:blip r:embed="rId12"/>
                <a:stretch>
                  <a:fillRect b="-4348"/>
                </a:stretch>
              </a:blipFill>
              <a:ln>
                <a:solidFill>
                  <a:schemeClr val="tx1"/>
                </a:solidFill>
              </a:ln>
            </p:spPr>
            <p:txBody>
              <a:bodyPr/>
              <a:lstStyle/>
              <a:p>
                <a:r>
                  <a:rPr lang="en-GB">
                    <a:noFill/>
                  </a:rPr>
                  <a:t> </a:t>
                </a:r>
              </a:p>
            </p:txBody>
          </p:sp>
        </mc:Fallback>
      </mc:AlternateContent>
      <p:sp>
        <p:nvSpPr>
          <p:cNvPr id="12" name="Footer Placeholder 4">
            <a:extLst>
              <a:ext uri="{FF2B5EF4-FFF2-40B4-BE49-F238E27FC236}">
                <a16:creationId xmlns:a16="http://schemas.microsoft.com/office/drawing/2014/main" id="{6C1E4477-008E-C60D-80DC-2C48D843FA5B}"/>
              </a:ext>
            </a:extLst>
          </p:cNvPr>
          <p:cNvSpPr txBox="1">
            <a:spLocks/>
          </p:cNvSpPr>
          <p:nvPr/>
        </p:nvSpPr>
        <p:spPr>
          <a:xfrm>
            <a:off x="474175" y="817225"/>
            <a:ext cx="1182869" cy="545442"/>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800" b="1" dirty="0"/>
              <a:t>Non-linear dependence of wake potential on transverse offset </a:t>
            </a:r>
            <a:r>
              <a:rPr lang="en-US" sz="800" b="1" dirty="0" err="1"/>
              <a:t>y</a:t>
            </a:r>
            <a:r>
              <a:rPr lang="en-US" sz="800" b="1" baseline="-25000" dirty="0" err="1"/>
              <a:t>t</a:t>
            </a:r>
            <a:r>
              <a:rPr lang="en-US" sz="800" b="1" dirty="0"/>
              <a:t> of the test charge in the short-wake regime</a:t>
            </a:r>
            <a:endParaRPr lang="en-GB" sz="800" b="1" baseline="-25000" dirty="0"/>
          </a:p>
        </p:txBody>
      </p:sp>
      <p:cxnSp>
        <p:nvCxnSpPr>
          <p:cNvPr id="14" name="Straight Arrow Connector 13">
            <a:extLst>
              <a:ext uri="{FF2B5EF4-FFF2-40B4-BE49-F238E27FC236}">
                <a16:creationId xmlns:a16="http://schemas.microsoft.com/office/drawing/2014/main" id="{3C266FCA-55AE-0A5D-6CDB-8989D1A2D861}"/>
              </a:ext>
            </a:extLst>
          </p:cNvPr>
          <p:cNvCxnSpPr>
            <a:cxnSpLocks/>
          </p:cNvCxnSpPr>
          <p:nvPr/>
        </p:nvCxnSpPr>
        <p:spPr>
          <a:xfrm>
            <a:off x="1261444" y="1392679"/>
            <a:ext cx="253607" cy="322071"/>
          </a:xfrm>
          <a:prstGeom prst="straightConnector1">
            <a:avLst/>
          </a:prstGeom>
          <a:noFill/>
          <a:ln w="9525" cap="flat" cmpd="sng" algn="ctr">
            <a:solidFill>
              <a:sysClr val="windowText" lastClr="000000"/>
            </a:solidFill>
            <a:prstDash val="solid"/>
            <a:miter lim="800000"/>
            <a:tailEnd type="triangle"/>
          </a:ln>
          <a:effectLst/>
        </p:spPr>
      </p:cxnSp>
      <p:grpSp>
        <p:nvGrpSpPr>
          <p:cNvPr id="18" name="Group 17">
            <a:extLst>
              <a:ext uri="{FF2B5EF4-FFF2-40B4-BE49-F238E27FC236}">
                <a16:creationId xmlns:a16="http://schemas.microsoft.com/office/drawing/2014/main" id="{CA819F85-720C-B7E8-56BB-77CCAD36F6EF}"/>
              </a:ext>
            </a:extLst>
          </p:cNvPr>
          <p:cNvGrpSpPr/>
          <p:nvPr/>
        </p:nvGrpSpPr>
        <p:grpSpPr>
          <a:xfrm>
            <a:off x="59971" y="2841998"/>
            <a:ext cx="3048000" cy="2286000"/>
            <a:chOff x="59971" y="2841998"/>
            <a:chExt cx="3048000" cy="2286000"/>
          </a:xfrm>
        </p:grpSpPr>
        <p:pic>
          <p:nvPicPr>
            <p:cNvPr id="3" name="Picture 2">
              <a:extLst>
                <a:ext uri="{FF2B5EF4-FFF2-40B4-BE49-F238E27FC236}">
                  <a16:creationId xmlns:a16="http://schemas.microsoft.com/office/drawing/2014/main" id="{616536B3-A314-4267-6088-6773C0D83444}"/>
                </a:ext>
              </a:extLst>
            </p:cNvPr>
            <p:cNvPicPr>
              <a:picLocks noChangeAspect="1"/>
            </p:cNvPicPr>
            <p:nvPr/>
          </p:nvPicPr>
          <p:blipFill>
            <a:blip r:embed="rId13"/>
            <a:stretch>
              <a:fillRect/>
            </a:stretch>
          </p:blipFill>
          <p:spPr>
            <a:xfrm>
              <a:off x="59971" y="2841998"/>
              <a:ext cx="3048000" cy="2286000"/>
            </a:xfrm>
            <a:prstGeom prst="rect">
              <a:avLst/>
            </a:prstGeom>
          </p:spPr>
        </p:pic>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FF5F8F85-287F-2B80-35BD-3341406D32D9}"/>
                    </a:ext>
                  </a:extLst>
                </p:cNvPr>
                <p:cNvSpPr txBox="1"/>
                <p:nvPr/>
              </p:nvSpPr>
              <p:spPr>
                <a:xfrm>
                  <a:off x="439864" y="4497922"/>
                  <a:ext cx="2146940" cy="265650"/>
                </a:xfrm>
                <a:prstGeom prst="rect">
                  <a:avLst/>
                </a:prstGeom>
                <a:solidFill>
                  <a:schemeClr val="bg1"/>
                </a:solidFill>
                <a:ln>
                  <a:solidFill>
                    <a:schemeClr val="tx1"/>
                  </a:solidFill>
                </a:ln>
              </p:spPr>
              <p:txBody>
                <a:bodyPr wrap="square">
                  <a:spAutoFit/>
                </a:bodyPr>
                <a:lstStyle/>
                <a:p>
                  <a:pPr/>
                  <a14:m>
                    <m:oMathPara xmlns:m="http://schemas.openxmlformats.org/officeDocument/2006/math">
                      <m:oMathParaPr>
                        <m:jc m:val="center"/>
                      </m:oMathParaPr>
                      <m:oMath xmlns:m="http://schemas.openxmlformats.org/officeDocument/2006/math">
                        <m:sSubSup>
                          <m:sSubSupPr>
                            <m:ctrlPr>
                              <a:rPr lang="en-US" sz="1100" b="0" i="1" smtClean="0">
                                <a:solidFill>
                                  <a:schemeClr val="tx1"/>
                                </a:solidFill>
                                <a:latin typeface="Cambria Math" panose="02040503050406030204" pitchFamily="18" charset="0"/>
                              </a:rPr>
                            </m:ctrlPr>
                          </m:sSubSupPr>
                          <m:e>
                            <m:r>
                              <a:rPr lang="en-US" sz="1100" b="0" i="1" smtClean="0">
                                <a:solidFill>
                                  <a:schemeClr val="tx1"/>
                                </a:solidFill>
                                <a:latin typeface="Cambria Math" panose="02040503050406030204" pitchFamily="18" charset="0"/>
                              </a:rPr>
                              <m:t>𝑊</m:t>
                            </m:r>
                          </m:e>
                          <m:sub>
                            <m:r>
                              <a:rPr lang="en-US" sz="1100" b="0" i="1" smtClean="0">
                                <a:solidFill>
                                  <a:schemeClr val="tx1"/>
                                </a:solidFill>
                                <a:latin typeface="Cambria Math" panose="02040503050406030204" pitchFamily="18" charset="0"/>
                              </a:rPr>
                              <m:t>𝑧</m:t>
                            </m:r>
                          </m:sub>
                          <m:sup>
                            <m:r>
                              <m:rPr>
                                <m:sty m:val="p"/>
                              </m:rPr>
                              <a:rPr lang="en-US" sz="1100" b="0" i="0" smtClean="0">
                                <a:solidFill>
                                  <a:schemeClr val="tx1"/>
                                </a:solidFill>
                                <a:latin typeface="Cambria Math" panose="02040503050406030204" pitchFamily="18" charset="0"/>
                              </a:rPr>
                              <m:t>FM</m:t>
                            </m:r>
                          </m:sup>
                        </m:sSubSup>
                        <m:d>
                          <m:dPr>
                            <m:ctrlPr>
                              <a:rPr lang="en-US" sz="1100" b="0" i="1" smtClean="0">
                                <a:solidFill>
                                  <a:schemeClr val="tx1"/>
                                </a:solidFill>
                                <a:latin typeface="Cambria Math" panose="02040503050406030204" pitchFamily="18" charset="0"/>
                              </a:rPr>
                            </m:ctrlPr>
                          </m:dPr>
                          <m:e>
                            <m:r>
                              <a:rPr lang="en-US" sz="1100" b="0" i="1" smtClean="0">
                                <a:solidFill>
                                  <a:schemeClr val="tx1"/>
                                </a:solidFill>
                                <a:latin typeface="Cambria Math" panose="02040503050406030204" pitchFamily="18" charset="0"/>
                              </a:rPr>
                              <m:t>𝑡</m:t>
                            </m:r>
                          </m:e>
                        </m:d>
                        <m:r>
                          <a:rPr lang="en-US" sz="1100" b="0" i="1" smtClean="0">
                            <a:solidFill>
                              <a:schemeClr val="tx1"/>
                            </a:solidFill>
                            <a:latin typeface="Cambria Math" panose="02040503050406030204" pitchFamily="18" charset="0"/>
                          </a:rPr>
                          <m:t>+</m:t>
                        </m:r>
                        <m:sSubSup>
                          <m:sSubSupPr>
                            <m:ctrlPr>
                              <a:rPr lang="en-US" sz="1100" i="1">
                                <a:latin typeface="Cambria Math" panose="02040503050406030204" pitchFamily="18" charset="0"/>
                              </a:rPr>
                            </m:ctrlPr>
                          </m:sSubSupPr>
                          <m:e>
                            <m:r>
                              <a:rPr lang="en-US" sz="1100" i="1">
                                <a:latin typeface="Cambria Math" panose="02040503050406030204" pitchFamily="18" charset="0"/>
                              </a:rPr>
                              <m:t>𝑊</m:t>
                            </m:r>
                          </m:e>
                          <m:sub>
                            <m:r>
                              <a:rPr lang="en-US" sz="1100" i="1">
                                <a:latin typeface="Cambria Math" panose="02040503050406030204" pitchFamily="18" charset="0"/>
                              </a:rPr>
                              <m:t>𝑧</m:t>
                            </m:r>
                          </m:sub>
                          <m:sup>
                            <m:r>
                              <m:rPr>
                                <m:sty m:val="p"/>
                              </m:rPr>
                              <a:rPr lang="en-US" sz="1100" b="0" i="0" smtClean="0">
                                <a:latin typeface="Cambria Math" panose="02040503050406030204" pitchFamily="18" charset="0"/>
                              </a:rPr>
                              <m:t>HOMs</m:t>
                            </m:r>
                          </m:sup>
                        </m:sSubSup>
                        <m:d>
                          <m:dPr>
                            <m:ctrlPr>
                              <a:rPr lang="en-US" sz="1100" i="1">
                                <a:latin typeface="Cambria Math" panose="02040503050406030204" pitchFamily="18" charset="0"/>
                              </a:rPr>
                            </m:ctrlPr>
                          </m:dPr>
                          <m:e>
                            <m:r>
                              <a:rPr lang="en-US" sz="1100" i="1">
                                <a:latin typeface="Cambria Math" panose="02040503050406030204" pitchFamily="18" charset="0"/>
                              </a:rPr>
                              <m:t>𝑡</m:t>
                            </m:r>
                          </m:e>
                        </m:d>
                        <m:r>
                          <a:rPr lang="en-US" sz="1100" b="0" i="1" smtClean="0">
                            <a:latin typeface="Cambria Math" panose="02040503050406030204" pitchFamily="18" charset="0"/>
                          </a:rPr>
                          <m:t>+</m:t>
                        </m:r>
                        <m:sSubSup>
                          <m:sSubSupPr>
                            <m:ctrlPr>
                              <a:rPr lang="en-US" sz="1100" b="0" i="1" smtClean="0">
                                <a:latin typeface="Cambria Math" panose="02040503050406030204" pitchFamily="18" charset="0"/>
                              </a:rPr>
                            </m:ctrlPr>
                          </m:sSubSupPr>
                          <m:e>
                            <m:r>
                              <a:rPr lang="en-US" sz="1100" b="0" i="1" smtClean="0">
                                <a:latin typeface="Cambria Math" panose="02040503050406030204" pitchFamily="18" charset="0"/>
                              </a:rPr>
                              <m:t>𝑊</m:t>
                            </m:r>
                          </m:e>
                          <m:sub>
                            <m:r>
                              <a:rPr lang="en-US" sz="1100" b="0" i="1" smtClean="0">
                                <a:latin typeface="Cambria Math" panose="02040503050406030204" pitchFamily="18" charset="0"/>
                              </a:rPr>
                              <m:t>𝑧</m:t>
                            </m:r>
                          </m:sub>
                          <m:sup>
                            <m:r>
                              <m:rPr>
                                <m:sty m:val="p"/>
                              </m:rPr>
                              <a:rPr lang="en-US" sz="1100" b="0" i="0" smtClean="0">
                                <a:latin typeface="Cambria Math" panose="02040503050406030204" pitchFamily="18" charset="0"/>
                              </a:rPr>
                              <m:t>ISC</m:t>
                            </m:r>
                          </m:sup>
                        </m:sSubSup>
                        <m:r>
                          <a:rPr lang="en-US" sz="1100" b="0" i="1" smtClean="0">
                            <a:latin typeface="Cambria Math" panose="02040503050406030204" pitchFamily="18" charset="0"/>
                          </a:rPr>
                          <m:t>(</m:t>
                        </m:r>
                        <m:r>
                          <a:rPr lang="en-US" sz="1100" b="0" i="1" smtClean="0">
                            <a:latin typeface="Cambria Math" panose="02040503050406030204" pitchFamily="18" charset="0"/>
                          </a:rPr>
                          <m:t>𝑡</m:t>
                        </m:r>
                        <m:r>
                          <a:rPr lang="en-US" sz="1100" b="0" i="1" smtClean="0">
                            <a:latin typeface="Cambria Math" panose="02040503050406030204" pitchFamily="18" charset="0"/>
                          </a:rPr>
                          <m:t>)</m:t>
                        </m:r>
                      </m:oMath>
                    </m:oMathPara>
                  </a14:m>
                  <a:endParaRPr lang="en-GB" sz="1100" dirty="0">
                    <a:solidFill>
                      <a:schemeClr val="tx1"/>
                    </a:solidFill>
                  </a:endParaRPr>
                </a:p>
              </p:txBody>
            </p:sp>
          </mc:Choice>
          <mc:Fallback xmlns="">
            <p:sp>
              <p:nvSpPr>
                <p:cNvPr id="33" name="TextBox 32">
                  <a:extLst>
                    <a:ext uri="{FF2B5EF4-FFF2-40B4-BE49-F238E27FC236}">
                      <a16:creationId xmlns:a16="http://schemas.microsoft.com/office/drawing/2014/main" id="{FF5F8F85-287F-2B80-35BD-3341406D32D9}"/>
                    </a:ext>
                  </a:extLst>
                </p:cNvPr>
                <p:cNvSpPr txBox="1">
                  <a:spLocks noRot="1" noChangeAspect="1" noMove="1" noResize="1" noEditPoints="1" noAdjustHandles="1" noChangeArrowheads="1" noChangeShapeType="1" noTextEdit="1"/>
                </p:cNvSpPr>
                <p:nvPr/>
              </p:nvSpPr>
              <p:spPr>
                <a:xfrm>
                  <a:off x="439864" y="4497922"/>
                  <a:ext cx="2146940" cy="265650"/>
                </a:xfrm>
                <a:prstGeom prst="rect">
                  <a:avLst/>
                </a:prstGeom>
                <a:blipFill>
                  <a:blip r:embed="rId14"/>
                  <a:stretch>
                    <a:fillRect b="-4444"/>
                  </a:stretch>
                </a:blipFill>
                <a:ln>
                  <a:solidFill>
                    <a:schemeClr val="tx1"/>
                  </a:solidFill>
                </a:ln>
              </p:spPr>
              <p:txBody>
                <a:bodyPr/>
                <a:lstStyle/>
                <a:p>
                  <a:r>
                    <a:rPr lang="en-GB">
                      <a:noFill/>
                    </a:rPr>
                    <a:t> </a:t>
                  </a:r>
                </a:p>
              </p:txBody>
            </p:sp>
          </mc:Fallback>
        </mc:AlternateContent>
      </p:grpSp>
      <p:sp>
        <p:nvSpPr>
          <p:cNvPr id="30" name="Footer Placeholder 4">
            <a:extLst>
              <a:ext uri="{FF2B5EF4-FFF2-40B4-BE49-F238E27FC236}">
                <a16:creationId xmlns:a16="http://schemas.microsoft.com/office/drawing/2014/main" id="{302D554E-BBEC-1A26-DACF-FCE71CCD0F6D}"/>
              </a:ext>
            </a:extLst>
          </p:cNvPr>
          <p:cNvSpPr txBox="1">
            <a:spLocks/>
          </p:cNvSpPr>
          <p:nvPr/>
        </p:nvSpPr>
        <p:spPr>
          <a:xfrm>
            <a:off x="659981" y="3439556"/>
            <a:ext cx="1409866" cy="545442"/>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800" b="1" dirty="0"/>
              <a:t>Longitudinal wake potential does not depend on the test-particle transverse offset!</a:t>
            </a:r>
            <a:endParaRPr lang="en-GB" sz="800" b="1" baseline="-25000" dirty="0"/>
          </a:p>
        </p:txBody>
      </p:sp>
      <p:sp>
        <p:nvSpPr>
          <p:cNvPr id="36" name="Footer Placeholder 4">
            <a:extLst>
              <a:ext uri="{FF2B5EF4-FFF2-40B4-BE49-F238E27FC236}">
                <a16:creationId xmlns:a16="http://schemas.microsoft.com/office/drawing/2014/main" id="{B16F354B-4E22-CCB5-7859-7794CD4AF41A}"/>
              </a:ext>
            </a:extLst>
          </p:cNvPr>
          <p:cNvSpPr txBox="1">
            <a:spLocks/>
          </p:cNvSpPr>
          <p:nvPr/>
        </p:nvSpPr>
        <p:spPr>
          <a:xfrm>
            <a:off x="2127917" y="1212810"/>
            <a:ext cx="1660461" cy="464867"/>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800" b="1" dirty="0"/>
              <a:t>-</a:t>
            </a:r>
            <a:endParaRPr lang="en-GB" sz="2800" b="1" baseline="-25000" dirty="0"/>
          </a:p>
        </p:txBody>
      </p:sp>
      <p:sp>
        <p:nvSpPr>
          <p:cNvPr id="37" name="Footer Placeholder 4">
            <a:extLst>
              <a:ext uri="{FF2B5EF4-FFF2-40B4-BE49-F238E27FC236}">
                <a16:creationId xmlns:a16="http://schemas.microsoft.com/office/drawing/2014/main" id="{A73A86F9-74DE-6309-1A18-B8F3B1C64850}"/>
              </a:ext>
            </a:extLst>
          </p:cNvPr>
          <p:cNvSpPr txBox="1">
            <a:spLocks/>
          </p:cNvSpPr>
          <p:nvPr/>
        </p:nvSpPr>
        <p:spPr>
          <a:xfrm>
            <a:off x="5175917" y="1303448"/>
            <a:ext cx="1660461" cy="464867"/>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800" b="1" dirty="0"/>
              <a:t>=</a:t>
            </a:r>
            <a:endParaRPr lang="en-GB" sz="2800" b="1" baseline="-25000" dirty="0"/>
          </a:p>
        </p:txBody>
      </p:sp>
      <p:sp>
        <p:nvSpPr>
          <p:cNvPr id="40" name="Footer Placeholder 4">
            <a:extLst>
              <a:ext uri="{FF2B5EF4-FFF2-40B4-BE49-F238E27FC236}">
                <a16:creationId xmlns:a16="http://schemas.microsoft.com/office/drawing/2014/main" id="{89EAC8AD-DA6E-1DBF-47AA-0D9BA6B99724}"/>
              </a:ext>
            </a:extLst>
          </p:cNvPr>
          <p:cNvSpPr txBox="1">
            <a:spLocks/>
          </p:cNvSpPr>
          <p:nvPr/>
        </p:nvSpPr>
        <p:spPr>
          <a:xfrm>
            <a:off x="2112677" y="3562172"/>
            <a:ext cx="1660461" cy="464867"/>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800" b="1" dirty="0"/>
              <a:t>-</a:t>
            </a:r>
            <a:endParaRPr lang="en-GB" sz="2800" b="1" baseline="-25000" dirty="0"/>
          </a:p>
        </p:txBody>
      </p:sp>
      <p:sp>
        <p:nvSpPr>
          <p:cNvPr id="41" name="Footer Placeholder 4">
            <a:extLst>
              <a:ext uri="{FF2B5EF4-FFF2-40B4-BE49-F238E27FC236}">
                <a16:creationId xmlns:a16="http://schemas.microsoft.com/office/drawing/2014/main" id="{F8EDD83B-F2FF-0D77-7A06-434C5E596EE5}"/>
              </a:ext>
            </a:extLst>
          </p:cNvPr>
          <p:cNvSpPr txBox="1">
            <a:spLocks/>
          </p:cNvSpPr>
          <p:nvPr/>
        </p:nvSpPr>
        <p:spPr>
          <a:xfrm>
            <a:off x="5160677" y="3652810"/>
            <a:ext cx="1660461" cy="464867"/>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800" b="1" dirty="0"/>
              <a:t>=</a:t>
            </a:r>
            <a:endParaRPr lang="en-GB" sz="2800" b="1" baseline="-25000" dirty="0"/>
          </a:p>
        </p:txBody>
      </p:sp>
    </p:spTree>
    <p:extLst>
      <p:ext uri="{BB962C8B-B14F-4D97-AF65-F5344CB8AC3E}">
        <p14:creationId xmlns:p14="http://schemas.microsoft.com/office/powerpoint/2010/main" val="3975454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7"/>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49"/>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54"/>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60"/>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62"/>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59"/>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58"/>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40"/>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17"/>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45"/>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52" grpId="0" animBg="1"/>
      <p:bldP spid="53" grpId="0"/>
      <p:bldP spid="59" grpId="0"/>
      <p:bldP spid="62" grpId="0"/>
      <p:bldP spid="63" grpId="0"/>
      <p:bldP spid="46" grpId="0" animBg="1"/>
      <p:bldP spid="47" grpId="0" animBg="1"/>
      <p:bldP spid="16" grpId="0"/>
      <p:bldP spid="10" grpId="0" animBg="1"/>
      <p:bldP spid="12" grpId="0"/>
      <p:bldP spid="30" grpId="0"/>
      <p:bldP spid="36" grpId="0"/>
      <p:bldP spid="37" grpId="0"/>
      <p:bldP spid="40" grpId="0"/>
      <p:bldP spid="4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9205A3-05CC-3B50-D807-8A1FE2CFD1BC}"/>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ADCB3B9E-EC5A-CD60-05C5-99C34A08AC19}"/>
              </a:ext>
            </a:extLst>
          </p:cNvPr>
          <p:cNvSpPr/>
          <p:nvPr/>
        </p:nvSpPr>
        <p:spPr>
          <a:xfrm>
            <a:off x="562300" y="0"/>
            <a:ext cx="720080" cy="540032"/>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51" name="Picture 50" descr="A graph of a function&#10;&#10;AI-generated content may be incorrect.">
            <a:extLst>
              <a:ext uri="{FF2B5EF4-FFF2-40B4-BE49-F238E27FC236}">
                <a16:creationId xmlns:a16="http://schemas.microsoft.com/office/drawing/2014/main" id="{B08C0BD9-944A-84B9-A596-73E4E19BAFB3}"/>
              </a:ext>
            </a:extLst>
          </p:cNvPr>
          <p:cNvPicPr>
            <a:picLocks noChangeAspect="1"/>
          </p:cNvPicPr>
          <p:nvPr/>
        </p:nvPicPr>
        <p:blipFill>
          <a:blip r:embed="rId3"/>
          <a:stretch>
            <a:fillRect/>
          </a:stretch>
        </p:blipFill>
        <p:spPr>
          <a:xfrm>
            <a:off x="155848" y="554350"/>
            <a:ext cx="3048000" cy="2286000"/>
          </a:xfrm>
          <a:prstGeom prst="rect">
            <a:avLst/>
          </a:prstGeom>
        </p:spPr>
      </p:pic>
      <p:sp>
        <p:nvSpPr>
          <p:cNvPr id="4" name="Slide Number Placeholder 3">
            <a:extLst>
              <a:ext uri="{FF2B5EF4-FFF2-40B4-BE49-F238E27FC236}">
                <a16:creationId xmlns:a16="http://schemas.microsoft.com/office/drawing/2014/main" id="{F1D091D4-7153-E9F5-118F-31DFCC58CE18}"/>
              </a:ext>
            </a:extLst>
          </p:cNvPr>
          <p:cNvSpPr>
            <a:spLocks noGrp="1"/>
          </p:cNvSpPr>
          <p:nvPr>
            <p:ph type="sldNum" sz="quarter" idx="4"/>
          </p:nvPr>
        </p:nvSpPr>
        <p:spPr/>
        <p:txBody>
          <a:bodyPr/>
          <a:lstStyle/>
          <a:p>
            <a:fld id="{974172A1-1CBF-0B40-9234-7D4D80EC19EA}" type="slidenum">
              <a:rPr lang="en-GB" smtClean="0"/>
              <a:pPr/>
              <a:t>14</a:t>
            </a:fld>
            <a:endParaRPr lang="en-GB" dirty="0"/>
          </a:p>
        </p:txBody>
      </p:sp>
      <p:sp>
        <p:nvSpPr>
          <p:cNvPr id="9" name="Rectangle 8">
            <a:extLst>
              <a:ext uri="{FF2B5EF4-FFF2-40B4-BE49-F238E27FC236}">
                <a16:creationId xmlns:a16="http://schemas.microsoft.com/office/drawing/2014/main" id="{7D5A88E8-FA08-EBF1-17C4-B8E170094902}"/>
              </a:ext>
            </a:extLst>
          </p:cNvPr>
          <p:cNvSpPr/>
          <p:nvPr/>
        </p:nvSpPr>
        <p:spPr>
          <a:xfrm>
            <a:off x="35496" y="94386"/>
            <a:ext cx="720080" cy="540032"/>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 name="Title 4">
            <a:extLst>
              <a:ext uri="{FF2B5EF4-FFF2-40B4-BE49-F238E27FC236}">
                <a16:creationId xmlns:a16="http://schemas.microsoft.com/office/drawing/2014/main" id="{DC3C4512-5219-ACA6-4940-5B6E56A74501}"/>
              </a:ext>
            </a:extLst>
          </p:cNvPr>
          <p:cNvSpPr>
            <a:spLocks noGrp="1"/>
          </p:cNvSpPr>
          <p:nvPr>
            <p:ph type="title"/>
          </p:nvPr>
        </p:nvSpPr>
        <p:spPr>
          <a:xfrm>
            <a:off x="0" y="94385"/>
            <a:ext cx="9144000" cy="389133"/>
          </a:xfrm>
        </p:spPr>
        <p:txBody>
          <a:bodyPr/>
          <a:lstStyle/>
          <a:p>
            <a:r>
              <a:rPr lang="en-US" sz="2500" dirty="0"/>
              <a:t>Reasons for wake potential dependency on test-particle transverse offset</a:t>
            </a:r>
            <a:endParaRPr lang="en-GB" sz="2500" dirty="0"/>
          </a:p>
        </p:txBody>
      </p:sp>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F1383A8C-231A-347F-CB38-5CC8DEBA7B0B}"/>
                  </a:ext>
                </a:extLst>
              </p:cNvPr>
              <p:cNvSpPr txBox="1"/>
              <p:nvPr/>
            </p:nvSpPr>
            <p:spPr>
              <a:xfrm>
                <a:off x="697880" y="743974"/>
                <a:ext cx="1493505" cy="265650"/>
              </a:xfrm>
              <a:prstGeom prst="rect">
                <a:avLst/>
              </a:prstGeom>
              <a:solidFill>
                <a:schemeClr val="bg1"/>
              </a:solidFill>
              <a:ln>
                <a:solidFill>
                  <a:schemeClr val="tx1"/>
                </a:solidFill>
              </a:ln>
            </p:spPr>
            <p:txBody>
              <a:bodyPr wrap="square">
                <a:spAutoFit/>
              </a:bodyPr>
              <a:lstStyle/>
              <a:p>
                <a:pPr/>
                <a14:m>
                  <m:oMathPara xmlns:m="http://schemas.openxmlformats.org/officeDocument/2006/math">
                    <m:oMathParaPr>
                      <m:jc m:val="center"/>
                    </m:oMathParaPr>
                    <m:oMath xmlns:m="http://schemas.openxmlformats.org/officeDocument/2006/math">
                      <m:sSubSup>
                        <m:sSubSupPr>
                          <m:ctrlPr>
                            <a:rPr lang="en-US" sz="1100" b="0" i="1" smtClean="0">
                              <a:solidFill>
                                <a:schemeClr val="tx1"/>
                              </a:solidFill>
                              <a:latin typeface="Cambria Math" panose="02040503050406030204" pitchFamily="18" charset="0"/>
                            </a:rPr>
                          </m:ctrlPr>
                        </m:sSubSupPr>
                        <m:e>
                          <m:r>
                            <a:rPr lang="en-US" sz="1100" b="0" i="1" smtClean="0">
                              <a:solidFill>
                                <a:schemeClr val="tx1"/>
                              </a:solidFill>
                              <a:latin typeface="Cambria Math" panose="02040503050406030204" pitchFamily="18" charset="0"/>
                            </a:rPr>
                            <m:t>𝑊</m:t>
                          </m:r>
                        </m:e>
                        <m:sub>
                          <m:r>
                            <a:rPr lang="en-US" sz="1100" b="0" i="1" smtClean="0">
                              <a:solidFill>
                                <a:schemeClr val="tx1"/>
                              </a:solidFill>
                              <a:latin typeface="Cambria Math" panose="02040503050406030204" pitchFamily="18" charset="0"/>
                            </a:rPr>
                            <m:t>𝑧</m:t>
                          </m:r>
                        </m:sub>
                        <m:sup>
                          <m:r>
                            <m:rPr>
                              <m:sty m:val="p"/>
                            </m:rPr>
                            <a:rPr lang="en-US" sz="1100" b="0" i="0" smtClean="0">
                              <a:solidFill>
                                <a:schemeClr val="tx1"/>
                              </a:solidFill>
                              <a:latin typeface="Cambria Math" panose="02040503050406030204" pitchFamily="18" charset="0"/>
                            </a:rPr>
                            <m:t>F</m:t>
                          </m:r>
                        </m:sup>
                      </m:sSubSup>
                      <m:d>
                        <m:dPr>
                          <m:ctrlPr>
                            <a:rPr lang="en-US" sz="1100" b="0" i="1" smtClean="0">
                              <a:solidFill>
                                <a:schemeClr val="tx1"/>
                              </a:solidFill>
                              <a:latin typeface="Cambria Math" panose="02040503050406030204" pitchFamily="18" charset="0"/>
                            </a:rPr>
                          </m:ctrlPr>
                        </m:dPr>
                        <m:e>
                          <m:r>
                            <a:rPr lang="en-US" sz="1100" b="0" i="1" smtClean="0">
                              <a:solidFill>
                                <a:schemeClr val="tx1"/>
                              </a:solidFill>
                              <a:latin typeface="Cambria Math" panose="02040503050406030204" pitchFamily="18" charset="0"/>
                            </a:rPr>
                            <m:t>𝑡</m:t>
                          </m:r>
                        </m:e>
                      </m:d>
                      <m:r>
                        <a:rPr lang="en-US" sz="1100" b="0" i="1" smtClean="0">
                          <a:solidFill>
                            <a:schemeClr val="tx1"/>
                          </a:solidFill>
                          <a:latin typeface="Cambria Math" panose="02040503050406030204" pitchFamily="18" charset="0"/>
                        </a:rPr>
                        <m:t>+</m:t>
                      </m:r>
                      <m:sSubSup>
                        <m:sSubSupPr>
                          <m:ctrlPr>
                            <a:rPr lang="en-US" sz="1100" i="1">
                              <a:latin typeface="Cambria Math" panose="02040503050406030204" pitchFamily="18" charset="0"/>
                            </a:rPr>
                          </m:ctrlPr>
                        </m:sSubSupPr>
                        <m:e>
                          <m:r>
                            <a:rPr lang="en-US" sz="1100" i="1">
                              <a:latin typeface="Cambria Math" panose="02040503050406030204" pitchFamily="18" charset="0"/>
                            </a:rPr>
                            <m:t>𝑊</m:t>
                          </m:r>
                        </m:e>
                        <m:sub>
                          <m:r>
                            <a:rPr lang="en-US" sz="1100" i="1">
                              <a:latin typeface="Cambria Math" panose="02040503050406030204" pitchFamily="18" charset="0"/>
                            </a:rPr>
                            <m:t>𝑧</m:t>
                          </m:r>
                        </m:sub>
                        <m:sup>
                          <m:r>
                            <m:rPr>
                              <m:sty m:val="p"/>
                            </m:rPr>
                            <a:rPr lang="en-US" sz="1100" b="0" i="0" smtClean="0">
                              <a:latin typeface="Cambria Math" panose="02040503050406030204" pitchFamily="18" charset="0"/>
                            </a:rPr>
                            <m:t>HOMs</m:t>
                          </m:r>
                        </m:sup>
                      </m:sSubSup>
                      <m:d>
                        <m:dPr>
                          <m:ctrlPr>
                            <a:rPr lang="en-US" sz="1100" i="1">
                              <a:latin typeface="Cambria Math" panose="02040503050406030204" pitchFamily="18" charset="0"/>
                            </a:rPr>
                          </m:ctrlPr>
                        </m:dPr>
                        <m:e>
                          <m:r>
                            <a:rPr lang="en-US" sz="1100" i="1">
                              <a:latin typeface="Cambria Math" panose="02040503050406030204" pitchFamily="18" charset="0"/>
                            </a:rPr>
                            <m:t>𝑡</m:t>
                          </m:r>
                        </m:e>
                      </m:d>
                    </m:oMath>
                  </m:oMathPara>
                </a14:m>
                <a:endParaRPr lang="en-GB" sz="1100" dirty="0">
                  <a:solidFill>
                    <a:schemeClr val="tx1"/>
                  </a:solidFill>
                </a:endParaRPr>
              </a:p>
            </p:txBody>
          </p:sp>
        </mc:Choice>
        <mc:Fallback xmlns="">
          <p:sp>
            <p:nvSpPr>
              <p:cNvPr id="46" name="TextBox 45">
                <a:extLst>
                  <a:ext uri="{FF2B5EF4-FFF2-40B4-BE49-F238E27FC236}">
                    <a16:creationId xmlns:a16="http://schemas.microsoft.com/office/drawing/2014/main" id="{F1383A8C-231A-347F-CB38-5CC8DEBA7B0B}"/>
                  </a:ext>
                </a:extLst>
              </p:cNvPr>
              <p:cNvSpPr txBox="1">
                <a:spLocks noRot="1" noChangeAspect="1" noMove="1" noResize="1" noEditPoints="1" noAdjustHandles="1" noChangeArrowheads="1" noChangeShapeType="1" noTextEdit="1"/>
              </p:cNvSpPr>
              <p:nvPr/>
            </p:nvSpPr>
            <p:spPr>
              <a:xfrm>
                <a:off x="697880" y="743974"/>
                <a:ext cx="1493505" cy="265650"/>
              </a:xfrm>
              <a:prstGeom prst="rect">
                <a:avLst/>
              </a:prstGeom>
              <a:blipFill>
                <a:blip r:embed="rId4"/>
                <a:stretch>
                  <a:fillRect/>
                </a:stretch>
              </a:blipFill>
              <a:ln>
                <a:solidFill>
                  <a:schemeClr val="tx1"/>
                </a:solidFill>
              </a:ln>
            </p:spPr>
            <p:txBody>
              <a:bodyPr/>
              <a:lstStyle/>
              <a:p>
                <a:r>
                  <a:rPr lang="en-GB">
                    <a:noFill/>
                  </a:rPr>
                  <a:t> </a:t>
                </a:r>
              </a:p>
            </p:txBody>
          </p:sp>
        </mc:Fallback>
      </mc:AlternateContent>
      <p:cxnSp>
        <p:nvCxnSpPr>
          <p:cNvPr id="6" name="Straight Arrow Connector 5">
            <a:extLst>
              <a:ext uri="{FF2B5EF4-FFF2-40B4-BE49-F238E27FC236}">
                <a16:creationId xmlns:a16="http://schemas.microsoft.com/office/drawing/2014/main" id="{11978E64-578D-797B-1559-08ED3706BF93}"/>
              </a:ext>
            </a:extLst>
          </p:cNvPr>
          <p:cNvCxnSpPr>
            <a:cxnSpLocks/>
          </p:cNvCxnSpPr>
          <p:nvPr/>
        </p:nvCxnSpPr>
        <p:spPr>
          <a:xfrm flipH="1" flipV="1">
            <a:off x="1762664" y="2004137"/>
            <a:ext cx="216024" cy="228811"/>
          </a:xfrm>
          <a:prstGeom prst="straightConnector1">
            <a:avLst/>
          </a:prstGeom>
          <a:noFill/>
          <a:ln w="9525" cap="flat" cmpd="sng" algn="ctr">
            <a:solidFill>
              <a:sysClr val="windowText" lastClr="000000"/>
            </a:solidFill>
            <a:prstDash val="solid"/>
            <a:miter lim="800000"/>
            <a:tailEnd type="triangle"/>
          </a:ln>
          <a:effectLst/>
        </p:spPr>
      </p:cxnSp>
      <p:cxnSp>
        <p:nvCxnSpPr>
          <p:cNvPr id="8" name="Straight Arrow Connector 7">
            <a:extLst>
              <a:ext uri="{FF2B5EF4-FFF2-40B4-BE49-F238E27FC236}">
                <a16:creationId xmlns:a16="http://schemas.microsoft.com/office/drawing/2014/main" id="{AD99729C-0038-6921-B9F1-7138673F4C8C}"/>
              </a:ext>
            </a:extLst>
          </p:cNvPr>
          <p:cNvCxnSpPr>
            <a:cxnSpLocks/>
          </p:cNvCxnSpPr>
          <p:nvPr/>
        </p:nvCxnSpPr>
        <p:spPr>
          <a:xfrm flipH="1" flipV="1">
            <a:off x="2018061" y="1544464"/>
            <a:ext cx="146198" cy="401471"/>
          </a:xfrm>
          <a:prstGeom prst="straightConnector1">
            <a:avLst/>
          </a:prstGeom>
          <a:noFill/>
          <a:ln w="9525" cap="flat" cmpd="sng" algn="ctr">
            <a:solidFill>
              <a:sysClr val="windowText" lastClr="000000"/>
            </a:solidFill>
            <a:prstDash val="solid"/>
            <a:miter lim="800000"/>
            <a:tailEnd type="triangle"/>
          </a:ln>
          <a:effectLst/>
        </p:spPr>
      </p:cxnSp>
      <p:cxnSp>
        <p:nvCxnSpPr>
          <p:cNvPr id="11" name="Straight Arrow Connector 10">
            <a:extLst>
              <a:ext uri="{FF2B5EF4-FFF2-40B4-BE49-F238E27FC236}">
                <a16:creationId xmlns:a16="http://schemas.microsoft.com/office/drawing/2014/main" id="{C350E493-34B8-DE36-0C4E-4412DE1B1234}"/>
              </a:ext>
            </a:extLst>
          </p:cNvPr>
          <p:cNvCxnSpPr>
            <a:cxnSpLocks/>
          </p:cNvCxnSpPr>
          <p:nvPr/>
        </p:nvCxnSpPr>
        <p:spPr>
          <a:xfrm flipV="1">
            <a:off x="2375095" y="1505668"/>
            <a:ext cx="91113" cy="384162"/>
          </a:xfrm>
          <a:prstGeom prst="straightConnector1">
            <a:avLst/>
          </a:prstGeom>
          <a:noFill/>
          <a:ln w="9525" cap="flat" cmpd="sng" algn="ctr">
            <a:solidFill>
              <a:sysClr val="windowText" lastClr="000000"/>
            </a:solidFill>
            <a:prstDash val="solid"/>
            <a:miter lim="800000"/>
            <a:tailEnd type="triangle"/>
          </a:ln>
          <a:effectLst/>
        </p:spPr>
      </p:cxnSp>
      <p:cxnSp>
        <p:nvCxnSpPr>
          <p:cNvPr id="15" name="Straight Arrow Connector 14">
            <a:extLst>
              <a:ext uri="{FF2B5EF4-FFF2-40B4-BE49-F238E27FC236}">
                <a16:creationId xmlns:a16="http://schemas.microsoft.com/office/drawing/2014/main" id="{32CC9C95-5952-9DDA-D685-7A4E10E0C423}"/>
              </a:ext>
            </a:extLst>
          </p:cNvPr>
          <p:cNvCxnSpPr>
            <a:cxnSpLocks/>
          </p:cNvCxnSpPr>
          <p:nvPr/>
        </p:nvCxnSpPr>
        <p:spPr>
          <a:xfrm flipV="1">
            <a:off x="2763022" y="1401833"/>
            <a:ext cx="91113" cy="384162"/>
          </a:xfrm>
          <a:prstGeom prst="straightConnector1">
            <a:avLst/>
          </a:prstGeom>
          <a:noFill/>
          <a:ln w="9525" cap="flat" cmpd="sng" algn="ctr">
            <a:solidFill>
              <a:sysClr val="windowText" lastClr="000000"/>
            </a:solidFill>
            <a:prstDash val="solid"/>
            <a:miter lim="800000"/>
            <a:tailEnd type="triangle"/>
          </a:ln>
          <a:effectLst/>
        </p:spPr>
      </p:cxnSp>
      <p:sp>
        <p:nvSpPr>
          <p:cNvPr id="16" name="Footer Placeholder 4">
            <a:extLst>
              <a:ext uri="{FF2B5EF4-FFF2-40B4-BE49-F238E27FC236}">
                <a16:creationId xmlns:a16="http://schemas.microsoft.com/office/drawing/2014/main" id="{06ABA8F0-A095-D38B-3E27-8CD01BA011C5}"/>
              </a:ext>
            </a:extLst>
          </p:cNvPr>
          <p:cNvSpPr txBox="1">
            <a:spLocks/>
          </p:cNvSpPr>
          <p:nvPr/>
        </p:nvSpPr>
        <p:spPr>
          <a:xfrm>
            <a:off x="574092" y="2238510"/>
            <a:ext cx="2332042" cy="26565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800" b="1" dirty="0"/>
              <a:t>Difference might be due to mode-R/Q sensitivity, i.e., broad (TM</a:t>
            </a:r>
            <a:r>
              <a:rPr lang="en-US" sz="800" b="1" baseline="-25000" dirty="0"/>
              <a:t>010</a:t>
            </a:r>
            <a:r>
              <a:rPr lang="en-US" sz="800" b="1" dirty="0"/>
              <a:t>) or narrow (TM</a:t>
            </a:r>
            <a:r>
              <a:rPr lang="en-US" sz="800" b="1" baseline="-25000" dirty="0"/>
              <a:t>020,</a:t>
            </a:r>
            <a:r>
              <a:rPr lang="en-US" sz="800" b="1" dirty="0"/>
              <a:t>TM</a:t>
            </a:r>
            <a:r>
              <a:rPr lang="en-US" sz="800" b="1" baseline="-25000" dirty="0"/>
              <a:t>021</a:t>
            </a:r>
            <a:r>
              <a:rPr lang="en-US" sz="800" b="1" dirty="0"/>
              <a:t>) radial E-field profile</a:t>
            </a:r>
            <a:endParaRPr lang="en-GB" sz="800" b="1" baseline="-25000" dirty="0"/>
          </a:p>
        </p:txBody>
      </p:sp>
      <p:pic>
        <p:nvPicPr>
          <p:cNvPr id="18" name="Picture 17" descr="A graph of different colors and numbers&#10;&#10;AI-generated content may be incorrect.">
            <a:extLst>
              <a:ext uri="{FF2B5EF4-FFF2-40B4-BE49-F238E27FC236}">
                <a16:creationId xmlns:a16="http://schemas.microsoft.com/office/drawing/2014/main" id="{BAFDC8AE-AC17-4967-024C-E3DA03CE49FE}"/>
              </a:ext>
            </a:extLst>
          </p:cNvPr>
          <p:cNvPicPr>
            <a:picLocks noChangeAspect="1"/>
          </p:cNvPicPr>
          <p:nvPr/>
        </p:nvPicPr>
        <p:blipFill>
          <a:blip r:embed="rId5"/>
          <a:srcRect l="1608" t="2516" r="817" b="3512"/>
          <a:stretch>
            <a:fillRect/>
          </a:stretch>
        </p:blipFill>
        <p:spPr>
          <a:xfrm>
            <a:off x="3099344" y="735729"/>
            <a:ext cx="3232092" cy="1916552"/>
          </a:xfrm>
          <a:prstGeom prst="rect">
            <a:avLst/>
          </a:prstGeom>
        </p:spPr>
      </p:pic>
      <p:pic>
        <p:nvPicPr>
          <p:cNvPr id="20" name="Picture 19">
            <a:extLst>
              <a:ext uri="{FF2B5EF4-FFF2-40B4-BE49-F238E27FC236}">
                <a16:creationId xmlns:a16="http://schemas.microsoft.com/office/drawing/2014/main" id="{19CEC124-FE9B-AD2B-D92F-E0325AC9881E}"/>
              </a:ext>
            </a:extLst>
          </p:cNvPr>
          <p:cNvPicPr>
            <a:picLocks noChangeAspect="1"/>
          </p:cNvPicPr>
          <p:nvPr/>
        </p:nvPicPr>
        <p:blipFill>
          <a:blip r:embed="rId6"/>
          <a:srcRect l="46062" r="44488"/>
          <a:stretch>
            <a:fillRect/>
          </a:stretch>
        </p:blipFill>
        <p:spPr>
          <a:xfrm>
            <a:off x="4344362" y="1054418"/>
            <a:ext cx="182729" cy="541168"/>
          </a:xfrm>
          <a:prstGeom prst="rect">
            <a:avLst/>
          </a:prstGeom>
        </p:spPr>
      </p:pic>
      <p:pic>
        <p:nvPicPr>
          <p:cNvPr id="24" name="Picture 23">
            <a:extLst>
              <a:ext uri="{FF2B5EF4-FFF2-40B4-BE49-F238E27FC236}">
                <a16:creationId xmlns:a16="http://schemas.microsoft.com/office/drawing/2014/main" id="{B220192B-367D-21BD-DC87-89A34EB60E40}"/>
              </a:ext>
            </a:extLst>
          </p:cNvPr>
          <p:cNvPicPr>
            <a:picLocks noChangeAspect="1"/>
          </p:cNvPicPr>
          <p:nvPr/>
        </p:nvPicPr>
        <p:blipFill>
          <a:blip r:embed="rId7"/>
          <a:srcRect l="46062" r="44488"/>
          <a:stretch>
            <a:fillRect/>
          </a:stretch>
        </p:blipFill>
        <p:spPr>
          <a:xfrm>
            <a:off x="4039093" y="1054418"/>
            <a:ext cx="182164" cy="539496"/>
          </a:xfrm>
          <a:prstGeom prst="rect">
            <a:avLst/>
          </a:prstGeom>
        </p:spPr>
      </p:pic>
      <p:cxnSp>
        <p:nvCxnSpPr>
          <p:cNvPr id="25" name="Straight Arrow Connector 24">
            <a:extLst>
              <a:ext uri="{FF2B5EF4-FFF2-40B4-BE49-F238E27FC236}">
                <a16:creationId xmlns:a16="http://schemas.microsoft.com/office/drawing/2014/main" id="{5BB97F74-E17F-DBFE-EBAD-949CED2EAEBF}"/>
              </a:ext>
            </a:extLst>
          </p:cNvPr>
          <p:cNvCxnSpPr>
            <a:cxnSpLocks/>
          </p:cNvCxnSpPr>
          <p:nvPr/>
        </p:nvCxnSpPr>
        <p:spPr>
          <a:xfrm flipH="1" flipV="1">
            <a:off x="3754162" y="1273044"/>
            <a:ext cx="263942" cy="121986"/>
          </a:xfrm>
          <a:prstGeom prst="straightConnector1">
            <a:avLst/>
          </a:prstGeom>
          <a:noFill/>
          <a:ln w="9525" cap="flat" cmpd="sng" algn="ctr">
            <a:solidFill>
              <a:sysClr val="windowText" lastClr="000000"/>
            </a:solidFill>
            <a:prstDash val="solid"/>
            <a:miter lim="800000"/>
            <a:tailEnd type="triangle"/>
          </a:ln>
          <a:effectLst/>
        </p:spPr>
      </p:cxnSp>
      <p:cxnSp>
        <p:nvCxnSpPr>
          <p:cNvPr id="31" name="Straight Arrow Connector 30">
            <a:extLst>
              <a:ext uri="{FF2B5EF4-FFF2-40B4-BE49-F238E27FC236}">
                <a16:creationId xmlns:a16="http://schemas.microsoft.com/office/drawing/2014/main" id="{78DD9649-7A0B-22FB-5C26-CBD05F8B09D5}"/>
              </a:ext>
            </a:extLst>
          </p:cNvPr>
          <p:cNvCxnSpPr>
            <a:cxnSpLocks/>
          </p:cNvCxnSpPr>
          <p:nvPr/>
        </p:nvCxnSpPr>
        <p:spPr>
          <a:xfrm flipH="1">
            <a:off x="3954835" y="1595586"/>
            <a:ext cx="395385" cy="232618"/>
          </a:xfrm>
          <a:prstGeom prst="straightConnector1">
            <a:avLst/>
          </a:prstGeom>
          <a:noFill/>
          <a:ln w="9525" cap="flat" cmpd="sng" algn="ctr">
            <a:solidFill>
              <a:sysClr val="windowText" lastClr="000000"/>
            </a:solidFill>
            <a:prstDash val="solid"/>
            <a:miter lim="800000"/>
            <a:tailEnd type="triangle"/>
          </a:ln>
          <a:effectLst/>
        </p:spPr>
      </p:cxnSp>
      <p:pic>
        <p:nvPicPr>
          <p:cNvPr id="34" name="Picture 33">
            <a:extLst>
              <a:ext uri="{FF2B5EF4-FFF2-40B4-BE49-F238E27FC236}">
                <a16:creationId xmlns:a16="http://schemas.microsoft.com/office/drawing/2014/main" id="{7F3450A8-F72C-186B-D5F4-F216B3EEF617}"/>
              </a:ext>
            </a:extLst>
          </p:cNvPr>
          <p:cNvPicPr>
            <a:picLocks noChangeAspect="1"/>
          </p:cNvPicPr>
          <p:nvPr/>
        </p:nvPicPr>
        <p:blipFill>
          <a:blip r:embed="rId8"/>
          <a:srcRect l="46063" r="44487"/>
          <a:stretch>
            <a:fillRect/>
          </a:stretch>
        </p:blipFill>
        <p:spPr>
          <a:xfrm>
            <a:off x="5056503" y="1030802"/>
            <a:ext cx="182164" cy="539496"/>
          </a:xfrm>
          <a:prstGeom prst="rect">
            <a:avLst/>
          </a:prstGeom>
        </p:spPr>
      </p:pic>
      <p:cxnSp>
        <p:nvCxnSpPr>
          <p:cNvPr id="35" name="Straight Arrow Connector 34">
            <a:extLst>
              <a:ext uri="{FF2B5EF4-FFF2-40B4-BE49-F238E27FC236}">
                <a16:creationId xmlns:a16="http://schemas.microsoft.com/office/drawing/2014/main" id="{8C55E8D7-0525-04CA-623F-236DF039DDA1}"/>
              </a:ext>
            </a:extLst>
          </p:cNvPr>
          <p:cNvCxnSpPr>
            <a:cxnSpLocks/>
          </p:cNvCxnSpPr>
          <p:nvPr/>
        </p:nvCxnSpPr>
        <p:spPr>
          <a:xfrm flipH="1">
            <a:off x="4690773" y="1635218"/>
            <a:ext cx="352680" cy="303957"/>
          </a:xfrm>
          <a:prstGeom prst="straightConnector1">
            <a:avLst/>
          </a:prstGeom>
          <a:noFill/>
          <a:ln w="9525" cap="flat" cmpd="sng" algn="ctr">
            <a:solidFill>
              <a:sysClr val="windowText" lastClr="000000"/>
            </a:solidFill>
            <a:prstDash val="solid"/>
            <a:miter lim="800000"/>
            <a:tailEnd type="triangle"/>
          </a:ln>
          <a:effectLst/>
        </p:spPr>
      </p:cxn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21D67BAF-07CE-584C-021A-B72CD0B9900B}"/>
                  </a:ext>
                </a:extLst>
              </p:cNvPr>
              <p:cNvSpPr txBox="1"/>
              <p:nvPr/>
            </p:nvSpPr>
            <p:spPr>
              <a:xfrm>
                <a:off x="6419362" y="1491745"/>
                <a:ext cx="2689141" cy="94429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latin typeface="Cambria Math" panose="02040503050406030204" pitchFamily="18" charset="0"/>
                            </a:rPr>
                          </m:ctrlPr>
                        </m:sSubPr>
                        <m:e>
                          <m:d>
                            <m:dPr>
                              <m:ctrlPr>
                                <a:rPr lang="en-US" sz="1400" b="0" i="1" smtClean="0">
                                  <a:latin typeface="Cambria Math" panose="02040503050406030204" pitchFamily="18" charset="0"/>
                                </a:rPr>
                              </m:ctrlPr>
                            </m:dPr>
                            <m:e>
                              <m:f>
                                <m:fPr>
                                  <m:type m:val="lin"/>
                                  <m:ctrlPr>
                                    <a:rPr lang="en-US" sz="1400" i="1">
                                      <a:latin typeface="Cambria Math" panose="02040503050406030204" pitchFamily="18" charset="0"/>
                                    </a:rPr>
                                  </m:ctrlPr>
                                </m:fPr>
                                <m:num>
                                  <m:r>
                                    <a:rPr lang="en-US" sz="1400" i="1">
                                      <a:latin typeface="Cambria Math" panose="02040503050406030204" pitchFamily="18" charset="0"/>
                                    </a:rPr>
                                    <m:t>𝑅</m:t>
                                  </m:r>
                                </m:num>
                                <m:den>
                                  <m:r>
                                    <a:rPr lang="en-US" sz="1400" i="1">
                                      <a:latin typeface="Cambria Math" panose="02040503050406030204" pitchFamily="18" charset="0"/>
                                    </a:rPr>
                                    <m:t>𝑄</m:t>
                                  </m:r>
                                </m:den>
                              </m:f>
                            </m:e>
                          </m:d>
                        </m:e>
                        <m:sub>
                          <m:r>
                            <a:rPr lang="en-US" sz="1400" b="0" i="1" smtClean="0">
                              <a:latin typeface="Cambria Math" panose="02040503050406030204" pitchFamily="18" charset="0"/>
                            </a:rPr>
                            <m:t>∥.</m:t>
                          </m:r>
                          <m:r>
                            <a:rPr lang="en-US" sz="1400" b="0" i="1" smtClean="0">
                              <a:latin typeface="Cambria Math" panose="02040503050406030204" pitchFamily="18" charset="0"/>
                            </a:rPr>
                            <m:t>𝑠</m:t>
                          </m:r>
                          <m:r>
                            <a:rPr lang="en-US" sz="1400" b="0" i="1" smtClean="0">
                              <a:latin typeface="Cambria Math" panose="02040503050406030204" pitchFamily="18" charset="0"/>
                            </a:rPr>
                            <m:t>,</m:t>
                          </m:r>
                          <m:r>
                            <a:rPr lang="en-US" sz="1400" b="0" i="1" smtClean="0">
                              <a:latin typeface="Cambria Math" panose="02040503050406030204" pitchFamily="18" charset="0"/>
                            </a:rPr>
                            <m:t>𝑡</m:t>
                          </m:r>
                        </m:sub>
                      </m:sSub>
                      <m:r>
                        <a:rPr lang="en-US" sz="1400" i="1">
                          <a:latin typeface="Cambria Math" panose="02040503050406030204" pitchFamily="18" charset="0"/>
                        </a:rPr>
                        <m:t>=</m:t>
                      </m:r>
                      <m:f>
                        <m:fPr>
                          <m:ctrlPr>
                            <a:rPr lang="en-US" sz="1400" i="1">
                              <a:latin typeface="Cambria Math" panose="02040503050406030204" pitchFamily="18" charset="0"/>
                            </a:rPr>
                          </m:ctrlPr>
                        </m:fPr>
                        <m:num>
                          <m:sSub>
                            <m:sSubPr>
                              <m:ctrlPr>
                                <a:rPr lang="en-US" sz="1400" i="1">
                                  <a:latin typeface="Cambria Math" panose="02040503050406030204" pitchFamily="18" charset="0"/>
                                </a:rPr>
                              </m:ctrlPr>
                            </m:sSubPr>
                            <m:e>
                              <m:r>
                                <a:rPr lang="en-US" sz="1400" i="1">
                                  <a:latin typeface="Cambria Math" panose="02040503050406030204" pitchFamily="18" charset="0"/>
                                </a:rPr>
                                <m:t>𝑉</m:t>
                              </m:r>
                            </m:e>
                            <m:sub>
                              <m:r>
                                <a:rPr lang="en-US" sz="1400" b="0" i="1" smtClean="0">
                                  <a:latin typeface="Cambria Math" panose="02040503050406030204" pitchFamily="18" charset="0"/>
                                </a:rPr>
                                <m:t>𝑧</m:t>
                              </m:r>
                              <m:r>
                                <a:rPr lang="en-US" sz="1400" b="0" i="1" smtClean="0">
                                  <a:latin typeface="Cambria Math" panose="02040503050406030204" pitchFamily="18" charset="0"/>
                                </a:rPr>
                                <m:t>,</m:t>
                              </m:r>
                              <m:r>
                                <a:rPr lang="en-US" sz="1400" i="1">
                                  <a:latin typeface="Cambria Math" panose="02040503050406030204" pitchFamily="18" charset="0"/>
                                </a:rPr>
                                <m:t>𝑠</m:t>
                              </m:r>
                            </m:sub>
                          </m:sSub>
                          <m:r>
                            <a:rPr lang="en-US" sz="1400" i="1">
                              <a:latin typeface="Cambria Math" panose="02040503050406030204" pitchFamily="18" charset="0"/>
                              <a:ea typeface="Cambria Math" panose="02040503050406030204" pitchFamily="18" charset="0"/>
                            </a:rPr>
                            <m:t>∙</m:t>
                          </m:r>
                          <m:sSubSup>
                            <m:sSubSupPr>
                              <m:ctrlPr>
                                <a:rPr lang="en-US" sz="1400" i="1">
                                  <a:latin typeface="Cambria Math" panose="02040503050406030204" pitchFamily="18" charset="0"/>
                                  <a:ea typeface="Cambria Math" panose="02040503050406030204" pitchFamily="18" charset="0"/>
                                </a:rPr>
                              </m:ctrlPr>
                            </m:sSubSupPr>
                            <m:e>
                              <m:r>
                                <a:rPr lang="en-US" sz="1400" i="1">
                                  <a:latin typeface="Cambria Math" panose="02040503050406030204" pitchFamily="18" charset="0"/>
                                  <a:ea typeface="Cambria Math" panose="02040503050406030204" pitchFamily="18" charset="0"/>
                                </a:rPr>
                                <m:t>𝑉</m:t>
                              </m:r>
                            </m:e>
                            <m:sub>
                              <m:r>
                                <a:rPr lang="en-US" sz="1400" b="0" i="1" smtClean="0">
                                  <a:latin typeface="Cambria Math" panose="02040503050406030204" pitchFamily="18" charset="0"/>
                                  <a:ea typeface="Cambria Math" panose="02040503050406030204" pitchFamily="18" charset="0"/>
                                </a:rPr>
                                <m:t>𝑧</m:t>
                              </m:r>
                              <m:r>
                                <a:rPr lang="en-US" sz="1400" b="0" i="1" smtClean="0">
                                  <a:latin typeface="Cambria Math" panose="02040503050406030204" pitchFamily="18" charset="0"/>
                                  <a:ea typeface="Cambria Math" panose="02040503050406030204" pitchFamily="18" charset="0"/>
                                </a:rPr>
                                <m:t>,</m:t>
                              </m:r>
                              <m:r>
                                <a:rPr lang="en-US" sz="1400" i="1">
                                  <a:latin typeface="Cambria Math" panose="02040503050406030204" pitchFamily="18" charset="0"/>
                                  <a:ea typeface="Cambria Math" panose="02040503050406030204" pitchFamily="18" charset="0"/>
                                </a:rPr>
                                <m:t>𝑡</m:t>
                              </m:r>
                            </m:sub>
                            <m:sup>
                              <m:r>
                                <a:rPr lang="en-US" sz="1400" i="1">
                                  <a:latin typeface="Cambria Math" panose="02040503050406030204" pitchFamily="18" charset="0"/>
                                  <a:ea typeface="Cambria Math" panose="02040503050406030204" pitchFamily="18" charset="0"/>
                                </a:rPr>
                                <m:t>∗</m:t>
                              </m:r>
                            </m:sup>
                          </m:sSubSup>
                        </m:num>
                        <m:den>
                          <m:r>
                            <a:rPr lang="en-US" sz="1400" i="1">
                              <a:latin typeface="Cambria Math" panose="02040503050406030204" pitchFamily="18" charset="0"/>
                            </a:rPr>
                            <m:t>𝜔</m:t>
                          </m:r>
                          <m:r>
                            <a:rPr lang="en-US" sz="1400" i="1">
                              <a:latin typeface="Cambria Math" panose="02040503050406030204" pitchFamily="18" charset="0"/>
                            </a:rPr>
                            <m:t>𝑈</m:t>
                          </m:r>
                        </m:den>
                      </m:f>
                      <m:r>
                        <a:rPr lang="en-US" sz="1400" b="0" i="1" smtClean="0">
                          <a:latin typeface="Cambria Math" panose="02040503050406030204" pitchFamily="18" charset="0"/>
                        </a:rPr>
                        <m:t>=</m:t>
                      </m:r>
                      <m:rad>
                        <m:radPr>
                          <m:degHide m:val="on"/>
                          <m:ctrlPr>
                            <a:rPr lang="en-US" sz="1400" b="0" i="1" smtClean="0">
                              <a:latin typeface="Cambria Math" panose="02040503050406030204" pitchFamily="18" charset="0"/>
                            </a:rPr>
                          </m:ctrlPr>
                        </m:radPr>
                        <m:deg/>
                        <m:e>
                          <m:sSub>
                            <m:sSubPr>
                              <m:ctrlPr>
                                <a:rPr lang="en-US" sz="1400" i="1">
                                  <a:latin typeface="Cambria Math" panose="02040503050406030204" pitchFamily="18" charset="0"/>
                                </a:rPr>
                              </m:ctrlPr>
                            </m:sSubPr>
                            <m:e>
                              <m:d>
                                <m:dPr>
                                  <m:ctrlPr>
                                    <a:rPr lang="en-US" sz="1400" i="1">
                                      <a:latin typeface="Cambria Math" panose="02040503050406030204" pitchFamily="18" charset="0"/>
                                    </a:rPr>
                                  </m:ctrlPr>
                                </m:dPr>
                                <m:e>
                                  <m:f>
                                    <m:fPr>
                                      <m:type m:val="lin"/>
                                      <m:ctrlPr>
                                        <a:rPr lang="en-US" sz="1400" i="1">
                                          <a:latin typeface="Cambria Math" panose="02040503050406030204" pitchFamily="18" charset="0"/>
                                        </a:rPr>
                                      </m:ctrlPr>
                                    </m:fPr>
                                    <m:num>
                                      <m:r>
                                        <a:rPr lang="en-US" sz="1400" i="1">
                                          <a:latin typeface="Cambria Math" panose="02040503050406030204" pitchFamily="18" charset="0"/>
                                        </a:rPr>
                                        <m:t>𝑅</m:t>
                                      </m:r>
                                    </m:num>
                                    <m:den>
                                      <m:r>
                                        <a:rPr lang="en-US" sz="1400" i="1">
                                          <a:latin typeface="Cambria Math" panose="02040503050406030204" pitchFamily="18" charset="0"/>
                                        </a:rPr>
                                        <m:t>𝑄</m:t>
                                      </m:r>
                                    </m:den>
                                  </m:f>
                                </m:e>
                              </m:d>
                            </m:e>
                            <m:sub>
                              <m:r>
                                <a:rPr lang="en-US" sz="1400" b="0" i="1" smtClean="0">
                                  <a:latin typeface="Cambria Math" panose="02040503050406030204" pitchFamily="18" charset="0"/>
                                </a:rPr>
                                <m:t>∥,</m:t>
                              </m:r>
                              <m:r>
                                <a:rPr lang="en-US" sz="1400" b="0" i="1" smtClean="0">
                                  <a:latin typeface="Cambria Math" panose="02040503050406030204" pitchFamily="18" charset="0"/>
                                </a:rPr>
                                <m:t>𝑦</m:t>
                              </m:r>
                              <m:r>
                                <a:rPr lang="en-US" sz="1400" b="0" i="1" smtClean="0">
                                  <a:latin typeface="Cambria Math" panose="02040503050406030204" pitchFamily="18" charset="0"/>
                                </a:rPr>
                                <m:t>=0</m:t>
                              </m:r>
                            </m:sub>
                          </m:sSub>
                          <m:r>
                            <a:rPr lang="en-US" sz="1400" b="0" i="1" smtClean="0">
                              <a:latin typeface="Cambria Math" panose="02040503050406030204" pitchFamily="18" charset="0"/>
                            </a:rPr>
                            <m:t>⋅</m:t>
                          </m:r>
                          <m:sSub>
                            <m:sSubPr>
                              <m:ctrlPr>
                                <a:rPr lang="en-US" sz="1400" i="1">
                                  <a:latin typeface="Cambria Math" panose="02040503050406030204" pitchFamily="18" charset="0"/>
                                </a:rPr>
                              </m:ctrlPr>
                            </m:sSubPr>
                            <m:e>
                              <m:d>
                                <m:dPr>
                                  <m:ctrlPr>
                                    <a:rPr lang="en-US" sz="1400" i="1">
                                      <a:latin typeface="Cambria Math" panose="02040503050406030204" pitchFamily="18" charset="0"/>
                                    </a:rPr>
                                  </m:ctrlPr>
                                </m:dPr>
                                <m:e>
                                  <m:f>
                                    <m:fPr>
                                      <m:type m:val="lin"/>
                                      <m:ctrlPr>
                                        <a:rPr lang="en-US" sz="1400" i="1">
                                          <a:latin typeface="Cambria Math" panose="02040503050406030204" pitchFamily="18" charset="0"/>
                                        </a:rPr>
                                      </m:ctrlPr>
                                    </m:fPr>
                                    <m:num>
                                      <m:r>
                                        <a:rPr lang="en-US" sz="1400" i="1">
                                          <a:latin typeface="Cambria Math" panose="02040503050406030204" pitchFamily="18" charset="0"/>
                                        </a:rPr>
                                        <m:t>𝑅</m:t>
                                      </m:r>
                                    </m:num>
                                    <m:den>
                                      <m:r>
                                        <a:rPr lang="en-US" sz="1400" i="1">
                                          <a:latin typeface="Cambria Math" panose="02040503050406030204" pitchFamily="18" charset="0"/>
                                        </a:rPr>
                                        <m:t>𝑄</m:t>
                                      </m:r>
                                    </m:den>
                                  </m:f>
                                </m:e>
                              </m:d>
                            </m:e>
                            <m:sub>
                              <m:r>
                                <a:rPr lang="en-US" sz="1400" i="1">
                                  <a:latin typeface="Cambria Math" panose="02040503050406030204" pitchFamily="18" charset="0"/>
                                </a:rPr>
                                <m:t>∥,</m:t>
                              </m:r>
                              <m:r>
                                <a:rPr lang="en-US" sz="1400" i="1">
                                  <a:latin typeface="Cambria Math" panose="02040503050406030204" pitchFamily="18" charset="0"/>
                                </a:rPr>
                                <m:t>𝑦</m:t>
                              </m:r>
                              <m:r>
                                <a:rPr lang="en-US" sz="1400" i="1">
                                  <a:latin typeface="Cambria Math" panose="02040503050406030204" pitchFamily="18" charset="0"/>
                                </a:rPr>
                                <m:t>=</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𝑦</m:t>
                                  </m:r>
                                </m:e>
                                <m:sub>
                                  <m:r>
                                    <a:rPr lang="en-US" sz="1400" b="0" i="1" smtClean="0">
                                      <a:latin typeface="Cambria Math" panose="02040503050406030204" pitchFamily="18" charset="0"/>
                                    </a:rPr>
                                    <m:t>𝑡</m:t>
                                  </m:r>
                                </m:sub>
                              </m:sSub>
                            </m:sub>
                          </m:sSub>
                        </m:e>
                      </m:rad>
                    </m:oMath>
                  </m:oMathPara>
                </a14:m>
                <a:endParaRPr lang="en-GB" sz="1400" dirty="0"/>
              </a:p>
            </p:txBody>
          </p:sp>
        </mc:Choice>
        <mc:Fallback xmlns="">
          <p:sp>
            <p:nvSpPr>
              <p:cNvPr id="10" name="TextBox 9">
                <a:extLst>
                  <a:ext uri="{FF2B5EF4-FFF2-40B4-BE49-F238E27FC236}">
                    <a16:creationId xmlns:a16="http://schemas.microsoft.com/office/drawing/2014/main" id="{21D67BAF-07CE-584C-021A-B72CD0B9900B}"/>
                  </a:ext>
                </a:extLst>
              </p:cNvPr>
              <p:cNvSpPr txBox="1">
                <a:spLocks noRot="1" noChangeAspect="1" noMove="1" noResize="1" noEditPoints="1" noAdjustHandles="1" noChangeArrowheads="1" noChangeShapeType="1" noTextEdit="1"/>
              </p:cNvSpPr>
              <p:nvPr/>
            </p:nvSpPr>
            <p:spPr>
              <a:xfrm>
                <a:off x="6419362" y="1491745"/>
                <a:ext cx="2689141" cy="944297"/>
              </a:xfrm>
              <a:prstGeom prst="rect">
                <a:avLst/>
              </a:prstGeom>
              <a:blipFill>
                <a:blip r:embed="rId9"/>
                <a:stretch>
                  <a:fillRect t="-18065" b="-38065"/>
                </a:stretch>
              </a:blipFill>
            </p:spPr>
            <p:txBody>
              <a:bodyPr/>
              <a:lstStyle/>
              <a:p>
                <a:r>
                  <a:rPr lang="en-GB">
                    <a:noFill/>
                  </a:rPr>
                  <a:t> </a:t>
                </a:r>
              </a:p>
            </p:txBody>
          </p:sp>
        </mc:Fallback>
      </mc:AlternateContent>
      <p:sp>
        <p:nvSpPr>
          <p:cNvPr id="14" name="Footer Placeholder 4">
            <a:extLst>
              <a:ext uri="{FF2B5EF4-FFF2-40B4-BE49-F238E27FC236}">
                <a16:creationId xmlns:a16="http://schemas.microsoft.com/office/drawing/2014/main" id="{0DEB3961-1A30-C5CA-A422-78E5680DC2E6}"/>
              </a:ext>
            </a:extLst>
          </p:cNvPr>
          <p:cNvSpPr txBox="1">
            <a:spLocks/>
          </p:cNvSpPr>
          <p:nvPr/>
        </p:nvSpPr>
        <p:spPr>
          <a:xfrm>
            <a:off x="7139779" y="2480201"/>
            <a:ext cx="2332042" cy="13282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800" b="1" dirty="0"/>
              <a:t>s=source particle, t=test particle</a:t>
            </a:r>
            <a:endParaRPr lang="en-GB" sz="800" b="1" baseline="-25000" dirty="0"/>
          </a:p>
        </p:txBody>
      </p:sp>
      <p:pic>
        <p:nvPicPr>
          <p:cNvPr id="33" name="Picture 32" descr="A graph of a function&#10;&#10;AI-generated content may be incorrect.">
            <a:extLst>
              <a:ext uri="{FF2B5EF4-FFF2-40B4-BE49-F238E27FC236}">
                <a16:creationId xmlns:a16="http://schemas.microsoft.com/office/drawing/2014/main" id="{D3D19388-9864-F790-0B1B-56FE703D74B5}"/>
              </a:ext>
            </a:extLst>
          </p:cNvPr>
          <p:cNvPicPr>
            <a:picLocks noChangeAspect="1"/>
          </p:cNvPicPr>
          <p:nvPr/>
        </p:nvPicPr>
        <p:blipFill>
          <a:blip r:embed="rId10"/>
          <a:stretch>
            <a:fillRect/>
          </a:stretch>
        </p:blipFill>
        <p:spPr>
          <a:xfrm>
            <a:off x="151244" y="2845913"/>
            <a:ext cx="3048000" cy="2286000"/>
          </a:xfrm>
          <a:prstGeom prst="rect">
            <a:avLst/>
          </a:prstGeom>
        </p:spPr>
      </p:pic>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794E94BB-01D0-1F92-BF7D-5D6328D08C69}"/>
                  </a:ext>
                </a:extLst>
              </p:cNvPr>
              <p:cNvSpPr txBox="1"/>
              <p:nvPr/>
            </p:nvSpPr>
            <p:spPr>
              <a:xfrm>
                <a:off x="583292" y="3023482"/>
                <a:ext cx="634772" cy="265650"/>
              </a:xfrm>
              <a:prstGeom prst="rect">
                <a:avLst/>
              </a:prstGeom>
              <a:solidFill>
                <a:schemeClr val="bg1"/>
              </a:solidFill>
              <a:ln>
                <a:solidFill>
                  <a:schemeClr val="tx1"/>
                </a:solidFill>
              </a:ln>
            </p:spPr>
            <p:txBody>
              <a:bodyPr wrap="square">
                <a:spAutoFit/>
              </a:bodyPr>
              <a:lstStyle/>
              <a:p>
                <a:pPr/>
                <a14:m>
                  <m:oMathPara xmlns:m="http://schemas.openxmlformats.org/officeDocument/2006/math">
                    <m:oMathParaPr>
                      <m:jc m:val="center"/>
                    </m:oMathParaPr>
                    <m:oMath xmlns:m="http://schemas.openxmlformats.org/officeDocument/2006/math">
                      <m:sSubSup>
                        <m:sSubSupPr>
                          <m:ctrlPr>
                            <a:rPr lang="en-US" sz="1100" b="0" i="1" smtClean="0">
                              <a:latin typeface="Cambria Math" panose="02040503050406030204" pitchFamily="18" charset="0"/>
                            </a:rPr>
                          </m:ctrlPr>
                        </m:sSubSupPr>
                        <m:e>
                          <m:r>
                            <a:rPr lang="en-US" sz="1100" b="0" i="1" smtClean="0">
                              <a:latin typeface="Cambria Math" panose="02040503050406030204" pitchFamily="18" charset="0"/>
                            </a:rPr>
                            <m:t>𝑊</m:t>
                          </m:r>
                        </m:e>
                        <m:sub>
                          <m:r>
                            <a:rPr lang="en-US" sz="1100" b="0" i="1" smtClean="0">
                              <a:latin typeface="Cambria Math" panose="02040503050406030204" pitchFamily="18" charset="0"/>
                            </a:rPr>
                            <m:t>𝑧</m:t>
                          </m:r>
                        </m:sub>
                        <m:sup>
                          <m:r>
                            <m:rPr>
                              <m:sty m:val="p"/>
                            </m:rPr>
                            <a:rPr lang="en-US" sz="1100" b="0" i="0" smtClean="0">
                              <a:latin typeface="Cambria Math" panose="02040503050406030204" pitchFamily="18" charset="0"/>
                            </a:rPr>
                            <m:t>ISC</m:t>
                          </m:r>
                        </m:sup>
                      </m:sSubSup>
                      <m:r>
                        <a:rPr lang="en-US" sz="1100" b="0" i="1" smtClean="0">
                          <a:latin typeface="Cambria Math" panose="02040503050406030204" pitchFamily="18" charset="0"/>
                        </a:rPr>
                        <m:t>(</m:t>
                      </m:r>
                      <m:r>
                        <a:rPr lang="en-US" sz="1100" b="0" i="1" smtClean="0">
                          <a:latin typeface="Cambria Math" panose="02040503050406030204" pitchFamily="18" charset="0"/>
                        </a:rPr>
                        <m:t>𝑡</m:t>
                      </m:r>
                      <m:r>
                        <a:rPr lang="en-US" sz="1100" b="0" i="1" smtClean="0">
                          <a:latin typeface="Cambria Math" panose="02040503050406030204" pitchFamily="18" charset="0"/>
                        </a:rPr>
                        <m:t>)</m:t>
                      </m:r>
                    </m:oMath>
                  </m:oMathPara>
                </a14:m>
                <a:endParaRPr lang="en-GB" sz="1100" dirty="0">
                  <a:solidFill>
                    <a:schemeClr val="tx1"/>
                  </a:solidFill>
                </a:endParaRPr>
              </a:p>
            </p:txBody>
          </p:sp>
        </mc:Choice>
        <mc:Fallback xmlns="">
          <p:sp>
            <p:nvSpPr>
              <p:cNvPr id="36" name="TextBox 35">
                <a:extLst>
                  <a:ext uri="{FF2B5EF4-FFF2-40B4-BE49-F238E27FC236}">
                    <a16:creationId xmlns:a16="http://schemas.microsoft.com/office/drawing/2014/main" id="{794E94BB-01D0-1F92-BF7D-5D6328D08C69}"/>
                  </a:ext>
                </a:extLst>
              </p:cNvPr>
              <p:cNvSpPr txBox="1">
                <a:spLocks noRot="1" noChangeAspect="1" noMove="1" noResize="1" noEditPoints="1" noAdjustHandles="1" noChangeArrowheads="1" noChangeShapeType="1" noTextEdit="1"/>
              </p:cNvSpPr>
              <p:nvPr/>
            </p:nvSpPr>
            <p:spPr>
              <a:xfrm>
                <a:off x="583292" y="3023482"/>
                <a:ext cx="634772" cy="265650"/>
              </a:xfrm>
              <a:prstGeom prst="rect">
                <a:avLst/>
              </a:prstGeom>
              <a:blipFill>
                <a:blip r:embed="rId11"/>
                <a:stretch>
                  <a:fillRect r="-943" b="-2174"/>
                </a:stretch>
              </a:blipFill>
              <a:ln>
                <a:solidFill>
                  <a:schemeClr val="tx1"/>
                </a:solidFill>
              </a:ln>
            </p:spPr>
            <p:txBody>
              <a:bodyPr/>
              <a:lstStyle/>
              <a:p>
                <a:r>
                  <a:rPr lang="en-GB">
                    <a:noFill/>
                  </a:rPr>
                  <a:t> </a:t>
                </a:r>
              </a:p>
            </p:txBody>
          </p:sp>
        </mc:Fallback>
      </mc:AlternateContent>
      <p:sp>
        <p:nvSpPr>
          <p:cNvPr id="37" name="Footer Placeholder 4">
            <a:extLst>
              <a:ext uri="{FF2B5EF4-FFF2-40B4-BE49-F238E27FC236}">
                <a16:creationId xmlns:a16="http://schemas.microsoft.com/office/drawing/2014/main" id="{9FE2F81C-777D-99C6-2B8D-77E31398A7C5}"/>
              </a:ext>
            </a:extLst>
          </p:cNvPr>
          <p:cNvSpPr txBox="1">
            <a:spLocks/>
          </p:cNvSpPr>
          <p:nvPr/>
        </p:nvSpPr>
        <p:spPr>
          <a:xfrm>
            <a:off x="583292" y="3289132"/>
            <a:ext cx="1182869" cy="545442"/>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800" b="1" dirty="0"/>
              <a:t>Non-linear dependence of wake potential on transverse offset </a:t>
            </a:r>
            <a:r>
              <a:rPr lang="en-US" sz="800" b="1" dirty="0" err="1"/>
              <a:t>y</a:t>
            </a:r>
            <a:r>
              <a:rPr lang="en-US" sz="800" b="1" baseline="-25000" dirty="0" err="1"/>
              <a:t>t</a:t>
            </a:r>
            <a:r>
              <a:rPr lang="en-US" sz="800" b="1" dirty="0"/>
              <a:t> of the test charge in the short-wake regime</a:t>
            </a:r>
            <a:endParaRPr lang="en-GB" sz="800" b="1" baseline="-25000" dirty="0"/>
          </a:p>
        </p:txBody>
      </p:sp>
      <p:cxnSp>
        <p:nvCxnSpPr>
          <p:cNvPr id="40" name="Straight Arrow Connector 39">
            <a:extLst>
              <a:ext uri="{FF2B5EF4-FFF2-40B4-BE49-F238E27FC236}">
                <a16:creationId xmlns:a16="http://schemas.microsoft.com/office/drawing/2014/main" id="{332F7A4A-DB2B-6C0B-EDB5-B4DF85FE3438}"/>
              </a:ext>
            </a:extLst>
          </p:cNvPr>
          <p:cNvCxnSpPr>
            <a:cxnSpLocks/>
          </p:cNvCxnSpPr>
          <p:nvPr/>
        </p:nvCxnSpPr>
        <p:spPr>
          <a:xfrm>
            <a:off x="1404799" y="3815398"/>
            <a:ext cx="173778" cy="120127"/>
          </a:xfrm>
          <a:prstGeom prst="straightConnector1">
            <a:avLst/>
          </a:prstGeom>
          <a:noFill/>
          <a:ln w="9525" cap="flat" cmpd="sng" algn="ctr">
            <a:solidFill>
              <a:sysClr val="windowText" lastClr="000000"/>
            </a:solidFill>
            <a:prstDash val="solid"/>
            <a:miter lim="800000"/>
            <a:tailEnd type="triangle"/>
          </a:ln>
          <a:effectLst/>
        </p:spPr>
      </p:cxnSp>
      <p:cxnSp>
        <p:nvCxnSpPr>
          <p:cNvPr id="41" name="Straight Arrow Connector 40">
            <a:extLst>
              <a:ext uri="{FF2B5EF4-FFF2-40B4-BE49-F238E27FC236}">
                <a16:creationId xmlns:a16="http://schemas.microsoft.com/office/drawing/2014/main" id="{FA4BAC8F-FBBA-C003-FA81-2B29B52CFC8D}"/>
              </a:ext>
            </a:extLst>
          </p:cNvPr>
          <p:cNvCxnSpPr>
            <a:cxnSpLocks/>
          </p:cNvCxnSpPr>
          <p:nvPr/>
        </p:nvCxnSpPr>
        <p:spPr>
          <a:xfrm flipV="1">
            <a:off x="2629278" y="3987732"/>
            <a:ext cx="173778" cy="151035"/>
          </a:xfrm>
          <a:prstGeom prst="straightConnector1">
            <a:avLst/>
          </a:prstGeom>
          <a:noFill/>
          <a:ln w="9525" cap="flat" cmpd="sng" algn="ctr">
            <a:solidFill>
              <a:sysClr val="windowText" lastClr="000000"/>
            </a:solidFill>
            <a:prstDash val="solid"/>
            <a:miter lim="800000"/>
            <a:tailEnd type="triangle"/>
          </a:ln>
          <a:effectLst/>
        </p:spPr>
      </p:cxnSp>
      <p:sp>
        <p:nvSpPr>
          <p:cNvPr id="43" name="Footer Placeholder 4">
            <a:extLst>
              <a:ext uri="{FF2B5EF4-FFF2-40B4-BE49-F238E27FC236}">
                <a16:creationId xmlns:a16="http://schemas.microsoft.com/office/drawing/2014/main" id="{4266F03C-BCDA-C593-7DA1-060440E9EBFF}"/>
              </a:ext>
            </a:extLst>
          </p:cNvPr>
          <p:cNvSpPr txBox="1">
            <a:spLocks/>
          </p:cNvSpPr>
          <p:nvPr/>
        </p:nvSpPr>
        <p:spPr>
          <a:xfrm>
            <a:off x="2029604" y="4194721"/>
            <a:ext cx="783704" cy="28698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800" b="1" dirty="0"/>
              <a:t>Some ripples above 30 mm offset</a:t>
            </a:r>
            <a:endParaRPr lang="en-GB" sz="800" b="1" baseline="-25000" dirty="0"/>
          </a:p>
        </p:txBody>
      </p:sp>
      <p:cxnSp>
        <p:nvCxnSpPr>
          <p:cNvPr id="44" name="Straight Arrow Connector 43">
            <a:extLst>
              <a:ext uri="{FF2B5EF4-FFF2-40B4-BE49-F238E27FC236}">
                <a16:creationId xmlns:a16="http://schemas.microsoft.com/office/drawing/2014/main" id="{5AE23422-AB4A-8552-A3E3-32C3A573EFCF}"/>
              </a:ext>
            </a:extLst>
          </p:cNvPr>
          <p:cNvCxnSpPr>
            <a:cxnSpLocks/>
          </p:cNvCxnSpPr>
          <p:nvPr/>
        </p:nvCxnSpPr>
        <p:spPr>
          <a:xfrm flipV="1">
            <a:off x="1247075" y="4310393"/>
            <a:ext cx="173778" cy="151035"/>
          </a:xfrm>
          <a:prstGeom prst="straightConnector1">
            <a:avLst/>
          </a:prstGeom>
          <a:noFill/>
          <a:ln w="9525" cap="flat" cmpd="sng" algn="ctr">
            <a:solidFill>
              <a:sysClr val="windowText" lastClr="000000"/>
            </a:solidFill>
            <a:prstDash val="solid"/>
            <a:miter lim="800000"/>
            <a:tailEnd type="triangle"/>
          </a:ln>
          <a:effectLst/>
        </p:spPr>
      </p:cxnSp>
      <p:sp>
        <p:nvSpPr>
          <p:cNvPr id="45" name="Footer Placeholder 4">
            <a:extLst>
              <a:ext uri="{FF2B5EF4-FFF2-40B4-BE49-F238E27FC236}">
                <a16:creationId xmlns:a16="http://schemas.microsoft.com/office/drawing/2014/main" id="{1FC4D6EE-80B3-56D3-CCD0-63F85AC6CD2E}"/>
              </a:ext>
            </a:extLst>
          </p:cNvPr>
          <p:cNvSpPr txBox="1">
            <a:spLocks/>
          </p:cNvSpPr>
          <p:nvPr/>
        </p:nvSpPr>
        <p:spPr>
          <a:xfrm>
            <a:off x="566702" y="4490406"/>
            <a:ext cx="1182869" cy="26565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800" b="1" dirty="0"/>
              <a:t>Non-linearity maybe due to the presence of Be-windows</a:t>
            </a:r>
            <a:endParaRPr lang="en-GB" sz="800" b="1" baseline="-25000" dirty="0"/>
          </a:p>
        </p:txBody>
      </p:sp>
      <p:sp>
        <p:nvSpPr>
          <p:cNvPr id="48" name="Content Placeholder 1">
            <a:extLst>
              <a:ext uri="{FF2B5EF4-FFF2-40B4-BE49-F238E27FC236}">
                <a16:creationId xmlns:a16="http://schemas.microsoft.com/office/drawing/2014/main" id="{A06471DC-DF07-4A6C-5F97-AE0194236A42}"/>
              </a:ext>
            </a:extLst>
          </p:cNvPr>
          <p:cNvSpPr txBox="1">
            <a:spLocks/>
          </p:cNvSpPr>
          <p:nvPr/>
        </p:nvSpPr>
        <p:spPr>
          <a:xfrm>
            <a:off x="3059832" y="3075806"/>
            <a:ext cx="5832648" cy="1237517"/>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71450" indent="-171450" algn="just">
              <a:buFont typeface="Arial" panose="020B0604020202020204" pitchFamily="34" charset="0"/>
              <a:buChar char="•"/>
            </a:pPr>
            <a:r>
              <a:rPr lang="en-US" sz="1100" dirty="0"/>
              <a:t>The combined FM + HOMs longitudinal wake potential in a multi-cell cavity with Be-windows depends on test-particle’s transverse offset due to mode-R/Q dependency on the radial E-field profile. </a:t>
            </a:r>
          </a:p>
          <a:p>
            <a:pPr marL="171450" indent="-171450" algn="just">
              <a:buFont typeface="Arial" panose="020B0604020202020204" pitchFamily="34" charset="0"/>
              <a:buChar char="•"/>
            </a:pPr>
            <a:r>
              <a:rPr lang="en-US" sz="1100" dirty="0"/>
              <a:t>Be-windows might contribute to the difference between ISC wake potential curves for different test-particle offsets. ISC wake potential is independent from the transverse offset on the cavity without Be-windows, as in an ideal pillbox cavity</a:t>
            </a:r>
          </a:p>
          <a:p>
            <a:pPr marL="0" indent="0">
              <a:buNone/>
            </a:pPr>
            <a:endParaRPr lang="en-US" sz="1100" dirty="0"/>
          </a:p>
        </p:txBody>
      </p:sp>
      <p:sp>
        <p:nvSpPr>
          <p:cNvPr id="52" name="Footer Placeholder 4">
            <a:extLst>
              <a:ext uri="{FF2B5EF4-FFF2-40B4-BE49-F238E27FC236}">
                <a16:creationId xmlns:a16="http://schemas.microsoft.com/office/drawing/2014/main" id="{0EE5E4B6-7562-9397-F49B-A19C9D3D1BA5}"/>
              </a:ext>
            </a:extLst>
          </p:cNvPr>
          <p:cNvSpPr txBox="1">
            <a:spLocks/>
          </p:cNvSpPr>
          <p:nvPr/>
        </p:nvSpPr>
        <p:spPr>
          <a:xfrm>
            <a:off x="6389586" y="876799"/>
            <a:ext cx="2519343" cy="614946"/>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US" sz="1050" b="1" dirty="0"/>
              <a:t>Generalized R/Q formula for off-axis particles </a:t>
            </a:r>
            <a:r>
              <a:rPr lang="en-US" sz="1050" dirty="0"/>
              <a:t>is the product of the source and test voltages normalized by the product of frequency and stored energy</a:t>
            </a:r>
            <a:endParaRPr lang="en-GB" sz="1050" baseline="-25000" dirty="0"/>
          </a:p>
        </p:txBody>
      </p:sp>
      <mc:AlternateContent xmlns:mc="http://schemas.openxmlformats.org/markup-compatibility/2006" xmlns:a14="http://schemas.microsoft.com/office/drawing/2010/main">
        <mc:Choice Requires="a14">
          <p:sp>
            <p:nvSpPr>
              <p:cNvPr id="3" name="Content Placeholder 1">
                <a:extLst>
                  <a:ext uri="{FF2B5EF4-FFF2-40B4-BE49-F238E27FC236}">
                    <a16:creationId xmlns:a16="http://schemas.microsoft.com/office/drawing/2014/main" id="{BCC967AB-7389-1513-9F45-346AB08CC882}"/>
                  </a:ext>
                </a:extLst>
              </p:cNvPr>
              <p:cNvSpPr txBox="1">
                <a:spLocks/>
              </p:cNvSpPr>
              <p:nvPr/>
            </p:nvSpPr>
            <p:spPr>
              <a:xfrm>
                <a:off x="3039299" y="4184297"/>
                <a:ext cx="6025315" cy="571759"/>
              </a:xfrm>
              <a:prstGeom prst="rect">
                <a:avLst/>
              </a:prstGeom>
              <a:ln/>
            </p:spPr>
            <p:style>
              <a:lnRef idx="2">
                <a:schemeClr val="dk1"/>
              </a:lnRef>
              <a:fillRef idx="1">
                <a:schemeClr val="lt1"/>
              </a:fillRef>
              <a:effectRef idx="0">
                <a:schemeClr val="dk1"/>
              </a:effectRef>
              <a:fontRef idx="minor">
                <a:schemeClr val="dk1"/>
              </a:fontRef>
            </p:style>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400" b="1" dirty="0"/>
                  <a:t>The cavity wake potential </a:t>
                </a:r>
                <a14:m>
                  <m:oMath xmlns:m="http://schemas.openxmlformats.org/officeDocument/2006/math">
                    <m:sSub>
                      <m:sSubPr>
                        <m:ctrlPr>
                          <a:rPr lang="en-US" sz="1400" b="1" i="1">
                            <a:solidFill>
                              <a:srgbClr val="00B050"/>
                            </a:solidFill>
                            <a:latin typeface="Cambria Math" panose="02040503050406030204" pitchFamily="18" charset="0"/>
                          </a:rPr>
                        </m:ctrlPr>
                      </m:sSubPr>
                      <m:e>
                        <m:r>
                          <a:rPr lang="en-US" sz="1400" b="1" i="1">
                            <a:solidFill>
                              <a:srgbClr val="00B050"/>
                            </a:solidFill>
                            <a:latin typeface="Cambria Math" panose="02040503050406030204" pitchFamily="18" charset="0"/>
                          </a:rPr>
                          <m:t>𝑾</m:t>
                        </m:r>
                      </m:e>
                      <m:sub>
                        <m:r>
                          <a:rPr lang="en-US" sz="1400" b="1" i="1">
                            <a:solidFill>
                              <a:srgbClr val="00B050"/>
                            </a:solidFill>
                            <a:latin typeface="Cambria Math" panose="02040503050406030204" pitchFamily="18" charset="0"/>
                          </a:rPr>
                          <m:t>𝐳</m:t>
                        </m:r>
                        <m:r>
                          <a:rPr lang="en-US" sz="1400" b="1">
                            <a:solidFill>
                              <a:srgbClr val="00B050"/>
                            </a:solidFill>
                            <a:latin typeface="Cambria Math" panose="02040503050406030204" pitchFamily="18" charset="0"/>
                          </a:rPr>
                          <m:t>,</m:t>
                        </m:r>
                        <m:r>
                          <a:rPr lang="en-US" sz="1400" b="1" i="0">
                            <a:solidFill>
                              <a:srgbClr val="00B050"/>
                            </a:solidFill>
                            <a:latin typeface="Cambria Math" panose="02040503050406030204" pitchFamily="18" charset="0"/>
                          </a:rPr>
                          <m:t>𝐅𝐌</m:t>
                        </m:r>
                      </m:sub>
                    </m:sSub>
                    <m:d>
                      <m:dPr>
                        <m:ctrlPr>
                          <a:rPr lang="en-US" sz="1400" b="1" i="1">
                            <a:solidFill>
                              <a:srgbClr val="00B050"/>
                            </a:solidFill>
                            <a:latin typeface="Cambria Math" panose="02040503050406030204" pitchFamily="18" charset="0"/>
                          </a:rPr>
                        </m:ctrlPr>
                      </m:dPr>
                      <m:e>
                        <m:r>
                          <a:rPr lang="en-US" sz="1400" b="1" i="1">
                            <a:solidFill>
                              <a:srgbClr val="00B050"/>
                            </a:solidFill>
                            <a:latin typeface="Cambria Math" panose="02040503050406030204" pitchFamily="18" charset="0"/>
                          </a:rPr>
                          <m:t>𝒕</m:t>
                        </m:r>
                      </m:e>
                    </m:d>
                    <m:r>
                      <a:rPr lang="en-US" sz="1400" b="1" i="1">
                        <a:solidFill>
                          <a:srgbClr val="00B050"/>
                        </a:solidFill>
                        <a:latin typeface="Cambria Math" panose="02040503050406030204" pitchFamily="18" charset="0"/>
                      </a:rPr>
                      <m:t>+</m:t>
                    </m:r>
                    <m:sSub>
                      <m:sSubPr>
                        <m:ctrlPr>
                          <a:rPr lang="en-US" sz="1400" b="1" i="1">
                            <a:solidFill>
                              <a:srgbClr val="00B050"/>
                            </a:solidFill>
                            <a:latin typeface="Cambria Math" panose="02040503050406030204" pitchFamily="18" charset="0"/>
                          </a:rPr>
                        </m:ctrlPr>
                      </m:sSubPr>
                      <m:e>
                        <m:r>
                          <a:rPr lang="en-US" sz="1400" b="1" i="1">
                            <a:solidFill>
                              <a:srgbClr val="00B050"/>
                            </a:solidFill>
                            <a:latin typeface="Cambria Math" panose="02040503050406030204" pitchFamily="18" charset="0"/>
                          </a:rPr>
                          <m:t>𝑾</m:t>
                        </m:r>
                      </m:e>
                      <m:sub>
                        <m:r>
                          <a:rPr lang="en-US" sz="1400" b="1" i="1">
                            <a:solidFill>
                              <a:srgbClr val="00B050"/>
                            </a:solidFill>
                            <a:latin typeface="Cambria Math" panose="02040503050406030204" pitchFamily="18" charset="0"/>
                          </a:rPr>
                          <m:t>𝒛</m:t>
                        </m:r>
                        <m:r>
                          <a:rPr lang="en-US" sz="1400" b="1" i="1">
                            <a:solidFill>
                              <a:srgbClr val="00B050"/>
                            </a:solidFill>
                            <a:latin typeface="Cambria Math" panose="02040503050406030204" pitchFamily="18" charset="0"/>
                          </a:rPr>
                          <m:t>,</m:t>
                        </m:r>
                        <m:r>
                          <a:rPr lang="en-US" sz="1400" b="1" i="0">
                            <a:solidFill>
                              <a:srgbClr val="00B050"/>
                            </a:solidFill>
                            <a:latin typeface="Cambria Math" panose="02040503050406030204" pitchFamily="18" charset="0"/>
                          </a:rPr>
                          <m:t>𝐇𝐎𝐌𝐬</m:t>
                        </m:r>
                      </m:sub>
                    </m:sSub>
                    <m:r>
                      <a:rPr lang="en-US" sz="1400" b="1" i="1">
                        <a:solidFill>
                          <a:srgbClr val="CF6700"/>
                        </a:solidFill>
                        <a:latin typeface="Cambria Math" panose="02040503050406030204" pitchFamily="18" charset="0"/>
                      </a:rPr>
                      <m:t> </m:t>
                    </m:r>
                  </m:oMath>
                </a14:m>
                <a:r>
                  <a:rPr lang="en-US" sz="1400" b="1" dirty="0"/>
                  <a:t>, which depends on the transverse offset </a:t>
                </a:r>
                <a:r>
                  <a:rPr lang="en-US" sz="1400" b="1" dirty="0" err="1"/>
                  <a:t>y</a:t>
                </a:r>
                <a:r>
                  <a:rPr lang="en-US" sz="1400" b="1" baseline="-25000" dirty="0" err="1"/>
                  <a:t>t</a:t>
                </a:r>
                <a:r>
                  <a:rPr lang="en-US" sz="1400" b="1" baseline="-25000" dirty="0"/>
                  <a:t> </a:t>
                </a:r>
                <a:r>
                  <a:rPr lang="en-US" sz="1400" b="1" dirty="0"/>
                  <a:t>of the test charge, will be compensated in the cavity with Be-windows.</a:t>
                </a:r>
                <a:endParaRPr lang="en-US" sz="1400" b="1" baseline="-25000" dirty="0"/>
              </a:p>
              <a:p>
                <a:pPr lvl="2"/>
                <a:endParaRPr lang="en-US" sz="1400" b="1" dirty="0"/>
              </a:p>
            </p:txBody>
          </p:sp>
        </mc:Choice>
        <mc:Fallback xmlns="">
          <p:sp>
            <p:nvSpPr>
              <p:cNvPr id="3" name="Content Placeholder 1">
                <a:extLst>
                  <a:ext uri="{FF2B5EF4-FFF2-40B4-BE49-F238E27FC236}">
                    <a16:creationId xmlns:a16="http://schemas.microsoft.com/office/drawing/2014/main" id="{BCC967AB-7389-1513-9F45-346AB08CC882}"/>
                  </a:ext>
                </a:extLst>
              </p:cNvPr>
              <p:cNvSpPr txBox="1">
                <a:spLocks noRot="1" noChangeAspect="1" noMove="1" noResize="1" noEditPoints="1" noAdjustHandles="1" noChangeArrowheads="1" noChangeShapeType="1" noTextEdit="1"/>
              </p:cNvSpPr>
              <p:nvPr/>
            </p:nvSpPr>
            <p:spPr>
              <a:xfrm>
                <a:off x="3039299" y="4184297"/>
                <a:ext cx="6025315" cy="571759"/>
              </a:xfrm>
              <a:prstGeom prst="rect">
                <a:avLst/>
              </a:prstGeom>
              <a:blipFill>
                <a:blip r:embed="rId12"/>
                <a:stretch>
                  <a:fillRect r="-202" b="-1020"/>
                </a:stretch>
              </a:blipFill>
              <a:ln/>
            </p:spPr>
            <p:txBody>
              <a:bodyPr/>
              <a:lstStyle/>
              <a:p>
                <a:r>
                  <a:rPr lang="en-GB">
                    <a:noFill/>
                  </a:rPr>
                  <a:t> </a:t>
                </a:r>
              </a:p>
            </p:txBody>
          </p:sp>
        </mc:Fallback>
      </mc:AlternateContent>
    </p:spTree>
    <p:extLst>
      <p:ext uri="{BB962C8B-B14F-4D97-AF65-F5344CB8AC3E}">
        <p14:creationId xmlns:p14="http://schemas.microsoft.com/office/powerpoint/2010/main" val="1578906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7"/>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4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44"/>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5"/>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43"/>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4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48">
                                            <p:txEl>
                                              <p:pRg st="0" end="0"/>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48">
                                            <p:txEl>
                                              <p:pRg st="1" end="1"/>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16" grpId="0"/>
      <p:bldP spid="10" grpId="0"/>
      <p:bldP spid="14" grpId="0"/>
      <p:bldP spid="36" grpId="0" animBg="1"/>
      <p:bldP spid="37" grpId="0"/>
      <p:bldP spid="43" grpId="0"/>
      <p:bldP spid="45" grpId="0"/>
      <p:bldP spid="52" grpId="0"/>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201902-A7D1-8B91-3F72-91DBEB64ECCA}"/>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B607A9E3-0298-C4FC-5C7E-16925785FA72}"/>
              </a:ext>
            </a:extLst>
          </p:cNvPr>
          <p:cNvSpPr/>
          <p:nvPr/>
        </p:nvSpPr>
        <p:spPr>
          <a:xfrm>
            <a:off x="35496" y="94385"/>
            <a:ext cx="1439940" cy="1109213"/>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 name="Title 4">
            <a:extLst>
              <a:ext uri="{FF2B5EF4-FFF2-40B4-BE49-F238E27FC236}">
                <a16:creationId xmlns:a16="http://schemas.microsoft.com/office/drawing/2014/main" id="{87038431-9ACF-F6F1-CFE1-B5C3779CE712}"/>
              </a:ext>
            </a:extLst>
          </p:cNvPr>
          <p:cNvSpPr>
            <a:spLocks noGrp="1"/>
          </p:cNvSpPr>
          <p:nvPr>
            <p:ph type="title"/>
          </p:nvPr>
        </p:nvSpPr>
        <p:spPr>
          <a:xfrm>
            <a:off x="467544" y="94385"/>
            <a:ext cx="8496944" cy="389133"/>
          </a:xfrm>
        </p:spPr>
        <p:txBody>
          <a:bodyPr/>
          <a:lstStyle/>
          <a:p>
            <a:r>
              <a:rPr lang="en-US" sz="2400" dirty="0"/>
              <a:t>Field monitors in 5-cell cavity with and without Be-windows</a:t>
            </a:r>
            <a:endParaRPr lang="en-GB" sz="2400" dirty="0"/>
          </a:p>
        </p:txBody>
      </p:sp>
      <p:grpSp>
        <p:nvGrpSpPr>
          <p:cNvPr id="23" name="Group 22">
            <a:extLst>
              <a:ext uri="{FF2B5EF4-FFF2-40B4-BE49-F238E27FC236}">
                <a16:creationId xmlns:a16="http://schemas.microsoft.com/office/drawing/2014/main" id="{D84E39C7-809F-7D26-94DE-70D509492CA1}"/>
              </a:ext>
            </a:extLst>
          </p:cNvPr>
          <p:cNvGrpSpPr/>
          <p:nvPr/>
        </p:nvGrpSpPr>
        <p:grpSpPr>
          <a:xfrm>
            <a:off x="155124" y="632462"/>
            <a:ext cx="2611213" cy="2771827"/>
            <a:chOff x="827584" y="632462"/>
            <a:chExt cx="2611213" cy="2771827"/>
          </a:xfrm>
        </p:grpSpPr>
        <p:pic>
          <p:nvPicPr>
            <p:cNvPr id="7" name="Picture 6" descr="A blue and black logo&#10;&#10;AI-generated content may be incorrect.">
              <a:extLst>
                <a:ext uri="{FF2B5EF4-FFF2-40B4-BE49-F238E27FC236}">
                  <a16:creationId xmlns:a16="http://schemas.microsoft.com/office/drawing/2014/main" id="{7C72B9F4-BCDD-039D-AB85-E924820A0145}"/>
                </a:ext>
              </a:extLst>
            </p:cNvPr>
            <p:cNvPicPr>
              <a:picLocks noChangeAspect="1"/>
            </p:cNvPicPr>
            <p:nvPr/>
          </p:nvPicPr>
          <p:blipFill>
            <a:blip r:embed="rId3"/>
            <a:srcRect l="28549" r="38144"/>
            <a:stretch>
              <a:fillRect/>
            </a:stretch>
          </p:blipFill>
          <p:spPr>
            <a:xfrm>
              <a:off x="827584" y="843969"/>
              <a:ext cx="2016224" cy="2560320"/>
            </a:xfrm>
            <a:prstGeom prst="rect">
              <a:avLst/>
            </a:prstGeom>
          </p:spPr>
        </p:pic>
        <p:pic>
          <p:nvPicPr>
            <p:cNvPr id="8" name="Picture 7">
              <a:extLst>
                <a:ext uri="{FF2B5EF4-FFF2-40B4-BE49-F238E27FC236}">
                  <a16:creationId xmlns:a16="http://schemas.microsoft.com/office/drawing/2014/main" id="{A7127717-E0C4-DB99-F4F2-DE638C3F0D59}"/>
                </a:ext>
              </a:extLst>
            </p:cNvPr>
            <p:cNvPicPr>
              <a:picLocks noChangeAspect="1"/>
            </p:cNvPicPr>
            <p:nvPr/>
          </p:nvPicPr>
          <p:blipFill>
            <a:blip r:embed="rId4"/>
            <a:srcRect l="92524"/>
            <a:stretch>
              <a:fillRect/>
            </a:stretch>
          </p:blipFill>
          <p:spPr>
            <a:xfrm>
              <a:off x="2987824" y="772372"/>
              <a:ext cx="450973" cy="2560320"/>
            </a:xfrm>
            <a:prstGeom prst="rect">
              <a:avLst/>
            </a:prstGeom>
          </p:spPr>
        </p:pic>
        <p:sp>
          <p:nvSpPr>
            <p:cNvPr id="10" name="Footer Placeholder 4">
              <a:extLst>
                <a:ext uri="{FF2B5EF4-FFF2-40B4-BE49-F238E27FC236}">
                  <a16:creationId xmlns:a16="http://schemas.microsoft.com/office/drawing/2014/main" id="{CF8A3388-F6B6-DF86-C337-2C493A5C8070}"/>
                </a:ext>
              </a:extLst>
            </p:cNvPr>
            <p:cNvSpPr txBox="1">
              <a:spLocks/>
            </p:cNvSpPr>
            <p:nvPr/>
          </p:nvSpPr>
          <p:spPr>
            <a:xfrm>
              <a:off x="1027597" y="632462"/>
              <a:ext cx="1616197" cy="162313"/>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100" b="1" u="sng" dirty="0"/>
                <a:t>5-cell cavity with Be-windows</a:t>
              </a:r>
              <a:endParaRPr lang="en-GB" sz="1100" b="1" u="sng" baseline="-25000" dirty="0"/>
            </a:p>
          </p:txBody>
        </p:sp>
      </p:grpSp>
      <p:grpSp>
        <p:nvGrpSpPr>
          <p:cNvPr id="22" name="Group 21">
            <a:extLst>
              <a:ext uri="{FF2B5EF4-FFF2-40B4-BE49-F238E27FC236}">
                <a16:creationId xmlns:a16="http://schemas.microsoft.com/office/drawing/2014/main" id="{1DE2AC8E-1F56-6F74-0D3B-094ABAB8BECF}"/>
              </a:ext>
            </a:extLst>
          </p:cNvPr>
          <p:cNvGrpSpPr/>
          <p:nvPr/>
        </p:nvGrpSpPr>
        <p:grpSpPr>
          <a:xfrm>
            <a:off x="3179680" y="627534"/>
            <a:ext cx="2610993" cy="2946831"/>
            <a:chOff x="4356196" y="627534"/>
            <a:chExt cx="2610993" cy="2946831"/>
          </a:xfrm>
        </p:grpSpPr>
        <p:pic>
          <p:nvPicPr>
            <p:cNvPr id="15" name="Picture 14" descr="A blue and black logo&#10;&#10;AI-generated content may be incorrect.">
              <a:extLst>
                <a:ext uri="{FF2B5EF4-FFF2-40B4-BE49-F238E27FC236}">
                  <a16:creationId xmlns:a16="http://schemas.microsoft.com/office/drawing/2014/main" id="{BA8D14C3-B055-EA6A-B5A3-40E9E6262E71}"/>
                </a:ext>
              </a:extLst>
            </p:cNvPr>
            <p:cNvPicPr>
              <a:picLocks noChangeAspect="1"/>
            </p:cNvPicPr>
            <p:nvPr/>
          </p:nvPicPr>
          <p:blipFill>
            <a:blip r:embed="rId5"/>
            <a:srcRect l="30721" r="38636"/>
            <a:stretch>
              <a:fillRect/>
            </a:stretch>
          </p:blipFill>
          <p:spPr>
            <a:xfrm>
              <a:off x="4356196" y="697864"/>
              <a:ext cx="2083996" cy="2876501"/>
            </a:xfrm>
            <a:prstGeom prst="rect">
              <a:avLst/>
            </a:prstGeom>
          </p:spPr>
        </p:pic>
        <p:sp>
          <p:nvSpPr>
            <p:cNvPr id="20" name="Footer Placeholder 4">
              <a:extLst>
                <a:ext uri="{FF2B5EF4-FFF2-40B4-BE49-F238E27FC236}">
                  <a16:creationId xmlns:a16="http://schemas.microsoft.com/office/drawing/2014/main" id="{F504C90B-88B2-9C82-7FC4-0EC5FCF9684D}"/>
                </a:ext>
              </a:extLst>
            </p:cNvPr>
            <p:cNvSpPr txBox="1">
              <a:spLocks/>
            </p:cNvSpPr>
            <p:nvPr/>
          </p:nvSpPr>
          <p:spPr>
            <a:xfrm>
              <a:off x="4499992" y="627534"/>
              <a:ext cx="1832221" cy="13991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100" b="1" u="sng" dirty="0"/>
                <a:t>5-cell cavity without Be-windows</a:t>
              </a:r>
              <a:endParaRPr lang="en-GB" sz="1100" b="1" u="sng" baseline="-25000" dirty="0"/>
            </a:p>
          </p:txBody>
        </p:sp>
        <p:pic>
          <p:nvPicPr>
            <p:cNvPr id="21" name="Picture 20">
              <a:extLst>
                <a:ext uri="{FF2B5EF4-FFF2-40B4-BE49-F238E27FC236}">
                  <a16:creationId xmlns:a16="http://schemas.microsoft.com/office/drawing/2014/main" id="{A5ACC976-B532-4132-D13A-EDB4BA374961}"/>
                </a:ext>
              </a:extLst>
            </p:cNvPr>
            <p:cNvPicPr>
              <a:picLocks noChangeAspect="1"/>
            </p:cNvPicPr>
            <p:nvPr/>
          </p:nvPicPr>
          <p:blipFill>
            <a:blip r:embed="rId4"/>
            <a:srcRect l="92524"/>
            <a:stretch>
              <a:fillRect/>
            </a:stretch>
          </p:blipFill>
          <p:spPr>
            <a:xfrm>
              <a:off x="6516216" y="734588"/>
              <a:ext cx="450973" cy="2560320"/>
            </a:xfrm>
            <a:prstGeom prst="rect">
              <a:avLst/>
            </a:prstGeom>
          </p:spPr>
        </p:pic>
      </p:grpSp>
      <p:sp>
        <p:nvSpPr>
          <p:cNvPr id="28" name="Content Placeholder 1">
            <a:extLst>
              <a:ext uri="{FF2B5EF4-FFF2-40B4-BE49-F238E27FC236}">
                <a16:creationId xmlns:a16="http://schemas.microsoft.com/office/drawing/2014/main" id="{C894BBB2-C5A0-0FD3-38FF-9DE9A2951EDA}"/>
              </a:ext>
            </a:extLst>
          </p:cNvPr>
          <p:cNvSpPr txBox="1">
            <a:spLocks/>
          </p:cNvSpPr>
          <p:nvPr/>
        </p:nvSpPr>
        <p:spPr>
          <a:xfrm>
            <a:off x="384876" y="3240567"/>
            <a:ext cx="4890432" cy="869306"/>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71450" indent="-171450" algn="just">
              <a:buFont typeface="Arial" panose="020B0604020202020204" pitchFamily="34" charset="0"/>
              <a:buChar char="•"/>
            </a:pPr>
            <a:r>
              <a:rPr lang="en-US" sz="1200" b="1" dirty="0"/>
              <a:t>Multi-cell cavity with Be-windows:</a:t>
            </a:r>
          </a:p>
          <a:p>
            <a:pPr marL="571500" lvl="1" indent="-171450" algn="just">
              <a:buFont typeface="Arial" panose="020B0604020202020204" pitchFamily="34" charset="0"/>
              <a:buChar char="•"/>
            </a:pPr>
            <a:r>
              <a:rPr lang="en-US" sz="1050" dirty="0"/>
              <a:t>Be-windows increase the wake potential amplitude in the long-range wake regime</a:t>
            </a:r>
          </a:p>
          <a:p>
            <a:pPr marL="571500" lvl="1" indent="-171450" algn="just">
              <a:buFont typeface="Arial" panose="020B0604020202020204" pitchFamily="34" charset="0"/>
              <a:buChar char="•"/>
            </a:pPr>
            <a:r>
              <a:rPr lang="en-US" sz="1050" dirty="0"/>
              <a:t>The wakefields ring for a longer time in the 5-cell cavity with Be-windows</a:t>
            </a:r>
          </a:p>
          <a:p>
            <a:pPr marL="571500" lvl="1" indent="-171450" algn="just">
              <a:buFont typeface="Arial" panose="020B0604020202020204" pitchFamily="34" charset="0"/>
              <a:buChar char="•"/>
            </a:pPr>
            <a:r>
              <a:rPr lang="en-US" sz="1050" dirty="0"/>
              <a:t>Be-windows might act as a damper on the short-range wake regime</a:t>
            </a:r>
          </a:p>
          <a:p>
            <a:pPr marL="0" indent="0">
              <a:buNone/>
            </a:pPr>
            <a:endParaRPr lang="en-US" sz="1200" dirty="0"/>
          </a:p>
        </p:txBody>
      </p:sp>
      <p:pic>
        <p:nvPicPr>
          <p:cNvPr id="30" name="Picture 29" descr="A graph of a wave&#10;&#10;AI-generated content may be incorrect.">
            <a:extLst>
              <a:ext uri="{FF2B5EF4-FFF2-40B4-BE49-F238E27FC236}">
                <a16:creationId xmlns:a16="http://schemas.microsoft.com/office/drawing/2014/main" id="{91CEADC4-4C89-F722-435E-A60657797691}"/>
              </a:ext>
            </a:extLst>
          </p:cNvPr>
          <p:cNvPicPr>
            <a:picLocks noChangeAspect="1"/>
          </p:cNvPicPr>
          <p:nvPr/>
        </p:nvPicPr>
        <p:blipFill>
          <a:blip r:embed="rId6"/>
          <a:stretch>
            <a:fillRect/>
          </a:stretch>
        </p:blipFill>
        <p:spPr>
          <a:xfrm>
            <a:off x="6004297" y="767444"/>
            <a:ext cx="3104207" cy="2328155"/>
          </a:xfrm>
          <a:prstGeom prst="rect">
            <a:avLst/>
          </a:prstGeom>
        </p:spPr>
      </p:pic>
      <p:sp>
        <p:nvSpPr>
          <p:cNvPr id="2" name="Rectangle 1">
            <a:extLst>
              <a:ext uri="{FF2B5EF4-FFF2-40B4-BE49-F238E27FC236}">
                <a16:creationId xmlns:a16="http://schemas.microsoft.com/office/drawing/2014/main" id="{9A1CA834-B451-1D2A-86F6-7309D02F0721}"/>
              </a:ext>
            </a:extLst>
          </p:cNvPr>
          <p:cNvSpPr/>
          <p:nvPr/>
        </p:nvSpPr>
        <p:spPr>
          <a:xfrm>
            <a:off x="8822091" y="3505173"/>
            <a:ext cx="288032" cy="1714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aphicFrame>
        <p:nvGraphicFramePr>
          <p:cNvPr id="3" name="Table 49">
            <a:extLst>
              <a:ext uri="{FF2B5EF4-FFF2-40B4-BE49-F238E27FC236}">
                <a16:creationId xmlns:a16="http://schemas.microsoft.com/office/drawing/2014/main" id="{146166E0-E599-8EA6-28EC-158D9B50C891}"/>
              </a:ext>
            </a:extLst>
          </p:cNvPr>
          <p:cNvGraphicFramePr>
            <a:graphicFrameLocks noGrp="1"/>
          </p:cNvGraphicFramePr>
          <p:nvPr>
            <p:extLst>
              <p:ext uri="{D42A27DB-BD31-4B8C-83A1-F6EECF244321}">
                <p14:modId xmlns:p14="http://schemas.microsoft.com/office/powerpoint/2010/main" val="4011223592"/>
              </p:ext>
            </p:extLst>
          </p:nvPr>
        </p:nvGraphicFramePr>
        <p:xfrm>
          <a:off x="5934063" y="3388369"/>
          <a:ext cx="2844233" cy="1310640"/>
        </p:xfrm>
        <a:graphic>
          <a:graphicData uri="http://schemas.openxmlformats.org/drawingml/2006/table">
            <a:tbl>
              <a:tblPr firstRow="1" bandRow="1"/>
              <a:tblGrid>
                <a:gridCol w="864025">
                  <a:extLst>
                    <a:ext uri="{9D8B030D-6E8A-4147-A177-3AD203B41FA5}">
                      <a16:colId xmlns:a16="http://schemas.microsoft.com/office/drawing/2014/main" val="380244461"/>
                    </a:ext>
                  </a:extLst>
                </a:gridCol>
                <a:gridCol w="578708">
                  <a:extLst>
                    <a:ext uri="{9D8B030D-6E8A-4147-A177-3AD203B41FA5}">
                      <a16:colId xmlns:a16="http://schemas.microsoft.com/office/drawing/2014/main" val="2794159579"/>
                    </a:ext>
                  </a:extLst>
                </a:gridCol>
                <a:gridCol w="605625">
                  <a:extLst>
                    <a:ext uri="{9D8B030D-6E8A-4147-A177-3AD203B41FA5}">
                      <a16:colId xmlns:a16="http://schemas.microsoft.com/office/drawing/2014/main" val="1239554426"/>
                    </a:ext>
                  </a:extLst>
                </a:gridCol>
                <a:gridCol w="795875">
                  <a:extLst>
                    <a:ext uri="{9D8B030D-6E8A-4147-A177-3AD203B41FA5}">
                      <a16:colId xmlns:a16="http://schemas.microsoft.com/office/drawing/2014/main" val="2228957657"/>
                    </a:ext>
                  </a:extLst>
                </a:gridCol>
              </a:tblGrid>
              <a:tr h="135607">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1000" b="1" dirty="0">
                          <a:solidFill>
                            <a:schemeClr val="bg1"/>
                          </a:solidFill>
                          <a:latin typeface="Arial Narrow" panose="020B0606020202030204" pitchFamily="34" charset="0"/>
                        </a:rPr>
                        <a:t>Parameter</a:t>
                      </a:r>
                      <a:endParaRPr lang="en-GB" sz="1000" b="1" dirty="0">
                        <a:solidFill>
                          <a:schemeClr val="bg1"/>
                        </a:solidFill>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1000" b="1" dirty="0">
                          <a:solidFill>
                            <a:schemeClr val="bg1"/>
                          </a:solidFill>
                          <a:latin typeface="Arial Narrow" panose="020B0606020202030204" pitchFamily="34" charset="0"/>
                        </a:rPr>
                        <a:t>Unit</a:t>
                      </a:r>
                      <a:endParaRPr lang="en-GB" sz="1000" b="1" dirty="0">
                        <a:solidFill>
                          <a:schemeClr val="bg1"/>
                        </a:solidFill>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US" sz="1000" b="1" i="1" u="none" strike="noStrike" noProof="0" dirty="0">
                          <a:solidFill>
                            <a:schemeClr val="bg1"/>
                          </a:solidFill>
                          <a:effectLst/>
                          <a:latin typeface="Arial Narrow" panose="020B0606020202030204" pitchFamily="34" charset="0"/>
                        </a:rPr>
                        <a:t>Window</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dirty="0">
                          <a:solidFill>
                            <a:schemeClr val="bg1"/>
                          </a:solidFill>
                          <a:effectLst/>
                          <a:latin typeface="Arial Narrow" panose="020B0606020202030204" pitchFamily="34" charset="0"/>
                        </a:rPr>
                        <a:t>No Window</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3127706722"/>
                  </a:ext>
                </a:extLst>
              </a:tr>
              <a:tr h="135607">
                <a:tc>
                  <a:txBody>
                    <a:bodyPr/>
                    <a:lstStyle/>
                    <a:p>
                      <a:pPr algn="ctr" fontAlgn="ctr"/>
                      <a:r>
                        <a:rPr lang="en-GB" sz="1000" b="0" i="0" u="none" strike="noStrike" baseline="0" dirty="0">
                          <a:solidFill>
                            <a:srgbClr val="000000"/>
                          </a:solidFill>
                          <a:effectLst/>
                          <a:latin typeface="Arial Narrow" panose="020B0606020202030204" pitchFamily="34" charset="0"/>
                        </a:rPr>
                        <a:t>f</a:t>
                      </a:r>
                      <a:r>
                        <a:rPr lang="en-GB" sz="1000" b="0" i="0" u="none" strike="noStrike" baseline="-25000" dirty="0">
                          <a:solidFill>
                            <a:srgbClr val="000000"/>
                          </a:solidFill>
                          <a:effectLst/>
                          <a:latin typeface="Arial Narrow" panose="020B0606020202030204" pitchFamily="34" charset="0"/>
                        </a:rPr>
                        <a:t>0 </a:t>
                      </a:r>
                      <a:endParaRPr lang="en-GB" sz="1000" b="0" i="0" u="none" strike="noStrike" dirty="0">
                        <a:solidFill>
                          <a:srgbClr val="000000"/>
                        </a:solidFill>
                        <a:effectLst/>
                        <a:latin typeface="Arial Narrow" panose="020B0606020202030204" pitchFamily="34" charset="0"/>
                      </a:endParaRP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E7E8F0"/>
                    </a:solidFill>
                  </a:tcPr>
                </a:tc>
                <a:tc>
                  <a:txBody>
                    <a:bodyPr/>
                    <a:lstStyle/>
                    <a:p>
                      <a:pPr algn="ctr" fontAlgn="ctr"/>
                      <a:r>
                        <a:rPr lang="en-GB" sz="1000" b="0" i="0" u="none" strike="noStrike" dirty="0">
                          <a:solidFill>
                            <a:srgbClr val="000000"/>
                          </a:solidFill>
                          <a:effectLst/>
                          <a:latin typeface="Arial Narrow" panose="020B0606020202030204" pitchFamily="34" charset="0"/>
                        </a:rPr>
                        <a:t>MHz</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E7E8F0"/>
                    </a:solidFill>
                  </a:tcPr>
                </a:tc>
                <a:tc>
                  <a:txBody>
                    <a:bodyPr/>
                    <a:lstStyle/>
                    <a:p>
                      <a:pPr algn="ctr" fontAlgn="ctr"/>
                      <a:r>
                        <a:rPr lang="en-GB" sz="1000" b="0" i="0" u="none" strike="noStrike" dirty="0">
                          <a:solidFill>
                            <a:srgbClr val="000000"/>
                          </a:solidFill>
                          <a:effectLst/>
                          <a:latin typeface="Arial Narrow" panose="020B0606020202030204" pitchFamily="34" charset="0"/>
                        </a:rPr>
                        <a:t>704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E7E8F0"/>
                    </a:solidFill>
                  </a:tcPr>
                </a:tc>
                <a:tc>
                  <a:txBody>
                    <a:bodyPr/>
                    <a:lstStyle/>
                    <a:p>
                      <a:pPr algn="ctr" fontAlgn="ctr"/>
                      <a:r>
                        <a:rPr lang="en-GB" sz="1000" b="0" i="0" u="none" strike="noStrike" dirty="0">
                          <a:solidFill>
                            <a:srgbClr val="000000"/>
                          </a:solidFill>
                          <a:effectLst/>
                          <a:latin typeface="Arial Narrow" panose="020B0606020202030204" pitchFamily="34" charset="0"/>
                        </a:rPr>
                        <a:t>704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E7E8F0"/>
                    </a:solidFill>
                  </a:tcPr>
                </a:tc>
                <a:extLst>
                  <a:ext uri="{0D108BD9-81ED-4DB2-BD59-A6C34878D82A}">
                    <a16:rowId xmlns:a16="http://schemas.microsoft.com/office/drawing/2014/main" val="2598473574"/>
                  </a:ext>
                </a:extLst>
              </a:tr>
              <a:tr h="135607">
                <a:tc>
                  <a:txBody>
                    <a:bodyPr/>
                    <a:lstStyle/>
                    <a:p>
                      <a:pPr algn="ctr" fontAlgn="ctr"/>
                      <a:r>
                        <a:rPr lang="en-GB" sz="1000" b="0" i="0" u="none" strike="noStrike" dirty="0">
                          <a:solidFill>
                            <a:srgbClr val="000000"/>
                          </a:solidFill>
                          <a:effectLst/>
                          <a:latin typeface="Arial Narrow" panose="020B0606020202030204" pitchFamily="34" charset="0"/>
                        </a:rPr>
                        <a:t>Q</a:t>
                      </a:r>
                      <a:r>
                        <a:rPr lang="en-GB" sz="1000" b="0" i="0" u="none" strike="noStrike" baseline="-25000" dirty="0">
                          <a:solidFill>
                            <a:srgbClr val="000000"/>
                          </a:solidFill>
                          <a:effectLst/>
                          <a:latin typeface="Arial Narrow" panose="020B0606020202030204" pitchFamily="34" charset="0"/>
                        </a:rPr>
                        <a:t>0 </a:t>
                      </a:r>
                      <a:endParaRPr lang="en-GB" sz="1000" b="0" i="0" u="none" strike="noStrike" dirty="0">
                        <a:solidFill>
                          <a:srgbClr val="000000"/>
                        </a:solidFill>
                        <a:effectLst/>
                        <a:latin typeface="Arial Narrow" panose="020B0606020202030204" pitchFamily="34" charset="0"/>
                      </a:endParaRPr>
                    </a:p>
                  </a:txBody>
                  <a:tcPr marL="0" marR="0" marT="0" marB="0" anchor="ctr">
                    <a:lnL>
                      <a:noFill/>
                    </a:lnL>
                    <a:lnR>
                      <a:noFill/>
                    </a:lnR>
                    <a:lnT w="254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a:t>
                      </a:r>
                    </a:p>
                  </a:txBody>
                  <a:tcPr marL="0" marR="0" marT="0" marB="0" anchor="ctr">
                    <a:lnL>
                      <a:noFill/>
                    </a:lnL>
                    <a:lnR>
                      <a:noFill/>
                    </a:lnR>
                    <a:lnT w="254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2.23E+04</a:t>
                      </a:r>
                    </a:p>
                  </a:txBody>
                  <a:tcPr marL="0" marR="0" marT="0" marB="0" anchor="ctr">
                    <a:lnL>
                      <a:noFill/>
                    </a:lnL>
                    <a:lnR>
                      <a:noFill/>
                    </a:lnR>
                    <a:lnT w="254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2.25E+04</a:t>
                      </a:r>
                    </a:p>
                  </a:txBody>
                  <a:tcPr marL="0" marR="0" marT="0" marB="0" anchor="ctr">
                    <a:lnL>
                      <a:noFill/>
                    </a:lnL>
                    <a:lnR>
                      <a:noFill/>
                    </a:lnR>
                    <a:lnT w="254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694051489"/>
                  </a:ext>
                </a:extLst>
              </a:tr>
              <a:tr h="135607">
                <a:tc>
                  <a:txBody>
                    <a:bodyPr/>
                    <a:lstStyle/>
                    <a:p>
                      <a:pPr algn="ctr" fontAlgn="ctr"/>
                      <a:r>
                        <a:rPr lang="en-GB" sz="1000" b="0" i="0" u="none" strike="noStrike" dirty="0">
                          <a:solidFill>
                            <a:srgbClr val="000000"/>
                          </a:solidFill>
                          <a:effectLst/>
                          <a:latin typeface="Arial Narrow" panose="020B0606020202030204" pitchFamily="34" charset="0"/>
                        </a:rPr>
                        <a:t>TTF</a:t>
                      </a:r>
                    </a:p>
                  </a:txBody>
                  <a:tcPr marL="0" marR="0" marT="0" marB="0" anchor="ctr">
                    <a:lnL>
                      <a:noFill/>
                    </a:lnL>
                    <a:lnR>
                      <a:noFill/>
                    </a:lnR>
                    <a:lnT>
                      <a:noFill/>
                    </a:lnT>
                    <a:lnB>
                      <a:noFill/>
                    </a:lnB>
                    <a:lnTlToBr w="12700" cmpd="sng">
                      <a:noFill/>
                      <a:prstDash val="solid"/>
                    </a:lnTlToBr>
                    <a:lnBlToTr w="12700" cmpd="sng">
                      <a:noFill/>
                      <a:prstDash val="solid"/>
                    </a:lnBlToTr>
                    <a:solidFill>
                      <a:srgbClr val="E7E8F0"/>
                    </a:solidFill>
                  </a:tcPr>
                </a:tc>
                <a:tc>
                  <a:txBody>
                    <a:bodyPr/>
                    <a:lstStyle/>
                    <a:p>
                      <a:pPr algn="ctr" fontAlgn="ctr"/>
                      <a:r>
                        <a:rPr lang="en-GB" sz="1000" b="0" i="0" u="none" strike="noStrike" dirty="0">
                          <a:solidFill>
                            <a:srgbClr val="000000"/>
                          </a:solidFill>
                          <a:effectLst/>
                          <a:latin typeface="Arial Narrow" panose="020B0606020202030204" pitchFamily="34" charset="0"/>
                        </a:rPr>
                        <a:t>us</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fr-FR" sz="1000" b="0" i="0" u="none" strike="noStrike" dirty="0">
                          <a:solidFill>
                            <a:srgbClr val="000000"/>
                          </a:solidFill>
                          <a:effectLst/>
                          <a:latin typeface="Arial Narrow" panose="020B0606020202030204" pitchFamily="34" charset="0"/>
                        </a:rPr>
                        <a:t>0.90</a:t>
                      </a:r>
                      <a:endParaRPr lang="en-GB" sz="1000" b="0" i="0" u="none" strike="noStrike" dirty="0">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fr-FR" sz="1000" b="0" i="0" u="none" strike="noStrike" dirty="0">
                          <a:solidFill>
                            <a:srgbClr val="000000"/>
                          </a:solidFill>
                          <a:effectLst/>
                          <a:latin typeface="Arial Narrow" panose="020B0606020202030204" pitchFamily="34" charset="0"/>
                        </a:rPr>
                        <a:t>0.99</a:t>
                      </a:r>
                      <a:endParaRPr lang="en-GB" sz="1000" b="0" i="0" u="none" strike="noStrike" dirty="0">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447240271"/>
                  </a:ext>
                </a:extLst>
              </a:tr>
              <a:tr h="135607">
                <a:tc>
                  <a:txBody>
                    <a:bodyPr/>
                    <a:lstStyle/>
                    <a:p>
                      <a:pPr algn="ctr" fontAlgn="ctr"/>
                      <a:r>
                        <a:rPr lang="en-GB" sz="1000" b="0" i="0" u="none" strike="noStrike" dirty="0">
                          <a:solidFill>
                            <a:srgbClr val="000000"/>
                          </a:solidFill>
                          <a:effectLst/>
                          <a:latin typeface="Arial Narrow" panose="020B0606020202030204" pitchFamily="34" charset="0"/>
                        </a:rPr>
                        <a:t>R/Q (</a:t>
                      </a:r>
                      <a:r>
                        <a:rPr lang="el-GR" sz="1000" b="0" i="0" u="none" strike="noStrike" dirty="0">
                          <a:solidFill>
                            <a:srgbClr val="000000"/>
                          </a:solidFill>
                          <a:effectLst/>
                          <a:latin typeface="Arial Narrow" panose="020B0606020202030204" pitchFamily="34" charset="0"/>
                        </a:rPr>
                        <a:t>β)</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l-GR" sz="1000" b="0" i="0" u="none" strike="noStrike" dirty="0">
                          <a:solidFill>
                            <a:srgbClr val="000000"/>
                          </a:solidFill>
                          <a:effectLst/>
                          <a:latin typeface="Arial Narrow" panose="020B0606020202030204" pitchFamily="34" charset="0"/>
                        </a:rPr>
                        <a:t>Ω</a:t>
                      </a:r>
                      <a:r>
                        <a:rPr lang="en-US" sz="1000" b="0" i="0" u="none" strike="noStrike" dirty="0">
                          <a:solidFill>
                            <a:srgbClr val="000000"/>
                          </a:solidFill>
                          <a:effectLst/>
                          <a:latin typeface="Arial Narrow" panose="020B0606020202030204" pitchFamily="34" charset="0"/>
                        </a:rPr>
                        <a:t>/cell</a:t>
                      </a:r>
                      <a:endParaRPr lang="el-GR" sz="1000" b="0" i="0" u="none" strike="noStrike" dirty="0">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fr-FR" sz="1000" b="0" i="0" u="none" strike="noStrike" dirty="0">
                          <a:solidFill>
                            <a:srgbClr val="000000"/>
                          </a:solidFill>
                          <a:effectLst/>
                          <a:latin typeface="Arial Narrow" panose="020B0606020202030204" pitchFamily="34" charset="0"/>
                        </a:rPr>
                        <a:t>140.85</a:t>
                      </a:r>
                      <a:endParaRPr lang="en-GB" sz="1000" b="0" i="0" u="none" strike="noStrike" dirty="0">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fr-FR" sz="1000" b="0" i="0" u="none" strike="noStrike" dirty="0">
                          <a:solidFill>
                            <a:srgbClr val="000000"/>
                          </a:solidFill>
                          <a:effectLst/>
                          <a:latin typeface="Arial Narrow" panose="020B0606020202030204" pitchFamily="34" charset="0"/>
                        </a:rPr>
                        <a:t>79.71</a:t>
                      </a:r>
                      <a:endParaRPr lang="en-GB" sz="1000" b="0" i="0" u="none" strike="noStrike" dirty="0">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194483261"/>
                  </a:ext>
                </a:extLst>
              </a:tr>
              <a:tr h="135607">
                <a:tc>
                  <a:txBody>
                    <a:bodyPr/>
                    <a:lstStyle/>
                    <a:p>
                      <a:pPr algn="ctr" fontAlgn="ctr"/>
                      <a:r>
                        <a:rPr lang="en-GB" sz="1000" b="0" i="0" u="none" strike="noStrike" dirty="0" err="1">
                          <a:solidFill>
                            <a:srgbClr val="000000"/>
                          </a:solidFill>
                          <a:effectLst/>
                          <a:latin typeface="Arial Narrow" panose="020B0606020202030204" pitchFamily="34" charset="0"/>
                        </a:rPr>
                        <a:t>E</a:t>
                      </a:r>
                      <a:r>
                        <a:rPr lang="en-GB" sz="1000" b="0" i="0" u="none" strike="noStrike" baseline="-25000" dirty="0" err="1">
                          <a:solidFill>
                            <a:srgbClr val="000000"/>
                          </a:solidFill>
                          <a:effectLst/>
                          <a:latin typeface="Arial Narrow" panose="020B0606020202030204" pitchFamily="34" charset="0"/>
                        </a:rPr>
                        <a:t>acc</a:t>
                      </a:r>
                      <a:endParaRPr lang="en-GB" sz="1000" b="0" i="0" u="none" strike="noStrike" dirty="0">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MV/m/cell</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fr-FR" sz="1000" b="0" i="0" u="none" strike="noStrike" dirty="0">
                          <a:solidFill>
                            <a:srgbClr val="000000"/>
                          </a:solidFill>
                          <a:effectLst/>
                          <a:latin typeface="Arial Narrow" panose="020B0606020202030204" pitchFamily="34" charset="0"/>
                        </a:rPr>
                        <a:t>20.26</a:t>
                      </a:r>
                      <a:endParaRPr lang="en-GB" sz="1000" b="0" i="0" u="none" strike="noStrike" dirty="0">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fr-FR" sz="1000" b="0" i="0" u="none" strike="noStrike" dirty="0">
                          <a:solidFill>
                            <a:srgbClr val="000000"/>
                          </a:solidFill>
                          <a:effectLst/>
                          <a:latin typeface="Arial Narrow" panose="020B0606020202030204" pitchFamily="34" charset="0"/>
                        </a:rPr>
                        <a:t>22.41</a:t>
                      </a:r>
                      <a:endParaRPr lang="en-GB" sz="1000" b="0" i="0" u="none" strike="noStrike" dirty="0">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152257431"/>
                  </a:ext>
                </a:extLst>
              </a:tr>
              <a:tr h="135607">
                <a:tc>
                  <a:txBody>
                    <a:bodyPr/>
                    <a:lstStyle/>
                    <a:p>
                      <a:pPr algn="ctr" fontAlgn="ctr"/>
                      <a:r>
                        <a:rPr lang="en-GB" sz="1000" b="0" i="0" u="none" strike="noStrike" dirty="0" err="1">
                          <a:solidFill>
                            <a:srgbClr val="000000"/>
                          </a:solidFill>
                          <a:effectLst/>
                          <a:latin typeface="Arial Narrow" panose="020B0606020202030204" pitchFamily="34" charset="0"/>
                        </a:rPr>
                        <a:t>P</a:t>
                      </a:r>
                      <a:r>
                        <a:rPr lang="en-GB" sz="1000" b="0" i="0" u="none" strike="noStrike" baseline="-25000" dirty="0" err="1">
                          <a:solidFill>
                            <a:srgbClr val="000000"/>
                          </a:solidFill>
                          <a:effectLst/>
                          <a:latin typeface="Arial Narrow" panose="020B0606020202030204" pitchFamily="34" charset="0"/>
                        </a:rPr>
                        <a:t>diss</a:t>
                      </a:r>
                      <a:endParaRPr lang="en-GB" sz="1000" b="0" i="0" u="none" strike="noStrike" dirty="0">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MW/cell</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fr-FR" sz="1000" b="0" i="0" u="none" strike="noStrike" dirty="0">
                          <a:solidFill>
                            <a:srgbClr val="000000"/>
                          </a:solidFill>
                          <a:effectLst/>
                          <a:latin typeface="Arial Narrow" panose="020B0606020202030204" pitchFamily="34" charset="0"/>
                        </a:rPr>
                        <a:t>1.18</a:t>
                      </a:r>
                      <a:endParaRPr lang="en-GB" sz="1000" b="0" i="0" u="none" strike="noStrike" dirty="0">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fr-FR" sz="1000" b="0" i="0" u="none" strike="noStrike" dirty="0">
                          <a:solidFill>
                            <a:srgbClr val="000000"/>
                          </a:solidFill>
                          <a:effectLst/>
                          <a:latin typeface="Arial Narrow" panose="020B0606020202030204" pitchFamily="34" charset="0"/>
                        </a:rPr>
                        <a:t>2.53</a:t>
                      </a:r>
                      <a:endParaRPr lang="en-GB" sz="1000" b="0" i="0" u="none" strike="noStrike" dirty="0">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835679494"/>
                  </a:ext>
                </a:extLst>
              </a:tr>
              <a:tr h="135607">
                <a:tc>
                  <a:txBody>
                    <a:bodyPr/>
                    <a:lstStyle/>
                    <a:p>
                      <a:pPr marL="0" marR="0" lvl="0" indent="0" algn="ctr" defTabSz="457200" rtl="0" eaLnBrk="1" fontAlgn="ctr" latinLnBrk="0" hangingPunct="1">
                        <a:lnSpc>
                          <a:spcPct val="100000"/>
                        </a:lnSpc>
                        <a:spcBef>
                          <a:spcPts val="0"/>
                        </a:spcBef>
                        <a:spcAft>
                          <a:spcPts val="0"/>
                        </a:spcAft>
                        <a:buClrTx/>
                        <a:buSzTx/>
                        <a:buFontTx/>
                        <a:buNone/>
                        <a:tabLst/>
                        <a:defRPr/>
                      </a:pPr>
                      <a:r>
                        <a:rPr lang="en-GB" sz="1000" b="0" i="0" u="none" strike="noStrike" dirty="0" err="1">
                          <a:solidFill>
                            <a:srgbClr val="000000"/>
                          </a:solidFill>
                          <a:effectLst/>
                          <a:latin typeface="Arial Narrow" panose="020B0606020202030204" pitchFamily="34" charset="0"/>
                        </a:rPr>
                        <a:t>E</a:t>
                      </a:r>
                      <a:r>
                        <a:rPr lang="en-GB" sz="1000" b="0" i="0" u="none" strike="noStrike" baseline="-25000" dirty="0" err="1">
                          <a:solidFill>
                            <a:srgbClr val="000000"/>
                          </a:solidFill>
                          <a:effectLst/>
                          <a:latin typeface="Arial Narrow" panose="020B0606020202030204" pitchFamily="34" charset="0"/>
                        </a:rPr>
                        <a:t>peak</a:t>
                      </a:r>
                      <a:r>
                        <a:rPr lang="en-GB" sz="1000" b="0" i="0" u="none" strike="noStrike" baseline="0" dirty="0">
                          <a:solidFill>
                            <a:srgbClr val="000000"/>
                          </a:solidFill>
                          <a:effectLst/>
                          <a:latin typeface="Arial Narrow" panose="020B0606020202030204" pitchFamily="34" charset="0"/>
                        </a:rPr>
                        <a:t>/</a:t>
                      </a:r>
                      <a:r>
                        <a:rPr lang="en-GB" sz="1000" b="0" i="0" u="none" strike="noStrike" dirty="0" err="1">
                          <a:solidFill>
                            <a:srgbClr val="000000"/>
                          </a:solidFill>
                          <a:effectLst/>
                          <a:latin typeface="Arial Narrow" panose="020B0606020202030204" pitchFamily="34" charset="0"/>
                        </a:rPr>
                        <a:t>E</a:t>
                      </a:r>
                      <a:r>
                        <a:rPr lang="en-GB" sz="1000" b="0" i="0" u="none" strike="noStrike" baseline="-25000" dirty="0" err="1">
                          <a:solidFill>
                            <a:srgbClr val="000000"/>
                          </a:solidFill>
                          <a:effectLst/>
                          <a:latin typeface="Arial Narrow" panose="020B0606020202030204" pitchFamily="34" charset="0"/>
                        </a:rPr>
                        <a:t>acc</a:t>
                      </a:r>
                      <a:endParaRPr lang="en-GB" sz="1000" b="0" i="0" u="none" strike="noStrike" dirty="0">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fr-FR" sz="1000" b="0" i="0" u="none" strike="noStrike" dirty="0">
                          <a:solidFill>
                            <a:srgbClr val="000000"/>
                          </a:solidFill>
                          <a:effectLst/>
                          <a:latin typeface="Arial Narrow" panose="020B0606020202030204" pitchFamily="34" charset="0"/>
                        </a:rPr>
                        <a:t>1.19</a:t>
                      </a:r>
                      <a:endParaRPr lang="en-GB" sz="1000" b="0" i="0" u="none" strike="noStrike" dirty="0">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fr-FR" sz="1000" b="0" i="0" u="none" strike="noStrike" dirty="0">
                          <a:solidFill>
                            <a:srgbClr val="000000"/>
                          </a:solidFill>
                          <a:effectLst/>
                          <a:latin typeface="Arial Narrow" panose="020B0606020202030204" pitchFamily="34" charset="0"/>
                        </a:rPr>
                        <a:t>2.18</a:t>
                      </a:r>
                      <a:endParaRPr lang="en-GB" sz="1000" b="0" i="0" u="none" strike="noStrike" dirty="0">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625010979"/>
                  </a:ext>
                </a:extLst>
              </a:tr>
            </a:tbl>
          </a:graphicData>
        </a:graphic>
      </p:graphicFrame>
      <p:sp>
        <p:nvSpPr>
          <p:cNvPr id="4" name="Rectangle 3">
            <a:extLst>
              <a:ext uri="{FF2B5EF4-FFF2-40B4-BE49-F238E27FC236}">
                <a16:creationId xmlns:a16="http://schemas.microsoft.com/office/drawing/2014/main" id="{7F32A4CB-A1BD-BFA0-D9EE-E11FA7AB8D7B}"/>
              </a:ext>
            </a:extLst>
          </p:cNvPr>
          <p:cNvSpPr/>
          <p:nvPr/>
        </p:nvSpPr>
        <p:spPr>
          <a:xfrm>
            <a:off x="5922661" y="4242477"/>
            <a:ext cx="2840527" cy="144016"/>
          </a:xfrm>
          <a:prstGeom prst="rect">
            <a:avLst/>
          </a:prstGeom>
          <a:noFill/>
          <a:ln w="28575">
            <a:solidFill>
              <a:srgbClr val="48FF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B050"/>
              </a:solidFill>
            </a:endParaRPr>
          </a:p>
        </p:txBody>
      </p:sp>
      <p:sp>
        <p:nvSpPr>
          <p:cNvPr id="6" name="Rectangle 5">
            <a:extLst>
              <a:ext uri="{FF2B5EF4-FFF2-40B4-BE49-F238E27FC236}">
                <a16:creationId xmlns:a16="http://schemas.microsoft.com/office/drawing/2014/main" id="{6782498B-B863-CE4B-0312-B72AFD56B24E}"/>
              </a:ext>
            </a:extLst>
          </p:cNvPr>
          <p:cNvSpPr/>
          <p:nvPr/>
        </p:nvSpPr>
        <p:spPr>
          <a:xfrm>
            <a:off x="5918958" y="4086025"/>
            <a:ext cx="2840528" cy="15054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B050"/>
              </a:solidFill>
            </a:endParaRPr>
          </a:p>
        </p:txBody>
      </p:sp>
      <p:sp>
        <p:nvSpPr>
          <p:cNvPr id="11" name="Rectangle 10">
            <a:extLst>
              <a:ext uri="{FF2B5EF4-FFF2-40B4-BE49-F238E27FC236}">
                <a16:creationId xmlns:a16="http://schemas.microsoft.com/office/drawing/2014/main" id="{B6F0C60A-76DD-E20F-F913-DC74D877D090}"/>
              </a:ext>
            </a:extLst>
          </p:cNvPr>
          <p:cNvSpPr/>
          <p:nvPr/>
        </p:nvSpPr>
        <p:spPr>
          <a:xfrm>
            <a:off x="5918957" y="4407030"/>
            <a:ext cx="2844232" cy="302242"/>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B050"/>
              </a:solidFill>
            </a:endParaRPr>
          </a:p>
        </p:txBody>
      </p:sp>
      <p:sp>
        <p:nvSpPr>
          <p:cNvPr id="12" name="Rectangle 11">
            <a:extLst>
              <a:ext uri="{FF2B5EF4-FFF2-40B4-BE49-F238E27FC236}">
                <a16:creationId xmlns:a16="http://schemas.microsoft.com/office/drawing/2014/main" id="{F8A64B18-EE8E-6BB7-F761-EF57792143B8}"/>
              </a:ext>
            </a:extLst>
          </p:cNvPr>
          <p:cNvSpPr/>
          <p:nvPr/>
        </p:nvSpPr>
        <p:spPr>
          <a:xfrm>
            <a:off x="5913084" y="3929206"/>
            <a:ext cx="2840527" cy="144016"/>
          </a:xfrm>
          <a:prstGeom prst="rect">
            <a:avLst/>
          </a:prstGeom>
          <a:noFill/>
          <a:ln w="28575">
            <a:solidFill>
              <a:srgbClr val="48FF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B050"/>
              </a:solidFill>
            </a:endParaRPr>
          </a:p>
        </p:txBody>
      </p:sp>
      <p:sp>
        <p:nvSpPr>
          <p:cNvPr id="16" name="Content Placeholder 1">
            <a:extLst>
              <a:ext uri="{FF2B5EF4-FFF2-40B4-BE49-F238E27FC236}">
                <a16:creationId xmlns:a16="http://schemas.microsoft.com/office/drawing/2014/main" id="{4473AAFB-75DE-E5E4-C133-64F080D3C1C3}"/>
              </a:ext>
            </a:extLst>
          </p:cNvPr>
          <p:cNvSpPr txBox="1">
            <a:spLocks/>
          </p:cNvSpPr>
          <p:nvPr/>
        </p:nvSpPr>
        <p:spPr>
          <a:xfrm>
            <a:off x="393852" y="4069785"/>
            <a:ext cx="4890432" cy="869306"/>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71450" indent="-171450" algn="just">
              <a:buFont typeface="Arial" panose="020B0604020202020204" pitchFamily="34" charset="0"/>
              <a:buChar char="•"/>
            </a:pPr>
            <a:r>
              <a:rPr lang="en-US" sz="1200" b="1" dirty="0"/>
              <a:t>Multi-cell cavity without Be-windows:</a:t>
            </a:r>
          </a:p>
          <a:p>
            <a:pPr marL="571500" lvl="1" indent="-171450" algn="just">
              <a:buFont typeface="Arial" panose="020B0604020202020204" pitchFamily="34" charset="0"/>
              <a:buChar char="•"/>
            </a:pPr>
            <a:r>
              <a:rPr lang="en-US" sz="1050" dirty="0"/>
              <a:t>Offer higher TTF </a:t>
            </a:r>
          </a:p>
          <a:p>
            <a:pPr marL="571500" lvl="1" indent="-171450" algn="just">
              <a:buFont typeface="Arial" panose="020B0604020202020204" pitchFamily="34" charset="0"/>
              <a:buChar char="•"/>
            </a:pPr>
            <a:r>
              <a:rPr lang="en-US" sz="1200" dirty="0">
                <a:latin typeface="Arial Narrow" panose="020B0606020202030204" pitchFamily="34" charset="0"/>
              </a:rPr>
              <a:t>R/Q is reduced compared to cavity with Be-window, resulting in higher peak power but lower induced voltage in the long-range wakefield</a:t>
            </a:r>
          </a:p>
          <a:p>
            <a:pPr marL="571500" lvl="1" indent="-171450" algn="just">
              <a:buFont typeface="Arial" panose="020B0604020202020204" pitchFamily="34" charset="0"/>
              <a:buChar char="•"/>
            </a:pPr>
            <a:r>
              <a:rPr lang="en-US" sz="1200" dirty="0">
                <a:latin typeface="Arial Narrow" panose="020B0606020202030204" pitchFamily="34" charset="0"/>
              </a:rPr>
              <a:t>Higher E-field on cavity iris, higher risk of RF-breakdown</a:t>
            </a:r>
          </a:p>
          <a:p>
            <a:pPr marL="571500" lvl="1" indent="-171450" algn="just">
              <a:buFont typeface="Arial" panose="020B0604020202020204" pitchFamily="34" charset="0"/>
              <a:buChar char="•"/>
            </a:pPr>
            <a:endParaRPr lang="en-US" sz="1050" dirty="0"/>
          </a:p>
          <a:p>
            <a:pPr marL="0" indent="0">
              <a:buNone/>
            </a:pPr>
            <a:endParaRPr lang="en-US" sz="1200" dirty="0"/>
          </a:p>
        </p:txBody>
      </p:sp>
    </p:spTree>
    <p:extLst>
      <p:ext uri="{BB962C8B-B14F-4D97-AF65-F5344CB8AC3E}">
        <p14:creationId xmlns:p14="http://schemas.microsoft.com/office/powerpoint/2010/main" val="3446272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8">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8">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8">
                                            <p:txEl>
                                              <p:pRg st="3" end="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11"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4C8E57-664F-3FF5-19C3-F1995C4EF72C}"/>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8311B5A7-CEAD-CC9E-679D-CF184F75B678}"/>
                  </a:ext>
                </a:extLst>
              </p:cNvPr>
              <p:cNvSpPr txBox="1"/>
              <p:nvPr/>
            </p:nvSpPr>
            <p:spPr>
              <a:xfrm>
                <a:off x="2667816" y="1237894"/>
                <a:ext cx="5056512" cy="3983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𝑉</m:t>
                      </m:r>
                      <m:d>
                        <m:dPr>
                          <m:ctrlPr>
                            <a:rPr lang="en-US" sz="1400" b="0" i="1" smtClean="0">
                              <a:latin typeface="Cambria Math" panose="02040503050406030204" pitchFamily="18" charset="0"/>
                            </a:rPr>
                          </m:ctrlPr>
                        </m:dPr>
                        <m:e>
                          <m:r>
                            <a:rPr lang="en-US" sz="1400" b="0" i="1" smtClean="0">
                              <a:latin typeface="Cambria Math" panose="02040503050406030204" pitchFamily="18" charset="0"/>
                            </a:rPr>
                            <m:t>𝑡</m:t>
                          </m:r>
                        </m:e>
                      </m:d>
                      <m:r>
                        <a:rPr lang="en-US" sz="1400" b="0" i="1" smtClean="0">
                          <a:latin typeface="Cambria Math" panose="02040503050406030204" pitchFamily="18" charset="0"/>
                        </a:rPr>
                        <m:t>=</m:t>
                      </m:r>
                      <m:sSub>
                        <m:sSubPr>
                          <m:ctrlPr>
                            <a:rPr lang="en-US" sz="1400" i="1" smtClean="0">
                              <a:solidFill>
                                <a:srgbClr val="1C44C1"/>
                              </a:solidFill>
                              <a:latin typeface="Cambria Math" panose="02040503050406030204" pitchFamily="18" charset="0"/>
                            </a:rPr>
                          </m:ctrlPr>
                        </m:sSubPr>
                        <m:e>
                          <m:r>
                            <a:rPr lang="en-US" sz="1400" i="1">
                              <a:solidFill>
                                <a:srgbClr val="1C44C1"/>
                              </a:solidFill>
                              <a:latin typeface="Cambria Math" panose="02040503050406030204" pitchFamily="18" charset="0"/>
                            </a:rPr>
                            <m:t>𝑉</m:t>
                          </m:r>
                        </m:e>
                        <m:sub>
                          <m:r>
                            <m:rPr>
                              <m:sty m:val="p"/>
                            </m:rPr>
                            <a:rPr lang="fr-FR" sz="1400">
                              <a:solidFill>
                                <a:srgbClr val="1C44C1"/>
                              </a:solidFill>
                              <a:latin typeface="Cambria Math" panose="02040503050406030204" pitchFamily="18" charset="0"/>
                            </a:rPr>
                            <m:t>RF</m:t>
                          </m:r>
                        </m:sub>
                      </m:sSub>
                      <m:d>
                        <m:dPr>
                          <m:ctrlPr>
                            <a:rPr lang="en-US" sz="1400" i="1">
                              <a:solidFill>
                                <a:srgbClr val="1C44C1"/>
                              </a:solidFill>
                              <a:latin typeface="Cambria Math" panose="02040503050406030204" pitchFamily="18" charset="0"/>
                            </a:rPr>
                          </m:ctrlPr>
                        </m:dPr>
                        <m:e>
                          <m:r>
                            <a:rPr lang="en-US" sz="1400" i="1">
                              <a:solidFill>
                                <a:srgbClr val="1C44C1"/>
                              </a:solidFill>
                              <a:latin typeface="Cambria Math" panose="02040503050406030204" pitchFamily="18" charset="0"/>
                            </a:rPr>
                            <m:t>𝑡</m:t>
                          </m:r>
                        </m:e>
                      </m:d>
                      <m:r>
                        <a:rPr lang="fr-FR" sz="1400" b="0" i="1" smtClean="0">
                          <a:latin typeface="Cambria Math" panose="02040503050406030204" pitchFamily="18" charset="0"/>
                        </a:rPr>
                        <m:t>+</m:t>
                      </m:r>
                      <m:sSub>
                        <m:sSubPr>
                          <m:ctrlPr>
                            <a:rPr lang="en-US" sz="1400" i="1" smtClean="0">
                              <a:solidFill>
                                <a:srgbClr val="00B050"/>
                              </a:solidFill>
                              <a:latin typeface="Cambria Math" panose="02040503050406030204" pitchFamily="18" charset="0"/>
                            </a:rPr>
                          </m:ctrlPr>
                        </m:sSubPr>
                        <m:e>
                          <m:r>
                            <a:rPr lang="en-US" sz="1400" i="1">
                              <a:solidFill>
                                <a:srgbClr val="00B050"/>
                              </a:solidFill>
                              <a:latin typeface="Cambria Math" panose="02040503050406030204" pitchFamily="18" charset="0"/>
                            </a:rPr>
                            <m:t>𝑉</m:t>
                          </m:r>
                        </m:e>
                        <m:sub>
                          <m:r>
                            <m:rPr>
                              <m:sty m:val="p"/>
                            </m:rPr>
                            <a:rPr lang="en-US" sz="1400" b="0" i="0" smtClean="0">
                              <a:solidFill>
                                <a:srgbClr val="00B050"/>
                              </a:solidFill>
                              <a:latin typeface="Cambria Math" panose="02040503050406030204" pitchFamily="18" charset="0"/>
                            </a:rPr>
                            <m:t>b</m:t>
                          </m:r>
                          <m:r>
                            <a:rPr lang="en-US" sz="1400" b="0" i="1" smtClean="0">
                              <a:solidFill>
                                <a:srgbClr val="00B050"/>
                              </a:solidFill>
                              <a:latin typeface="Cambria Math" panose="02040503050406030204" pitchFamily="18" charset="0"/>
                            </a:rPr>
                            <m:t>,</m:t>
                          </m:r>
                          <m:r>
                            <m:rPr>
                              <m:sty m:val="p"/>
                            </m:rPr>
                            <a:rPr lang="fr-FR" sz="1400" b="0" i="0" smtClean="0">
                              <a:solidFill>
                                <a:srgbClr val="00B050"/>
                              </a:solidFill>
                              <a:latin typeface="Cambria Math" panose="02040503050406030204" pitchFamily="18" charset="0"/>
                            </a:rPr>
                            <m:t>FM</m:t>
                          </m:r>
                        </m:sub>
                      </m:sSub>
                      <m:d>
                        <m:dPr>
                          <m:ctrlPr>
                            <a:rPr lang="en-US" sz="1400" i="1">
                              <a:solidFill>
                                <a:srgbClr val="00B050"/>
                              </a:solidFill>
                              <a:latin typeface="Cambria Math" panose="02040503050406030204" pitchFamily="18" charset="0"/>
                            </a:rPr>
                          </m:ctrlPr>
                        </m:dPr>
                        <m:e>
                          <m:r>
                            <a:rPr lang="en-US" sz="1400" i="1">
                              <a:solidFill>
                                <a:srgbClr val="00B050"/>
                              </a:solidFill>
                              <a:latin typeface="Cambria Math" panose="02040503050406030204" pitchFamily="18" charset="0"/>
                            </a:rPr>
                            <m:t>𝑡</m:t>
                          </m:r>
                        </m:e>
                      </m:d>
                      <m:r>
                        <a:rPr lang="fr-FR" sz="1400" b="0" i="0" smtClean="0">
                          <a:solidFill>
                            <a:schemeClr val="tx1"/>
                          </a:solidFill>
                          <a:latin typeface="Cambria Math" panose="02040503050406030204" pitchFamily="18" charset="0"/>
                        </a:rPr>
                        <m:t>+</m:t>
                      </m:r>
                      <m:nary>
                        <m:naryPr>
                          <m:chr m:val="∑"/>
                          <m:limLoc m:val="subSup"/>
                          <m:supHide m:val="on"/>
                          <m:ctrlPr>
                            <a:rPr lang="fr-FR" sz="1400" b="0" i="1" smtClean="0">
                              <a:solidFill>
                                <a:srgbClr val="00B050"/>
                              </a:solidFill>
                              <a:latin typeface="Cambria Math" panose="02040503050406030204" pitchFamily="18" charset="0"/>
                            </a:rPr>
                          </m:ctrlPr>
                        </m:naryPr>
                        <m:sub>
                          <m:r>
                            <m:rPr>
                              <m:brk m:alnAt="9"/>
                            </m:rPr>
                            <a:rPr lang="fr-FR" sz="1400" b="0" i="1" smtClean="0">
                              <a:solidFill>
                                <a:srgbClr val="00B050"/>
                              </a:solidFill>
                              <a:latin typeface="Cambria Math" panose="02040503050406030204" pitchFamily="18" charset="0"/>
                            </a:rPr>
                            <m:t>𝑛</m:t>
                          </m:r>
                        </m:sub>
                        <m:sup/>
                        <m:e>
                          <m:sSub>
                            <m:sSubPr>
                              <m:ctrlPr>
                                <a:rPr lang="en-US" sz="1400" i="1">
                                  <a:solidFill>
                                    <a:srgbClr val="00B050"/>
                                  </a:solidFill>
                                  <a:latin typeface="Cambria Math" panose="02040503050406030204" pitchFamily="18" charset="0"/>
                                </a:rPr>
                              </m:ctrlPr>
                            </m:sSubPr>
                            <m:e>
                              <m:r>
                                <a:rPr lang="en-US" sz="1400" i="1">
                                  <a:solidFill>
                                    <a:srgbClr val="00B050"/>
                                  </a:solidFill>
                                  <a:latin typeface="Cambria Math" panose="02040503050406030204" pitchFamily="18" charset="0"/>
                                </a:rPr>
                                <m:t>𝑉</m:t>
                              </m:r>
                            </m:e>
                            <m:sub>
                              <m:r>
                                <m:rPr>
                                  <m:sty m:val="p"/>
                                </m:rPr>
                                <a:rPr lang="en-US" sz="1400" b="0" i="0" smtClean="0">
                                  <a:solidFill>
                                    <a:srgbClr val="00B050"/>
                                  </a:solidFill>
                                  <a:latin typeface="Cambria Math" panose="02040503050406030204" pitchFamily="18" charset="0"/>
                                </a:rPr>
                                <m:t>b</m:t>
                              </m:r>
                              <m:r>
                                <a:rPr lang="en-US" sz="1400" b="0" i="1" smtClean="0">
                                  <a:solidFill>
                                    <a:srgbClr val="00B050"/>
                                  </a:solidFill>
                                  <a:latin typeface="Cambria Math" panose="02040503050406030204" pitchFamily="18" charset="0"/>
                                </a:rPr>
                                <m:t>,</m:t>
                              </m:r>
                              <m:r>
                                <m:rPr>
                                  <m:sty m:val="p"/>
                                </m:rPr>
                                <a:rPr lang="fr-FR" sz="1400" b="0" i="0" smtClean="0">
                                  <a:solidFill>
                                    <a:srgbClr val="00B050"/>
                                  </a:solidFill>
                                  <a:latin typeface="Cambria Math" panose="02040503050406030204" pitchFamily="18" charset="0"/>
                                </a:rPr>
                                <m:t>HOM</m:t>
                              </m:r>
                              <m:r>
                                <a:rPr lang="fr-FR" sz="1400" b="0" i="0" smtClean="0">
                                  <a:solidFill>
                                    <a:srgbClr val="00B050"/>
                                  </a:solidFill>
                                  <a:latin typeface="Cambria Math" panose="02040503050406030204" pitchFamily="18" charset="0"/>
                                </a:rPr>
                                <m:t>,</m:t>
                              </m:r>
                              <m:r>
                                <a:rPr lang="fr-FR" sz="1400" b="0" i="1" smtClean="0">
                                  <a:solidFill>
                                    <a:srgbClr val="00B050"/>
                                  </a:solidFill>
                                  <a:latin typeface="Cambria Math" panose="02040503050406030204" pitchFamily="18" charset="0"/>
                                </a:rPr>
                                <m:t>𝑛</m:t>
                              </m:r>
                            </m:sub>
                          </m:sSub>
                          <m:d>
                            <m:dPr>
                              <m:ctrlPr>
                                <a:rPr lang="en-US" sz="1400" i="1">
                                  <a:solidFill>
                                    <a:srgbClr val="00B050"/>
                                  </a:solidFill>
                                  <a:latin typeface="Cambria Math" panose="02040503050406030204" pitchFamily="18" charset="0"/>
                                </a:rPr>
                              </m:ctrlPr>
                            </m:dPr>
                            <m:e>
                              <m:r>
                                <a:rPr lang="en-US" sz="1400" i="1">
                                  <a:solidFill>
                                    <a:srgbClr val="00B050"/>
                                  </a:solidFill>
                                  <a:latin typeface="Cambria Math" panose="02040503050406030204" pitchFamily="18" charset="0"/>
                                </a:rPr>
                                <m:t>𝑡</m:t>
                              </m:r>
                            </m:e>
                          </m:d>
                        </m:e>
                      </m:nary>
                      <m:r>
                        <a:rPr lang="en-US" sz="1400" b="0" i="1" smtClean="0">
                          <a:latin typeface="Cambria Math" panose="02040503050406030204" pitchFamily="18" charset="0"/>
                        </a:rPr>
                        <m:t>+</m:t>
                      </m:r>
                      <m:sSub>
                        <m:sSubPr>
                          <m:ctrlPr>
                            <a:rPr lang="en-US" sz="1400" i="1" smtClean="0">
                              <a:solidFill>
                                <a:srgbClr val="FFC000"/>
                              </a:solidFill>
                              <a:latin typeface="Cambria Math" panose="02040503050406030204" pitchFamily="18" charset="0"/>
                            </a:rPr>
                          </m:ctrlPr>
                        </m:sSubPr>
                        <m:e>
                          <m:r>
                            <a:rPr lang="en-US" sz="1400" i="1">
                              <a:solidFill>
                                <a:srgbClr val="FFC000"/>
                              </a:solidFill>
                              <a:latin typeface="Cambria Math" panose="02040503050406030204" pitchFamily="18" charset="0"/>
                            </a:rPr>
                            <m:t>𝑉</m:t>
                          </m:r>
                        </m:e>
                        <m:sub>
                          <m:r>
                            <m:rPr>
                              <m:sty m:val="p"/>
                            </m:rPr>
                            <a:rPr lang="en-US" sz="1400" b="0" i="0" smtClean="0">
                              <a:solidFill>
                                <a:srgbClr val="FFC000"/>
                              </a:solidFill>
                              <a:latin typeface="Cambria Math" panose="02040503050406030204" pitchFamily="18" charset="0"/>
                            </a:rPr>
                            <m:t>b</m:t>
                          </m:r>
                          <m:r>
                            <a:rPr lang="en-US" sz="1400" b="0" i="0" smtClean="0">
                              <a:solidFill>
                                <a:srgbClr val="FFC000"/>
                              </a:solidFill>
                              <a:latin typeface="Cambria Math" panose="02040503050406030204" pitchFamily="18" charset="0"/>
                            </a:rPr>
                            <m:t>,</m:t>
                          </m:r>
                          <m:r>
                            <m:rPr>
                              <m:sty m:val="p"/>
                            </m:rPr>
                            <a:rPr lang="en-US" sz="1400" b="0" i="0" smtClean="0">
                              <a:solidFill>
                                <a:srgbClr val="FFC000"/>
                              </a:solidFill>
                              <a:latin typeface="Cambria Math" panose="02040503050406030204" pitchFamily="18" charset="0"/>
                            </a:rPr>
                            <m:t>ISC</m:t>
                          </m:r>
                        </m:sub>
                      </m:sSub>
                      <m:d>
                        <m:dPr>
                          <m:ctrlPr>
                            <a:rPr lang="en-US" sz="1400" i="1">
                              <a:solidFill>
                                <a:srgbClr val="FFC000"/>
                              </a:solidFill>
                              <a:latin typeface="Cambria Math" panose="02040503050406030204" pitchFamily="18" charset="0"/>
                            </a:rPr>
                          </m:ctrlPr>
                        </m:dPr>
                        <m:e>
                          <m:r>
                            <a:rPr lang="en-US" sz="1400" i="1">
                              <a:solidFill>
                                <a:srgbClr val="FFC000"/>
                              </a:solidFill>
                              <a:latin typeface="Cambria Math" panose="02040503050406030204" pitchFamily="18" charset="0"/>
                            </a:rPr>
                            <m:t>𝑡</m:t>
                          </m:r>
                        </m:e>
                      </m:d>
                      <m:r>
                        <a:rPr lang="en-US" sz="1400" b="0" i="1" smtClean="0">
                          <a:solidFill>
                            <a:srgbClr val="FFC000"/>
                          </a:solidFill>
                          <a:latin typeface="Cambria Math" panose="02040503050406030204" pitchFamily="18" charset="0"/>
                        </a:rPr>
                        <m:t>+</m:t>
                      </m:r>
                      <m:sSub>
                        <m:sSubPr>
                          <m:ctrlPr>
                            <a:rPr lang="en-US" sz="1400" i="1" smtClean="0">
                              <a:solidFill>
                                <a:srgbClr val="02FFFF"/>
                              </a:solidFill>
                              <a:latin typeface="Cambria Math" panose="02040503050406030204" pitchFamily="18" charset="0"/>
                            </a:rPr>
                          </m:ctrlPr>
                        </m:sSubPr>
                        <m:e>
                          <m:r>
                            <a:rPr lang="en-US" sz="1400" i="1">
                              <a:solidFill>
                                <a:srgbClr val="02FFFF"/>
                              </a:solidFill>
                              <a:latin typeface="Cambria Math" panose="02040503050406030204" pitchFamily="18" charset="0"/>
                            </a:rPr>
                            <m:t>𝑉</m:t>
                          </m:r>
                        </m:e>
                        <m:sub>
                          <m:r>
                            <m:rPr>
                              <m:sty m:val="p"/>
                            </m:rPr>
                            <a:rPr lang="en-US" sz="1400" b="0" i="0" smtClean="0">
                              <a:solidFill>
                                <a:srgbClr val="02FFFF"/>
                              </a:solidFill>
                              <a:latin typeface="Cambria Math" panose="02040503050406030204" pitchFamily="18" charset="0"/>
                            </a:rPr>
                            <m:t>b</m:t>
                          </m:r>
                          <m:r>
                            <a:rPr lang="en-US" sz="1400" b="0" i="0" smtClean="0">
                              <a:solidFill>
                                <a:srgbClr val="02FFFF"/>
                              </a:solidFill>
                              <a:latin typeface="Cambria Math" panose="02040503050406030204" pitchFamily="18" charset="0"/>
                            </a:rPr>
                            <m:t>,</m:t>
                          </m:r>
                          <m:r>
                            <m:rPr>
                              <m:sty m:val="p"/>
                            </m:rPr>
                            <a:rPr lang="en-US" sz="1400" b="0" i="0" smtClean="0">
                              <a:solidFill>
                                <a:srgbClr val="02FFFF"/>
                              </a:solidFill>
                              <a:latin typeface="Cambria Math" panose="02040503050406030204" pitchFamily="18" charset="0"/>
                            </a:rPr>
                            <m:t>DSC</m:t>
                          </m:r>
                        </m:sub>
                      </m:sSub>
                      <m:d>
                        <m:dPr>
                          <m:ctrlPr>
                            <a:rPr lang="en-US" sz="1400" i="1" smtClean="0">
                              <a:solidFill>
                                <a:srgbClr val="02FFFF"/>
                              </a:solidFill>
                              <a:latin typeface="Cambria Math" panose="02040503050406030204" pitchFamily="18" charset="0"/>
                            </a:rPr>
                          </m:ctrlPr>
                        </m:dPr>
                        <m:e>
                          <m:r>
                            <a:rPr lang="en-US" sz="1400" i="1" smtClean="0">
                              <a:solidFill>
                                <a:srgbClr val="02FFFF"/>
                              </a:solidFill>
                              <a:latin typeface="Cambria Math" panose="02040503050406030204" pitchFamily="18" charset="0"/>
                            </a:rPr>
                            <m:t>𝑡</m:t>
                          </m:r>
                        </m:e>
                      </m:d>
                    </m:oMath>
                  </m:oMathPara>
                </a14:m>
                <a:endParaRPr lang="en-GB" sz="1400" dirty="0"/>
              </a:p>
            </p:txBody>
          </p:sp>
        </mc:Choice>
        <mc:Fallback xmlns="">
          <p:sp>
            <p:nvSpPr>
              <p:cNvPr id="20" name="TextBox 19">
                <a:extLst>
                  <a:ext uri="{FF2B5EF4-FFF2-40B4-BE49-F238E27FC236}">
                    <a16:creationId xmlns:a16="http://schemas.microsoft.com/office/drawing/2014/main" id="{8311B5A7-CEAD-CC9E-679D-CF184F75B678}"/>
                  </a:ext>
                </a:extLst>
              </p:cNvPr>
              <p:cNvSpPr txBox="1">
                <a:spLocks noRot="1" noChangeAspect="1" noMove="1" noResize="1" noEditPoints="1" noAdjustHandles="1" noChangeArrowheads="1" noChangeShapeType="1" noTextEdit="1"/>
              </p:cNvSpPr>
              <p:nvPr/>
            </p:nvSpPr>
            <p:spPr>
              <a:xfrm>
                <a:off x="2667816" y="1237894"/>
                <a:ext cx="5056512" cy="398314"/>
              </a:xfrm>
              <a:prstGeom prst="rect">
                <a:avLst/>
              </a:prstGeom>
              <a:blipFill>
                <a:blip r:embed="rId3"/>
                <a:stretch>
                  <a:fillRect l="-483" t="-203077" b="-290769"/>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F7E658C6-6F82-81D1-A8E6-FEE2B05CAEE0}"/>
              </a:ext>
            </a:extLst>
          </p:cNvPr>
          <p:cNvSpPr>
            <a:spLocks noGrp="1"/>
          </p:cNvSpPr>
          <p:nvPr>
            <p:ph type="sldNum" sz="quarter" idx="4"/>
          </p:nvPr>
        </p:nvSpPr>
        <p:spPr>
          <a:xfrm>
            <a:off x="7848600" y="4971241"/>
            <a:ext cx="457200" cy="273844"/>
          </a:xfrm>
        </p:spPr>
        <p:txBody>
          <a:bodyPr/>
          <a:lstStyle/>
          <a:p>
            <a:fld id="{974172A1-1CBF-0B40-9234-7D4D80EC19EA}" type="slidenum">
              <a:rPr lang="en-GB" smtClean="0"/>
              <a:pPr/>
              <a:t>16</a:t>
            </a:fld>
            <a:endParaRPr lang="en-GB" dirty="0"/>
          </a:p>
        </p:txBody>
      </p:sp>
      <p:sp>
        <p:nvSpPr>
          <p:cNvPr id="7" name="Title 4">
            <a:extLst>
              <a:ext uri="{FF2B5EF4-FFF2-40B4-BE49-F238E27FC236}">
                <a16:creationId xmlns:a16="http://schemas.microsoft.com/office/drawing/2014/main" id="{C68C98FD-FE65-A36F-B561-C0C1B3DCC9C2}"/>
              </a:ext>
            </a:extLst>
          </p:cNvPr>
          <p:cNvSpPr txBox="1">
            <a:spLocks/>
          </p:cNvSpPr>
          <p:nvPr/>
        </p:nvSpPr>
        <p:spPr>
          <a:xfrm>
            <a:off x="0" y="58316"/>
            <a:ext cx="9144000" cy="497210"/>
          </a:xfrm>
          <a:prstGeom prst="rect">
            <a:avLst/>
          </a:prstGeom>
        </p:spPr>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r>
              <a:rPr lang="fr-FR" sz="2400" dirty="0"/>
              <a:t>B</a:t>
            </a:r>
            <a:r>
              <a:rPr lang="en-GB" sz="2400" dirty="0" err="1"/>
              <a:t>eam</a:t>
            </a:r>
            <a:r>
              <a:rPr lang="en-GB" sz="2400" dirty="0"/>
              <a:t> loading</a:t>
            </a:r>
          </a:p>
        </p:txBody>
      </p:sp>
      <p:sp>
        <p:nvSpPr>
          <p:cNvPr id="13" name="Footer Placeholder 4">
            <a:extLst>
              <a:ext uri="{FF2B5EF4-FFF2-40B4-BE49-F238E27FC236}">
                <a16:creationId xmlns:a16="http://schemas.microsoft.com/office/drawing/2014/main" id="{F1C65E08-EAC2-12A2-3444-99284E72A4F6}"/>
              </a:ext>
            </a:extLst>
          </p:cNvPr>
          <p:cNvSpPr txBox="1">
            <a:spLocks/>
          </p:cNvSpPr>
          <p:nvPr/>
        </p:nvSpPr>
        <p:spPr>
          <a:xfrm>
            <a:off x="1259632" y="555526"/>
            <a:ext cx="6768752" cy="21837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i="1" dirty="0"/>
              <a:t>Induced voltage by a general current (Gaussian bunch) – Convolution of the wake potential with beam current</a:t>
            </a:r>
            <a:endParaRPr lang="en-GB" i="1" dirty="0"/>
          </a:p>
        </p:txBody>
      </p:sp>
      <p:sp>
        <p:nvSpPr>
          <p:cNvPr id="23" name="Footer Placeholder 4">
            <a:extLst>
              <a:ext uri="{FF2B5EF4-FFF2-40B4-BE49-F238E27FC236}">
                <a16:creationId xmlns:a16="http://schemas.microsoft.com/office/drawing/2014/main" id="{23B2EE6D-22A0-85AF-87E9-4FF8D3FC66A7}"/>
              </a:ext>
            </a:extLst>
          </p:cNvPr>
          <p:cNvSpPr txBox="1">
            <a:spLocks/>
          </p:cNvSpPr>
          <p:nvPr/>
        </p:nvSpPr>
        <p:spPr>
          <a:xfrm>
            <a:off x="2195736" y="870243"/>
            <a:ext cx="1894780" cy="21837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i="1" dirty="0"/>
              <a:t>Voltage seen by the beam</a:t>
            </a:r>
            <a:endParaRPr lang="en-GB" i="1" dirty="0"/>
          </a:p>
        </p:txBody>
      </p:sp>
      <p:sp>
        <p:nvSpPr>
          <p:cNvPr id="5" name="Right Brace 4">
            <a:extLst>
              <a:ext uri="{FF2B5EF4-FFF2-40B4-BE49-F238E27FC236}">
                <a16:creationId xmlns:a16="http://schemas.microsoft.com/office/drawing/2014/main" id="{641270A0-1870-DFB8-B730-F431883D487F}"/>
              </a:ext>
            </a:extLst>
          </p:cNvPr>
          <p:cNvSpPr/>
          <p:nvPr/>
        </p:nvSpPr>
        <p:spPr>
          <a:xfrm rot="5400000">
            <a:off x="5266844" y="228416"/>
            <a:ext cx="232206" cy="2842599"/>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6" name="Footer Placeholder 4">
            <a:extLst>
              <a:ext uri="{FF2B5EF4-FFF2-40B4-BE49-F238E27FC236}">
                <a16:creationId xmlns:a16="http://schemas.microsoft.com/office/drawing/2014/main" id="{B054AE9E-AB40-5B21-2FD3-926B69293A8E}"/>
              </a:ext>
            </a:extLst>
          </p:cNvPr>
          <p:cNvSpPr txBox="1">
            <a:spLocks/>
          </p:cNvSpPr>
          <p:nvPr/>
        </p:nvSpPr>
        <p:spPr>
          <a:xfrm>
            <a:off x="2815652" y="1828399"/>
            <a:ext cx="2053944" cy="21837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i="1" dirty="0"/>
              <a:t>Total cavity-dependent beam loading</a:t>
            </a:r>
            <a:endParaRPr lang="en-GB" i="1" dirty="0"/>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34C53CA9-F62C-DCE8-1345-971D4D1BFC3C}"/>
                  </a:ext>
                </a:extLst>
              </p:cNvPr>
              <p:cNvSpPr txBox="1"/>
              <p:nvPr/>
            </p:nvSpPr>
            <p:spPr>
              <a:xfrm>
                <a:off x="4869596" y="1759917"/>
                <a:ext cx="388196" cy="31720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rgbClr val="FF0000"/>
                              </a:solidFill>
                              <a:latin typeface="Cambria Math" panose="02040503050406030204" pitchFamily="18" charset="0"/>
                            </a:rPr>
                          </m:ctrlPr>
                        </m:sSubPr>
                        <m:e>
                          <m:r>
                            <a:rPr lang="en-US" sz="1400" b="0" i="1" smtClean="0">
                              <a:solidFill>
                                <a:srgbClr val="FF0000"/>
                              </a:solidFill>
                              <a:latin typeface="Cambria Math" panose="02040503050406030204" pitchFamily="18" charset="0"/>
                            </a:rPr>
                            <m:t>𝑉</m:t>
                          </m:r>
                        </m:e>
                        <m:sub>
                          <m:r>
                            <m:rPr>
                              <m:sty m:val="p"/>
                            </m:rPr>
                            <a:rPr lang="en-US" sz="1400" b="0" i="0" smtClean="0">
                              <a:solidFill>
                                <a:srgbClr val="FF0000"/>
                              </a:solidFill>
                              <a:latin typeface="Cambria Math" panose="02040503050406030204" pitchFamily="18" charset="0"/>
                            </a:rPr>
                            <m:t>b</m:t>
                          </m:r>
                          <m:r>
                            <a:rPr lang="en-US" sz="1400" b="0" i="0" smtClean="0">
                              <a:solidFill>
                                <a:srgbClr val="FF0000"/>
                              </a:solidFill>
                              <a:latin typeface="Cambria Math" panose="02040503050406030204" pitchFamily="18" charset="0"/>
                            </a:rPr>
                            <m:t>,</m:t>
                          </m:r>
                          <m:r>
                            <m:rPr>
                              <m:sty m:val="p"/>
                            </m:rPr>
                            <a:rPr lang="en-US" sz="1400" b="0" i="0" smtClean="0">
                              <a:solidFill>
                                <a:srgbClr val="FF0000"/>
                              </a:solidFill>
                              <a:latin typeface="Cambria Math" panose="02040503050406030204" pitchFamily="18" charset="0"/>
                            </a:rPr>
                            <m:t>cav</m:t>
                          </m:r>
                        </m:sub>
                      </m:sSub>
                      <m:d>
                        <m:dPr>
                          <m:ctrlPr>
                            <a:rPr lang="en-US" sz="1400" b="0" i="1" smtClean="0">
                              <a:solidFill>
                                <a:srgbClr val="FF0000"/>
                              </a:solidFill>
                              <a:latin typeface="Cambria Math" panose="02040503050406030204" pitchFamily="18" charset="0"/>
                            </a:rPr>
                          </m:ctrlPr>
                        </m:dPr>
                        <m:e>
                          <m:r>
                            <a:rPr lang="en-US" sz="1400" b="0" i="1" smtClean="0">
                              <a:solidFill>
                                <a:srgbClr val="FF0000"/>
                              </a:solidFill>
                              <a:latin typeface="Cambria Math" panose="02040503050406030204" pitchFamily="18" charset="0"/>
                            </a:rPr>
                            <m:t>𝑡</m:t>
                          </m:r>
                        </m:e>
                      </m:d>
                    </m:oMath>
                  </m:oMathPara>
                </a14:m>
                <a:endParaRPr lang="en-GB" sz="1400" dirty="0"/>
              </a:p>
            </p:txBody>
          </p:sp>
        </mc:Choice>
        <mc:Fallback xmlns="">
          <p:sp>
            <p:nvSpPr>
              <p:cNvPr id="10" name="TextBox 9">
                <a:extLst>
                  <a:ext uri="{FF2B5EF4-FFF2-40B4-BE49-F238E27FC236}">
                    <a16:creationId xmlns:a16="http://schemas.microsoft.com/office/drawing/2014/main" id="{34C53CA9-F62C-DCE8-1345-971D4D1BFC3C}"/>
                  </a:ext>
                </a:extLst>
              </p:cNvPr>
              <p:cNvSpPr txBox="1">
                <a:spLocks noRot="1" noChangeAspect="1" noMove="1" noResize="1" noEditPoints="1" noAdjustHandles="1" noChangeArrowheads="1" noChangeShapeType="1" noTextEdit="1"/>
              </p:cNvSpPr>
              <p:nvPr/>
            </p:nvSpPr>
            <p:spPr>
              <a:xfrm>
                <a:off x="4869596" y="1759917"/>
                <a:ext cx="388196" cy="317203"/>
              </a:xfrm>
              <a:prstGeom prst="rect">
                <a:avLst/>
              </a:prstGeom>
              <a:blipFill>
                <a:blip r:embed="rId4"/>
                <a:stretch>
                  <a:fillRect r="-85714"/>
                </a:stretch>
              </a:blipFill>
            </p:spPr>
            <p:txBody>
              <a:bodyPr/>
              <a:lstStyle/>
              <a:p>
                <a:r>
                  <a:rPr lang="en-GB">
                    <a:noFill/>
                  </a:rPr>
                  <a:t> </a:t>
                </a:r>
              </a:p>
            </p:txBody>
          </p:sp>
        </mc:Fallback>
      </mc:AlternateContent>
      <p:sp>
        <p:nvSpPr>
          <p:cNvPr id="2" name="Rectangle 1">
            <a:extLst>
              <a:ext uri="{FF2B5EF4-FFF2-40B4-BE49-F238E27FC236}">
                <a16:creationId xmlns:a16="http://schemas.microsoft.com/office/drawing/2014/main" id="{EF594C67-3770-9ED0-67F5-8136D64B2182}"/>
              </a:ext>
            </a:extLst>
          </p:cNvPr>
          <p:cNvSpPr/>
          <p:nvPr/>
        </p:nvSpPr>
        <p:spPr>
          <a:xfrm>
            <a:off x="179512" y="991228"/>
            <a:ext cx="1008112" cy="548199"/>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597CD7BC-ADAA-218D-0610-D826A8FDF46E}"/>
                  </a:ext>
                </a:extLst>
              </p:cNvPr>
              <p:cNvSpPr txBox="1"/>
              <p:nvPr/>
            </p:nvSpPr>
            <p:spPr>
              <a:xfrm>
                <a:off x="61024" y="1192598"/>
                <a:ext cx="2523383" cy="69589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𝑉</m:t>
                      </m:r>
                      <m:d>
                        <m:dPr>
                          <m:ctrlPr>
                            <a:rPr lang="en-US" sz="1400" b="0" i="1" smtClean="0">
                              <a:latin typeface="Cambria Math" panose="02040503050406030204" pitchFamily="18" charset="0"/>
                            </a:rPr>
                          </m:ctrlPr>
                        </m:dPr>
                        <m:e>
                          <m:r>
                            <a:rPr lang="en-US" sz="1400" b="0" i="1" smtClean="0">
                              <a:latin typeface="Cambria Math" panose="02040503050406030204" pitchFamily="18" charset="0"/>
                            </a:rPr>
                            <m:t>𝑡</m:t>
                          </m:r>
                        </m:e>
                      </m:d>
                      <m:r>
                        <a:rPr lang="en-US" sz="1400" b="0" i="1" smtClean="0">
                          <a:latin typeface="Cambria Math" panose="02040503050406030204" pitchFamily="18" charset="0"/>
                        </a:rPr>
                        <m:t>=</m:t>
                      </m:r>
                      <m:nary>
                        <m:naryPr>
                          <m:ctrlPr>
                            <a:rPr lang="en-US" sz="1400" i="1">
                              <a:latin typeface="Cambria Math" panose="02040503050406030204" pitchFamily="18" charset="0"/>
                            </a:rPr>
                          </m:ctrlPr>
                        </m:naryPr>
                        <m:sub>
                          <m:r>
                            <a:rPr lang="en-US" sz="1400" i="1">
                              <a:latin typeface="Cambria Math" panose="02040503050406030204" pitchFamily="18" charset="0"/>
                            </a:rPr>
                            <m:t>−</m:t>
                          </m:r>
                          <m:r>
                            <a:rPr lang="en-US" sz="1400" i="1">
                              <a:latin typeface="Cambria Math" panose="02040503050406030204" pitchFamily="18" charset="0"/>
                              <a:ea typeface="Cambria Math" panose="02040503050406030204" pitchFamily="18" charset="0"/>
                            </a:rPr>
                            <m:t>∞</m:t>
                          </m:r>
                        </m:sub>
                        <m:sup>
                          <m:r>
                            <a:rPr lang="fr-FR" sz="1400" i="1">
                              <a:latin typeface="Cambria Math" panose="02040503050406030204" pitchFamily="18" charset="0"/>
                            </a:rPr>
                            <m:t>𝑡</m:t>
                          </m:r>
                        </m:sup>
                        <m:e>
                          <m:r>
                            <a:rPr lang="en-US" sz="1400" i="1">
                              <a:latin typeface="Cambria Math" panose="02040503050406030204" pitchFamily="18" charset="0"/>
                            </a:rPr>
                            <m:t>𝐼</m:t>
                          </m:r>
                          <m:d>
                            <m:dPr>
                              <m:ctrlPr>
                                <a:rPr lang="en-US" sz="1400" i="1">
                                  <a:latin typeface="Cambria Math" panose="02040503050406030204" pitchFamily="18" charset="0"/>
                                </a:rPr>
                              </m:ctrlPr>
                            </m:dPr>
                            <m:e>
                              <m:sSup>
                                <m:sSupPr>
                                  <m:ctrlPr>
                                    <a:rPr lang="en-US" sz="1400" i="1">
                                      <a:latin typeface="Cambria Math" panose="02040503050406030204" pitchFamily="18" charset="0"/>
                                    </a:rPr>
                                  </m:ctrlPr>
                                </m:sSupPr>
                                <m:e>
                                  <m:r>
                                    <a:rPr lang="en-US" sz="1400" i="1">
                                      <a:latin typeface="Cambria Math" panose="02040503050406030204" pitchFamily="18" charset="0"/>
                                    </a:rPr>
                                    <m:t>𝑡</m:t>
                                  </m:r>
                                </m:e>
                                <m:sup>
                                  <m:r>
                                    <a:rPr lang="en-US" sz="1400" i="1">
                                      <a:latin typeface="Cambria Math" panose="02040503050406030204" pitchFamily="18" charset="0"/>
                                    </a:rPr>
                                    <m:t>′</m:t>
                                  </m:r>
                                </m:sup>
                              </m:sSup>
                            </m:e>
                          </m:d>
                          <m:sSubSup>
                            <m:sSubSupPr>
                              <m:ctrlPr>
                                <a:rPr lang="en-US" sz="1400" i="1">
                                  <a:latin typeface="Cambria Math" panose="02040503050406030204" pitchFamily="18" charset="0"/>
                                </a:rPr>
                              </m:ctrlPr>
                            </m:sSubSupPr>
                            <m:e>
                              <m:r>
                                <a:rPr lang="en-US" sz="1400" i="1">
                                  <a:latin typeface="Cambria Math" panose="02040503050406030204" pitchFamily="18" charset="0"/>
                                </a:rPr>
                                <m:t>𝑊</m:t>
                              </m:r>
                            </m:e>
                            <m:sub>
                              <m:r>
                                <a:rPr lang="en-US" sz="1400" i="1">
                                  <a:latin typeface="Cambria Math" panose="02040503050406030204" pitchFamily="18" charset="0"/>
                                </a:rPr>
                                <m:t>𝑠</m:t>
                              </m:r>
                            </m:sub>
                            <m:sup>
                              <m:r>
                                <a:rPr lang="en-US" sz="1400" i="1">
                                  <a:latin typeface="Cambria Math" panose="02040503050406030204" pitchFamily="18" charset="0"/>
                                </a:rPr>
                                <m:t>0</m:t>
                              </m:r>
                            </m:sup>
                          </m:sSubSup>
                          <m:d>
                            <m:dPr>
                              <m:ctrlPr>
                                <a:rPr lang="en-US" sz="1400" i="1">
                                  <a:latin typeface="Cambria Math" panose="02040503050406030204" pitchFamily="18" charset="0"/>
                                </a:rPr>
                              </m:ctrlPr>
                            </m:dPr>
                            <m:e>
                              <m:r>
                                <a:rPr lang="en-US" sz="1400" i="1">
                                  <a:latin typeface="Cambria Math" panose="02040503050406030204" pitchFamily="18" charset="0"/>
                                </a:rPr>
                                <m:t>𝑡</m:t>
                              </m:r>
                              <m:r>
                                <a:rPr lang="en-US" sz="1400" i="1">
                                  <a:latin typeface="Cambria Math" panose="02040503050406030204" pitchFamily="18" charset="0"/>
                                </a:rPr>
                                <m:t>−</m:t>
                              </m:r>
                              <m:sSup>
                                <m:sSupPr>
                                  <m:ctrlPr>
                                    <a:rPr lang="en-US" sz="1400" i="1">
                                      <a:latin typeface="Cambria Math" panose="02040503050406030204" pitchFamily="18" charset="0"/>
                                    </a:rPr>
                                  </m:ctrlPr>
                                </m:sSupPr>
                                <m:e>
                                  <m:r>
                                    <a:rPr lang="en-US" sz="1400" i="1">
                                      <a:latin typeface="Cambria Math" panose="02040503050406030204" pitchFamily="18" charset="0"/>
                                    </a:rPr>
                                    <m:t>𝑡</m:t>
                                  </m:r>
                                </m:e>
                                <m:sup>
                                  <m:r>
                                    <a:rPr lang="en-US" sz="1400" i="1">
                                      <a:latin typeface="Cambria Math" panose="02040503050406030204" pitchFamily="18" charset="0"/>
                                    </a:rPr>
                                    <m:t>′</m:t>
                                  </m:r>
                                </m:sup>
                              </m:sSup>
                            </m:e>
                          </m:d>
                          <m:r>
                            <a:rPr lang="en-US" sz="1400" i="1">
                              <a:latin typeface="Cambria Math" panose="02040503050406030204" pitchFamily="18" charset="0"/>
                            </a:rPr>
                            <m:t>𝑑</m:t>
                          </m:r>
                          <m:sSup>
                            <m:sSupPr>
                              <m:ctrlPr>
                                <a:rPr lang="en-US" sz="1400" i="1">
                                  <a:latin typeface="Cambria Math" panose="02040503050406030204" pitchFamily="18" charset="0"/>
                                </a:rPr>
                              </m:ctrlPr>
                            </m:sSupPr>
                            <m:e>
                              <m:r>
                                <a:rPr lang="en-US" sz="1400" i="1">
                                  <a:latin typeface="Cambria Math" panose="02040503050406030204" pitchFamily="18" charset="0"/>
                                </a:rPr>
                                <m:t>𝑡</m:t>
                              </m:r>
                            </m:e>
                            <m:sup>
                              <m:r>
                                <a:rPr lang="en-US" sz="1400" i="1">
                                  <a:latin typeface="Cambria Math" panose="02040503050406030204" pitchFamily="18" charset="0"/>
                                </a:rPr>
                                <m:t>′</m:t>
                              </m:r>
                            </m:sup>
                          </m:sSup>
                        </m:e>
                      </m:nary>
                    </m:oMath>
                  </m:oMathPara>
                </a14:m>
                <a:endParaRPr lang="en-GB" sz="1400" dirty="0"/>
              </a:p>
              <a:p>
                <a:endParaRPr lang="en-GB" sz="1400" dirty="0"/>
              </a:p>
            </p:txBody>
          </p:sp>
        </mc:Choice>
        <mc:Fallback xmlns="">
          <p:sp>
            <p:nvSpPr>
              <p:cNvPr id="16" name="TextBox 15">
                <a:extLst>
                  <a:ext uri="{FF2B5EF4-FFF2-40B4-BE49-F238E27FC236}">
                    <a16:creationId xmlns:a16="http://schemas.microsoft.com/office/drawing/2014/main" id="{597CD7BC-ADAA-218D-0610-D826A8FDF46E}"/>
                  </a:ext>
                </a:extLst>
              </p:cNvPr>
              <p:cNvSpPr txBox="1">
                <a:spLocks noRot="1" noChangeAspect="1" noMove="1" noResize="1" noEditPoints="1" noAdjustHandles="1" noChangeArrowheads="1" noChangeShapeType="1" noTextEdit="1"/>
              </p:cNvSpPr>
              <p:nvPr/>
            </p:nvSpPr>
            <p:spPr>
              <a:xfrm>
                <a:off x="61024" y="1192598"/>
                <a:ext cx="2523383" cy="695896"/>
              </a:xfrm>
              <a:prstGeom prst="rect">
                <a:avLst/>
              </a:prstGeom>
              <a:blipFill>
                <a:blip r:embed="rId7"/>
                <a:stretch>
                  <a:fillRect/>
                </a:stretch>
              </a:blipFill>
            </p:spPr>
            <p:txBody>
              <a:bodyPr/>
              <a:lstStyle/>
              <a:p>
                <a:r>
                  <a:rPr lang="en-GB">
                    <a:noFill/>
                  </a:rPr>
                  <a:t> </a:t>
                </a:r>
              </a:p>
            </p:txBody>
          </p:sp>
        </mc:Fallback>
      </mc:AlternateContent>
      <p:sp>
        <p:nvSpPr>
          <p:cNvPr id="54" name="Content Placeholder 1">
            <a:extLst>
              <a:ext uri="{FF2B5EF4-FFF2-40B4-BE49-F238E27FC236}">
                <a16:creationId xmlns:a16="http://schemas.microsoft.com/office/drawing/2014/main" id="{F4BBAE15-7858-C51F-C05A-92C7D6F1CC57}"/>
              </a:ext>
            </a:extLst>
          </p:cNvPr>
          <p:cNvSpPr txBox="1">
            <a:spLocks/>
          </p:cNvSpPr>
          <p:nvPr/>
        </p:nvSpPr>
        <p:spPr>
          <a:xfrm>
            <a:off x="3988423" y="2283718"/>
            <a:ext cx="4971137" cy="703954"/>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200" dirty="0"/>
              <a:t>Beam loading compensation</a:t>
            </a:r>
          </a:p>
          <a:p>
            <a:pPr lvl="1"/>
            <a:r>
              <a:rPr lang="en-US" sz="1200" dirty="0"/>
              <a:t>Increasing RF voltage (refer to IMCC Annual Meeting 2025 presentation https://indico.desy.de/event/45968/contributions/186267/)</a:t>
            </a:r>
          </a:p>
          <a:p>
            <a:pPr lvl="1"/>
            <a:r>
              <a:rPr lang="en-US" sz="1200" dirty="0"/>
              <a:t>Inductive insert for the direct space charge component</a:t>
            </a:r>
          </a:p>
        </p:txBody>
      </p:sp>
      <mc:AlternateContent xmlns:mc="http://schemas.openxmlformats.org/markup-compatibility/2006" xmlns:a14="http://schemas.microsoft.com/office/drawing/2010/main">
        <mc:Choice Requires="a14">
          <p:sp>
            <p:nvSpPr>
              <p:cNvPr id="55" name="Content Placeholder 1">
                <a:extLst>
                  <a:ext uri="{FF2B5EF4-FFF2-40B4-BE49-F238E27FC236}">
                    <a16:creationId xmlns:a16="http://schemas.microsoft.com/office/drawing/2014/main" id="{6703172F-9A2B-6C85-6F59-015AA1619083}"/>
                  </a:ext>
                </a:extLst>
              </p:cNvPr>
              <p:cNvSpPr txBox="1">
                <a:spLocks/>
              </p:cNvSpPr>
              <p:nvPr/>
            </p:nvSpPr>
            <p:spPr>
              <a:xfrm>
                <a:off x="3988423" y="3363838"/>
                <a:ext cx="4971137" cy="1512168"/>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200" dirty="0"/>
                  <a:t>Beam loading mitigation (refer to IMCC Annual Meeting 2025 presentation https://indico.desy.de/event/45968/contributions/186267/)</a:t>
                </a:r>
              </a:p>
              <a:p>
                <a:pPr lvl="1"/>
                <a14:m>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𝑉</m:t>
                        </m:r>
                      </m:e>
                      <m:sub>
                        <m:r>
                          <a:rPr lang="en-US" sz="1200" b="0" i="1" smtClean="0">
                            <a:latin typeface="Cambria Math" panose="02040503050406030204" pitchFamily="18" charset="0"/>
                          </a:rPr>
                          <m:t>𝑏</m:t>
                        </m:r>
                      </m:sub>
                    </m:sSub>
                    <m:r>
                      <a:rPr lang="en-US" sz="1200" b="0" i="1" smtClean="0">
                        <a:latin typeface="Cambria Math" panose="02040503050406030204" pitchFamily="18" charset="0"/>
                        <a:ea typeface="Cambria Math" panose="02040503050406030204" pitchFamily="18" charset="0"/>
                      </a:rPr>
                      <m:t>∝</m:t>
                    </m:r>
                    <m:sSub>
                      <m:sSubPr>
                        <m:ctrlPr>
                          <a:rPr lang="en-US" sz="1200" b="0" i="1" smtClean="0">
                            <a:latin typeface="Cambria Math" panose="02040503050406030204" pitchFamily="18" charset="0"/>
                            <a:ea typeface="Cambria Math" panose="02040503050406030204" pitchFamily="18" charset="0"/>
                          </a:rPr>
                        </m:ctrlPr>
                      </m:sSubPr>
                      <m:e>
                        <m:r>
                          <a:rPr lang="en-US" sz="1200" b="0" i="1" smtClean="0">
                            <a:latin typeface="Cambria Math" panose="02040503050406030204" pitchFamily="18" charset="0"/>
                            <a:ea typeface="Cambria Math" panose="02040503050406030204" pitchFamily="18" charset="0"/>
                          </a:rPr>
                          <m:t>𝑄</m:t>
                        </m:r>
                      </m:e>
                      <m:sub>
                        <m:r>
                          <a:rPr lang="en-US" sz="1200" b="0" i="1" smtClean="0">
                            <a:latin typeface="Cambria Math" panose="02040503050406030204" pitchFamily="18" charset="0"/>
                            <a:ea typeface="Cambria Math" panose="02040503050406030204" pitchFamily="18" charset="0"/>
                          </a:rPr>
                          <m:t>𝑏</m:t>
                        </m:r>
                      </m:sub>
                    </m:sSub>
                  </m:oMath>
                </a14:m>
                <a:r>
                  <a:rPr lang="en-US" sz="1200" dirty="0"/>
                  <a:t> Decreasing the bunch charge (less luminosity)</a:t>
                </a:r>
              </a:p>
              <a:p>
                <a:pPr lvl="1"/>
                <a:r>
                  <a:rPr lang="en-US" sz="1200" dirty="0"/>
                  <a:t>Reducing frequency or </a:t>
                </a:r>
                <a14:m>
                  <m:oMath xmlns:m="http://schemas.openxmlformats.org/officeDocument/2006/math">
                    <m:f>
                      <m:fPr>
                        <m:type m:val="lin"/>
                        <m:ctrlPr>
                          <a:rPr lang="en-US" sz="1200" i="1">
                            <a:latin typeface="Cambria Math" panose="02040503050406030204" pitchFamily="18" charset="0"/>
                            <a:ea typeface="Cambria Math" panose="02040503050406030204" pitchFamily="18" charset="0"/>
                          </a:rPr>
                        </m:ctrlPr>
                      </m:fPr>
                      <m:num>
                        <m:r>
                          <a:rPr lang="en-US" sz="1200" i="1">
                            <a:latin typeface="Cambria Math" panose="02040503050406030204" pitchFamily="18" charset="0"/>
                            <a:ea typeface="Cambria Math" panose="02040503050406030204" pitchFamily="18" charset="0"/>
                          </a:rPr>
                          <m:t>𝑅</m:t>
                        </m:r>
                      </m:num>
                      <m:den>
                        <m:r>
                          <a:rPr lang="en-US" sz="1200" i="1">
                            <a:latin typeface="Cambria Math" panose="02040503050406030204" pitchFamily="18" charset="0"/>
                            <a:ea typeface="Cambria Math" panose="02040503050406030204" pitchFamily="18" charset="0"/>
                          </a:rPr>
                          <m:t>𝑄</m:t>
                        </m:r>
                      </m:den>
                    </m:f>
                  </m:oMath>
                </a14:m>
                <a:r>
                  <a:rPr lang="en-US" sz="1200" dirty="0"/>
                  <a:t> (</a:t>
                </a:r>
                <a14:m>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𝑉</m:t>
                        </m:r>
                      </m:e>
                      <m:sub>
                        <m:r>
                          <a:rPr lang="en-US" sz="1200" b="0" i="1" smtClean="0">
                            <a:latin typeface="Cambria Math" panose="02040503050406030204" pitchFamily="18" charset="0"/>
                          </a:rPr>
                          <m:t>𝑏</m:t>
                        </m:r>
                      </m:sub>
                    </m:sSub>
                    <m:r>
                      <a:rPr lang="en-US" sz="1200" b="0" i="1" smtClean="0">
                        <a:latin typeface="Cambria Math" panose="02040503050406030204" pitchFamily="18" charset="0"/>
                        <a:ea typeface="Cambria Math" panose="02040503050406030204" pitchFamily="18" charset="0"/>
                      </a:rPr>
                      <m:t>∝</m:t>
                    </m:r>
                    <m:sSub>
                      <m:sSubPr>
                        <m:ctrlPr>
                          <a:rPr lang="en-US" sz="1200" b="0" i="1" smtClean="0">
                            <a:latin typeface="Cambria Math" panose="02040503050406030204" pitchFamily="18" charset="0"/>
                            <a:ea typeface="Cambria Math" panose="02040503050406030204" pitchFamily="18" charset="0"/>
                          </a:rPr>
                        </m:ctrlPr>
                      </m:sSubPr>
                      <m:e>
                        <m:r>
                          <a:rPr lang="en-US" sz="1200" b="0" i="1" smtClean="0">
                            <a:latin typeface="Cambria Math" panose="02040503050406030204" pitchFamily="18" charset="0"/>
                            <a:ea typeface="Cambria Math" panose="02040503050406030204" pitchFamily="18" charset="0"/>
                          </a:rPr>
                          <m:t>𝑘</m:t>
                        </m:r>
                      </m:e>
                      <m:sub>
                        <m:r>
                          <a:rPr lang="en-US" sz="1200" b="0" i="1" smtClean="0">
                            <a:latin typeface="Cambria Math" panose="02040503050406030204" pitchFamily="18" charset="0"/>
                            <a:ea typeface="Cambria Math" panose="02040503050406030204" pitchFamily="18" charset="0"/>
                          </a:rPr>
                          <m:t>𝑛</m:t>
                        </m:r>
                      </m:sub>
                    </m:sSub>
                    <m:sSub>
                      <m:sSubPr>
                        <m:ctrlPr>
                          <a:rPr lang="en-US" sz="1200" i="1">
                            <a:latin typeface="Cambria Math" panose="02040503050406030204" pitchFamily="18" charset="0"/>
                            <a:ea typeface="Cambria Math" panose="02040503050406030204" pitchFamily="18" charset="0"/>
                          </a:rPr>
                        </m:ctrlPr>
                      </m:sSubPr>
                      <m:e>
                        <m:r>
                          <a:rPr lang="en-US" sz="1200" i="1">
                            <a:latin typeface="Cambria Math" panose="02040503050406030204" pitchFamily="18" charset="0"/>
                            <a:ea typeface="Cambria Math" panose="02040503050406030204" pitchFamily="18" charset="0"/>
                          </a:rPr>
                          <m:t>𝑄</m:t>
                        </m:r>
                      </m:e>
                      <m:sub>
                        <m:r>
                          <a:rPr lang="en-US" sz="1200" i="1">
                            <a:latin typeface="Cambria Math" panose="02040503050406030204" pitchFamily="18" charset="0"/>
                            <a:ea typeface="Cambria Math" panose="02040503050406030204" pitchFamily="18" charset="0"/>
                          </a:rPr>
                          <m:t>𝑏</m:t>
                        </m:r>
                      </m:sub>
                    </m:sSub>
                    <m:r>
                      <a:rPr lang="en-US" sz="1200" i="1">
                        <a:latin typeface="Cambria Math" panose="02040503050406030204" pitchFamily="18" charset="0"/>
                        <a:ea typeface="Cambria Math" panose="02040503050406030204" pitchFamily="18" charset="0"/>
                      </a:rPr>
                      <m:t>∝</m:t>
                    </m:r>
                    <m:sSub>
                      <m:sSubPr>
                        <m:ctrlPr>
                          <a:rPr lang="en-US" sz="1200" i="1">
                            <a:latin typeface="Cambria Math" panose="02040503050406030204" pitchFamily="18" charset="0"/>
                            <a:ea typeface="Cambria Math" panose="02040503050406030204" pitchFamily="18" charset="0"/>
                          </a:rPr>
                        </m:ctrlPr>
                      </m:sSubPr>
                      <m:e>
                        <m:r>
                          <a:rPr lang="en-US" sz="1200" i="1" smtClean="0">
                            <a:latin typeface="Cambria Math" panose="02040503050406030204" pitchFamily="18" charset="0"/>
                            <a:ea typeface="Cambria Math" panose="02040503050406030204" pitchFamily="18" charset="0"/>
                          </a:rPr>
                          <m:t>𝜔</m:t>
                        </m:r>
                      </m:e>
                      <m:sub>
                        <m:r>
                          <a:rPr lang="en-US" sz="1200" b="0" i="1" smtClean="0">
                            <a:latin typeface="Cambria Math" panose="02040503050406030204" pitchFamily="18" charset="0"/>
                            <a:ea typeface="Cambria Math" panose="02040503050406030204" pitchFamily="18" charset="0"/>
                          </a:rPr>
                          <m:t>0</m:t>
                        </m:r>
                      </m:sub>
                    </m:sSub>
                    <m:f>
                      <m:fPr>
                        <m:type m:val="lin"/>
                        <m:ctrlPr>
                          <a:rPr lang="en-US" sz="1200" i="1" smtClean="0">
                            <a:latin typeface="Cambria Math" panose="02040503050406030204" pitchFamily="18" charset="0"/>
                            <a:ea typeface="Cambria Math" panose="02040503050406030204" pitchFamily="18" charset="0"/>
                          </a:rPr>
                        </m:ctrlPr>
                      </m:fPr>
                      <m:num>
                        <m:r>
                          <a:rPr lang="en-US" sz="1200" b="0" i="1" smtClean="0">
                            <a:latin typeface="Cambria Math" panose="02040503050406030204" pitchFamily="18" charset="0"/>
                            <a:ea typeface="Cambria Math" panose="02040503050406030204" pitchFamily="18" charset="0"/>
                          </a:rPr>
                          <m:t>𝑅</m:t>
                        </m:r>
                      </m:num>
                      <m:den>
                        <m:r>
                          <a:rPr lang="en-US" sz="1200" b="0" i="1" smtClean="0">
                            <a:latin typeface="Cambria Math" panose="02040503050406030204" pitchFamily="18" charset="0"/>
                            <a:ea typeface="Cambria Math" panose="02040503050406030204" pitchFamily="18" charset="0"/>
                          </a:rPr>
                          <m:t>𝑄</m:t>
                        </m:r>
                      </m:den>
                    </m:f>
                    <m:r>
                      <a:rPr lang="en-US" sz="1200" b="0" i="1" smtClean="0">
                        <a:latin typeface="Cambria Math" panose="02040503050406030204" pitchFamily="18" charset="0"/>
                        <a:ea typeface="Cambria Math" panose="02040503050406030204" pitchFamily="18" charset="0"/>
                      </a:rPr>
                      <m:t>⋅</m:t>
                    </m:r>
                    <m:sSub>
                      <m:sSubPr>
                        <m:ctrlPr>
                          <a:rPr lang="en-US" sz="1200" i="1">
                            <a:latin typeface="Cambria Math" panose="02040503050406030204" pitchFamily="18" charset="0"/>
                            <a:ea typeface="Cambria Math" panose="02040503050406030204" pitchFamily="18" charset="0"/>
                          </a:rPr>
                        </m:ctrlPr>
                      </m:sSubPr>
                      <m:e>
                        <m:r>
                          <a:rPr lang="en-US" sz="1200" i="1">
                            <a:latin typeface="Cambria Math" panose="02040503050406030204" pitchFamily="18" charset="0"/>
                            <a:ea typeface="Cambria Math" panose="02040503050406030204" pitchFamily="18" charset="0"/>
                          </a:rPr>
                          <m:t>𝑄</m:t>
                        </m:r>
                      </m:e>
                      <m:sub>
                        <m:r>
                          <a:rPr lang="en-US" sz="1200" i="1">
                            <a:latin typeface="Cambria Math" panose="02040503050406030204" pitchFamily="18" charset="0"/>
                            <a:ea typeface="Cambria Math" panose="02040503050406030204" pitchFamily="18" charset="0"/>
                          </a:rPr>
                          <m:t>𝑏</m:t>
                        </m:r>
                      </m:sub>
                    </m:sSub>
                  </m:oMath>
                </a14:m>
                <a:r>
                  <a:rPr lang="en-US" sz="1200" dirty="0"/>
                  <a:t>)</a:t>
                </a:r>
              </a:p>
              <a:p>
                <a:pPr lvl="1"/>
                <a:r>
                  <a:rPr lang="en-US" sz="1200" dirty="0"/>
                  <a:t>Reducing cavity length</a:t>
                </a:r>
              </a:p>
              <a:p>
                <a:pPr lvl="1"/>
                <a:r>
                  <a:rPr lang="en-US" sz="1200" dirty="0"/>
                  <a:t>Increasing bunch length or relativistic beta</a:t>
                </a:r>
              </a:p>
              <a:p>
                <a:pPr lvl="1"/>
                <a:r>
                  <a:rPr lang="en-US" sz="1200" dirty="0"/>
                  <a:t>Harmonic cavities</a:t>
                </a:r>
              </a:p>
              <a:p>
                <a:pPr marL="0" indent="0">
                  <a:buNone/>
                </a:pPr>
                <a:endParaRPr lang="en-US" sz="1200" dirty="0"/>
              </a:p>
            </p:txBody>
          </p:sp>
        </mc:Choice>
        <mc:Fallback xmlns="">
          <p:sp>
            <p:nvSpPr>
              <p:cNvPr id="55" name="Content Placeholder 1">
                <a:extLst>
                  <a:ext uri="{FF2B5EF4-FFF2-40B4-BE49-F238E27FC236}">
                    <a16:creationId xmlns:a16="http://schemas.microsoft.com/office/drawing/2014/main" id="{6703172F-9A2B-6C85-6F59-015AA1619083}"/>
                  </a:ext>
                </a:extLst>
              </p:cNvPr>
              <p:cNvSpPr txBox="1">
                <a:spLocks noRot="1" noChangeAspect="1" noMove="1" noResize="1" noEditPoints="1" noAdjustHandles="1" noChangeArrowheads="1" noChangeShapeType="1" noTextEdit="1"/>
              </p:cNvSpPr>
              <p:nvPr/>
            </p:nvSpPr>
            <p:spPr>
              <a:xfrm>
                <a:off x="3988423" y="3363838"/>
                <a:ext cx="4971137" cy="1512168"/>
              </a:xfrm>
              <a:prstGeom prst="rect">
                <a:avLst/>
              </a:prstGeom>
              <a:blipFill>
                <a:blip r:embed="rId8"/>
                <a:stretch>
                  <a:fillRect t="-806" b="-5645"/>
                </a:stretch>
              </a:blipFill>
            </p:spPr>
            <p:txBody>
              <a:bodyPr/>
              <a:lstStyle/>
              <a:p>
                <a:r>
                  <a:rPr lang="en-GB">
                    <a:noFill/>
                  </a:rPr>
                  <a:t> </a:t>
                </a:r>
              </a:p>
            </p:txBody>
          </p:sp>
        </mc:Fallback>
      </mc:AlternateContent>
      <p:sp>
        <p:nvSpPr>
          <p:cNvPr id="9" name="Footer Placeholder 4">
            <a:extLst>
              <a:ext uri="{FF2B5EF4-FFF2-40B4-BE49-F238E27FC236}">
                <a16:creationId xmlns:a16="http://schemas.microsoft.com/office/drawing/2014/main" id="{A54477CF-4F21-03E0-9986-40C259A1884C}"/>
              </a:ext>
            </a:extLst>
          </p:cNvPr>
          <p:cNvSpPr txBox="1">
            <a:spLocks/>
          </p:cNvSpPr>
          <p:nvPr/>
        </p:nvSpPr>
        <p:spPr>
          <a:xfrm>
            <a:off x="6023256" y="1821531"/>
            <a:ext cx="2053944" cy="21837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i="1" dirty="0"/>
              <a:t>Cavity independent beam loading</a:t>
            </a:r>
            <a:endParaRPr lang="en-GB" i="1" dirty="0"/>
          </a:p>
        </p:txBody>
      </p:sp>
      <p:cxnSp>
        <p:nvCxnSpPr>
          <p:cNvPr id="11" name="Straight Arrow Connector 10">
            <a:extLst>
              <a:ext uri="{FF2B5EF4-FFF2-40B4-BE49-F238E27FC236}">
                <a16:creationId xmlns:a16="http://schemas.microsoft.com/office/drawing/2014/main" id="{4FB0EAA0-E578-EA00-DD2D-5B1E19A70386}"/>
              </a:ext>
            </a:extLst>
          </p:cNvPr>
          <p:cNvCxnSpPr>
            <a:cxnSpLocks/>
          </p:cNvCxnSpPr>
          <p:nvPr/>
        </p:nvCxnSpPr>
        <p:spPr>
          <a:xfrm>
            <a:off x="7308304" y="1586311"/>
            <a:ext cx="0" cy="221445"/>
          </a:xfrm>
          <a:prstGeom prst="straightConnector1">
            <a:avLst/>
          </a:prstGeom>
          <a:noFill/>
          <a:ln w="9525" cap="flat" cmpd="sng" algn="ctr">
            <a:solidFill>
              <a:sysClr val="windowText" lastClr="000000"/>
            </a:solidFill>
            <a:prstDash val="solid"/>
            <a:miter lim="800000"/>
            <a:tailEnd type="triangle"/>
          </a:ln>
          <a:effectLst/>
        </p:spPr>
      </p:cxnSp>
      <p:sp>
        <p:nvSpPr>
          <p:cNvPr id="24" name="Right Brace 23">
            <a:extLst>
              <a:ext uri="{FF2B5EF4-FFF2-40B4-BE49-F238E27FC236}">
                <a16:creationId xmlns:a16="http://schemas.microsoft.com/office/drawing/2014/main" id="{2BEC6B39-EB38-29D6-1362-F4EA9808E0EC}"/>
              </a:ext>
            </a:extLst>
          </p:cNvPr>
          <p:cNvSpPr/>
          <p:nvPr/>
        </p:nvSpPr>
        <p:spPr>
          <a:xfrm rot="16200000" flipV="1">
            <a:off x="5698893" y="-667322"/>
            <a:ext cx="232206" cy="3706696"/>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cxnSp>
        <p:nvCxnSpPr>
          <p:cNvPr id="25" name="Straight Arrow Connector 24">
            <a:extLst>
              <a:ext uri="{FF2B5EF4-FFF2-40B4-BE49-F238E27FC236}">
                <a16:creationId xmlns:a16="http://schemas.microsoft.com/office/drawing/2014/main" id="{D8805BB4-3672-BA25-9C28-016F7E6A8EB5}"/>
              </a:ext>
            </a:extLst>
          </p:cNvPr>
          <p:cNvCxnSpPr>
            <a:cxnSpLocks/>
          </p:cNvCxnSpPr>
          <p:nvPr/>
        </p:nvCxnSpPr>
        <p:spPr>
          <a:xfrm>
            <a:off x="2843779" y="1099463"/>
            <a:ext cx="0" cy="221445"/>
          </a:xfrm>
          <a:prstGeom prst="straightConnector1">
            <a:avLst/>
          </a:prstGeom>
          <a:noFill/>
          <a:ln w="9525" cap="flat" cmpd="sng" algn="ctr">
            <a:solidFill>
              <a:sysClr val="windowText" lastClr="000000"/>
            </a:solidFill>
            <a:prstDash val="solid"/>
            <a:miter lim="800000"/>
            <a:tailEnd type="triangle"/>
          </a:ln>
          <a:effectLst/>
        </p:spPr>
      </p:cxnSp>
      <p:sp>
        <p:nvSpPr>
          <p:cNvPr id="26" name="Footer Placeholder 4">
            <a:extLst>
              <a:ext uri="{FF2B5EF4-FFF2-40B4-BE49-F238E27FC236}">
                <a16:creationId xmlns:a16="http://schemas.microsoft.com/office/drawing/2014/main" id="{204ABDC0-3BF2-D2E2-6E4A-BCCFA753D6D5}"/>
              </a:ext>
            </a:extLst>
          </p:cNvPr>
          <p:cNvSpPr txBox="1">
            <a:spLocks/>
          </p:cNvSpPr>
          <p:nvPr/>
        </p:nvSpPr>
        <p:spPr>
          <a:xfrm>
            <a:off x="4420047" y="822285"/>
            <a:ext cx="2053944" cy="21837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i="1" dirty="0"/>
              <a:t>Total beam loading</a:t>
            </a:r>
            <a:endParaRPr lang="en-GB" i="1" dirty="0"/>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D5D4AE16-8166-EFFA-E9A2-C0F3D6FD5CA6}"/>
                  </a:ext>
                </a:extLst>
              </p:cNvPr>
              <p:cNvSpPr txBox="1"/>
              <p:nvPr/>
            </p:nvSpPr>
            <p:spPr>
              <a:xfrm>
                <a:off x="6023256" y="735368"/>
                <a:ext cx="388196" cy="31720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rgbClr val="FF00FF"/>
                              </a:solidFill>
                              <a:latin typeface="Cambria Math" panose="02040503050406030204" pitchFamily="18" charset="0"/>
                            </a:rPr>
                          </m:ctrlPr>
                        </m:sSubPr>
                        <m:e>
                          <m:r>
                            <a:rPr lang="en-US" sz="1400" b="0" i="1" smtClean="0">
                              <a:solidFill>
                                <a:srgbClr val="FF00FF"/>
                              </a:solidFill>
                              <a:latin typeface="Cambria Math" panose="02040503050406030204" pitchFamily="18" charset="0"/>
                            </a:rPr>
                            <m:t>𝑉</m:t>
                          </m:r>
                        </m:e>
                        <m:sub>
                          <m:r>
                            <m:rPr>
                              <m:sty m:val="p"/>
                            </m:rPr>
                            <a:rPr lang="en-US" sz="1400" b="0" i="0" smtClean="0">
                              <a:solidFill>
                                <a:srgbClr val="FF00FF"/>
                              </a:solidFill>
                              <a:latin typeface="Cambria Math" panose="02040503050406030204" pitchFamily="18" charset="0"/>
                            </a:rPr>
                            <m:t>b</m:t>
                          </m:r>
                          <m:r>
                            <a:rPr lang="en-US" sz="1400" b="0" i="0" smtClean="0">
                              <a:solidFill>
                                <a:srgbClr val="FF00FF"/>
                              </a:solidFill>
                              <a:latin typeface="Cambria Math" panose="02040503050406030204" pitchFamily="18" charset="0"/>
                            </a:rPr>
                            <m:t>,</m:t>
                          </m:r>
                          <m:r>
                            <m:rPr>
                              <m:sty m:val="p"/>
                            </m:rPr>
                            <a:rPr lang="en-US" sz="1400" b="0" i="0" smtClean="0">
                              <a:solidFill>
                                <a:srgbClr val="FF00FF"/>
                              </a:solidFill>
                              <a:latin typeface="Cambria Math" panose="02040503050406030204" pitchFamily="18" charset="0"/>
                            </a:rPr>
                            <m:t>tot</m:t>
                          </m:r>
                        </m:sub>
                      </m:sSub>
                      <m:d>
                        <m:dPr>
                          <m:ctrlPr>
                            <a:rPr lang="en-US" sz="1400" b="0" i="1" smtClean="0">
                              <a:solidFill>
                                <a:srgbClr val="FF00FF"/>
                              </a:solidFill>
                              <a:latin typeface="Cambria Math" panose="02040503050406030204" pitchFamily="18" charset="0"/>
                            </a:rPr>
                          </m:ctrlPr>
                        </m:dPr>
                        <m:e>
                          <m:r>
                            <a:rPr lang="en-US" sz="1400" b="0" i="1" smtClean="0">
                              <a:solidFill>
                                <a:srgbClr val="FF00FF"/>
                              </a:solidFill>
                              <a:latin typeface="Cambria Math" panose="02040503050406030204" pitchFamily="18" charset="0"/>
                            </a:rPr>
                            <m:t>𝑡</m:t>
                          </m:r>
                        </m:e>
                      </m:d>
                    </m:oMath>
                  </m:oMathPara>
                </a14:m>
                <a:endParaRPr lang="en-GB" sz="1400" dirty="0"/>
              </a:p>
            </p:txBody>
          </p:sp>
        </mc:Choice>
        <mc:Fallback xmlns="">
          <p:sp>
            <p:nvSpPr>
              <p:cNvPr id="27" name="TextBox 26">
                <a:extLst>
                  <a:ext uri="{FF2B5EF4-FFF2-40B4-BE49-F238E27FC236}">
                    <a16:creationId xmlns:a16="http://schemas.microsoft.com/office/drawing/2014/main" id="{D5D4AE16-8166-EFFA-E9A2-C0F3D6FD5CA6}"/>
                  </a:ext>
                </a:extLst>
              </p:cNvPr>
              <p:cNvSpPr txBox="1">
                <a:spLocks noRot="1" noChangeAspect="1" noMove="1" noResize="1" noEditPoints="1" noAdjustHandles="1" noChangeArrowheads="1" noChangeShapeType="1" noTextEdit="1"/>
              </p:cNvSpPr>
              <p:nvPr/>
            </p:nvSpPr>
            <p:spPr>
              <a:xfrm>
                <a:off x="6023256" y="735368"/>
                <a:ext cx="388196" cy="317203"/>
              </a:xfrm>
              <a:prstGeom prst="rect">
                <a:avLst/>
              </a:prstGeom>
              <a:blipFill>
                <a:blip r:embed="rId9"/>
                <a:stretch>
                  <a:fillRect r="-73438"/>
                </a:stretch>
              </a:blipFill>
            </p:spPr>
            <p:txBody>
              <a:bodyPr/>
              <a:lstStyle/>
              <a:p>
                <a:r>
                  <a:rPr lang="en-GB">
                    <a:noFill/>
                  </a:rPr>
                  <a:t> </a:t>
                </a:r>
              </a:p>
            </p:txBody>
          </p:sp>
        </mc:Fallback>
      </mc:AlternateContent>
      <p:pic>
        <p:nvPicPr>
          <p:cNvPr id="29" name="Picture 28" descr="A diagram of a beam loading&#10;&#10;AI-generated content may be incorrect.">
            <a:extLst>
              <a:ext uri="{FF2B5EF4-FFF2-40B4-BE49-F238E27FC236}">
                <a16:creationId xmlns:a16="http://schemas.microsoft.com/office/drawing/2014/main" id="{61928152-782C-072D-1D13-3A585CEB9893}"/>
              </a:ext>
            </a:extLst>
          </p:cNvPr>
          <p:cNvPicPr>
            <a:picLocks noChangeAspect="1"/>
          </p:cNvPicPr>
          <p:nvPr/>
        </p:nvPicPr>
        <p:blipFill>
          <a:blip r:embed="rId10"/>
          <a:srcRect l="6718"/>
          <a:stretch>
            <a:fillRect/>
          </a:stretch>
        </p:blipFill>
        <p:spPr>
          <a:xfrm>
            <a:off x="35496" y="2067694"/>
            <a:ext cx="3960440" cy="2993097"/>
          </a:xfrm>
          <a:prstGeom prst="rect">
            <a:avLst/>
          </a:prstGeom>
        </p:spPr>
      </p:pic>
    </p:spTree>
    <p:extLst>
      <p:ext uri="{BB962C8B-B14F-4D97-AF65-F5344CB8AC3E}">
        <p14:creationId xmlns:p14="http://schemas.microsoft.com/office/powerpoint/2010/main" val="2367640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4">
                                            <p:txEl>
                                              <p:pRg st="0" end="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4">
                                            <p:txEl>
                                              <p:pRg st="1" end="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54">
                                            <p:txEl>
                                              <p:pRg st="2" end="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5">
                                            <p:txEl>
                                              <p:pRg st="0" end="0"/>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55">
                                            <p:txEl>
                                              <p:pRg st="1" end="1"/>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55">
                                            <p:txEl>
                                              <p:pRg st="2" end="2"/>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55">
                                            <p:txEl>
                                              <p:pRg st="3" end="3"/>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55">
                                            <p:txEl>
                                              <p:pRg st="4" end="4"/>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5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3" grpId="0"/>
      <p:bldP spid="23" grpId="0"/>
      <p:bldP spid="5" grpId="0" animBg="1"/>
      <p:bldP spid="6" grpId="0"/>
      <p:bldP spid="10" grpId="0"/>
      <p:bldP spid="16" grpId="0"/>
      <p:bldP spid="9" grpId="0"/>
      <p:bldP spid="24" grpId="0" animBg="1"/>
      <p:bldP spid="26" grpId="0"/>
      <p:bldP spid="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2978D6-2F2C-D514-8B20-6D1E7CC76F2B}"/>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98375F00-8E57-B168-9E42-56B1EED0929C}"/>
              </a:ext>
            </a:extLst>
          </p:cNvPr>
          <p:cNvSpPr/>
          <p:nvPr/>
        </p:nvSpPr>
        <p:spPr>
          <a:xfrm>
            <a:off x="50577" y="94386"/>
            <a:ext cx="1439940" cy="1325236"/>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 name="Slide Number Placeholder 3">
            <a:extLst>
              <a:ext uri="{FF2B5EF4-FFF2-40B4-BE49-F238E27FC236}">
                <a16:creationId xmlns:a16="http://schemas.microsoft.com/office/drawing/2014/main" id="{8C94966E-3942-2AE2-7125-A45AF0ADDCF5}"/>
              </a:ext>
            </a:extLst>
          </p:cNvPr>
          <p:cNvSpPr>
            <a:spLocks noGrp="1"/>
          </p:cNvSpPr>
          <p:nvPr>
            <p:ph type="sldNum" sz="quarter" idx="4"/>
          </p:nvPr>
        </p:nvSpPr>
        <p:spPr/>
        <p:txBody>
          <a:bodyPr/>
          <a:lstStyle/>
          <a:p>
            <a:fld id="{974172A1-1CBF-0B40-9234-7D4D80EC19EA}" type="slidenum">
              <a:rPr lang="en-GB" smtClean="0"/>
              <a:pPr/>
              <a:t>17</a:t>
            </a:fld>
            <a:endParaRPr lang="en-GB" dirty="0"/>
          </a:p>
        </p:txBody>
      </p:sp>
      <p:sp>
        <p:nvSpPr>
          <p:cNvPr id="5" name="Title 4">
            <a:extLst>
              <a:ext uri="{FF2B5EF4-FFF2-40B4-BE49-F238E27FC236}">
                <a16:creationId xmlns:a16="http://schemas.microsoft.com/office/drawing/2014/main" id="{796EDF1B-F6B6-423A-6693-F5EB1D1B0FEC}"/>
              </a:ext>
            </a:extLst>
          </p:cNvPr>
          <p:cNvSpPr>
            <a:spLocks noGrp="1"/>
          </p:cNvSpPr>
          <p:nvPr>
            <p:ph type="title"/>
          </p:nvPr>
        </p:nvSpPr>
        <p:spPr>
          <a:xfrm>
            <a:off x="36512" y="22377"/>
            <a:ext cx="9144000" cy="389133"/>
          </a:xfrm>
        </p:spPr>
        <p:txBody>
          <a:bodyPr/>
          <a:lstStyle/>
          <a:p>
            <a:r>
              <a:rPr lang="en-US" sz="2000" dirty="0"/>
              <a:t>Including transverse beam size in the beam loading (cavity with Be-windows) </a:t>
            </a:r>
            <a:endParaRPr lang="en-GB" sz="2000" baseline="-25000" dirty="0"/>
          </a:p>
        </p:txBody>
      </p:sp>
      <p:sp>
        <p:nvSpPr>
          <p:cNvPr id="21" name="Footer Placeholder 4">
            <a:extLst>
              <a:ext uri="{FF2B5EF4-FFF2-40B4-BE49-F238E27FC236}">
                <a16:creationId xmlns:a16="http://schemas.microsoft.com/office/drawing/2014/main" id="{620E413B-7B68-4B8B-5488-0165465AAFBF}"/>
              </a:ext>
            </a:extLst>
          </p:cNvPr>
          <p:cNvSpPr txBox="1">
            <a:spLocks/>
          </p:cNvSpPr>
          <p:nvPr/>
        </p:nvSpPr>
        <p:spPr>
          <a:xfrm>
            <a:off x="1546" y="1450520"/>
            <a:ext cx="288032" cy="21837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b="1" dirty="0">
                <a:solidFill>
                  <a:srgbClr val="CF6700"/>
                </a:solidFill>
              </a:rPr>
              <a:t>r</a:t>
            </a:r>
            <a:r>
              <a:rPr lang="en-US" sz="900" b="1" baseline="-25000" dirty="0">
                <a:solidFill>
                  <a:srgbClr val="CF6700"/>
                </a:solidFill>
              </a:rPr>
              <a:t>t</a:t>
            </a:r>
            <a:endParaRPr lang="en-GB" sz="900" b="1" baseline="-25000" dirty="0">
              <a:solidFill>
                <a:srgbClr val="CF6700"/>
              </a:solidFill>
            </a:endParaRP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1CE7A77F-95D9-EC11-C7F7-4F580A0D8767}"/>
                  </a:ext>
                </a:extLst>
              </p:cNvPr>
              <p:cNvSpPr txBox="1"/>
              <p:nvPr/>
            </p:nvSpPr>
            <p:spPr>
              <a:xfrm>
                <a:off x="4643854" y="866709"/>
                <a:ext cx="2356414" cy="1928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𝑑</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𝑉</m:t>
                          </m:r>
                        </m:e>
                        <m:sub>
                          <m:r>
                            <a:rPr lang="en-US" sz="1200" b="0" i="1" smtClean="0">
                              <a:latin typeface="Cambria Math" panose="02040503050406030204" pitchFamily="18" charset="0"/>
                            </a:rPr>
                            <m:t>𝑏</m:t>
                          </m:r>
                          <m:r>
                            <a:rPr lang="en-US" sz="1200" b="0" i="1" smtClean="0">
                              <a:latin typeface="Cambria Math" panose="02040503050406030204" pitchFamily="18" charset="0"/>
                            </a:rPr>
                            <m:t>,</m:t>
                          </m:r>
                          <m:r>
                            <a:rPr lang="en-US" sz="1200" b="0" i="1" smtClean="0">
                              <a:latin typeface="Cambria Math" panose="02040503050406030204" pitchFamily="18" charset="0"/>
                            </a:rPr>
                            <m:t>𝑟</m:t>
                          </m:r>
                        </m:sub>
                      </m:sSub>
                      <m:d>
                        <m:dPr>
                          <m:ctrlPr>
                            <a:rPr lang="en-US" sz="1200" b="0" i="1" smtClean="0">
                              <a:latin typeface="Cambria Math" panose="02040503050406030204" pitchFamily="18" charset="0"/>
                            </a:rPr>
                          </m:ctrlPr>
                        </m:dPr>
                        <m:e>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𝑟</m:t>
                              </m:r>
                            </m:e>
                            <m:sub>
                              <m:r>
                                <a:rPr lang="en-US" sz="1200" b="0" i="1" smtClean="0">
                                  <a:latin typeface="Cambria Math" panose="02040503050406030204" pitchFamily="18" charset="0"/>
                                </a:rPr>
                                <m:t>𝑠</m:t>
                              </m:r>
                            </m:sub>
                          </m:sSub>
                          <m:r>
                            <a:rPr lang="en-US" sz="1200" b="0" i="1" smtClean="0">
                              <a:latin typeface="Cambria Math" panose="02040503050406030204" pitchFamily="18" charset="0"/>
                            </a:rPr>
                            <m:t>,</m:t>
                          </m:r>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a:rPr lang="en-US" sz="1200" b="0" i="1" smtClean="0">
                                  <a:latin typeface="Cambria Math" panose="02040503050406030204" pitchFamily="18" charset="0"/>
                                </a:rPr>
                                <m:t>𝑡</m:t>
                              </m:r>
                            </m:sub>
                          </m:sSub>
                          <m:r>
                            <a:rPr lang="en-US" sz="1200" b="0" i="1" smtClean="0">
                              <a:latin typeface="Cambria Math" panose="02040503050406030204" pitchFamily="18" charset="0"/>
                            </a:rPr>
                            <m:t>,</m:t>
                          </m:r>
                          <m:r>
                            <a:rPr lang="en-US" sz="1200" b="0" i="1" smtClean="0">
                              <a:latin typeface="Cambria Math" panose="02040503050406030204" pitchFamily="18" charset="0"/>
                            </a:rPr>
                            <m:t>𝑡</m:t>
                          </m:r>
                        </m:e>
                      </m:d>
                      <m:r>
                        <a:rPr lang="en-US" sz="1200" b="0" i="1" smtClean="0">
                          <a:latin typeface="Cambria Math" panose="02040503050406030204" pitchFamily="18" charset="0"/>
                        </a:rPr>
                        <m:t>=</m:t>
                      </m:r>
                      <m:r>
                        <a:rPr lang="en-US" sz="1200" b="0" i="1" smtClean="0">
                          <a:latin typeface="Cambria Math" panose="02040503050406030204" pitchFamily="18" charset="0"/>
                        </a:rPr>
                        <m:t>𝑑</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𝑄</m:t>
                          </m:r>
                        </m:e>
                        <m:sub>
                          <m:r>
                            <a:rPr lang="en-US" sz="1200" b="0" i="1" smtClean="0">
                              <a:latin typeface="Cambria Math" panose="02040503050406030204" pitchFamily="18" charset="0"/>
                            </a:rPr>
                            <m:t>𝑏</m:t>
                          </m:r>
                        </m:sub>
                      </m:sSub>
                      <m:d>
                        <m:dPr>
                          <m:ctrlPr>
                            <a:rPr lang="en-US" sz="1200" b="0" i="1" smtClean="0">
                              <a:latin typeface="Cambria Math" panose="02040503050406030204" pitchFamily="18" charset="0"/>
                            </a:rPr>
                          </m:ctrlPr>
                        </m:dPr>
                        <m:e>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𝑟</m:t>
                              </m:r>
                            </m:e>
                            <m:sub>
                              <m:r>
                                <a:rPr lang="en-US" sz="1200" b="0" i="1" smtClean="0">
                                  <a:latin typeface="Cambria Math" panose="02040503050406030204" pitchFamily="18" charset="0"/>
                                </a:rPr>
                                <m:t>𝑠</m:t>
                              </m:r>
                            </m:sub>
                          </m:sSub>
                        </m:e>
                      </m:d>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𝑊</m:t>
                          </m:r>
                        </m:e>
                        <m:sub>
                          <m:r>
                            <a:rPr lang="en-US" sz="1200" b="0" i="1" smtClean="0">
                              <a:latin typeface="Cambria Math" panose="02040503050406030204" pitchFamily="18" charset="0"/>
                            </a:rPr>
                            <m:t>𝑧</m:t>
                          </m:r>
                        </m:sub>
                      </m:sSub>
                      <m:r>
                        <a:rPr lang="en-US" sz="1200" b="0" i="1" smtClean="0">
                          <a:latin typeface="Cambria Math" panose="02040503050406030204" pitchFamily="18" charset="0"/>
                        </a:rPr>
                        <m:t>(</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𝑟</m:t>
                          </m:r>
                        </m:e>
                        <m:sub>
                          <m:r>
                            <a:rPr lang="en-US" sz="1200" b="0" i="1" smtClean="0">
                              <a:latin typeface="Cambria Math" panose="02040503050406030204" pitchFamily="18" charset="0"/>
                            </a:rPr>
                            <m:t>𝑠</m:t>
                          </m:r>
                        </m:sub>
                      </m:sSub>
                      <m:r>
                        <a:rPr lang="en-US" sz="1200" b="0" i="1" smtClean="0">
                          <a:latin typeface="Cambria Math" panose="02040503050406030204" pitchFamily="18" charset="0"/>
                        </a:rPr>
                        <m:t>,</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𝑟</m:t>
                          </m:r>
                        </m:e>
                        <m:sub>
                          <m:r>
                            <a:rPr lang="en-US" sz="1200" b="0" i="1" smtClean="0">
                              <a:latin typeface="Cambria Math" panose="02040503050406030204" pitchFamily="18" charset="0"/>
                            </a:rPr>
                            <m:t>𝑡</m:t>
                          </m:r>
                        </m:sub>
                      </m:sSub>
                      <m:r>
                        <a:rPr lang="en-US" sz="1200" b="0" i="1" smtClean="0">
                          <a:latin typeface="Cambria Math" panose="02040503050406030204" pitchFamily="18" charset="0"/>
                        </a:rPr>
                        <m:t>,</m:t>
                      </m:r>
                      <m:r>
                        <a:rPr lang="en-US" sz="1200" b="0" i="1" smtClean="0">
                          <a:latin typeface="Cambria Math" panose="02040503050406030204" pitchFamily="18" charset="0"/>
                        </a:rPr>
                        <m:t>𝑡</m:t>
                      </m:r>
                      <m:r>
                        <a:rPr lang="en-US" sz="1200" b="0" i="1" smtClean="0">
                          <a:latin typeface="Cambria Math" panose="02040503050406030204" pitchFamily="18" charset="0"/>
                        </a:rPr>
                        <m:t>)</m:t>
                      </m:r>
                    </m:oMath>
                  </m:oMathPara>
                </a14:m>
                <a:endParaRPr lang="en-GB" sz="1200" dirty="0"/>
              </a:p>
            </p:txBody>
          </p:sp>
        </mc:Choice>
        <mc:Fallback xmlns="">
          <p:sp>
            <p:nvSpPr>
              <p:cNvPr id="24" name="TextBox 23">
                <a:extLst>
                  <a:ext uri="{FF2B5EF4-FFF2-40B4-BE49-F238E27FC236}">
                    <a16:creationId xmlns:a16="http://schemas.microsoft.com/office/drawing/2014/main" id="{1CE7A77F-95D9-EC11-C7F7-4F580A0D8767}"/>
                  </a:ext>
                </a:extLst>
              </p:cNvPr>
              <p:cNvSpPr txBox="1">
                <a:spLocks noRot="1" noChangeAspect="1" noMove="1" noResize="1" noEditPoints="1" noAdjustHandles="1" noChangeArrowheads="1" noChangeShapeType="1" noTextEdit="1"/>
              </p:cNvSpPr>
              <p:nvPr/>
            </p:nvSpPr>
            <p:spPr>
              <a:xfrm>
                <a:off x="4643854" y="866709"/>
                <a:ext cx="2356414" cy="192873"/>
              </a:xfrm>
              <a:prstGeom prst="rect">
                <a:avLst/>
              </a:prstGeom>
              <a:blipFill>
                <a:blip r:embed="rId3"/>
                <a:stretch>
                  <a:fillRect l="-777" r="-1295" b="-3437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D8753DA1-3A15-8FA5-CE03-D3DA17EE7D9A}"/>
                  </a:ext>
                </a:extLst>
              </p:cNvPr>
              <p:cNvSpPr txBox="1"/>
              <p:nvPr/>
            </p:nvSpPr>
            <p:spPr>
              <a:xfrm>
                <a:off x="1093976" y="3993742"/>
                <a:ext cx="7366456" cy="40017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𝑉</m:t>
                          </m:r>
                        </m:e>
                        <m:sub>
                          <m:r>
                            <a:rPr lang="en-US" sz="1200" b="0" i="1" smtClean="0">
                              <a:latin typeface="Cambria Math" panose="02040503050406030204" pitchFamily="18" charset="0"/>
                            </a:rPr>
                            <m:t>𝑏</m:t>
                          </m:r>
                          <m:r>
                            <a:rPr lang="en-US" sz="1200" b="0" i="1" smtClean="0">
                              <a:latin typeface="Cambria Math" panose="02040503050406030204" pitchFamily="18" charset="0"/>
                            </a:rPr>
                            <m:t>,</m:t>
                          </m:r>
                          <m:r>
                            <a:rPr lang="en-US" sz="1200" b="0" i="1" smtClean="0">
                              <a:latin typeface="Cambria Math" panose="02040503050406030204" pitchFamily="18" charset="0"/>
                            </a:rPr>
                            <m:t>𝑟</m:t>
                          </m:r>
                        </m:sub>
                      </m:sSub>
                      <m:d>
                        <m:dPr>
                          <m:ctrlPr>
                            <a:rPr lang="en-US" sz="1200" b="0" i="1" smtClean="0">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a:rPr lang="en-US" sz="1200" b="0" i="1" smtClean="0">
                                  <a:latin typeface="Cambria Math" panose="02040503050406030204" pitchFamily="18" charset="0"/>
                                </a:rPr>
                                <m:t>𝑡</m:t>
                              </m:r>
                            </m:sub>
                          </m:sSub>
                          <m:r>
                            <a:rPr lang="en-US" sz="1200" b="0" i="1" smtClean="0">
                              <a:latin typeface="Cambria Math" panose="02040503050406030204" pitchFamily="18" charset="0"/>
                            </a:rPr>
                            <m:t>,</m:t>
                          </m:r>
                          <m:r>
                            <a:rPr lang="en-US" sz="1200" b="0" i="1" smtClean="0">
                              <a:latin typeface="Cambria Math" panose="02040503050406030204" pitchFamily="18" charset="0"/>
                            </a:rPr>
                            <m:t>𝑡</m:t>
                          </m:r>
                        </m:e>
                      </m:d>
                      <m:r>
                        <a:rPr lang="en-US" sz="1200" b="0" i="1" smtClean="0">
                          <a:latin typeface="Cambria Math" panose="02040503050406030204" pitchFamily="18" charset="0"/>
                        </a:rPr>
                        <m:t>=</m:t>
                      </m:r>
                      <m:nary>
                        <m:naryPr>
                          <m:ctrlPr>
                            <a:rPr lang="en-US" sz="1200" i="1">
                              <a:latin typeface="Cambria Math" panose="02040503050406030204" pitchFamily="18" charset="0"/>
                            </a:rPr>
                          </m:ctrlPr>
                        </m:naryPr>
                        <m:sub>
                          <m:r>
                            <a:rPr lang="en-US" sz="1200" i="1">
                              <a:latin typeface="Cambria Math" panose="02040503050406030204" pitchFamily="18" charset="0"/>
                            </a:rPr>
                            <m:t>0</m:t>
                          </m:r>
                        </m:sub>
                        <m:sup>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m:rPr>
                                  <m:sty m:val="p"/>
                                </m:rPr>
                                <a:rPr lang="en-US" sz="1200">
                                  <a:latin typeface="Cambria Math" panose="02040503050406030204" pitchFamily="18" charset="0"/>
                                </a:rPr>
                                <m:t>max</m:t>
                              </m:r>
                            </m:sub>
                          </m:sSub>
                        </m:sup>
                        <m:e>
                          <m:r>
                            <a:rPr lang="en-US" sz="1200" i="1">
                              <a:latin typeface="Cambria Math" panose="02040503050406030204" pitchFamily="18" charset="0"/>
                            </a:rPr>
                            <m:t>𝑑</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𝑉</m:t>
                              </m:r>
                            </m:e>
                            <m:sub>
                              <m:r>
                                <a:rPr lang="en-US" sz="1200" b="0" i="1" smtClean="0">
                                  <a:latin typeface="Cambria Math" panose="02040503050406030204" pitchFamily="18" charset="0"/>
                                </a:rPr>
                                <m:t>𝑏</m:t>
                              </m:r>
                            </m:sub>
                          </m:sSub>
                        </m:e>
                      </m:nary>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a:rPr lang="en-US" sz="1200" i="1">
                                  <a:latin typeface="Cambria Math" panose="02040503050406030204" pitchFamily="18" charset="0"/>
                                </a:rPr>
                                <m:t>𝑠</m:t>
                              </m:r>
                            </m:sub>
                          </m:sSub>
                          <m:r>
                            <a:rPr lang="en-US" sz="1200" i="1">
                              <a:latin typeface="Cambria Math" panose="02040503050406030204" pitchFamily="18" charset="0"/>
                            </a:rPr>
                            <m:t>,</m:t>
                          </m:r>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a:rPr lang="en-US" sz="1200" i="1">
                                  <a:latin typeface="Cambria Math" panose="02040503050406030204" pitchFamily="18" charset="0"/>
                                </a:rPr>
                                <m:t>𝑡</m:t>
                              </m:r>
                            </m:sub>
                          </m:sSub>
                          <m:r>
                            <a:rPr lang="en-US" sz="1200" b="0" i="1" smtClean="0">
                              <a:latin typeface="Cambria Math" panose="02040503050406030204" pitchFamily="18" charset="0"/>
                            </a:rPr>
                            <m:t>,</m:t>
                          </m:r>
                          <m:r>
                            <a:rPr lang="en-US" sz="1200" b="0" i="1" smtClean="0">
                              <a:latin typeface="Cambria Math" panose="02040503050406030204" pitchFamily="18" charset="0"/>
                            </a:rPr>
                            <m:t>𝑡</m:t>
                          </m:r>
                        </m:e>
                      </m:d>
                      <m:r>
                        <a:rPr lang="en-US" sz="1200" b="0" i="1" smtClean="0">
                          <a:latin typeface="Cambria Math" panose="02040503050406030204" pitchFamily="18" charset="0"/>
                        </a:rPr>
                        <m:t>=</m:t>
                      </m:r>
                      <m:nary>
                        <m:naryPr>
                          <m:ctrlPr>
                            <a:rPr lang="en-US" sz="1200" b="0" i="1" smtClean="0">
                              <a:latin typeface="Cambria Math" panose="02040503050406030204" pitchFamily="18" charset="0"/>
                            </a:rPr>
                          </m:ctrlPr>
                        </m:naryPr>
                        <m:sub>
                          <m:r>
                            <a:rPr lang="en-US" sz="1200" b="0" i="1" smtClean="0">
                              <a:latin typeface="Cambria Math" panose="02040503050406030204" pitchFamily="18" charset="0"/>
                            </a:rPr>
                            <m:t>0</m:t>
                          </m:r>
                        </m:sub>
                        <m:sup>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𝑟</m:t>
                              </m:r>
                            </m:e>
                            <m:sub>
                              <m:r>
                                <m:rPr>
                                  <m:sty m:val="p"/>
                                </m:rPr>
                                <a:rPr lang="en-US" sz="1200" b="0" i="0" smtClean="0">
                                  <a:latin typeface="Cambria Math" panose="02040503050406030204" pitchFamily="18" charset="0"/>
                                </a:rPr>
                                <m:t>max</m:t>
                              </m:r>
                            </m:sub>
                          </m:sSub>
                        </m:sup>
                        <m:e>
                          <m:r>
                            <a:rPr lang="en-US" sz="1200" i="1">
                              <a:latin typeface="Cambria Math" panose="02040503050406030204" pitchFamily="18" charset="0"/>
                            </a:rPr>
                            <m:t>𝑑</m:t>
                          </m:r>
                          <m:sSub>
                            <m:sSubPr>
                              <m:ctrlPr>
                                <a:rPr lang="en-US" sz="1200" i="1">
                                  <a:latin typeface="Cambria Math" panose="02040503050406030204" pitchFamily="18" charset="0"/>
                                </a:rPr>
                              </m:ctrlPr>
                            </m:sSubPr>
                            <m:e>
                              <m:r>
                                <a:rPr lang="en-US" sz="1200" i="1">
                                  <a:latin typeface="Cambria Math" panose="02040503050406030204" pitchFamily="18" charset="0"/>
                                </a:rPr>
                                <m:t>𝑄</m:t>
                              </m:r>
                            </m:e>
                            <m:sub>
                              <m:r>
                                <a:rPr lang="en-US" sz="1200" i="1">
                                  <a:latin typeface="Cambria Math" panose="02040503050406030204" pitchFamily="18" charset="0"/>
                                </a:rPr>
                                <m:t>𝑏</m:t>
                              </m:r>
                            </m:sub>
                          </m:sSub>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a:rPr lang="en-US" sz="1200" i="1">
                                      <a:latin typeface="Cambria Math" panose="02040503050406030204" pitchFamily="18" charset="0"/>
                                    </a:rPr>
                                    <m:t>𝑠</m:t>
                                  </m:r>
                                </m:sub>
                              </m:sSub>
                            </m:e>
                          </m:d>
                          <m:sSub>
                            <m:sSubPr>
                              <m:ctrlPr>
                                <a:rPr lang="en-US" sz="1200" b="0" i="1" smtClean="0">
                                  <a:latin typeface="Cambria Math" panose="02040503050406030204" pitchFamily="18" charset="0"/>
                                </a:rPr>
                              </m:ctrlPr>
                            </m:sSubPr>
                            <m:e>
                              <m:r>
                                <a:rPr lang="en-US" sz="1200" i="1">
                                  <a:latin typeface="Cambria Math" panose="02040503050406030204" pitchFamily="18" charset="0"/>
                                </a:rPr>
                                <m:t>𝑊</m:t>
                              </m:r>
                            </m:e>
                            <m:sub>
                              <m:r>
                                <a:rPr lang="en-US" sz="1200" b="0" i="1" smtClean="0">
                                  <a:latin typeface="Cambria Math" panose="02040503050406030204" pitchFamily="18" charset="0"/>
                                </a:rPr>
                                <m:t>𝑧</m:t>
                              </m:r>
                            </m:sub>
                          </m:sSub>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a:rPr lang="en-US" sz="1200" i="1">
                                      <a:latin typeface="Cambria Math" panose="02040503050406030204" pitchFamily="18" charset="0"/>
                                    </a:rPr>
                                    <m:t>𝑠</m:t>
                                  </m:r>
                                </m:sub>
                              </m:sSub>
                              <m:r>
                                <a:rPr lang="en-US" sz="1200" i="1">
                                  <a:latin typeface="Cambria Math" panose="02040503050406030204" pitchFamily="18" charset="0"/>
                                </a:rPr>
                                <m:t>,</m:t>
                              </m:r>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a:rPr lang="en-US" sz="1200" i="1">
                                      <a:latin typeface="Cambria Math" panose="02040503050406030204" pitchFamily="18" charset="0"/>
                                    </a:rPr>
                                    <m:t>𝑡</m:t>
                                  </m:r>
                                </m:sub>
                              </m:sSub>
                              <m:r>
                                <a:rPr lang="en-US" sz="1200" b="0" i="1" smtClean="0">
                                  <a:latin typeface="Cambria Math" panose="02040503050406030204" pitchFamily="18" charset="0"/>
                                </a:rPr>
                                <m:t>,</m:t>
                              </m:r>
                              <m:r>
                                <a:rPr lang="en-US" sz="1200" b="0" i="1" smtClean="0">
                                  <a:latin typeface="Cambria Math" panose="02040503050406030204" pitchFamily="18" charset="0"/>
                                </a:rPr>
                                <m:t>𝑡</m:t>
                              </m:r>
                            </m:e>
                          </m:d>
                        </m:e>
                      </m:nary>
                      <m:r>
                        <a:rPr lang="en-US" sz="1200" i="1">
                          <a:latin typeface="Cambria Math" panose="02040503050406030204" pitchFamily="18" charset="0"/>
                        </a:rPr>
                        <m:t>=</m:t>
                      </m:r>
                      <m:r>
                        <a:rPr lang="en-US" sz="1200" i="1">
                          <a:latin typeface="Cambria Math" panose="02040503050406030204" pitchFamily="18" charset="0"/>
                        </a:rPr>
                        <m:t>𝜔</m:t>
                      </m:r>
                      <m:rad>
                        <m:radPr>
                          <m:degHide m:val="on"/>
                          <m:ctrlPr>
                            <a:rPr lang="en-US" sz="1200" i="1">
                              <a:latin typeface="Cambria Math" panose="02040503050406030204" pitchFamily="18" charset="0"/>
                            </a:rPr>
                          </m:ctrlPr>
                        </m:radPr>
                        <m:deg/>
                        <m:e>
                          <m:f>
                            <m:fPr>
                              <m:type m:val="lin"/>
                              <m:ctrlPr>
                                <a:rPr lang="en-US" sz="1200" i="1">
                                  <a:latin typeface="Cambria Math" panose="02040503050406030204" pitchFamily="18" charset="0"/>
                                </a:rPr>
                              </m:ctrlPr>
                            </m:fPr>
                            <m:num>
                              <m:r>
                                <a:rPr lang="en-US" sz="1200" i="1">
                                  <a:latin typeface="Cambria Math" panose="02040503050406030204" pitchFamily="18" charset="0"/>
                                </a:rPr>
                                <m:t>𝑅</m:t>
                              </m:r>
                            </m:num>
                            <m:den>
                              <m:r>
                                <a:rPr lang="en-US" sz="1200" i="1">
                                  <a:latin typeface="Cambria Math" panose="02040503050406030204" pitchFamily="18" charset="0"/>
                                </a:rPr>
                                <m:t>𝑄</m:t>
                              </m:r>
                            </m:den>
                          </m:f>
                        </m:e>
                      </m:rad>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a:rPr lang="en-US" sz="1200" i="1">
                                  <a:latin typeface="Cambria Math" panose="02040503050406030204" pitchFamily="18" charset="0"/>
                                </a:rPr>
                                <m:t>𝑡</m:t>
                              </m:r>
                            </m:sub>
                          </m:sSub>
                        </m:e>
                      </m:d>
                      <m:r>
                        <m:rPr>
                          <m:nor/>
                        </m:rPr>
                        <a:rPr lang="en-US" sz="1200" dirty="0"/>
                        <m:t> </m:t>
                      </m:r>
                      <m:nary>
                        <m:naryPr>
                          <m:ctrlPr>
                            <a:rPr lang="en-US" sz="1200" i="1">
                              <a:latin typeface="Cambria Math" panose="02040503050406030204" pitchFamily="18" charset="0"/>
                            </a:rPr>
                          </m:ctrlPr>
                        </m:naryPr>
                        <m:sub>
                          <m:r>
                            <a:rPr lang="en-US" sz="1200" i="1">
                              <a:latin typeface="Cambria Math" panose="02040503050406030204" pitchFamily="18" charset="0"/>
                            </a:rPr>
                            <m:t>0</m:t>
                          </m:r>
                        </m:sub>
                        <m:sup>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m:rPr>
                                  <m:sty m:val="p"/>
                                </m:rPr>
                                <a:rPr lang="en-US" sz="1200">
                                  <a:latin typeface="Cambria Math" panose="02040503050406030204" pitchFamily="18" charset="0"/>
                                </a:rPr>
                                <m:t>max</m:t>
                              </m:r>
                            </m:sub>
                          </m:sSub>
                        </m:sup>
                        <m:e>
                          <m:rad>
                            <m:radPr>
                              <m:degHide m:val="on"/>
                              <m:ctrlPr>
                                <a:rPr lang="en-US" sz="1200" i="1">
                                  <a:latin typeface="Cambria Math" panose="02040503050406030204" pitchFamily="18" charset="0"/>
                                </a:rPr>
                              </m:ctrlPr>
                            </m:radPr>
                            <m:deg/>
                            <m:e>
                              <m:f>
                                <m:fPr>
                                  <m:type m:val="lin"/>
                                  <m:ctrlPr>
                                    <a:rPr lang="en-US" sz="1200" i="1">
                                      <a:latin typeface="Cambria Math" panose="02040503050406030204" pitchFamily="18" charset="0"/>
                                    </a:rPr>
                                  </m:ctrlPr>
                                </m:fPr>
                                <m:num>
                                  <m:r>
                                    <a:rPr lang="en-US" sz="1200" i="1">
                                      <a:latin typeface="Cambria Math" panose="02040503050406030204" pitchFamily="18" charset="0"/>
                                    </a:rPr>
                                    <m:t>𝑅</m:t>
                                  </m:r>
                                </m:num>
                                <m:den>
                                  <m:r>
                                    <a:rPr lang="en-US" sz="1200" i="1">
                                      <a:latin typeface="Cambria Math" panose="02040503050406030204" pitchFamily="18" charset="0"/>
                                    </a:rPr>
                                    <m:t>𝑄</m:t>
                                  </m:r>
                                </m:den>
                              </m:f>
                            </m:e>
                          </m:rad>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a:rPr lang="en-US" sz="1200" i="1">
                                      <a:latin typeface="Cambria Math" panose="02040503050406030204" pitchFamily="18" charset="0"/>
                                    </a:rPr>
                                    <m:t>𝑠</m:t>
                                  </m:r>
                                </m:sub>
                              </m:sSub>
                            </m:e>
                          </m:d>
                          <m:r>
                            <a:rPr lang="en-US" sz="1200" i="1">
                              <a:latin typeface="Cambria Math" panose="02040503050406030204" pitchFamily="18" charset="0"/>
                            </a:rPr>
                            <m:t>𝑑</m:t>
                          </m:r>
                          <m:sSub>
                            <m:sSubPr>
                              <m:ctrlPr>
                                <a:rPr lang="en-US" sz="1200" i="1">
                                  <a:latin typeface="Cambria Math" panose="02040503050406030204" pitchFamily="18" charset="0"/>
                                </a:rPr>
                              </m:ctrlPr>
                            </m:sSubPr>
                            <m:e>
                              <m:r>
                                <a:rPr lang="en-US" sz="1200" i="1">
                                  <a:latin typeface="Cambria Math" panose="02040503050406030204" pitchFamily="18" charset="0"/>
                                </a:rPr>
                                <m:t>𝑄</m:t>
                              </m:r>
                            </m:e>
                            <m:sub>
                              <m:r>
                                <a:rPr lang="en-US" sz="1200" i="1">
                                  <a:latin typeface="Cambria Math" panose="02040503050406030204" pitchFamily="18" charset="0"/>
                                </a:rPr>
                                <m:t>𝑏</m:t>
                              </m:r>
                            </m:sub>
                          </m:sSub>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a:rPr lang="en-US" sz="1200" i="1">
                                      <a:latin typeface="Cambria Math" panose="02040503050406030204" pitchFamily="18" charset="0"/>
                                    </a:rPr>
                                    <m:t>𝑠</m:t>
                                  </m:r>
                                </m:sub>
                              </m:sSub>
                            </m:e>
                          </m:d>
                        </m:e>
                      </m:nary>
                      <m:r>
                        <a:rPr lang="en-US" sz="1200" b="0" i="1" smtClean="0">
                          <a:latin typeface="Cambria Math" panose="02040503050406030204" pitchFamily="18" charset="0"/>
                        </a:rPr>
                        <m:t>𝑓</m:t>
                      </m:r>
                      <m:r>
                        <a:rPr lang="en-US" sz="1200" b="0" i="1" smtClean="0">
                          <a:latin typeface="Cambria Math" panose="02040503050406030204" pitchFamily="18" charset="0"/>
                        </a:rPr>
                        <m:t>(</m:t>
                      </m:r>
                      <m:r>
                        <a:rPr lang="en-US" sz="1200" b="0" i="1" smtClean="0">
                          <a:latin typeface="Cambria Math" panose="02040503050406030204" pitchFamily="18" charset="0"/>
                        </a:rPr>
                        <m:t>𝑡</m:t>
                      </m:r>
                      <m:r>
                        <a:rPr lang="en-US" sz="1200" b="0" i="1" smtClean="0">
                          <a:latin typeface="Cambria Math" panose="02040503050406030204" pitchFamily="18" charset="0"/>
                        </a:rPr>
                        <m:t>)</m:t>
                      </m:r>
                    </m:oMath>
                  </m:oMathPara>
                </a14:m>
                <a:endParaRPr lang="en-GB" sz="1200" dirty="0"/>
              </a:p>
            </p:txBody>
          </p:sp>
        </mc:Choice>
        <mc:Fallback xmlns="">
          <p:sp>
            <p:nvSpPr>
              <p:cNvPr id="25" name="TextBox 24">
                <a:extLst>
                  <a:ext uri="{FF2B5EF4-FFF2-40B4-BE49-F238E27FC236}">
                    <a16:creationId xmlns:a16="http://schemas.microsoft.com/office/drawing/2014/main" id="{D8753DA1-3A15-8FA5-CE03-D3DA17EE7D9A}"/>
                  </a:ext>
                </a:extLst>
              </p:cNvPr>
              <p:cNvSpPr txBox="1">
                <a:spLocks noRot="1" noChangeAspect="1" noMove="1" noResize="1" noEditPoints="1" noAdjustHandles="1" noChangeArrowheads="1" noChangeShapeType="1" noTextEdit="1"/>
              </p:cNvSpPr>
              <p:nvPr/>
            </p:nvSpPr>
            <p:spPr>
              <a:xfrm>
                <a:off x="1093976" y="3993742"/>
                <a:ext cx="7366456" cy="400174"/>
              </a:xfrm>
              <a:prstGeom prst="rect">
                <a:avLst/>
              </a:prstGeom>
              <a:blipFill>
                <a:blip r:embed="rId4"/>
                <a:stretch>
                  <a:fillRect t="-193939" b="-280303"/>
                </a:stretch>
              </a:blipFill>
            </p:spPr>
            <p:txBody>
              <a:bodyPr/>
              <a:lstStyle/>
              <a:p>
                <a:r>
                  <a:rPr lang="en-GB">
                    <a:noFill/>
                  </a:rPr>
                  <a:t> </a:t>
                </a:r>
              </a:p>
            </p:txBody>
          </p:sp>
        </mc:Fallback>
      </mc:AlternateContent>
      <p:grpSp>
        <p:nvGrpSpPr>
          <p:cNvPr id="8" name="Group 7">
            <a:extLst>
              <a:ext uri="{FF2B5EF4-FFF2-40B4-BE49-F238E27FC236}">
                <a16:creationId xmlns:a16="http://schemas.microsoft.com/office/drawing/2014/main" id="{D242DA2E-73D7-12BA-78F9-7CFE28463C2C}"/>
              </a:ext>
            </a:extLst>
          </p:cNvPr>
          <p:cNvGrpSpPr/>
          <p:nvPr/>
        </p:nvGrpSpPr>
        <p:grpSpPr>
          <a:xfrm>
            <a:off x="215412" y="456811"/>
            <a:ext cx="2066979" cy="2834640"/>
            <a:chOff x="215412" y="456811"/>
            <a:chExt cx="2066979" cy="2834640"/>
          </a:xfrm>
        </p:grpSpPr>
        <p:pic>
          <p:nvPicPr>
            <p:cNvPr id="2" name="Picture 1">
              <a:extLst>
                <a:ext uri="{FF2B5EF4-FFF2-40B4-BE49-F238E27FC236}">
                  <a16:creationId xmlns:a16="http://schemas.microsoft.com/office/drawing/2014/main" id="{3D70734F-986A-6DB0-97BA-72E08559B586}"/>
                </a:ext>
              </a:extLst>
            </p:cNvPr>
            <p:cNvPicPr>
              <a:picLocks noChangeAspect="1"/>
            </p:cNvPicPr>
            <p:nvPr/>
          </p:nvPicPr>
          <p:blipFill>
            <a:blip r:embed="rId5"/>
            <a:srcRect l="44091" r="44097"/>
            <a:stretch>
              <a:fillRect/>
            </a:stretch>
          </p:blipFill>
          <p:spPr>
            <a:xfrm>
              <a:off x="215412" y="456811"/>
              <a:ext cx="788938" cy="2834640"/>
            </a:xfrm>
            <a:prstGeom prst="rect">
              <a:avLst/>
            </a:prstGeom>
          </p:spPr>
        </p:pic>
        <p:pic>
          <p:nvPicPr>
            <p:cNvPr id="6" name="Picture 5">
              <a:extLst>
                <a:ext uri="{FF2B5EF4-FFF2-40B4-BE49-F238E27FC236}">
                  <a16:creationId xmlns:a16="http://schemas.microsoft.com/office/drawing/2014/main" id="{CB3C0EE0-91C2-2F0E-8EB6-F41380B77C25}"/>
                </a:ext>
              </a:extLst>
            </p:cNvPr>
            <p:cNvPicPr>
              <a:picLocks noChangeAspect="1"/>
            </p:cNvPicPr>
            <p:nvPr/>
          </p:nvPicPr>
          <p:blipFill>
            <a:blip r:embed="rId6"/>
            <a:srcRect l="93312"/>
            <a:stretch>
              <a:fillRect/>
            </a:stretch>
          </p:blipFill>
          <p:spPr>
            <a:xfrm>
              <a:off x="1835696" y="456811"/>
              <a:ext cx="446695" cy="2834640"/>
            </a:xfrm>
            <a:prstGeom prst="rect">
              <a:avLst/>
            </a:prstGeom>
          </p:spPr>
        </p:pic>
      </p:grpSp>
      <p:sp>
        <p:nvSpPr>
          <p:cNvPr id="10" name="Footer Placeholder 4">
            <a:extLst>
              <a:ext uri="{FF2B5EF4-FFF2-40B4-BE49-F238E27FC236}">
                <a16:creationId xmlns:a16="http://schemas.microsoft.com/office/drawing/2014/main" id="{A84714B2-B99F-4444-89FD-A4ECB0CE488E}"/>
              </a:ext>
            </a:extLst>
          </p:cNvPr>
          <p:cNvSpPr txBox="1">
            <a:spLocks/>
          </p:cNvSpPr>
          <p:nvPr/>
        </p:nvSpPr>
        <p:spPr>
          <a:xfrm>
            <a:off x="899592" y="1914148"/>
            <a:ext cx="978727" cy="21837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b="1" dirty="0">
                <a:solidFill>
                  <a:srgbClr val="138AFF"/>
                </a:solidFill>
              </a:rPr>
              <a:t>Source particle (s)</a:t>
            </a:r>
            <a:endParaRPr lang="en-GB" sz="900" b="1" dirty="0">
              <a:solidFill>
                <a:srgbClr val="138AFF"/>
              </a:solidFill>
            </a:endParaRPr>
          </a:p>
        </p:txBody>
      </p:sp>
      <p:sp>
        <p:nvSpPr>
          <p:cNvPr id="11" name="Footer Placeholder 4">
            <a:extLst>
              <a:ext uri="{FF2B5EF4-FFF2-40B4-BE49-F238E27FC236}">
                <a16:creationId xmlns:a16="http://schemas.microsoft.com/office/drawing/2014/main" id="{21BA7C2A-DB0E-0321-C281-28E765A8DB79}"/>
              </a:ext>
            </a:extLst>
          </p:cNvPr>
          <p:cNvSpPr txBox="1">
            <a:spLocks/>
          </p:cNvSpPr>
          <p:nvPr/>
        </p:nvSpPr>
        <p:spPr>
          <a:xfrm>
            <a:off x="834955" y="1464923"/>
            <a:ext cx="978727" cy="21837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b="1" dirty="0">
                <a:solidFill>
                  <a:srgbClr val="CF6700"/>
                </a:solidFill>
              </a:rPr>
              <a:t>Test particle (t)</a:t>
            </a:r>
            <a:endParaRPr lang="en-GB" sz="900" b="1" dirty="0">
              <a:solidFill>
                <a:srgbClr val="CF6700"/>
              </a:solidFill>
            </a:endParaRPr>
          </a:p>
        </p:txBody>
      </p:sp>
      <p:cxnSp>
        <p:nvCxnSpPr>
          <p:cNvPr id="12" name="Straight Connector 11">
            <a:extLst>
              <a:ext uri="{FF2B5EF4-FFF2-40B4-BE49-F238E27FC236}">
                <a16:creationId xmlns:a16="http://schemas.microsoft.com/office/drawing/2014/main" id="{9CB8305A-9260-B916-F058-012473C6C2E9}"/>
              </a:ext>
            </a:extLst>
          </p:cNvPr>
          <p:cNvCxnSpPr>
            <a:cxnSpLocks/>
          </p:cNvCxnSpPr>
          <p:nvPr/>
        </p:nvCxnSpPr>
        <p:spPr>
          <a:xfrm flipV="1">
            <a:off x="145562" y="1865646"/>
            <a:ext cx="914400" cy="0"/>
          </a:xfrm>
          <a:prstGeom prst="line">
            <a:avLst/>
          </a:prstGeom>
          <a:ln w="19050">
            <a:solidFill>
              <a:srgbClr val="138AFF"/>
            </a:solidFill>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914C38CD-56D4-7A80-42DC-7A6737DA53E3}"/>
              </a:ext>
            </a:extLst>
          </p:cNvPr>
          <p:cNvCxnSpPr>
            <a:cxnSpLocks/>
          </p:cNvCxnSpPr>
          <p:nvPr/>
        </p:nvCxnSpPr>
        <p:spPr>
          <a:xfrm flipV="1">
            <a:off x="150416" y="1635646"/>
            <a:ext cx="914400" cy="0"/>
          </a:xfrm>
          <a:prstGeom prst="line">
            <a:avLst/>
          </a:prstGeom>
          <a:ln w="19050">
            <a:solidFill>
              <a:srgbClr val="CF6700"/>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22" name="Footer Placeholder 4">
            <a:extLst>
              <a:ext uri="{FF2B5EF4-FFF2-40B4-BE49-F238E27FC236}">
                <a16:creationId xmlns:a16="http://schemas.microsoft.com/office/drawing/2014/main" id="{087BFC71-4566-1909-7FA5-428D6CB0B527}"/>
              </a:ext>
            </a:extLst>
          </p:cNvPr>
          <p:cNvSpPr txBox="1">
            <a:spLocks/>
          </p:cNvSpPr>
          <p:nvPr/>
        </p:nvSpPr>
        <p:spPr>
          <a:xfrm>
            <a:off x="20472" y="1691930"/>
            <a:ext cx="288032" cy="218375"/>
          </a:xfrm>
          <a:prstGeom prst="rect">
            <a:avLst/>
          </a:prstGeom>
          <a:ln>
            <a:noFill/>
          </a:ln>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b="1" dirty="0">
                <a:solidFill>
                  <a:srgbClr val="138AFF"/>
                </a:solidFill>
              </a:rPr>
              <a:t>r</a:t>
            </a:r>
            <a:r>
              <a:rPr lang="en-US" sz="900" b="1" baseline="-25000" dirty="0">
                <a:solidFill>
                  <a:srgbClr val="138AFF"/>
                </a:solidFill>
              </a:rPr>
              <a:t>s</a:t>
            </a:r>
            <a:endParaRPr lang="en-GB" sz="900" b="1" baseline="-25000" dirty="0">
              <a:solidFill>
                <a:srgbClr val="138AFF"/>
              </a:solidFill>
            </a:endParaRPr>
          </a:p>
        </p:txBody>
      </p:sp>
      <p:sp>
        <p:nvSpPr>
          <p:cNvPr id="27" name="Footer Placeholder 4">
            <a:extLst>
              <a:ext uri="{FF2B5EF4-FFF2-40B4-BE49-F238E27FC236}">
                <a16:creationId xmlns:a16="http://schemas.microsoft.com/office/drawing/2014/main" id="{80AFC4AF-4F9C-47CC-2BA9-D29750FA4A0A}"/>
              </a:ext>
            </a:extLst>
          </p:cNvPr>
          <p:cNvSpPr txBox="1">
            <a:spLocks/>
          </p:cNvSpPr>
          <p:nvPr/>
        </p:nvSpPr>
        <p:spPr>
          <a:xfrm>
            <a:off x="0" y="1250159"/>
            <a:ext cx="288032" cy="218375"/>
          </a:xfrm>
          <a:prstGeom prst="rect">
            <a:avLst/>
          </a:prstGeom>
          <a:ln>
            <a:noFill/>
          </a:ln>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b="1" dirty="0"/>
              <a:t>r</a:t>
            </a:r>
            <a:r>
              <a:rPr lang="en-US" sz="900" b="1" baseline="-25000" dirty="0"/>
              <a:t>max</a:t>
            </a:r>
            <a:endParaRPr lang="en-GB" sz="900" b="1" baseline="-25000" dirty="0"/>
          </a:p>
        </p:txBody>
      </p:sp>
      <mc:AlternateContent xmlns:mc="http://schemas.openxmlformats.org/markup-compatibility/2006" xmlns:a14="http://schemas.microsoft.com/office/drawing/2010/main">
        <mc:Choice Requires="a14">
          <p:sp>
            <p:nvSpPr>
              <p:cNvPr id="30" name="Content Placeholder 1">
                <a:extLst>
                  <a:ext uri="{FF2B5EF4-FFF2-40B4-BE49-F238E27FC236}">
                    <a16:creationId xmlns:a16="http://schemas.microsoft.com/office/drawing/2014/main" id="{4409278B-E0FE-526D-A853-F6A3FCB22F3F}"/>
                  </a:ext>
                </a:extLst>
              </p:cNvPr>
              <p:cNvSpPr txBox="1">
                <a:spLocks/>
              </p:cNvSpPr>
              <p:nvPr/>
            </p:nvSpPr>
            <p:spPr>
              <a:xfrm>
                <a:off x="2668721" y="1191682"/>
                <a:ext cx="5966723" cy="693519"/>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14:m>
                  <m:oMath xmlns:m="http://schemas.openxmlformats.org/officeDocument/2006/math">
                    <m:r>
                      <a:rPr lang="en-US" sz="1200" i="1" smtClean="0">
                        <a:latin typeface="Cambria Math" panose="02040503050406030204" pitchFamily="18" charset="0"/>
                      </a:rPr>
                      <m:t>𝑑</m:t>
                    </m:r>
                    <m:sSub>
                      <m:sSubPr>
                        <m:ctrlPr>
                          <a:rPr lang="en-US" sz="1200" i="1">
                            <a:latin typeface="Cambria Math" panose="02040503050406030204" pitchFamily="18" charset="0"/>
                          </a:rPr>
                        </m:ctrlPr>
                      </m:sSubPr>
                      <m:e>
                        <m:r>
                          <a:rPr lang="en-US" sz="1200" i="1">
                            <a:latin typeface="Cambria Math" panose="02040503050406030204" pitchFamily="18" charset="0"/>
                          </a:rPr>
                          <m:t>𝑄</m:t>
                        </m:r>
                      </m:e>
                      <m:sub>
                        <m:r>
                          <a:rPr lang="en-US" sz="1200" i="1">
                            <a:latin typeface="Cambria Math" panose="02040503050406030204" pitchFamily="18" charset="0"/>
                          </a:rPr>
                          <m:t>𝑏</m:t>
                        </m:r>
                      </m:sub>
                    </m:sSub>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a:rPr lang="en-US" sz="1200" i="1">
                                <a:latin typeface="Cambria Math" panose="02040503050406030204" pitchFamily="18" charset="0"/>
                              </a:rPr>
                              <m:t>𝑠</m:t>
                            </m:r>
                          </m:sub>
                        </m:sSub>
                      </m:e>
                    </m:d>
                    <m:r>
                      <a:rPr lang="en-US" sz="1200" i="1">
                        <a:latin typeface="Cambria Math" panose="02040503050406030204" pitchFamily="18" charset="0"/>
                      </a:rPr>
                      <m:t> </m:t>
                    </m:r>
                  </m:oMath>
                </a14:m>
                <a:r>
                  <a:rPr lang="en-US" sz="1200" dirty="0"/>
                  <a:t>is the differential charge in an annual ring at radius </a:t>
                </a:r>
                <a14:m>
                  <m:oMath xmlns:m="http://schemas.openxmlformats.org/officeDocument/2006/math">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a:rPr lang="en-US" sz="1200" i="1">
                            <a:latin typeface="Cambria Math" panose="02040503050406030204" pitchFamily="18" charset="0"/>
                          </a:rPr>
                          <m:t>𝑠</m:t>
                        </m:r>
                      </m:sub>
                    </m:sSub>
                  </m:oMath>
                </a14:m>
                <a:endParaRPr lang="en-US" sz="1200" dirty="0"/>
              </a:p>
              <a:p>
                <a14:m>
                  <m:oMath xmlns:m="http://schemas.openxmlformats.org/officeDocument/2006/math">
                    <m:sSub>
                      <m:sSubPr>
                        <m:ctrlPr>
                          <a:rPr lang="en-US" sz="1200" b="0" i="1" smtClean="0">
                            <a:latin typeface="Cambria Math" panose="02040503050406030204" pitchFamily="18" charset="0"/>
                          </a:rPr>
                        </m:ctrlPr>
                      </m:sSubPr>
                      <m:e>
                        <m:r>
                          <a:rPr lang="en-US" sz="1200" i="1">
                            <a:latin typeface="Cambria Math" panose="02040503050406030204" pitchFamily="18" charset="0"/>
                          </a:rPr>
                          <m:t>𝑊</m:t>
                        </m:r>
                      </m:e>
                      <m:sub>
                        <m:r>
                          <a:rPr lang="en-US" sz="1200" b="0" i="1" smtClean="0">
                            <a:latin typeface="Cambria Math" panose="02040503050406030204" pitchFamily="18" charset="0"/>
                          </a:rPr>
                          <m:t>𝑧</m:t>
                        </m:r>
                      </m:sub>
                    </m:sSub>
                    <m:r>
                      <a:rPr lang="en-US" sz="1200" i="1">
                        <a:latin typeface="Cambria Math" panose="02040503050406030204" pitchFamily="18" charset="0"/>
                      </a:rPr>
                      <m:t>(</m:t>
                    </m:r>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a:rPr lang="en-US" sz="1200" i="1">
                            <a:latin typeface="Cambria Math" panose="02040503050406030204" pitchFamily="18" charset="0"/>
                          </a:rPr>
                          <m:t>𝑠</m:t>
                        </m:r>
                      </m:sub>
                    </m:sSub>
                    <m:r>
                      <a:rPr lang="en-US" sz="1200" i="1">
                        <a:latin typeface="Cambria Math" panose="02040503050406030204" pitchFamily="18" charset="0"/>
                      </a:rPr>
                      <m:t>,</m:t>
                    </m:r>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a:rPr lang="en-US" sz="1200" i="1">
                            <a:latin typeface="Cambria Math" panose="02040503050406030204" pitchFamily="18" charset="0"/>
                          </a:rPr>
                          <m:t>𝑡</m:t>
                        </m:r>
                      </m:sub>
                    </m:sSub>
                    <m:r>
                      <a:rPr lang="en-US" sz="1200" b="0" i="1" smtClean="0">
                        <a:latin typeface="Cambria Math" panose="02040503050406030204" pitchFamily="18" charset="0"/>
                      </a:rPr>
                      <m:t>,</m:t>
                    </m:r>
                    <m:r>
                      <a:rPr lang="en-US" sz="1200" b="0" i="1" smtClean="0">
                        <a:latin typeface="Cambria Math" panose="02040503050406030204" pitchFamily="18" charset="0"/>
                      </a:rPr>
                      <m:t>𝑡</m:t>
                    </m:r>
                    <m:r>
                      <a:rPr lang="en-US" sz="1200" i="1">
                        <a:latin typeface="Cambria Math" panose="02040503050406030204" pitchFamily="18" charset="0"/>
                      </a:rPr>
                      <m:t>)</m:t>
                    </m:r>
                  </m:oMath>
                </a14:m>
                <a:r>
                  <a:rPr lang="en-US" sz="1200" dirty="0"/>
                  <a:t> is the longitudinal wake potential excited by the source particle at </a:t>
                </a:r>
                <a14:m>
                  <m:oMath xmlns:m="http://schemas.openxmlformats.org/officeDocument/2006/math">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a:rPr lang="en-US" sz="1200" i="1">
                            <a:latin typeface="Cambria Math" panose="02040503050406030204" pitchFamily="18" charset="0"/>
                          </a:rPr>
                          <m:t>𝑠</m:t>
                        </m:r>
                      </m:sub>
                    </m:sSub>
                  </m:oMath>
                </a14:m>
                <a:r>
                  <a:rPr lang="en-US" sz="1200" dirty="0"/>
                  <a:t> and felt by the test particle at </a:t>
                </a:r>
                <a14:m>
                  <m:oMath xmlns:m="http://schemas.openxmlformats.org/officeDocument/2006/math">
                    <m:sSub>
                      <m:sSubPr>
                        <m:ctrlPr>
                          <a:rPr lang="en-US" sz="1200" i="1" smtClean="0">
                            <a:latin typeface="Cambria Math" panose="02040503050406030204" pitchFamily="18" charset="0"/>
                          </a:rPr>
                        </m:ctrlPr>
                      </m:sSubPr>
                      <m:e>
                        <m:r>
                          <a:rPr lang="en-US" sz="1200" i="1">
                            <a:latin typeface="Cambria Math" panose="02040503050406030204" pitchFamily="18" charset="0"/>
                          </a:rPr>
                          <m:t>𝑟</m:t>
                        </m:r>
                      </m:e>
                      <m:sub>
                        <m:r>
                          <a:rPr lang="en-US" sz="1200" b="0" i="1" smtClean="0">
                            <a:latin typeface="Cambria Math" panose="02040503050406030204" pitchFamily="18" charset="0"/>
                          </a:rPr>
                          <m:t>𝑡</m:t>
                        </m:r>
                      </m:sub>
                    </m:sSub>
                  </m:oMath>
                </a14:m>
                <a:endParaRPr lang="en-US" sz="1200" dirty="0"/>
              </a:p>
              <a:p>
                <a:endParaRPr lang="en-US" sz="1200" dirty="0"/>
              </a:p>
            </p:txBody>
          </p:sp>
        </mc:Choice>
        <mc:Fallback xmlns="">
          <p:sp>
            <p:nvSpPr>
              <p:cNvPr id="30" name="Content Placeholder 1">
                <a:extLst>
                  <a:ext uri="{FF2B5EF4-FFF2-40B4-BE49-F238E27FC236}">
                    <a16:creationId xmlns:a16="http://schemas.microsoft.com/office/drawing/2014/main" id="{4409278B-E0FE-526D-A853-F6A3FCB22F3F}"/>
                  </a:ext>
                </a:extLst>
              </p:cNvPr>
              <p:cNvSpPr txBox="1">
                <a:spLocks noRot="1" noChangeAspect="1" noMove="1" noResize="1" noEditPoints="1" noAdjustHandles="1" noChangeArrowheads="1" noChangeShapeType="1" noTextEdit="1"/>
              </p:cNvSpPr>
              <p:nvPr/>
            </p:nvSpPr>
            <p:spPr>
              <a:xfrm>
                <a:off x="2668721" y="1191682"/>
                <a:ext cx="5966723" cy="693519"/>
              </a:xfrm>
              <a:prstGeom prst="rect">
                <a:avLst/>
              </a:prstGeom>
              <a:blipFill>
                <a:blip r:embed="rId7"/>
                <a:stretch>
                  <a:fillRect t="-877" b="-3509"/>
                </a:stretch>
              </a:blipFill>
            </p:spPr>
            <p:txBody>
              <a:bodyPr/>
              <a:lstStyle/>
              <a:p>
                <a:r>
                  <a:rPr lang="en-GB">
                    <a:noFill/>
                  </a:rPr>
                  <a:t> </a:t>
                </a:r>
              </a:p>
            </p:txBody>
          </p:sp>
        </mc:Fallback>
      </mc:AlternateContent>
      <p:sp>
        <p:nvSpPr>
          <p:cNvPr id="31" name="Content Placeholder 1">
            <a:extLst>
              <a:ext uri="{FF2B5EF4-FFF2-40B4-BE49-F238E27FC236}">
                <a16:creationId xmlns:a16="http://schemas.microsoft.com/office/drawing/2014/main" id="{8E97CBD9-754E-57E2-5E5F-A92BB4DEA254}"/>
              </a:ext>
            </a:extLst>
          </p:cNvPr>
          <p:cNvSpPr txBox="1">
            <a:spLocks/>
          </p:cNvSpPr>
          <p:nvPr/>
        </p:nvSpPr>
        <p:spPr>
          <a:xfrm>
            <a:off x="2740766" y="2421779"/>
            <a:ext cx="5966723" cy="286777"/>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a:t>For a radially symmetric Gaussian beam, the differential charge is</a:t>
            </a:r>
          </a:p>
        </p:txBody>
      </p: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545AE0C0-549D-BE55-22A6-32BEC242E345}"/>
                  </a:ext>
                </a:extLst>
              </p:cNvPr>
              <p:cNvSpPr txBox="1"/>
              <p:nvPr/>
            </p:nvSpPr>
            <p:spPr>
              <a:xfrm>
                <a:off x="2873355" y="2778256"/>
                <a:ext cx="1816395"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𝑑</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𝑄</m:t>
                          </m:r>
                        </m:e>
                        <m:sub>
                          <m:r>
                            <a:rPr lang="en-US" sz="1200" b="0" i="1" smtClean="0">
                              <a:latin typeface="Cambria Math" panose="02040503050406030204" pitchFamily="18" charset="0"/>
                            </a:rPr>
                            <m:t>𝑏</m:t>
                          </m:r>
                        </m:sub>
                      </m:sSub>
                      <m:d>
                        <m:dPr>
                          <m:ctrlPr>
                            <a:rPr lang="en-US" sz="1200" b="0" i="1" smtClean="0">
                              <a:latin typeface="Cambria Math" panose="02040503050406030204" pitchFamily="18" charset="0"/>
                            </a:rPr>
                          </m:ctrlPr>
                        </m:dPr>
                        <m:e>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𝑟</m:t>
                              </m:r>
                            </m:e>
                            <m:sub>
                              <m:r>
                                <a:rPr lang="en-US" sz="1200" b="0" i="1" smtClean="0">
                                  <a:latin typeface="Cambria Math" panose="02040503050406030204" pitchFamily="18" charset="0"/>
                                </a:rPr>
                                <m:t>𝑠</m:t>
                              </m:r>
                            </m:sub>
                          </m:sSub>
                        </m:e>
                      </m:d>
                      <m:r>
                        <a:rPr lang="en-US" sz="1200" b="0" i="1" smtClean="0">
                          <a:latin typeface="Cambria Math" panose="02040503050406030204" pitchFamily="18" charset="0"/>
                        </a:rPr>
                        <m:t>=</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𝑄</m:t>
                          </m:r>
                        </m:e>
                        <m:sub>
                          <m:r>
                            <a:rPr lang="en-US" sz="1200" b="0" i="1" smtClean="0">
                              <a:latin typeface="Cambria Math" panose="02040503050406030204" pitchFamily="18" charset="0"/>
                            </a:rPr>
                            <m:t>𝑏</m:t>
                          </m:r>
                        </m:sub>
                      </m:sSub>
                      <m:r>
                        <a:rPr lang="en-US" sz="1200" b="0" i="1" smtClean="0">
                          <a:latin typeface="Cambria Math" panose="02040503050406030204" pitchFamily="18" charset="0"/>
                        </a:rPr>
                        <m:t>2</m:t>
                      </m:r>
                      <m:r>
                        <a:rPr lang="en-US" sz="1200" b="0" i="1" smtClean="0">
                          <a:latin typeface="Cambria Math" panose="02040503050406030204" pitchFamily="18" charset="0"/>
                        </a:rPr>
                        <m:t>𝜋</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𝑟</m:t>
                          </m:r>
                        </m:e>
                        <m:sub>
                          <m:r>
                            <a:rPr lang="en-US" sz="1200" b="0" i="1" smtClean="0">
                              <a:latin typeface="Cambria Math" panose="02040503050406030204" pitchFamily="18" charset="0"/>
                            </a:rPr>
                            <m:t>𝑠</m:t>
                          </m:r>
                        </m:sub>
                      </m:sSub>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𝜌</m:t>
                          </m:r>
                        </m:e>
                        <m:sub>
                          <m:r>
                            <a:rPr lang="en-US" sz="1200" b="0" i="1" smtClean="0">
                              <a:latin typeface="Cambria Math" panose="02040503050406030204" pitchFamily="18" charset="0"/>
                            </a:rPr>
                            <m:t>𝑟</m:t>
                          </m:r>
                        </m:sub>
                      </m:sSub>
                      <m:d>
                        <m:dPr>
                          <m:ctrlPr>
                            <a:rPr lang="en-US" sz="1200" b="0" i="1" smtClean="0">
                              <a:latin typeface="Cambria Math" panose="02040503050406030204" pitchFamily="18" charset="0"/>
                            </a:rPr>
                          </m:ctrlPr>
                        </m:dPr>
                        <m:e>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𝑟</m:t>
                              </m:r>
                            </m:e>
                            <m:sub>
                              <m:r>
                                <a:rPr lang="en-US" sz="1200" b="0" i="1" smtClean="0">
                                  <a:latin typeface="Cambria Math" panose="02040503050406030204" pitchFamily="18" charset="0"/>
                                </a:rPr>
                                <m:t>𝑠</m:t>
                              </m:r>
                            </m:sub>
                          </m:sSub>
                        </m:e>
                      </m:d>
                      <m:r>
                        <a:rPr lang="en-US" sz="1200" b="0" i="1" smtClean="0">
                          <a:latin typeface="Cambria Math" panose="02040503050406030204" pitchFamily="18" charset="0"/>
                        </a:rPr>
                        <m:t>𝑑</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𝑟</m:t>
                          </m:r>
                        </m:e>
                        <m:sub>
                          <m:r>
                            <a:rPr lang="en-US" sz="1200" b="0" i="1" smtClean="0">
                              <a:latin typeface="Cambria Math" panose="02040503050406030204" pitchFamily="18" charset="0"/>
                            </a:rPr>
                            <m:t>𝑠</m:t>
                          </m:r>
                        </m:sub>
                      </m:sSub>
                    </m:oMath>
                  </m:oMathPara>
                </a14:m>
                <a:endParaRPr lang="en-GB" sz="1200" dirty="0"/>
              </a:p>
            </p:txBody>
          </p:sp>
        </mc:Choice>
        <mc:Fallback xmlns="">
          <p:sp>
            <p:nvSpPr>
              <p:cNvPr id="33" name="TextBox 32">
                <a:extLst>
                  <a:ext uri="{FF2B5EF4-FFF2-40B4-BE49-F238E27FC236}">
                    <a16:creationId xmlns:a16="http://schemas.microsoft.com/office/drawing/2014/main" id="{545AE0C0-549D-BE55-22A6-32BEC242E345}"/>
                  </a:ext>
                </a:extLst>
              </p:cNvPr>
              <p:cNvSpPr txBox="1">
                <a:spLocks noRot="1" noChangeAspect="1" noMove="1" noResize="1" noEditPoints="1" noAdjustHandles="1" noChangeArrowheads="1" noChangeShapeType="1" noTextEdit="1"/>
              </p:cNvSpPr>
              <p:nvPr/>
            </p:nvSpPr>
            <p:spPr>
              <a:xfrm>
                <a:off x="2873355" y="2778256"/>
                <a:ext cx="1816395" cy="184666"/>
              </a:xfrm>
              <a:prstGeom prst="rect">
                <a:avLst/>
              </a:prstGeom>
              <a:blipFill>
                <a:blip r:embed="rId8"/>
                <a:stretch>
                  <a:fillRect l="-1342" b="-3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Content Placeholder 1">
                <a:extLst>
                  <a:ext uri="{FF2B5EF4-FFF2-40B4-BE49-F238E27FC236}">
                    <a16:creationId xmlns:a16="http://schemas.microsoft.com/office/drawing/2014/main" id="{D822660F-A30C-AE8F-895B-13CC4B7AF8C1}"/>
                  </a:ext>
                </a:extLst>
              </p:cNvPr>
              <p:cNvSpPr txBox="1">
                <a:spLocks/>
              </p:cNvSpPr>
              <p:nvPr/>
            </p:nvSpPr>
            <p:spPr>
              <a:xfrm>
                <a:off x="4788024" y="2727201"/>
                <a:ext cx="3118801" cy="286777"/>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a:t>with </a:t>
                </a:r>
                <a14:m>
                  <m:oMath xmlns:m="http://schemas.openxmlformats.org/officeDocument/2006/math">
                    <m:sSub>
                      <m:sSubPr>
                        <m:ctrlPr>
                          <a:rPr lang="en-US" sz="1200" i="1">
                            <a:latin typeface="Cambria Math" panose="02040503050406030204" pitchFamily="18" charset="0"/>
                          </a:rPr>
                        </m:ctrlPr>
                      </m:sSubPr>
                      <m:e>
                        <m:r>
                          <a:rPr lang="en-US" sz="1200" i="1">
                            <a:latin typeface="Cambria Math" panose="02040503050406030204" pitchFamily="18" charset="0"/>
                          </a:rPr>
                          <m:t>𝜌</m:t>
                        </m:r>
                      </m:e>
                      <m:sub>
                        <m:r>
                          <a:rPr lang="en-US" sz="1200" i="1">
                            <a:latin typeface="Cambria Math" panose="02040503050406030204" pitchFamily="18" charset="0"/>
                          </a:rPr>
                          <m:t>𝑟</m:t>
                        </m:r>
                      </m:sub>
                    </m:sSub>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a:rPr lang="en-US" sz="1200" i="1">
                                <a:latin typeface="Cambria Math" panose="02040503050406030204" pitchFamily="18" charset="0"/>
                              </a:rPr>
                              <m:t>𝑠</m:t>
                            </m:r>
                          </m:sub>
                        </m:sSub>
                      </m:e>
                    </m:d>
                  </m:oMath>
                </a14:m>
                <a:r>
                  <a:rPr lang="en-US" sz="1200" dirty="0"/>
                  <a:t> the normalized radial charge density </a:t>
                </a:r>
              </a:p>
            </p:txBody>
          </p:sp>
        </mc:Choice>
        <mc:Fallback xmlns="">
          <p:sp>
            <p:nvSpPr>
              <p:cNvPr id="34" name="Content Placeholder 1">
                <a:extLst>
                  <a:ext uri="{FF2B5EF4-FFF2-40B4-BE49-F238E27FC236}">
                    <a16:creationId xmlns:a16="http://schemas.microsoft.com/office/drawing/2014/main" id="{D822660F-A30C-AE8F-895B-13CC4B7AF8C1}"/>
                  </a:ext>
                </a:extLst>
              </p:cNvPr>
              <p:cNvSpPr txBox="1">
                <a:spLocks noRot="1" noChangeAspect="1" noMove="1" noResize="1" noEditPoints="1" noAdjustHandles="1" noChangeArrowheads="1" noChangeShapeType="1" noTextEdit="1"/>
              </p:cNvSpPr>
              <p:nvPr/>
            </p:nvSpPr>
            <p:spPr>
              <a:xfrm>
                <a:off x="4788024" y="2727201"/>
                <a:ext cx="3118801" cy="286777"/>
              </a:xfrm>
              <a:prstGeom prst="rect">
                <a:avLst/>
              </a:prstGeom>
              <a:blipFill>
                <a:blip r:embed="rId9"/>
                <a:stretch>
                  <a:fillRect t="-2128" b="-1063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261C7238-B18A-0946-EAE6-9E34DB6B4597}"/>
                  </a:ext>
                </a:extLst>
              </p:cNvPr>
              <p:cNvSpPr txBox="1"/>
              <p:nvPr/>
            </p:nvSpPr>
            <p:spPr>
              <a:xfrm>
                <a:off x="4501861" y="3087241"/>
                <a:ext cx="2444066" cy="81432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𝜌</m:t>
                          </m:r>
                        </m:e>
                        <m:sub>
                          <m:r>
                            <a:rPr lang="en-US" sz="1200" b="0" i="1" smtClean="0">
                              <a:latin typeface="Cambria Math" panose="02040503050406030204" pitchFamily="18" charset="0"/>
                            </a:rPr>
                            <m:t>𝑟</m:t>
                          </m:r>
                        </m:sub>
                      </m:sSub>
                      <m:d>
                        <m:dPr>
                          <m:ctrlPr>
                            <a:rPr lang="en-US" sz="1200" b="0" i="1" smtClean="0">
                              <a:latin typeface="Cambria Math" panose="02040503050406030204" pitchFamily="18" charset="0"/>
                            </a:rPr>
                          </m:ctrlPr>
                        </m:dPr>
                        <m:e>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𝑟</m:t>
                              </m:r>
                            </m:e>
                            <m:sub>
                              <m:r>
                                <a:rPr lang="en-US" sz="1200" b="0" i="1" smtClean="0">
                                  <a:latin typeface="Cambria Math" panose="02040503050406030204" pitchFamily="18" charset="0"/>
                                </a:rPr>
                                <m:t>𝑠</m:t>
                              </m:r>
                            </m:sub>
                          </m:sSub>
                        </m:e>
                      </m:d>
                      <m:r>
                        <a:rPr lang="en-US" sz="1200" b="0" i="1" smtClean="0">
                          <a:latin typeface="Cambria Math" panose="02040503050406030204" pitchFamily="18" charset="0"/>
                        </a:rPr>
                        <m:t>=</m:t>
                      </m:r>
                      <m:f>
                        <m:fPr>
                          <m:ctrlPr>
                            <a:rPr lang="en-US" sz="1200" b="0" i="1" smtClean="0">
                              <a:latin typeface="Cambria Math" panose="02040503050406030204" pitchFamily="18" charset="0"/>
                            </a:rPr>
                          </m:ctrlPr>
                        </m:fPr>
                        <m:num>
                          <m:func>
                            <m:funcPr>
                              <m:ctrlPr>
                                <a:rPr lang="en-US" sz="1200" b="0" i="1" smtClean="0">
                                  <a:latin typeface="Cambria Math" panose="02040503050406030204" pitchFamily="18" charset="0"/>
                                </a:rPr>
                              </m:ctrlPr>
                            </m:funcPr>
                            <m:fName>
                              <m:r>
                                <m:rPr>
                                  <m:sty m:val="p"/>
                                </m:rPr>
                                <a:rPr lang="en-US" sz="1200" b="0" i="0" smtClean="0">
                                  <a:latin typeface="Cambria Math" panose="02040503050406030204" pitchFamily="18" charset="0"/>
                                </a:rPr>
                                <m:t>exp</m:t>
                              </m:r>
                            </m:fName>
                            <m:e>
                              <m:d>
                                <m:dPr>
                                  <m:ctrlPr>
                                    <a:rPr lang="en-US" sz="1200" b="0" i="1" smtClean="0">
                                      <a:latin typeface="Cambria Math" panose="02040503050406030204" pitchFamily="18" charset="0"/>
                                    </a:rPr>
                                  </m:ctrlPr>
                                </m:dPr>
                                <m:e>
                                  <m:r>
                                    <a:rPr lang="en-US" sz="1200" b="0" i="1" smtClean="0">
                                      <a:latin typeface="Cambria Math" panose="02040503050406030204" pitchFamily="18" charset="0"/>
                                    </a:rPr>
                                    <m:t>−</m:t>
                                  </m:r>
                                  <m:f>
                                    <m:fPr>
                                      <m:ctrlPr>
                                        <a:rPr lang="en-US" sz="1200" b="0" i="1" smtClean="0">
                                          <a:latin typeface="Cambria Math" panose="02040503050406030204" pitchFamily="18" charset="0"/>
                                        </a:rPr>
                                      </m:ctrlPr>
                                    </m:fPr>
                                    <m:num>
                                      <m:sSubSup>
                                        <m:sSubSupPr>
                                          <m:ctrlPr>
                                            <a:rPr lang="en-US" sz="1200" b="0" i="1" smtClean="0">
                                              <a:latin typeface="Cambria Math" panose="02040503050406030204" pitchFamily="18" charset="0"/>
                                            </a:rPr>
                                          </m:ctrlPr>
                                        </m:sSubSupPr>
                                        <m:e>
                                          <m:r>
                                            <a:rPr lang="en-US" sz="1200" b="0" i="1" smtClean="0">
                                              <a:latin typeface="Cambria Math" panose="02040503050406030204" pitchFamily="18" charset="0"/>
                                            </a:rPr>
                                            <m:t>𝑟</m:t>
                                          </m:r>
                                        </m:e>
                                        <m:sub>
                                          <m:r>
                                            <a:rPr lang="en-US" sz="1200" b="0" i="1" smtClean="0">
                                              <a:latin typeface="Cambria Math" panose="02040503050406030204" pitchFamily="18" charset="0"/>
                                            </a:rPr>
                                            <m:t>𝑠</m:t>
                                          </m:r>
                                        </m:sub>
                                        <m:sup>
                                          <m:r>
                                            <a:rPr lang="en-US" sz="1200" b="0" i="1" smtClean="0">
                                              <a:latin typeface="Cambria Math" panose="02040503050406030204" pitchFamily="18" charset="0"/>
                                            </a:rPr>
                                            <m:t>2</m:t>
                                          </m:r>
                                        </m:sup>
                                      </m:sSubSup>
                                    </m:num>
                                    <m:den>
                                      <m:r>
                                        <a:rPr lang="en-US" sz="1200" b="0" i="1" smtClean="0">
                                          <a:latin typeface="Cambria Math" panose="02040503050406030204" pitchFamily="18" charset="0"/>
                                        </a:rPr>
                                        <m:t>2</m:t>
                                      </m:r>
                                      <m:sSubSup>
                                        <m:sSubSupPr>
                                          <m:ctrlPr>
                                            <a:rPr lang="en-US" sz="1200" b="0" i="1" smtClean="0">
                                              <a:latin typeface="Cambria Math" panose="02040503050406030204" pitchFamily="18" charset="0"/>
                                            </a:rPr>
                                          </m:ctrlPr>
                                        </m:sSubSupPr>
                                        <m:e>
                                          <m:r>
                                            <a:rPr lang="en-US" sz="1200" b="0" i="1" smtClean="0">
                                              <a:latin typeface="Cambria Math" panose="02040503050406030204" pitchFamily="18" charset="0"/>
                                            </a:rPr>
                                            <m:t>𝜎</m:t>
                                          </m:r>
                                        </m:e>
                                        <m:sub>
                                          <m:r>
                                            <a:rPr lang="en-US" sz="1200" b="0" i="1" smtClean="0">
                                              <a:latin typeface="Cambria Math" panose="02040503050406030204" pitchFamily="18" charset="0"/>
                                            </a:rPr>
                                            <m:t>𝑟</m:t>
                                          </m:r>
                                        </m:sub>
                                        <m:sup>
                                          <m:r>
                                            <a:rPr lang="en-US" sz="1200" b="0" i="1" smtClean="0">
                                              <a:latin typeface="Cambria Math" panose="02040503050406030204" pitchFamily="18" charset="0"/>
                                            </a:rPr>
                                            <m:t>2</m:t>
                                          </m:r>
                                        </m:sup>
                                      </m:sSubSup>
                                    </m:den>
                                  </m:f>
                                </m:e>
                              </m:d>
                            </m:e>
                          </m:func>
                        </m:num>
                        <m:den>
                          <m:r>
                            <a:rPr lang="en-US" sz="1200" b="0" i="1" smtClean="0">
                              <a:latin typeface="Cambria Math" panose="02040503050406030204" pitchFamily="18" charset="0"/>
                            </a:rPr>
                            <m:t>2</m:t>
                          </m:r>
                          <m:r>
                            <a:rPr lang="en-US" sz="1200" b="0" i="1" smtClean="0">
                              <a:latin typeface="Cambria Math" panose="02040503050406030204" pitchFamily="18" charset="0"/>
                            </a:rPr>
                            <m:t>𝜋</m:t>
                          </m:r>
                          <m:nary>
                            <m:naryPr>
                              <m:ctrlPr>
                                <a:rPr lang="en-US" sz="1200" b="0" i="1" smtClean="0">
                                  <a:latin typeface="Cambria Math" panose="02040503050406030204" pitchFamily="18" charset="0"/>
                                </a:rPr>
                              </m:ctrlPr>
                            </m:naryPr>
                            <m:sub>
                              <m:r>
                                <m:rPr>
                                  <m:brk m:alnAt="23"/>
                                </m:rPr>
                                <a:rPr lang="en-US" sz="1200" b="0" i="1" smtClean="0">
                                  <a:latin typeface="Cambria Math" panose="02040503050406030204" pitchFamily="18" charset="0"/>
                                </a:rPr>
                                <m:t>0</m:t>
                              </m:r>
                            </m:sub>
                            <m:sup>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𝑟</m:t>
                                  </m:r>
                                </m:e>
                                <m:sub>
                                  <m:r>
                                    <m:rPr>
                                      <m:sty m:val="p"/>
                                    </m:rPr>
                                    <a:rPr lang="en-US" sz="1200" b="0" i="0" smtClean="0">
                                      <a:latin typeface="Cambria Math" panose="02040503050406030204" pitchFamily="18" charset="0"/>
                                    </a:rPr>
                                    <m:t>max</m:t>
                                  </m:r>
                                </m:sub>
                              </m:sSub>
                            </m:sup>
                            <m:e>
                              <m:sSup>
                                <m:sSupPr>
                                  <m:ctrlPr>
                                    <a:rPr lang="en-US" sz="1200" i="1">
                                      <a:latin typeface="Cambria Math" panose="02040503050406030204" pitchFamily="18" charset="0"/>
                                    </a:rPr>
                                  </m:ctrlPr>
                                </m:sSupPr>
                                <m:e>
                                  <m:r>
                                    <a:rPr lang="en-US" sz="1200" i="1">
                                      <a:latin typeface="Cambria Math" panose="02040503050406030204" pitchFamily="18" charset="0"/>
                                    </a:rPr>
                                    <m:t>𝑟</m:t>
                                  </m:r>
                                </m:e>
                                <m:sup>
                                  <m:r>
                                    <a:rPr lang="en-US" sz="1200" i="1">
                                      <a:latin typeface="Cambria Math" panose="02040503050406030204" pitchFamily="18" charset="0"/>
                                    </a:rPr>
                                    <m:t>′</m:t>
                                  </m:r>
                                </m:sup>
                              </m:sSup>
                              <m:func>
                                <m:funcPr>
                                  <m:ctrlPr>
                                    <a:rPr lang="en-US" sz="1200" i="1">
                                      <a:latin typeface="Cambria Math" panose="02040503050406030204" pitchFamily="18" charset="0"/>
                                    </a:rPr>
                                  </m:ctrlPr>
                                </m:funcPr>
                                <m:fName>
                                  <m:r>
                                    <m:rPr>
                                      <m:sty m:val="p"/>
                                    </m:rPr>
                                    <a:rPr lang="en-US" sz="1200">
                                      <a:latin typeface="Cambria Math" panose="02040503050406030204" pitchFamily="18" charset="0"/>
                                    </a:rPr>
                                    <m:t>exp</m:t>
                                  </m:r>
                                </m:fName>
                                <m:e>
                                  <m:d>
                                    <m:dPr>
                                      <m:ctrlPr>
                                        <a:rPr lang="en-US" sz="1200" i="1">
                                          <a:latin typeface="Cambria Math" panose="02040503050406030204" pitchFamily="18" charset="0"/>
                                        </a:rPr>
                                      </m:ctrlPr>
                                    </m:dPr>
                                    <m:e>
                                      <m:r>
                                        <a:rPr lang="en-US" sz="1200" i="1">
                                          <a:latin typeface="Cambria Math" panose="02040503050406030204" pitchFamily="18" charset="0"/>
                                        </a:rPr>
                                        <m:t>−</m:t>
                                      </m:r>
                                      <m:f>
                                        <m:fPr>
                                          <m:ctrlPr>
                                            <a:rPr lang="en-US" sz="1200" i="1">
                                              <a:latin typeface="Cambria Math" panose="02040503050406030204" pitchFamily="18" charset="0"/>
                                            </a:rPr>
                                          </m:ctrlPr>
                                        </m:fPr>
                                        <m:num>
                                          <m:sSubSup>
                                            <m:sSubSupPr>
                                              <m:ctrlPr>
                                                <a:rPr lang="en-US" sz="1200" i="1">
                                                  <a:latin typeface="Cambria Math" panose="02040503050406030204" pitchFamily="18" charset="0"/>
                                                </a:rPr>
                                              </m:ctrlPr>
                                            </m:sSubSupPr>
                                            <m:e>
                                              <m:r>
                                                <a:rPr lang="en-US" sz="1200" i="1">
                                                  <a:latin typeface="Cambria Math" panose="02040503050406030204" pitchFamily="18" charset="0"/>
                                                </a:rPr>
                                                <m:t>𝑟</m:t>
                                              </m:r>
                                            </m:e>
                                            <m:sub>
                                              <m:r>
                                                <a:rPr lang="en-US" sz="1200" i="1">
                                                  <a:latin typeface="Cambria Math" panose="02040503050406030204" pitchFamily="18" charset="0"/>
                                                </a:rPr>
                                                <m:t>𝑠</m:t>
                                              </m:r>
                                            </m:sub>
                                            <m:sup>
                                              <m:r>
                                                <a:rPr lang="en-US" sz="1200" b="0" i="1" smtClean="0">
                                                  <a:latin typeface="Cambria Math" panose="02040503050406030204" pitchFamily="18" charset="0"/>
                                                </a:rPr>
                                                <m:t>′</m:t>
                                              </m:r>
                                              <m:r>
                                                <a:rPr lang="en-US" sz="1200" i="1">
                                                  <a:latin typeface="Cambria Math" panose="02040503050406030204" pitchFamily="18" charset="0"/>
                                                </a:rPr>
                                                <m:t>2</m:t>
                                              </m:r>
                                            </m:sup>
                                          </m:sSubSup>
                                        </m:num>
                                        <m:den>
                                          <m:r>
                                            <a:rPr lang="en-US" sz="1200" i="1">
                                              <a:latin typeface="Cambria Math" panose="02040503050406030204" pitchFamily="18" charset="0"/>
                                            </a:rPr>
                                            <m:t>2</m:t>
                                          </m:r>
                                          <m:sSubSup>
                                            <m:sSubSupPr>
                                              <m:ctrlPr>
                                                <a:rPr lang="en-US" sz="1200" i="1">
                                                  <a:latin typeface="Cambria Math" panose="02040503050406030204" pitchFamily="18" charset="0"/>
                                                </a:rPr>
                                              </m:ctrlPr>
                                            </m:sSubSupPr>
                                            <m:e>
                                              <m:r>
                                                <a:rPr lang="en-US" sz="1200" i="1">
                                                  <a:latin typeface="Cambria Math" panose="02040503050406030204" pitchFamily="18" charset="0"/>
                                                </a:rPr>
                                                <m:t>𝜎</m:t>
                                              </m:r>
                                            </m:e>
                                            <m:sub>
                                              <m:r>
                                                <a:rPr lang="en-US" sz="1200" i="1">
                                                  <a:latin typeface="Cambria Math" panose="02040503050406030204" pitchFamily="18" charset="0"/>
                                                </a:rPr>
                                                <m:t>𝑟</m:t>
                                              </m:r>
                                            </m:sub>
                                            <m:sup>
                                              <m:r>
                                                <a:rPr lang="en-US" sz="1200" i="1">
                                                  <a:latin typeface="Cambria Math" panose="02040503050406030204" pitchFamily="18" charset="0"/>
                                                </a:rPr>
                                                <m:t>2</m:t>
                                              </m:r>
                                            </m:sup>
                                          </m:sSubSup>
                                        </m:den>
                                      </m:f>
                                    </m:e>
                                  </m:d>
                                </m:e>
                              </m:func>
                              <m:r>
                                <a:rPr lang="en-US" sz="1200" i="1">
                                  <a:latin typeface="Cambria Math" panose="02040503050406030204" pitchFamily="18" charset="0"/>
                                </a:rPr>
                                <m:t>𝑑</m:t>
                              </m:r>
                              <m:sSup>
                                <m:sSupPr>
                                  <m:ctrlPr>
                                    <a:rPr lang="en-US" sz="1200" i="1">
                                      <a:latin typeface="Cambria Math" panose="02040503050406030204" pitchFamily="18" charset="0"/>
                                    </a:rPr>
                                  </m:ctrlPr>
                                </m:sSupPr>
                                <m:e>
                                  <m:r>
                                    <a:rPr lang="en-US" sz="1200" i="1">
                                      <a:latin typeface="Cambria Math" panose="02040503050406030204" pitchFamily="18" charset="0"/>
                                    </a:rPr>
                                    <m:t>𝑟</m:t>
                                  </m:r>
                                </m:e>
                                <m:sup>
                                  <m:r>
                                    <a:rPr lang="en-US" sz="1200" i="1">
                                      <a:latin typeface="Cambria Math" panose="02040503050406030204" pitchFamily="18" charset="0"/>
                                    </a:rPr>
                                    <m:t>′</m:t>
                                  </m:r>
                                </m:sup>
                              </m:sSup>
                            </m:e>
                          </m:nary>
                        </m:den>
                      </m:f>
                    </m:oMath>
                  </m:oMathPara>
                </a14:m>
                <a:endParaRPr lang="en-GB" sz="1200" dirty="0"/>
              </a:p>
            </p:txBody>
          </p:sp>
        </mc:Choice>
        <mc:Fallback xmlns="">
          <p:sp>
            <p:nvSpPr>
              <p:cNvPr id="35" name="TextBox 34">
                <a:extLst>
                  <a:ext uri="{FF2B5EF4-FFF2-40B4-BE49-F238E27FC236}">
                    <a16:creationId xmlns:a16="http://schemas.microsoft.com/office/drawing/2014/main" id="{261C7238-B18A-0946-EAE6-9E34DB6B4597}"/>
                  </a:ext>
                </a:extLst>
              </p:cNvPr>
              <p:cNvSpPr txBox="1">
                <a:spLocks noRot="1" noChangeAspect="1" noMove="1" noResize="1" noEditPoints="1" noAdjustHandles="1" noChangeArrowheads="1" noChangeShapeType="1" noTextEdit="1"/>
              </p:cNvSpPr>
              <p:nvPr/>
            </p:nvSpPr>
            <p:spPr>
              <a:xfrm>
                <a:off x="4501861" y="3087241"/>
                <a:ext cx="2444066" cy="814325"/>
              </a:xfrm>
              <a:prstGeom prst="rect">
                <a:avLst/>
              </a:prstGeom>
              <a:blipFill>
                <a:blip r:embed="rId10"/>
                <a:stretch>
                  <a:fillRect/>
                </a:stretch>
              </a:blipFill>
            </p:spPr>
            <p:txBody>
              <a:bodyPr/>
              <a:lstStyle/>
              <a:p>
                <a:r>
                  <a:rPr lang="en-GB">
                    <a:noFill/>
                  </a:rPr>
                  <a:t> </a:t>
                </a:r>
              </a:p>
            </p:txBody>
          </p:sp>
        </mc:Fallback>
      </mc:AlternateContent>
      <p:sp>
        <p:nvSpPr>
          <p:cNvPr id="36" name="Content Placeholder 1">
            <a:extLst>
              <a:ext uri="{FF2B5EF4-FFF2-40B4-BE49-F238E27FC236}">
                <a16:creationId xmlns:a16="http://schemas.microsoft.com/office/drawing/2014/main" id="{B21D81B8-CE6B-C969-2D12-F0FFF9B8BFB8}"/>
              </a:ext>
            </a:extLst>
          </p:cNvPr>
          <p:cNvSpPr txBox="1">
            <a:spLocks/>
          </p:cNvSpPr>
          <p:nvPr/>
        </p:nvSpPr>
        <p:spPr>
          <a:xfrm>
            <a:off x="215412" y="3609984"/>
            <a:ext cx="5966723" cy="286777"/>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a:t>The total induced voltage for a single mode seen by a test particle at will be r</a:t>
            </a:r>
            <a:r>
              <a:rPr lang="en-US" sz="1200" baseline="-25000" dirty="0"/>
              <a:t>t</a:t>
            </a:r>
            <a:endParaRPr lang="en-US" sz="1200" dirty="0"/>
          </a:p>
        </p:txBody>
      </p:sp>
      <mc:AlternateContent xmlns:mc="http://schemas.openxmlformats.org/markup-compatibility/2006" xmlns:a14="http://schemas.microsoft.com/office/drawing/2010/main">
        <mc:Choice Requires="a14">
          <p:sp>
            <p:nvSpPr>
              <p:cNvPr id="37" name="Content Placeholder 1">
                <a:extLst>
                  <a:ext uri="{FF2B5EF4-FFF2-40B4-BE49-F238E27FC236}">
                    <a16:creationId xmlns:a16="http://schemas.microsoft.com/office/drawing/2014/main" id="{17147BEC-C83B-9B86-D5B9-3BACA4FB8B0A}"/>
                  </a:ext>
                </a:extLst>
              </p:cNvPr>
              <p:cNvSpPr txBox="1">
                <a:spLocks/>
              </p:cNvSpPr>
              <p:nvPr/>
            </p:nvSpPr>
            <p:spPr>
              <a:xfrm>
                <a:off x="288032" y="4443958"/>
                <a:ext cx="6985455" cy="693519"/>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14:m>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𝑟</m:t>
                        </m:r>
                      </m:e>
                      <m:sub>
                        <m:r>
                          <m:rPr>
                            <m:sty m:val="p"/>
                          </m:rPr>
                          <a:rPr lang="en-US" sz="1200" b="0" i="0" smtClean="0">
                            <a:latin typeface="Cambria Math" panose="02040503050406030204" pitchFamily="18" charset="0"/>
                          </a:rPr>
                          <m:t>max</m:t>
                        </m:r>
                      </m:sub>
                    </m:sSub>
                  </m:oMath>
                </a14:m>
                <a:r>
                  <a:rPr lang="en-US" sz="1200" dirty="0"/>
                  <a:t> is the maximum radius of the beam window</a:t>
                </a:r>
              </a:p>
              <a:p>
                <a14:m>
                  <m:oMath xmlns:m="http://schemas.openxmlformats.org/officeDocument/2006/math">
                    <m:rad>
                      <m:radPr>
                        <m:degHide m:val="on"/>
                        <m:ctrlPr>
                          <a:rPr lang="en-US" sz="1200" i="1">
                            <a:latin typeface="Cambria Math" panose="02040503050406030204" pitchFamily="18" charset="0"/>
                          </a:rPr>
                        </m:ctrlPr>
                      </m:radPr>
                      <m:deg/>
                      <m:e>
                        <m:f>
                          <m:fPr>
                            <m:type m:val="lin"/>
                            <m:ctrlPr>
                              <a:rPr lang="en-US" sz="1200" i="1">
                                <a:latin typeface="Cambria Math" panose="02040503050406030204" pitchFamily="18" charset="0"/>
                              </a:rPr>
                            </m:ctrlPr>
                          </m:fPr>
                          <m:num>
                            <m:r>
                              <a:rPr lang="en-US" sz="1200" i="1">
                                <a:latin typeface="Cambria Math" panose="02040503050406030204" pitchFamily="18" charset="0"/>
                              </a:rPr>
                              <m:t>𝑅</m:t>
                            </m:r>
                          </m:num>
                          <m:den>
                            <m:r>
                              <a:rPr lang="en-US" sz="1200" i="1">
                                <a:latin typeface="Cambria Math" panose="02040503050406030204" pitchFamily="18" charset="0"/>
                              </a:rPr>
                              <m:t>𝑄</m:t>
                            </m:r>
                          </m:den>
                        </m:f>
                      </m:e>
                    </m:rad>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a:rPr lang="en-US" sz="1200" i="1">
                                <a:latin typeface="Cambria Math" panose="02040503050406030204" pitchFamily="18" charset="0"/>
                              </a:rPr>
                              <m:t>𝑠</m:t>
                            </m:r>
                          </m:sub>
                        </m:sSub>
                      </m:e>
                    </m:d>
                  </m:oMath>
                </a14:m>
                <a:r>
                  <a:rPr lang="en-US" sz="1200" dirty="0"/>
                  <a:t> and </a:t>
                </a:r>
                <a14:m>
                  <m:oMath xmlns:m="http://schemas.openxmlformats.org/officeDocument/2006/math">
                    <m:rad>
                      <m:radPr>
                        <m:degHide m:val="on"/>
                        <m:ctrlPr>
                          <a:rPr lang="en-US" sz="1200" i="1">
                            <a:latin typeface="Cambria Math" panose="02040503050406030204" pitchFamily="18" charset="0"/>
                          </a:rPr>
                        </m:ctrlPr>
                      </m:radPr>
                      <m:deg/>
                      <m:e>
                        <m:f>
                          <m:fPr>
                            <m:type m:val="lin"/>
                            <m:ctrlPr>
                              <a:rPr lang="en-US" sz="1200" i="1">
                                <a:latin typeface="Cambria Math" panose="02040503050406030204" pitchFamily="18" charset="0"/>
                              </a:rPr>
                            </m:ctrlPr>
                          </m:fPr>
                          <m:num>
                            <m:r>
                              <a:rPr lang="en-US" sz="1200" i="1">
                                <a:latin typeface="Cambria Math" panose="02040503050406030204" pitchFamily="18" charset="0"/>
                              </a:rPr>
                              <m:t>𝑅</m:t>
                            </m:r>
                          </m:num>
                          <m:den>
                            <m:r>
                              <a:rPr lang="en-US" sz="1200" i="1">
                                <a:latin typeface="Cambria Math" panose="02040503050406030204" pitchFamily="18" charset="0"/>
                              </a:rPr>
                              <m:t>𝑄</m:t>
                            </m:r>
                          </m:den>
                        </m:f>
                      </m:e>
                    </m:rad>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a:rPr lang="en-US" sz="1200" b="0" i="1" smtClean="0">
                                <a:latin typeface="Cambria Math" panose="02040503050406030204" pitchFamily="18" charset="0"/>
                              </a:rPr>
                              <m:t>𝑡</m:t>
                            </m:r>
                          </m:sub>
                        </m:sSub>
                      </m:e>
                    </m:d>
                  </m:oMath>
                </a14:m>
                <a:r>
                  <a:rPr lang="en-US" sz="1200" dirty="0"/>
                  <a:t> are the R/Q calculated for the source and test particle, respectively</a:t>
                </a:r>
              </a:p>
            </p:txBody>
          </p:sp>
        </mc:Choice>
        <mc:Fallback xmlns="">
          <p:sp>
            <p:nvSpPr>
              <p:cNvPr id="37" name="Content Placeholder 1">
                <a:extLst>
                  <a:ext uri="{FF2B5EF4-FFF2-40B4-BE49-F238E27FC236}">
                    <a16:creationId xmlns:a16="http://schemas.microsoft.com/office/drawing/2014/main" id="{17147BEC-C83B-9B86-D5B9-3BACA4FB8B0A}"/>
                  </a:ext>
                </a:extLst>
              </p:cNvPr>
              <p:cNvSpPr txBox="1">
                <a:spLocks noRot="1" noChangeAspect="1" noMove="1" noResize="1" noEditPoints="1" noAdjustHandles="1" noChangeArrowheads="1" noChangeShapeType="1" noTextEdit="1"/>
              </p:cNvSpPr>
              <p:nvPr/>
            </p:nvSpPr>
            <p:spPr>
              <a:xfrm>
                <a:off x="288032" y="4443958"/>
                <a:ext cx="6985455" cy="693519"/>
              </a:xfrm>
              <a:prstGeom prst="rect">
                <a:avLst/>
              </a:prstGeom>
              <a:blipFill>
                <a:blip r:embed="rId11"/>
                <a:stretch>
                  <a:fillRect t="-1754" b="-3684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A1D75C45-537B-1086-671F-0CCA186FD16D}"/>
                  </a:ext>
                </a:extLst>
              </p:cNvPr>
              <p:cNvSpPr txBox="1"/>
              <p:nvPr/>
            </p:nvSpPr>
            <p:spPr>
              <a:xfrm>
                <a:off x="4325782" y="1931668"/>
                <a:ext cx="2722348" cy="223651"/>
              </a:xfrm>
              <a:prstGeom prst="rect">
                <a:avLst/>
              </a:prstGeom>
              <a:noFill/>
            </p:spPr>
            <p:txBody>
              <a:bodyPr wrap="none" lIns="0" tIns="0" rIns="0" bIns="0" rtlCol="0">
                <a:spAutoFit/>
              </a:bodyPr>
              <a:lstStyle/>
              <a:p>
                <a14:m>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𝑊</m:t>
                        </m:r>
                      </m:e>
                      <m:sub>
                        <m:r>
                          <a:rPr lang="en-US" sz="1200" b="0" i="1" smtClean="0">
                            <a:latin typeface="Cambria Math" panose="02040503050406030204" pitchFamily="18" charset="0"/>
                          </a:rPr>
                          <m:t>𝑧</m:t>
                        </m:r>
                      </m:sub>
                    </m:sSub>
                    <m:d>
                      <m:dPr>
                        <m:ctrlPr>
                          <a:rPr lang="en-US" sz="1200" b="0" i="1" smtClean="0">
                            <a:latin typeface="Cambria Math" panose="02040503050406030204" pitchFamily="18" charset="0"/>
                          </a:rPr>
                        </m:ctrlPr>
                      </m:dPr>
                      <m:e>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𝑟</m:t>
                            </m:r>
                          </m:e>
                          <m:sub>
                            <m:r>
                              <a:rPr lang="en-US" sz="1200" b="0" i="1" smtClean="0">
                                <a:latin typeface="Cambria Math" panose="02040503050406030204" pitchFamily="18" charset="0"/>
                              </a:rPr>
                              <m:t>𝑠</m:t>
                            </m:r>
                          </m:sub>
                        </m:sSub>
                        <m:r>
                          <a:rPr lang="en-US" sz="1200" b="0" i="1" smtClean="0">
                            <a:latin typeface="Cambria Math" panose="02040503050406030204" pitchFamily="18" charset="0"/>
                          </a:rPr>
                          <m:t>,</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𝑟</m:t>
                            </m:r>
                          </m:e>
                          <m:sub>
                            <m:r>
                              <a:rPr lang="en-US" sz="1200" b="0" i="1" smtClean="0">
                                <a:latin typeface="Cambria Math" panose="02040503050406030204" pitchFamily="18" charset="0"/>
                              </a:rPr>
                              <m:t>𝑡</m:t>
                            </m:r>
                          </m:sub>
                        </m:sSub>
                        <m:r>
                          <a:rPr lang="en-US" sz="1200" b="0" i="1" smtClean="0">
                            <a:latin typeface="Cambria Math" panose="02040503050406030204" pitchFamily="18" charset="0"/>
                          </a:rPr>
                          <m:t>,</m:t>
                        </m:r>
                        <m:r>
                          <a:rPr lang="en-US" sz="1200" b="0" i="1" smtClean="0">
                            <a:latin typeface="Cambria Math" panose="02040503050406030204" pitchFamily="18" charset="0"/>
                          </a:rPr>
                          <m:t>𝑡</m:t>
                        </m:r>
                      </m:e>
                    </m:d>
                    <m:r>
                      <a:rPr lang="en-US" sz="1200" b="0" i="1" smtClean="0">
                        <a:latin typeface="Cambria Math" panose="02040503050406030204" pitchFamily="18" charset="0"/>
                      </a:rPr>
                      <m:t>=</m:t>
                    </m:r>
                    <m:r>
                      <a:rPr lang="en-US" sz="1200" b="0" i="1" smtClean="0">
                        <a:latin typeface="Cambria Math" panose="02040503050406030204" pitchFamily="18" charset="0"/>
                      </a:rPr>
                      <m:t>𝜔</m:t>
                    </m:r>
                    <m:rad>
                      <m:radPr>
                        <m:degHide m:val="on"/>
                        <m:ctrlPr>
                          <a:rPr lang="en-US" sz="1200" i="1">
                            <a:latin typeface="Cambria Math" panose="02040503050406030204" pitchFamily="18" charset="0"/>
                          </a:rPr>
                        </m:ctrlPr>
                      </m:radPr>
                      <m:deg/>
                      <m:e>
                        <m:f>
                          <m:fPr>
                            <m:type m:val="lin"/>
                            <m:ctrlPr>
                              <a:rPr lang="en-US" sz="1200" i="1">
                                <a:latin typeface="Cambria Math" panose="02040503050406030204" pitchFamily="18" charset="0"/>
                              </a:rPr>
                            </m:ctrlPr>
                          </m:fPr>
                          <m:num>
                            <m:r>
                              <a:rPr lang="en-US" sz="1200" i="1">
                                <a:latin typeface="Cambria Math" panose="02040503050406030204" pitchFamily="18" charset="0"/>
                              </a:rPr>
                              <m:t>𝑅</m:t>
                            </m:r>
                          </m:num>
                          <m:den>
                            <m:r>
                              <a:rPr lang="en-US" sz="1200" i="1">
                                <a:latin typeface="Cambria Math" panose="02040503050406030204" pitchFamily="18" charset="0"/>
                              </a:rPr>
                              <m:t>𝑄</m:t>
                            </m:r>
                          </m:den>
                        </m:f>
                      </m:e>
                    </m:rad>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a:rPr lang="en-US" sz="1200" i="1">
                                <a:latin typeface="Cambria Math" panose="02040503050406030204" pitchFamily="18" charset="0"/>
                              </a:rPr>
                              <m:t>𝑠</m:t>
                            </m:r>
                          </m:sub>
                        </m:sSub>
                      </m:e>
                    </m:d>
                  </m:oMath>
                </a14:m>
                <a:r>
                  <a:rPr lang="en-US" sz="1200" dirty="0"/>
                  <a:t> </a:t>
                </a:r>
                <a14:m>
                  <m:oMath xmlns:m="http://schemas.openxmlformats.org/officeDocument/2006/math">
                    <m:rad>
                      <m:radPr>
                        <m:degHide m:val="on"/>
                        <m:ctrlPr>
                          <a:rPr lang="en-US" sz="1200" i="1">
                            <a:latin typeface="Cambria Math" panose="02040503050406030204" pitchFamily="18" charset="0"/>
                          </a:rPr>
                        </m:ctrlPr>
                      </m:radPr>
                      <m:deg/>
                      <m:e>
                        <m:f>
                          <m:fPr>
                            <m:type m:val="lin"/>
                            <m:ctrlPr>
                              <a:rPr lang="en-US" sz="1200" i="1">
                                <a:latin typeface="Cambria Math" panose="02040503050406030204" pitchFamily="18" charset="0"/>
                              </a:rPr>
                            </m:ctrlPr>
                          </m:fPr>
                          <m:num>
                            <m:r>
                              <a:rPr lang="en-US" sz="1200" i="1">
                                <a:latin typeface="Cambria Math" panose="02040503050406030204" pitchFamily="18" charset="0"/>
                              </a:rPr>
                              <m:t>𝑅</m:t>
                            </m:r>
                          </m:num>
                          <m:den>
                            <m:r>
                              <a:rPr lang="en-US" sz="1200" i="1">
                                <a:latin typeface="Cambria Math" panose="02040503050406030204" pitchFamily="18" charset="0"/>
                              </a:rPr>
                              <m:t>𝑄</m:t>
                            </m:r>
                          </m:den>
                        </m:f>
                      </m:e>
                    </m:rad>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a:rPr lang="en-US" sz="1200" b="0" i="1" smtClean="0">
                                <a:latin typeface="Cambria Math" panose="02040503050406030204" pitchFamily="18" charset="0"/>
                              </a:rPr>
                              <m:t>𝑡</m:t>
                            </m:r>
                          </m:sub>
                        </m:sSub>
                      </m:e>
                    </m:d>
                    <m:r>
                      <a:rPr lang="en-US" sz="1200" b="0" i="1" smtClean="0">
                        <a:latin typeface="Cambria Math" panose="02040503050406030204" pitchFamily="18" charset="0"/>
                      </a:rPr>
                      <m:t>𝑓</m:t>
                    </m:r>
                    <m:r>
                      <a:rPr lang="en-US" sz="1200" b="0" i="1" smtClean="0">
                        <a:latin typeface="Cambria Math" panose="02040503050406030204" pitchFamily="18" charset="0"/>
                      </a:rPr>
                      <m:t>(</m:t>
                    </m:r>
                    <m:r>
                      <a:rPr lang="en-US" sz="1200" b="0" i="1" smtClean="0">
                        <a:latin typeface="Cambria Math" panose="02040503050406030204" pitchFamily="18" charset="0"/>
                      </a:rPr>
                      <m:t>𝑡</m:t>
                    </m:r>
                    <m:r>
                      <a:rPr lang="en-US" sz="1200" b="0" i="1" smtClean="0">
                        <a:latin typeface="Cambria Math" panose="02040503050406030204" pitchFamily="18" charset="0"/>
                      </a:rPr>
                      <m:t>)</m:t>
                    </m:r>
                  </m:oMath>
                </a14:m>
                <a:endParaRPr lang="en-GB" sz="1200" dirty="0"/>
              </a:p>
            </p:txBody>
          </p:sp>
        </mc:Choice>
        <mc:Fallback xmlns="">
          <p:sp>
            <p:nvSpPr>
              <p:cNvPr id="38" name="TextBox 37">
                <a:extLst>
                  <a:ext uri="{FF2B5EF4-FFF2-40B4-BE49-F238E27FC236}">
                    <a16:creationId xmlns:a16="http://schemas.microsoft.com/office/drawing/2014/main" id="{A1D75C45-537B-1086-671F-0CCA186FD16D}"/>
                  </a:ext>
                </a:extLst>
              </p:cNvPr>
              <p:cNvSpPr txBox="1">
                <a:spLocks noRot="1" noChangeAspect="1" noMove="1" noResize="1" noEditPoints="1" noAdjustHandles="1" noChangeArrowheads="1" noChangeShapeType="1" noTextEdit="1"/>
              </p:cNvSpPr>
              <p:nvPr/>
            </p:nvSpPr>
            <p:spPr>
              <a:xfrm>
                <a:off x="4325782" y="1931668"/>
                <a:ext cx="2722348" cy="223651"/>
              </a:xfrm>
              <a:prstGeom prst="rect">
                <a:avLst/>
              </a:prstGeom>
              <a:blipFill>
                <a:blip r:embed="rId12"/>
                <a:stretch>
                  <a:fillRect l="-2018" t="-121622" r="-1121" b="-197297"/>
                </a:stretch>
              </a:blipFill>
            </p:spPr>
            <p:txBody>
              <a:bodyPr/>
              <a:lstStyle/>
              <a:p>
                <a:r>
                  <a:rPr lang="en-GB">
                    <a:noFill/>
                  </a:rPr>
                  <a:t> </a:t>
                </a:r>
              </a:p>
            </p:txBody>
          </p:sp>
        </mc:Fallback>
      </mc:AlternateContent>
      <p:cxnSp>
        <p:nvCxnSpPr>
          <p:cNvPr id="42" name="Straight Connector 41">
            <a:extLst>
              <a:ext uri="{FF2B5EF4-FFF2-40B4-BE49-F238E27FC236}">
                <a16:creationId xmlns:a16="http://schemas.microsoft.com/office/drawing/2014/main" id="{5623C0B5-A9FA-333C-6190-57E5ACF20B49}"/>
              </a:ext>
            </a:extLst>
          </p:cNvPr>
          <p:cNvCxnSpPr>
            <a:cxnSpLocks/>
          </p:cNvCxnSpPr>
          <p:nvPr/>
        </p:nvCxnSpPr>
        <p:spPr>
          <a:xfrm>
            <a:off x="172497" y="1442482"/>
            <a:ext cx="914400" cy="0"/>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43" name="Right Brace 42">
            <a:extLst>
              <a:ext uri="{FF2B5EF4-FFF2-40B4-BE49-F238E27FC236}">
                <a16:creationId xmlns:a16="http://schemas.microsoft.com/office/drawing/2014/main" id="{EA866116-1F93-1163-FDDB-FCE191D4B848}"/>
              </a:ext>
            </a:extLst>
          </p:cNvPr>
          <p:cNvSpPr/>
          <p:nvPr/>
        </p:nvSpPr>
        <p:spPr>
          <a:xfrm rot="16200000" flipH="1">
            <a:off x="6926310" y="3695791"/>
            <a:ext cx="207272" cy="1603524"/>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102BC690-B7C4-7354-2E66-998B4CB716E8}"/>
                  </a:ext>
                </a:extLst>
              </p:cNvPr>
              <p:cNvSpPr txBox="1"/>
              <p:nvPr/>
            </p:nvSpPr>
            <p:spPr>
              <a:xfrm>
                <a:off x="6660232" y="4580568"/>
                <a:ext cx="768315" cy="2769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𝐹</m:t>
                          </m:r>
                        </m:e>
                        <m:sub>
                          <m:r>
                            <a:rPr lang="en-US" sz="1200" b="0" i="1" smtClean="0">
                              <a:latin typeface="Cambria Math" panose="02040503050406030204" pitchFamily="18" charset="0"/>
                            </a:rPr>
                            <m:t>⊥</m:t>
                          </m:r>
                        </m:sub>
                      </m:sSub>
                      <m:d>
                        <m:dPr>
                          <m:ctrlPr>
                            <a:rPr lang="en-US" sz="1200" b="0" i="1" smtClean="0">
                              <a:latin typeface="Cambria Math" panose="02040503050406030204" pitchFamily="18" charset="0"/>
                            </a:rPr>
                          </m:ctrlPr>
                        </m:dPr>
                        <m:e>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𝜎</m:t>
                              </m:r>
                            </m:e>
                            <m:sub>
                              <m:r>
                                <a:rPr lang="en-US" sz="1200" b="0" i="1" smtClean="0">
                                  <a:latin typeface="Cambria Math" panose="02040503050406030204" pitchFamily="18" charset="0"/>
                                </a:rPr>
                                <m:t>𝑟</m:t>
                              </m:r>
                            </m:sub>
                          </m:sSub>
                        </m:e>
                      </m:d>
                    </m:oMath>
                  </m:oMathPara>
                </a14:m>
                <a:endParaRPr lang="en-GB" sz="1200" dirty="0"/>
              </a:p>
            </p:txBody>
          </p:sp>
        </mc:Choice>
        <mc:Fallback xmlns="">
          <p:sp>
            <p:nvSpPr>
              <p:cNvPr id="45" name="TextBox 44">
                <a:extLst>
                  <a:ext uri="{FF2B5EF4-FFF2-40B4-BE49-F238E27FC236}">
                    <a16:creationId xmlns:a16="http://schemas.microsoft.com/office/drawing/2014/main" id="{102BC690-B7C4-7354-2E66-998B4CB716E8}"/>
                  </a:ext>
                </a:extLst>
              </p:cNvPr>
              <p:cNvSpPr txBox="1">
                <a:spLocks noRot="1" noChangeAspect="1" noMove="1" noResize="1" noEditPoints="1" noAdjustHandles="1" noChangeArrowheads="1" noChangeShapeType="1" noTextEdit="1"/>
              </p:cNvSpPr>
              <p:nvPr/>
            </p:nvSpPr>
            <p:spPr>
              <a:xfrm>
                <a:off x="6660232" y="4580568"/>
                <a:ext cx="768315" cy="276999"/>
              </a:xfrm>
              <a:prstGeom prst="rect">
                <a:avLst/>
              </a:prstGeom>
              <a:blipFill>
                <a:blip r:embed="rId13"/>
                <a:stretch>
                  <a:fillRect/>
                </a:stretch>
              </a:blipFill>
            </p:spPr>
            <p:txBody>
              <a:bodyPr/>
              <a:lstStyle/>
              <a:p>
                <a:r>
                  <a:rPr lang="en-GB">
                    <a:noFill/>
                  </a:rPr>
                  <a:t> </a:t>
                </a:r>
              </a:p>
            </p:txBody>
          </p:sp>
        </mc:Fallback>
      </mc:AlternateContent>
      <p:sp>
        <p:nvSpPr>
          <p:cNvPr id="46" name="Content Placeholder 1">
            <a:extLst>
              <a:ext uri="{FF2B5EF4-FFF2-40B4-BE49-F238E27FC236}">
                <a16:creationId xmlns:a16="http://schemas.microsoft.com/office/drawing/2014/main" id="{11DE6E25-594B-543C-BA4B-3A5B0DA5D0AD}"/>
              </a:ext>
            </a:extLst>
          </p:cNvPr>
          <p:cNvSpPr txBox="1">
            <a:spLocks/>
          </p:cNvSpPr>
          <p:nvPr/>
        </p:nvSpPr>
        <p:spPr>
          <a:xfrm>
            <a:off x="7305497" y="4601187"/>
            <a:ext cx="1445870" cy="286777"/>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000" dirty="0"/>
              <a:t>Transverse form factor</a:t>
            </a:r>
          </a:p>
        </p:txBody>
      </p:sp>
      <p:sp>
        <p:nvSpPr>
          <p:cNvPr id="3" name="Content Placeholder 1">
            <a:extLst>
              <a:ext uri="{FF2B5EF4-FFF2-40B4-BE49-F238E27FC236}">
                <a16:creationId xmlns:a16="http://schemas.microsoft.com/office/drawing/2014/main" id="{27B51829-C96A-83C1-CBC5-6D5E9991D343}"/>
              </a:ext>
            </a:extLst>
          </p:cNvPr>
          <p:cNvSpPr txBox="1">
            <a:spLocks/>
          </p:cNvSpPr>
          <p:nvPr/>
        </p:nvSpPr>
        <p:spPr>
          <a:xfrm>
            <a:off x="2718665" y="453606"/>
            <a:ext cx="5966723" cy="286777"/>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a:t>Differential induced voltage from an annular source ring at radius </a:t>
            </a:r>
            <a:r>
              <a:rPr lang="en-US" sz="1200" dirty="0" err="1"/>
              <a:t>r</a:t>
            </a:r>
            <a:r>
              <a:rPr lang="en-US" sz="1200" baseline="-25000" dirty="0" err="1"/>
              <a:t>s</a:t>
            </a:r>
            <a:r>
              <a:rPr lang="en-US" sz="1200" dirty="0"/>
              <a:t> acting on a test particle r</a:t>
            </a:r>
            <a:r>
              <a:rPr lang="en-US" sz="1200" baseline="-25000" dirty="0"/>
              <a:t>t</a:t>
            </a:r>
            <a:endParaRPr lang="en-US" sz="1200" dirty="0"/>
          </a:p>
        </p:txBody>
      </p:sp>
    </p:spTree>
    <p:extLst>
      <p:ext uri="{BB962C8B-B14F-4D97-AF65-F5344CB8AC3E}">
        <p14:creationId xmlns:p14="http://schemas.microsoft.com/office/powerpoint/2010/main" val="2468673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0">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0">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1"/>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4"/>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5"/>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37"/>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43"/>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5"/>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4" grpId="0"/>
      <p:bldP spid="25" grpId="0"/>
      <p:bldP spid="10" grpId="0"/>
      <p:bldP spid="11" grpId="0"/>
      <p:bldP spid="22" grpId="0"/>
      <p:bldP spid="27" grpId="0"/>
      <p:bldP spid="31" grpId="0"/>
      <p:bldP spid="33" grpId="0"/>
      <p:bldP spid="34" grpId="0"/>
      <p:bldP spid="35" grpId="0"/>
      <p:bldP spid="36" grpId="0"/>
      <p:bldP spid="37" grpId="0"/>
      <p:bldP spid="38" grpId="0"/>
      <p:bldP spid="43" grpId="0" animBg="1"/>
      <p:bldP spid="45" grpId="0"/>
      <p:bldP spid="46"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8F3028-BDD3-BA8F-D6AA-D1051A310153}"/>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3D5C2F6E-2A05-BE13-CBDC-9766BA12F354}"/>
              </a:ext>
            </a:extLst>
          </p:cNvPr>
          <p:cNvSpPr/>
          <p:nvPr/>
        </p:nvSpPr>
        <p:spPr>
          <a:xfrm>
            <a:off x="50577" y="94386"/>
            <a:ext cx="1439940" cy="1325236"/>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 name="Title 4">
            <a:extLst>
              <a:ext uri="{FF2B5EF4-FFF2-40B4-BE49-F238E27FC236}">
                <a16:creationId xmlns:a16="http://schemas.microsoft.com/office/drawing/2014/main" id="{FDFF6964-4F08-240A-EB92-36D56360AF83}"/>
              </a:ext>
            </a:extLst>
          </p:cNvPr>
          <p:cNvSpPr>
            <a:spLocks noGrp="1"/>
          </p:cNvSpPr>
          <p:nvPr>
            <p:ph type="title"/>
          </p:nvPr>
        </p:nvSpPr>
        <p:spPr>
          <a:xfrm>
            <a:off x="36512" y="22377"/>
            <a:ext cx="9144000" cy="389133"/>
          </a:xfrm>
        </p:spPr>
        <p:txBody>
          <a:bodyPr/>
          <a:lstStyle/>
          <a:p>
            <a:r>
              <a:rPr lang="en-US" sz="2000" dirty="0"/>
              <a:t>Including transverse beam size in the beam loading </a:t>
            </a:r>
            <a:endParaRPr lang="en-GB" sz="2000" baseline="-25000" dirty="0"/>
          </a:p>
        </p:txBody>
      </p:sp>
      <p:sp>
        <p:nvSpPr>
          <p:cNvPr id="14" name="Content Placeholder 1">
            <a:extLst>
              <a:ext uri="{FF2B5EF4-FFF2-40B4-BE49-F238E27FC236}">
                <a16:creationId xmlns:a16="http://schemas.microsoft.com/office/drawing/2014/main" id="{FB10CC27-BBAB-327E-C5EE-6A011EBA5CFD}"/>
              </a:ext>
            </a:extLst>
          </p:cNvPr>
          <p:cNvSpPr txBox="1">
            <a:spLocks/>
          </p:cNvSpPr>
          <p:nvPr/>
        </p:nvSpPr>
        <p:spPr>
          <a:xfrm>
            <a:off x="179512" y="470227"/>
            <a:ext cx="5966723" cy="286777"/>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a:t>The finite-beam modal wake potential and induced-voltage will be given by</a:t>
            </a: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6171FD85-3486-47EC-7DAE-A53A84777E22}"/>
                  </a:ext>
                </a:extLst>
              </p:cNvPr>
              <p:cNvSpPr txBox="1"/>
              <p:nvPr/>
            </p:nvSpPr>
            <p:spPr>
              <a:xfrm>
                <a:off x="179512" y="943034"/>
                <a:ext cx="5112568" cy="26218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1400" b="0" i="1" smtClean="0">
                              <a:latin typeface="Cambria Math" panose="02040503050406030204" pitchFamily="18" charset="0"/>
                            </a:rPr>
                          </m:ctrlPr>
                        </m:sSubSupPr>
                        <m:e>
                          <m:r>
                            <a:rPr lang="en-US" sz="1400" b="0" i="1" smtClean="0">
                              <a:latin typeface="Cambria Math" panose="02040503050406030204" pitchFamily="18" charset="0"/>
                            </a:rPr>
                            <m:t>𝑊</m:t>
                          </m:r>
                        </m:e>
                        <m:sub>
                          <m:r>
                            <a:rPr lang="en-US" sz="1400" b="0" i="1" smtClean="0">
                              <a:latin typeface="Cambria Math" panose="02040503050406030204" pitchFamily="18" charset="0"/>
                            </a:rPr>
                            <m:t>𝑧</m:t>
                          </m:r>
                        </m:sub>
                        <m:sup>
                          <m:r>
                            <m:rPr>
                              <m:sty m:val="p"/>
                            </m:rPr>
                            <a:rPr lang="en-US" sz="1400" b="0" i="0" smtClean="0">
                              <a:latin typeface="Cambria Math" panose="02040503050406030204" pitchFamily="18" charset="0"/>
                            </a:rPr>
                            <m:t>finite</m:t>
                          </m:r>
                        </m:sup>
                      </m:sSubSup>
                      <m:d>
                        <m:dPr>
                          <m:ctrlPr>
                            <a:rPr lang="en-US" sz="1400" b="0" i="1" smtClean="0">
                              <a:latin typeface="Cambria Math" panose="02040503050406030204" pitchFamily="18" charset="0"/>
                            </a:rPr>
                          </m:ctrlPr>
                        </m:dPr>
                        <m:e>
                          <m:sSub>
                            <m:sSubPr>
                              <m:ctrlPr>
                                <a:rPr lang="en-US" sz="1400" i="1">
                                  <a:latin typeface="Cambria Math" panose="02040503050406030204" pitchFamily="18" charset="0"/>
                                </a:rPr>
                              </m:ctrlPr>
                            </m:sSubPr>
                            <m:e>
                              <m:r>
                                <a:rPr lang="en-US" sz="1400" i="1">
                                  <a:latin typeface="Cambria Math" panose="02040503050406030204" pitchFamily="18" charset="0"/>
                                </a:rPr>
                                <m:t>𝑟</m:t>
                              </m:r>
                            </m:e>
                            <m:sub>
                              <m:r>
                                <a:rPr lang="en-US" sz="1400" b="0" i="1" smtClean="0">
                                  <a:latin typeface="Cambria Math" panose="02040503050406030204" pitchFamily="18" charset="0"/>
                                </a:rPr>
                                <m:t>𝑡</m:t>
                              </m:r>
                            </m:sub>
                          </m:sSub>
                          <m:r>
                            <a:rPr lang="en-US" sz="1400" b="0" i="1" smtClean="0">
                              <a:latin typeface="Cambria Math" panose="02040503050406030204" pitchFamily="18" charset="0"/>
                            </a:rPr>
                            <m:t>,</m:t>
                          </m:r>
                          <m:r>
                            <a:rPr lang="en-US" sz="1400" b="0" i="1" smtClean="0">
                              <a:latin typeface="Cambria Math" panose="02040503050406030204" pitchFamily="18" charset="0"/>
                            </a:rPr>
                            <m:t>𝑡</m:t>
                          </m:r>
                        </m:e>
                      </m:d>
                      <m:r>
                        <a:rPr lang="en-US" sz="1400" b="0" i="1" smtClean="0">
                          <a:latin typeface="Cambria Math" panose="02040503050406030204" pitchFamily="18" charset="0"/>
                        </a:rPr>
                        <m:t>=</m:t>
                      </m:r>
                      <m:r>
                        <a:rPr lang="en-US" sz="1400" b="0" i="1" smtClean="0">
                          <a:latin typeface="Cambria Math" panose="02040503050406030204" pitchFamily="18" charset="0"/>
                        </a:rPr>
                        <m:t>𝜔</m:t>
                      </m:r>
                      <m:rad>
                        <m:radPr>
                          <m:degHide m:val="on"/>
                          <m:ctrlPr>
                            <a:rPr lang="en-US" sz="1400" i="1">
                              <a:latin typeface="Cambria Math" panose="02040503050406030204" pitchFamily="18" charset="0"/>
                            </a:rPr>
                          </m:ctrlPr>
                        </m:radPr>
                        <m:deg/>
                        <m:e>
                          <m:f>
                            <m:fPr>
                              <m:type m:val="lin"/>
                              <m:ctrlPr>
                                <a:rPr lang="en-US" sz="1400" i="1">
                                  <a:latin typeface="Cambria Math" panose="02040503050406030204" pitchFamily="18" charset="0"/>
                                </a:rPr>
                              </m:ctrlPr>
                            </m:fPr>
                            <m:num>
                              <m:r>
                                <a:rPr lang="en-US" sz="1400" i="1">
                                  <a:latin typeface="Cambria Math" panose="02040503050406030204" pitchFamily="18" charset="0"/>
                                </a:rPr>
                                <m:t>𝑅</m:t>
                              </m:r>
                            </m:num>
                            <m:den>
                              <m:r>
                                <a:rPr lang="en-US" sz="1400" i="1">
                                  <a:latin typeface="Cambria Math" panose="02040503050406030204" pitchFamily="18" charset="0"/>
                                </a:rPr>
                                <m:t>𝑄</m:t>
                              </m:r>
                            </m:den>
                          </m:f>
                        </m:e>
                      </m:rad>
                      <m:d>
                        <m:dPr>
                          <m:ctrlPr>
                            <a:rPr lang="en-US" sz="1400" i="1">
                              <a:latin typeface="Cambria Math" panose="02040503050406030204" pitchFamily="18" charset="0"/>
                            </a:rPr>
                          </m:ctrlPr>
                        </m:dPr>
                        <m:e>
                          <m:sSub>
                            <m:sSubPr>
                              <m:ctrlPr>
                                <a:rPr lang="en-US" sz="1400" i="1">
                                  <a:latin typeface="Cambria Math" panose="02040503050406030204" pitchFamily="18" charset="0"/>
                                </a:rPr>
                              </m:ctrlPr>
                            </m:sSubPr>
                            <m:e>
                              <m:r>
                                <a:rPr lang="en-US" sz="1400" i="1">
                                  <a:latin typeface="Cambria Math" panose="02040503050406030204" pitchFamily="18" charset="0"/>
                                </a:rPr>
                                <m:t>𝑟</m:t>
                              </m:r>
                            </m:e>
                            <m:sub>
                              <m:r>
                                <a:rPr lang="en-US" sz="1400" i="1">
                                  <a:latin typeface="Cambria Math" panose="02040503050406030204" pitchFamily="18" charset="0"/>
                                </a:rPr>
                                <m:t>𝑡</m:t>
                              </m:r>
                            </m:sub>
                          </m:sSub>
                        </m:e>
                      </m:d>
                      <m:sSub>
                        <m:sSubPr>
                          <m:ctrlPr>
                            <a:rPr lang="en-US" sz="1400" i="1">
                              <a:latin typeface="Cambria Math" panose="02040503050406030204" pitchFamily="18" charset="0"/>
                            </a:rPr>
                          </m:ctrlPr>
                        </m:sSubPr>
                        <m:e>
                          <m:r>
                            <a:rPr lang="en-US" sz="1400" i="1">
                              <a:latin typeface="Cambria Math" panose="02040503050406030204" pitchFamily="18" charset="0"/>
                            </a:rPr>
                            <m:t>𝐹</m:t>
                          </m:r>
                        </m:e>
                        <m:sub>
                          <m:r>
                            <a:rPr lang="en-US" sz="1400" i="1">
                              <a:latin typeface="Cambria Math" panose="02040503050406030204" pitchFamily="18" charset="0"/>
                            </a:rPr>
                            <m:t>⊥</m:t>
                          </m:r>
                        </m:sub>
                      </m:sSub>
                      <m:d>
                        <m:dPr>
                          <m:ctrlPr>
                            <a:rPr lang="en-US" sz="1400" i="1">
                              <a:latin typeface="Cambria Math" panose="02040503050406030204" pitchFamily="18" charset="0"/>
                            </a:rPr>
                          </m:ctrlPr>
                        </m:dPr>
                        <m:e>
                          <m:sSub>
                            <m:sSubPr>
                              <m:ctrlPr>
                                <a:rPr lang="en-US" sz="1400" i="1">
                                  <a:latin typeface="Cambria Math" panose="02040503050406030204" pitchFamily="18" charset="0"/>
                                </a:rPr>
                              </m:ctrlPr>
                            </m:sSubPr>
                            <m:e>
                              <m:r>
                                <a:rPr lang="en-US" sz="1400" i="1">
                                  <a:latin typeface="Cambria Math" panose="02040503050406030204" pitchFamily="18" charset="0"/>
                                </a:rPr>
                                <m:t>𝜎</m:t>
                              </m:r>
                            </m:e>
                            <m:sub>
                              <m:r>
                                <a:rPr lang="en-US" sz="1400" i="1">
                                  <a:latin typeface="Cambria Math" panose="02040503050406030204" pitchFamily="18" charset="0"/>
                                </a:rPr>
                                <m:t>𝑟</m:t>
                              </m:r>
                            </m:sub>
                          </m:sSub>
                        </m:e>
                      </m:d>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 </m:t>
                          </m:r>
                          <m:r>
                            <a:rPr lang="en-US" sz="1400" b="0" i="1" smtClean="0">
                              <a:latin typeface="Cambria Math" panose="02040503050406030204" pitchFamily="18" charset="0"/>
                            </a:rPr>
                            <m:t>𝐹</m:t>
                          </m:r>
                        </m:e>
                        <m:sub>
                          <m:r>
                            <a:rPr lang="en-US" sz="1400" b="0" i="1" smtClean="0">
                              <a:latin typeface="Cambria Math" panose="02040503050406030204" pitchFamily="18" charset="0"/>
                            </a:rPr>
                            <m:t>∥</m:t>
                          </m:r>
                        </m:sub>
                      </m:sSub>
                      <m:d>
                        <m:dPr>
                          <m:ctrlPr>
                            <a:rPr lang="en-US" sz="1400" b="0" i="1" smtClean="0">
                              <a:latin typeface="Cambria Math" panose="02040503050406030204" pitchFamily="18" charset="0"/>
                            </a:rPr>
                          </m:ctrlPr>
                        </m:dPr>
                        <m:e>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𝜎</m:t>
                              </m:r>
                            </m:e>
                            <m:sub>
                              <m:r>
                                <a:rPr lang="en-US" sz="1400" b="0" i="1" smtClean="0">
                                  <a:latin typeface="Cambria Math" panose="02040503050406030204" pitchFamily="18" charset="0"/>
                                </a:rPr>
                                <m:t>𝑧</m:t>
                              </m:r>
                            </m:sub>
                          </m:sSub>
                        </m:e>
                      </m:d>
                      <m:r>
                        <a:rPr lang="en-US" sz="1400" b="0" i="1" smtClean="0">
                          <a:latin typeface="Cambria Math" panose="02040503050406030204" pitchFamily="18" charset="0"/>
                        </a:rPr>
                        <m:t>𝑓</m:t>
                      </m:r>
                      <m:r>
                        <a:rPr lang="en-US" sz="1400" b="0" i="1" smtClean="0">
                          <a:latin typeface="Cambria Math" panose="02040503050406030204" pitchFamily="18" charset="0"/>
                        </a:rPr>
                        <m:t>(</m:t>
                      </m:r>
                      <m:r>
                        <a:rPr lang="en-US" sz="1400" b="0" i="1" smtClean="0">
                          <a:latin typeface="Cambria Math" panose="02040503050406030204" pitchFamily="18" charset="0"/>
                        </a:rPr>
                        <m:t>𝑡</m:t>
                      </m:r>
                      <m:r>
                        <a:rPr lang="en-US" sz="1400" b="0" i="1" smtClean="0">
                          <a:latin typeface="Cambria Math" panose="02040503050406030204" pitchFamily="18" charset="0"/>
                        </a:rPr>
                        <m:t>)</m:t>
                      </m:r>
                    </m:oMath>
                  </m:oMathPara>
                </a14:m>
                <a:endParaRPr lang="en-GB" sz="1400" dirty="0"/>
              </a:p>
            </p:txBody>
          </p:sp>
        </mc:Choice>
        <mc:Fallback xmlns="">
          <p:sp>
            <p:nvSpPr>
              <p:cNvPr id="15" name="TextBox 14">
                <a:extLst>
                  <a:ext uri="{FF2B5EF4-FFF2-40B4-BE49-F238E27FC236}">
                    <a16:creationId xmlns:a16="http://schemas.microsoft.com/office/drawing/2014/main" id="{6171FD85-3486-47EC-7DAE-A53A84777E22}"/>
                  </a:ext>
                </a:extLst>
              </p:cNvPr>
              <p:cNvSpPr txBox="1">
                <a:spLocks noRot="1" noChangeAspect="1" noMove="1" noResize="1" noEditPoints="1" noAdjustHandles="1" noChangeArrowheads="1" noChangeShapeType="1" noTextEdit="1"/>
              </p:cNvSpPr>
              <p:nvPr/>
            </p:nvSpPr>
            <p:spPr>
              <a:xfrm>
                <a:off x="179512" y="943034"/>
                <a:ext cx="5112568" cy="262188"/>
              </a:xfrm>
              <a:prstGeom prst="rect">
                <a:avLst/>
              </a:prstGeom>
              <a:blipFill>
                <a:blip r:embed="rId3"/>
                <a:stretch>
                  <a:fillRect t="-111628" b="-197674"/>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6" name="Content Placeholder 1">
                <a:extLst>
                  <a:ext uri="{FF2B5EF4-FFF2-40B4-BE49-F238E27FC236}">
                    <a16:creationId xmlns:a16="http://schemas.microsoft.com/office/drawing/2014/main" id="{1B627F1B-D861-C31C-A62B-E1CA023B16BE}"/>
                  </a:ext>
                </a:extLst>
              </p:cNvPr>
              <p:cNvSpPr txBox="1">
                <a:spLocks/>
              </p:cNvSpPr>
              <p:nvPr/>
            </p:nvSpPr>
            <p:spPr>
              <a:xfrm>
                <a:off x="179512" y="1378060"/>
                <a:ext cx="7056783" cy="693519"/>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14:m>
                  <m:oMath xmlns:m="http://schemas.openxmlformats.org/officeDocument/2006/math">
                    <m:sSub>
                      <m:sSubPr>
                        <m:ctrlPr>
                          <a:rPr lang="en-US" sz="1200" i="1" smtClean="0">
                            <a:latin typeface="Cambria Math" panose="02040503050406030204" pitchFamily="18" charset="0"/>
                          </a:rPr>
                        </m:ctrlPr>
                      </m:sSubPr>
                      <m:e>
                        <m:r>
                          <a:rPr lang="en-US" sz="1200" i="1">
                            <a:latin typeface="Cambria Math" panose="02040503050406030204" pitchFamily="18" charset="0"/>
                          </a:rPr>
                          <m:t> </m:t>
                        </m:r>
                        <m:r>
                          <a:rPr lang="en-US" sz="1200" i="1">
                            <a:latin typeface="Cambria Math" panose="02040503050406030204" pitchFamily="18" charset="0"/>
                          </a:rPr>
                          <m:t>𝐹</m:t>
                        </m:r>
                      </m:e>
                      <m:sub>
                        <m:r>
                          <a:rPr lang="en-US" sz="1200" i="1">
                            <a:latin typeface="Cambria Math" panose="02040503050406030204" pitchFamily="18" charset="0"/>
                          </a:rPr>
                          <m:t>∥</m:t>
                        </m:r>
                      </m:sub>
                    </m:sSub>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𝜎</m:t>
                            </m:r>
                          </m:e>
                          <m:sub>
                            <m:r>
                              <a:rPr lang="en-US" sz="1200" i="1">
                                <a:latin typeface="Cambria Math" panose="02040503050406030204" pitchFamily="18" charset="0"/>
                              </a:rPr>
                              <m:t>𝑧</m:t>
                            </m:r>
                          </m:sub>
                        </m:sSub>
                      </m:e>
                    </m:d>
                    <m:r>
                      <a:rPr lang="en-US" sz="1200" b="0" i="1" smtClean="0">
                        <a:latin typeface="Cambria Math" panose="02040503050406030204" pitchFamily="18" charset="0"/>
                      </a:rPr>
                      <m:t>=</m:t>
                    </m:r>
                    <m:r>
                      <m:rPr>
                        <m:sty m:val="p"/>
                      </m:rPr>
                      <a:rPr lang="en-US" sz="1200" b="0" i="0" smtClean="0">
                        <a:latin typeface="Cambria Math" panose="02040503050406030204" pitchFamily="18" charset="0"/>
                      </a:rPr>
                      <m:t>exp</m:t>
                    </m:r>
                    <m:r>
                      <a:rPr lang="en-US" sz="1200" b="0" i="0" smtClean="0">
                        <a:latin typeface="Cambria Math" panose="02040503050406030204" pitchFamily="18" charset="0"/>
                      </a:rPr>
                      <m:t>(−</m:t>
                    </m:r>
                    <m:f>
                      <m:fPr>
                        <m:ctrlPr>
                          <a:rPr lang="en-US" sz="1200" b="0" i="1" smtClean="0">
                            <a:latin typeface="Cambria Math" panose="02040503050406030204" pitchFamily="18" charset="0"/>
                          </a:rPr>
                        </m:ctrlPr>
                      </m:fPr>
                      <m:num>
                        <m:r>
                          <a:rPr lang="en-US" sz="1200" b="0" i="0" smtClean="0">
                            <a:latin typeface="Cambria Math" panose="02040503050406030204" pitchFamily="18" charset="0"/>
                          </a:rPr>
                          <m:t>1</m:t>
                        </m:r>
                      </m:num>
                      <m:den>
                        <m:r>
                          <a:rPr lang="en-US" sz="1200" b="0" i="0" smtClean="0">
                            <a:latin typeface="Cambria Math" panose="02040503050406030204" pitchFamily="18" charset="0"/>
                          </a:rPr>
                          <m:t>2</m:t>
                        </m:r>
                      </m:den>
                    </m:f>
                    <m:sSup>
                      <m:sSupPr>
                        <m:ctrlPr>
                          <a:rPr lang="en-US" sz="1200" b="0" i="1" smtClean="0">
                            <a:latin typeface="Cambria Math" panose="02040503050406030204" pitchFamily="18" charset="0"/>
                          </a:rPr>
                        </m:ctrlPr>
                      </m:sSupPr>
                      <m:e>
                        <m:d>
                          <m:dPr>
                            <m:ctrlPr>
                              <a:rPr lang="en-US" sz="1200" b="0" i="1" smtClean="0">
                                <a:latin typeface="Cambria Math" panose="02040503050406030204" pitchFamily="18" charset="0"/>
                              </a:rPr>
                            </m:ctrlPr>
                          </m:dPr>
                          <m:e>
                            <m:r>
                              <m:rPr>
                                <m:lit/>
                              </m:rPr>
                              <a:rPr lang="en-US" sz="1200" b="0" i="1" smtClean="0">
                                <a:latin typeface="Cambria Math" panose="02040503050406030204" pitchFamily="18" charset="0"/>
                              </a:rPr>
                              <m:t> </m:t>
                            </m:r>
                            <m:r>
                              <a:rPr lang="en-US" sz="1200" b="0" i="1" smtClean="0">
                                <a:latin typeface="Cambria Math" panose="02040503050406030204" pitchFamily="18" charset="0"/>
                              </a:rPr>
                              <m:t>𝜔</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𝜎</m:t>
                                </m:r>
                              </m:e>
                              <m:sub>
                                <m:r>
                                  <a:rPr lang="en-US" sz="1200" b="0" i="1" smtClean="0">
                                    <a:latin typeface="Cambria Math" panose="02040503050406030204" pitchFamily="18" charset="0"/>
                                  </a:rPr>
                                  <m:t>𝑧</m:t>
                                </m:r>
                              </m:sub>
                            </m:sSub>
                            <m:r>
                              <m:rPr>
                                <m:lit/>
                              </m:rPr>
                              <a:rPr lang="en-US" sz="1200" b="0" i="1" smtClean="0">
                                <a:latin typeface="Cambria Math" panose="02040503050406030204" pitchFamily="18" charset="0"/>
                              </a:rPr>
                              <m:t>⁄</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𝛽</m:t>
                                </m:r>
                              </m:e>
                              <m:sub>
                                <m:r>
                                  <a:rPr lang="en-US" sz="1200" b="0" i="1" smtClean="0">
                                    <a:latin typeface="Cambria Math" panose="02040503050406030204" pitchFamily="18" charset="0"/>
                                  </a:rPr>
                                  <m:t>𝑟</m:t>
                                </m:r>
                              </m:sub>
                            </m:sSub>
                            <m:r>
                              <a:rPr lang="en-US" sz="1200" b="0" i="1" smtClean="0">
                                <a:latin typeface="Cambria Math" panose="02040503050406030204" pitchFamily="18" charset="0"/>
                              </a:rPr>
                              <m:t>𝑐</m:t>
                            </m:r>
                          </m:e>
                        </m:d>
                      </m:e>
                      <m:sup>
                        <m:r>
                          <a:rPr lang="en-US" sz="1200" b="0" i="1" smtClean="0">
                            <a:latin typeface="Cambria Math" panose="02040503050406030204" pitchFamily="18" charset="0"/>
                          </a:rPr>
                          <m:t>2</m:t>
                        </m:r>
                      </m:sup>
                    </m:sSup>
                    <m:r>
                      <a:rPr lang="en-US" sz="1200" b="0" i="0" smtClean="0">
                        <a:latin typeface="Cambria Math" panose="02040503050406030204" pitchFamily="18" charset="0"/>
                      </a:rPr>
                      <m:t>)</m:t>
                    </m:r>
                  </m:oMath>
                </a14:m>
                <a:r>
                  <a:rPr lang="en-US" sz="1200" dirty="0"/>
                  <a:t> is the longitudinal form factor</a:t>
                </a:r>
              </a:p>
              <a:p>
                <a14:m>
                  <m:oMath xmlns:m="http://schemas.openxmlformats.org/officeDocument/2006/math">
                    <m:sSub>
                      <m:sSubPr>
                        <m:ctrlPr>
                          <a:rPr lang="en-US" sz="1200" i="1">
                            <a:latin typeface="Cambria Math" panose="02040503050406030204" pitchFamily="18" charset="0"/>
                          </a:rPr>
                        </m:ctrlPr>
                      </m:sSubPr>
                      <m:e>
                        <m:r>
                          <a:rPr lang="en-US" sz="1200" i="1">
                            <a:latin typeface="Cambria Math" panose="02040503050406030204" pitchFamily="18" charset="0"/>
                          </a:rPr>
                          <m:t>𝐹</m:t>
                        </m:r>
                      </m:e>
                      <m:sub>
                        <m:r>
                          <a:rPr lang="en-US" sz="1200" i="1">
                            <a:latin typeface="Cambria Math" panose="02040503050406030204" pitchFamily="18" charset="0"/>
                          </a:rPr>
                          <m:t>⊥</m:t>
                        </m:r>
                      </m:sub>
                    </m:sSub>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𝜎</m:t>
                            </m:r>
                          </m:e>
                          <m:sub>
                            <m:r>
                              <a:rPr lang="en-US" sz="1200" i="1">
                                <a:latin typeface="Cambria Math" panose="02040503050406030204" pitchFamily="18" charset="0"/>
                              </a:rPr>
                              <m:t>𝑟</m:t>
                            </m:r>
                          </m:sub>
                        </m:sSub>
                      </m:e>
                    </m:d>
                    <m:r>
                      <a:rPr lang="en-US" sz="1200" b="0" i="1" smtClean="0">
                        <a:latin typeface="Cambria Math" panose="02040503050406030204" pitchFamily="18" charset="0"/>
                      </a:rPr>
                      <m:t>=</m:t>
                    </m:r>
                    <m:nary>
                      <m:naryPr>
                        <m:ctrlPr>
                          <a:rPr lang="en-US" sz="1200" i="1">
                            <a:latin typeface="Cambria Math" panose="02040503050406030204" pitchFamily="18" charset="0"/>
                          </a:rPr>
                        </m:ctrlPr>
                      </m:naryPr>
                      <m:sub>
                        <m:r>
                          <a:rPr lang="en-US" sz="1200" i="1">
                            <a:latin typeface="Cambria Math" panose="02040503050406030204" pitchFamily="18" charset="0"/>
                          </a:rPr>
                          <m:t>0</m:t>
                        </m:r>
                      </m:sub>
                      <m:sup>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m:rPr>
                                <m:sty m:val="p"/>
                              </m:rPr>
                              <a:rPr lang="en-US" sz="1200">
                                <a:latin typeface="Cambria Math" panose="02040503050406030204" pitchFamily="18" charset="0"/>
                              </a:rPr>
                              <m:t>max</m:t>
                            </m:r>
                          </m:sub>
                        </m:sSub>
                      </m:sup>
                      <m:e>
                        <m:rad>
                          <m:radPr>
                            <m:degHide m:val="on"/>
                            <m:ctrlPr>
                              <a:rPr lang="en-US" sz="1200" i="1">
                                <a:latin typeface="Cambria Math" panose="02040503050406030204" pitchFamily="18" charset="0"/>
                              </a:rPr>
                            </m:ctrlPr>
                          </m:radPr>
                          <m:deg/>
                          <m:e>
                            <m:f>
                              <m:fPr>
                                <m:type m:val="lin"/>
                                <m:ctrlPr>
                                  <a:rPr lang="en-US" sz="1200" i="1">
                                    <a:latin typeface="Cambria Math" panose="02040503050406030204" pitchFamily="18" charset="0"/>
                                  </a:rPr>
                                </m:ctrlPr>
                              </m:fPr>
                              <m:num>
                                <m:r>
                                  <a:rPr lang="en-US" sz="1200" i="1">
                                    <a:latin typeface="Cambria Math" panose="02040503050406030204" pitchFamily="18" charset="0"/>
                                  </a:rPr>
                                  <m:t>𝑅</m:t>
                                </m:r>
                              </m:num>
                              <m:den>
                                <m:r>
                                  <a:rPr lang="en-US" sz="1200" i="1">
                                    <a:latin typeface="Cambria Math" panose="02040503050406030204" pitchFamily="18" charset="0"/>
                                  </a:rPr>
                                  <m:t>𝑄</m:t>
                                </m:r>
                              </m:den>
                            </m:f>
                          </m:e>
                        </m:rad>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a:rPr lang="en-US" sz="1200" i="1">
                                    <a:latin typeface="Cambria Math" panose="02040503050406030204" pitchFamily="18" charset="0"/>
                                  </a:rPr>
                                  <m:t>𝑠</m:t>
                                </m:r>
                              </m:sub>
                            </m:sSub>
                          </m:e>
                        </m:d>
                        <m:r>
                          <a:rPr lang="en-US" sz="1200" i="1">
                            <a:latin typeface="Cambria Math" panose="02040503050406030204" pitchFamily="18" charset="0"/>
                          </a:rPr>
                          <m:t>𝑑</m:t>
                        </m:r>
                        <m:sSub>
                          <m:sSubPr>
                            <m:ctrlPr>
                              <a:rPr lang="en-US" sz="1200" i="1">
                                <a:latin typeface="Cambria Math" panose="02040503050406030204" pitchFamily="18" charset="0"/>
                              </a:rPr>
                            </m:ctrlPr>
                          </m:sSubPr>
                          <m:e>
                            <m:r>
                              <a:rPr lang="en-US" sz="1200" i="1">
                                <a:latin typeface="Cambria Math" panose="02040503050406030204" pitchFamily="18" charset="0"/>
                              </a:rPr>
                              <m:t>𝑄</m:t>
                            </m:r>
                          </m:e>
                          <m:sub>
                            <m:r>
                              <a:rPr lang="en-US" sz="1200" i="1">
                                <a:latin typeface="Cambria Math" panose="02040503050406030204" pitchFamily="18" charset="0"/>
                              </a:rPr>
                              <m:t>𝑏</m:t>
                            </m:r>
                          </m:sub>
                        </m:sSub>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𝑟</m:t>
                                </m:r>
                              </m:e>
                              <m:sub>
                                <m:r>
                                  <a:rPr lang="en-US" sz="1200" i="1">
                                    <a:latin typeface="Cambria Math" panose="02040503050406030204" pitchFamily="18" charset="0"/>
                                  </a:rPr>
                                  <m:t>𝑠</m:t>
                                </m:r>
                              </m:sub>
                            </m:sSub>
                          </m:e>
                        </m:d>
                      </m:e>
                    </m:nary>
                  </m:oMath>
                </a14:m>
                <a:r>
                  <a:rPr lang="en-US" sz="1200" dirty="0"/>
                  <a:t> is the transverse form factor (equal to 1 for pencil beam, i.e., </a:t>
                </a:r>
                <a14:m>
                  <m:oMath xmlns:m="http://schemas.openxmlformats.org/officeDocument/2006/math">
                    <m:sSub>
                      <m:sSubPr>
                        <m:ctrlPr>
                          <a:rPr lang="en-US" sz="1200" i="1">
                            <a:latin typeface="Cambria Math" panose="02040503050406030204" pitchFamily="18" charset="0"/>
                          </a:rPr>
                        </m:ctrlPr>
                      </m:sSubPr>
                      <m:e>
                        <m:r>
                          <a:rPr lang="en-US" sz="1200" i="1">
                            <a:latin typeface="Cambria Math" panose="02040503050406030204" pitchFamily="18" charset="0"/>
                          </a:rPr>
                          <m:t>𝜎</m:t>
                        </m:r>
                      </m:e>
                      <m:sub>
                        <m:r>
                          <a:rPr lang="en-US" sz="1200" b="0" i="1" smtClean="0">
                            <a:latin typeface="Cambria Math" panose="02040503050406030204" pitchFamily="18" charset="0"/>
                          </a:rPr>
                          <m:t>𝑟</m:t>
                        </m:r>
                      </m:sub>
                    </m:sSub>
                    <m:r>
                      <a:rPr lang="en-US" sz="1200" b="0" i="1" smtClean="0">
                        <a:latin typeface="Cambria Math" panose="02040503050406030204" pitchFamily="18" charset="0"/>
                      </a:rPr>
                      <m:t>=0</m:t>
                    </m:r>
                  </m:oMath>
                </a14:m>
                <a:r>
                  <a:rPr lang="en-US" sz="1200" dirty="0"/>
                  <a:t> )</a:t>
                </a:r>
              </a:p>
            </p:txBody>
          </p:sp>
        </mc:Choice>
        <mc:Fallback>
          <p:sp>
            <p:nvSpPr>
              <p:cNvPr id="16" name="Content Placeholder 1">
                <a:extLst>
                  <a:ext uri="{FF2B5EF4-FFF2-40B4-BE49-F238E27FC236}">
                    <a16:creationId xmlns:a16="http://schemas.microsoft.com/office/drawing/2014/main" id="{1B627F1B-D861-C31C-A62B-E1CA023B16BE}"/>
                  </a:ext>
                </a:extLst>
              </p:cNvPr>
              <p:cNvSpPr txBox="1">
                <a:spLocks noRot="1" noChangeAspect="1" noMove="1" noResize="1" noEditPoints="1" noAdjustHandles="1" noChangeArrowheads="1" noChangeShapeType="1" noTextEdit="1"/>
              </p:cNvSpPr>
              <p:nvPr/>
            </p:nvSpPr>
            <p:spPr>
              <a:xfrm>
                <a:off x="179512" y="1378060"/>
                <a:ext cx="7056783" cy="693519"/>
              </a:xfrm>
              <a:prstGeom prst="rect">
                <a:avLst/>
              </a:prstGeom>
              <a:blipFill>
                <a:blip r:embed="rId4"/>
                <a:stretch>
                  <a:fillRect b="-6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20E01DEC-D4AC-4767-7A49-53D6EA4B8433}"/>
                  </a:ext>
                </a:extLst>
              </p:cNvPr>
              <p:cNvSpPr txBox="1"/>
              <p:nvPr/>
            </p:nvSpPr>
            <p:spPr>
              <a:xfrm>
                <a:off x="5508104" y="857274"/>
                <a:ext cx="3041217" cy="69589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𝑉</m:t>
                          </m:r>
                        </m:e>
                        <m:sup>
                          <m:r>
                            <m:rPr>
                              <m:sty m:val="p"/>
                            </m:rPr>
                            <a:rPr lang="en-US" sz="1400" b="0" i="0" smtClean="0">
                              <a:latin typeface="Cambria Math" panose="02040503050406030204" pitchFamily="18" charset="0"/>
                            </a:rPr>
                            <m:t>finite</m:t>
                          </m:r>
                        </m:sup>
                      </m:sSup>
                      <m:d>
                        <m:dPr>
                          <m:ctrlPr>
                            <a:rPr lang="en-US" sz="1400" b="0" i="1" smtClean="0">
                              <a:latin typeface="Cambria Math" panose="02040503050406030204" pitchFamily="18" charset="0"/>
                            </a:rPr>
                          </m:ctrlPr>
                        </m:dPr>
                        <m:e>
                          <m:r>
                            <a:rPr lang="en-US" sz="1400" b="0" i="1" smtClean="0">
                              <a:latin typeface="Cambria Math" panose="02040503050406030204" pitchFamily="18" charset="0"/>
                            </a:rPr>
                            <m:t>𝑡</m:t>
                          </m:r>
                        </m:e>
                      </m:d>
                      <m:r>
                        <a:rPr lang="en-US" sz="1400" b="0" i="1" smtClean="0">
                          <a:latin typeface="Cambria Math" panose="02040503050406030204" pitchFamily="18" charset="0"/>
                        </a:rPr>
                        <m:t>=</m:t>
                      </m:r>
                      <m:nary>
                        <m:naryPr>
                          <m:ctrlPr>
                            <a:rPr lang="en-US" sz="1400" i="1">
                              <a:latin typeface="Cambria Math" panose="02040503050406030204" pitchFamily="18" charset="0"/>
                            </a:rPr>
                          </m:ctrlPr>
                        </m:naryPr>
                        <m:sub>
                          <m:r>
                            <a:rPr lang="en-US" sz="1400" i="1">
                              <a:latin typeface="Cambria Math" panose="02040503050406030204" pitchFamily="18" charset="0"/>
                            </a:rPr>
                            <m:t>−</m:t>
                          </m:r>
                          <m:r>
                            <a:rPr lang="en-US" sz="1400" i="1">
                              <a:latin typeface="Cambria Math" panose="02040503050406030204" pitchFamily="18" charset="0"/>
                              <a:ea typeface="Cambria Math" panose="02040503050406030204" pitchFamily="18" charset="0"/>
                            </a:rPr>
                            <m:t>∞</m:t>
                          </m:r>
                        </m:sub>
                        <m:sup>
                          <m:r>
                            <a:rPr lang="fr-FR" sz="1400" i="1">
                              <a:latin typeface="Cambria Math" panose="02040503050406030204" pitchFamily="18" charset="0"/>
                            </a:rPr>
                            <m:t>𝑡</m:t>
                          </m:r>
                        </m:sup>
                        <m:e>
                          <m:r>
                            <a:rPr lang="en-US" sz="1400" i="1">
                              <a:latin typeface="Cambria Math" panose="02040503050406030204" pitchFamily="18" charset="0"/>
                            </a:rPr>
                            <m:t>𝐼</m:t>
                          </m:r>
                          <m:d>
                            <m:dPr>
                              <m:ctrlPr>
                                <a:rPr lang="en-US" sz="1400" i="1">
                                  <a:latin typeface="Cambria Math" panose="02040503050406030204" pitchFamily="18" charset="0"/>
                                </a:rPr>
                              </m:ctrlPr>
                            </m:dPr>
                            <m:e>
                              <m:sSup>
                                <m:sSupPr>
                                  <m:ctrlPr>
                                    <a:rPr lang="en-US" sz="1400" i="1">
                                      <a:latin typeface="Cambria Math" panose="02040503050406030204" pitchFamily="18" charset="0"/>
                                    </a:rPr>
                                  </m:ctrlPr>
                                </m:sSupPr>
                                <m:e>
                                  <m:r>
                                    <a:rPr lang="en-US" sz="1400" i="1">
                                      <a:latin typeface="Cambria Math" panose="02040503050406030204" pitchFamily="18" charset="0"/>
                                    </a:rPr>
                                    <m:t>𝑡</m:t>
                                  </m:r>
                                </m:e>
                                <m:sup>
                                  <m:r>
                                    <a:rPr lang="en-US" sz="1400" i="1">
                                      <a:latin typeface="Cambria Math" panose="02040503050406030204" pitchFamily="18" charset="0"/>
                                    </a:rPr>
                                    <m:t>′</m:t>
                                  </m:r>
                                </m:sup>
                              </m:sSup>
                            </m:e>
                          </m:d>
                          <m:sSubSup>
                            <m:sSubSupPr>
                              <m:ctrlPr>
                                <a:rPr lang="en-US" sz="1400" i="1">
                                  <a:latin typeface="Cambria Math" panose="02040503050406030204" pitchFamily="18" charset="0"/>
                                </a:rPr>
                              </m:ctrlPr>
                            </m:sSubSupPr>
                            <m:e>
                              <m:r>
                                <a:rPr lang="en-US" sz="1400" i="1">
                                  <a:latin typeface="Cambria Math" panose="02040503050406030204" pitchFamily="18" charset="0"/>
                                </a:rPr>
                                <m:t>𝑊</m:t>
                              </m:r>
                            </m:e>
                            <m:sub>
                              <m:r>
                                <a:rPr lang="en-US" sz="1400" b="0" i="1" smtClean="0">
                                  <a:latin typeface="Cambria Math" panose="02040503050406030204" pitchFamily="18" charset="0"/>
                                </a:rPr>
                                <m:t>𝑧</m:t>
                              </m:r>
                            </m:sub>
                            <m:sup>
                              <m:r>
                                <m:rPr>
                                  <m:sty m:val="p"/>
                                </m:rPr>
                                <a:rPr lang="en-US" sz="1400" b="0" i="0" smtClean="0">
                                  <a:latin typeface="Cambria Math" panose="02040503050406030204" pitchFamily="18" charset="0"/>
                                </a:rPr>
                                <m:t>finite</m:t>
                              </m:r>
                            </m:sup>
                          </m:sSubSup>
                          <m:d>
                            <m:dPr>
                              <m:ctrlPr>
                                <a:rPr lang="en-US" sz="1400" i="1">
                                  <a:latin typeface="Cambria Math" panose="02040503050406030204" pitchFamily="18" charset="0"/>
                                </a:rPr>
                              </m:ctrlPr>
                            </m:dPr>
                            <m:e>
                              <m:r>
                                <a:rPr lang="en-US" sz="1400" i="1">
                                  <a:latin typeface="Cambria Math" panose="02040503050406030204" pitchFamily="18" charset="0"/>
                                </a:rPr>
                                <m:t>𝑡</m:t>
                              </m:r>
                              <m:r>
                                <a:rPr lang="en-US" sz="1400" i="1">
                                  <a:latin typeface="Cambria Math" panose="02040503050406030204" pitchFamily="18" charset="0"/>
                                </a:rPr>
                                <m:t>−</m:t>
                              </m:r>
                              <m:sSup>
                                <m:sSupPr>
                                  <m:ctrlPr>
                                    <a:rPr lang="en-US" sz="1400" i="1">
                                      <a:latin typeface="Cambria Math" panose="02040503050406030204" pitchFamily="18" charset="0"/>
                                    </a:rPr>
                                  </m:ctrlPr>
                                </m:sSupPr>
                                <m:e>
                                  <m:r>
                                    <a:rPr lang="en-US" sz="1400" i="1">
                                      <a:latin typeface="Cambria Math" panose="02040503050406030204" pitchFamily="18" charset="0"/>
                                    </a:rPr>
                                    <m:t>𝑡</m:t>
                                  </m:r>
                                </m:e>
                                <m:sup>
                                  <m:r>
                                    <a:rPr lang="en-US" sz="1400" i="1">
                                      <a:latin typeface="Cambria Math" panose="02040503050406030204" pitchFamily="18" charset="0"/>
                                    </a:rPr>
                                    <m:t>′</m:t>
                                  </m:r>
                                </m:sup>
                              </m:sSup>
                            </m:e>
                          </m:d>
                          <m:r>
                            <a:rPr lang="en-US" sz="1400" i="1">
                              <a:latin typeface="Cambria Math" panose="02040503050406030204" pitchFamily="18" charset="0"/>
                            </a:rPr>
                            <m:t>𝑑</m:t>
                          </m:r>
                          <m:sSup>
                            <m:sSupPr>
                              <m:ctrlPr>
                                <a:rPr lang="en-US" sz="1400" i="1">
                                  <a:latin typeface="Cambria Math" panose="02040503050406030204" pitchFamily="18" charset="0"/>
                                </a:rPr>
                              </m:ctrlPr>
                            </m:sSupPr>
                            <m:e>
                              <m:r>
                                <a:rPr lang="en-US" sz="1400" i="1">
                                  <a:latin typeface="Cambria Math" panose="02040503050406030204" pitchFamily="18" charset="0"/>
                                </a:rPr>
                                <m:t>𝑡</m:t>
                              </m:r>
                            </m:e>
                            <m:sup>
                              <m:r>
                                <a:rPr lang="en-US" sz="1400" i="1">
                                  <a:latin typeface="Cambria Math" panose="02040503050406030204" pitchFamily="18" charset="0"/>
                                </a:rPr>
                                <m:t>′</m:t>
                              </m:r>
                            </m:sup>
                          </m:sSup>
                        </m:e>
                      </m:nary>
                    </m:oMath>
                  </m:oMathPara>
                </a14:m>
                <a:endParaRPr lang="en-GB" sz="1400" dirty="0"/>
              </a:p>
              <a:p>
                <a:endParaRPr lang="en-GB" sz="1400" dirty="0"/>
              </a:p>
            </p:txBody>
          </p:sp>
        </mc:Choice>
        <mc:Fallback xmlns="">
          <p:sp>
            <p:nvSpPr>
              <p:cNvPr id="23" name="TextBox 22">
                <a:extLst>
                  <a:ext uri="{FF2B5EF4-FFF2-40B4-BE49-F238E27FC236}">
                    <a16:creationId xmlns:a16="http://schemas.microsoft.com/office/drawing/2014/main" id="{20E01DEC-D4AC-4767-7A49-53D6EA4B8433}"/>
                  </a:ext>
                </a:extLst>
              </p:cNvPr>
              <p:cNvSpPr txBox="1">
                <a:spLocks noRot="1" noChangeAspect="1" noMove="1" noResize="1" noEditPoints="1" noAdjustHandles="1" noChangeArrowheads="1" noChangeShapeType="1" noTextEdit="1"/>
              </p:cNvSpPr>
              <p:nvPr/>
            </p:nvSpPr>
            <p:spPr>
              <a:xfrm>
                <a:off x="5508104" y="857274"/>
                <a:ext cx="3041217" cy="695896"/>
              </a:xfrm>
              <a:prstGeom prst="rect">
                <a:avLst/>
              </a:prstGeom>
              <a:blipFill>
                <a:blip r:embed="rId5"/>
                <a:stretch>
                  <a:fillRect/>
                </a:stretch>
              </a:blipFill>
            </p:spPr>
            <p:txBody>
              <a:bodyPr/>
              <a:lstStyle/>
              <a:p>
                <a:r>
                  <a:rPr lang="en-GB">
                    <a:noFill/>
                  </a:rPr>
                  <a:t> </a:t>
                </a:r>
              </a:p>
            </p:txBody>
          </p:sp>
        </mc:Fallback>
      </mc:AlternateContent>
      <p:sp>
        <p:nvSpPr>
          <p:cNvPr id="41" name="Content Placeholder 1">
            <a:extLst>
              <a:ext uri="{FF2B5EF4-FFF2-40B4-BE49-F238E27FC236}">
                <a16:creationId xmlns:a16="http://schemas.microsoft.com/office/drawing/2014/main" id="{44E07233-AA76-C82A-20CA-0012C62AA732}"/>
              </a:ext>
            </a:extLst>
          </p:cNvPr>
          <p:cNvSpPr txBox="1">
            <a:spLocks/>
          </p:cNvSpPr>
          <p:nvPr/>
        </p:nvSpPr>
        <p:spPr>
          <a:xfrm>
            <a:off x="198806" y="4323695"/>
            <a:ext cx="8765682" cy="693519"/>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dirty="0"/>
              <a:t>The finite transverse beam size has a small effect on the fundamental mode (TM010), since its fields are nearly uniform across the beam aperture. </a:t>
            </a:r>
          </a:p>
          <a:p>
            <a:r>
              <a:rPr lang="en-GB" sz="1200" dirty="0"/>
              <a:t>HOMs have stronger radial dependence of their fields and R/Q, so the averaging over a finite transverse bunch distribution suppresses their effective wake excitation. </a:t>
            </a:r>
            <a:endParaRPr lang="en-US" sz="1200" dirty="0"/>
          </a:p>
        </p:txBody>
      </p:sp>
      <p:pic>
        <p:nvPicPr>
          <p:cNvPr id="3" name="Picture 2" descr="A graph of a graph showing a graph of a voltage&#10;&#10;AI-generated content may be incorrect.">
            <a:extLst>
              <a:ext uri="{FF2B5EF4-FFF2-40B4-BE49-F238E27FC236}">
                <a16:creationId xmlns:a16="http://schemas.microsoft.com/office/drawing/2014/main" id="{44699669-1D5A-9313-AF86-792BF21E7BCD}"/>
              </a:ext>
            </a:extLst>
          </p:cNvPr>
          <p:cNvPicPr>
            <a:picLocks noChangeAspect="1"/>
          </p:cNvPicPr>
          <p:nvPr/>
        </p:nvPicPr>
        <p:blipFill>
          <a:blip r:embed="rId6"/>
          <a:stretch>
            <a:fillRect/>
          </a:stretch>
        </p:blipFill>
        <p:spPr>
          <a:xfrm>
            <a:off x="5993007" y="2054637"/>
            <a:ext cx="3048000" cy="2286000"/>
          </a:xfrm>
          <a:prstGeom prst="rect">
            <a:avLst/>
          </a:prstGeom>
        </p:spPr>
      </p:pic>
      <p:pic>
        <p:nvPicPr>
          <p:cNvPr id="6" name="Picture 5" descr="A graph of a graph showing a number of lines&#10;&#10;AI-generated content may be incorrect.">
            <a:extLst>
              <a:ext uri="{FF2B5EF4-FFF2-40B4-BE49-F238E27FC236}">
                <a16:creationId xmlns:a16="http://schemas.microsoft.com/office/drawing/2014/main" id="{BEDEE6A6-2886-9701-795E-B83DCFCADEEE}"/>
              </a:ext>
            </a:extLst>
          </p:cNvPr>
          <p:cNvPicPr>
            <a:picLocks noChangeAspect="1"/>
          </p:cNvPicPr>
          <p:nvPr/>
        </p:nvPicPr>
        <p:blipFill>
          <a:blip r:embed="rId7"/>
          <a:stretch>
            <a:fillRect/>
          </a:stretch>
        </p:blipFill>
        <p:spPr>
          <a:xfrm>
            <a:off x="3021525" y="2088896"/>
            <a:ext cx="3048000" cy="2286000"/>
          </a:xfrm>
          <a:prstGeom prst="rect">
            <a:avLst/>
          </a:prstGeom>
        </p:spPr>
      </p:pic>
      <p:pic>
        <p:nvPicPr>
          <p:cNvPr id="8" name="Picture 7" descr="A graph of a graph&#10;&#10;AI-generated content may be incorrect.">
            <a:extLst>
              <a:ext uri="{FF2B5EF4-FFF2-40B4-BE49-F238E27FC236}">
                <a16:creationId xmlns:a16="http://schemas.microsoft.com/office/drawing/2014/main" id="{F17ACFAB-5814-427B-590F-641C047F8360}"/>
              </a:ext>
            </a:extLst>
          </p:cNvPr>
          <p:cNvPicPr>
            <a:picLocks noChangeAspect="1"/>
          </p:cNvPicPr>
          <p:nvPr/>
        </p:nvPicPr>
        <p:blipFill>
          <a:blip r:embed="rId8"/>
          <a:stretch>
            <a:fillRect/>
          </a:stretch>
        </p:blipFill>
        <p:spPr>
          <a:xfrm>
            <a:off x="126562" y="2054637"/>
            <a:ext cx="3048000" cy="2286000"/>
          </a:xfrm>
          <a:prstGeom prst="rect">
            <a:avLst/>
          </a:prstGeom>
        </p:spPr>
      </p:pic>
    </p:spTree>
    <p:extLst>
      <p:ext uri="{BB962C8B-B14F-4D97-AF65-F5344CB8AC3E}">
        <p14:creationId xmlns:p14="http://schemas.microsoft.com/office/powerpoint/2010/main" val="857451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1">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683757-F1D3-D213-47BD-C3E5CC5C228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6BD449C-93F7-793A-FF5E-EC885401D5DF}"/>
              </a:ext>
            </a:extLst>
          </p:cNvPr>
          <p:cNvSpPr>
            <a:spLocks noGrp="1"/>
          </p:cNvSpPr>
          <p:nvPr>
            <p:ph type="sldNum" sz="quarter" idx="4"/>
          </p:nvPr>
        </p:nvSpPr>
        <p:spPr>
          <a:xfrm>
            <a:off x="7848600" y="4971241"/>
            <a:ext cx="457200" cy="273844"/>
          </a:xfrm>
        </p:spPr>
        <p:txBody>
          <a:bodyPr/>
          <a:lstStyle/>
          <a:p>
            <a:fld id="{974172A1-1CBF-0B40-9234-7D4D80EC19EA}" type="slidenum">
              <a:rPr lang="en-GB" smtClean="0"/>
              <a:pPr/>
              <a:t>19</a:t>
            </a:fld>
            <a:endParaRPr lang="en-GB" dirty="0"/>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C7EB99F9-BF10-24A8-1025-2CE95B0617AA}"/>
                  </a:ext>
                </a:extLst>
              </p:cNvPr>
              <p:cNvSpPr txBox="1"/>
              <p:nvPr/>
            </p:nvSpPr>
            <p:spPr>
              <a:xfrm>
                <a:off x="0" y="493886"/>
                <a:ext cx="9144000" cy="45512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600" b="0" i="1" smtClean="0">
                          <a:solidFill>
                            <a:srgbClr val="0000FF"/>
                          </a:solidFill>
                          <a:latin typeface="Cambria Math" panose="02040503050406030204" pitchFamily="18" charset="0"/>
                        </a:rPr>
                        <m:t>𝑉</m:t>
                      </m:r>
                      <m:d>
                        <m:dPr>
                          <m:ctrlPr>
                            <a:rPr lang="en-US" sz="1600" b="0" i="1" smtClean="0">
                              <a:solidFill>
                                <a:srgbClr val="0000FF"/>
                              </a:solidFill>
                              <a:latin typeface="Cambria Math" panose="02040503050406030204" pitchFamily="18" charset="0"/>
                            </a:rPr>
                          </m:ctrlPr>
                        </m:dPr>
                        <m:e>
                          <m:r>
                            <a:rPr lang="en-US" sz="1600" b="0" i="1" smtClean="0">
                              <a:solidFill>
                                <a:srgbClr val="0000FF"/>
                              </a:solidFill>
                              <a:latin typeface="Cambria Math" panose="02040503050406030204" pitchFamily="18" charset="0"/>
                            </a:rPr>
                            <m:t>𝑡</m:t>
                          </m:r>
                        </m:e>
                      </m:d>
                      <m:r>
                        <a:rPr lang="en-US" sz="1600" b="0" i="1" smtClean="0">
                          <a:latin typeface="Cambria Math" panose="02040503050406030204" pitchFamily="18" charset="0"/>
                        </a:rPr>
                        <m:t>=</m:t>
                      </m:r>
                      <m:sSub>
                        <m:sSubPr>
                          <m:ctrlPr>
                            <a:rPr lang="en-US" sz="1600" i="1" smtClean="0">
                              <a:solidFill>
                                <a:schemeClr val="tx1"/>
                              </a:solidFill>
                              <a:latin typeface="Cambria Math" panose="02040503050406030204" pitchFamily="18" charset="0"/>
                            </a:rPr>
                          </m:ctrlPr>
                        </m:sSubPr>
                        <m:e>
                          <m:r>
                            <a:rPr lang="en-US" sz="1600" i="1">
                              <a:solidFill>
                                <a:schemeClr val="tx1"/>
                              </a:solidFill>
                              <a:latin typeface="Cambria Math" panose="02040503050406030204" pitchFamily="18" charset="0"/>
                            </a:rPr>
                            <m:t>𝑉</m:t>
                          </m:r>
                        </m:e>
                        <m:sub>
                          <m:r>
                            <m:rPr>
                              <m:sty m:val="p"/>
                            </m:rPr>
                            <a:rPr lang="fr-FR" sz="1600">
                              <a:solidFill>
                                <a:schemeClr val="tx1"/>
                              </a:solidFill>
                              <a:latin typeface="Cambria Math" panose="02040503050406030204" pitchFamily="18" charset="0"/>
                            </a:rPr>
                            <m:t>RF</m:t>
                          </m:r>
                        </m:sub>
                      </m:sSub>
                      <m:d>
                        <m:dPr>
                          <m:ctrlPr>
                            <a:rPr lang="en-US" sz="1600" i="1">
                              <a:solidFill>
                                <a:schemeClr val="tx1"/>
                              </a:solidFill>
                              <a:latin typeface="Cambria Math" panose="02040503050406030204" pitchFamily="18" charset="0"/>
                            </a:rPr>
                          </m:ctrlPr>
                        </m:dPr>
                        <m:e>
                          <m:r>
                            <a:rPr lang="en-US" sz="1600" i="1">
                              <a:solidFill>
                                <a:schemeClr val="tx1"/>
                              </a:solidFill>
                              <a:latin typeface="Cambria Math" panose="02040503050406030204" pitchFamily="18" charset="0"/>
                            </a:rPr>
                            <m:t>𝑡</m:t>
                          </m:r>
                        </m:e>
                      </m:d>
                      <m:r>
                        <a:rPr lang="fr-FR" sz="1600" b="0" i="1" smtClean="0">
                          <a:latin typeface="Cambria Math" panose="02040503050406030204" pitchFamily="18" charset="0"/>
                        </a:rPr>
                        <m:t>+</m:t>
                      </m:r>
                      <m:sSub>
                        <m:sSubPr>
                          <m:ctrlPr>
                            <a:rPr lang="en-US" sz="1600" i="1" smtClean="0">
                              <a:solidFill>
                                <a:srgbClr val="FF0000"/>
                              </a:solidFill>
                              <a:latin typeface="Cambria Math" panose="02040503050406030204" pitchFamily="18" charset="0"/>
                            </a:rPr>
                          </m:ctrlPr>
                        </m:sSubPr>
                        <m:e>
                          <m:r>
                            <a:rPr lang="en-US" sz="1600" i="1">
                              <a:solidFill>
                                <a:srgbClr val="FF0000"/>
                              </a:solidFill>
                              <a:latin typeface="Cambria Math" panose="02040503050406030204" pitchFamily="18" charset="0"/>
                            </a:rPr>
                            <m:t>𝑉</m:t>
                          </m:r>
                        </m:e>
                        <m:sub>
                          <m:r>
                            <m:rPr>
                              <m:sty m:val="p"/>
                            </m:rPr>
                            <a:rPr lang="fr-FR" sz="1600" b="0" i="0" smtClean="0">
                              <a:solidFill>
                                <a:srgbClr val="FF0000"/>
                              </a:solidFill>
                              <a:latin typeface="Cambria Math" panose="02040503050406030204" pitchFamily="18" charset="0"/>
                            </a:rPr>
                            <m:t>FM</m:t>
                          </m:r>
                        </m:sub>
                      </m:sSub>
                      <m:d>
                        <m:dPr>
                          <m:ctrlPr>
                            <a:rPr lang="en-US" sz="1600" i="1">
                              <a:solidFill>
                                <a:srgbClr val="FF0000"/>
                              </a:solidFill>
                              <a:latin typeface="Cambria Math" panose="02040503050406030204" pitchFamily="18" charset="0"/>
                            </a:rPr>
                          </m:ctrlPr>
                        </m:dPr>
                        <m:e>
                          <m:r>
                            <a:rPr lang="en-US" sz="1600" i="1">
                              <a:solidFill>
                                <a:srgbClr val="FF0000"/>
                              </a:solidFill>
                              <a:latin typeface="Cambria Math" panose="02040503050406030204" pitchFamily="18" charset="0"/>
                            </a:rPr>
                            <m:t>𝑡</m:t>
                          </m:r>
                        </m:e>
                      </m:d>
                      <m:r>
                        <a:rPr lang="fr-FR" sz="1600" b="0" i="0" smtClean="0">
                          <a:solidFill>
                            <a:srgbClr val="FF0000"/>
                          </a:solidFill>
                          <a:latin typeface="Cambria Math" panose="02040503050406030204" pitchFamily="18" charset="0"/>
                        </a:rPr>
                        <m:t>+</m:t>
                      </m:r>
                      <m:nary>
                        <m:naryPr>
                          <m:chr m:val="∑"/>
                          <m:limLoc m:val="subSup"/>
                          <m:supHide m:val="on"/>
                          <m:ctrlPr>
                            <a:rPr lang="fr-FR" sz="1600" b="0" i="1" smtClean="0">
                              <a:solidFill>
                                <a:srgbClr val="FF0000"/>
                              </a:solidFill>
                              <a:latin typeface="Cambria Math" panose="02040503050406030204" pitchFamily="18" charset="0"/>
                            </a:rPr>
                          </m:ctrlPr>
                        </m:naryPr>
                        <m:sub>
                          <m:r>
                            <m:rPr>
                              <m:brk m:alnAt="9"/>
                            </m:rPr>
                            <a:rPr lang="fr-FR" sz="1600" b="0" i="1" smtClean="0">
                              <a:solidFill>
                                <a:srgbClr val="FF0000"/>
                              </a:solidFill>
                              <a:latin typeface="Cambria Math" panose="02040503050406030204" pitchFamily="18" charset="0"/>
                            </a:rPr>
                            <m:t>𝑛</m:t>
                          </m:r>
                        </m:sub>
                        <m:sup/>
                        <m:e>
                          <m:sSub>
                            <m:sSubPr>
                              <m:ctrlPr>
                                <a:rPr lang="en-US" sz="1600" i="1">
                                  <a:solidFill>
                                    <a:srgbClr val="FF0000"/>
                                  </a:solidFill>
                                  <a:latin typeface="Cambria Math" panose="02040503050406030204" pitchFamily="18" charset="0"/>
                                </a:rPr>
                              </m:ctrlPr>
                            </m:sSubPr>
                            <m:e>
                              <m:r>
                                <a:rPr lang="en-US" sz="1600" i="1">
                                  <a:solidFill>
                                    <a:srgbClr val="FF0000"/>
                                  </a:solidFill>
                                  <a:latin typeface="Cambria Math" panose="02040503050406030204" pitchFamily="18" charset="0"/>
                                </a:rPr>
                                <m:t>𝑉</m:t>
                              </m:r>
                            </m:e>
                            <m:sub>
                              <m:r>
                                <m:rPr>
                                  <m:sty m:val="p"/>
                                </m:rPr>
                                <a:rPr lang="fr-FR" sz="1600" b="0" i="0" smtClean="0">
                                  <a:solidFill>
                                    <a:srgbClr val="FF0000"/>
                                  </a:solidFill>
                                  <a:latin typeface="Cambria Math" panose="02040503050406030204" pitchFamily="18" charset="0"/>
                                </a:rPr>
                                <m:t>HOM</m:t>
                              </m:r>
                              <m:r>
                                <a:rPr lang="fr-FR" sz="1600" b="0" i="0" smtClean="0">
                                  <a:solidFill>
                                    <a:srgbClr val="FF0000"/>
                                  </a:solidFill>
                                  <a:latin typeface="Cambria Math" panose="02040503050406030204" pitchFamily="18" charset="0"/>
                                </a:rPr>
                                <m:t>,</m:t>
                              </m:r>
                              <m:r>
                                <a:rPr lang="fr-FR" sz="1600" b="0" i="1" smtClean="0">
                                  <a:solidFill>
                                    <a:srgbClr val="FF0000"/>
                                  </a:solidFill>
                                  <a:latin typeface="Cambria Math" panose="02040503050406030204" pitchFamily="18" charset="0"/>
                                </a:rPr>
                                <m:t>𝑛</m:t>
                              </m:r>
                            </m:sub>
                          </m:sSub>
                          <m:d>
                            <m:dPr>
                              <m:ctrlPr>
                                <a:rPr lang="en-US" sz="1600" i="1">
                                  <a:solidFill>
                                    <a:srgbClr val="FF0000"/>
                                  </a:solidFill>
                                  <a:latin typeface="Cambria Math" panose="02040503050406030204" pitchFamily="18" charset="0"/>
                                </a:rPr>
                              </m:ctrlPr>
                            </m:dPr>
                            <m:e>
                              <m:r>
                                <a:rPr lang="en-US" sz="1600" i="1">
                                  <a:solidFill>
                                    <a:srgbClr val="FF0000"/>
                                  </a:solidFill>
                                  <a:latin typeface="Cambria Math" panose="02040503050406030204" pitchFamily="18" charset="0"/>
                                </a:rPr>
                                <m:t>𝑡</m:t>
                              </m:r>
                            </m:e>
                          </m:d>
                        </m:e>
                      </m:nary>
                    </m:oMath>
                  </m:oMathPara>
                </a14:m>
                <a:endParaRPr lang="en-GB" sz="1600" dirty="0"/>
              </a:p>
            </p:txBody>
          </p:sp>
        </mc:Choice>
        <mc:Fallback xmlns="">
          <p:sp>
            <p:nvSpPr>
              <p:cNvPr id="10" name="TextBox 9">
                <a:extLst>
                  <a:ext uri="{FF2B5EF4-FFF2-40B4-BE49-F238E27FC236}">
                    <a16:creationId xmlns:a16="http://schemas.microsoft.com/office/drawing/2014/main" id="{C7EB99F9-BF10-24A8-1025-2CE95B0617AA}"/>
                  </a:ext>
                </a:extLst>
              </p:cNvPr>
              <p:cNvSpPr txBox="1">
                <a:spLocks noRot="1" noChangeAspect="1" noMove="1" noResize="1" noEditPoints="1" noAdjustHandles="1" noChangeArrowheads="1" noChangeShapeType="1" noTextEdit="1"/>
              </p:cNvSpPr>
              <p:nvPr/>
            </p:nvSpPr>
            <p:spPr>
              <a:xfrm>
                <a:off x="0" y="493886"/>
                <a:ext cx="9144000" cy="455125"/>
              </a:xfrm>
              <a:prstGeom prst="rect">
                <a:avLst/>
              </a:prstGeom>
              <a:blipFill>
                <a:blip r:embed="rId3"/>
                <a:stretch>
                  <a:fillRect t="-201333" b="-288000"/>
                </a:stretch>
              </a:blipFill>
            </p:spPr>
            <p:txBody>
              <a:bodyPr/>
              <a:lstStyle/>
              <a:p>
                <a:r>
                  <a:rPr lang="en-GB">
                    <a:noFill/>
                  </a:rPr>
                  <a:t> </a:t>
                </a:r>
              </a:p>
            </p:txBody>
          </p:sp>
        </mc:Fallback>
      </mc:AlternateContent>
      <p:sp>
        <p:nvSpPr>
          <p:cNvPr id="23" name="Rectangle 22">
            <a:extLst>
              <a:ext uri="{FF2B5EF4-FFF2-40B4-BE49-F238E27FC236}">
                <a16:creationId xmlns:a16="http://schemas.microsoft.com/office/drawing/2014/main" id="{3240FCE3-5DC7-7C04-C95C-708DFA98711C}"/>
              </a:ext>
            </a:extLst>
          </p:cNvPr>
          <p:cNvSpPr/>
          <p:nvPr/>
        </p:nvSpPr>
        <p:spPr>
          <a:xfrm>
            <a:off x="35496" y="94385"/>
            <a:ext cx="1224136" cy="1025115"/>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Title 4">
            <a:extLst>
              <a:ext uri="{FF2B5EF4-FFF2-40B4-BE49-F238E27FC236}">
                <a16:creationId xmlns:a16="http://schemas.microsoft.com/office/drawing/2014/main" id="{B63330AB-F069-1FC9-EA4F-821B03B96856}"/>
              </a:ext>
            </a:extLst>
          </p:cNvPr>
          <p:cNvSpPr txBox="1">
            <a:spLocks/>
          </p:cNvSpPr>
          <p:nvPr/>
        </p:nvSpPr>
        <p:spPr>
          <a:xfrm>
            <a:off x="539552" y="96416"/>
            <a:ext cx="8280920" cy="297542"/>
          </a:xfrm>
          <a:prstGeom prst="rect">
            <a:avLst/>
          </a:prstGeom>
          <a:noFill/>
        </p:spPr>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r>
              <a:rPr lang="en-US" sz="2000" dirty="0"/>
              <a:t>Beam loading (</a:t>
            </a:r>
            <a:r>
              <a:rPr lang="en-US" sz="2000" u="sng" dirty="0"/>
              <a:t>FM+HOMs</a:t>
            </a:r>
            <a:r>
              <a:rPr lang="en-US" sz="2000" dirty="0"/>
              <a:t>) for 5-cell cavity with Be-windows – Stage AM5</a:t>
            </a:r>
            <a:endParaRPr lang="en-GB" sz="2000" dirty="0"/>
          </a:p>
        </p:txBody>
      </p:sp>
      <p:graphicFrame>
        <p:nvGraphicFramePr>
          <p:cNvPr id="25" name="Table 24">
            <a:extLst>
              <a:ext uri="{FF2B5EF4-FFF2-40B4-BE49-F238E27FC236}">
                <a16:creationId xmlns:a16="http://schemas.microsoft.com/office/drawing/2014/main" id="{32133840-3CD9-86F8-28E3-E483ED868E90}"/>
              </a:ext>
            </a:extLst>
          </p:cNvPr>
          <p:cNvGraphicFramePr>
            <a:graphicFrameLocks noGrp="1"/>
          </p:cNvGraphicFramePr>
          <p:nvPr/>
        </p:nvGraphicFramePr>
        <p:xfrm>
          <a:off x="107504" y="3151882"/>
          <a:ext cx="2050544" cy="1584960"/>
        </p:xfrm>
        <a:graphic>
          <a:graphicData uri="http://schemas.openxmlformats.org/drawingml/2006/table">
            <a:tbl>
              <a:tblPr firstRow="1" bandRow="1">
                <a:tableStyleId>{93296810-A885-4BE3-A3E7-6D5BEEA58F35}</a:tableStyleId>
              </a:tblPr>
              <a:tblGrid>
                <a:gridCol w="783662">
                  <a:extLst>
                    <a:ext uri="{9D8B030D-6E8A-4147-A177-3AD203B41FA5}">
                      <a16:colId xmlns:a16="http://schemas.microsoft.com/office/drawing/2014/main" val="3224771020"/>
                    </a:ext>
                  </a:extLst>
                </a:gridCol>
                <a:gridCol w="393248">
                  <a:extLst>
                    <a:ext uri="{9D8B030D-6E8A-4147-A177-3AD203B41FA5}">
                      <a16:colId xmlns:a16="http://schemas.microsoft.com/office/drawing/2014/main" val="1059057951"/>
                    </a:ext>
                  </a:extLst>
                </a:gridCol>
                <a:gridCol w="873634">
                  <a:extLst>
                    <a:ext uri="{9D8B030D-6E8A-4147-A177-3AD203B41FA5}">
                      <a16:colId xmlns:a16="http://schemas.microsoft.com/office/drawing/2014/main" val="3480584820"/>
                    </a:ext>
                  </a:extLst>
                </a:gridCol>
              </a:tblGrid>
              <a:tr h="168355">
                <a:tc>
                  <a:txBody>
                    <a:bodyPr/>
                    <a:lstStyle/>
                    <a:p>
                      <a:pPr algn="ctr"/>
                      <a:r>
                        <a:rPr lang="en-US" sz="700" dirty="0">
                          <a:latin typeface="Arial Narrow" panose="020B0606020202030204" pitchFamily="34" charset="0"/>
                          <a:cs typeface="Times New Roman" panose="02020603050405020304" pitchFamily="18" charset="0"/>
                        </a:rPr>
                        <a:t>Parameter</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Unit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Value</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768417357"/>
                  </a:ext>
                </a:extLst>
              </a:tr>
              <a:tr h="168355">
                <a:tc>
                  <a:txBody>
                    <a:bodyPr/>
                    <a:lstStyle/>
                    <a:p>
                      <a:pPr algn="ctr"/>
                      <a:r>
                        <a:rPr lang="en-US" sz="70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MV</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9.63</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941413115"/>
                  </a:ext>
                </a:extLst>
              </a:tr>
              <a:tr h="168355">
                <a:tc>
                  <a:txBody>
                    <a:bodyPr/>
                    <a:lstStyle/>
                    <a:p>
                      <a:pPr algn="ctr"/>
                      <a:r>
                        <a:rPr lang="en-US" sz="700" dirty="0" err="1">
                          <a:latin typeface="Arial Narrow" panose="020B0606020202030204" pitchFamily="34" charset="0"/>
                          <a:cs typeface="Times New Roman" panose="02020603050405020304" pitchFamily="18" charset="0"/>
                        </a:rPr>
                        <a:t>V</a:t>
                      </a:r>
                      <a:r>
                        <a:rPr lang="en-US" sz="700" baseline="-25000" dirty="0" err="1">
                          <a:latin typeface="Arial Narrow" panose="020B0606020202030204" pitchFamily="34" charset="0"/>
                          <a:cs typeface="Times New Roman" panose="02020603050405020304" pitchFamily="18" charset="0"/>
                        </a:rPr>
                        <a:t>b</a:t>
                      </a:r>
                      <a:r>
                        <a:rPr lang="en-US" sz="700" baseline="0" dirty="0">
                          <a:latin typeface="Arial Narrow" panose="020B0606020202030204" pitchFamily="34" charset="0"/>
                          <a:cs typeface="Times New Roman" panose="02020603050405020304" pitchFamily="18" charset="0"/>
                        </a:rPr>
                        <a:t>(t=0)</a:t>
                      </a:r>
                      <a:endParaRPr lang="en-GB" sz="700" baseline="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MV</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3.22</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502249226"/>
                  </a:ext>
                </a:extLst>
              </a:tr>
              <a:tr h="168355">
                <a:tc>
                  <a:txBody>
                    <a:bodyPr/>
                    <a:lstStyle/>
                    <a:p>
                      <a:pPr algn="ctr"/>
                      <a:r>
                        <a:rPr lang="en-US" sz="700" dirty="0" err="1">
                          <a:latin typeface="Arial Narrow" panose="020B0606020202030204" pitchFamily="34" charset="0"/>
                          <a:cs typeface="Times New Roman" panose="02020603050405020304" pitchFamily="18" charset="0"/>
                        </a:rPr>
                        <a:t>V</a:t>
                      </a:r>
                      <a:r>
                        <a:rPr lang="en-US" sz="700" baseline="-25000" dirty="0" err="1">
                          <a:latin typeface="Arial Narrow" panose="020B0606020202030204" pitchFamily="34" charset="0"/>
                          <a:cs typeface="Times New Roman" panose="02020603050405020304" pitchFamily="18" charset="0"/>
                        </a:rPr>
                        <a:t>b,max</a:t>
                      </a:r>
                      <a:r>
                        <a:rPr lang="en-US" sz="700" baseline="0" dirty="0">
                          <a:latin typeface="Arial Narrow" panose="020B0606020202030204" pitchFamily="34" charset="0"/>
                          <a:cs typeface="Times New Roman" panose="02020603050405020304" pitchFamily="18" charset="0"/>
                        </a:rPr>
                        <a:t>(t=2.2 ns)</a:t>
                      </a:r>
                      <a:endParaRPr lang="en-GB" sz="700" baseline="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MV</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4.84</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1400048467"/>
                  </a:ext>
                </a:extLst>
              </a:tr>
              <a:tr h="168355">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err="1">
                          <a:latin typeface="Arial Narrow" panose="020B0606020202030204" pitchFamily="34" charset="0"/>
                          <a:cs typeface="Times New Roman" panose="02020603050405020304" pitchFamily="18" charset="0"/>
                        </a:rPr>
                        <a:t>V</a:t>
                      </a:r>
                      <a:r>
                        <a:rPr lang="en-US" sz="700" baseline="-25000" dirty="0" err="1">
                          <a:latin typeface="Arial Narrow" panose="020B0606020202030204" pitchFamily="34" charset="0"/>
                          <a:cs typeface="Times New Roman" panose="02020603050405020304" pitchFamily="18" charset="0"/>
                        </a:rPr>
                        <a:t>b</a:t>
                      </a:r>
                      <a:r>
                        <a:rPr lang="en-US" sz="700" baseline="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0.33</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761615074"/>
                  </a:ext>
                </a:extLst>
              </a:tr>
              <a:tr h="168355">
                <a:tc>
                  <a:txBody>
                    <a:bodyPr/>
                    <a:lstStyle/>
                    <a:p>
                      <a:pPr algn="ctr"/>
                      <a:r>
                        <a:rPr lang="en-US" sz="700" dirty="0" err="1">
                          <a:latin typeface="Arial Narrow" panose="020B0606020202030204" pitchFamily="34" charset="0"/>
                          <a:cs typeface="Times New Roman" panose="02020603050405020304" pitchFamily="18" charset="0"/>
                        </a:rPr>
                        <a:t>V</a:t>
                      </a:r>
                      <a:r>
                        <a:rPr lang="en-US" sz="700" baseline="-25000" dirty="0" err="1">
                          <a:latin typeface="Arial Narrow" panose="020B0606020202030204" pitchFamily="34" charset="0"/>
                          <a:cs typeface="Times New Roman" panose="02020603050405020304" pitchFamily="18" charset="0"/>
                        </a:rPr>
                        <a:t>b,max</a:t>
                      </a:r>
                      <a:r>
                        <a:rPr lang="en-US" sz="700" baseline="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0.50</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2314099797"/>
                  </a:ext>
                </a:extLst>
              </a:tr>
              <a:tr h="168355">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err="1">
                          <a:latin typeface="Arial Narrow" panose="020B0606020202030204" pitchFamily="34" charset="0"/>
                          <a:cs typeface="Times New Roman" panose="02020603050405020304" pitchFamily="18" charset="0"/>
                        </a:rPr>
                        <a:t>P</a:t>
                      </a:r>
                      <a:r>
                        <a:rPr lang="en-US" sz="700" baseline="-25000" dirty="0" err="1">
                          <a:latin typeface="Arial Narrow" panose="020B0606020202030204" pitchFamily="34" charset="0"/>
                          <a:cs typeface="Times New Roman" panose="02020603050405020304" pitchFamily="18" charset="0"/>
                        </a:rPr>
                        <a:t>diss</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MW</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5.91</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1727229715"/>
                  </a:ext>
                </a:extLst>
              </a:tr>
              <a:tr h="168355">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err="1">
                          <a:latin typeface="Arial Narrow" panose="020B0606020202030204" pitchFamily="34" charset="0"/>
                          <a:cs typeface="Times New Roman" panose="02020603050405020304" pitchFamily="18" charset="0"/>
                        </a:rPr>
                        <a:t>E</a:t>
                      </a:r>
                      <a:r>
                        <a:rPr lang="en-US" sz="700" baseline="-25000" dirty="0" err="1">
                          <a:latin typeface="Arial Narrow" panose="020B0606020202030204" pitchFamily="34" charset="0"/>
                          <a:cs typeface="Times New Roman" panose="02020603050405020304" pitchFamily="18" charset="0"/>
                        </a:rPr>
                        <a:t>peak</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MV/m</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24.12</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596487333"/>
                  </a:ext>
                </a:extLst>
              </a:tr>
            </a:tbl>
          </a:graphicData>
        </a:graphic>
      </p:graphicFrame>
      <p:graphicFrame>
        <p:nvGraphicFramePr>
          <p:cNvPr id="32" name="Table 31">
            <a:extLst>
              <a:ext uri="{FF2B5EF4-FFF2-40B4-BE49-F238E27FC236}">
                <a16:creationId xmlns:a16="http://schemas.microsoft.com/office/drawing/2014/main" id="{34EEB6C2-FA8F-820D-A46E-431038741103}"/>
              </a:ext>
            </a:extLst>
          </p:cNvPr>
          <p:cNvGraphicFramePr>
            <a:graphicFrameLocks noGrp="1"/>
          </p:cNvGraphicFramePr>
          <p:nvPr/>
        </p:nvGraphicFramePr>
        <p:xfrm>
          <a:off x="4682520" y="3145780"/>
          <a:ext cx="2076924" cy="1386840"/>
        </p:xfrm>
        <a:graphic>
          <a:graphicData uri="http://schemas.openxmlformats.org/drawingml/2006/table">
            <a:tbl>
              <a:tblPr firstRow="1" bandRow="1">
                <a:tableStyleId>{93296810-A885-4BE3-A3E7-6D5BEEA58F35}</a:tableStyleId>
              </a:tblPr>
              <a:tblGrid>
                <a:gridCol w="795772">
                  <a:extLst>
                    <a:ext uri="{9D8B030D-6E8A-4147-A177-3AD203B41FA5}">
                      <a16:colId xmlns:a16="http://schemas.microsoft.com/office/drawing/2014/main" val="3224771020"/>
                    </a:ext>
                  </a:extLst>
                </a:gridCol>
                <a:gridCol w="394018">
                  <a:extLst>
                    <a:ext uri="{9D8B030D-6E8A-4147-A177-3AD203B41FA5}">
                      <a16:colId xmlns:a16="http://schemas.microsoft.com/office/drawing/2014/main" val="1059057951"/>
                    </a:ext>
                  </a:extLst>
                </a:gridCol>
                <a:gridCol w="887134">
                  <a:extLst>
                    <a:ext uri="{9D8B030D-6E8A-4147-A177-3AD203B41FA5}">
                      <a16:colId xmlns:a16="http://schemas.microsoft.com/office/drawing/2014/main" val="3480584820"/>
                    </a:ext>
                  </a:extLst>
                </a:gridCol>
              </a:tblGrid>
              <a:tr h="157953">
                <a:tc>
                  <a:txBody>
                    <a:bodyPr/>
                    <a:lstStyle/>
                    <a:p>
                      <a:pPr algn="ctr"/>
                      <a:r>
                        <a:rPr lang="en-US" sz="700" dirty="0">
                          <a:latin typeface="Arial Narrow" panose="020B0606020202030204" pitchFamily="34" charset="0"/>
                          <a:cs typeface="Times New Roman" panose="02020603050405020304" pitchFamily="18" charset="0"/>
                        </a:rPr>
                        <a:t>Parameter</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Unit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Value</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768417357"/>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r>
                        <a:rPr lang="en-GB" sz="700" baseline="-25000" dirty="0">
                          <a:latin typeface="Arial Narrow" panose="020B0606020202030204" pitchFamily="34" charset="0"/>
                          <a:cs typeface="Times New Roman" panose="02020603050405020304" pitchFamily="18" charset="0"/>
                        </a:rPr>
                        <a:t>,L</a:t>
                      </a:r>
                    </a:p>
                  </a:txBody>
                  <a:tcPr/>
                </a:tc>
                <a:tc>
                  <a:txBody>
                    <a:bodyPr/>
                    <a:lstStyle/>
                    <a:p>
                      <a:pPr algn="ctr"/>
                      <a:r>
                        <a:rPr lang="en-US" sz="700" dirty="0">
                          <a:latin typeface="Arial Narrow" panose="020B0606020202030204" pitchFamily="34" charset="0"/>
                          <a:cs typeface="Times New Roman" panose="02020603050405020304" pitchFamily="18" charset="0"/>
                        </a:rPr>
                        <a:t>MV</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13.5</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941413115"/>
                  </a:ext>
                </a:extLst>
              </a:tr>
              <a:tr h="157953">
                <a:tc>
                  <a:txBody>
                    <a:bodyPr/>
                    <a:lstStyle/>
                    <a:p>
                      <a:pPr algn="ctr"/>
                      <a:r>
                        <a:rPr lang="en-US" sz="70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RF,L</a:t>
                      </a:r>
                      <a:r>
                        <a:rPr lang="en-US" sz="700" baseline="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1.41</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502249226"/>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err="1">
                          <a:latin typeface="Arial Narrow" panose="020B0606020202030204" pitchFamily="34" charset="0"/>
                          <a:cs typeface="Times New Roman" panose="02020603050405020304" pitchFamily="18" charset="0"/>
                        </a:rPr>
                        <a:t>P</a:t>
                      </a:r>
                      <a:r>
                        <a:rPr lang="en-US" sz="700" baseline="-25000" dirty="0" err="1">
                          <a:latin typeface="Arial Narrow" panose="020B0606020202030204" pitchFamily="34" charset="0"/>
                          <a:cs typeface="Times New Roman" panose="02020603050405020304" pitchFamily="18" charset="0"/>
                        </a:rPr>
                        <a:t>diss</a:t>
                      </a:r>
                      <a:r>
                        <a:rPr lang="en-GB" sz="700" baseline="0" dirty="0">
                          <a:latin typeface="Arial Narrow" panose="020B0606020202030204" pitchFamily="34" charset="0"/>
                          <a:cs typeface="Times New Roman" panose="02020603050405020304" pitchFamily="18" charset="0"/>
                        </a:rPr>
                        <a:t>’</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MW</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11.72</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1400048467"/>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err="1">
                          <a:latin typeface="Arial Narrow" panose="020B0606020202030204" pitchFamily="34" charset="0"/>
                          <a:cs typeface="Times New Roman" panose="02020603050405020304" pitchFamily="18" charset="0"/>
                        </a:rPr>
                        <a:t>E</a:t>
                      </a:r>
                      <a:r>
                        <a:rPr lang="en-US" sz="700" baseline="-25000" dirty="0" err="1">
                          <a:latin typeface="Arial Narrow" panose="020B0606020202030204" pitchFamily="34" charset="0"/>
                          <a:cs typeface="Times New Roman" panose="02020603050405020304" pitchFamily="18" charset="0"/>
                        </a:rPr>
                        <a:t>peak</a:t>
                      </a:r>
                      <a:r>
                        <a:rPr lang="en-GB" sz="700" baseline="0" dirty="0">
                          <a:latin typeface="Arial Narrow" panose="020B0606020202030204" pitchFamily="34" charset="0"/>
                          <a:cs typeface="Times New Roman" panose="02020603050405020304" pitchFamily="18" charset="0"/>
                        </a:rPr>
                        <a:t>’</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MV/m</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33.96</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761615074"/>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700" dirty="0">
                          <a:latin typeface="Calibri" panose="020F0502020204030204" pitchFamily="34" charset="0"/>
                          <a:ea typeface="Calibri" panose="020F0502020204030204" pitchFamily="34" charset="0"/>
                          <a:cs typeface="Calibri" panose="020F0502020204030204" pitchFamily="34" charset="0"/>
                        </a:rPr>
                        <a:t>Δ</a:t>
                      </a:r>
                      <a:r>
                        <a:rPr lang="en-US" sz="700" dirty="0" err="1">
                          <a:latin typeface="Arial Narrow" panose="020B0606020202030204" pitchFamily="34" charset="0"/>
                          <a:cs typeface="Times New Roman" panose="02020603050405020304" pitchFamily="18" charset="0"/>
                        </a:rPr>
                        <a:t>V</a:t>
                      </a:r>
                      <a:r>
                        <a:rPr lang="en-US" sz="700" baseline="-25000" dirty="0" err="1">
                          <a:latin typeface="Arial Narrow" panose="020B0606020202030204" pitchFamily="34" charset="0"/>
                          <a:cs typeface="Times New Roman" panose="02020603050405020304" pitchFamily="18" charset="0"/>
                        </a:rPr>
                        <a:t>spread</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MV</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1.27</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2314099797"/>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700" dirty="0">
                          <a:latin typeface="Calibri" panose="020F0502020204030204" pitchFamily="34" charset="0"/>
                          <a:ea typeface="Calibri" panose="020F0502020204030204" pitchFamily="34" charset="0"/>
                          <a:cs typeface="Calibri" panose="020F0502020204030204" pitchFamily="34" charset="0"/>
                        </a:rPr>
                        <a:t>Δ</a:t>
                      </a:r>
                      <a:r>
                        <a:rPr lang="en-US" sz="700" dirty="0" err="1">
                          <a:latin typeface="Arial Narrow" panose="020B0606020202030204" pitchFamily="34" charset="0"/>
                          <a:cs typeface="Times New Roman" panose="02020603050405020304" pitchFamily="18" charset="0"/>
                        </a:rPr>
                        <a:t>V</a:t>
                      </a:r>
                      <a:r>
                        <a:rPr lang="en-US" sz="700" baseline="-25000" dirty="0" err="1">
                          <a:latin typeface="Arial Narrow" panose="020B0606020202030204" pitchFamily="34" charset="0"/>
                          <a:cs typeface="Times New Roman" panose="02020603050405020304" pitchFamily="18" charset="0"/>
                        </a:rPr>
                        <a:t>spread</a:t>
                      </a:r>
                      <a:r>
                        <a:rPr lang="en-US" sz="700" baseline="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0.13</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1589163318"/>
                  </a:ext>
                </a:extLst>
              </a:tr>
            </a:tbl>
          </a:graphicData>
        </a:graphic>
      </p:graphicFrame>
      <p:pic>
        <p:nvPicPr>
          <p:cNvPr id="5" name="Picture 4" descr="A graph of a diagram&#10;&#10;AI-generated content may be incorrect.">
            <a:extLst>
              <a:ext uri="{FF2B5EF4-FFF2-40B4-BE49-F238E27FC236}">
                <a16:creationId xmlns:a16="http://schemas.microsoft.com/office/drawing/2014/main" id="{7A15680F-E5E1-296B-B74D-E2A6474E43D7}"/>
              </a:ext>
            </a:extLst>
          </p:cNvPr>
          <p:cNvPicPr>
            <a:picLocks noChangeAspect="1"/>
          </p:cNvPicPr>
          <p:nvPr/>
        </p:nvPicPr>
        <p:blipFill>
          <a:blip r:embed="rId4"/>
          <a:stretch>
            <a:fillRect/>
          </a:stretch>
        </p:blipFill>
        <p:spPr>
          <a:xfrm>
            <a:off x="4576192" y="1243000"/>
            <a:ext cx="2194560" cy="1645920"/>
          </a:xfrm>
          <a:prstGeom prst="rect">
            <a:avLst/>
          </a:prstGeom>
        </p:spPr>
      </p:pic>
      <p:sp>
        <p:nvSpPr>
          <p:cNvPr id="18" name="Content Placeholder 1">
            <a:extLst>
              <a:ext uri="{FF2B5EF4-FFF2-40B4-BE49-F238E27FC236}">
                <a16:creationId xmlns:a16="http://schemas.microsoft.com/office/drawing/2014/main" id="{35503F33-ACBC-6D29-173E-A8203E3A005A}"/>
              </a:ext>
            </a:extLst>
          </p:cNvPr>
          <p:cNvSpPr txBox="1">
            <a:spLocks/>
          </p:cNvSpPr>
          <p:nvPr/>
        </p:nvSpPr>
        <p:spPr>
          <a:xfrm>
            <a:off x="2339752" y="1028018"/>
            <a:ext cx="2212715" cy="304127"/>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700" dirty="0">
                <a:latin typeface="Arial Narrow" panose="020B0606020202030204" pitchFamily="34" charset="0"/>
              </a:rPr>
              <a:t>Including transverse form factor (</a:t>
            </a:r>
            <a:r>
              <a:rPr lang="el-GR" sz="700" dirty="0">
                <a:latin typeface="Arial Narrow" panose="020B0606020202030204" pitchFamily="34" charset="0"/>
                <a:ea typeface="Calibri" panose="020F0502020204030204" pitchFamily="34" charset="0"/>
                <a:cs typeface="Calibri" panose="020F0502020204030204" pitchFamily="34" charset="0"/>
              </a:rPr>
              <a:t>σ</a:t>
            </a:r>
            <a:r>
              <a:rPr lang="en-US" sz="700" baseline="-25000" dirty="0">
                <a:latin typeface="Arial Narrow" panose="020B0606020202030204" pitchFamily="34" charset="0"/>
                <a:ea typeface="Calibri" panose="020F0502020204030204" pitchFamily="34" charset="0"/>
                <a:cs typeface="Calibri" panose="020F0502020204030204" pitchFamily="34" charset="0"/>
              </a:rPr>
              <a:t>z</a:t>
            </a:r>
            <a:r>
              <a:rPr lang="en-US" sz="700" dirty="0">
                <a:latin typeface="Arial Narrow" panose="020B0606020202030204" pitchFamily="34" charset="0"/>
                <a:ea typeface="Calibri" panose="020F0502020204030204" pitchFamily="34" charset="0"/>
                <a:cs typeface="Calibri" panose="020F0502020204030204" pitchFamily="34" charset="0"/>
              </a:rPr>
              <a:t> = 27.7 mm, </a:t>
            </a:r>
            <a:r>
              <a:rPr lang="el-GR" sz="700" dirty="0">
                <a:latin typeface="Arial Narrow" panose="020B0606020202030204" pitchFamily="34" charset="0"/>
                <a:ea typeface="Calibri" panose="020F0502020204030204" pitchFamily="34" charset="0"/>
                <a:cs typeface="Calibri" panose="020F0502020204030204" pitchFamily="34" charset="0"/>
              </a:rPr>
              <a:t>σ</a:t>
            </a:r>
            <a:r>
              <a:rPr lang="en-US" sz="700" baseline="-25000" dirty="0">
                <a:latin typeface="Arial Narrow" panose="020B0606020202030204" pitchFamily="34" charset="0"/>
                <a:ea typeface="Calibri" panose="020F0502020204030204" pitchFamily="34" charset="0"/>
                <a:cs typeface="Calibri" panose="020F0502020204030204" pitchFamily="34" charset="0"/>
              </a:rPr>
              <a:t>r</a:t>
            </a:r>
            <a:r>
              <a:rPr lang="en-US" sz="700" dirty="0">
                <a:latin typeface="Arial Narrow" panose="020B0606020202030204" pitchFamily="34" charset="0"/>
                <a:ea typeface="Calibri" panose="020F0502020204030204" pitchFamily="34" charset="0"/>
                <a:cs typeface="Calibri" panose="020F0502020204030204" pitchFamily="34" charset="0"/>
              </a:rPr>
              <a:t> = 20.0 mm</a:t>
            </a:r>
            <a:r>
              <a:rPr lang="en-US" sz="700" dirty="0">
                <a:latin typeface="Arial Narrow" panose="020B0606020202030204" pitchFamily="34" charset="0"/>
              </a:rPr>
              <a:t>)</a:t>
            </a:r>
          </a:p>
        </p:txBody>
      </p:sp>
      <p:graphicFrame>
        <p:nvGraphicFramePr>
          <p:cNvPr id="19" name="Table 18">
            <a:extLst>
              <a:ext uri="{FF2B5EF4-FFF2-40B4-BE49-F238E27FC236}">
                <a16:creationId xmlns:a16="http://schemas.microsoft.com/office/drawing/2014/main" id="{05D0CA51-2FD8-D536-D0D6-C4CF9D6A244F}"/>
              </a:ext>
            </a:extLst>
          </p:cNvPr>
          <p:cNvGraphicFramePr>
            <a:graphicFrameLocks noGrp="1"/>
          </p:cNvGraphicFramePr>
          <p:nvPr/>
        </p:nvGraphicFramePr>
        <p:xfrm>
          <a:off x="2534207" y="3147814"/>
          <a:ext cx="1751642" cy="1584960"/>
        </p:xfrm>
        <a:graphic>
          <a:graphicData uri="http://schemas.openxmlformats.org/drawingml/2006/table">
            <a:tbl>
              <a:tblPr firstRow="1" bandRow="1">
                <a:tableStyleId>{93296810-A885-4BE3-A3E7-6D5BEEA58F35}</a:tableStyleId>
              </a:tblPr>
              <a:tblGrid>
                <a:gridCol w="697230">
                  <a:extLst>
                    <a:ext uri="{9D8B030D-6E8A-4147-A177-3AD203B41FA5}">
                      <a16:colId xmlns:a16="http://schemas.microsoft.com/office/drawing/2014/main" val="3224771020"/>
                    </a:ext>
                  </a:extLst>
                </a:gridCol>
                <a:gridCol w="426832">
                  <a:extLst>
                    <a:ext uri="{9D8B030D-6E8A-4147-A177-3AD203B41FA5}">
                      <a16:colId xmlns:a16="http://schemas.microsoft.com/office/drawing/2014/main" val="1059057951"/>
                    </a:ext>
                  </a:extLst>
                </a:gridCol>
                <a:gridCol w="627580">
                  <a:extLst>
                    <a:ext uri="{9D8B030D-6E8A-4147-A177-3AD203B41FA5}">
                      <a16:colId xmlns:a16="http://schemas.microsoft.com/office/drawing/2014/main" val="3480584820"/>
                    </a:ext>
                  </a:extLst>
                </a:gridCol>
              </a:tblGrid>
              <a:tr h="168355">
                <a:tc>
                  <a:txBody>
                    <a:bodyPr/>
                    <a:lstStyle/>
                    <a:p>
                      <a:pPr algn="ctr"/>
                      <a:r>
                        <a:rPr lang="en-US" sz="700" dirty="0">
                          <a:latin typeface="Arial Narrow" panose="020B0606020202030204" pitchFamily="34" charset="0"/>
                          <a:cs typeface="Times New Roman" panose="02020603050405020304" pitchFamily="18" charset="0"/>
                        </a:rPr>
                        <a:t>Parameter</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Unit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Value</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768417357"/>
                  </a:ext>
                </a:extLst>
              </a:tr>
              <a:tr h="168355">
                <a:tc>
                  <a:txBody>
                    <a:bodyPr/>
                    <a:lstStyle/>
                    <a:p>
                      <a:pPr algn="ctr"/>
                      <a:r>
                        <a:rPr lang="en-US" sz="70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MV</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9.63</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941413115"/>
                  </a:ext>
                </a:extLst>
              </a:tr>
              <a:tr h="168355">
                <a:tc>
                  <a:txBody>
                    <a:bodyPr/>
                    <a:lstStyle/>
                    <a:p>
                      <a:pPr algn="ctr"/>
                      <a:r>
                        <a:rPr lang="en-US" sz="700" dirty="0" err="1">
                          <a:latin typeface="Arial Narrow" panose="020B0606020202030204" pitchFamily="34" charset="0"/>
                          <a:cs typeface="Times New Roman" panose="02020603050405020304" pitchFamily="18" charset="0"/>
                        </a:rPr>
                        <a:t>V</a:t>
                      </a:r>
                      <a:r>
                        <a:rPr lang="en-US" sz="700" baseline="-25000" dirty="0" err="1">
                          <a:latin typeface="Arial Narrow" panose="020B0606020202030204" pitchFamily="34" charset="0"/>
                          <a:cs typeface="Times New Roman" panose="02020603050405020304" pitchFamily="18" charset="0"/>
                        </a:rPr>
                        <a:t>b</a:t>
                      </a:r>
                      <a:r>
                        <a:rPr lang="en-US" sz="700" baseline="0" dirty="0">
                          <a:latin typeface="Arial Narrow" panose="020B0606020202030204" pitchFamily="34" charset="0"/>
                          <a:cs typeface="Times New Roman" panose="02020603050405020304" pitchFamily="18" charset="0"/>
                        </a:rPr>
                        <a:t>(t=0)</a:t>
                      </a:r>
                      <a:endParaRPr lang="en-GB" sz="700" baseline="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MV</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1.96</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502249226"/>
                  </a:ext>
                </a:extLst>
              </a:tr>
              <a:tr h="168355">
                <a:tc>
                  <a:txBody>
                    <a:bodyPr/>
                    <a:lstStyle/>
                    <a:p>
                      <a:pPr algn="ctr"/>
                      <a:r>
                        <a:rPr lang="en-US" sz="700" dirty="0" err="1">
                          <a:latin typeface="Arial Narrow" panose="020B0606020202030204" pitchFamily="34" charset="0"/>
                          <a:cs typeface="Times New Roman" panose="02020603050405020304" pitchFamily="18" charset="0"/>
                        </a:rPr>
                        <a:t>V</a:t>
                      </a:r>
                      <a:r>
                        <a:rPr lang="en-US" sz="700" baseline="-25000" dirty="0" err="1">
                          <a:latin typeface="Arial Narrow" panose="020B0606020202030204" pitchFamily="34" charset="0"/>
                          <a:cs typeface="Times New Roman" panose="02020603050405020304" pitchFamily="18" charset="0"/>
                        </a:rPr>
                        <a:t>b,max</a:t>
                      </a:r>
                      <a:r>
                        <a:rPr lang="en-US" sz="700" baseline="0" dirty="0">
                          <a:latin typeface="Arial Narrow" panose="020B0606020202030204" pitchFamily="34" charset="0"/>
                          <a:cs typeface="Times New Roman" panose="02020603050405020304" pitchFamily="18" charset="0"/>
                        </a:rPr>
                        <a:t>(t=2.2 ns)</a:t>
                      </a:r>
                      <a:endParaRPr lang="en-GB" sz="700" baseline="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MV</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3.41</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1400048467"/>
                  </a:ext>
                </a:extLst>
              </a:tr>
              <a:tr h="168355">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err="1">
                          <a:latin typeface="Arial Narrow" panose="020B0606020202030204" pitchFamily="34" charset="0"/>
                          <a:cs typeface="Times New Roman" panose="02020603050405020304" pitchFamily="18" charset="0"/>
                        </a:rPr>
                        <a:t>V</a:t>
                      </a:r>
                      <a:r>
                        <a:rPr lang="en-US" sz="700" baseline="-25000" dirty="0" err="1">
                          <a:latin typeface="Arial Narrow" panose="020B0606020202030204" pitchFamily="34" charset="0"/>
                          <a:cs typeface="Times New Roman" panose="02020603050405020304" pitchFamily="18" charset="0"/>
                        </a:rPr>
                        <a:t>b</a:t>
                      </a:r>
                      <a:r>
                        <a:rPr lang="en-US" sz="700" baseline="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0.20</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761615074"/>
                  </a:ext>
                </a:extLst>
              </a:tr>
              <a:tr h="168355">
                <a:tc>
                  <a:txBody>
                    <a:bodyPr/>
                    <a:lstStyle/>
                    <a:p>
                      <a:pPr algn="ctr"/>
                      <a:r>
                        <a:rPr lang="en-US" sz="700" dirty="0" err="1">
                          <a:latin typeface="Arial Narrow" panose="020B0606020202030204" pitchFamily="34" charset="0"/>
                          <a:cs typeface="Times New Roman" panose="02020603050405020304" pitchFamily="18" charset="0"/>
                        </a:rPr>
                        <a:t>V</a:t>
                      </a:r>
                      <a:r>
                        <a:rPr lang="en-US" sz="700" baseline="-25000" dirty="0" err="1">
                          <a:latin typeface="Arial Narrow" panose="020B0606020202030204" pitchFamily="34" charset="0"/>
                          <a:cs typeface="Times New Roman" panose="02020603050405020304" pitchFamily="18" charset="0"/>
                        </a:rPr>
                        <a:t>b,max</a:t>
                      </a:r>
                      <a:r>
                        <a:rPr lang="en-US" sz="700" baseline="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0.36</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2314099797"/>
                  </a:ext>
                </a:extLst>
              </a:tr>
              <a:tr h="168355">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err="1">
                          <a:latin typeface="Arial Narrow" panose="020B0606020202030204" pitchFamily="34" charset="0"/>
                          <a:cs typeface="Times New Roman" panose="02020603050405020304" pitchFamily="18" charset="0"/>
                        </a:rPr>
                        <a:t>P</a:t>
                      </a:r>
                      <a:r>
                        <a:rPr lang="en-US" sz="700" baseline="-25000" dirty="0" err="1">
                          <a:latin typeface="Arial Narrow" panose="020B0606020202030204" pitchFamily="34" charset="0"/>
                          <a:cs typeface="Times New Roman" panose="02020603050405020304" pitchFamily="18" charset="0"/>
                        </a:rPr>
                        <a:t>diss</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MW</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5.91</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1727229715"/>
                  </a:ext>
                </a:extLst>
              </a:tr>
              <a:tr h="168355">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err="1">
                          <a:latin typeface="Arial Narrow" panose="020B0606020202030204" pitchFamily="34" charset="0"/>
                          <a:cs typeface="Times New Roman" panose="02020603050405020304" pitchFamily="18" charset="0"/>
                        </a:rPr>
                        <a:t>E</a:t>
                      </a:r>
                      <a:r>
                        <a:rPr lang="en-US" sz="700" baseline="-25000" dirty="0" err="1">
                          <a:latin typeface="Arial Narrow" panose="020B0606020202030204" pitchFamily="34" charset="0"/>
                          <a:cs typeface="Times New Roman" panose="02020603050405020304" pitchFamily="18" charset="0"/>
                        </a:rPr>
                        <a:t>peak</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MV/m</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24.12</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596487333"/>
                  </a:ext>
                </a:extLst>
              </a:tr>
            </a:tbl>
          </a:graphicData>
        </a:graphic>
      </p:graphicFrame>
      <p:graphicFrame>
        <p:nvGraphicFramePr>
          <p:cNvPr id="24" name="Table 23">
            <a:extLst>
              <a:ext uri="{FF2B5EF4-FFF2-40B4-BE49-F238E27FC236}">
                <a16:creationId xmlns:a16="http://schemas.microsoft.com/office/drawing/2014/main" id="{BE6857A7-2444-CE44-13E0-5131AA65633B}"/>
              </a:ext>
            </a:extLst>
          </p:cNvPr>
          <p:cNvGraphicFramePr>
            <a:graphicFrameLocks noGrp="1"/>
          </p:cNvGraphicFramePr>
          <p:nvPr/>
        </p:nvGraphicFramePr>
        <p:xfrm>
          <a:off x="6944072" y="3141712"/>
          <a:ext cx="1852698" cy="1386840"/>
        </p:xfrm>
        <a:graphic>
          <a:graphicData uri="http://schemas.openxmlformats.org/drawingml/2006/table">
            <a:tbl>
              <a:tblPr firstRow="1" bandRow="1">
                <a:tableStyleId>{93296810-A885-4BE3-A3E7-6D5BEEA58F35}</a:tableStyleId>
              </a:tblPr>
              <a:tblGrid>
                <a:gridCol w="689745">
                  <a:extLst>
                    <a:ext uri="{9D8B030D-6E8A-4147-A177-3AD203B41FA5}">
                      <a16:colId xmlns:a16="http://schemas.microsoft.com/office/drawing/2014/main" val="3224771020"/>
                    </a:ext>
                  </a:extLst>
                </a:gridCol>
                <a:gridCol w="394018">
                  <a:extLst>
                    <a:ext uri="{9D8B030D-6E8A-4147-A177-3AD203B41FA5}">
                      <a16:colId xmlns:a16="http://schemas.microsoft.com/office/drawing/2014/main" val="1059057951"/>
                    </a:ext>
                  </a:extLst>
                </a:gridCol>
                <a:gridCol w="768935">
                  <a:extLst>
                    <a:ext uri="{9D8B030D-6E8A-4147-A177-3AD203B41FA5}">
                      <a16:colId xmlns:a16="http://schemas.microsoft.com/office/drawing/2014/main" val="3480584820"/>
                    </a:ext>
                  </a:extLst>
                </a:gridCol>
              </a:tblGrid>
              <a:tr h="157953">
                <a:tc>
                  <a:txBody>
                    <a:bodyPr/>
                    <a:lstStyle/>
                    <a:p>
                      <a:pPr algn="ctr"/>
                      <a:r>
                        <a:rPr lang="en-US" sz="700" dirty="0">
                          <a:latin typeface="Arial Narrow" panose="020B0606020202030204" pitchFamily="34" charset="0"/>
                          <a:cs typeface="Times New Roman" panose="02020603050405020304" pitchFamily="18" charset="0"/>
                        </a:rPr>
                        <a:t>Parameter</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Unit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Value</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768417357"/>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r>
                        <a:rPr lang="en-GB" sz="700" baseline="-25000" dirty="0">
                          <a:latin typeface="Arial Narrow" panose="020B0606020202030204" pitchFamily="34" charset="0"/>
                          <a:cs typeface="Times New Roman" panose="02020603050405020304" pitchFamily="18" charset="0"/>
                        </a:rPr>
                        <a:t>,L</a:t>
                      </a:r>
                    </a:p>
                  </a:txBody>
                  <a:tcPr/>
                </a:tc>
                <a:tc>
                  <a:txBody>
                    <a:bodyPr/>
                    <a:lstStyle/>
                    <a:p>
                      <a:pPr algn="ctr"/>
                      <a:r>
                        <a:rPr lang="en-US" sz="700" dirty="0">
                          <a:latin typeface="Arial Narrow" panose="020B0606020202030204" pitchFamily="34" charset="0"/>
                          <a:cs typeface="Times New Roman" panose="02020603050405020304" pitchFamily="18" charset="0"/>
                        </a:rPr>
                        <a:t>MV</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13.3</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941413115"/>
                  </a:ext>
                </a:extLst>
              </a:tr>
              <a:tr h="157953">
                <a:tc>
                  <a:txBody>
                    <a:bodyPr/>
                    <a:lstStyle/>
                    <a:p>
                      <a:pPr algn="ctr"/>
                      <a:r>
                        <a:rPr lang="en-US" sz="70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RF,L</a:t>
                      </a:r>
                      <a:r>
                        <a:rPr lang="en-US" sz="700" baseline="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1.38</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502249226"/>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err="1">
                          <a:latin typeface="Arial Narrow" panose="020B0606020202030204" pitchFamily="34" charset="0"/>
                          <a:cs typeface="Times New Roman" panose="02020603050405020304" pitchFamily="18" charset="0"/>
                        </a:rPr>
                        <a:t>P</a:t>
                      </a:r>
                      <a:r>
                        <a:rPr lang="en-US" sz="700" baseline="-25000" dirty="0" err="1">
                          <a:latin typeface="Arial Narrow" panose="020B0606020202030204" pitchFamily="34" charset="0"/>
                          <a:cs typeface="Times New Roman" panose="02020603050405020304" pitchFamily="18" charset="0"/>
                        </a:rPr>
                        <a:t>diss</a:t>
                      </a:r>
                      <a:r>
                        <a:rPr lang="en-GB" sz="700" baseline="0" dirty="0">
                          <a:latin typeface="Arial Narrow" panose="020B0606020202030204" pitchFamily="34" charset="0"/>
                          <a:cs typeface="Times New Roman" panose="02020603050405020304" pitchFamily="18" charset="0"/>
                        </a:rPr>
                        <a:t>’</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MW</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11.26</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1400048467"/>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err="1">
                          <a:latin typeface="Arial Narrow" panose="020B0606020202030204" pitchFamily="34" charset="0"/>
                          <a:cs typeface="Times New Roman" panose="02020603050405020304" pitchFamily="18" charset="0"/>
                        </a:rPr>
                        <a:t>E</a:t>
                      </a:r>
                      <a:r>
                        <a:rPr lang="en-US" sz="700" baseline="-25000" dirty="0" err="1">
                          <a:latin typeface="Arial Narrow" panose="020B0606020202030204" pitchFamily="34" charset="0"/>
                          <a:cs typeface="Times New Roman" panose="02020603050405020304" pitchFamily="18" charset="0"/>
                        </a:rPr>
                        <a:t>peak</a:t>
                      </a:r>
                      <a:r>
                        <a:rPr lang="en-GB" sz="700" baseline="0" dirty="0">
                          <a:latin typeface="Arial Narrow" panose="020B0606020202030204" pitchFamily="34" charset="0"/>
                          <a:cs typeface="Times New Roman" panose="02020603050405020304" pitchFamily="18" charset="0"/>
                        </a:rPr>
                        <a:t>’</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MV/m</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33.29</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761615074"/>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700" dirty="0">
                          <a:latin typeface="Calibri" panose="020F0502020204030204" pitchFamily="34" charset="0"/>
                          <a:ea typeface="Calibri" panose="020F0502020204030204" pitchFamily="34" charset="0"/>
                          <a:cs typeface="Calibri" panose="020F0502020204030204" pitchFamily="34" charset="0"/>
                        </a:rPr>
                        <a:t>Δ</a:t>
                      </a:r>
                      <a:r>
                        <a:rPr lang="en-US" sz="700" dirty="0" err="1">
                          <a:latin typeface="Arial Narrow" panose="020B0606020202030204" pitchFamily="34" charset="0"/>
                          <a:cs typeface="Times New Roman" panose="02020603050405020304" pitchFamily="18" charset="0"/>
                        </a:rPr>
                        <a:t>V</a:t>
                      </a:r>
                      <a:r>
                        <a:rPr lang="en-US" sz="700" baseline="-25000" dirty="0" err="1">
                          <a:latin typeface="Arial Narrow" panose="020B0606020202030204" pitchFamily="34" charset="0"/>
                          <a:cs typeface="Times New Roman" panose="02020603050405020304" pitchFamily="18" charset="0"/>
                        </a:rPr>
                        <a:t>spread</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MV</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0.53</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2314099797"/>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700" dirty="0">
                          <a:latin typeface="Calibri" panose="020F0502020204030204" pitchFamily="34" charset="0"/>
                          <a:ea typeface="Calibri" panose="020F0502020204030204" pitchFamily="34" charset="0"/>
                          <a:cs typeface="Calibri" panose="020F0502020204030204" pitchFamily="34" charset="0"/>
                        </a:rPr>
                        <a:t>Δ</a:t>
                      </a:r>
                      <a:r>
                        <a:rPr lang="en-US" sz="700" dirty="0" err="1">
                          <a:latin typeface="Arial Narrow" panose="020B0606020202030204" pitchFamily="34" charset="0"/>
                          <a:cs typeface="Times New Roman" panose="02020603050405020304" pitchFamily="18" charset="0"/>
                        </a:rPr>
                        <a:t>V</a:t>
                      </a:r>
                      <a:r>
                        <a:rPr lang="en-US" sz="700" baseline="-25000" dirty="0" err="1">
                          <a:latin typeface="Arial Narrow" panose="020B0606020202030204" pitchFamily="34" charset="0"/>
                          <a:cs typeface="Times New Roman" panose="02020603050405020304" pitchFamily="18" charset="0"/>
                        </a:rPr>
                        <a:t>spread</a:t>
                      </a:r>
                      <a:r>
                        <a:rPr lang="en-US" sz="700" baseline="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0.05</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1589163318"/>
                  </a:ext>
                </a:extLst>
              </a:tr>
            </a:tbl>
          </a:graphicData>
        </a:graphic>
      </p:graphicFrame>
      <p:pic>
        <p:nvPicPr>
          <p:cNvPr id="27" name="Picture 26" descr="A graph of a function&#10;&#10;AI-generated content may be incorrect.">
            <a:extLst>
              <a:ext uri="{FF2B5EF4-FFF2-40B4-BE49-F238E27FC236}">
                <a16:creationId xmlns:a16="http://schemas.microsoft.com/office/drawing/2014/main" id="{15391CEE-B318-41A2-9F24-DAADA66034BA}"/>
              </a:ext>
            </a:extLst>
          </p:cNvPr>
          <p:cNvPicPr>
            <a:picLocks noChangeAspect="1"/>
          </p:cNvPicPr>
          <p:nvPr/>
        </p:nvPicPr>
        <p:blipFill>
          <a:blip r:embed="rId5"/>
          <a:stretch>
            <a:fillRect/>
          </a:stretch>
        </p:blipFill>
        <p:spPr>
          <a:xfrm>
            <a:off x="6788596" y="1240901"/>
            <a:ext cx="2194560" cy="1645920"/>
          </a:xfrm>
          <a:prstGeom prst="rect">
            <a:avLst/>
          </a:prstGeom>
        </p:spPr>
      </p:pic>
      <p:pic>
        <p:nvPicPr>
          <p:cNvPr id="29" name="Picture 28" descr="A graph of a function&#10;&#10;AI-generated content may be incorrect.">
            <a:extLst>
              <a:ext uri="{FF2B5EF4-FFF2-40B4-BE49-F238E27FC236}">
                <a16:creationId xmlns:a16="http://schemas.microsoft.com/office/drawing/2014/main" id="{22A4B9A2-94CB-815A-ACD3-FBA50304BE8A}"/>
              </a:ext>
            </a:extLst>
          </p:cNvPr>
          <p:cNvPicPr>
            <a:picLocks noChangeAspect="1"/>
          </p:cNvPicPr>
          <p:nvPr/>
        </p:nvPicPr>
        <p:blipFill>
          <a:blip r:embed="rId6"/>
          <a:stretch>
            <a:fillRect/>
          </a:stretch>
        </p:blipFill>
        <p:spPr>
          <a:xfrm>
            <a:off x="2310988" y="1242057"/>
            <a:ext cx="2194560" cy="1645920"/>
          </a:xfrm>
          <a:prstGeom prst="rect">
            <a:avLst/>
          </a:prstGeom>
        </p:spPr>
      </p:pic>
      <p:sp>
        <p:nvSpPr>
          <p:cNvPr id="31" name="Rectangle 30">
            <a:extLst>
              <a:ext uri="{FF2B5EF4-FFF2-40B4-BE49-F238E27FC236}">
                <a16:creationId xmlns:a16="http://schemas.microsoft.com/office/drawing/2014/main" id="{8B2A4C11-80E8-3CC4-3B2E-B76CD951A4F0}"/>
              </a:ext>
            </a:extLst>
          </p:cNvPr>
          <p:cNvSpPr/>
          <p:nvPr/>
        </p:nvSpPr>
        <p:spPr>
          <a:xfrm>
            <a:off x="2534205" y="3548111"/>
            <a:ext cx="1751642" cy="389933"/>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3" name="Content Placeholder 1">
            <a:extLst>
              <a:ext uri="{FF2B5EF4-FFF2-40B4-BE49-F238E27FC236}">
                <a16:creationId xmlns:a16="http://schemas.microsoft.com/office/drawing/2014/main" id="{12DB8CC3-D6A2-4489-A9C4-E7A5B175E480}"/>
              </a:ext>
            </a:extLst>
          </p:cNvPr>
          <p:cNvSpPr txBox="1">
            <a:spLocks/>
          </p:cNvSpPr>
          <p:nvPr/>
        </p:nvSpPr>
        <p:spPr>
          <a:xfrm>
            <a:off x="4214563" y="3535380"/>
            <a:ext cx="504055" cy="185297"/>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700" b="1" dirty="0"/>
              <a:t>- 39 %</a:t>
            </a:r>
          </a:p>
        </p:txBody>
      </p:sp>
      <p:sp>
        <p:nvSpPr>
          <p:cNvPr id="34" name="Content Placeholder 1">
            <a:extLst>
              <a:ext uri="{FF2B5EF4-FFF2-40B4-BE49-F238E27FC236}">
                <a16:creationId xmlns:a16="http://schemas.microsoft.com/office/drawing/2014/main" id="{AB4C760D-029C-EACD-44EC-77F983740778}"/>
              </a:ext>
            </a:extLst>
          </p:cNvPr>
          <p:cNvSpPr txBox="1">
            <a:spLocks/>
          </p:cNvSpPr>
          <p:nvPr/>
        </p:nvSpPr>
        <p:spPr>
          <a:xfrm>
            <a:off x="4211611" y="3736187"/>
            <a:ext cx="504055" cy="185297"/>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700" b="1" dirty="0"/>
              <a:t>- 30 %</a:t>
            </a:r>
          </a:p>
        </p:txBody>
      </p:sp>
      <p:sp>
        <p:nvSpPr>
          <p:cNvPr id="35" name="Content Placeholder 1">
            <a:extLst>
              <a:ext uri="{FF2B5EF4-FFF2-40B4-BE49-F238E27FC236}">
                <a16:creationId xmlns:a16="http://schemas.microsoft.com/office/drawing/2014/main" id="{6D71EE00-40B7-D94F-4C90-57CEB1D3848B}"/>
              </a:ext>
            </a:extLst>
          </p:cNvPr>
          <p:cNvSpPr txBox="1">
            <a:spLocks/>
          </p:cNvSpPr>
          <p:nvPr/>
        </p:nvSpPr>
        <p:spPr>
          <a:xfrm>
            <a:off x="4211610" y="3953555"/>
            <a:ext cx="504055" cy="185297"/>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700" b="1" dirty="0"/>
              <a:t>- 39 %</a:t>
            </a:r>
          </a:p>
        </p:txBody>
      </p:sp>
      <p:sp>
        <p:nvSpPr>
          <p:cNvPr id="36" name="Content Placeholder 1">
            <a:extLst>
              <a:ext uri="{FF2B5EF4-FFF2-40B4-BE49-F238E27FC236}">
                <a16:creationId xmlns:a16="http://schemas.microsoft.com/office/drawing/2014/main" id="{77FB146F-6AA8-D03A-5A51-14A8E35ED7B1}"/>
              </a:ext>
            </a:extLst>
          </p:cNvPr>
          <p:cNvSpPr txBox="1">
            <a:spLocks/>
          </p:cNvSpPr>
          <p:nvPr/>
        </p:nvSpPr>
        <p:spPr>
          <a:xfrm>
            <a:off x="4211609" y="4138852"/>
            <a:ext cx="504055" cy="185297"/>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700" b="1" dirty="0"/>
              <a:t>- 28 %</a:t>
            </a:r>
          </a:p>
        </p:txBody>
      </p:sp>
      <p:sp>
        <p:nvSpPr>
          <p:cNvPr id="37" name="Rectangle 36">
            <a:extLst>
              <a:ext uri="{FF2B5EF4-FFF2-40B4-BE49-F238E27FC236}">
                <a16:creationId xmlns:a16="http://schemas.microsoft.com/office/drawing/2014/main" id="{D38D4E45-3DAF-3A4F-39C0-6F5FA86529F7}"/>
              </a:ext>
            </a:extLst>
          </p:cNvPr>
          <p:cNvSpPr/>
          <p:nvPr/>
        </p:nvSpPr>
        <p:spPr>
          <a:xfrm>
            <a:off x="2531253" y="3954599"/>
            <a:ext cx="1754596" cy="389933"/>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9" name="Content Placeholder 1">
            <a:extLst>
              <a:ext uri="{FF2B5EF4-FFF2-40B4-BE49-F238E27FC236}">
                <a16:creationId xmlns:a16="http://schemas.microsoft.com/office/drawing/2014/main" id="{014513AA-F6D1-2C51-E6A0-B577575090C5}"/>
              </a:ext>
            </a:extLst>
          </p:cNvPr>
          <p:cNvSpPr txBox="1">
            <a:spLocks/>
          </p:cNvSpPr>
          <p:nvPr/>
        </p:nvSpPr>
        <p:spPr>
          <a:xfrm>
            <a:off x="6823781" y="1028018"/>
            <a:ext cx="2212715" cy="222332"/>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700" dirty="0">
                <a:latin typeface="Arial Narrow" panose="020B0606020202030204" pitchFamily="34" charset="0"/>
              </a:rPr>
              <a:t>Including transverse form factor (</a:t>
            </a:r>
            <a:r>
              <a:rPr lang="el-GR" sz="700" dirty="0">
                <a:latin typeface="Arial Narrow" panose="020B0606020202030204" pitchFamily="34" charset="0"/>
                <a:ea typeface="Calibri" panose="020F0502020204030204" pitchFamily="34" charset="0"/>
                <a:cs typeface="Calibri" panose="020F0502020204030204" pitchFamily="34" charset="0"/>
              </a:rPr>
              <a:t>σ</a:t>
            </a:r>
            <a:r>
              <a:rPr lang="en-US" sz="700" baseline="-25000" dirty="0">
                <a:latin typeface="Arial Narrow" panose="020B0606020202030204" pitchFamily="34" charset="0"/>
                <a:ea typeface="Calibri" panose="020F0502020204030204" pitchFamily="34" charset="0"/>
                <a:cs typeface="Calibri" panose="020F0502020204030204" pitchFamily="34" charset="0"/>
              </a:rPr>
              <a:t>z</a:t>
            </a:r>
            <a:r>
              <a:rPr lang="en-US" sz="700" dirty="0">
                <a:latin typeface="Arial Narrow" panose="020B0606020202030204" pitchFamily="34" charset="0"/>
                <a:ea typeface="Calibri" panose="020F0502020204030204" pitchFamily="34" charset="0"/>
                <a:cs typeface="Calibri" panose="020F0502020204030204" pitchFamily="34" charset="0"/>
              </a:rPr>
              <a:t> = 27.7 mm, </a:t>
            </a:r>
            <a:r>
              <a:rPr lang="el-GR" sz="700" dirty="0">
                <a:latin typeface="Arial Narrow" panose="020B0606020202030204" pitchFamily="34" charset="0"/>
                <a:ea typeface="Calibri" panose="020F0502020204030204" pitchFamily="34" charset="0"/>
                <a:cs typeface="Calibri" panose="020F0502020204030204" pitchFamily="34" charset="0"/>
              </a:rPr>
              <a:t>σ</a:t>
            </a:r>
            <a:r>
              <a:rPr lang="en-US" sz="700" baseline="-25000" dirty="0">
                <a:latin typeface="Arial Narrow" panose="020B0606020202030204" pitchFamily="34" charset="0"/>
                <a:ea typeface="Calibri" panose="020F0502020204030204" pitchFamily="34" charset="0"/>
                <a:cs typeface="Calibri" panose="020F0502020204030204" pitchFamily="34" charset="0"/>
              </a:rPr>
              <a:t>r</a:t>
            </a:r>
            <a:r>
              <a:rPr lang="en-US" sz="700" dirty="0">
                <a:latin typeface="Arial Narrow" panose="020B0606020202030204" pitchFamily="34" charset="0"/>
                <a:ea typeface="Calibri" panose="020F0502020204030204" pitchFamily="34" charset="0"/>
                <a:cs typeface="Calibri" panose="020F0502020204030204" pitchFamily="34" charset="0"/>
              </a:rPr>
              <a:t> = 20.0 mm</a:t>
            </a:r>
            <a:r>
              <a:rPr lang="en-US" sz="700" dirty="0">
                <a:latin typeface="Arial Narrow" panose="020B0606020202030204" pitchFamily="34" charset="0"/>
              </a:rPr>
              <a:t>)</a:t>
            </a:r>
          </a:p>
        </p:txBody>
      </p:sp>
      <p:sp>
        <p:nvSpPr>
          <p:cNvPr id="40" name="Rectangle 39">
            <a:extLst>
              <a:ext uri="{FF2B5EF4-FFF2-40B4-BE49-F238E27FC236}">
                <a16:creationId xmlns:a16="http://schemas.microsoft.com/office/drawing/2014/main" id="{97CB79DD-C5A8-0296-32C1-E52499AC7D61}"/>
              </a:ext>
            </a:extLst>
          </p:cNvPr>
          <p:cNvSpPr/>
          <p:nvPr/>
        </p:nvSpPr>
        <p:spPr>
          <a:xfrm>
            <a:off x="6951216" y="3319782"/>
            <a:ext cx="1845554" cy="389933"/>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1" name="Content Placeholder 1">
            <a:extLst>
              <a:ext uri="{FF2B5EF4-FFF2-40B4-BE49-F238E27FC236}">
                <a16:creationId xmlns:a16="http://schemas.microsoft.com/office/drawing/2014/main" id="{8C8F71A9-852F-16FB-FDAB-08071D12693B}"/>
              </a:ext>
            </a:extLst>
          </p:cNvPr>
          <p:cNvSpPr txBox="1">
            <a:spLocks/>
          </p:cNvSpPr>
          <p:nvPr/>
        </p:nvSpPr>
        <p:spPr>
          <a:xfrm>
            <a:off x="8730634" y="3535651"/>
            <a:ext cx="504055" cy="185297"/>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700" b="1" dirty="0"/>
              <a:t>-  2.1 %</a:t>
            </a:r>
          </a:p>
        </p:txBody>
      </p:sp>
      <p:sp>
        <p:nvSpPr>
          <p:cNvPr id="42" name="Content Placeholder 1">
            <a:extLst>
              <a:ext uri="{FF2B5EF4-FFF2-40B4-BE49-F238E27FC236}">
                <a16:creationId xmlns:a16="http://schemas.microsoft.com/office/drawing/2014/main" id="{8AC10A48-70BE-B151-D78C-7B8F0A34426E}"/>
              </a:ext>
            </a:extLst>
          </p:cNvPr>
          <p:cNvSpPr txBox="1">
            <a:spLocks/>
          </p:cNvSpPr>
          <p:nvPr/>
        </p:nvSpPr>
        <p:spPr>
          <a:xfrm>
            <a:off x="8727682" y="3736458"/>
            <a:ext cx="504055" cy="185297"/>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700" b="1" dirty="0"/>
              <a:t>- 3.9 %</a:t>
            </a:r>
          </a:p>
        </p:txBody>
      </p:sp>
      <p:sp>
        <p:nvSpPr>
          <p:cNvPr id="43" name="Content Placeholder 1">
            <a:extLst>
              <a:ext uri="{FF2B5EF4-FFF2-40B4-BE49-F238E27FC236}">
                <a16:creationId xmlns:a16="http://schemas.microsoft.com/office/drawing/2014/main" id="{44FC6FC9-7ACB-9EE7-BCD0-0DDBD92FC697}"/>
              </a:ext>
            </a:extLst>
          </p:cNvPr>
          <p:cNvSpPr txBox="1">
            <a:spLocks/>
          </p:cNvSpPr>
          <p:nvPr/>
        </p:nvSpPr>
        <p:spPr>
          <a:xfrm>
            <a:off x="8735301" y="3953826"/>
            <a:ext cx="504055" cy="185297"/>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700" b="1" dirty="0"/>
              <a:t>- 1.9 %</a:t>
            </a:r>
          </a:p>
        </p:txBody>
      </p:sp>
      <p:sp>
        <p:nvSpPr>
          <p:cNvPr id="45" name="Rectangle 44">
            <a:extLst>
              <a:ext uri="{FF2B5EF4-FFF2-40B4-BE49-F238E27FC236}">
                <a16:creationId xmlns:a16="http://schemas.microsoft.com/office/drawing/2014/main" id="{B0CAE70A-3028-AFAF-0391-285E4F35E146}"/>
              </a:ext>
            </a:extLst>
          </p:cNvPr>
          <p:cNvSpPr/>
          <p:nvPr/>
        </p:nvSpPr>
        <p:spPr>
          <a:xfrm>
            <a:off x="6948264" y="3733890"/>
            <a:ext cx="1845554" cy="377383"/>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6" name="Content Placeholder 1">
            <a:extLst>
              <a:ext uri="{FF2B5EF4-FFF2-40B4-BE49-F238E27FC236}">
                <a16:creationId xmlns:a16="http://schemas.microsoft.com/office/drawing/2014/main" id="{2EF6C8F5-D360-BF15-8C09-27B99B4DD3C9}"/>
              </a:ext>
            </a:extLst>
          </p:cNvPr>
          <p:cNvSpPr txBox="1">
            <a:spLocks/>
          </p:cNvSpPr>
          <p:nvPr/>
        </p:nvSpPr>
        <p:spPr>
          <a:xfrm>
            <a:off x="8727679" y="3345153"/>
            <a:ext cx="504055" cy="185297"/>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700" b="1" dirty="0"/>
              <a:t>-  1.5 %</a:t>
            </a:r>
          </a:p>
        </p:txBody>
      </p:sp>
      <p:pic>
        <p:nvPicPr>
          <p:cNvPr id="48" name="Picture 47" descr="A graph of different colored lines&#10;&#10;AI-generated content may be incorrect.">
            <a:extLst>
              <a:ext uri="{FF2B5EF4-FFF2-40B4-BE49-F238E27FC236}">
                <a16:creationId xmlns:a16="http://schemas.microsoft.com/office/drawing/2014/main" id="{CEF230DF-DB48-6B70-0518-C037D969B48E}"/>
              </a:ext>
            </a:extLst>
          </p:cNvPr>
          <p:cNvPicPr>
            <a:picLocks noChangeAspect="1"/>
          </p:cNvPicPr>
          <p:nvPr/>
        </p:nvPicPr>
        <p:blipFill>
          <a:blip r:embed="rId7"/>
          <a:stretch>
            <a:fillRect/>
          </a:stretch>
        </p:blipFill>
        <p:spPr>
          <a:xfrm>
            <a:off x="53678" y="1250350"/>
            <a:ext cx="2194560" cy="1645920"/>
          </a:xfrm>
          <a:prstGeom prst="rect">
            <a:avLst/>
          </a:prstGeom>
        </p:spPr>
      </p:pic>
    </p:spTree>
    <p:extLst>
      <p:ext uri="{BB962C8B-B14F-4D97-AF65-F5344CB8AC3E}">
        <p14:creationId xmlns:p14="http://schemas.microsoft.com/office/powerpoint/2010/main" val="403124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5"/>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P spid="31" grpId="0" animBg="1"/>
      <p:bldP spid="33" grpId="0"/>
      <p:bldP spid="34" grpId="0"/>
      <p:bldP spid="35" grpId="0"/>
      <p:bldP spid="36" grpId="0"/>
      <p:bldP spid="37" grpId="0" animBg="1"/>
      <p:bldP spid="39" grpId="0"/>
      <p:bldP spid="40" grpId="0" animBg="1"/>
      <p:bldP spid="41" grpId="0"/>
      <p:bldP spid="42" grpId="0"/>
      <p:bldP spid="43" grpId="0"/>
      <p:bldP spid="45" grpId="0" animBg="1"/>
      <p:bldP spid="4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09F7EB7-1F2E-CEBD-36A8-74AFF466DA86}"/>
              </a:ext>
            </a:extLst>
          </p:cNvPr>
          <p:cNvSpPr>
            <a:spLocks noGrp="1"/>
          </p:cNvSpPr>
          <p:nvPr>
            <p:ph sz="quarter" idx="12"/>
          </p:nvPr>
        </p:nvSpPr>
        <p:spPr>
          <a:xfrm>
            <a:off x="457200" y="1000622"/>
            <a:ext cx="8305800" cy="2555998"/>
          </a:xfrm>
        </p:spPr>
        <p:txBody>
          <a:bodyPr/>
          <a:lstStyle/>
          <a:p>
            <a:r>
              <a:rPr lang="en-US" sz="1800" dirty="0"/>
              <a:t>Introduction</a:t>
            </a:r>
          </a:p>
          <a:p>
            <a:pPr lvl="1"/>
            <a:r>
              <a:rPr lang="en-US" sz="1400" dirty="0"/>
              <a:t>The rectilinear cooling channel of the Muon Cooling Complex</a:t>
            </a:r>
          </a:p>
          <a:p>
            <a:pPr lvl="1"/>
            <a:r>
              <a:rPr lang="en-US" sz="1400" dirty="0"/>
              <a:t>Wakefield contributions for non-</a:t>
            </a:r>
            <a:r>
              <a:rPr lang="en-US" sz="1400" dirty="0" err="1"/>
              <a:t>ultrarelativistic</a:t>
            </a:r>
            <a:r>
              <a:rPr lang="en-US" sz="1400" dirty="0"/>
              <a:t> beams</a:t>
            </a:r>
          </a:p>
          <a:p>
            <a:r>
              <a:rPr lang="en-US" sz="1800" dirty="0"/>
              <a:t>Wake potential decomposition</a:t>
            </a:r>
          </a:p>
          <a:p>
            <a:pPr lvl="1"/>
            <a:r>
              <a:rPr lang="en-US" sz="1400" dirty="0"/>
              <a:t>Wakefield in multi-cell cavities and beam pipe</a:t>
            </a:r>
          </a:p>
          <a:p>
            <a:pPr lvl="1"/>
            <a:r>
              <a:rPr lang="en-US" sz="1400" dirty="0"/>
              <a:t>Wake potential dependency on test-particle transverse offset</a:t>
            </a:r>
          </a:p>
          <a:p>
            <a:pPr lvl="1"/>
            <a:r>
              <a:rPr lang="en-US" sz="1400" dirty="0"/>
              <a:t>Comparison between multi-cell cavities with and without windows</a:t>
            </a:r>
          </a:p>
          <a:p>
            <a:r>
              <a:rPr lang="en-US" sz="1800" dirty="0"/>
              <a:t>Beam loading studies</a:t>
            </a:r>
            <a:endParaRPr lang="en-US" sz="1400" dirty="0"/>
          </a:p>
          <a:p>
            <a:pPr lvl="1"/>
            <a:r>
              <a:rPr lang="en-US" sz="1400" dirty="0"/>
              <a:t>Compensation and mitigation strategies</a:t>
            </a:r>
          </a:p>
          <a:p>
            <a:r>
              <a:rPr lang="en-US" sz="1800" dirty="0"/>
              <a:t>Conclusions</a:t>
            </a:r>
            <a:endParaRPr lang="en-US" sz="1400" dirty="0"/>
          </a:p>
        </p:txBody>
      </p:sp>
      <p:sp>
        <p:nvSpPr>
          <p:cNvPr id="3" name="Slide Number Placeholder 2">
            <a:extLst>
              <a:ext uri="{FF2B5EF4-FFF2-40B4-BE49-F238E27FC236}">
                <a16:creationId xmlns:a16="http://schemas.microsoft.com/office/drawing/2014/main" id="{6DEF4D5D-66CA-D710-5D5E-ADC480740DCF}"/>
              </a:ext>
            </a:extLst>
          </p:cNvPr>
          <p:cNvSpPr>
            <a:spLocks noGrp="1"/>
          </p:cNvSpPr>
          <p:nvPr>
            <p:ph type="sldNum" sz="quarter" idx="4"/>
          </p:nvPr>
        </p:nvSpPr>
        <p:spPr/>
        <p:txBody>
          <a:bodyPr/>
          <a:lstStyle/>
          <a:p>
            <a:fld id="{974172A1-1CBF-0B40-9234-7D4D80EC19EA}" type="slidenum">
              <a:rPr lang="en-GB" smtClean="0"/>
              <a:pPr/>
              <a:t>2</a:t>
            </a:fld>
            <a:endParaRPr lang="en-GB" dirty="0"/>
          </a:p>
        </p:txBody>
      </p:sp>
      <p:sp>
        <p:nvSpPr>
          <p:cNvPr id="4" name="Title 3">
            <a:extLst>
              <a:ext uri="{FF2B5EF4-FFF2-40B4-BE49-F238E27FC236}">
                <a16:creationId xmlns:a16="http://schemas.microsoft.com/office/drawing/2014/main" id="{3E0CBDD6-9DE8-A548-F42D-C560F1C74F6C}"/>
              </a:ext>
            </a:extLst>
          </p:cNvPr>
          <p:cNvSpPr>
            <a:spLocks noGrp="1"/>
          </p:cNvSpPr>
          <p:nvPr>
            <p:ph type="title"/>
          </p:nvPr>
        </p:nvSpPr>
        <p:spPr/>
        <p:txBody>
          <a:bodyPr/>
          <a:lstStyle/>
          <a:p>
            <a:r>
              <a:rPr lang="en-US" dirty="0"/>
              <a:t>Outline</a:t>
            </a:r>
            <a:endParaRPr lang="en-GB" dirty="0"/>
          </a:p>
        </p:txBody>
      </p:sp>
      <p:sp>
        <p:nvSpPr>
          <p:cNvPr id="5" name="Footer Placeholder 4">
            <a:extLst>
              <a:ext uri="{FF2B5EF4-FFF2-40B4-BE49-F238E27FC236}">
                <a16:creationId xmlns:a16="http://schemas.microsoft.com/office/drawing/2014/main" id="{7C2C758E-E8AE-4936-9FEA-464393DBEDF3}"/>
              </a:ext>
            </a:extLst>
          </p:cNvPr>
          <p:cNvSpPr txBox="1">
            <a:spLocks/>
          </p:cNvSpPr>
          <p:nvPr/>
        </p:nvSpPr>
        <p:spPr>
          <a:xfrm>
            <a:off x="317267" y="3884910"/>
            <a:ext cx="7988533" cy="1008112"/>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b="1" dirty="0">
                <a:latin typeface="Arial Narrow" panose="020B0606020202030204" pitchFamily="34" charset="0"/>
              </a:rPr>
              <a:t>References:</a:t>
            </a:r>
          </a:p>
          <a:p>
            <a:r>
              <a:rPr lang="en-GB" b="1" dirty="0">
                <a:latin typeface="Arial Narrow" panose="020B0606020202030204" pitchFamily="34" charset="0"/>
              </a:rPr>
              <a:t>[1] D. Li et al., </a:t>
            </a:r>
            <a:r>
              <a:rPr lang="en-GB" dirty="0">
                <a:latin typeface="Arial Narrow" panose="020B0606020202030204" pitchFamily="34" charset="0"/>
              </a:rPr>
              <a:t>The Normal Conducting RF cavity for the MICE experiment, Proceedings of PAC09, Vancouver, Canada</a:t>
            </a:r>
          </a:p>
          <a:p>
            <a:r>
              <a:rPr lang="en-GB" b="1" dirty="0">
                <a:latin typeface="Arial Narrow" panose="020B0606020202030204" pitchFamily="34" charset="0"/>
              </a:rPr>
              <a:t>[2] H. Wang, </a:t>
            </a:r>
            <a:r>
              <a:rPr lang="en-GB" dirty="0">
                <a:latin typeface="Arial Narrow" panose="020B0606020202030204" pitchFamily="34" charset="0"/>
              </a:rPr>
              <a:t>Short-range Wakefield in a Flat Pillbox Cavity Generated by a Sub-relativistic Beam Bunch, PAC 2001</a:t>
            </a:r>
          </a:p>
          <a:p>
            <a:r>
              <a:rPr lang="en-GB" b="1" dirty="0">
                <a:latin typeface="Arial Narrow" panose="020B0606020202030204" pitchFamily="34" charset="0"/>
              </a:rPr>
              <a:t>[3] C. Barbagallo et al., </a:t>
            </a:r>
            <a:r>
              <a:rPr lang="en-GB" dirty="0">
                <a:latin typeface="Arial Narrow" panose="020B0606020202030204" pitchFamily="34" charset="0"/>
              </a:rPr>
              <a:t>Conceptual RF Design and Modelling of an RF Cavity for the Muon Cooling Complex, IPAC 2024</a:t>
            </a:r>
          </a:p>
          <a:p>
            <a:r>
              <a:rPr lang="en-GB" b="1" dirty="0">
                <a:latin typeface="Arial Narrow" panose="020B0606020202030204" pitchFamily="34" charset="0"/>
              </a:rPr>
              <a:t>[4] C. Barbagallo et al., </a:t>
            </a:r>
            <a:r>
              <a:rPr lang="en-US" dirty="0"/>
              <a:t>Beam Loading in RF Cavities for the Rectilinear Muon Cooling Channel, IMCC and MuCol Annual meeting 2025</a:t>
            </a:r>
            <a:endParaRPr lang="en-GB" dirty="0"/>
          </a:p>
          <a:p>
            <a:r>
              <a:rPr lang="en-GB" b="1" dirty="0">
                <a:latin typeface="Arial Narrow" panose="020B0606020202030204" pitchFamily="34" charset="0"/>
              </a:rPr>
              <a:t>[5] J. N. Corlett</a:t>
            </a:r>
            <a:r>
              <a:rPr lang="en-GB" dirty="0">
                <a:latin typeface="Arial Narrow" panose="020B0606020202030204" pitchFamily="34" charset="0"/>
              </a:rPr>
              <a:t>, RF Accelerating Structures for the Muon Cooling Experiment, PAC99, New York, USA</a:t>
            </a:r>
            <a:endParaRPr lang="en-GB" b="1" dirty="0">
              <a:latin typeface="Arial Narrow" panose="020B0606020202030204" pitchFamily="34" charset="0"/>
            </a:endParaRPr>
          </a:p>
          <a:p>
            <a:endParaRPr lang="en-GB" dirty="0">
              <a:latin typeface="Arial Narrow" panose="020B0606020202030204" pitchFamily="34" charset="0"/>
            </a:endParaRPr>
          </a:p>
          <a:p>
            <a:endParaRPr lang="en-GB" dirty="0">
              <a:latin typeface="Arial Narrow" panose="020B0606020202030204" pitchFamily="34" charset="0"/>
            </a:endParaRPr>
          </a:p>
        </p:txBody>
      </p:sp>
    </p:spTree>
    <p:extLst>
      <p:ext uri="{BB962C8B-B14F-4D97-AF65-F5344CB8AC3E}">
        <p14:creationId xmlns:p14="http://schemas.microsoft.com/office/powerpoint/2010/main" val="17751656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F54939-8981-4E54-C0D0-B2B7C3B0896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07B9B15-17CF-0965-FCBA-4D19828EFDAC}"/>
              </a:ext>
            </a:extLst>
          </p:cNvPr>
          <p:cNvSpPr>
            <a:spLocks noGrp="1"/>
          </p:cNvSpPr>
          <p:nvPr>
            <p:ph type="sldNum" sz="quarter" idx="4"/>
          </p:nvPr>
        </p:nvSpPr>
        <p:spPr>
          <a:xfrm>
            <a:off x="7848600" y="4971241"/>
            <a:ext cx="457200" cy="273844"/>
          </a:xfrm>
        </p:spPr>
        <p:txBody>
          <a:bodyPr/>
          <a:lstStyle/>
          <a:p>
            <a:fld id="{974172A1-1CBF-0B40-9234-7D4D80EC19EA}" type="slidenum">
              <a:rPr lang="en-GB" smtClean="0"/>
              <a:pPr/>
              <a:t>20</a:t>
            </a:fld>
            <a:endParaRPr lang="en-GB" dirty="0"/>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0DE59D66-354F-7EEA-CB7B-48217C45D265}"/>
                  </a:ext>
                </a:extLst>
              </p:cNvPr>
              <p:cNvSpPr txBox="1"/>
              <p:nvPr/>
            </p:nvSpPr>
            <p:spPr>
              <a:xfrm>
                <a:off x="0" y="493886"/>
                <a:ext cx="9144000" cy="45512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600" b="0" i="1" smtClean="0">
                          <a:solidFill>
                            <a:srgbClr val="0000FF"/>
                          </a:solidFill>
                          <a:latin typeface="Cambria Math" panose="02040503050406030204" pitchFamily="18" charset="0"/>
                        </a:rPr>
                        <m:t>𝑉</m:t>
                      </m:r>
                      <m:d>
                        <m:dPr>
                          <m:ctrlPr>
                            <a:rPr lang="en-US" sz="1600" b="0" i="1" smtClean="0">
                              <a:solidFill>
                                <a:srgbClr val="0000FF"/>
                              </a:solidFill>
                              <a:latin typeface="Cambria Math" panose="02040503050406030204" pitchFamily="18" charset="0"/>
                            </a:rPr>
                          </m:ctrlPr>
                        </m:dPr>
                        <m:e>
                          <m:r>
                            <a:rPr lang="en-US" sz="1600" b="0" i="1" smtClean="0">
                              <a:solidFill>
                                <a:srgbClr val="0000FF"/>
                              </a:solidFill>
                              <a:latin typeface="Cambria Math" panose="02040503050406030204" pitchFamily="18" charset="0"/>
                            </a:rPr>
                            <m:t>𝑡</m:t>
                          </m:r>
                        </m:e>
                      </m:d>
                      <m:r>
                        <a:rPr lang="en-US" sz="1600" b="0" i="1" smtClean="0">
                          <a:latin typeface="Cambria Math" panose="02040503050406030204" pitchFamily="18" charset="0"/>
                        </a:rPr>
                        <m:t>=</m:t>
                      </m:r>
                      <m:sSub>
                        <m:sSubPr>
                          <m:ctrlPr>
                            <a:rPr lang="en-US" sz="1600" i="1" smtClean="0">
                              <a:solidFill>
                                <a:schemeClr val="tx1"/>
                              </a:solidFill>
                              <a:latin typeface="Cambria Math" panose="02040503050406030204" pitchFamily="18" charset="0"/>
                            </a:rPr>
                          </m:ctrlPr>
                        </m:sSubPr>
                        <m:e>
                          <m:r>
                            <a:rPr lang="en-US" sz="1600" i="1">
                              <a:solidFill>
                                <a:schemeClr val="tx1"/>
                              </a:solidFill>
                              <a:latin typeface="Cambria Math" panose="02040503050406030204" pitchFamily="18" charset="0"/>
                            </a:rPr>
                            <m:t>𝑉</m:t>
                          </m:r>
                        </m:e>
                        <m:sub>
                          <m:r>
                            <m:rPr>
                              <m:sty m:val="p"/>
                            </m:rPr>
                            <a:rPr lang="fr-FR" sz="1600">
                              <a:solidFill>
                                <a:schemeClr val="tx1"/>
                              </a:solidFill>
                              <a:latin typeface="Cambria Math" panose="02040503050406030204" pitchFamily="18" charset="0"/>
                            </a:rPr>
                            <m:t>RF</m:t>
                          </m:r>
                        </m:sub>
                      </m:sSub>
                      <m:d>
                        <m:dPr>
                          <m:ctrlPr>
                            <a:rPr lang="en-US" sz="1600" i="1">
                              <a:solidFill>
                                <a:schemeClr val="tx1"/>
                              </a:solidFill>
                              <a:latin typeface="Cambria Math" panose="02040503050406030204" pitchFamily="18" charset="0"/>
                            </a:rPr>
                          </m:ctrlPr>
                        </m:dPr>
                        <m:e>
                          <m:r>
                            <a:rPr lang="en-US" sz="1600" i="1">
                              <a:solidFill>
                                <a:schemeClr val="tx1"/>
                              </a:solidFill>
                              <a:latin typeface="Cambria Math" panose="02040503050406030204" pitchFamily="18" charset="0"/>
                            </a:rPr>
                            <m:t>𝑡</m:t>
                          </m:r>
                        </m:e>
                      </m:d>
                      <m:r>
                        <a:rPr lang="fr-FR" sz="1600" b="0" i="1" smtClean="0">
                          <a:latin typeface="Cambria Math" panose="02040503050406030204" pitchFamily="18" charset="0"/>
                        </a:rPr>
                        <m:t>+</m:t>
                      </m:r>
                      <m:sSub>
                        <m:sSubPr>
                          <m:ctrlPr>
                            <a:rPr lang="en-US" sz="1600" i="1" smtClean="0">
                              <a:solidFill>
                                <a:srgbClr val="FF0000"/>
                              </a:solidFill>
                              <a:latin typeface="Cambria Math" panose="02040503050406030204" pitchFamily="18" charset="0"/>
                            </a:rPr>
                          </m:ctrlPr>
                        </m:sSubPr>
                        <m:e>
                          <m:r>
                            <a:rPr lang="en-US" sz="1600" i="1">
                              <a:solidFill>
                                <a:srgbClr val="FF0000"/>
                              </a:solidFill>
                              <a:latin typeface="Cambria Math" panose="02040503050406030204" pitchFamily="18" charset="0"/>
                            </a:rPr>
                            <m:t>𝑉</m:t>
                          </m:r>
                        </m:e>
                        <m:sub>
                          <m:r>
                            <m:rPr>
                              <m:sty m:val="p"/>
                            </m:rPr>
                            <a:rPr lang="fr-FR" sz="1600" b="0" i="0" smtClean="0">
                              <a:solidFill>
                                <a:srgbClr val="FF0000"/>
                              </a:solidFill>
                              <a:latin typeface="Cambria Math" panose="02040503050406030204" pitchFamily="18" charset="0"/>
                            </a:rPr>
                            <m:t>FM</m:t>
                          </m:r>
                        </m:sub>
                      </m:sSub>
                      <m:d>
                        <m:dPr>
                          <m:ctrlPr>
                            <a:rPr lang="en-US" sz="1600" i="1">
                              <a:solidFill>
                                <a:srgbClr val="FF0000"/>
                              </a:solidFill>
                              <a:latin typeface="Cambria Math" panose="02040503050406030204" pitchFamily="18" charset="0"/>
                            </a:rPr>
                          </m:ctrlPr>
                        </m:dPr>
                        <m:e>
                          <m:r>
                            <a:rPr lang="en-US" sz="1600" i="1">
                              <a:solidFill>
                                <a:srgbClr val="FF0000"/>
                              </a:solidFill>
                              <a:latin typeface="Cambria Math" panose="02040503050406030204" pitchFamily="18" charset="0"/>
                            </a:rPr>
                            <m:t>𝑡</m:t>
                          </m:r>
                        </m:e>
                      </m:d>
                      <m:r>
                        <a:rPr lang="fr-FR" sz="1600" b="0" i="0" smtClean="0">
                          <a:solidFill>
                            <a:srgbClr val="FF0000"/>
                          </a:solidFill>
                          <a:latin typeface="Cambria Math" panose="02040503050406030204" pitchFamily="18" charset="0"/>
                        </a:rPr>
                        <m:t>+</m:t>
                      </m:r>
                      <m:nary>
                        <m:naryPr>
                          <m:chr m:val="∑"/>
                          <m:limLoc m:val="subSup"/>
                          <m:supHide m:val="on"/>
                          <m:ctrlPr>
                            <a:rPr lang="fr-FR" sz="1600" b="0" i="1" smtClean="0">
                              <a:solidFill>
                                <a:srgbClr val="FF0000"/>
                              </a:solidFill>
                              <a:latin typeface="Cambria Math" panose="02040503050406030204" pitchFamily="18" charset="0"/>
                            </a:rPr>
                          </m:ctrlPr>
                        </m:naryPr>
                        <m:sub>
                          <m:r>
                            <m:rPr>
                              <m:brk m:alnAt="9"/>
                            </m:rPr>
                            <a:rPr lang="fr-FR" sz="1600" b="0" i="1" smtClean="0">
                              <a:solidFill>
                                <a:srgbClr val="FF0000"/>
                              </a:solidFill>
                              <a:latin typeface="Cambria Math" panose="02040503050406030204" pitchFamily="18" charset="0"/>
                            </a:rPr>
                            <m:t>𝑛</m:t>
                          </m:r>
                        </m:sub>
                        <m:sup/>
                        <m:e>
                          <m:sSub>
                            <m:sSubPr>
                              <m:ctrlPr>
                                <a:rPr lang="en-US" sz="1600" i="1">
                                  <a:solidFill>
                                    <a:srgbClr val="FF0000"/>
                                  </a:solidFill>
                                  <a:latin typeface="Cambria Math" panose="02040503050406030204" pitchFamily="18" charset="0"/>
                                </a:rPr>
                              </m:ctrlPr>
                            </m:sSubPr>
                            <m:e>
                              <m:r>
                                <a:rPr lang="en-US" sz="1600" i="1">
                                  <a:solidFill>
                                    <a:srgbClr val="FF0000"/>
                                  </a:solidFill>
                                  <a:latin typeface="Cambria Math" panose="02040503050406030204" pitchFamily="18" charset="0"/>
                                </a:rPr>
                                <m:t>𝑉</m:t>
                              </m:r>
                            </m:e>
                            <m:sub>
                              <m:r>
                                <m:rPr>
                                  <m:sty m:val="p"/>
                                </m:rPr>
                                <a:rPr lang="fr-FR" sz="1600" b="0" i="0" smtClean="0">
                                  <a:solidFill>
                                    <a:srgbClr val="FF0000"/>
                                  </a:solidFill>
                                  <a:latin typeface="Cambria Math" panose="02040503050406030204" pitchFamily="18" charset="0"/>
                                </a:rPr>
                                <m:t>HOM</m:t>
                              </m:r>
                              <m:r>
                                <a:rPr lang="fr-FR" sz="1600" b="0" i="0" smtClean="0">
                                  <a:solidFill>
                                    <a:srgbClr val="FF0000"/>
                                  </a:solidFill>
                                  <a:latin typeface="Cambria Math" panose="02040503050406030204" pitchFamily="18" charset="0"/>
                                </a:rPr>
                                <m:t>,</m:t>
                              </m:r>
                              <m:r>
                                <a:rPr lang="fr-FR" sz="1600" b="0" i="1" smtClean="0">
                                  <a:solidFill>
                                    <a:srgbClr val="FF0000"/>
                                  </a:solidFill>
                                  <a:latin typeface="Cambria Math" panose="02040503050406030204" pitchFamily="18" charset="0"/>
                                </a:rPr>
                                <m:t>𝑛</m:t>
                              </m:r>
                            </m:sub>
                          </m:sSub>
                          <m:d>
                            <m:dPr>
                              <m:ctrlPr>
                                <a:rPr lang="en-US" sz="1600" i="1">
                                  <a:solidFill>
                                    <a:srgbClr val="FF0000"/>
                                  </a:solidFill>
                                  <a:latin typeface="Cambria Math" panose="02040503050406030204" pitchFamily="18" charset="0"/>
                                </a:rPr>
                              </m:ctrlPr>
                            </m:dPr>
                            <m:e>
                              <m:r>
                                <a:rPr lang="en-US" sz="1600" i="1">
                                  <a:solidFill>
                                    <a:srgbClr val="FF0000"/>
                                  </a:solidFill>
                                  <a:latin typeface="Cambria Math" panose="02040503050406030204" pitchFamily="18" charset="0"/>
                                </a:rPr>
                                <m:t>𝑡</m:t>
                              </m:r>
                            </m:e>
                          </m:d>
                        </m:e>
                      </m:nary>
                      <m:r>
                        <a:rPr lang="en-US" sz="1600" b="0" i="0" smtClean="0">
                          <a:solidFill>
                            <a:srgbClr val="FF0000"/>
                          </a:solidFill>
                          <a:latin typeface="Cambria Math" panose="02040503050406030204" pitchFamily="18" charset="0"/>
                        </a:rPr>
                        <m:t>+</m:t>
                      </m:r>
                      <m:sSub>
                        <m:sSubPr>
                          <m:ctrlPr>
                            <a:rPr lang="en-US" sz="1600" b="0" i="1" smtClean="0">
                              <a:solidFill>
                                <a:srgbClr val="FF0000"/>
                              </a:solidFill>
                              <a:latin typeface="Cambria Math" panose="02040503050406030204" pitchFamily="18" charset="0"/>
                            </a:rPr>
                          </m:ctrlPr>
                        </m:sSubPr>
                        <m:e>
                          <m:r>
                            <a:rPr lang="en-US" sz="1600" b="0" i="1" smtClean="0">
                              <a:solidFill>
                                <a:srgbClr val="FF0000"/>
                              </a:solidFill>
                              <a:latin typeface="Cambria Math" panose="02040503050406030204" pitchFamily="18" charset="0"/>
                            </a:rPr>
                            <m:t>𝑉</m:t>
                          </m:r>
                        </m:e>
                        <m:sub>
                          <m:r>
                            <m:rPr>
                              <m:sty m:val="p"/>
                            </m:rPr>
                            <a:rPr lang="en-US" sz="1600" b="0" i="0" smtClean="0">
                              <a:solidFill>
                                <a:srgbClr val="FF0000"/>
                              </a:solidFill>
                              <a:latin typeface="Cambria Math" panose="02040503050406030204" pitchFamily="18" charset="0"/>
                            </a:rPr>
                            <m:t>ISC</m:t>
                          </m:r>
                        </m:sub>
                      </m:sSub>
                      <m:r>
                        <a:rPr lang="en-US" sz="1600" b="0" i="1" smtClean="0">
                          <a:solidFill>
                            <a:srgbClr val="FF0000"/>
                          </a:solidFill>
                          <a:latin typeface="Cambria Math" panose="02040503050406030204" pitchFamily="18" charset="0"/>
                        </a:rPr>
                        <m:t>(</m:t>
                      </m:r>
                      <m:r>
                        <a:rPr lang="en-US" sz="1600" b="0" i="1" smtClean="0">
                          <a:solidFill>
                            <a:srgbClr val="FF0000"/>
                          </a:solidFill>
                          <a:latin typeface="Cambria Math" panose="02040503050406030204" pitchFamily="18" charset="0"/>
                        </a:rPr>
                        <m:t>𝑡</m:t>
                      </m:r>
                      <m:r>
                        <a:rPr lang="en-US" sz="1600" b="0" i="1" smtClean="0">
                          <a:solidFill>
                            <a:srgbClr val="FF0000"/>
                          </a:solidFill>
                          <a:latin typeface="Cambria Math" panose="02040503050406030204" pitchFamily="18" charset="0"/>
                        </a:rPr>
                        <m:t>)</m:t>
                      </m:r>
                    </m:oMath>
                  </m:oMathPara>
                </a14:m>
                <a:endParaRPr lang="en-GB" sz="1600" i="1" dirty="0"/>
              </a:p>
            </p:txBody>
          </p:sp>
        </mc:Choice>
        <mc:Fallback xmlns="">
          <p:sp>
            <p:nvSpPr>
              <p:cNvPr id="10" name="TextBox 9">
                <a:extLst>
                  <a:ext uri="{FF2B5EF4-FFF2-40B4-BE49-F238E27FC236}">
                    <a16:creationId xmlns:a16="http://schemas.microsoft.com/office/drawing/2014/main" id="{0DE59D66-354F-7EEA-CB7B-48217C45D265}"/>
                  </a:ext>
                </a:extLst>
              </p:cNvPr>
              <p:cNvSpPr txBox="1">
                <a:spLocks noRot="1" noChangeAspect="1" noMove="1" noResize="1" noEditPoints="1" noAdjustHandles="1" noChangeArrowheads="1" noChangeShapeType="1" noTextEdit="1"/>
              </p:cNvSpPr>
              <p:nvPr/>
            </p:nvSpPr>
            <p:spPr>
              <a:xfrm>
                <a:off x="0" y="493886"/>
                <a:ext cx="9144000" cy="455125"/>
              </a:xfrm>
              <a:prstGeom prst="rect">
                <a:avLst/>
              </a:prstGeom>
              <a:blipFill>
                <a:blip r:embed="rId3"/>
                <a:stretch>
                  <a:fillRect t="-201333" b="-288000"/>
                </a:stretch>
              </a:blipFill>
            </p:spPr>
            <p:txBody>
              <a:bodyPr/>
              <a:lstStyle/>
              <a:p>
                <a:r>
                  <a:rPr lang="en-GB">
                    <a:noFill/>
                  </a:rPr>
                  <a:t> </a:t>
                </a:r>
              </a:p>
            </p:txBody>
          </p:sp>
        </mc:Fallback>
      </mc:AlternateContent>
      <p:sp>
        <p:nvSpPr>
          <p:cNvPr id="23" name="Rectangle 22">
            <a:extLst>
              <a:ext uri="{FF2B5EF4-FFF2-40B4-BE49-F238E27FC236}">
                <a16:creationId xmlns:a16="http://schemas.microsoft.com/office/drawing/2014/main" id="{0BFFF50E-0350-D931-82D3-7E4CDB6B2D98}"/>
              </a:ext>
            </a:extLst>
          </p:cNvPr>
          <p:cNvSpPr/>
          <p:nvPr/>
        </p:nvSpPr>
        <p:spPr>
          <a:xfrm>
            <a:off x="35496" y="94385"/>
            <a:ext cx="1224136" cy="1025115"/>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Title 4">
            <a:extLst>
              <a:ext uri="{FF2B5EF4-FFF2-40B4-BE49-F238E27FC236}">
                <a16:creationId xmlns:a16="http://schemas.microsoft.com/office/drawing/2014/main" id="{1307BE5B-169C-F4F3-86FE-F31006BA9194}"/>
              </a:ext>
            </a:extLst>
          </p:cNvPr>
          <p:cNvSpPr txBox="1">
            <a:spLocks/>
          </p:cNvSpPr>
          <p:nvPr/>
        </p:nvSpPr>
        <p:spPr>
          <a:xfrm>
            <a:off x="539552" y="96416"/>
            <a:ext cx="8280920" cy="297542"/>
          </a:xfrm>
          <a:prstGeom prst="rect">
            <a:avLst/>
          </a:prstGeom>
          <a:noFill/>
        </p:spPr>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r>
              <a:rPr lang="en-US" sz="2000" dirty="0"/>
              <a:t>Beam loading (</a:t>
            </a:r>
            <a:r>
              <a:rPr lang="en-US" sz="2000" u="sng" dirty="0"/>
              <a:t>FM+HOMs+ISC</a:t>
            </a:r>
            <a:r>
              <a:rPr lang="en-US" sz="2000" dirty="0"/>
              <a:t>) for 5-cell cavity </a:t>
            </a:r>
            <a:r>
              <a:rPr lang="en-US" sz="2000" u="sng" dirty="0"/>
              <a:t>without</a:t>
            </a:r>
            <a:r>
              <a:rPr lang="en-US" sz="2000" dirty="0"/>
              <a:t> Be-windows – Stage AM5</a:t>
            </a:r>
            <a:endParaRPr lang="en-GB" sz="2000" dirty="0"/>
          </a:p>
        </p:txBody>
      </p:sp>
      <p:graphicFrame>
        <p:nvGraphicFramePr>
          <p:cNvPr id="25" name="Table 24">
            <a:extLst>
              <a:ext uri="{FF2B5EF4-FFF2-40B4-BE49-F238E27FC236}">
                <a16:creationId xmlns:a16="http://schemas.microsoft.com/office/drawing/2014/main" id="{9AC23915-DF4A-8B57-0AC0-5AF191D750C0}"/>
              </a:ext>
            </a:extLst>
          </p:cNvPr>
          <p:cNvGraphicFramePr>
            <a:graphicFrameLocks noGrp="1"/>
          </p:cNvGraphicFramePr>
          <p:nvPr>
            <p:extLst>
              <p:ext uri="{D42A27DB-BD31-4B8C-83A1-F6EECF244321}">
                <p14:modId xmlns:p14="http://schemas.microsoft.com/office/powerpoint/2010/main" val="3054756625"/>
              </p:ext>
            </p:extLst>
          </p:nvPr>
        </p:nvGraphicFramePr>
        <p:xfrm>
          <a:off x="2154030" y="3464406"/>
          <a:ext cx="2050544" cy="1584960"/>
        </p:xfrm>
        <a:graphic>
          <a:graphicData uri="http://schemas.openxmlformats.org/drawingml/2006/table">
            <a:tbl>
              <a:tblPr firstRow="1" bandRow="1">
                <a:tableStyleId>{93296810-A885-4BE3-A3E7-6D5BEEA58F35}</a:tableStyleId>
              </a:tblPr>
              <a:tblGrid>
                <a:gridCol w="783662">
                  <a:extLst>
                    <a:ext uri="{9D8B030D-6E8A-4147-A177-3AD203B41FA5}">
                      <a16:colId xmlns:a16="http://schemas.microsoft.com/office/drawing/2014/main" val="3224771020"/>
                    </a:ext>
                  </a:extLst>
                </a:gridCol>
                <a:gridCol w="393248">
                  <a:extLst>
                    <a:ext uri="{9D8B030D-6E8A-4147-A177-3AD203B41FA5}">
                      <a16:colId xmlns:a16="http://schemas.microsoft.com/office/drawing/2014/main" val="1059057951"/>
                    </a:ext>
                  </a:extLst>
                </a:gridCol>
                <a:gridCol w="873634">
                  <a:extLst>
                    <a:ext uri="{9D8B030D-6E8A-4147-A177-3AD203B41FA5}">
                      <a16:colId xmlns:a16="http://schemas.microsoft.com/office/drawing/2014/main" val="3480584820"/>
                    </a:ext>
                  </a:extLst>
                </a:gridCol>
              </a:tblGrid>
              <a:tr h="168355">
                <a:tc>
                  <a:txBody>
                    <a:bodyPr/>
                    <a:lstStyle/>
                    <a:p>
                      <a:pPr algn="ctr"/>
                      <a:r>
                        <a:rPr lang="en-US" sz="700" dirty="0">
                          <a:latin typeface="Arial Narrow" panose="020B0606020202030204" pitchFamily="34" charset="0"/>
                          <a:cs typeface="Times New Roman" panose="02020603050405020304" pitchFamily="18" charset="0"/>
                        </a:rPr>
                        <a:t>Parameter</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Unit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Value</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768417357"/>
                  </a:ext>
                </a:extLst>
              </a:tr>
              <a:tr h="168355">
                <a:tc>
                  <a:txBody>
                    <a:bodyPr/>
                    <a:lstStyle/>
                    <a:p>
                      <a:pPr algn="ctr"/>
                      <a:r>
                        <a:rPr lang="en-US" sz="70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MV</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9.63</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941413115"/>
                  </a:ext>
                </a:extLst>
              </a:tr>
              <a:tr h="168355">
                <a:tc>
                  <a:txBody>
                    <a:bodyPr/>
                    <a:lstStyle/>
                    <a:p>
                      <a:pPr algn="ctr"/>
                      <a:r>
                        <a:rPr lang="en-US" sz="700" dirty="0" err="1">
                          <a:latin typeface="Arial Narrow" panose="020B0606020202030204" pitchFamily="34" charset="0"/>
                          <a:cs typeface="Times New Roman" panose="02020603050405020304" pitchFamily="18" charset="0"/>
                        </a:rPr>
                        <a:t>V</a:t>
                      </a:r>
                      <a:r>
                        <a:rPr lang="en-US" sz="700" baseline="-25000" dirty="0" err="1">
                          <a:latin typeface="Arial Narrow" panose="020B0606020202030204" pitchFamily="34" charset="0"/>
                          <a:cs typeface="Times New Roman" panose="02020603050405020304" pitchFamily="18" charset="0"/>
                        </a:rPr>
                        <a:t>b</a:t>
                      </a:r>
                      <a:r>
                        <a:rPr lang="en-US" sz="700" baseline="0" dirty="0">
                          <a:latin typeface="Arial Narrow" panose="020B0606020202030204" pitchFamily="34" charset="0"/>
                          <a:cs typeface="Times New Roman" panose="02020603050405020304" pitchFamily="18" charset="0"/>
                        </a:rPr>
                        <a:t>(t=0)</a:t>
                      </a:r>
                      <a:endParaRPr lang="en-GB" sz="700" baseline="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MV</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0.86</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502249226"/>
                  </a:ext>
                </a:extLst>
              </a:tr>
              <a:tr h="168355">
                <a:tc>
                  <a:txBody>
                    <a:bodyPr/>
                    <a:lstStyle/>
                    <a:p>
                      <a:pPr algn="ctr"/>
                      <a:r>
                        <a:rPr lang="en-US" sz="700" dirty="0" err="1">
                          <a:latin typeface="Arial Narrow" panose="020B0606020202030204" pitchFamily="34" charset="0"/>
                          <a:cs typeface="Times New Roman" panose="02020603050405020304" pitchFamily="18" charset="0"/>
                        </a:rPr>
                        <a:t>V</a:t>
                      </a:r>
                      <a:r>
                        <a:rPr lang="en-US" sz="700" baseline="-25000" dirty="0" err="1">
                          <a:latin typeface="Arial Narrow" panose="020B0606020202030204" pitchFamily="34" charset="0"/>
                          <a:cs typeface="Times New Roman" panose="02020603050405020304" pitchFamily="18" charset="0"/>
                        </a:rPr>
                        <a:t>b,max</a:t>
                      </a:r>
                      <a:r>
                        <a:rPr lang="en-US" sz="700" baseline="0" dirty="0">
                          <a:latin typeface="Arial Narrow" panose="020B0606020202030204" pitchFamily="34" charset="0"/>
                          <a:cs typeface="Times New Roman" panose="02020603050405020304" pitchFamily="18" charset="0"/>
                        </a:rPr>
                        <a:t>(t=2.2 ns)</a:t>
                      </a:r>
                      <a:endParaRPr lang="en-GB" sz="700" baseline="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MV</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1.62</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1400048467"/>
                  </a:ext>
                </a:extLst>
              </a:tr>
              <a:tr h="168355">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err="1">
                          <a:latin typeface="Arial Narrow" panose="020B0606020202030204" pitchFamily="34" charset="0"/>
                          <a:cs typeface="Times New Roman" panose="02020603050405020304" pitchFamily="18" charset="0"/>
                        </a:rPr>
                        <a:t>V</a:t>
                      </a:r>
                      <a:r>
                        <a:rPr lang="en-US" sz="700" baseline="-25000" dirty="0" err="1">
                          <a:latin typeface="Arial Narrow" panose="020B0606020202030204" pitchFamily="34" charset="0"/>
                          <a:cs typeface="Times New Roman" panose="02020603050405020304" pitchFamily="18" charset="0"/>
                        </a:rPr>
                        <a:t>b</a:t>
                      </a:r>
                      <a:r>
                        <a:rPr lang="en-US" sz="700" baseline="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0.09</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761615074"/>
                  </a:ext>
                </a:extLst>
              </a:tr>
              <a:tr h="168355">
                <a:tc>
                  <a:txBody>
                    <a:bodyPr/>
                    <a:lstStyle/>
                    <a:p>
                      <a:pPr algn="ctr"/>
                      <a:r>
                        <a:rPr lang="en-US" sz="700" dirty="0" err="1">
                          <a:latin typeface="Arial Narrow" panose="020B0606020202030204" pitchFamily="34" charset="0"/>
                          <a:cs typeface="Times New Roman" panose="02020603050405020304" pitchFamily="18" charset="0"/>
                        </a:rPr>
                        <a:t>V</a:t>
                      </a:r>
                      <a:r>
                        <a:rPr lang="en-US" sz="700" baseline="-25000" dirty="0" err="1">
                          <a:latin typeface="Arial Narrow" panose="020B0606020202030204" pitchFamily="34" charset="0"/>
                          <a:cs typeface="Times New Roman" panose="02020603050405020304" pitchFamily="18" charset="0"/>
                        </a:rPr>
                        <a:t>b,max</a:t>
                      </a:r>
                      <a:r>
                        <a:rPr lang="en-US" sz="700" baseline="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0.17</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2314099797"/>
                  </a:ext>
                </a:extLst>
              </a:tr>
              <a:tr h="168355">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err="1">
                          <a:latin typeface="Arial Narrow" panose="020B0606020202030204" pitchFamily="34" charset="0"/>
                          <a:cs typeface="Times New Roman" panose="02020603050405020304" pitchFamily="18" charset="0"/>
                        </a:rPr>
                        <a:t>P</a:t>
                      </a:r>
                      <a:r>
                        <a:rPr lang="en-US" sz="700" baseline="-25000" dirty="0" err="1">
                          <a:latin typeface="Arial Narrow" panose="020B0606020202030204" pitchFamily="34" charset="0"/>
                          <a:cs typeface="Times New Roman" panose="02020603050405020304" pitchFamily="18" charset="0"/>
                        </a:rPr>
                        <a:t>diss</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MW</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12.75</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1727229715"/>
                  </a:ext>
                </a:extLst>
              </a:tr>
              <a:tr h="168355">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err="1">
                          <a:latin typeface="Arial Narrow" panose="020B0606020202030204" pitchFamily="34" charset="0"/>
                          <a:cs typeface="Times New Roman" panose="02020603050405020304" pitchFamily="18" charset="0"/>
                        </a:rPr>
                        <a:t>E</a:t>
                      </a:r>
                      <a:r>
                        <a:rPr lang="en-US" sz="700" baseline="-25000" dirty="0" err="1">
                          <a:latin typeface="Arial Narrow" panose="020B0606020202030204" pitchFamily="34" charset="0"/>
                          <a:cs typeface="Times New Roman" panose="02020603050405020304" pitchFamily="18" charset="0"/>
                        </a:rPr>
                        <a:t>peak</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MV/m</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48.81</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596487333"/>
                  </a:ext>
                </a:extLst>
              </a:tr>
            </a:tbl>
          </a:graphicData>
        </a:graphic>
      </p:graphicFrame>
      <p:graphicFrame>
        <p:nvGraphicFramePr>
          <p:cNvPr id="32" name="Table 31">
            <a:extLst>
              <a:ext uri="{FF2B5EF4-FFF2-40B4-BE49-F238E27FC236}">
                <a16:creationId xmlns:a16="http://schemas.microsoft.com/office/drawing/2014/main" id="{9A7BE877-C389-BDEA-C615-B73A341D170C}"/>
              </a:ext>
            </a:extLst>
          </p:cNvPr>
          <p:cNvGraphicFramePr>
            <a:graphicFrameLocks noGrp="1"/>
          </p:cNvGraphicFramePr>
          <p:nvPr>
            <p:extLst>
              <p:ext uri="{D42A27DB-BD31-4B8C-83A1-F6EECF244321}">
                <p14:modId xmlns:p14="http://schemas.microsoft.com/office/powerpoint/2010/main" val="1142182876"/>
              </p:ext>
            </p:extLst>
          </p:nvPr>
        </p:nvGraphicFramePr>
        <p:xfrm>
          <a:off x="5364088" y="3510465"/>
          <a:ext cx="2076924" cy="1386840"/>
        </p:xfrm>
        <a:graphic>
          <a:graphicData uri="http://schemas.openxmlformats.org/drawingml/2006/table">
            <a:tbl>
              <a:tblPr firstRow="1" bandRow="1">
                <a:tableStyleId>{93296810-A885-4BE3-A3E7-6D5BEEA58F35}</a:tableStyleId>
              </a:tblPr>
              <a:tblGrid>
                <a:gridCol w="795772">
                  <a:extLst>
                    <a:ext uri="{9D8B030D-6E8A-4147-A177-3AD203B41FA5}">
                      <a16:colId xmlns:a16="http://schemas.microsoft.com/office/drawing/2014/main" val="3224771020"/>
                    </a:ext>
                  </a:extLst>
                </a:gridCol>
                <a:gridCol w="394018">
                  <a:extLst>
                    <a:ext uri="{9D8B030D-6E8A-4147-A177-3AD203B41FA5}">
                      <a16:colId xmlns:a16="http://schemas.microsoft.com/office/drawing/2014/main" val="1059057951"/>
                    </a:ext>
                  </a:extLst>
                </a:gridCol>
                <a:gridCol w="887134">
                  <a:extLst>
                    <a:ext uri="{9D8B030D-6E8A-4147-A177-3AD203B41FA5}">
                      <a16:colId xmlns:a16="http://schemas.microsoft.com/office/drawing/2014/main" val="3480584820"/>
                    </a:ext>
                  </a:extLst>
                </a:gridCol>
              </a:tblGrid>
              <a:tr h="157953">
                <a:tc>
                  <a:txBody>
                    <a:bodyPr/>
                    <a:lstStyle/>
                    <a:p>
                      <a:pPr algn="ctr"/>
                      <a:r>
                        <a:rPr lang="en-US" sz="700" dirty="0">
                          <a:latin typeface="Arial Narrow" panose="020B0606020202030204" pitchFamily="34" charset="0"/>
                          <a:cs typeface="Times New Roman" panose="02020603050405020304" pitchFamily="18" charset="0"/>
                        </a:rPr>
                        <a:t>Parameter</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Unit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Value</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768417357"/>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r>
                        <a:rPr lang="en-GB" sz="700" baseline="-25000" dirty="0">
                          <a:latin typeface="Arial Narrow" panose="020B0606020202030204" pitchFamily="34" charset="0"/>
                          <a:cs typeface="Times New Roman" panose="02020603050405020304" pitchFamily="18" charset="0"/>
                        </a:rPr>
                        <a:t>,L</a:t>
                      </a:r>
                    </a:p>
                  </a:txBody>
                  <a:tcPr/>
                </a:tc>
                <a:tc>
                  <a:txBody>
                    <a:bodyPr/>
                    <a:lstStyle/>
                    <a:p>
                      <a:pPr algn="ctr"/>
                      <a:r>
                        <a:rPr lang="en-US" sz="700" dirty="0">
                          <a:latin typeface="Arial Narrow" panose="020B0606020202030204" pitchFamily="34" charset="0"/>
                          <a:cs typeface="Times New Roman" panose="02020603050405020304" pitchFamily="18" charset="0"/>
                        </a:rPr>
                        <a:t>MV</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10.29</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941413115"/>
                  </a:ext>
                </a:extLst>
              </a:tr>
              <a:tr h="157953">
                <a:tc>
                  <a:txBody>
                    <a:bodyPr/>
                    <a:lstStyle/>
                    <a:p>
                      <a:pPr algn="ctr"/>
                      <a:r>
                        <a:rPr lang="en-US" sz="70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RF,L</a:t>
                      </a:r>
                      <a:r>
                        <a:rPr lang="en-US" sz="700" baseline="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1.07</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502249226"/>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err="1">
                          <a:latin typeface="Arial Narrow" panose="020B0606020202030204" pitchFamily="34" charset="0"/>
                          <a:cs typeface="Times New Roman" panose="02020603050405020304" pitchFamily="18" charset="0"/>
                        </a:rPr>
                        <a:t>P</a:t>
                      </a:r>
                      <a:r>
                        <a:rPr lang="en-US" sz="700" baseline="-25000" dirty="0" err="1">
                          <a:latin typeface="Arial Narrow" panose="020B0606020202030204" pitchFamily="34" charset="0"/>
                          <a:cs typeface="Times New Roman" panose="02020603050405020304" pitchFamily="18" charset="0"/>
                        </a:rPr>
                        <a:t>diss</a:t>
                      </a:r>
                      <a:r>
                        <a:rPr lang="en-GB" sz="700" baseline="0" dirty="0">
                          <a:latin typeface="Arial Narrow" panose="020B0606020202030204" pitchFamily="34" charset="0"/>
                          <a:cs typeface="Times New Roman" panose="02020603050405020304" pitchFamily="18" charset="0"/>
                        </a:rPr>
                        <a:t>’</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MW</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14.58</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1400048467"/>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err="1">
                          <a:latin typeface="Arial Narrow" panose="020B0606020202030204" pitchFamily="34" charset="0"/>
                          <a:cs typeface="Times New Roman" panose="02020603050405020304" pitchFamily="18" charset="0"/>
                        </a:rPr>
                        <a:t>E</a:t>
                      </a:r>
                      <a:r>
                        <a:rPr lang="en-US" sz="700" baseline="-25000" dirty="0" err="1">
                          <a:latin typeface="Arial Narrow" panose="020B0606020202030204" pitchFamily="34" charset="0"/>
                          <a:cs typeface="Times New Roman" panose="02020603050405020304" pitchFamily="18" charset="0"/>
                        </a:rPr>
                        <a:t>peak</a:t>
                      </a:r>
                      <a:r>
                        <a:rPr lang="en-GB" sz="700" baseline="0" dirty="0">
                          <a:latin typeface="Arial Narrow" panose="020B0606020202030204" pitchFamily="34" charset="0"/>
                          <a:cs typeface="Times New Roman" panose="02020603050405020304" pitchFamily="18" charset="0"/>
                        </a:rPr>
                        <a:t>’</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MV/m</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52.20</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761615074"/>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700" dirty="0">
                          <a:latin typeface="Calibri" panose="020F0502020204030204" pitchFamily="34" charset="0"/>
                          <a:ea typeface="Calibri" panose="020F0502020204030204" pitchFamily="34" charset="0"/>
                          <a:cs typeface="Calibri" panose="020F0502020204030204" pitchFamily="34" charset="0"/>
                        </a:rPr>
                        <a:t>Δ</a:t>
                      </a:r>
                      <a:r>
                        <a:rPr lang="en-US" sz="700" dirty="0" err="1">
                          <a:latin typeface="Arial Narrow" panose="020B0606020202030204" pitchFamily="34" charset="0"/>
                          <a:cs typeface="Times New Roman" panose="02020603050405020304" pitchFamily="18" charset="0"/>
                        </a:rPr>
                        <a:t>V</a:t>
                      </a:r>
                      <a:r>
                        <a:rPr lang="en-US" sz="700" baseline="-25000" dirty="0" err="1">
                          <a:latin typeface="Arial Narrow" panose="020B0606020202030204" pitchFamily="34" charset="0"/>
                          <a:cs typeface="Times New Roman" panose="02020603050405020304" pitchFamily="18" charset="0"/>
                        </a:rPr>
                        <a:t>spread</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MV</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0.14</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2314099797"/>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700" dirty="0">
                          <a:latin typeface="Calibri" panose="020F0502020204030204" pitchFamily="34" charset="0"/>
                          <a:ea typeface="Calibri" panose="020F0502020204030204" pitchFamily="34" charset="0"/>
                          <a:cs typeface="Calibri" panose="020F0502020204030204" pitchFamily="34" charset="0"/>
                        </a:rPr>
                        <a:t>Δ</a:t>
                      </a:r>
                      <a:r>
                        <a:rPr lang="en-US" sz="700" dirty="0" err="1">
                          <a:latin typeface="Arial Narrow" panose="020B0606020202030204" pitchFamily="34" charset="0"/>
                          <a:cs typeface="Times New Roman" panose="02020603050405020304" pitchFamily="18" charset="0"/>
                        </a:rPr>
                        <a:t>V</a:t>
                      </a:r>
                      <a:r>
                        <a:rPr lang="en-US" sz="700" baseline="-25000" dirty="0" err="1">
                          <a:latin typeface="Arial Narrow" panose="020B0606020202030204" pitchFamily="34" charset="0"/>
                          <a:cs typeface="Times New Roman" panose="02020603050405020304" pitchFamily="18" charset="0"/>
                        </a:rPr>
                        <a:t>spread</a:t>
                      </a:r>
                      <a:r>
                        <a:rPr lang="en-US" sz="700" baseline="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0.01</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1589163318"/>
                  </a:ext>
                </a:extLst>
              </a:tr>
            </a:tbl>
          </a:graphicData>
        </a:graphic>
      </p:graphicFrame>
      <p:pic>
        <p:nvPicPr>
          <p:cNvPr id="3" name="Picture 2" descr="A graph of a diagram&#10;&#10;AI-generated content may be incorrect.">
            <a:extLst>
              <a:ext uri="{FF2B5EF4-FFF2-40B4-BE49-F238E27FC236}">
                <a16:creationId xmlns:a16="http://schemas.microsoft.com/office/drawing/2014/main" id="{ED40BEBB-8791-91EF-C368-16156175923F}"/>
              </a:ext>
            </a:extLst>
          </p:cNvPr>
          <p:cNvPicPr>
            <a:picLocks noChangeAspect="1"/>
          </p:cNvPicPr>
          <p:nvPr/>
        </p:nvPicPr>
        <p:blipFill>
          <a:blip r:embed="rId4"/>
          <a:stretch>
            <a:fillRect/>
          </a:stretch>
        </p:blipFill>
        <p:spPr>
          <a:xfrm>
            <a:off x="1504814" y="1093728"/>
            <a:ext cx="3048000" cy="2286000"/>
          </a:xfrm>
          <a:prstGeom prst="rect">
            <a:avLst/>
          </a:prstGeom>
        </p:spPr>
      </p:pic>
      <p:pic>
        <p:nvPicPr>
          <p:cNvPr id="8" name="Picture 7" descr="A graph of different colored lines&#10;&#10;AI-generated content may be incorrect.">
            <a:extLst>
              <a:ext uri="{FF2B5EF4-FFF2-40B4-BE49-F238E27FC236}">
                <a16:creationId xmlns:a16="http://schemas.microsoft.com/office/drawing/2014/main" id="{5710CB53-18FB-DB5D-B958-7F80F5C539FA}"/>
              </a:ext>
            </a:extLst>
          </p:cNvPr>
          <p:cNvPicPr>
            <a:picLocks noChangeAspect="1"/>
          </p:cNvPicPr>
          <p:nvPr/>
        </p:nvPicPr>
        <p:blipFill>
          <a:blip r:embed="rId5"/>
          <a:stretch>
            <a:fillRect/>
          </a:stretch>
        </p:blipFill>
        <p:spPr>
          <a:xfrm>
            <a:off x="4800600" y="1093728"/>
            <a:ext cx="3048000" cy="2286000"/>
          </a:xfrm>
          <a:prstGeom prst="rect">
            <a:avLst/>
          </a:prstGeom>
        </p:spPr>
      </p:pic>
    </p:spTree>
    <p:extLst>
      <p:ext uri="{BB962C8B-B14F-4D97-AF65-F5344CB8AC3E}">
        <p14:creationId xmlns:p14="http://schemas.microsoft.com/office/powerpoint/2010/main" val="1922592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5A1B64-B266-66A1-B05C-B0C5FBA2302A}"/>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7972F3E-10F2-96C5-3EE5-591F7F430494}"/>
              </a:ext>
            </a:extLst>
          </p:cNvPr>
          <p:cNvSpPr>
            <a:spLocks noGrp="1"/>
          </p:cNvSpPr>
          <p:nvPr>
            <p:ph type="sldNum" sz="quarter" idx="4"/>
          </p:nvPr>
        </p:nvSpPr>
        <p:spPr>
          <a:xfrm>
            <a:off x="8305800" y="5002009"/>
            <a:ext cx="457200" cy="273844"/>
          </a:xfrm>
        </p:spPr>
        <p:txBody>
          <a:bodyPr/>
          <a:lstStyle/>
          <a:p>
            <a:fld id="{974172A1-1CBF-0B40-9234-7D4D80EC19EA}" type="slidenum">
              <a:rPr lang="en-GB" smtClean="0"/>
              <a:pPr/>
              <a:t>21</a:t>
            </a:fld>
            <a:endParaRPr lang="en-GB" dirty="0"/>
          </a:p>
        </p:txBody>
      </p:sp>
      <p:sp>
        <p:nvSpPr>
          <p:cNvPr id="23" name="Rectangle 22">
            <a:extLst>
              <a:ext uri="{FF2B5EF4-FFF2-40B4-BE49-F238E27FC236}">
                <a16:creationId xmlns:a16="http://schemas.microsoft.com/office/drawing/2014/main" id="{E24E254A-5774-B12B-9EFC-DAEFBEAE60D5}"/>
              </a:ext>
            </a:extLst>
          </p:cNvPr>
          <p:cNvSpPr/>
          <p:nvPr/>
        </p:nvSpPr>
        <p:spPr>
          <a:xfrm>
            <a:off x="35496" y="94385"/>
            <a:ext cx="1224136" cy="1025115"/>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Title 4">
            <a:extLst>
              <a:ext uri="{FF2B5EF4-FFF2-40B4-BE49-F238E27FC236}">
                <a16:creationId xmlns:a16="http://schemas.microsoft.com/office/drawing/2014/main" id="{7C0D7286-9E88-FC7F-C6F2-10E41C688EB7}"/>
              </a:ext>
            </a:extLst>
          </p:cNvPr>
          <p:cNvSpPr txBox="1">
            <a:spLocks/>
          </p:cNvSpPr>
          <p:nvPr/>
        </p:nvSpPr>
        <p:spPr>
          <a:xfrm>
            <a:off x="539552" y="96416"/>
            <a:ext cx="8280920" cy="297542"/>
          </a:xfrm>
          <a:prstGeom prst="rect">
            <a:avLst/>
          </a:prstGeom>
          <a:noFill/>
        </p:spPr>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r>
              <a:rPr lang="en-US" sz="2000" dirty="0"/>
              <a:t>Beam loading for 5-cell cavity </a:t>
            </a:r>
            <a:r>
              <a:rPr lang="en-US" sz="2000" u="sng" dirty="0"/>
              <a:t>with and without</a:t>
            </a:r>
            <a:r>
              <a:rPr lang="en-US" sz="2000" dirty="0"/>
              <a:t> Be-windows – Stage AM5</a:t>
            </a:r>
            <a:endParaRPr lang="en-GB" sz="2000" dirty="0"/>
          </a:p>
        </p:txBody>
      </p:sp>
      <p:graphicFrame>
        <p:nvGraphicFramePr>
          <p:cNvPr id="2" name="Table 1">
            <a:extLst>
              <a:ext uri="{FF2B5EF4-FFF2-40B4-BE49-F238E27FC236}">
                <a16:creationId xmlns:a16="http://schemas.microsoft.com/office/drawing/2014/main" id="{A80AB181-38F6-B733-B689-4414FD9A1C5A}"/>
              </a:ext>
            </a:extLst>
          </p:cNvPr>
          <p:cNvGraphicFramePr>
            <a:graphicFrameLocks noGrp="1"/>
          </p:cNvGraphicFramePr>
          <p:nvPr>
            <p:extLst>
              <p:ext uri="{D42A27DB-BD31-4B8C-83A1-F6EECF244321}">
                <p14:modId xmlns:p14="http://schemas.microsoft.com/office/powerpoint/2010/main" val="1819320532"/>
              </p:ext>
            </p:extLst>
          </p:nvPr>
        </p:nvGraphicFramePr>
        <p:xfrm>
          <a:off x="2123728" y="2980238"/>
          <a:ext cx="1852698" cy="1386840"/>
        </p:xfrm>
        <a:graphic>
          <a:graphicData uri="http://schemas.openxmlformats.org/drawingml/2006/table">
            <a:tbl>
              <a:tblPr firstRow="1" bandRow="1">
                <a:tableStyleId>{93296810-A885-4BE3-A3E7-6D5BEEA58F35}</a:tableStyleId>
              </a:tblPr>
              <a:tblGrid>
                <a:gridCol w="689745">
                  <a:extLst>
                    <a:ext uri="{9D8B030D-6E8A-4147-A177-3AD203B41FA5}">
                      <a16:colId xmlns:a16="http://schemas.microsoft.com/office/drawing/2014/main" val="3224771020"/>
                    </a:ext>
                  </a:extLst>
                </a:gridCol>
                <a:gridCol w="394018">
                  <a:extLst>
                    <a:ext uri="{9D8B030D-6E8A-4147-A177-3AD203B41FA5}">
                      <a16:colId xmlns:a16="http://schemas.microsoft.com/office/drawing/2014/main" val="1059057951"/>
                    </a:ext>
                  </a:extLst>
                </a:gridCol>
                <a:gridCol w="768935">
                  <a:extLst>
                    <a:ext uri="{9D8B030D-6E8A-4147-A177-3AD203B41FA5}">
                      <a16:colId xmlns:a16="http://schemas.microsoft.com/office/drawing/2014/main" val="3480584820"/>
                    </a:ext>
                  </a:extLst>
                </a:gridCol>
              </a:tblGrid>
              <a:tr h="157953">
                <a:tc>
                  <a:txBody>
                    <a:bodyPr/>
                    <a:lstStyle/>
                    <a:p>
                      <a:pPr algn="ctr"/>
                      <a:r>
                        <a:rPr lang="en-US" sz="700" dirty="0">
                          <a:latin typeface="Arial Narrow" panose="020B0606020202030204" pitchFamily="34" charset="0"/>
                          <a:cs typeface="Times New Roman" panose="02020603050405020304" pitchFamily="18" charset="0"/>
                        </a:rPr>
                        <a:t>Parameter</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Unit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Value</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768417357"/>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r>
                        <a:rPr lang="en-GB" sz="700" baseline="-25000" dirty="0">
                          <a:latin typeface="Arial Narrow" panose="020B0606020202030204" pitchFamily="34" charset="0"/>
                          <a:cs typeface="Times New Roman" panose="02020603050405020304" pitchFamily="18" charset="0"/>
                        </a:rPr>
                        <a:t>,L</a:t>
                      </a:r>
                    </a:p>
                  </a:txBody>
                  <a:tcPr/>
                </a:tc>
                <a:tc>
                  <a:txBody>
                    <a:bodyPr/>
                    <a:lstStyle/>
                    <a:p>
                      <a:pPr algn="ctr"/>
                      <a:r>
                        <a:rPr lang="en-US" sz="700" dirty="0">
                          <a:latin typeface="Arial Narrow" panose="020B0606020202030204" pitchFamily="34" charset="0"/>
                          <a:cs typeface="Times New Roman" panose="02020603050405020304" pitchFamily="18" charset="0"/>
                        </a:rPr>
                        <a:t>MV</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13.3</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941413115"/>
                  </a:ext>
                </a:extLst>
              </a:tr>
              <a:tr h="157953">
                <a:tc>
                  <a:txBody>
                    <a:bodyPr/>
                    <a:lstStyle/>
                    <a:p>
                      <a:pPr algn="ctr"/>
                      <a:r>
                        <a:rPr lang="en-US" sz="70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RF,L</a:t>
                      </a:r>
                      <a:r>
                        <a:rPr lang="en-US" sz="700" baseline="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1.38</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502249226"/>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err="1">
                          <a:latin typeface="Arial Narrow" panose="020B0606020202030204" pitchFamily="34" charset="0"/>
                          <a:cs typeface="Times New Roman" panose="02020603050405020304" pitchFamily="18" charset="0"/>
                        </a:rPr>
                        <a:t>P</a:t>
                      </a:r>
                      <a:r>
                        <a:rPr lang="en-US" sz="700" baseline="-25000" dirty="0" err="1">
                          <a:latin typeface="Arial Narrow" panose="020B0606020202030204" pitchFamily="34" charset="0"/>
                          <a:cs typeface="Times New Roman" panose="02020603050405020304" pitchFamily="18" charset="0"/>
                        </a:rPr>
                        <a:t>diss</a:t>
                      </a:r>
                      <a:r>
                        <a:rPr lang="en-GB" sz="700" baseline="0" dirty="0">
                          <a:latin typeface="Arial Narrow" panose="020B0606020202030204" pitchFamily="34" charset="0"/>
                          <a:cs typeface="Times New Roman" panose="02020603050405020304" pitchFamily="18" charset="0"/>
                        </a:rPr>
                        <a:t>’</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MW</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11.26</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1400048467"/>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err="1">
                          <a:latin typeface="Arial Narrow" panose="020B0606020202030204" pitchFamily="34" charset="0"/>
                          <a:cs typeface="Times New Roman" panose="02020603050405020304" pitchFamily="18" charset="0"/>
                        </a:rPr>
                        <a:t>E</a:t>
                      </a:r>
                      <a:r>
                        <a:rPr lang="en-US" sz="700" baseline="-25000" dirty="0" err="1">
                          <a:latin typeface="Arial Narrow" panose="020B0606020202030204" pitchFamily="34" charset="0"/>
                          <a:cs typeface="Times New Roman" panose="02020603050405020304" pitchFamily="18" charset="0"/>
                        </a:rPr>
                        <a:t>peak</a:t>
                      </a:r>
                      <a:r>
                        <a:rPr lang="en-GB" sz="700" baseline="0" dirty="0">
                          <a:latin typeface="Arial Narrow" panose="020B0606020202030204" pitchFamily="34" charset="0"/>
                          <a:cs typeface="Times New Roman" panose="02020603050405020304" pitchFamily="18" charset="0"/>
                        </a:rPr>
                        <a:t>’</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MV/m</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33.29</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761615074"/>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700" dirty="0">
                          <a:latin typeface="Calibri" panose="020F0502020204030204" pitchFamily="34" charset="0"/>
                          <a:ea typeface="Calibri" panose="020F0502020204030204" pitchFamily="34" charset="0"/>
                          <a:cs typeface="Calibri" panose="020F0502020204030204" pitchFamily="34" charset="0"/>
                        </a:rPr>
                        <a:t>Δ</a:t>
                      </a:r>
                      <a:r>
                        <a:rPr lang="en-US" sz="700" dirty="0" err="1">
                          <a:latin typeface="Arial Narrow" panose="020B0606020202030204" pitchFamily="34" charset="0"/>
                          <a:cs typeface="Times New Roman" panose="02020603050405020304" pitchFamily="18" charset="0"/>
                        </a:rPr>
                        <a:t>V</a:t>
                      </a:r>
                      <a:r>
                        <a:rPr lang="en-US" sz="700" baseline="-25000" dirty="0" err="1">
                          <a:latin typeface="Arial Narrow" panose="020B0606020202030204" pitchFamily="34" charset="0"/>
                          <a:cs typeface="Times New Roman" panose="02020603050405020304" pitchFamily="18" charset="0"/>
                        </a:rPr>
                        <a:t>spread</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MV</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0.53</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2314099797"/>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700" dirty="0">
                          <a:latin typeface="Calibri" panose="020F0502020204030204" pitchFamily="34" charset="0"/>
                          <a:ea typeface="Calibri" panose="020F0502020204030204" pitchFamily="34" charset="0"/>
                          <a:cs typeface="Calibri" panose="020F0502020204030204" pitchFamily="34" charset="0"/>
                        </a:rPr>
                        <a:t>Δ</a:t>
                      </a:r>
                      <a:r>
                        <a:rPr lang="en-US" sz="700" dirty="0" err="1">
                          <a:latin typeface="Arial Narrow" panose="020B0606020202030204" pitchFamily="34" charset="0"/>
                          <a:cs typeface="Times New Roman" panose="02020603050405020304" pitchFamily="18" charset="0"/>
                        </a:rPr>
                        <a:t>V</a:t>
                      </a:r>
                      <a:r>
                        <a:rPr lang="en-US" sz="700" baseline="-25000" dirty="0" err="1">
                          <a:latin typeface="Arial Narrow" panose="020B0606020202030204" pitchFamily="34" charset="0"/>
                          <a:cs typeface="Times New Roman" panose="02020603050405020304" pitchFamily="18" charset="0"/>
                        </a:rPr>
                        <a:t>spread</a:t>
                      </a:r>
                      <a:r>
                        <a:rPr lang="en-US" sz="700" baseline="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0.05</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1589163318"/>
                  </a:ext>
                </a:extLst>
              </a:tr>
            </a:tbl>
          </a:graphicData>
        </a:graphic>
      </p:graphicFrame>
      <p:grpSp>
        <p:nvGrpSpPr>
          <p:cNvPr id="22" name="Group 21">
            <a:extLst>
              <a:ext uri="{FF2B5EF4-FFF2-40B4-BE49-F238E27FC236}">
                <a16:creationId xmlns:a16="http://schemas.microsoft.com/office/drawing/2014/main" id="{BD10D635-D927-DD8A-0731-0C7A69CFE64F}"/>
              </a:ext>
            </a:extLst>
          </p:cNvPr>
          <p:cNvGrpSpPr/>
          <p:nvPr/>
        </p:nvGrpSpPr>
        <p:grpSpPr>
          <a:xfrm>
            <a:off x="935597" y="397724"/>
            <a:ext cx="3888431" cy="2550398"/>
            <a:chOff x="935597" y="454874"/>
            <a:chExt cx="3888431" cy="2550398"/>
          </a:xfrm>
        </p:grpSpPr>
        <p:pic>
          <p:nvPicPr>
            <p:cNvPr id="5" name="Picture 4" descr="A graph of a function&#10;&#10;AI-generated content may be incorrect.">
              <a:extLst>
                <a:ext uri="{FF2B5EF4-FFF2-40B4-BE49-F238E27FC236}">
                  <a16:creationId xmlns:a16="http://schemas.microsoft.com/office/drawing/2014/main" id="{E3EC0655-5FAE-E647-C5E4-0C93C03A6360}"/>
                </a:ext>
              </a:extLst>
            </p:cNvPr>
            <p:cNvPicPr>
              <a:picLocks noChangeAspect="1"/>
            </p:cNvPicPr>
            <p:nvPr/>
          </p:nvPicPr>
          <p:blipFill>
            <a:blip r:embed="rId3"/>
            <a:stretch>
              <a:fillRect/>
            </a:stretch>
          </p:blipFill>
          <p:spPr>
            <a:xfrm>
              <a:off x="1427977" y="719272"/>
              <a:ext cx="3048000" cy="2286000"/>
            </a:xfrm>
            <a:prstGeom prst="rect">
              <a:avLst/>
            </a:prstGeom>
          </p:spPr>
        </p:pic>
        <p:sp>
          <p:nvSpPr>
            <p:cNvPr id="16" name="Content Placeholder 1">
              <a:extLst>
                <a:ext uri="{FF2B5EF4-FFF2-40B4-BE49-F238E27FC236}">
                  <a16:creationId xmlns:a16="http://schemas.microsoft.com/office/drawing/2014/main" id="{11B11671-B323-A840-CAA1-C24BA9A63C6B}"/>
                </a:ext>
              </a:extLst>
            </p:cNvPr>
            <p:cNvSpPr txBox="1">
              <a:spLocks/>
            </p:cNvSpPr>
            <p:nvPr/>
          </p:nvSpPr>
          <p:spPr>
            <a:xfrm>
              <a:off x="935597" y="454874"/>
              <a:ext cx="3888431" cy="286777"/>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050" u="sng" dirty="0"/>
                <a:t>Multi-cell cavity with Be-windows</a:t>
              </a:r>
            </a:p>
          </p:txBody>
        </p:sp>
      </p:grpSp>
      <p:graphicFrame>
        <p:nvGraphicFramePr>
          <p:cNvPr id="18" name="Table 17">
            <a:extLst>
              <a:ext uri="{FF2B5EF4-FFF2-40B4-BE49-F238E27FC236}">
                <a16:creationId xmlns:a16="http://schemas.microsoft.com/office/drawing/2014/main" id="{438E8C03-832F-DA88-E7A3-2ACA3BDB752D}"/>
              </a:ext>
            </a:extLst>
          </p:cNvPr>
          <p:cNvGraphicFramePr>
            <a:graphicFrameLocks noGrp="1"/>
          </p:cNvGraphicFramePr>
          <p:nvPr>
            <p:extLst>
              <p:ext uri="{D42A27DB-BD31-4B8C-83A1-F6EECF244321}">
                <p14:modId xmlns:p14="http://schemas.microsoft.com/office/powerpoint/2010/main" val="3007785393"/>
              </p:ext>
            </p:extLst>
          </p:nvPr>
        </p:nvGraphicFramePr>
        <p:xfrm>
          <a:off x="5898126" y="3024721"/>
          <a:ext cx="2076924" cy="1386840"/>
        </p:xfrm>
        <a:graphic>
          <a:graphicData uri="http://schemas.openxmlformats.org/drawingml/2006/table">
            <a:tbl>
              <a:tblPr firstRow="1" bandRow="1">
                <a:tableStyleId>{93296810-A885-4BE3-A3E7-6D5BEEA58F35}</a:tableStyleId>
              </a:tblPr>
              <a:tblGrid>
                <a:gridCol w="795772">
                  <a:extLst>
                    <a:ext uri="{9D8B030D-6E8A-4147-A177-3AD203B41FA5}">
                      <a16:colId xmlns:a16="http://schemas.microsoft.com/office/drawing/2014/main" val="3224771020"/>
                    </a:ext>
                  </a:extLst>
                </a:gridCol>
                <a:gridCol w="394018">
                  <a:extLst>
                    <a:ext uri="{9D8B030D-6E8A-4147-A177-3AD203B41FA5}">
                      <a16:colId xmlns:a16="http://schemas.microsoft.com/office/drawing/2014/main" val="1059057951"/>
                    </a:ext>
                  </a:extLst>
                </a:gridCol>
                <a:gridCol w="887134">
                  <a:extLst>
                    <a:ext uri="{9D8B030D-6E8A-4147-A177-3AD203B41FA5}">
                      <a16:colId xmlns:a16="http://schemas.microsoft.com/office/drawing/2014/main" val="3480584820"/>
                    </a:ext>
                  </a:extLst>
                </a:gridCol>
              </a:tblGrid>
              <a:tr h="157953">
                <a:tc>
                  <a:txBody>
                    <a:bodyPr/>
                    <a:lstStyle/>
                    <a:p>
                      <a:pPr algn="ctr"/>
                      <a:r>
                        <a:rPr lang="en-US" sz="700" dirty="0">
                          <a:latin typeface="Arial Narrow" panose="020B0606020202030204" pitchFamily="34" charset="0"/>
                          <a:cs typeface="Times New Roman" panose="02020603050405020304" pitchFamily="18" charset="0"/>
                        </a:rPr>
                        <a:t>Parameter</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Unit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Value</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768417357"/>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r>
                        <a:rPr lang="en-GB" sz="700" baseline="-25000" dirty="0">
                          <a:latin typeface="Arial Narrow" panose="020B0606020202030204" pitchFamily="34" charset="0"/>
                          <a:cs typeface="Times New Roman" panose="02020603050405020304" pitchFamily="18" charset="0"/>
                        </a:rPr>
                        <a:t>,L</a:t>
                      </a:r>
                    </a:p>
                  </a:txBody>
                  <a:tcPr/>
                </a:tc>
                <a:tc>
                  <a:txBody>
                    <a:bodyPr/>
                    <a:lstStyle/>
                    <a:p>
                      <a:pPr algn="ctr"/>
                      <a:r>
                        <a:rPr lang="en-US" sz="700" dirty="0">
                          <a:latin typeface="Arial Narrow" panose="020B0606020202030204" pitchFamily="34" charset="0"/>
                          <a:cs typeface="Times New Roman" panose="02020603050405020304" pitchFamily="18" charset="0"/>
                        </a:rPr>
                        <a:t>MV</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10.29</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941413115"/>
                  </a:ext>
                </a:extLst>
              </a:tr>
              <a:tr h="157953">
                <a:tc>
                  <a:txBody>
                    <a:bodyPr/>
                    <a:lstStyle/>
                    <a:p>
                      <a:pPr algn="ctr"/>
                      <a:r>
                        <a:rPr lang="en-US" sz="70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RF,L</a:t>
                      </a:r>
                      <a:r>
                        <a:rPr lang="en-US" sz="700" baseline="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1.07</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502249226"/>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err="1">
                          <a:latin typeface="Arial Narrow" panose="020B0606020202030204" pitchFamily="34" charset="0"/>
                          <a:cs typeface="Times New Roman" panose="02020603050405020304" pitchFamily="18" charset="0"/>
                        </a:rPr>
                        <a:t>P</a:t>
                      </a:r>
                      <a:r>
                        <a:rPr lang="en-US" sz="700" baseline="-25000" dirty="0" err="1">
                          <a:latin typeface="Arial Narrow" panose="020B0606020202030204" pitchFamily="34" charset="0"/>
                          <a:cs typeface="Times New Roman" panose="02020603050405020304" pitchFamily="18" charset="0"/>
                        </a:rPr>
                        <a:t>diss</a:t>
                      </a:r>
                      <a:r>
                        <a:rPr lang="en-GB" sz="700" baseline="0" dirty="0">
                          <a:latin typeface="Arial Narrow" panose="020B0606020202030204" pitchFamily="34" charset="0"/>
                          <a:cs typeface="Times New Roman" panose="02020603050405020304" pitchFamily="18" charset="0"/>
                        </a:rPr>
                        <a:t>’</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MW</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14.58</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1400048467"/>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700" dirty="0" err="1">
                          <a:latin typeface="Arial Narrow" panose="020B0606020202030204" pitchFamily="34" charset="0"/>
                          <a:cs typeface="Times New Roman" panose="02020603050405020304" pitchFamily="18" charset="0"/>
                        </a:rPr>
                        <a:t>E</a:t>
                      </a:r>
                      <a:r>
                        <a:rPr lang="en-US" sz="700" baseline="-25000" dirty="0" err="1">
                          <a:latin typeface="Arial Narrow" panose="020B0606020202030204" pitchFamily="34" charset="0"/>
                          <a:cs typeface="Times New Roman" panose="02020603050405020304" pitchFamily="18" charset="0"/>
                        </a:rPr>
                        <a:t>peak</a:t>
                      </a:r>
                      <a:r>
                        <a:rPr lang="en-GB" sz="700" baseline="0" dirty="0">
                          <a:latin typeface="Arial Narrow" panose="020B0606020202030204" pitchFamily="34" charset="0"/>
                          <a:cs typeface="Times New Roman" panose="02020603050405020304" pitchFamily="18" charset="0"/>
                        </a:rPr>
                        <a:t>’</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MV/m</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52.20</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3761615074"/>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700" dirty="0">
                          <a:latin typeface="Calibri" panose="020F0502020204030204" pitchFamily="34" charset="0"/>
                          <a:ea typeface="Calibri" panose="020F0502020204030204" pitchFamily="34" charset="0"/>
                          <a:cs typeface="Calibri" panose="020F0502020204030204" pitchFamily="34" charset="0"/>
                        </a:rPr>
                        <a:t>Δ</a:t>
                      </a:r>
                      <a:r>
                        <a:rPr lang="en-US" sz="700" dirty="0" err="1">
                          <a:latin typeface="Arial Narrow" panose="020B0606020202030204" pitchFamily="34" charset="0"/>
                          <a:cs typeface="Times New Roman" panose="02020603050405020304" pitchFamily="18" charset="0"/>
                        </a:rPr>
                        <a:t>V</a:t>
                      </a:r>
                      <a:r>
                        <a:rPr lang="en-US" sz="700" baseline="-25000" dirty="0" err="1">
                          <a:latin typeface="Arial Narrow" panose="020B0606020202030204" pitchFamily="34" charset="0"/>
                          <a:cs typeface="Times New Roman" panose="02020603050405020304" pitchFamily="18" charset="0"/>
                        </a:rPr>
                        <a:t>spread</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MV</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0.14</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2314099797"/>
                  </a:ext>
                </a:extLst>
              </a:tr>
              <a:tr h="15795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700" dirty="0">
                          <a:latin typeface="Calibri" panose="020F0502020204030204" pitchFamily="34" charset="0"/>
                          <a:ea typeface="Calibri" panose="020F0502020204030204" pitchFamily="34" charset="0"/>
                          <a:cs typeface="Calibri" panose="020F0502020204030204" pitchFamily="34" charset="0"/>
                        </a:rPr>
                        <a:t>Δ</a:t>
                      </a:r>
                      <a:r>
                        <a:rPr lang="en-US" sz="700" dirty="0" err="1">
                          <a:latin typeface="Arial Narrow" panose="020B0606020202030204" pitchFamily="34" charset="0"/>
                          <a:cs typeface="Times New Roman" panose="02020603050405020304" pitchFamily="18" charset="0"/>
                        </a:rPr>
                        <a:t>V</a:t>
                      </a:r>
                      <a:r>
                        <a:rPr lang="en-US" sz="700" baseline="-25000" dirty="0" err="1">
                          <a:latin typeface="Arial Narrow" panose="020B0606020202030204" pitchFamily="34" charset="0"/>
                          <a:cs typeface="Times New Roman" panose="02020603050405020304" pitchFamily="18" charset="0"/>
                        </a:rPr>
                        <a:t>spread</a:t>
                      </a:r>
                      <a:r>
                        <a:rPr lang="en-US" sz="700" baseline="0" dirty="0">
                          <a:latin typeface="Arial Narrow" panose="020B0606020202030204" pitchFamily="34" charset="0"/>
                          <a:cs typeface="Times New Roman" panose="02020603050405020304" pitchFamily="18" charset="0"/>
                        </a:rPr>
                        <a:t>/V</a:t>
                      </a:r>
                      <a:r>
                        <a:rPr lang="en-US" sz="700" baseline="-25000" dirty="0">
                          <a:latin typeface="Arial Narrow" panose="020B0606020202030204" pitchFamily="34" charset="0"/>
                          <a:cs typeface="Times New Roman" panose="02020603050405020304" pitchFamily="18" charset="0"/>
                        </a:rPr>
                        <a:t>RF</a:t>
                      </a:r>
                      <a:endParaRPr lang="en-GB" sz="700" baseline="-250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a:t>
                      </a:r>
                      <a:endParaRPr lang="en-GB" sz="700" dirty="0">
                        <a:latin typeface="Arial Narrow" panose="020B0606020202030204" pitchFamily="34" charset="0"/>
                        <a:cs typeface="Times New Roman" panose="02020603050405020304" pitchFamily="18" charset="0"/>
                      </a:endParaRPr>
                    </a:p>
                  </a:txBody>
                  <a:tcPr/>
                </a:tc>
                <a:tc>
                  <a:txBody>
                    <a:bodyPr/>
                    <a:lstStyle/>
                    <a:p>
                      <a:pPr algn="ctr"/>
                      <a:r>
                        <a:rPr lang="en-US" sz="700" dirty="0">
                          <a:latin typeface="Arial Narrow" panose="020B0606020202030204" pitchFamily="34" charset="0"/>
                          <a:cs typeface="Times New Roman" panose="02020603050405020304" pitchFamily="18" charset="0"/>
                        </a:rPr>
                        <a:t>0.01</a:t>
                      </a:r>
                      <a:endParaRPr lang="en-GB" sz="700" dirty="0">
                        <a:latin typeface="Arial Narrow" panose="020B0606020202030204" pitchFamily="34" charset="0"/>
                        <a:cs typeface="Times New Roman" panose="02020603050405020304" pitchFamily="18" charset="0"/>
                      </a:endParaRPr>
                    </a:p>
                  </a:txBody>
                  <a:tcPr/>
                </a:tc>
                <a:extLst>
                  <a:ext uri="{0D108BD9-81ED-4DB2-BD59-A6C34878D82A}">
                    <a16:rowId xmlns:a16="http://schemas.microsoft.com/office/drawing/2014/main" val="1589163318"/>
                  </a:ext>
                </a:extLst>
              </a:tr>
            </a:tbl>
          </a:graphicData>
        </a:graphic>
      </p:graphicFrame>
      <p:grpSp>
        <p:nvGrpSpPr>
          <p:cNvPr id="24" name="Group 23">
            <a:extLst>
              <a:ext uri="{FF2B5EF4-FFF2-40B4-BE49-F238E27FC236}">
                <a16:creationId xmlns:a16="http://schemas.microsoft.com/office/drawing/2014/main" id="{B6AFB707-3937-81F0-E80C-F152705C39FF}"/>
              </a:ext>
            </a:extLst>
          </p:cNvPr>
          <p:cNvGrpSpPr/>
          <p:nvPr/>
        </p:nvGrpSpPr>
        <p:grpSpPr>
          <a:xfrm>
            <a:off x="4992373" y="397724"/>
            <a:ext cx="3888431" cy="2549902"/>
            <a:chOff x="4992373" y="454874"/>
            <a:chExt cx="3888431" cy="2549902"/>
          </a:xfrm>
        </p:grpSpPr>
        <p:sp>
          <p:nvSpPr>
            <p:cNvPr id="17" name="Content Placeholder 1">
              <a:extLst>
                <a:ext uri="{FF2B5EF4-FFF2-40B4-BE49-F238E27FC236}">
                  <a16:creationId xmlns:a16="http://schemas.microsoft.com/office/drawing/2014/main" id="{DEA241FA-B86D-5C7C-1A7C-D73BE24C2B24}"/>
                </a:ext>
              </a:extLst>
            </p:cNvPr>
            <p:cNvSpPr txBox="1">
              <a:spLocks/>
            </p:cNvSpPr>
            <p:nvPr/>
          </p:nvSpPr>
          <p:spPr>
            <a:xfrm>
              <a:off x="4992373" y="454874"/>
              <a:ext cx="3888431" cy="286777"/>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050" u="sng" dirty="0"/>
                <a:t>Multi-cell cavity without Be-windows</a:t>
              </a:r>
            </a:p>
          </p:txBody>
        </p:sp>
        <p:pic>
          <p:nvPicPr>
            <p:cNvPr id="19" name="Picture 18" descr="A graph of different colored lines&#10;&#10;AI-generated content may be incorrect.">
              <a:extLst>
                <a:ext uri="{FF2B5EF4-FFF2-40B4-BE49-F238E27FC236}">
                  <a16:creationId xmlns:a16="http://schemas.microsoft.com/office/drawing/2014/main" id="{0B400053-B7ED-3F42-30EA-36E67028FF7E}"/>
                </a:ext>
              </a:extLst>
            </p:cNvPr>
            <p:cNvPicPr>
              <a:picLocks noChangeAspect="1"/>
            </p:cNvPicPr>
            <p:nvPr/>
          </p:nvPicPr>
          <p:blipFill>
            <a:blip r:embed="rId4"/>
            <a:stretch>
              <a:fillRect/>
            </a:stretch>
          </p:blipFill>
          <p:spPr>
            <a:xfrm>
              <a:off x="5340424" y="718776"/>
              <a:ext cx="3048000" cy="2286000"/>
            </a:xfrm>
            <a:prstGeom prst="rect">
              <a:avLst/>
            </a:prstGeom>
          </p:spPr>
        </p:pic>
      </p:grpSp>
      <p:sp>
        <p:nvSpPr>
          <p:cNvPr id="20" name="Content Placeholder 1">
            <a:extLst>
              <a:ext uri="{FF2B5EF4-FFF2-40B4-BE49-F238E27FC236}">
                <a16:creationId xmlns:a16="http://schemas.microsoft.com/office/drawing/2014/main" id="{5FC188B1-4A20-8512-CA24-65CC99A3CF45}"/>
              </a:ext>
            </a:extLst>
          </p:cNvPr>
          <p:cNvSpPr txBox="1">
            <a:spLocks/>
          </p:cNvSpPr>
          <p:nvPr/>
        </p:nvSpPr>
        <p:spPr>
          <a:xfrm>
            <a:off x="198806" y="4406245"/>
            <a:ext cx="8765682" cy="693519"/>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200" dirty="0"/>
          </a:p>
        </p:txBody>
      </p:sp>
      <p:sp>
        <p:nvSpPr>
          <p:cNvPr id="21" name="Content Placeholder 1">
            <a:extLst>
              <a:ext uri="{FF2B5EF4-FFF2-40B4-BE49-F238E27FC236}">
                <a16:creationId xmlns:a16="http://schemas.microsoft.com/office/drawing/2014/main" id="{9C89A857-7076-6DEB-C755-9234DCD44BC3}"/>
              </a:ext>
            </a:extLst>
          </p:cNvPr>
          <p:cNvSpPr txBox="1">
            <a:spLocks/>
          </p:cNvSpPr>
          <p:nvPr/>
        </p:nvSpPr>
        <p:spPr>
          <a:xfrm>
            <a:off x="198806" y="4426070"/>
            <a:ext cx="8765682" cy="660280"/>
          </a:xfrm>
          <a:prstGeom prst="rect">
            <a:avLst/>
          </a:prstGeom>
          <a:solidFill>
            <a:schemeClr val="bg1"/>
          </a:solidFill>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dirty="0"/>
              <a:t>The required RF voltage to compensate beam loading in cavity with windows is 29% higher than cavity without windows</a:t>
            </a:r>
          </a:p>
          <a:p>
            <a:r>
              <a:rPr lang="en-GB" sz="1200" dirty="0"/>
              <a:t>The dissipated power is lower in the cavity with window by 23% and the peak electric field by 36% compared to the cavity without Be-windows</a:t>
            </a:r>
          </a:p>
          <a:p>
            <a:r>
              <a:rPr lang="en-GB" sz="1200" dirty="0"/>
              <a:t>The peak electric field is higher than 50 MV/m (ultimate field) in the cavity without Be-window (high risk of RF breakdown)</a:t>
            </a:r>
            <a:endParaRPr lang="en-US" sz="1200" dirty="0"/>
          </a:p>
        </p:txBody>
      </p:sp>
    </p:spTree>
    <p:extLst>
      <p:ext uri="{BB962C8B-B14F-4D97-AF65-F5344CB8AC3E}">
        <p14:creationId xmlns:p14="http://schemas.microsoft.com/office/powerpoint/2010/main" val="4235681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1">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136F4E-6423-5E63-589F-D68197A10350}"/>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F2D13D3-5E2E-3344-90CB-7655E9EC675D}"/>
              </a:ext>
            </a:extLst>
          </p:cNvPr>
          <p:cNvSpPr>
            <a:spLocks noGrp="1"/>
          </p:cNvSpPr>
          <p:nvPr>
            <p:ph type="sldNum" sz="quarter" idx="4"/>
          </p:nvPr>
        </p:nvSpPr>
        <p:spPr/>
        <p:txBody>
          <a:bodyPr/>
          <a:lstStyle/>
          <a:p>
            <a:fld id="{974172A1-1CBF-0B40-9234-7D4D80EC19EA}" type="slidenum">
              <a:rPr lang="en-GB" smtClean="0"/>
              <a:pPr/>
              <a:t>22</a:t>
            </a:fld>
            <a:endParaRPr lang="en-GB" dirty="0"/>
          </a:p>
        </p:txBody>
      </p:sp>
      <p:sp>
        <p:nvSpPr>
          <p:cNvPr id="5" name="Title 4">
            <a:extLst>
              <a:ext uri="{FF2B5EF4-FFF2-40B4-BE49-F238E27FC236}">
                <a16:creationId xmlns:a16="http://schemas.microsoft.com/office/drawing/2014/main" id="{E6E8184F-A476-82C2-EB50-D4857D2F195B}"/>
              </a:ext>
            </a:extLst>
          </p:cNvPr>
          <p:cNvSpPr>
            <a:spLocks noGrp="1"/>
          </p:cNvSpPr>
          <p:nvPr>
            <p:ph type="title"/>
          </p:nvPr>
        </p:nvSpPr>
        <p:spPr>
          <a:xfrm>
            <a:off x="755576" y="58316"/>
            <a:ext cx="8496944" cy="857250"/>
          </a:xfrm>
        </p:spPr>
        <p:txBody>
          <a:bodyPr/>
          <a:lstStyle/>
          <a:p>
            <a:r>
              <a:rPr lang="en-US" sz="2500" dirty="0"/>
              <a:t>Beam loading per cavity cell summary</a:t>
            </a:r>
            <a:endParaRPr lang="en-GB" sz="2500" dirty="0"/>
          </a:p>
        </p:txBody>
      </p:sp>
      <p:pic>
        <p:nvPicPr>
          <p:cNvPr id="10" name="Picture 9" descr="A graph of a diagram&#10;&#10;AI-generated content may be incorrect.">
            <a:extLst>
              <a:ext uri="{FF2B5EF4-FFF2-40B4-BE49-F238E27FC236}">
                <a16:creationId xmlns:a16="http://schemas.microsoft.com/office/drawing/2014/main" id="{7B95A8FA-ABD7-7705-B2D5-3E20067F9AAE}"/>
              </a:ext>
            </a:extLst>
          </p:cNvPr>
          <p:cNvPicPr>
            <a:picLocks noChangeAspect="1"/>
          </p:cNvPicPr>
          <p:nvPr/>
        </p:nvPicPr>
        <p:blipFill>
          <a:blip r:embed="rId2"/>
          <a:stretch>
            <a:fillRect/>
          </a:stretch>
        </p:blipFill>
        <p:spPr>
          <a:xfrm>
            <a:off x="3095865" y="555526"/>
            <a:ext cx="3035771" cy="1828800"/>
          </a:xfrm>
          <a:prstGeom prst="rect">
            <a:avLst/>
          </a:prstGeom>
        </p:spPr>
      </p:pic>
      <p:pic>
        <p:nvPicPr>
          <p:cNvPr id="12" name="Picture 11" descr="A graph with lines and numbers&#10;&#10;AI-generated content may be incorrect.">
            <a:extLst>
              <a:ext uri="{FF2B5EF4-FFF2-40B4-BE49-F238E27FC236}">
                <a16:creationId xmlns:a16="http://schemas.microsoft.com/office/drawing/2014/main" id="{8B033777-42D9-4411-128C-5EFF55E3C4EC}"/>
              </a:ext>
            </a:extLst>
          </p:cNvPr>
          <p:cNvPicPr>
            <a:picLocks noChangeAspect="1"/>
          </p:cNvPicPr>
          <p:nvPr/>
        </p:nvPicPr>
        <p:blipFill>
          <a:blip r:embed="rId3"/>
          <a:stretch>
            <a:fillRect/>
          </a:stretch>
        </p:blipFill>
        <p:spPr>
          <a:xfrm>
            <a:off x="15071" y="2212697"/>
            <a:ext cx="3116580" cy="1828800"/>
          </a:xfrm>
          <a:prstGeom prst="rect">
            <a:avLst/>
          </a:prstGeom>
        </p:spPr>
      </p:pic>
      <p:pic>
        <p:nvPicPr>
          <p:cNvPr id="13" name="Picture 12" descr="A graph of a graph&#10;&#10;AI-generated content may be incorrect.">
            <a:extLst>
              <a:ext uri="{FF2B5EF4-FFF2-40B4-BE49-F238E27FC236}">
                <a16:creationId xmlns:a16="http://schemas.microsoft.com/office/drawing/2014/main" id="{C06676F4-8F9A-51D9-D4A6-092F9DD247F6}"/>
              </a:ext>
            </a:extLst>
          </p:cNvPr>
          <p:cNvPicPr>
            <a:picLocks noChangeAspect="1"/>
          </p:cNvPicPr>
          <p:nvPr/>
        </p:nvPicPr>
        <p:blipFill>
          <a:blip r:embed="rId4"/>
          <a:stretch>
            <a:fillRect/>
          </a:stretch>
        </p:blipFill>
        <p:spPr>
          <a:xfrm>
            <a:off x="3067009" y="2203031"/>
            <a:ext cx="3095329" cy="1828800"/>
          </a:xfrm>
          <a:prstGeom prst="rect">
            <a:avLst/>
          </a:prstGeom>
        </p:spPr>
      </p:pic>
      <p:sp>
        <p:nvSpPr>
          <p:cNvPr id="18" name="Rectangle 17">
            <a:extLst>
              <a:ext uri="{FF2B5EF4-FFF2-40B4-BE49-F238E27FC236}">
                <a16:creationId xmlns:a16="http://schemas.microsoft.com/office/drawing/2014/main" id="{C8B2548F-5819-B1A8-11AF-4FF935F36805}"/>
              </a:ext>
            </a:extLst>
          </p:cNvPr>
          <p:cNvSpPr/>
          <p:nvPr/>
        </p:nvSpPr>
        <p:spPr>
          <a:xfrm>
            <a:off x="107504" y="58316"/>
            <a:ext cx="1080120" cy="1211012"/>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3" name="Picture 2" descr="A graph with lines and curves&#10;&#10;AI-generated content may be incorrect.">
            <a:extLst>
              <a:ext uri="{FF2B5EF4-FFF2-40B4-BE49-F238E27FC236}">
                <a16:creationId xmlns:a16="http://schemas.microsoft.com/office/drawing/2014/main" id="{6CB42DE6-3CE4-84B5-820F-0A110FA5D2C1}"/>
              </a:ext>
            </a:extLst>
          </p:cNvPr>
          <p:cNvPicPr>
            <a:picLocks noChangeAspect="1"/>
          </p:cNvPicPr>
          <p:nvPr/>
        </p:nvPicPr>
        <p:blipFill>
          <a:blip r:embed="rId5"/>
          <a:stretch>
            <a:fillRect/>
          </a:stretch>
        </p:blipFill>
        <p:spPr>
          <a:xfrm>
            <a:off x="-17779" y="486941"/>
            <a:ext cx="3113338" cy="1828800"/>
          </a:xfrm>
          <a:prstGeom prst="rect">
            <a:avLst/>
          </a:prstGeom>
        </p:spPr>
      </p:pic>
      <p:grpSp>
        <p:nvGrpSpPr>
          <p:cNvPr id="36" name="Group 35">
            <a:extLst>
              <a:ext uri="{FF2B5EF4-FFF2-40B4-BE49-F238E27FC236}">
                <a16:creationId xmlns:a16="http://schemas.microsoft.com/office/drawing/2014/main" id="{7478B9B7-25B1-8C34-E1DA-FB2F8004F274}"/>
              </a:ext>
            </a:extLst>
          </p:cNvPr>
          <p:cNvGrpSpPr/>
          <p:nvPr/>
        </p:nvGrpSpPr>
        <p:grpSpPr>
          <a:xfrm>
            <a:off x="6103204" y="2314164"/>
            <a:ext cx="3087257" cy="1828800"/>
            <a:chOff x="6103204" y="2314164"/>
            <a:chExt cx="3087257" cy="1828800"/>
          </a:xfrm>
        </p:grpSpPr>
        <p:grpSp>
          <p:nvGrpSpPr>
            <p:cNvPr id="35" name="Group 34">
              <a:extLst>
                <a:ext uri="{FF2B5EF4-FFF2-40B4-BE49-F238E27FC236}">
                  <a16:creationId xmlns:a16="http://schemas.microsoft.com/office/drawing/2014/main" id="{842B3E8F-4975-5FCC-A716-BC781CA1D282}"/>
                </a:ext>
              </a:extLst>
            </p:cNvPr>
            <p:cNvGrpSpPr/>
            <p:nvPr/>
          </p:nvGrpSpPr>
          <p:grpSpPr>
            <a:xfrm>
              <a:off x="6103204" y="2314164"/>
              <a:ext cx="3087257" cy="1828800"/>
              <a:chOff x="6103204" y="2314164"/>
              <a:chExt cx="3087257" cy="1828800"/>
            </a:xfrm>
          </p:grpSpPr>
          <p:pic>
            <p:nvPicPr>
              <p:cNvPr id="24" name="Picture 23" descr="A graph with red and blue bars&#10;&#10;AI-generated content may be incorrect.">
                <a:extLst>
                  <a:ext uri="{FF2B5EF4-FFF2-40B4-BE49-F238E27FC236}">
                    <a16:creationId xmlns:a16="http://schemas.microsoft.com/office/drawing/2014/main" id="{32181ECF-3B27-A0C6-48D6-213C26157614}"/>
                  </a:ext>
                </a:extLst>
              </p:cNvPr>
              <p:cNvPicPr>
                <a:picLocks noChangeAspect="1"/>
              </p:cNvPicPr>
              <p:nvPr/>
            </p:nvPicPr>
            <p:blipFill>
              <a:blip r:embed="rId6"/>
              <a:stretch>
                <a:fillRect/>
              </a:stretch>
            </p:blipFill>
            <p:spPr>
              <a:xfrm>
                <a:off x="6103204" y="2314164"/>
                <a:ext cx="2989660" cy="1828800"/>
              </a:xfrm>
              <a:prstGeom prst="rect">
                <a:avLst/>
              </a:prstGeom>
            </p:spPr>
          </p:pic>
          <p:sp>
            <p:nvSpPr>
              <p:cNvPr id="33" name="Right Brace 32">
                <a:extLst>
                  <a:ext uri="{FF2B5EF4-FFF2-40B4-BE49-F238E27FC236}">
                    <a16:creationId xmlns:a16="http://schemas.microsoft.com/office/drawing/2014/main" id="{7332C150-E30D-4ACF-C653-5C905E725FFF}"/>
                  </a:ext>
                </a:extLst>
              </p:cNvPr>
              <p:cNvSpPr/>
              <p:nvPr/>
            </p:nvSpPr>
            <p:spPr>
              <a:xfrm rot="5400000">
                <a:off x="8810524" y="3420539"/>
                <a:ext cx="96777" cy="245280"/>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34" name="Content Placeholder 1">
                <a:extLst>
                  <a:ext uri="{FF2B5EF4-FFF2-40B4-BE49-F238E27FC236}">
                    <a16:creationId xmlns:a16="http://schemas.microsoft.com/office/drawing/2014/main" id="{EDA8E4FB-48BC-FCF6-8CD1-85ED61EDDB6A}"/>
                  </a:ext>
                </a:extLst>
              </p:cNvPr>
              <p:cNvSpPr txBox="1">
                <a:spLocks/>
              </p:cNvSpPr>
              <p:nvPr/>
            </p:nvSpPr>
            <p:spPr>
              <a:xfrm>
                <a:off x="8546699" y="3591568"/>
                <a:ext cx="643762" cy="203078"/>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900" b="1" dirty="0"/>
                  <a:t>FM+HOMs</a:t>
                </a:r>
              </a:p>
              <a:p>
                <a:pPr marL="457200" lvl="1" indent="0" algn="just">
                  <a:buNone/>
                </a:pPr>
                <a:endParaRPr lang="en-US" sz="900" dirty="0"/>
              </a:p>
            </p:txBody>
          </p:sp>
        </p:grpSp>
        <p:sp>
          <p:nvSpPr>
            <p:cNvPr id="7" name="Right Brace 6">
              <a:extLst>
                <a:ext uri="{FF2B5EF4-FFF2-40B4-BE49-F238E27FC236}">
                  <a16:creationId xmlns:a16="http://schemas.microsoft.com/office/drawing/2014/main" id="{8742DB2B-1D42-6C3C-B111-D6A9E75518F6}"/>
                </a:ext>
              </a:extLst>
            </p:cNvPr>
            <p:cNvSpPr/>
            <p:nvPr/>
          </p:nvSpPr>
          <p:spPr>
            <a:xfrm rot="16200000">
              <a:off x="7035652" y="2398603"/>
              <a:ext cx="80049" cy="694774"/>
            </a:xfrm>
            <a:prstGeom prst="rightBrace">
              <a:avLst>
                <a:gd name="adj1" fmla="val 8333"/>
                <a:gd name="adj2" fmla="val 51275"/>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8" name="Right Brace 7">
              <a:extLst>
                <a:ext uri="{FF2B5EF4-FFF2-40B4-BE49-F238E27FC236}">
                  <a16:creationId xmlns:a16="http://schemas.microsoft.com/office/drawing/2014/main" id="{6F352A36-BE6B-311C-2D51-3E3311842EF7}"/>
                </a:ext>
              </a:extLst>
            </p:cNvPr>
            <p:cNvSpPr/>
            <p:nvPr/>
          </p:nvSpPr>
          <p:spPr>
            <a:xfrm rot="16200000">
              <a:off x="7973895" y="2246210"/>
              <a:ext cx="50462" cy="1008111"/>
            </a:xfrm>
            <a:prstGeom prst="rightBrace">
              <a:avLst>
                <a:gd name="adj1" fmla="val 8333"/>
                <a:gd name="adj2" fmla="val 51275"/>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9" name="Content Placeholder 1">
              <a:extLst>
                <a:ext uri="{FF2B5EF4-FFF2-40B4-BE49-F238E27FC236}">
                  <a16:creationId xmlns:a16="http://schemas.microsoft.com/office/drawing/2014/main" id="{EEC0FBF3-7A27-E2DE-2506-50D4458601AF}"/>
                </a:ext>
              </a:extLst>
            </p:cNvPr>
            <p:cNvSpPr txBox="1">
              <a:spLocks/>
            </p:cNvSpPr>
            <p:nvPr/>
          </p:nvSpPr>
          <p:spPr>
            <a:xfrm>
              <a:off x="6715635" y="2543919"/>
              <a:ext cx="663183" cy="159949"/>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fr-FR" sz="900" b="1" dirty="0"/>
                <a:t>352 MHz</a:t>
              </a:r>
              <a:endParaRPr lang="en-US" sz="900" b="1" dirty="0"/>
            </a:p>
            <a:p>
              <a:pPr marL="457200" lvl="1" indent="0" algn="just">
                <a:buNone/>
              </a:pPr>
              <a:endParaRPr lang="en-US" sz="900" dirty="0"/>
            </a:p>
          </p:txBody>
        </p:sp>
        <p:sp>
          <p:nvSpPr>
            <p:cNvPr id="19" name="Content Placeholder 1">
              <a:extLst>
                <a:ext uri="{FF2B5EF4-FFF2-40B4-BE49-F238E27FC236}">
                  <a16:creationId xmlns:a16="http://schemas.microsoft.com/office/drawing/2014/main" id="{3F4BD1C5-5B15-5A1D-692B-B1D215EB0F87}"/>
                </a:ext>
              </a:extLst>
            </p:cNvPr>
            <p:cNvSpPr txBox="1">
              <a:spLocks/>
            </p:cNvSpPr>
            <p:nvPr/>
          </p:nvSpPr>
          <p:spPr>
            <a:xfrm>
              <a:off x="7713379" y="2536587"/>
              <a:ext cx="576064" cy="203078"/>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fr-FR" sz="900" b="1" dirty="0"/>
                <a:t>704 MHz</a:t>
              </a:r>
              <a:endParaRPr lang="en-US" sz="900" b="1" dirty="0"/>
            </a:p>
            <a:p>
              <a:pPr marL="457200" lvl="1" indent="0" algn="just">
                <a:buNone/>
              </a:pPr>
              <a:endParaRPr lang="en-US" sz="900" dirty="0"/>
            </a:p>
          </p:txBody>
        </p:sp>
      </p:grpSp>
      <p:grpSp>
        <p:nvGrpSpPr>
          <p:cNvPr id="32" name="Group 31">
            <a:extLst>
              <a:ext uri="{FF2B5EF4-FFF2-40B4-BE49-F238E27FC236}">
                <a16:creationId xmlns:a16="http://schemas.microsoft.com/office/drawing/2014/main" id="{88C89DA5-3B45-C2D7-9FB4-1D9B5FC8B1A3}"/>
              </a:ext>
            </a:extLst>
          </p:cNvPr>
          <p:cNvGrpSpPr/>
          <p:nvPr/>
        </p:nvGrpSpPr>
        <p:grpSpPr>
          <a:xfrm>
            <a:off x="6067418" y="567248"/>
            <a:ext cx="3123043" cy="1828800"/>
            <a:chOff x="6067418" y="567248"/>
            <a:chExt cx="3123043" cy="1828800"/>
          </a:xfrm>
        </p:grpSpPr>
        <p:grpSp>
          <p:nvGrpSpPr>
            <p:cNvPr id="25" name="Group 24">
              <a:extLst>
                <a:ext uri="{FF2B5EF4-FFF2-40B4-BE49-F238E27FC236}">
                  <a16:creationId xmlns:a16="http://schemas.microsoft.com/office/drawing/2014/main" id="{CE089830-98F1-747E-CE47-FD651BD0A305}"/>
                </a:ext>
              </a:extLst>
            </p:cNvPr>
            <p:cNvGrpSpPr/>
            <p:nvPr/>
          </p:nvGrpSpPr>
          <p:grpSpPr>
            <a:xfrm>
              <a:off x="6067418" y="567248"/>
              <a:ext cx="3036600" cy="1828800"/>
              <a:chOff x="6067418" y="567248"/>
              <a:chExt cx="3036600" cy="1828800"/>
            </a:xfrm>
          </p:grpSpPr>
          <p:pic>
            <p:nvPicPr>
              <p:cNvPr id="22" name="Picture 21" descr="A graph with red and blue bars&#10;&#10;AI-generated content may be incorrect.">
                <a:extLst>
                  <a:ext uri="{FF2B5EF4-FFF2-40B4-BE49-F238E27FC236}">
                    <a16:creationId xmlns:a16="http://schemas.microsoft.com/office/drawing/2014/main" id="{524F618D-9B98-9FDC-F5CF-727B03428E2D}"/>
                  </a:ext>
                </a:extLst>
              </p:cNvPr>
              <p:cNvPicPr>
                <a:picLocks noChangeAspect="1"/>
              </p:cNvPicPr>
              <p:nvPr/>
            </p:nvPicPr>
            <p:blipFill>
              <a:blip r:embed="rId7"/>
              <a:stretch>
                <a:fillRect/>
              </a:stretch>
            </p:blipFill>
            <p:spPr>
              <a:xfrm>
                <a:off x="6067418" y="567248"/>
                <a:ext cx="3036600" cy="1828800"/>
              </a:xfrm>
              <a:prstGeom prst="rect">
                <a:avLst/>
              </a:prstGeom>
            </p:spPr>
          </p:pic>
          <p:sp>
            <p:nvSpPr>
              <p:cNvPr id="15" name="Rectangle 14">
                <a:extLst>
                  <a:ext uri="{FF2B5EF4-FFF2-40B4-BE49-F238E27FC236}">
                    <a16:creationId xmlns:a16="http://schemas.microsoft.com/office/drawing/2014/main" id="{22584233-DE96-985B-4655-253D1DC366C7}"/>
                  </a:ext>
                </a:extLst>
              </p:cNvPr>
              <p:cNvSpPr/>
              <p:nvPr/>
            </p:nvSpPr>
            <p:spPr>
              <a:xfrm>
                <a:off x="7711092" y="816140"/>
                <a:ext cx="288032" cy="1714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 name="Right Brace 1">
                <a:extLst>
                  <a:ext uri="{FF2B5EF4-FFF2-40B4-BE49-F238E27FC236}">
                    <a16:creationId xmlns:a16="http://schemas.microsoft.com/office/drawing/2014/main" id="{067EE08C-35F5-3F7E-C20B-1F86C0F0C6FC}"/>
                  </a:ext>
                </a:extLst>
              </p:cNvPr>
              <p:cNvSpPr/>
              <p:nvPr/>
            </p:nvSpPr>
            <p:spPr>
              <a:xfrm rot="16200000">
                <a:off x="7042401" y="601661"/>
                <a:ext cx="96776" cy="664545"/>
              </a:xfrm>
              <a:prstGeom prst="rightBrace">
                <a:avLst>
                  <a:gd name="adj1" fmla="val 8333"/>
                  <a:gd name="adj2" fmla="val 51275"/>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6" name="Right Brace 5">
                <a:extLst>
                  <a:ext uri="{FF2B5EF4-FFF2-40B4-BE49-F238E27FC236}">
                    <a16:creationId xmlns:a16="http://schemas.microsoft.com/office/drawing/2014/main" id="{09DDCDCD-6EF5-36AA-6E2F-7AA261936498}"/>
                  </a:ext>
                </a:extLst>
              </p:cNvPr>
              <p:cNvSpPr/>
              <p:nvPr/>
            </p:nvSpPr>
            <p:spPr>
              <a:xfrm rot="16200000">
                <a:off x="7984034" y="535180"/>
                <a:ext cx="85717" cy="808563"/>
              </a:xfrm>
              <a:prstGeom prst="rightBrace">
                <a:avLst>
                  <a:gd name="adj1" fmla="val 8333"/>
                  <a:gd name="adj2" fmla="val 51275"/>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1" name="Content Placeholder 1">
                <a:extLst>
                  <a:ext uri="{FF2B5EF4-FFF2-40B4-BE49-F238E27FC236}">
                    <a16:creationId xmlns:a16="http://schemas.microsoft.com/office/drawing/2014/main" id="{FD813D55-588D-A972-ADC3-3BA693ED75F4}"/>
                  </a:ext>
                </a:extLst>
              </p:cNvPr>
              <p:cNvSpPr txBox="1">
                <a:spLocks/>
              </p:cNvSpPr>
              <p:nvPr/>
            </p:nvSpPr>
            <p:spPr>
              <a:xfrm>
                <a:off x="6826908" y="720499"/>
                <a:ext cx="576064" cy="203078"/>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fr-FR" sz="900" b="1" dirty="0"/>
                  <a:t>352 MHz</a:t>
                </a:r>
                <a:endParaRPr lang="en-US" sz="900" b="1" dirty="0"/>
              </a:p>
              <a:p>
                <a:pPr marL="457200" lvl="1" indent="0" algn="just">
                  <a:buNone/>
                </a:pPr>
                <a:endParaRPr lang="en-US" sz="900" dirty="0"/>
              </a:p>
            </p:txBody>
          </p:sp>
          <p:sp>
            <p:nvSpPr>
              <p:cNvPr id="16" name="Content Placeholder 1">
                <a:extLst>
                  <a:ext uri="{FF2B5EF4-FFF2-40B4-BE49-F238E27FC236}">
                    <a16:creationId xmlns:a16="http://schemas.microsoft.com/office/drawing/2014/main" id="{D185878C-8FEA-8E29-7D4F-B6576EE19A2F}"/>
                  </a:ext>
                </a:extLst>
              </p:cNvPr>
              <p:cNvSpPr txBox="1">
                <a:spLocks/>
              </p:cNvSpPr>
              <p:nvPr/>
            </p:nvSpPr>
            <p:spPr>
              <a:xfrm>
                <a:off x="7759908" y="727797"/>
                <a:ext cx="576064" cy="203078"/>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fr-FR" sz="900" b="1" dirty="0"/>
                  <a:t>704 MHz</a:t>
                </a:r>
                <a:endParaRPr lang="en-US" sz="900" b="1" dirty="0"/>
              </a:p>
              <a:p>
                <a:pPr marL="457200" lvl="1" indent="0" algn="just">
                  <a:buNone/>
                </a:pPr>
                <a:endParaRPr lang="en-US" sz="900" dirty="0"/>
              </a:p>
            </p:txBody>
          </p:sp>
        </p:grpSp>
        <p:sp>
          <p:nvSpPr>
            <p:cNvPr id="30" name="Right Brace 29">
              <a:extLst>
                <a:ext uri="{FF2B5EF4-FFF2-40B4-BE49-F238E27FC236}">
                  <a16:creationId xmlns:a16="http://schemas.microsoft.com/office/drawing/2014/main" id="{2BDB817A-1C6C-6810-1C18-C0CFB9F9F11E}"/>
                </a:ext>
              </a:extLst>
            </p:cNvPr>
            <p:cNvSpPr/>
            <p:nvPr/>
          </p:nvSpPr>
          <p:spPr>
            <a:xfrm rot="5400000">
              <a:off x="8810524" y="1666384"/>
              <a:ext cx="96777" cy="245280"/>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31" name="Content Placeholder 1">
              <a:extLst>
                <a:ext uri="{FF2B5EF4-FFF2-40B4-BE49-F238E27FC236}">
                  <a16:creationId xmlns:a16="http://schemas.microsoft.com/office/drawing/2014/main" id="{2A961151-AEF7-D84B-0DC1-CC22433D6CF3}"/>
                </a:ext>
              </a:extLst>
            </p:cNvPr>
            <p:cNvSpPr txBox="1">
              <a:spLocks/>
            </p:cNvSpPr>
            <p:nvPr/>
          </p:nvSpPr>
          <p:spPr>
            <a:xfrm>
              <a:off x="8546699" y="1837413"/>
              <a:ext cx="643762" cy="203078"/>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900" b="1" dirty="0"/>
                <a:t>FM+HOMs</a:t>
              </a:r>
            </a:p>
            <a:p>
              <a:pPr marL="457200" lvl="1" indent="0" algn="just">
                <a:buNone/>
              </a:pPr>
              <a:endParaRPr lang="en-US" sz="900" dirty="0"/>
            </a:p>
          </p:txBody>
        </p:sp>
      </p:grpSp>
      <p:sp>
        <p:nvSpPr>
          <p:cNvPr id="14" name="Content Placeholder 1">
            <a:extLst>
              <a:ext uri="{FF2B5EF4-FFF2-40B4-BE49-F238E27FC236}">
                <a16:creationId xmlns:a16="http://schemas.microsoft.com/office/drawing/2014/main" id="{101BDF3A-81D7-384C-3D76-F989D7541DEF}"/>
              </a:ext>
            </a:extLst>
          </p:cNvPr>
          <p:cNvSpPr txBox="1">
            <a:spLocks/>
          </p:cNvSpPr>
          <p:nvPr/>
        </p:nvSpPr>
        <p:spPr>
          <a:xfrm>
            <a:off x="467544" y="3967089"/>
            <a:ext cx="8676456" cy="899252"/>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Before merging: higher FM and HOM beam-induced voltage on the 704 MHz cavities than 352 MHz cavities</a:t>
            </a:r>
          </a:p>
          <a:p>
            <a:r>
              <a:rPr lang="en-US" sz="1600" dirty="0"/>
              <a:t>After merging:</a:t>
            </a:r>
          </a:p>
          <a:p>
            <a:pPr lvl="1"/>
            <a:r>
              <a:rPr lang="en-US" sz="1300" dirty="0"/>
              <a:t>Stage 1 shows the highest FM and HOM beam-induced voltage among the 352 MHz cavities</a:t>
            </a:r>
          </a:p>
          <a:p>
            <a:pPr lvl="1"/>
            <a:r>
              <a:rPr lang="en-US" sz="1300" dirty="0"/>
              <a:t>Stages 6 and 7 exhibits the highest FM and HOM beam loading among the 704 MHz cavities</a:t>
            </a:r>
          </a:p>
          <a:p>
            <a:pPr marL="914400" lvl="2" indent="0">
              <a:buNone/>
            </a:pPr>
            <a:endParaRPr lang="en-US" sz="1200" dirty="0"/>
          </a:p>
        </p:txBody>
      </p:sp>
    </p:spTree>
    <p:extLst>
      <p:ext uri="{BB962C8B-B14F-4D97-AF65-F5344CB8AC3E}">
        <p14:creationId xmlns:p14="http://schemas.microsoft.com/office/powerpoint/2010/main" val="3142976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2C67A8-86EE-8F6E-1D72-696CA1F441A2}"/>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ECAE2B50-2AC1-492C-BCDA-F44EA5123227}"/>
              </a:ext>
            </a:extLst>
          </p:cNvPr>
          <p:cNvSpPr/>
          <p:nvPr/>
        </p:nvSpPr>
        <p:spPr>
          <a:xfrm>
            <a:off x="107504" y="58316"/>
            <a:ext cx="1080120" cy="1211012"/>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 name="Slide Number Placeholder 3">
            <a:extLst>
              <a:ext uri="{FF2B5EF4-FFF2-40B4-BE49-F238E27FC236}">
                <a16:creationId xmlns:a16="http://schemas.microsoft.com/office/drawing/2014/main" id="{4209D9C4-4FCD-89C2-9224-98D3B0316E2B}"/>
              </a:ext>
            </a:extLst>
          </p:cNvPr>
          <p:cNvSpPr>
            <a:spLocks noGrp="1"/>
          </p:cNvSpPr>
          <p:nvPr>
            <p:ph type="sldNum" sz="quarter" idx="4"/>
          </p:nvPr>
        </p:nvSpPr>
        <p:spPr/>
        <p:txBody>
          <a:bodyPr/>
          <a:lstStyle/>
          <a:p>
            <a:fld id="{974172A1-1CBF-0B40-9234-7D4D80EC19EA}" type="slidenum">
              <a:rPr lang="en-GB" smtClean="0"/>
              <a:pPr/>
              <a:t>23</a:t>
            </a:fld>
            <a:endParaRPr lang="en-GB" dirty="0"/>
          </a:p>
        </p:txBody>
      </p:sp>
      <p:sp>
        <p:nvSpPr>
          <p:cNvPr id="5" name="Title 4">
            <a:extLst>
              <a:ext uri="{FF2B5EF4-FFF2-40B4-BE49-F238E27FC236}">
                <a16:creationId xmlns:a16="http://schemas.microsoft.com/office/drawing/2014/main" id="{8506DCA5-0628-1600-A6D3-CD6378011408}"/>
              </a:ext>
            </a:extLst>
          </p:cNvPr>
          <p:cNvSpPr>
            <a:spLocks noGrp="1"/>
          </p:cNvSpPr>
          <p:nvPr>
            <p:ph type="title"/>
          </p:nvPr>
        </p:nvSpPr>
        <p:spPr>
          <a:xfrm>
            <a:off x="755576" y="58316"/>
            <a:ext cx="8496944" cy="857250"/>
          </a:xfrm>
        </p:spPr>
        <p:txBody>
          <a:bodyPr/>
          <a:lstStyle/>
          <a:p>
            <a:r>
              <a:rPr lang="en-US" sz="2500" dirty="0"/>
              <a:t>Voltage compensation and resulting power per cavity cell</a:t>
            </a:r>
            <a:endParaRPr lang="en-GB" sz="2500" dirty="0"/>
          </a:p>
        </p:txBody>
      </p:sp>
      <p:sp>
        <p:nvSpPr>
          <p:cNvPr id="15" name="Rectangle 14">
            <a:extLst>
              <a:ext uri="{FF2B5EF4-FFF2-40B4-BE49-F238E27FC236}">
                <a16:creationId xmlns:a16="http://schemas.microsoft.com/office/drawing/2014/main" id="{34DC25EF-DF1C-5E9B-7DBE-63A1F8D49CF7}"/>
              </a:ext>
            </a:extLst>
          </p:cNvPr>
          <p:cNvSpPr/>
          <p:nvPr/>
        </p:nvSpPr>
        <p:spPr>
          <a:xfrm>
            <a:off x="7740352" y="816140"/>
            <a:ext cx="288032" cy="1714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Content Placeholder 1">
            <a:extLst>
              <a:ext uri="{FF2B5EF4-FFF2-40B4-BE49-F238E27FC236}">
                <a16:creationId xmlns:a16="http://schemas.microsoft.com/office/drawing/2014/main" id="{323275CC-3914-63AA-5B6C-1A034DC3FD26}"/>
              </a:ext>
            </a:extLst>
          </p:cNvPr>
          <p:cNvSpPr txBox="1">
            <a:spLocks/>
          </p:cNvSpPr>
          <p:nvPr/>
        </p:nvSpPr>
        <p:spPr>
          <a:xfrm>
            <a:off x="184370" y="3472668"/>
            <a:ext cx="8712968" cy="1275578"/>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lgn="just"/>
            <a:endParaRPr lang="en-US" sz="1400" dirty="0">
              <a:latin typeface="Arial Narrow" panose="020B0606020202030204" pitchFamily="34" charset="0"/>
            </a:endParaRPr>
          </a:p>
        </p:txBody>
      </p:sp>
      <p:sp>
        <p:nvSpPr>
          <p:cNvPr id="16" name="Content Placeholder 1">
            <a:extLst>
              <a:ext uri="{FF2B5EF4-FFF2-40B4-BE49-F238E27FC236}">
                <a16:creationId xmlns:a16="http://schemas.microsoft.com/office/drawing/2014/main" id="{C0E44C3A-7C67-4447-4FB5-3FFA5D31CE2E}"/>
              </a:ext>
            </a:extLst>
          </p:cNvPr>
          <p:cNvSpPr txBox="1">
            <a:spLocks/>
          </p:cNvSpPr>
          <p:nvPr/>
        </p:nvSpPr>
        <p:spPr>
          <a:xfrm>
            <a:off x="467544" y="4112036"/>
            <a:ext cx="8424936" cy="1115276"/>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400" dirty="0"/>
              <a:t>The required RF voltage increase to compensate FM + HOMs beam loading (at t=0): factor 1.15 to 2 across BM cavities (largest in 2 &amp; 4). Factor 1.16 to 1.38 across AM cavities.</a:t>
            </a:r>
          </a:p>
          <a:p>
            <a:r>
              <a:rPr lang="en-US" sz="1400" dirty="0"/>
              <a:t>The dissipated and required peak powers increase with the square of the voltage. Less than 6 MW dissipated in the AM stages. Higher dissipation in stages 2 and 4 of BM.</a:t>
            </a:r>
            <a:endParaRPr lang="en-US" sz="1100" dirty="0"/>
          </a:p>
        </p:txBody>
      </p:sp>
      <p:pic>
        <p:nvPicPr>
          <p:cNvPr id="3" name="Picture 2" descr="A graph of a stage number&#10;&#10;AI-generated content may be incorrect.">
            <a:extLst>
              <a:ext uri="{FF2B5EF4-FFF2-40B4-BE49-F238E27FC236}">
                <a16:creationId xmlns:a16="http://schemas.microsoft.com/office/drawing/2014/main" id="{31D7A6EC-E0DB-B6A9-C0F3-C6336C9238CB}"/>
              </a:ext>
            </a:extLst>
          </p:cNvPr>
          <p:cNvPicPr>
            <a:picLocks noChangeAspect="1"/>
          </p:cNvPicPr>
          <p:nvPr/>
        </p:nvPicPr>
        <p:blipFill>
          <a:blip r:embed="rId3"/>
          <a:stretch>
            <a:fillRect/>
          </a:stretch>
        </p:blipFill>
        <p:spPr>
          <a:xfrm>
            <a:off x="3042314" y="514745"/>
            <a:ext cx="3041854" cy="1828800"/>
          </a:xfrm>
          <a:prstGeom prst="rect">
            <a:avLst/>
          </a:prstGeom>
        </p:spPr>
      </p:pic>
      <p:pic>
        <p:nvPicPr>
          <p:cNvPr id="7" name="Picture 6" descr="A graph with red and blue bars&#10;&#10;AI-generated content may be incorrect.">
            <a:extLst>
              <a:ext uri="{FF2B5EF4-FFF2-40B4-BE49-F238E27FC236}">
                <a16:creationId xmlns:a16="http://schemas.microsoft.com/office/drawing/2014/main" id="{5CB93B07-6FC3-66B3-4C0F-7A9B6CBDE95B}"/>
              </a:ext>
            </a:extLst>
          </p:cNvPr>
          <p:cNvPicPr>
            <a:picLocks noChangeAspect="1"/>
          </p:cNvPicPr>
          <p:nvPr/>
        </p:nvPicPr>
        <p:blipFill>
          <a:blip r:embed="rId4"/>
          <a:stretch>
            <a:fillRect/>
          </a:stretch>
        </p:blipFill>
        <p:spPr>
          <a:xfrm>
            <a:off x="6082120" y="544491"/>
            <a:ext cx="3034439" cy="1828800"/>
          </a:xfrm>
          <a:prstGeom prst="rect">
            <a:avLst/>
          </a:prstGeom>
        </p:spPr>
      </p:pic>
      <p:pic>
        <p:nvPicPr>
          <p:cNvPr id="10" name="Picture 9" descr="A graph of a number&#10;&#10;AI-generated content may be incorrect.">
            <a:extLst>
              <a:ext uri="{FF2B5EF4-FFF2-40B4-BE49-F238E27FC236}">
                <a16:creationId xmlns:a16="http://schemas.microsoft.com/office/drawing/2014/main" id="{F7F3FE10-AEE6-E81C-D247-E5BC7DFB8D95}"/>
              </a:ext>
            </a:extLst>
          </p:cNvPr>
          <p:cNvPicPr>
            <a:picLocks noChangeAspect="1"/>
          </p:cNvPicPr>
          <p:nvPr/>
        </p:nvPicPr>
        <p:blipFill>
          <a:blip r:embed="rId5"/>
          <a:stretch>
            <a:fillRect/>
          </a:stretch>
        </p:blipFill>
        <p:spPr>
          <a:xfrm>
            <a:off x="52044" y="504655"/>
            <a:ext cx="3032431" cy="1828800"/>
          </a:xfrm>
          <a:prstGeom prst="rect">
            <a:avLst/>
          </a:prstGeom>
        </p:spPr>
      </p:pic>
      <p:pic>
        <p:nvPicPr>
          <p:cNvPr id="13" name="Picture 12" descr="A graph of a stage number&#10;&#10;AI-generated content may be incorrect.">
            <a:extLst>
              <a:ext uri="{FF2B5EF4-FFF2-40B4-BE49-F238E27FC236}">
                <a16:creationId xmlns:a16="http://schemas.microsoft.com/office/drawing/2014/main" id="{4D6323C5-8CF6-CA5E-C107-4E8E642BF4E0}"/>
              </a:ext>
            </a:extLst>
          </p:cNvPr>
          <p:cNvPicPr>
            <a:picLocks noChangeAspect="1"/>
          </p:cNvPicPr>
          <p:nvPr/>
        </p:nvPicPr>
        <p:blipFill>
          <a:blip r:embed="rId6"/>
          <a:stretch>
            <a:fillRect/>
          </a:stretch>
        </p:blipFill>
        <p:spPr>
          <a:xfrm>
            <a:off x="3037690" y="2326283"/>
            <a:ext cx="3051101" cy="1828800"/>
          </a:xfrm>
          <a:prstGeom prst="rect">
            <a:avLst/>
          </a:prstGeom>
        </p:spPr>
      </p:pic>
      <p:pic>
        <p:nvPicPr>
          <p:cNvPr id="17" name="Picture 16" descr="A graph of a number and a number&#10;&#10;AI-generated content may be incorrect.">
            <a:extLst>
              <a:ext uri="{FF2B5EF4-FFF2-40B4-BE49-F238E27FC236}">
                <a16:creationId xmlns:a16="http://schemas.microsoft.com/office/drawing/2014/main" id="{1575BBEE-445C-E97C-6779-9EA9AE0A7ABB}"/>
              </a:ext>
            </a:extLst>
          </p:cNvPr>
          <p:cNvPicPr>
            <a:picLocks noChangeAspect="1"/>
          </p:cNvPicPr>
          <p:nvPr/>
        </p:nvPicPr>
        <p:blipFill>
          <a:blip r:embed="rId7"/>
          <a:stretch>
            <a:fillRect/>
          </a:stretch>
        </p:blipFill>
        <p:spPr>
          <a:xfrm>
            <a:off x="6032223" y="2359298"/>
            <a:ext cx="3051741" cy="1828800"/>
          </a:xfrm>
          <a:prstGeom prst="rect">
            <a:avLst/>
          </a:prstGeom>
        </p:spPr>
      </p:pic>
      <p:pic>
        <p:nvPicPr>
          <p:cNvPr id="22" name="Picture 21" descr="A graph of a stage number&#10;&#10;AI-generated content may be incorrect.">
            <a:extLst>
              <a:ext uri="{FF2B5EF4-FFF2-40B4-BE49-F238E27FC236}">
                <a16:creationId xmlns:a16="http://schemas.microsoft.com/office/drawing/2014/main" id="{CDD1158C-E570-2EAA-5B5E-E0DE37B59DA3}"/>
              </a:ext>
            </a:extLst>
          </p:cNvPr>
          <p:cNvPicPr>
            <a:picLocks noChangeAspect="1"/>
          </p:cNvPicPr>
          <p:nvPr/>
        </p:nvPicPr>
        <p:blipFill>
          <a:blip r:embed="rId8"/>
          <a:stretch>
            <a:fillRect/>
          </a:stretch>
        </p:blipFill>
        <p:spPr>
          <a:xfrm>
            <a:off x="52044" y="2337491"/>
            <a:ext cx="2906454" cy="1828800"/>
          </a:xfrm>
          <a:prstGeom prst="rect">
            <a:avLst/>
          </a:prstGeom>
        </p:spPr>
      </p:pic>
    </p:spTree>
    <p:extLst>
      <p:ext uri="{BB962C8B-B14F-4D97-AF65-F5344CB8AC3E}">
        <p14:creationId xmlns:p14="http://schemas.microsoft.com/office/powerpoint/2010/main" val="791759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C0544-E9B9-6969-243E-F67AB2AF08BC}"/>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9E40EA3-1928-34FE-C8A1-C237279B2C2C}"/>
              </a:ext>
            </a:extLst>
          </p:cNvPr>
          <p:cNvSpPr>
            <a:spLocks noGrp="1"/>
          </p:cNvSpPr>
          <p:nvPr>
            <p:ph type="sldNum" sz="quarter" idx="4"/>
          </p:nvPr>
        </p:nvSpPr>
        <p:spPr/>
        <p:txBody>
          <a:bodyPr/>
          <a:lstStyle/>
          <a:p>
            <a:fld id="{974172A1-1CBF-0B40-9234-7D4D80EC19EA}" type="slidenum">
              <a:rPr lang="en-GB" smtClean="0"/>
              <a:pPr/>
              <a:t>24</a:t>
            </a:fld>
            <a:endParaRPr lang="en-GB" dirty="0"/>
          </a:p>
        </p:txBody>
      </p:sp>
      <p:sp>
        <p:nvSpPr>
          <p:cNvPr id="5" name="Title 4">
            <a:extLst>
              <a:ext uri="{FF2B5EF4-FFF2-40B4-BE49-F238E27FC236}">
                <a16:creationId xmlns:a16="http://schemas.microsoft.com/office/drawing/2014/main" id="{15039633-C164-C1ED-1AB7-3F74F89D16E7}"/>
              </a:ext>
            </a:extLst>
          </p:cNvPr>
          <p:cNvSpPr>
            <a:spLocks noGrp="1"/>
          </p:cNvSpPr>
          <p:nvPr>
            <p:ph type="title"/>
          </p:nvPr>
        </p:nvSpPr>
        <p:spPr>
          <a:xfrm>
            <a:off x="755576" y="58316"/>
            <a:ext cx="8496944" cy="857250"/>
          </a:xfrm>
        </p:spPr>
        <p:txBody>
          <a:bodyPr/>
          <a:lstStyle/>
          <a:p>
            <a:r>
              <a:rPr lang="en-US" sz="2500" dirty="0"/>
              <a:t>Surface electric field</a:t>
            </a:r>
            <a:endParaRPr lang="en-GB" sz="2500" dirty="0"/>
          </a:p>
        </p:txBody>
      </p:sp>
      <p:sp>
        <p:nvSpPr>
          <p:cNvPr id="15" name="Rectangle 14">
            <a:extLst>
              <a:ext uri="{FF2B5EF4-FFF2-40B4-BE49-F238E27FC236}">
                <a16:creationId xmlns:a16="http://schemas.microsoft.com/office/drawing/2014/main" id="{56D496A9-E669-2EEA-9997-F0BC4DE768EF}"/>
              </a:ext>
            </a:extLst>
          </p:cNvPr>
          <p:cNvSpPr/>
          <p:nvPr/>
        </p:nvSpPr>
        <p:spPr>
          <a:xfrm>
            <a:off x="7740352" y="816140"/>
            <a:ext cx="288032" cy="1714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Content Placeholder 1">
            <a:extLst>
              <a:ext uri="{FF2B5EF4-FFF2-40B4-BE49-F238E27FC236}">
                <a16:creationId xmlns:a16="http://schemas.microsoft.com/office/drawing/2014/main" id="{6EE069B0-E8EF-81F3-9C0E-3C6EEC60CD22}"/>
              </a:ext>
            </a:extLst>
          </p:cNvPr>
          <p:cNvSpPr txBox="1">
            <a:spLocks/>
          </p:cNvSpPr>
          <p:nvPr/>
        </p:nvSpPr>
        <p:spPr>
          <a:xfrm>
            <a:off x="184370" y="3472668"/>
            <a:ext cx="8712968" cy="1275578"/>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lgn="just"/>
            <a:endParaRPr lang="en-US" sz="1400" dirty="0">
              <a:latin typeface="Arial Narrow" panose="020B0606020202030204" pitchFamily="34" charset="0"/>
            </a:endParaRPr>
          </a:p>
        </p:txBody>
      </p:sp>
      <p:sp>
        <p:nvSpPr>
          <p:cNvPr id="38" name="Content Placeholder 1">
            <a:extLst>
              <a:ext uri="{FF2B5EF4-FFF2-40B4-BE49-F238E27FC236}">
                <a16:creationId xmlns:a16="http://schemas.microsoft.com/office/drawing/2014/main" id="{23C3E4A6-A684-D7F7-D0F2-04EE7D90F223}"/>
              </a:ext>
            </a:extLst>
          </p:cNvPr>
          <p:cNvSpPr txBox="1">
            <a:spLocks/>
          </p:cNvSpPr>
          <p:nvPr/>
        </p:nvSpPr>
        <p:spPr>
          <a:xfrm>
            <a:off x="467544" y="4117824"/>
            <a:ext cx="8424936" cy="864096"/>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400" dirty="0"/>
              <a:t>After FM and HOMs beam loading compensation, the surface electric field magnitude on Cu walls and Be windows overpasses the max E-field of 30 MV/m in the majority of the stages. The ultimate field of 50 MV/m is overpassed on stage 4 BM and stage 9 AM.</a:t>
            </a:r>
          </a:p>
          <a:p>
            <a:r>
              <a:rPr lang="en-US" sz="1400" dirty="0"/>
              <a:t>Potential risk of RF breakdown in the majority of the stages! </a:t>
            </a:r>
            <a:endParaRPr lang="en-US" sz="1100" dirty="0"/>
          </a:p>
        </p:txBody>
      </p:sp>
      <p:pic>
        <p:nvPicPr>
          <p:cNvPr id="3" name="Picture 2" descr="A graph of a stage number&#10;&#10;AI-generated content may be incorrect.">
            <a:extLst>
              <a:ext uri="{FF2B5EF4-FFF2-40B4-BE49-F238E27FC236}">
                <a16:creationId xmlns:a16="http://schemas.microsoft.com/office/drawing/2014/main" id="{EA0C31AA-18C6-0B02-6C8E-21CC71FE1D2D}"/>
              </a:ext>
            </a:extLst>
          </p:cNvPr>
          <p:cNvPicPr>
            <a:picLocks noChangeAspect="1"/>
          </p:cNvPicPr>
          <p:nvPr/>
        </p:nvPicPr>
        <p:blipFill>
          <a:blip r:embed="rId2"/>
          <a:stretch>
            <a:fillRect/>
          </a:stretch>
        </p:blipFill>
        <p:spPr>
          <a:xfrm>
            <a:off x="5194619" y="2348446"/>
            <a:ext cx="3046152" cy="1828800"/>
          </a:xfrm>
          <a:prstGeom prst="rect">
            <a:avLst/>
          </a:prstGeom>
        </p:spPr>
      </p:pic>
      <p:pic>
        <p:nvPicPr>
          <p:cNvPr id="9" name="Picture 8" descr="A graph of different colored bars&#10;&#10;AI-generated content may be incorrect.">
            <a:extLst>
              <a:ext uri="{FF2B5EF4-FFF2-40B4-BE49-F238E27FC236}">
                <a16:creationId xmlns:a16="http://schemas.microsoft.com/office/drawing/2014/main" id="{912BC228-DF2D-0ECF-4F48-0D5B110F6ED5}"/>
              </a:ext>
            </a:extLst>
          </p:cNvPr>
          <p:cNvPicPr>
            <a:picLocks noChangeAspect="1"/>
          </p:cNvPicPr>
          <p:nvPr/>
        </p:nvPicPr>
        <p:blipFill>
          <a:blip r:embed="rId3"/>
          <a:stretch>
            <a:fillRect/>
          </a:stretch>
        </p:blipFill>
        <p:spPr>
          <a:xfrm>
            <a:off x="5194619" y="556824"/>
            <a:ext cx="3032150" cy="1828800"/>
          </a:xfrm>
          <a:prstGeom prst="rect">
            <a:avLst/>
          </a:prstGeom>
        </p:spPr>
      </p:pic>
      <p:pic>
        <p:nvPicPr>
          <p:cNvPr id="13" name="Picture 12" descr="A graph of different colored lines&#10;&#10;AI-generated content may be incorrect.">
            <a:extLst>
              <a:ext uri="{FF2B5EF4-FFF2-40B4-BE49-F238E27FC236}">
                <a16:creationId xmlns:a16="http://schemas.microsoft.com/office/drawing/2014/main" id="{878927D7-B79C-7A06-594C-AC87A29218B9}"/>
              </a:ext>
            </a:extLst>
          </p:cNvPr>
          <p:cNvPicPr>
            <a:picLocks noChangeAspect="1"/>
          </p:cNvPicPr>
          <p:nvPr/>
        </p:nvPicPr>
        <p:blipFill>
          <a:blip r:embed="rId4"/>
          <a:stretch>
            <a:fillRect/>
          </a:stretch>
        </p:blipFill>
        <p:spPr>
          <a:xfrm>
            <a:off x="1929194" y="2349984"/>
            <a:ext cx="3053542" cy="1828800"/>
          </a:xfrm>
          <a:prstGeom prst="rect">
            <a:avLst/>
          </a:prstGeom>
        </p:spPr>
      </p:pic>
      <p:pic>
        <p:nvPicPr>
          <p:cNvPr id="17" name="Picture 16" descr="A graph of different colored bars&#10;&#10;AI-generated content may be incorrect.">
            <a:extLst>
              <a:ext uri="{FF2B5EF4-FFF2-40B4-BE49-F238E27FC236}">
                <a16:creationId xmlns:a16="http://schemas.microsoft.com/office/drawing/2014/main" id="{9AC8C7E1-2FBC-F460-45EB-F9744450A108}"/>
              </a:ext>
            </a:extLst>
          </p:cNvPr>
          <p:cNvPicPr>
            <a:picLocks noChangeAspect="1"/>
          </p:cNvPicPr>
          <p:nvPr/>
        </p:nvPicPr>
        <p:blipFill>
          <a:blip r:embed="rId5"/>
          <a:stretch>
            <a:fillRect/>
          </a:stretch>
        </p:blipFill>
        <p:spPr>
          <a:xfrm>
            <a:off x="1974827" y="551094"/>
            <a:ext cx="3040059" cy="1828800"/>
          </a:xfrm>
          <a:prstGeom prst="rect">
            <a:avLst/>
          </a:prstGeom>
        </p:spPr>
      </p:pic>
    </p:spTree>
    <p:extLst>
      <p:ext uri="{BB962C8B-B14F-4D97-AF65-F5344CB8AC3E}">
        <p14:creationId xmlns:p14="http://schemas.microsoft.com/office/powerpoint/2010/main" val="3995132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25</a:t>
            </a:fld>
            <a:endParaRPr lang="en-GB" dirty="0"/>
          </a:p>
        </p:txBody>
      </p:sp>
      <p:sp>
        <p:nvSpPr>
          <p:cNvPr id="5" name="Title 4">
            <a:extLst>
              <a:ext uri="{FF2B5EF4-FFF2-40B4-BE49-F238E27FC236}">
                <a16:creationId xmlns:a16="http://schemas.microsoft.com/office/drawing/2014/main" id="{4A4F8676-6CB9-ED89-4D4B-765F7AED203D}"/>
              </a:ext>
            </a:extLst>
          </p:cNvPr>
          <p:cNvSpPr>
            <a:spLocks noGrp="1"/>
          </p:cNvSpPr>
          <p:nvPr>
            <p:ph type="title"/>
          </p:nvPr>
        </p:nvSpPr>
        <p:spPr>
          <a:xfrm>
            <a:off x="-36512" y="58316"/>
            <a:ext cx="9289032" cy="857250"/>
          </a:xfrm>
        </p:spPr>
        <p:txBody>
          <a:bodyPr/>
          <a:lstStyle/>
          <a:p>
            <a:r>
              <a:rPr lang="en-US" sz="2500" dirty="0"/>
              <a:t>Conclusions</a:t>
            </a:r>
            <a:endParaRPr lang="en-GB" sz="2500" dirty="0"/>
          </a:p>
        </p:txBody>
      </p:sp>
      <p:sp>
        <p:nvSpPr>
          <p:cNvPr id="15" name="Rectangle 14">
            <a:extLst>
              <a:ext uri="{FF2B5EF4-FFF2-40B4-BE49-F238E27FC236}">
                <a16:creationId xmlns:a16="http://schemas.microsoft.com/office/drawing/2014/main" id="{265E59DA-E84F-BA77-DAAF-B5EDED84066F}"/>
              </a:ext>
            </a:extLst>
          </p:cNvPr>
          <p:cNvSpPr/>
          <p:nvPr/>
        </p:nvSpPr>
        <p:spPr>
          <a:xfrm>
            <a:off x="7740352" y="816140"/>
            <a:ext cx="288032" cy="1714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Content Placeholder 1">
            <a:extLst>
              <a:ext uri="{FF2B5EF4-FFF2-40B4-BE49-F238E27FC236}">
                <a16:creationId xmlns:a16="http://schemas.microsoft.com/office/drawing/2014/main" id="{B9087A95-C3CA-8116-FA8D-3E53A57CBAFD}"/>
              </a:ext>
            </a:extLst>
          </p:cNvPr>
          <p:cNvSpPr txBox="1">
            <a:spLocks/>
          </p:cNvSpPr>
          <p:nvPr/>
        </p:nvSpPr>
        <p:spPr>
          <a:xfrm>
            <a:off x="184370" y="3472668"/>
            <a:ext cx="8712968" cy="1275578"/>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lgn="just"/>
            <a:endParaRPr lang="en-US" sz="1400" dirty="0">
              <a:latin typeface="Arial Narrow" panose="020B0606020202030204" pitchFamily="34" charset="0"/>
            </a:endParaRPr>
          </a:p>
        </p:txBody>
      </p:sp>
      <p:sp>
        <p:nvSpPr>
          <p:cNvPr id="13" name="Content Placeholder 1">
            <a:extLst>
              <a:ext uri="{FF2B5EF4-FFF2-40B4-BE49-F238E27FC236}">
                <a16:creationId xmlns:a16="http://schemas.microsoft.com/office/drawing/2014/main" id="{A1226571-946E-F2E1-B47C-70E520BF32AF}"/>
              </a:ext>
            </a:extLst>
          </p:cNvPr>
          <p:cNvSpPr txBox="1">
            <a:spLocks/>
          </p:cNvSpPr>
          <p:nvPr/>
        </p:nvSpPr>
        <p:spPr>
          <a:xfrm>
            <a:off x="184370" y="1707655"/>
            <a:ext cx="8775260" cy="1152128"/>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US" sz="1600" b="1" dirty="0"/>
              <a:t>Beam loading is high </a:t>
            </a:r>
            <a:r>
              <a:rPr lang="en-US" sz="1600" dirty="0"/>
              <a:t>for the studied cavity and needed compensation</a:t>
            </a:r>
          </a:p>
          <a:p>
            <a:pPr lvl="1" algn="just"/>
            <a:r>
              <a:rPr lang="en-US" sz="1400" dirty="0"/>
              <a:t>The FM+HOMs induced voltage, which depends on the transverse offset </a:t>
            </a:r>
            <a:r>
              <a:rPr lang="en-US" sz="1400" dirty="0" err="1"/>
              <a:t>y</a:t>
            </a:r>
            <a:r>
              <a:rPr lang="en-US" sz="1400" baseline="-25000" dirty="0" err="1"/>
              <a:t>t</a:t>
            </a:r>
            <a:r>
              <a:rPr lang="en-US" sz="1400" baseline="-25000" dirty="0"/>
              <a:t> </a:t>
            </a:r>
            <a:r>
              <a:rPr lang="en-US" sz="1400" dirty="0"/>
              <a:t>of the test charge, was compensated</a:t>
            </a:r>
          </a:p>
          <a:p>
            <a:pPr lvl="1" algn="just"/>
            <a:r>
              <a:rPr lang="en-GB" sz="1400" dirty="0"/>
              <a:t>Transverse beam size dependence was included in the derived wake potential, showing higher mitigation for HOMs</a:t>
            </a:r>
          </a:p>
          <a:p>
            <a:pPr lvl="1" algn="just"/>
            <a:r>
              <a:rPr lang="en-GB" sz="1400" dirty="0"/>
              <a:t>The required RF voltage to compensate beam loading in Stage B5 cavity with windows is 29% higher than cavity without windows</a:t>
            </a:r>
          </a:p>
        </p:txBody>
      </p:sp>
      <p:sp>
        <p:nvSpPr>
          <p:cNvPr id="2" name="Rectangle 1">
            <a:extLst>
              <a:ext uri="{FF2B5EF4-FFF2-40B4-BE49-F238E27FC236}">
                <a16:creationId xmlns:a16="http://schemas.microsoft.com/office/drawing/2014/main" id="{99E4E66B-72A8-22FE-5018-7746AF319783}"/>
              </a:ext>
            </a:extLst>
          </p:cNvPr>
          <p:cNvSpPr/>
          <p:nvPr/>
        </p:nvSpPr>
        <p:spPr>
          <a:xfrm>
            <a:off x="107504" y="58316"/>
            <a:ext cx="1080120" cy="1211012"/>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Content Placeholder 1">
            <a:extLst>
              <a:ext uri="{FF2B5EF4-FFF2-40B4-BE49-F238E27FC236}">
                <a16:creationId xmlns:a16="http://schemas.microsoft.com/office/drawing/2014/main" id="{885FD6CC-3FC6-4492-C79B-3796A7AFD174}"/>
              </a:ext>
            </a:extLst>
          </p:cNvPr>
          <p:cNvSpPr txBox="1">
            <a:spLocks/>
          </p:cNvSpPr>
          <p:nvPr/>
        </p:nvSpPr>
        <p:spPr>
          <a:xfrm>
            <a:off x="156851" y="483518"/>
            <a:ext cx="8712968" cy="600390"/>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600" b="1" dirty="0"/>
              <a:t>Wakefield analysis for RF cavities of the rectilinear muon cooling channel:</a:t>
            </a:r>
          </a:p>
          <a:p>
            <a:pPr lvl="1"/>
            <a:r>
              <a:rPr lang="en-GB" sz="1400" dirty="0"/>
              <a:t>The wake potential was decomposed using a combination of CST wakefield and eigenmode solutions, showing consistent agreement between the two solvers in the long-wake regime.</a:t>
            </a:r>
          </a:p>
          <a:p>
            <a:pPr lvl="1"/>
            <a:r>
              <a:rPr lang="en-GB" sz="1400" dirty="0"/>
              <a:t>The indirect space-charge wake potential depends on transverse particle offset in the presence of Be-windows, whereas no such dependence is observed for the cavity without Be-windows</a:t>
            </a:r>
          </a:p>
        </p:txBody>
      </p:sp>
      <p:sp>
        <p:nvSpPr>
          <p:cNvPr id="6" name="Content Placeholder 1">
            <a:extLst>
              <a:ext uri="{FF2B5EF4-FFF2-40B4-BE49-F238E27FC236}">
                <a16:creationId xmlns:a16="http://schemas.microsoft.com/office/drawing/2014/main" id="{269CCB3B-099F-25B4-7A53-E896A3A8CA98}"/>
              </a:ext>
            </a:extLst>
          </p:cNvPr>
          <p:cNvSpPr txBox="1">
            <a:spLocks/>
          </p:cNvSpPr>
          <p:nvPr/>
        </p:nvSpPr>
        <p:spPr>
          <a:xfrm>
            <a:off x="184370" y="3924130"/>
            <a:ext cx="8568952" cy="1167900"/>
          </a:xfrm>
          <a:prstGeom prst="rect">
            <a:avLst/>
          </a:prstGeom>
          <a:solidFill>
            <a:schemeClr val="bg1"/>
          </a:solidFill>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US" sz="1600" dirty="0"/>
              <a:t>Space charge considerations:</a:t>
            </a:r>
          </a:p>
          <a:p>
            <a:pPr lvl="1" algn="just"/>
            <a:r>
              <a:rPr lang="en-US" sz="1400" b="1" dirty="0"/>
              <a:t>Space charge effect is predominant </a:t>
            </a:r>
            <a:r>
              <a:rPr lang="en-US" sz="1400" dirty="0"/>
              <a:t>in the studied cavities and needs special treatment by using beam dynamics simulation codes</a:t>
            </a:r>
          </a:p>
          <a:p>
            <a:pPr lvl="1" algn="just"/>
            <a:r>
              <a:rPr lang="en-US" sz="1400" b="1" dirty="0"/>
              <a:t>Beam dynamics simulations are need to assess the effects of the beam loading on the entire cooling channel</a:t>
            </a:r>
          </a:p>
        </p:txBody>
      </p:sp>
      <p:sp>
        <p:nvSpPr>
          <p:cNvPr id="3" name="Content Placeholder 1">
            <a:extLst>
              <a:ext uri="{FF2B5EF4-FFF2-40B4-BE49-F238E27FC236}">
                <a16:creationId xmlns:a16="http://schemas.microsoft.com/office/drawing/2014/main" id="{84DB4237-3641-5369-FCF2-985A322664BD}"/>
              </a:ext>
            </a:extLst>
          </p:cNvPr>
          <p:cNvSpPr txBox="1">
            <a:spLocks/>
          </p:cNvSpPr>
          <p:nvPr/>
        </p:nvSpPr>
        <p:spPr>
          <a:xfrm>
            <a:off x="184370" y="2959065"/>
            <a:ext cx="8775260" cy="908829"/>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US" sz="1600" b="1" dirty="0"/>
              <a:t>Cavity with Be-windows</a:t>
            </a:r>
            <a:endParaRPr lang="en-US" sz="1600" dirty="0"/>
          </a:p>
          <a:p>
            <a:pPr lvl="1" algn="just"/>
            <a:r>
              <a:rPr lang="en-US" sz="1400" dirty="0"/>
              <a:t>The required voltage for beam loading compensation is higher by a factor of 1.5 to a factor 2 in the analyzed cavities</a:t>
            </a:r>
          </a:p>
          <a:p>
            <a:pPr lvl="1" algn="just"/>
            <a:r>
              <a:rPr lang="en-US" sz="1400" dirty="0"/>
              <a:t>The surface electric field magnitude overpasses the maximum E-field in most of the stages (high-risk of RF breakdown)</a:t>
            </a:r>
          </a:p>
        </p:txBody>
      </p:sp>
    </p:spTree>
    <p:extLst>
      <p:ext uri="{BB962C8B-B14F-4D97-AF65-F5344CB8AC3E}">
        <p14:creationId xmlns:p14="http://schemas.microsoft.com/office/powerpoint/2010/main" val="1006572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6" grpId="0" animBg="1"/>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descr="MUON-SlideGraph-gradient.png"/>
          <p:cNvPicPr>
            <a:picLocks noChangeAspect="1"/>
          </p:cNvPicPr>
          <p:nvPr/>
        </p:nvPicPr>
        <p:blipFill>
          <a:blip r:embed="rId2">
            <a:alphaModFix/>
          </a:blip>
          <a:stretch>
            <a:fillRect/>
          </a:stretch>
        </p:blipFill>
        <p:spPr>
          <a:xfrm>
            <a:off x="0" y="1448648"/>
            <a:ext cx="9144000" cy="3764702"/>
          </a:xfrm>
          <a:prstGeom prst="rect">
            <a:avLst/>
          </a:prstGeom>
        </p:spPr>
      </p:pic>
      <p:pic>
        <p:nvPicPr>
          <p:cNvPr id="83" name="Image 82" descr="MUON-SlideGraph-LogoBkgnd2.png"/>
          <p:cNvPicPr>
            <a:picLocks noChangeAspect="1"/>
          </p:cNvPicPr>
          <p:nvPr/>
        </p:nvPicPr>
        <p:blipFill>
          <a:blip r:embed="rId3"/>
          <a:stretch>
            <a:fillRect/>
          </a:stretch>
        </p:blipFill>
        <p:spPr>
          <a:xfrm>
            <a:off x="0" y="57150"/>
            <a:ext cx="9144000" cy="5140960"/>
          </a:xfrm>
          <a:prstGeom prst="rect">
            <a:avLst/>
          </a:prstGeom>
        </p:spPr>
      </p:pic>
      <p:pic>
        <p:nvPicPr>
          <p:cNvPr id="85" name="Image 84" descr="MCC-LogoCERN.jpg"/>
          <p:cNvPicPr>
            <a:picLocks noChangeAspect="1"/>
          </p:cNvPicPr>
          <p:nvPr/>
        </p:nvPicPr>
        <p:blipFill>
          <a:blip r:embed="rId4"/>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5"/>
          <a:stretch>
            <a:fillRect/>
          </a:stretch>
        </p:blipFill>
        <p:spPr>
          <a:xfrm>
            <a:off x="132503" y="57150"/>
            <a:ext cx="1391497" cy="1391497"/>
          </a:xfrm>
          <a:prstGeom prst="rect">
            <a:avLst/>
          </a:prstGeom>
        </p:spPr>
      </p:pic>
      <p:sp>
        <p:nvSpPr>
          <p:cNvPr id="11" name="ZoneTexte 10"/>
          <p:cNvSpPr txBox="1"/>
          <p:nvPr/>
        </p:nvSpPr>
        <p:spPr>
          <a:xfrm>
            <a:off x="2535766" y="2427734"/>
            <a:ext cx="4377267" cy="1077218"/>
          </a:xfrm>
          <a:prstGeom prst="rect">
            <a:avLst/>
          </a:prstGeom>
          <a:noFill/>
        </p:spPr>
        <p:txBody>
          <a:bodyPr wrap="square" rtlCol="0">
            <a:spAutoFit/>
          </a:bodyPr>
          <a:lstStyle/>
          <a:p>
            <a:pPr algn="ctr"/>
            <a:r>
              <a:rPr lang="en-US" sz="3200" b="1" i="1" dirty="0">
                <a:solidFill>
                  <a:schemeClr val="bg1"/>
                </a:solidFill>
                <a:latin typeface="Arial Narrow"/>
                <a:cs typeface="Arial Narrow"/>
              </a:rPr>
              <a:t>Thank</a:t>
            </a:r>
            <a:r>
              <a:rPr lang="fr-FR" sz="3200" b="1" i="1" dirty="0">
                <a:solidFill>
                  <a:schemeClr val="bg1"/>
                </a:solidFill>
                <a:latin typeface="Arial Narrow"/>
                <a:cs typeface="Arial Narrow"/>
              </a:rPr>
              <a:t> </a:t>
            </a:r>
            <a:r>
              <a:rPr lang="en-GB" sz="3200" b="1" i="1" dirty="0">
                <a:solidFill>
                  <a:schemeClr val="bg1"/>
                </a:solidFill>
                <a:latin typeface="Arial Narrow"/>
                <a:cs typeface="Arial Narrow"/>
              </a:rPr>
              <a:t>you</a:t>
            </a:r>
          </a:p>
          <a:p>
            <a:pPr algn="ctr"/>
            <a:r>
              <a:rPr lang="fr-FR" sz="3200" b="1" i="1" dirty="0">
                <a:solidFill>
                  <a:schemeClr val="bg1"/>
                </a:solidFill>
                <a:latin typeface="Arial Narrow"/>
                <a:cs typeface="Arial Narrow"/>
              </a:rPr>
              <a:t>for </a:t>
            </a:r>
            <a:r>
              <a:rPr lang="en-US" sz="3200" b="1" i="1" dirty="0">
                <a:solidFill>
                  <a:schemeClr val="bg1"/>
                </a:solidFill>
                <a:latin typeface="Arial Narrow"/>
                <a:cs typeface="Arial Narrow"/>
              </a:rPr>
              <a:t>your</a:t>
            </a:r>
            <a:r>
              <a:rPr lang="fr-FR" sz="3200" b="1" i="1" dirty="0">
                <a:solidFill>
                  <a:schemeClr val="bg1"/>
                </a:solidFill>
                <a:latin typeface="Arial Narrow"/>
                <a:cs typeface="Arial Narrow"/>
              </a:rPr>
              <a:t> attention</a:t>
            </a:r>
            <a:endParaRPr lang="en-GB" sz="3200" b="1" i="1" dirty="0">
              <a:solidFill>
                <a:schemeClr val="bg1"/>
              </a:solidFill>
            </a:endParaRPr>
          </a:p>
        </p:txBody>
      </p:sp>
    </p:spTree>
    <p:extLst>
      <p:ext uri="{BB962C8B-B14F-4D97-AF65-F5344CB8AC3E}">
        <p14:creationId xmlns:p14="http://schemas.microsoft.com/office/powerpoint/2010/main" val="38176713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DB0884B-1549-23E4-3267-2FB25CA42CDF}"/>
              </a:ext>
            </a:extLst>
          </p:cNvPr>
          <p:cNvSpPr>
            <a:spLocks noGrp="1"/>
          </p:cNvSpPr>
          <p:nvPr>
            <p:ph type="sldNum" sz="quarter" idx="4"/>
          </p:nvPr>
        </p:nvSpPr>
        <p:spPr>
          <a:xfrm>
            <a:off x="8460781" y="4904185"/>
            <a:ext cx="457200" cy="273844"/>
          </a:xfrm>
        </p:spPr>
        <p:txBody>
          <a:bodyPr/>
          <a:lstStyle/>
          <a:p>
            <a:fld id="{974172A1-1CBF-0B40-9234-7D4D80EC19EA}" type="slidenum">
              <a:rPr lang="en-GB" smtClean="0"/>
              <a:pPr/>
              <a:t>27</a:t>
            </a:fld>
            <a:endParaRPr lang="en-GB" dirty="0"/>
          </a:p>
        </p:txBody>
      </p:sp>
      <p:sp>
        <p:nvSpPr>
          <p:cNvPr id="5" name="Title 4">
            <a:extLst>
              <a:ext uri="{FF2B5EF4-FFF2-40B4-BE49-F238E27FC236}">
                <a16:creationId xmlns:a16="http://schemas.microsoft.com/office/drawing/2014/main" id="{5C6AD9F4-18AB-0A07-6241-CBFF04595031}"/>
              </a:ext>
            </a:extLst>
          </p:cNvPr>
          <p:cNvSpPr>
            <a:spLocks noGrp="1"/>
          </p:cNvSpPr>
          <p:nvPr>
            <p:ph type="title"/>
          </p:nvPr>
        </p:nvSpPr>
        <p:spPr>
          <a:xfrm>
            <a:off x="1187624" y="58316"/>
            <a:ext cx="7584044" cy="497210"/>
          </a:xfrm>
        </p:spPr>
        <p:txBody>
          <a:bodyPr/>
          <a:lstStyle/>
          <a:p>
            <a:r>
              <a:rPr lang="en-GB" sz="2400" dirty="0"/>
              <a:t>HOM Monopole modes – Stage 5 Post-merging</a:t>
            </a:r>
            <a:endParaRPr lang="en-GB" sz="2400" b="0" i="1" dirty="0"/>
          </a:p>
        </p:txBody>
      </p:sp>
      <p:sp>
        <p:nvSpPr>
          <p:cNvPr id="11" name="Rectangle 10">
            <a:extLst>
              <a:ext uri="{FF2B5EF4-FFF2-40B4-BE49-F238E27FC236}">
                <a16:creationId xmlns:a16="http://schemas.microsoft.com/office/drawing/2014/main" id="{151D9ED6-B148-D4B3-000E-9F24D2A9FEEA}"/>
              </a:ext>
            </a:extLst>
          </p:cNvPr>
          <p:cNvSpPr/>
          <p:nvPr/>
        </p:nvSpPr>
        <p:spPr>
          <a:xfrm>
            <a:off x="179512" y="762307"/>
            <a:ext cx="1008112" cy="404183"/>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39" name="Group 38">
            <a:extLst>
              <a:ext uri="{FF2B5EF4-FFF2-40B4-BE49-F238E27FC236}">
                <a16:creationId xmlns:a16="http://schemas.microsoft.com/office/drawing/2014/main" id="{BA7D4BDA-5E8A-3AB3-7D1B-A1671E05B12C}"/>
              </a:ext>
            </a:extLst>
          </p:cNvPr>
          <p:cNvGrpSpPr/>
          <p:nvPr/>
        </p:nvGrpSpPr>
        <p:grpSpPr>
          <a:xfrm>
            <a:off x="1427607" y="586943"/>
            <a:ext cx="2736304" cy="2272839"/>
            <a:chOff x="4499992" y="625183"/>
            <a:chExt cx="2736304" cy="2272839"/>
          </a:xfrm>
        </p:grpSpPr>
        <p:grpSp>
          <p:nvGrpSpPr>
            <p:cNvPr id="35" name="Group 34">
              <a:extLst>
                <a:ext uri="{FF2B5EF4-FFF2-40B4-BE49-F238E27FC236}">
                  <a16:creationId xmlns:a16="http://schemas.microsoft.com/office/drawing/2014/main" id="{88716450-F1BC-EF4A-1E22-A8A9C06912CF}"/>
                </a:ext>
              </a:extLst>
            </p:cNvPr>
            <p:cNvGrpSpPr/>
            <p:nvPr/>
          </p:nvGrpSpPr>
          <p:grpSpPr>
            <a:xfrm>
              <a:off x="4932040" y="840138"/>
              <a:ext cx="2009848" cy="2057884"/>
              <a:chOff x="4932040" y="840138"/>
              <a:chExt cx="2009848" cy="2057884"/>
            </a:xfrm>
          </p:grpSpPr>
          <p:pic>
            <p:nvPicPr>
              <p:cNvPr id="30" name="Picture 29">
                <a:extLst>
                  <a:ext uri="{FF2B5EF4-FFF2-40B4-BE49-F238E27FC236}">
                    <a16:creationId xmlns:a16="http://schemas.microsoft.com/office/drawing/2014/main" id="{0DAE253A-348D-91A5-CBD0-943880A07205}"/>
                  </a:ext>
                </a:extLst>
              </p:cNvPr>
              <p:cNvPicPr>
                <a:picLocks noChangeAspect="1"/>
              </p:cNvPicPr>
              <p:nvPr/>
            </p:nvPicPr>
            <p:blipFill rotWithShape="1">
              <a:blip r:embed="rId3"/>
              <a:srcRect l="33653" r="33653"/>
              <a:stretch/>
            </p:blipFill>
            <p:spPr>
              <a:xfrm>
                <a:off x="4932040" y="840138"/>
                <a:ext cx="1673598" cy="2057884"/>
              </a:xfrm>
              <a:prstGeom prst="rect">
                <a:avLst/>
              </a:prstGeom>
            </p:spPr>
          </p:pic>
          <p:pic>
            <p:nvPicPr>
              <p:cNvPr id="32" name="Picture 31">
                <a:extLst>
                  <a:ext uri="{FF2B5EF4-FFF2-40B4-BE49-F238E27FC236}">
                    <a16:creationId xmlns:a16="http://schemas.microsoft.com/office/drawing/2014/main" id="{02CD8976-7388-5DB8-6B03-D135BBCA7970}"/>
                  </a:ext>
                </a:extLst>
              </p:cNvPr>
              <p:cNvPicPr>
                <a:picLocks noChangeAspect="1"/>
              </p:cNvPicPr>
              <p:nvPr/>
            </p:nvPicPr>
            <p:blipFill rotWithShape="1">
              <a:blip r:embed="rId3"/>
              <a:srcRect l="93312" t="80492"/>
              <a:stretch/>
            </p:blipFill>
            <p:spPr>
              <a:xfrm>
                <a:off x="6605638" y="2503716"/>
                <a:ext cx="336250" cy="394306"/>
              </a:xfrm>
              <a:prstGeom prst="rect">
                <a:avLst/>
              </a:prstGeom>
            </p:spPr>
          </p:pic>
        </p:grpSp>
        <p:sp>
          <p:nvSpPr>
            <p:cNvPr id="34" name="Footer Placeholder 4">
              <a:extLst>
                <a:ext uri="{FF2B5EF4-FFF2-40B4-BE49-F238E27FC236}">
                  <a16:creationId xmlns:a16="http://schemas.microsoft.com/office/drawing/2014/main" id="{596DE2CB-F137-92AD-2DC9-DA19B953E6F8}"/>
                </a:ext>
              </a:extLst>
            </p:cNvPr>
            <p:cNvSpPr txBox="1">
              <a:spLocks/>
            </p:cNvSpPr>
            <p:nvPr/>
          </p:nvSpPr>
          <p:spPr>
            <a:xfrm>
              <a:off x="4499992" y="625183"/>
              <a:ext cx="2736304" cy="218375"/>
            </a:xfrm>
            <a:prstGeom prst="rect">
              <a:avLst/>
            </a:prstGeom>
            <a:solidFill>
              <a:schemeClr val="bg1"/>
            </a:solidFill>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i="1" dirty="0"/>
                <a:t>Boundary conditions and symmetry planes</a:t>
              </a:r>
              <a:endParaRPr lang="en-GB" i="1" dirty="0"/>
            </a:p>
          </p:txBody>
        </p:sp>
        <p:sp>
          <p:nvSpPr>
            <p:cNvPr id="36" name="Footer Placeholder 4">
              <a:extLst>
                <a:ext uri="{FF2B5EF4-FFF2-40B4-BE49-F238E27FC236}">
                  <a16:creationId xmlns:a16="http://schemas.microsoft.com/office/drawing/2014/main" id="{B058CE9C-90EC-4966-DA9A-86DB4B9FD280}"/>
                </a:ext>
              </a:extLst>
            </p:cNvPr>
            <p:cNvSpPr txBox="1">
              <a:spLocks/>
            </p:cNvSpPr>
            <p:nvPr/>
          </p:nvSpPr>
          <p:spPr>
            <a:xfrm>
              <a:off x="6607126" y="1365610"/>
              <a:ext cx="360040" cy="21837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solidFill>
                    <a:srgbClr val="009200"/>
                  </a:solidFill>
                </a:rPr>
                <a:t>E</a:t>
              </a:r>
              <a:r>
                <a:rPr lang="en-US" b="1" baseline="-25000" dirty="0">
                  <a:solidFill>
                    <a:srgbClr val="009200"/>
                  </a:solidFill>
                </a:rPr>
                <a:t>t</a:t>
              </a:r>
              <a:r>
                <a:rPr lang="en-US" b="1" dirty="0">
                  <a:solidFill>
                    <a:srgbClr val="009200"/>
                  </a:solidFill>
                </a:rPr>
                <a:t>=0</a:t>
              </a:r>
              <a:endParaRPr lang="en-GB" b="1" dirty="0">
                <a:solidFill>
                  <a:srgbClr val="009200"/>
                </a:solidFill>
              </a:endParaRPr>
            </a:p>
          </p:txBody>
        </p:sp>
        <p:sp>
          <p:nvSpPr>
            <p:cNvPr id="37" name="Footer Placeholder 4">
              <a:extLst>
                <a:ext uri="{FF2B5EF4-FFF2-40B4-BE49-F238E27FC236}">
                  <a16:creationId xmlns:a16="http://schemas.microsoft.com/office/drawing/2014/main" id="{A4CCB502-C213-CE47-BBDA-98D6EEF6A546}"/>
                </a:ext>
              </a:extLst>
            </p:cNvPr>
            <p:cNvSpPr txBox="1">
              <a:spLocks/>
            </p:cNvSpPr>
            <p:nvPr/>
          </p:nvSpPr>
          <p:spPr>
            <a:xfrm>
              <a:off x="5868144" y="2043136"/>
              <a:ext cx="360040" cy="21837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b="1" dirty="0" err="1">
                  <a:solidFill>
                    <a:srgbClr val="000068"/>
                  </a:solidFill>
                </a:rPr>
                <a:t>H</a:t>
              </a:r>
              <a:r>
                <a:rPr lang="en-US" b="1" baseline="-25000" dirty="0" err="1">
                  <a:solidFill>
                    <a:srgbClr val="000068"/>
                  </a:solidFill>
                </a:rPr>
                <a:t>t</a:t>
              </a:r>
              <a:r>
                <a:rPr lang="en-US" b="1" dirty="0">
                  <a:solidFill>
                    <a:srgbClr val="000068"/>
                  </a:solidFill>
                </a:rPr>
                <a:t>=0</a:t>
              </a:r>
              <a:endParaRPr lang="en-GB" b="1" dirty="0">
                <a:solidFill>
                  <a:srgbClr val="000068"/>
                </a:solidFill>
              </a:endParaRPr>
            </a:p>
          </p:txBody>
        </p:sp>
        <p:sp>
          <p:nvSpPr>
            <p:cNvPr id="38" name="Footer Placeholder 4">
              <a:extLst>
                <a:ext uri="{FF2B5EF4-FFF2-40B4-BE49-F238E27FC236}">
                  <a16:creationId xmlns:a16="http://schemas.microsoft.com/office/drawing/2014/main" id="{C41864C5-186B-FAB4-FB16-5E18B5B56B50}"/>
                </a:ext>
              </a:extLst>
            </p:cNvPr>
            <p:cNvSpPr txBox="1">
              <a:spLocks/>
            </p:cNvSpPr>
            <p:nvPr/>
          </p:nvSpPr>
          <p:spPr>
            <a:xfrm>
              <a:off x="5292080" y="1463846"/>
              <a:ext cx="360040" cy="21837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b="1" dirty="0" err="1">
                  <a:solidFill>
                    <a:srgbClr val="000068"/>
                  </a:solidFill>
                </a:rPr>
                <a:t>H</a:t>
              </a:r>
              <a:r>
                <a:rPr lang="en-US" b="1" baseline="-25000" dirty="0" err="1">
                  <a:solidFill>
                    <a:srgbClr val="000068"/>
                  </a:solidFill>
                </a:rPr>
                <a:t>t</a:t>
              </a:r>
              <a:r>
                <a:rPr lang="en-US" b="1" dirty="0">
                  <a:solidFill>
                    <a:srgbClr val="000068"/>
                  </a:solidFill>
                </a:rPr>
                <a:t>=0</a:t>
              </a:r>
              <a:endParaRPr lang="en-GB" b="1" dirty="0">
                <a:solidFill>
                  <a:srgbClr val="000068"/>
                </a:solidFill>
              </a:endParaRPr>
            </a:p>
          </p:txBody>
        </p:sp>
      </p:grpSp>
      <p:pic>
        <p:nvPicPr>
          <p:cNvPr id="6" name="Picture 5">
            <a:extLst>
              <a:ext uri="{FF2B5EF4-FFF2-40B4-BE49-F238E27FC236}">
                <a16:creationId xmlns:a16="http://schemas.microsoft.com/office/drawing/2014/main" id="{367B46A1-995A-6B55-7CAB-4ECC3F9B8D86}"/>
              </a:ext>
            </a:extLst>
          </p:cNvPr>
          <p:cNvPicPr>
            <a:picLocks noChangeAspect="1"/>
          </p:cNvPicPr>
          <p:nvPr/>
        </p:nvPicPr>
        <p:blipFill>
          <a:blip r:embed="rId4"/>
          <a:stretch>
            <a:fillRect/>
          </a:stretch>
        </p:blipFill>
        <p:spPr>
          <a:xfrm>
            <a:off x="4647642" y="707882"/>
            <a:ext cx="3692733" cy="2232545"/>
          </a:xfrm>
          <a:prstGeom prst="rect">
            <a:avLst/>
          </a:prstGeom>
        </p:spPr>
      </p:pic>
      <p:sp>
        <p:nvSpPr>
          <p:cNvPr id="8" name="Footer Placeholder 4">
            <a:extLst>
              <a:ext uri="{FF2B5EF4-FFF2-40B4-BE49-F238E27FC236}">
                <a16:creationId xmlns:a16="http://schemas.microsoft.com/office/drawing/2014/main" id="{E9195472-8433-D06B-574A-FD9CC78BAA94}"/>
              </a:ext>
            </a:extLst>
          </p:cNvPr>
          <p:cNvSpPr>
            <a:spLocks noGrp="1"/>
          </p:cNvSpPr>
          <p:nvPr>
            <p:ph type="ftr" sz="quarter" idx="3"/>
          </p:nvPr>
        </p:nvSpPr>
        <p:spPr>
          <a:xfrm>
            <a:off x="5551771" y="1210692"/>
            <a:ext cx="418328" cy="136922"/>
          </a:xfrm>
        </p:spPr>
        <p:txBody>
          <a:bodyPr/>
          <a:lstStyle/>
          <a:p>
            <a:r>
              <a:rPr lang="en-US" b="1" dirty="0"/>
              <a:t>TM</a:t>
            </a:r>
            <a:r>
              <a:rPr lang="en-US" b="1" baseline="-25000" dirty="0"/>
              <a:t>010</a:t>
            </a:r>
            <a:endParaRPr lang="en-GB" b="1" baseline="-25000" dirty="0"/>
          </a:p>
          <a:p>
            <a:endParaRPr lang="en-GB" b="1" dirty="0"/>
          </a:p>
        </p:txBody>
      </p:sp>
      <p:sp>
        <p:nvSpPr>
          <p:cNvPr id="9" name="Footer Placeholder 4">
            <a:extLst>
              <a:ext uri="{FF2B5EF4-FFF2-40B4-BE49-F238E27FC236}">
                <a16:creationId xmlns:a16="http://schemas.microsoft.com/office/drawing/2014/main" id="{04C53669-1EEB-02A0-0896-81F8560BBC31}"/>
              </a:ext>
            </a:extLst>
          </p:cNvPr>
          <p:cNvSpPr txBox="1">
            <a:spLocks/>
          </p:cNvSpPr>
          <p:nvPr/>
        </p:nvSpPr>
        <p:spPr>
          <a:xfrm>
            <a:off x="6169207" y="1333071"/>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020</a:t>
            </a:r>
            <a:endParaRPr lang="en-GB" b="1" baseline="-25000" dirty="0"/>
          </a:p>
          <a:p>
            <a:endParaRPr lang="en-GB" b="1" dirty="0"/>
          </a:p>
        </p:txBody>
      </p:sp>
      <p:sp>
        <p:nvSpPr>
          <p:cNvPr id="12" name="Footer Placeholder 4">
            <a:extLst>
              <a:ext uri="{FF2B5EF4-FFF2-40B4-BE49-F238E27FC236}">
                <a16:creationId xmlns:a16="http://schemas.microsoft.com/office/drawing/2014/main" id="{53AB7004-92E4-0475-51D1-A49245D97402}"/>
              </a:ext>
            </a:extLst>
          </p:cNvPr>
          <p:cNvSpPr txBox="1">
            <a:spLocks/>
          </p:cNvSpPr>
          <p:nvPr/>
        </p:nvSpPr>
        <p:spPr>
          <a:xfrm>
            <a:off x="6633788" y="1528862"/>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011</a:t>
            </a:r>
            <a:endParaRPr lang="en-GB" b="1" baseline="-25000" dirty="0"/>
          </a:p>
          <a:p>
            <a:endParaRPr lang="en-GB" b="1" dirty="0"/>
          </a:p>
        </p:txBody>
      </p:sp>
      <p:sp>
        <p:nvSpPr>
          <p:cNvPr id="13" name="Footer Placeholder 4">
            <a:extLst>
              <a:ext uri="{FF2B5EF4-FFF2-40B4-BE49-F238E27FC236}">
                <a16:creationId xmlns:a16="http://schemas.microsoft.com/office/drawing/2014/main" id="{6AA69A2C-7F1B-200D-EC47-633D0344B620}"/>
              </a:ext>
            </a:extLst>
          </p:cNvPr>
          <p:cNvSpPr txBox="1">
            <a:spLocks/>
          </p:cNvSpPr>
          <p:nvPr/>
        </p:nvSpPr>
        <p:spPr>
          <a:xfrm>
            <a:off x="6899412" y="1364365"/>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021</a:t>
            </a:r>
            <a:endParaRPr lang="en-GB" b="1" baseline="-25000" dirty="0"/>
          </a:p>
          <a:p>
            <a:endParaRPr lang="en-GB" b="1" dirty="0"/>
          </a:p>
        </p:txBody>
      </p:sp>
      <p:sp>
        <p:nvSpPr>
          <p:cNvPr id="14" name="Footer Placeholder 4">
            <a:extLst>
              <a:ext uri="{FF2B5EF4-FFF2-40B4-BE49-F238E27FC236}">
                <a16:creationId xmlns:a16="http://schemas.microsoft.com/office/drawing/2014/main" id="{546603F8-42A2-B417-431F-74B583C026F5}"/>
              </a:ext>
            </a:extLst>
          </p:cNvPr>
          <p:cNvSpPr txBox="1">
            <a:spLocks/>
          </p:cNvSpPr>
          <p:nvPr/>
        </p:nvSpPr>
        <p:spPr>
          <a:xfrm>
            <a:off x="6819433" y="2186417"/>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030</a:t>
            </a:r>
            <a:endParaRPr lang="en-GB" b="1" baseline="-25000" dirty="0"/>
          </a:p>
          <a:p>
            <a:endParaRPr lang="en-GB" b="1" dirty="0"/>
          </a:p>
        </p:txBody>
      </p:sp>
      <p:sp>
        <p:nvSpPr>
          <p:cNvPr id="24" name="Footer Placeholder 4">
            <a:extLst>
              <a:ext uri="{FF2B5EF4-FFF2-40B4-BE49-F238E27FC236}">
                <a16:creationId xmlns:a16="http://schemas.microsoft.com/office/drawing/2014/main" id="{05AA694C-E163-E6B4-2A73-D71EAA40C02D}"/>
              </a:ext>
            </a:extLst>
          </p:cNvPr>
          <p:cNvSpPr txBox="1">
            <a:spLocks/>
          </p:cNvSpPr>
          <p:nvPr/>
        </p:nvSpPr>
        <p:spPr>
          <a:xfrm>
            <a:off x="7348852" y="1600500"/>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022</a:t>
            </a:r>
            <a:endParaRPr lang="en-GB" b="1" baseline="-25000" dirty="0"/>
          </a:p>
          <a:p>
            <a:endParaRPr lang="en-GB" b="1" dirty="0"/>
          </a:p>
        </p:txBody>
      </p:sp>
      <p:sp>
        <p:nvSpPr>
          <p:cNvPr id="25" name="Footer Placeholder 4">
            <a:extLst>
              <a:ext uri="{FF2B5EF4-FFF2-40B4-BE49-F238E27FC236}">
                <a16:creationId xmlns:a16="http://schemas.microsoft.com/office/drawing/2014/main" id="{50825036-6B3B-56C6-2A72-AA827F45567B}"/>
              </a:ext>
            </a:extLst>
          </p:cNvPr>
          <p:cNvSpPr txBox="1">
            <a:spLocks/>
          </p:cNvSpPr>
          <p:nvPr/>
        </p:nvSpPr>
        <p:spPr>
          <a:xfrm>
            <a:off x="7797691" y="1527062"/>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012</a:t>
            </a:r>
            <a:endParaRPr lang="en-GB" b="1" baseline="-25000" dirty="0"/>
          </a:p>
          <a:p>
            <a:endParaRPr lang="en-GB" b="1" dirty="0"/>
          </a:p>
        </p:txBody>
      </p:sp>
      <p:sp>
        <p:nvSpPr>
          <p:cNvPr id="26" name="Footer Placeholder 4">
            <a:extLst>
              <a:ext uri="{FF2B5EF4-FFF2-40B4-BE49-F238E27FC236}">
                <a16:creationId xmlns:a16="http://schemas.microsoft.com/office/drawing/2014/main" id="{7E927340-5111-DB12-82F1-E3E02A87D623}"/>
              </a:ext>
            </a:extLst>
          </p:cNvPr>
          <p:cNvSpPr txBox="1">
            <a:spLocks/>
          </p:cNvSpPr>
          <p:nvPr/>
        </p:nvSpPr>
        <p:spPr>
          <a:xfrm>
            <a:off x="7439167" y="2211710"/>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040</a:t>
            </a:r>
            <a:endParaRPr lang="en-GB" b="1" baseline="-25000" dirty="0"/>
          </a:p>
          <a:p>
            <a:endParaRPr lang="en-GB" b="1" dirty="0"/>
          </a:p>
        </p:txBody>
      </p:sp>
      <p:sp>
        <p:nvSpPr>
          <p:cNvPr id="27" name="Footer Placeholder 4">
            <a:extLst>
              <a:ext uri="{FF2B5EF4-FFF2-40B4-BE49-F238E27FC236}">
                <a16:creationId xmlns:a16="http://schemas.microsoft.com/office/drawing/2014/main" id="{B38F9057-6884-F8AC-F23A-D364EED13F3C}"/>
              </a:ext>
            </a:extLst>
          </p:cNvPr>
          <p:cNvSpPr txBox="1">
            <a:spLocks/>
          </p:cNvSpPr>
          <p:nvPr/>
        </p:nvSpPr>
        <p:spPr>
          <a:xfrm>
            <a:off x="7846551" y="2085295"/>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031</a:t>
            </a:r>
            <a:endParaRPr lang="en-GB" b="1" baseline="-25000" dirty="0"/>
          </a:p>
          <a:p>
            <a:endParaRPr lang="en-GB" b="1" dirty="0"/>
          </a:p>
        </p:txBody>
      </p:sp>
      <p:grpSp>
        <p:nvGrpSpPr>
          <p:cNvPr id="62" name="Group 61">
            <a:extLst>
              <a:ext uri="{FF2B5EF4-FFF2-40B4-BE49-F238E27FC236}">
                <a16:creationId xmlns:a16="http://schemas.microsoft.com/office/drawing/2014/main" id="{6C7187DD-329A-01C8-DB6C-66167C5C5B5A}"/>
              </a:ext>
            </a:extLst>
          </p:cNvPr>
          <p:cNvGrpSpPr/>
          <p:nvPr/>
        </p:nvGrpSpPr>
        <p:grpSpPr>
          <a:xfrm>
            <a:off x="755576" y="2860894"/>
            <a:ext cx="3778148" cy="2231136"/>
            <a:chOff x="143395" y="2881799"/>
            <a:chExt cx="3778148" cy="2231136"/>
          </a:xfrm>
        </p:grpSpPr>
        <p:pic>
          <p:nvPicPr>
            <p:cNvPr id="7" name="Picture 6">
              <a:extLst>
                <a:ext uri="{FF2B5EF4-FFF2-40B4-BE49-F238E27FC236}">
                  <a16:creationId xmlns:a16="http://schemas.microsoft.com/office/drawing/2014/main" id="{BAA7021D-3A9B-F5C7-F7E7-8FE9F7E2F1C4}"/>
                </a:ext>
              </a:extLst>
            </p:cNvPr>
            <p:cNvPicPr>
              <a:picLocks noChangeAspect="1"/>
            </p:cNvPicPr>
            <p:nvPr/>
          </p:nvPicPr>
          <p:blipFill>
            <a:blip r:embed="rId5"/>
            <a:stretch>
              <a:fillRect/>
            </a:stretch>
          </p:blipFill>
          <p:spPr>
            <a:xfrm>
              <a:off x="143395" y="2881799"/>
              <a:ext cx="3635062" cy="2231136"/>
            </a:xfrm>
            <a:prstGeom prst="rect">
              <a:avLst/>
            </a:prstGeom>
          </p:spPr>
        </p:pic>
        <p:sp>
          <p:nvSpPr>
            <p:cNvPr id="17" name="Footer Placeholder 4">
              <a:extLst>
                <a:ext uri="{FF2B5EF4-FFF2-40B4-BE49-F238E27FC236}">
                  <a16:creationId xmlns:a16="http://schemas.microsoft.com/office/drawing/2014/main" id="{CD6436A0-11FE-DEE9-AE99-3B51251DC350}"/>
                </a:ext>
              </a:extLst>
            </p:cNvPr>
            <p:cNvSpPr txBox="1">
              <a:spLocks/>
            </p:cNvSpPr>
            <p:nvPr/>
          </p:nvSpPr>
          <p:spPr>
            <a:xfrm>
              <a:off x="1129336" y="3680831"/>
              <a:ext cx="418328" cy="136922"/>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a:t>TM</a:t>
              </a:r>
              <a:r>
                <a:rPr lang="en-US" b="1" baseline="-25000"/>
                <a:t>010</a:t>
              </a:r>
              <a:endParaRPr lang="en-GB" b="1" baseline="-25000"/>
            </a:p>
            <a:p>
              <a:endParaRPr lang="en-GB" b="1" dirty="0"/>
            </a:p>
          </p:txBody>
        </p:sp>
        <p:sp>
          <p:nvSpPr>
            <p:cNvPr id="18" name="Footer Placeholder 4">
              <a:extLst>
                <a:ext uri="{FF2B5EF4-FFF2-40B4-BE49-F238E27FC236}">
                  <a16:creationId xmlns:a16="http://schemas.microsoft.com/office/drawing/2014/main" id="{51BF5595-67DF-836F-0E5B-47EEF9A23AF0}"/>
                </a:ext>
              </a:extLst>
            </p:cNvPr>
            <p:cNvSpPr txBox="1">
              <a:spLocks/>
            </p:cNvSpPr>
            <p:nvPr/>
          </p:nvSpPr>
          <p:spPr>
            <a:xfrm>
              <a:off x="1727684" y="3434110"/>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020</a:t>
              </a:r>
              <a:endParaRPr lang="en-GB" b="1" baseline="-25000" dirty="0"/>
            </a:p>
            <a:p>
              <a:endParaRPr lang="en-GB" b="1" dirty="0"/>
            </a:p>
          </p:txBody>
        </p:sp>
        <p:sp>
          <p:nvSpPr>
            <p:cNvPr id="19" name="Footer Placeholder 4">
              <a:extLst>
                <a:ext uri="{FF2B5EF4-FFF2-40B4-BE49-F238E27FC236}">
                  <a16:creationId xmlns:a16="http://schemas.microsoft.com/office/drawing/2014/main" id="{6F6DDB92-ABDB-6CB4-6B76-EE7836D47B6D}"/>
                </a:ext>
              </a:extLst>
            </p:cNvPr>
            <p:cNvSpPr txBox="1">
              <a:spLocks/>
            </p:cNvSpPr>
            <p:nvPr/>
          </p:nvSpPr>
          <p:spPr>
            <a:xfrm>
              <a:off x="2211353" y="3999001"/>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011</a:t>
              </a:r>
              <a:endParaRPr lang="en-GB" b="1" baseline="-25000" dirty="0"/>
            </a:p>
            <a:p>
              <a:endParaRPr lang="en-GB" b="1" dirty="0"/>
            </a:p>
          </p:txBody>
        </p:sp>
        <p:sp>
          <p:nvSpPr>
            <p:cNvPr id="20" name="Footer Placeholder 4">
              <a:extLst>
                <a:ext uri="{FF2B5EF4-FFF2-40B4-BE49-F238E27FC236}">
                  <a16:creationId xmlns:a16="http://schemas.microsoft.com/office/drawing/2014/main" id="{85028B7F-AE9B-3D29-6FE4-48307E2D164C}"/>
                </a:ext>
              </a:extLst>
            </p:cNvPr>
            <p:cNvSpPr txBox="1">
              <a:spLocks/>
            </p:cNvSpPr>
            <p:nvPr/>
          </p:nvSpPr>
          <p:spPr>
            <a:xfrm>
              <a:off x="2536466" y="3702723"/>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021</a:t>
              </a:r>
              <a:endParaRPr lang="en-GB" b="1" baseline="-25000" dirty="0"/>
            </a:p>
            <a:p>
              <a:endParaRPr lang="en-GB" b="1" dirty="0"/>
            </a:p>
          </p:txBody>
        </p:sp>
        <p:sp>
          <p:nvSpPr>
            <p:cNvPr id="21" name="Footer Placeholder 4">
              <a:extLst>
                <a:ext uri="{FF2B5EF4-FFF2-40B4-BE49-F238E27FC236}">
                  <a16:creationId xmlns:a16="http://schemas.microsoft.com/office/drawing/2014/main" id="{67EC3E55-BA1E-D99F-8175-70E0975B0959}"/>
                </a:ext>
              </a:extLst>
            </p:cNvPr>
            <p:cNvSpPr txBox="1">
              <a:spLocks/>
            </p:cNvSpPr>
            <p:nvPr/>
          </p:nvSpPr>
          <p:spPr>
            <a:xfrm>
              <a:off x="2281628" y="3325465"/>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030</a:t>
              </a:r>
              <a:endParaRPr lang="en-GB" b="1" baseline="-25000" dirty="0"/>
            </a:p>
            <a:p>
              <a:endParaRPr lang="en-GB" b="1" dirty="0"/>
            </a:p>
          </p:txBody>
        </p:sp>
        <p:sp>
          <p:nvSpPr>
            <p:cNvPr id="22" name="Footer Placeholder 4">
              <a:extLst>
                <a:ext uri="{FF2B5EF4-FFF2-40B4-BE49-F238E27FC236}">
                  <a16:creationId xmlns:a16="http://schemas.microsoft.com/office/drawing/2014/main" id="{A0E077E7-FCD1-0616-AC7A-BDF3977FC100}"/>
                </a:ext>
              </a:extLst>
            </p:cNvPr>
            <p:cNvSpPr txBox="1">
              <a:spLocks/>
            </p:cNvSpPr>
            <p:nvPr/>
          </p:nvSpPr>
          <p:spPr>
            <a:xfrm>
              <a:off x="2895515" y="3953297"/>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022</a:t>
              </a:r>
              <a:endParaRPr lang="en-GB" b="1" baseline="-25000" dirty="0"/>
            </a:p>
            <a:p>
              <a:endParaRPr lang="en-GB" b="1" dirty="0"/>
            </a:p>
          </p:txBody>
        </p:sp>
        <p:sp>
          <p:nvSpPr>
            <p:cNvPr id="23" name="Footer Placeholder 4">
              <a:extLst>
                <a:ext uri="{FF2B5EF4-FFF2-40B4-BE49-F238E27FC236}">
                  <a16:creationId xmlns:a16="http://schemas.microsoft.com/office/drawing/2014/main" id="{C7B2C14C-55DC-82AD-0995-86EAB6D2CE85}"/>
                </a:ext>
              </a:extLst>
            </p:cNvPr>
            <p:cNvSpPr txBox="1">
              <a:spLocks/>
            </p:cNvSpPr>
            <p:nvPr/>
          </p:nvSpPr>
          <p:spPr>
            <a:xfrm>
              <a:off x="3174982" y="3491123"/>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012</a:t>
              </a:r>
              <a:endParaRPr lang="en-GB" b="1" baseline="-25000" dirty="0"/>
            </a:p>
            <a:p>
              <a:endParaRPr lang="en-GB" b="1" dirty="0"/>
            </a:p>
          </p:txBody>
        </p:sp>
        <p:sp>
          <p:nvSpPr>
            <p:cNvPr id="29" name="Footer Placeholder 4">
              <a:extLst>
                <a:ext uri="{FF2B5EF4-FFF2-40B4-BE49-F238E27FC236}">
                  <a16:creationId xmlns:a16="http://schemas.microsoft.com/office/drawing/2014/main" id="{96DEF858-C51D-CBF8-159F-6A575856BD66}"/>
                </a:ext>
              </a:extLst>
            </p:cNvPr>
            <p:cNvSpPr txBox="1">
              <a:spLocks/>
            </p:cNvSpPr>
            <p:nvPr/>
          </p:nvSpPr>
          <p:spPr>
            <a:xfrm>
              <a:off x="2859555" y="3265710"/>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040</a:t>
              </a:r>
              <a:endParaRPr lang="en-GB" b="1" baseline="-25000" dirty="0"/>
            </a:p>
            <a:p>
              <a:endParaRPr lang="en-GB" b="1" dirty="0"/>
            </a:p>
          </p:txBody>
        </p:sp>
        <p:sp>
          <p:nvSpPr>
            <p:cNvPr id="31" name="Footer Placeholder 4">
              <a:extLst>
                <a:ext uri="{FF2B5EF4-FFF2-40B4-BE49-F238E27FC236}">
                  <a16:creationId xmlns:a16="http://schemas.microsoft.com/office/drawing/2014/main" id="{C1838013-7D65-9BB7-97D9-5795DA4DAB79}"/>
                </a:ext>
              </a:extLst>
            </p:cNvPr>
            <p:cNvSpPr txBox="1">
              <a:spLocks/>
            </p:cNvSpPr>
            <p:nvPr/>
          </p:nvSpPr>
          <p:spPr>
            <a:xfrm>
              <a:off x="3496843" y="3868011"/>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031</a:t>
              </a:r>
              <a:endParaRPr lang="en-GB" b="1" baseline="-25000" dirty="0"/>
            </a:p>
            <a:p>
              <a:endParaRPr lang="en-GB" b="1" dirty="0"/>
            </a:p>
          </p:txBody>
        </p:sp>
      </p:grpSp>
      <p:pic>
        <p:nvPicPr>
          <p:cNvPr id="64" name="Picture 63">
            <a:extLst>
              <a:ext uri="{FF2B5EF4-FFF2-40B4-BE49-F238E27FC236}">
                <a16:creationId xmlns:a16="http://schemas.microsoft.com/office/drawing/2014/main" id="{BC7A3056-C02C-077E-7914-FC2A10B2F231}"/>
              </a:ext>
            </a:extLst>
          </p:cNvPr>
          <p:cNvPicPr>
            <a:picLocks noChangeAspect="1"/>
          </p:cNvPicPr>
          <p:nvPr/>
        </p:nvPicPr>
        <p:blipFill>
          <a:blip r:embed="rId6"/>
          <a:stretch>
            <a:fillRect/>
          </a:stretch>
        </p:blipFill>
        <p:spPr>
          <a:xfrm>
            <a:off x="4645751" y="2843972"/>
            <a:ext cx="3695228" cy="2231136"/>
          </a:xfrm>
          <a:prstGeom prst="rect">
            <a:avLst/>
          </a:prstGeom>
        </p:spPr>
      </p:pic>
      <p:sp>
        <p:nvSpPr>
          <p:cNvPr id="65" name="Footer Placeholder 4">
            <a:extLst>
              <a:ext uri="{FF2B5EF4-FFF2-40B4-BE49-F238E27FC236}">
                <a16:creationId xmlns:a16="http://schemas.microsoft.com/office/drawing/2014/main" id="{B3C0FC54-1635-5DF8-809A-2FE870DC389F}"/>
              </a:ext>
            </a:extLst>
          </p:cNvPr>
          <p:cNvSpPr txBox="1">
            <a:spLocks/>
          </p:cNvSpPr>
          <p:nvPr/>
        </p:nvSpPr>
        <p:spPr>
          <a:xfrm>
            <a:off x="5696331" y="3482580"/>
            <a:ext cx="418328" cy="136922"/>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a:t>TM</a:t>
            </a:r>
            <a:r>
              <a:rPr lang="en-US" b="1" baseline="-25000"/>
              <a:t>010</a:t>
            </a:r>
            <a:endParaRPr lang="en-GB" b="1" baseline="-25000"/>
          </a:p>
          <a:p>
            <a:endParaRPr lang="en-GB" b="1" dirty="0"/>
          </a:p>
        </p:txBody>
      </p:sp>
      <p:sp>
        <p:nvSpPr>
          <p:cNvPr id="66" name="Footer Placeholder 4">
            <a:extLst>
              <a:ext uri="{FF2B5EF4-FFF2-40B4-BE49-F238E27FC236}">
                <a16:creationId xmlns:a16="http://schemas.microsoft.com/office/drawing/2014/main" id="{0A2B2078-5594-12AC-3DBE-7BC193C7FFA2}"/>
              </a:ext>
            </a:extLst>
          </p:cNvPr>
          <p:cNvSpPr txBox="1">
            <a:spLocks/>
          </p:cNvSpPr>
          <p:nvPr/>
        </p:nvSpPr>
        <p:spPr>
          <a:xfrm>
            <a:off x="6258949" y="3513418"/>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020</a:t>
            </a:r>
            <a:endParaRPr lang="en-GB" b="1" baseline="-25000" dirty="0"/>
          </a:p>
          <a:p>
            <a:endParaRPr lang="en-GB" b="1" dirty="0"/>
          </a:p>
        </p:txBody>
      </p:sp>
      <p:sp>
        <p:nvSpPr>
          <p:cNvPr id="67" name="Footer Placeholder 4">
            <a:extLst>
              <a:ext uri="{FF2B5EF4-FFF2-40B4-BE49-F238E27FC236}">
                <a16:creationId xmlns:a16="http://schemas.microsoft.com/office/drawing/2014/main" id="{11F7E590-1919-DDFD-1FF7-B17635B5C502}"/>
              </a:ext>
            </a:extLst>
          </p:cNvPr>
          <p:cNvSpPr txBox="1">
            <a:spLocks/>
          </p:cNvSpPr>
          <p:nvPr/>
        </p:nvSpPr>
        <p:spPr>
          <a:xfrm>
            <a:off x="6671040" y="3359037"/>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011</a:t>
            </a:r>
            <a:endParaRPr lang="en-GB" b="1" baseline="-25000" dirty="0"/>
          </a:p>
          <a:p>
            <a:endParaRPr lang="en-GB" b="1" dirty="0"/>
          </a:p>
        </p:txBody>
      </p:sp>
      <p:sp>
        <p:nvSpPr>
          <p:cNvPr id="68" name="Footer Placeholder 4">
            <a:extLst>
              <a:ext uri="{FF2B5EF4-FFF2-40B4-BE49-F238E27FC236}">
                <a16:creationId xmlns:a16="http://schemas.microsoft.com/office/drawing/2014/main" id="{2E162C62-12C2-15AF-FA53-6269D95474AE}"/>
              </a:ext>
            </a:extLst>
          </p:cNvPr>
          <p:cNvSpPr txBox="1">
            <a:spLocks/>
          </p:cNvSpPr>
          <p:nvPr/>
        </p:nvSpPr>
        <p:spPr>
          <a:xfrm>
            <a:off x="6963848" y="3210532"/>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021</a:t>
            </a:r>
            <a:endParaRPr lang="en-GB" b="1" baseline="-25000" dirty="0"/>
          </a:p>
          <a:p>
            <a:endParaRPr lang="en-GB" b="1" dirty="0"/>
          </a:p>
        </p:txBody>
      </p:sp>
      <p:sp>
        <p:nvSpPr>
          <p:cNvPr id="69" name="Footer Placeholder 4">
            <a:extLst>
              <a:ext uri="{FF2B5EF4-FFF2-40B4-BE49-F238E27FC236}">
                <a16:creationId xmlns:a16="http://schemas.microsoft.com/office/drawing/2014/main" id="{A0F12370-9D0D-0917-ED20-ACC4F58D4EFC}"/>
              </a:ext>
            </a:extLst>
          </p:cNvPr>
          <p:cNvSpPr txBox="1">
            <a:spLocks/>
          </p:cNvSpPr>
          <p:nvPr/>
        </p:nvSpPr>
        <p:spPr>
          <a:xfrm>
            <a:off x="6861144" y="3901638"/>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030</a:t>
            </a:r>
            <a:endParaRPr lang="en-GB" b="1" baseline="-25000" dirty="0"/>
          </a:p>
          <a:p>
            <a:endParaRPr lang="en-GB" b="1" dirty="0"/>
          </a:p>
        </p:txBody>
      </p:sp>
      <p:sp>
        <p:nvSpPr>
          <p:cNvPr id="70" name="Footer Placeholder 4">
            <a:extLst>
              <a:ext uri="{FF2B5EF4-FFF2-40B4-BE49-F238E27FC236}">
                <a16:creationId xmlns:a16="http://schemas.microsoft.com/office/drawing/2014/main" id="{BCB7159D-7F3A-7A03-EBC8-5CA4DDBECF5D}"/>
              </a:ext>
            </a:extLst>
          </p:cNvPr>
          <p:cNvSpPr txBox="1">
            <a:spLocks/>
          </p:cNvSpPr>
          <p:nvPr/>
        </p:nvSpPr>
        <p:spPr>
          <a:xfrm>
            <a:off x="7392141" y="3389434"/>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022</a:t>
            </a:r>
            <a:endParaRPr lang="en-GB" b="1" baseline="-25000" dirty="0"/>
          </a:p>
          <a:p>
            <a:endParaRPr lang="en-GB" b="1" dirty="0"/>
          </a:p>
        </p:txBody>
      </p:sp>
      <p:sp>
        <p:nvSpPr>
          <p:cNvPr id="71" name="Footer Placeholder 4">
            <a:extLst>
              <a:ext uri="{FF2B5EF4-FFF2-40B4-BE49-F238E27FC236}">
                <a16:creationId xmlns:a16="http://schemas.microsoft.com/office/drawing/2014/main" id="{B780216F-BF74-7226-51D5-E18FF1686B71}"/>
              </a:ext>
            </a:extLst>
          </p:cNvPr>
          <p:cNvSpPr txBox="1">
            <a:spLocks/>
          </p:cNvSpPr>
          <p:nvPr/>
        </p:nvSpPr>
        <p:spPr>
          <a:xfrm>
            <a:off x="7794043" y="3286449"/>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012</a:t>
            </a:r>
            <a:endParaRPr lang="en-GB" b="1" baseline="-25000" dirty="0"/>
          </a:p>
          <a:p>
            <a:endParaRPr lang="en-GB" b="1" dirty="0"/>
          </a:p>
        </p:txBody>
      </p:sp>
      <p:sp>
        <p:nvSpPr>
          <p:cNvPr id="72" name="Footer Placeholder 4">
            <a:extLst>
              <a:ext uri="{FF2B5EF4-FFF2-40B4-BE49-F238E27FC236}">
                <a16:creationId xmlns:a16="http://schemas.microsoft.com/office/drawing/2014/main" id="{63C0371C-22E0-226B-6057-CFB0F5F004E5}"/>
              </a:ext>
            </a:extLst>
          </p:cNvPr>
          <p:cNvSpPr txBox="1">
            <a:spLocks/>
          </p:cNvSpPr>
          <p:nvPr/>
        </p:nvSpPr>
        <p:spPr>
          <a:xfrm>
            <a:off x="7446448" y="3817438"/>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040</a:t>
            </a:r>
            <a:endParaRPr lang="en-GB" b="1" baseline="-25000" dirty="0"/>
          </a:p>
          <a:p>
            <a:endParaRPr lang="en-GB" b="1" dirty="0"/>
          </a:p>
        </p:txBody>
      </p:sp>
      <p:sp>
        <p:nvSpPr>
          <p:cNvPr id="73" name="Footer Placeholder 4">
            <a:extLst>
              <a:ext uri="{FF2B5EF4-FFF2-40B4-BE49-F238E27FC236}">
                <a16:creationId xmlns:a16="http://schemas.microsoft.com/office/drawing/2014/main" id="{A6DF5B61-2669-ABBA-AB71-19C9B1D7E783}"/>
              </a:ext>
            </a:extLst>
          </p:cNvPr>
          <p:cNvSpPr txBox="1">
            <a:spLocks/>
          </p:cNvSpPr>
          <p:nvPr/>
        </p:nvSpPr>
        <p:spPr>
          <a:xfrm>
            <a:off x="7976180" y="3729998"/>
            <a:ext cx="424700" cy="16840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TM</a:t>
            </a:r>
            <a:r>
              <a:rPr lang="en-US" b="1" baseline="-25000" dirty="0"/>
              <a:t>031</a:t>
            </a:r>
            <a:endParaRPr lang="en-GB" b="1" baseline="-25000" dirty="0"/>
          </a:p>
          <a:p>
            <a:endParaRPr lang="en-GB" b="1" dirty="0"/>
          </a:p>
        </p:txBody>
      </p:sp>
    </p:spTree>
    <p:extLst>
      <p:ext uri="{BB962C8B-B14F-4D97-AF65-F5344CB8AC3E}">
        <p14:creationId xmlns:p14="http://schemas.microsoft.com/office/powerpoint/2010/main" val="42800479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9C2887-522E-FE09-9A6B-2ED23A0547F7}"/>
            </a:ext>
          </a:extLst>
        </p:cNvPr>
        <p:cNvGrpSpPr/>
        <p:nvPr/>
      </p:nvGrpSpPr>
      <p:grpSpPr>
        <a:xfrm>
          <a:off x="0" y="0"/>
          <a:ext cx="0" cy="0"/>
          <a:chOff x="0" y="0"/>
          <a:chExt cx="0" cy="0"/>
        </a:xfrm>
      </p:grpSpPr>
      <p:sp>
        <p:nvSpPr>
          <p:cNvPr id="35" name="Rectangle 34">
            <a:extLst>
              <a:ext uri="{FF2B5EF4-FFF2-40B4-BE49-F238E27FC236}">
                <a16:creationId xmlns:a16="http://schemas.microsoft.com/office/drawing/2014/main" id="{399B6ACE-3347-2189-F32D-A6065C845FE2}"/>
              </a:ext>
            </a:extLst>
          </p:cNvPr>
          <p:cNvSpPr/>
          <p:nvPr/>
        </p:nvSpPr>
        <p:spPr>
          <a:xfrm>
            <a:off x="107504" y="58316"/>
            <a:ext cx="1080120" cy="1211012"/>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 name="Slide Number Placeholder 3">
            <a:extLst>
              <a:ext uri="{FF2B5EF4-FFF2-40B4-BE49-F238E27FC236}">
                <a16:creationId xmlns:a16="http://schemas.microsoft.com/office/drawing/2014/main" id="{94C22230-4E72-AF36-0D6D-7265BA6BA7D2}"/>
              </a:ext>
            </a:extLst>
          </p:cNvPr>
          <p:cNvSpPr>
            <a:spLocks noGrp="1"/>
          </p:cNvSpPr>
          <p:nvPr>
            <p:ph type="sldNum" sz="quarter" idx="4"/>
          </p:nvPr>
        </p:nvSpPr>
        <p:spPr/>
        <p:txBody>
          <a:bodyPr/>
          <a:lstStyle/>
          <a:p>
            <a:fld id="{974172A1-1CBF-0B40-9234-7D4D80EC19EA}" type="slidenum">
              <a:rPr lang="en-GB" smtClean="0"/>
              <a:pPr/>
              <a:t>28</a:t>
            </a:fld>
            <a:endParaRPr lang="en-GB" dirty="0"/>
          </a:p>
        </p:txBody>
      </p:sp>
      <p:sp>
        <p:nvSpPr>
          <p:cNvPr id="5" name="Title 4">
            <a:extLst>
              <a:ext uri="{FF2B5EF4-FFF2-40B4-BE49-F238E27FC236}">
                <a16:creationId xmlns:a16="http://schemas.microsoft.com/office/drawing/2014/main" id="{2A11C324-D130-89F0-0BDC-C058B88A070F}"/>
              </a:ext>
            </a:extLst>
          </p:cNvPr>
          <p:cNvSpPr>
            <a:spLocks noGrp="1"/>
          </p:cNvSpPr>
          <p:nvPr>
            <p:ph type="title"/>
          </p:nvPr>
        </p:nvSpPr>
        <p:spPr>
          <a:xfrm>
            <a:off x="755576" y="58316"/>
            <a:ext cx="8496944" cy="857250"/>
          </a:xfrm>
        </p:spPr>
        <p:txBody>
          <a:bodyPr/>
          <a:lstStyle/>
          <a:p>
            <a:r>
              <a:rPr lang="en-US" sz="2500" dirty="0"/>
              <a:t>Mitigation strategies</a:t>
            </a:r>
            <a:endParaRPr lang="en-GB" sz="2500" dirty="0"/>
          </a:p>
        </p:txBody>
      </p:sp>
      <p:sp>
        <p:nvSpPr>
          <p:cNvPr id="15" name="Rectangle 14">
            <a:extLst>
              <a:ext uri="{FF2B5EF4-FFF2-40B4-BE49-F238E27FC236}">
                <a16:creationId xmlns:a16="http://schemas.microsoft.com/office/drawing/2014/main" id="{3574A15C-D794-D743-1DF3-41028C871DA3}"/>
              </a:ext>
            </a:extLst>
          </p:cNvPr>
          <p:cNvSpPr/>
          <p:nvPr/>
        </p:nvSpPr>
        <p:spPr>
          <a:xfrm>
            <a:off x="7740352" y="816140"/>
            <a:ext cx="288032" cy="1714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Content Placeholder 1">
            <a:extLst>
              <a:ext uri="{FF2B5EF4-FFF2-40B4-BE49-F238E27FC236}">
                <a16:creationId xmlns:a16="http://schemas.microsoft.com/office/drawing/2014/main" id="{1E0FAEB5-0CDF-C0B3-5E48-DB8FB645B28C}"/>
              </a:ext>
            </a:extLst>
          </p:cNvPr>
          <p:cNvSpPr txBox="1">
            <a:spLocks/>
          </p:cNvSpPr>
          <p:nvPr/>
        </p:nvSpPr>
        <p:spPr>
          <a:xfrm>
            <a:off x="184370" y="3472668"/>
            <a:ext cx="8712968" cy="1275578"/>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lgn="just"/>
            <a:endParaRPr lang="en-US" sz="1400" dirty="0">
              <a:latin typeface="Arial Narrow" panose="020B0606020202030204" pitchFamily="34" charset="0"/>
            </a:endParaRPr>
          </a:p>
        </p:txBody>
      </p:sp>
      <p:pic>
        <p:nvPicPr>
          <p:cNvPr id="12" name="Picture 11" descr="A graph of a graph with numbers and lines&#10;&#10;AI-generated content may be incorrect.">
            <a:extLst>
              <a:ext uri="{FF2B5EF4-FFF2-40B4-BE49-F238E27FC236}">
                <a16:creationId xmlns:a16="http://schemas.microsoft.com/office/drawing/2014/main" id="{6B22B483-538A-2C58-B01F-D23C3DA8F550}"/>
              </a:ext>
            </a:extLst>
          </p:cNvPr>
          <p:cNvPicPr>
            <a:picLocks noChangeAspect="1"/>
          </p:cNvPicPr>
          <p:nvPr/>
        </p:nvPicPr>
        <p:blipFill>
          <a:blip r:embed="rId2"/>
          <a:stretch>
            <a:fillRect/>
          </a:stretch>
        </p:blipFill>
        <p:spPr>
          <a:xfrm>
            <a:off x="3065780" y="689981"/>
            <a:ext cx="2874372" cy="1645920"/>
          </a:xfrm>
          <a:prstGeom prst="rect">
            <a:avLst/>
          </a:prstGeom>
        </p:spPr>
      </p:pic>
      <p:pic>
        <p:nvPicPr>
          <p:cNvPr id="14" name="Picture 13" descr="A graph with numbers and lines&#10;&#10;AI-generated content may be incorrect.">
            <a:extLst>
              <a:ext uri="{FF2B5EF4-FFF2-40B4-BE49-F238E27FC236}">
                <a16:creationId xmlns:a16="http://schemas.microsoft.com/office/drawing/2014/main" id="{B07B7D4B-56B4-9244-4FBB-C59CD33435AF}"/>
              </a:ext>
            </a:extLst>
          </p:cNvPr>
          <p:cNvPicPr>
            <a:picLocks noChangeAspect="1"/>
          </p:cNvPicPr>
          <p:nvPr/>
        </p:nvPicPr>
        <p:blipFill>
          <a:blip r:embed="rId3"/>
          <a:stretch>
            <a:fillRect/>
          </a:stretch>
        </p:blipFill>
        <p:spPr>
          <a:xfrm>
            <a:off x="181125" y="2815659"/>
            <a:ext cx="2884655" cy="1645920"/>
          </a:xfrm>
          <a:prstGeom prst="rect">
            <a:avLst/>
          </a:prstGeom>
        </p:spPr>
      </p:pic>
      <p:pic>
        <p:nvPicPr>
          <p:cNvPr id="17" name="Picture 16" descr="A graph of a voltage&#10;&#10;AI-generated content may be incorrect.">
            <a:extLst>
              <a:ext uri="{FF2B5EF4-FFF2-40B4-BE49-F238E27FC236}">
                <a16:creationId xmlns:a16="http://schemas.microsoft.com/office/drawing/2014/main" id="{2588B030-F1C8-5C82-CE7B-BE85975DA719}"/>
              </a:ext>
            </a:extLst>
          </p:cNvPr>
          <p:cNvPicPr>
            <a:picLocks noChangeAspect="1"/>
          </p:cNvPicPr>
          <p:nvPr/>
        </p:nvPicPr>
        <p:blipFill>
          <a:blip r:embed="rId4"/>
          <a:stretch>
            <a:fillRect/>
          </a:stretch>
        </p:blipFill>
        <p:spPr>
          <a:xfrm>
            <a:off x="35496" y="731328"/>
            <a:ext cx="2889352" cy="1645920"/>
          </a:xfrm>
          <a:prstGeom prst="rect">
            <a:avLst/>
          </a:prstGeom>
        </p:spPr>
      </p:pic>
      <p:pic>
        <p:nvPicPr>
          <p:cNvPr id="24" name="Picture 23" descr="A graph of a beam voltage&#10;&#10;AI-generated content may be incorrect.">
            <a:extLst>
              <a:ext uri="{FF2B5EF4-FFF2-40B4-BE49-F238E27FC236}">
                <a16:creationId xmlns:a16="http://schemas.microsoft.com/office/drawing/2014/main" id="{4189244E-6EEA-9036-343A-B571FC52E375}"/>
              </a:ext>
            </a:extLst>
          </p:cNvPr>
          <p:cNvPicPr>
            <a:picLocks noChangeAspect="1"/>
          </p:cNvPicPr>
          <p:nvPr/>
        </p:nvPicPr>
        <p:blipFill>
          <a:blip r:embed="rId5"/>
          <a:stretch>
            <a:fillRect/>
          </a:stretch>
        </p:blipFill>
        <p:spPr>
          <a:xfrm>
            <a:off x="3259093" y="2806338"/>
            <a:ext cx="2757474" cy="1619362"/>
          </a:xfrm>
          <a:prstGeom prst="rect">
            <a:avLst/>
          </a:prstGeom>
        </p:spPr>
      </p:pic>
      <p:pic>
        <p:nvPicPr>
          <p:cNvPr id="26" name="Picture 25" descr="A graph of a beam voltage&#10;&#10;AI-generated content may be incorrect.">
            <a:extLst>
              <a:ext uri="{FF2B5EF4-FFF2-40B4-BE49-F238E27FC236}">
                <a16:creationId xmlns:a16="http://schemas.microsoft.com/office/drawing/2014/main" id="{EFA6532D-26D9-2233-F482-A035FD11353A}"/>
              </a:ext>
            </a:extLst>
          </p:cNvPr>
          <p:cNvPicPr>
            <a:picLocks noChangeAspect="1"/>
          </p:cNvPicPr>
          <p:nvPr/>
        </p:nvPicPr>
        <p:blipFill>
          <a:blip r:embed="rId6"/>
          <a:stretch>
            <a:fillRect/>
          </a:stretch>
        </p:blipFill>
        <p:spPr>
          <a:xfrm>
            <a:off x="6016567" y="690772"/>
            <a:ext cx="2803905" cy="1645920"/>
          </a:xfrm>
          <a:prstGeom prst="rect">
            <a:avLst/>
          </a:prstGeom>
        </p:spPr>
      </p:pic>
      <p:sp>
        <p:nvSpPr>
          <p:cNvPr id="27" name="Footer Placeholder 4">
            <a:extLst>
              <a:ext uri="{FF2B5EF4-FFF2-40B4-BE49-F238E27FC236}">
                <a16:creationId xmlns:a16="http://schemas.microsoft.com/office/drawing/2014/main" id="{C4A9CD49-3DC4-A7C6-3D81-91920D7A4AC3}"/>
              </a:ext>
            </a:extLst>
          </p:cNvPr>
          <p:cNvSpPr txBox="1">
            <a:spLocks/>
          </p:cNvSpPr>
          <p:nvPr/>
        </p:nvSpPr>
        <p:spPr>
          <a:xfrm>
            <a:off x="683568" y="525023"/>
            <a:ext cx="1806148" cy="218375"/>
          </a:xfrm>
          <a:prstGeom prst="rect">
            <a:avLst/>
          </a:prstGeom>
          <a:solidFill>
            <a:schemeClr val="bg1"/>
          </a:solidFill>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b="1" i="1" dirty="0"/>
              <a:t>Increasing the bunch length</a:t>
            </a:r>
            <a:endParaRPr lang="en-GB" sz="1100" b="1" i="1" dirty="0"/>
          </a:p>
        </p:txBody>
      </p:sp>
      <p:sp>
        <p:nvSpPr>
          <p:cNvPr id="28" name="Footer Placeholder 4">
            <a:extLst>
              <a:ext uri="{FF2B5EF4-FFF2-40B4-BE49-F238E27FC236}">
                <a16:creationId xmlns:a16="http://schemas.microsoft.com/office/drawing/2014/main" id="{8ECE4425-F613-4A8F-ACD1-F995DA5A86AD}"/>
              </a:ext>
            </a:extLst>
          </p:cNvPr>
          <p:cNvSpPr txBox="1">
            <a:spLocks/>
          </p:cNvSpPr>
          <p:nvPr/>
        </p:nvSpPr>
        <p:spPr>
          <a:xfrm>
            <a:off x="3707904" y="526596"/>
            <a:ext cx="1806148" cy="218375"/>
          </a:xfrm>
          <a:prstGeom prst="rect">
            <a:avLst/>
          </a:prstGeom>
          <a:solidFill>
            <a:schemeClr val="bg1"/>
          </a:solidFill>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b="1" i="1" dirty="0"/>
              <a:t>Lowering the relativistic beta</a:t>
            </a:r>
            <a:endParaRPr lang="en-GB" sz="1100" b="1" i="1" dirty="0"/>
          </a:p>
        </p:txBody>
      </p:sp>
      <p:sp>
        <p:nvSpPr>
          <p:cNvPr id="29" name="Footer Placeholder 4">
            <a:extLst>
              <a:ext uri="{FF2B5EF4-FFF2-40B4-BE49-F238E27FC236}">
                <a16:creationId xmlns:a16="http://schemas.microsoft.com/office/drawing/2014/main" id="{E9188697-E9EB-592A-7B17-581BED951CB3}"/>
              </a:ext>
            </a:extLst>
          </p:cNvPr>
          <p:cNvSpPr txBox="1">
            <a:spLocks/>
          </p:cNvSpPr>
          <p:nvPr/>
        </p:nvSpPr>
        <p:spPr>
          <a:xfrm>
            <a:off x="6582276" y="487071"/>
            <a:ext cx="1806148" cy="218375"/>
          </a:xfrm>
          <a:prstGeom prst="rect">
            <a:avLst/>
          </a:prstGeom>
          <a:solidFill>
            <a:schemeClr val="bg1"/>
          </a:solidFill>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b="1" i="1" dirty="0"/>
              <a:t>Lowering the total charge</a:t>
            </a:r>
            <a:endParaRPr lang="en-GB" sz="1100" b="1" i="1" dirty="0"/>
          </a:p>
        </p:txBody>
      </p:sp>
      <p:sp>
        <p:nvSpPr>
          <p:cNvPr id="30" name="Footer Placeholder 4">
            <a:extLst>
              <a:ext uri="{FF2B5EF4-FFF2-40B4-BE49-F238E27FC236}">
                <a16:creationId xmlns:a16="http://schemas.microsoft.com/office/drawing/2014/main" id="{888DBFD0-5DFB-0AB8-1C80-F3A6478A6037}"/>
              </a:ext>
            </a:extLst>
          </p:cNvPr>
          <p:cNvSpPr txBox="1">
            <a:spLocks/>
          </p:cNvSpPr>
          <p:nvPr/>
        </p:nvSpPr>
        <p:spPr>
          <a:xfrm>
            <a:off x="899592" y="2587963"/>
            <a:ext cx="1806148" cy="218375"/>
          </a:xfrm>
          <a:prstGeom prst="rect">
            <a:avLst/>
          </a:prstGeom>
          <a:solidFill>
            <a:schemeClr val="bg1"/>
          </a:solidFill>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b="1" i="1" dirty="0"/>
              <a:t>Decreasing the cavity length</a:t>
            </a:r>
            <a:endParaRPr lang="en-GB" sz="1100" b="1" i="1" dirty="0"/>
          </a:p>
        </p:txBody>
      </p:sp>
      <p:sp>
        <p:nvSpPr>
          <p:cNvPr id="32" name="Footer Placeholder 4">
            <a:extLst>
              <a:ext uri="{FF2B5EF4-FFF2-40B4-BE49-F238E27FC236}">
                <a16:creationId xmlns:a16="http://schemas.microsoft.com/office/drawing/2014/main" id="{94A9F173-F375-DA4A-ED83-35B3DE0AC559}"/>
              </a:ext>
            </a:extLst>
          </p:cNvPr>
          <p:cNvSpPr txBox="1">
            <a:spLocks/>
          </p:cNvSpPr>
          <p:nvPr/>
        </p:nvSpPr>
        <p:spPr>
          <a:xfrm>
            <a:off x="3773964" y="2597284"/>
            <a:ext cx="1806148" cy="218375"/>
          </a:xfrm>
          <a:prstGeom prst="rect">
            <a:avLst/>
          </a:prstGeom>
          <a:solidFill>
            <a:schemeClr val="bg1"/>
          </a:solidFill>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b="1" i="1" dirty="0"/>
              <a:t>Changing the cavity frequency</a:t>
            </a:r>
            <a:endParaRPr lang="en-GB" sz="1100" b="1" i="1" dirty="0"/>
          </a:p>
        </p:txBody>
      </p:sp>
      <p:sp>
        <p:nvSpPr>
          <p:cNvPr id="36" name="Content Placeholder 1">
            <a:extLst>
              <a:ext uri="{FF2B5EF4-FFF2-40B4-BE49-F238E27FC236}">
                <a16:creationId xmlns:a16="http://schemas.microsoft.com/office/drawing/2014/main" id="{66671E79-295E-B8E3-452A-44E29490F136}"/>
              </a:ext>
            </a:extLst>
          </p:cNvPr>
          <p:cNvSpPr txBox="1">
            <a:spLocks/>
          </p:cNvSpPr>
          <p:nvPr/>
        </p:nvSpPr>
        <p:spPr>
          <a:xfrm>
            <a:off x="5988298" y="2518024"/>
            <a:ext cx="3119045" cy="2230221"/>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b="1" dirty="0"/>
              <a:t>Beam loading mitigation</a:t>
            </a:r>
            <a:r>
              <a:rPr lang="en-US" sz="1400" dirty="0"/>
              <a:t>:</a:t>
            </a:r>
          </a:p>
          <a:p>
            <a:pPr lvl="1"/>
            <a:r>
              <a:rPr lang="en-GB" sz="1050" dirty="0"/>
              <a:t>Optimizing beam parameters can help reduce space charge effects.</a:t>
            </a:r>
          </a:p>
          <a:p>
            <a:pPr lvl="1"/>
            <a:r>
              <a:rPr lang="en-GB" sz="1050" dirty="0"/>
              <a:t>Shorter cavities reduce space charge wake potential and long-range wakefield (R/Q is reduced).</a:t>
            </a:r>
          </a:p>
          <a:p>
            <a:pPr lvl="1"/>
            <a:r>
              <a:rPr lang="en-GB" sz="1050" dirty="0"/>
              <a:t>352 MHz cavity with the same length of 704 MHz cavity helps to mitigate only long-range wakefield.</a:t>
            </a:r>
          </a:p>
          <a:p>
            <a:pPr lvl="1"/>
            <a:r>
              <a:rPr lang="en-GB" sz="1050" dirty="0"/>
              <a:t>352 MHz cavity mitigates beam loading, but only for the long-range wakefield. In the short-range, it results in higher space charge due to the longer cavity length.</a:t>
            </a:r>
          </a:p>
          <a:p>
            <a:pPr lvl="1"/>
            <a:endParaRPr lang="en-US" sz="1100" dirty="0"/>
          </a:p>
        </p:txBody>
      </p:sp>
    </p:spTree>
    <p:extLst>
      <p:ext uri="{BB962C8B-B14F-4D97-AF65-F5344CB8AC3E}">
        <p14:creationId xmlns:p14="http://schemas.microsoft.com/office/powerpoint/2010/main" val="35931614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aph of a function&#10;&#10;AI-generated content may be incorrect.">
            <a:extLst>
              <a:ext uri="{FF2B5EF4-FFF2-40B4-BE49-F238E27FC236}">
                <a16:creationId xmlns:a16="http://schemas.microsoft.com/office/drawing/2014/main" id="{95ABCAC6-D185-38C7-6987-5CC40C25AE93}"/>
              </a:ext>
            </a:extLst>
          </p:cNvPr>
          <p:cNvPicPr>
            <a:picLocks noChangeAspect="1"/>
          </p:cNvPicPr>
          <p:nvPr/>
        </p:nvPicPr>
        <p:blipFill>
          <a:blip r:embed="rId2"/>
          <a:stretch>
            <a:fillRect/>
          </a:stretch>
        </p:blipFill>
        <p:spPr>
          <a:xfrm>
            <a:off x="49519" y="699542"/>
            <a:ext cx="4306457" cy="2981393"/>
          </a:xfrm>
          <a:prstGeom prst="rect">
            <a:avLst/>
          </a:prstGeom>
        </p:spPr>
      </p:pic>
      <p:grpSp>
        <p:nvGrpSpPr>
          <p:cNvPr id="64" name="Group 63">
            <a:extLst>
              <a:ext uri="{FF2B5EF4-FFF2-40B4-BE49-F238E27FC236}">
                <a16:creationId xmlns:a16="http://schemas.microsoft.com/office/drawing/2014/main" id="{58A49CE2-2B1E-1941-68BA-8D8FC814A701}"/>
              </a:ext>
            </a:extLst>
          </p:cNvPr>
          <p:cNvGrpSpPr>
            <a:grpSpLocks noChangeAspect="1"/>
          </p:cNvGrpSpPr>
          <p:nvPr/>
        </p:nvGrpSpPr>
        <p:grpSpPr>
          <a:xfrm>
            <a:off x="617334" y="1042018"/>
            <a:ext cx="3286275" cy="220050"/>
            <a:chOff x="531768" y="1837094"/>
            <a:chExt cx="3591756" cy="240505"/>
          </a:xfrm>
        </p:grpSpPr>
        <p:cxnSp>
          <p:nvCxnSpPr>
            <p:cNvPr id="41" name="Straight Connector 40">
              <a:extLst>
                <a:ext uri="{FF2B5EF4-FFF2-40B4-BE49-F238E27FC236}">
                  <a16:creationId xmlns:a16="http://schemas.microsoft.com/office/drawing/2014/main" id="{9B009C52-8915-1E54-67C6-3D137CDC7A15}"/>
                </a:ext>
              </a:extLst>
            </p:cNvPr>
            <p:cNvCxnSpPr>
              <a:cxnSpLocks/>
            </p:cNvCxnSpPr>
            <p:nvPr/>
          </p:nvCxnSpPr>
          <p:spPr>
            <a:xfrm flipV="1">
              <a:off x="531768" y="2077599"/>
              <a:ext cx="2867820" cy="0"/>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B7F6C025-C70B-48B9-5E8B-EA1D73C41EC8}"/>
                </a:ext>
              </a:extLst>
            </p:cNvPr>
            <p:cNvCxnSpPr>
              <a:cxnSpLocks/>
            </p:cNvCxnSpPr>
            <p:nvPr/>
          </p:nvCxnSpPr>
          <p:spPr>
            <a:xfrm>
              <a:off x="4086948" y="2074244"/>
              <a:ext cx="36576" cy="0"/>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97FECA26-AA39-D63C-018B-5C7C28018728}"/>
                    </a:ext>
                  </a:extLst>
                </p:cNvPr>
                <p:cNvSpPr txBox="1"/>
                <p:nvPr/>
              </p:nvSpPr>
              <p:spPr>
                <a:xfrm>
                  <a:off x="603195" y="1837094"/>
                  <a:ext cx="1102787" cy="1766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05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𝑉</m:t>
                            </m:r>
                          </m:e>
                          <m:sub>
                            <m:r>
                              <m:rPr>
                                <m:sty m:val="p"/>
                              </m:rPr>
                              <a:rPr lang="en-US" sz="1050" b="0" i="0" smtClean="0">
                                <a:solidFill>
                                  <a:srgbClr val="000000"/>
                                </a:solidFill>
                                <a:latin typeface="Cambria Math" panose="02040503050406030204" pitchFamily="18" charset="0"/>
                              </a:rPr>
                              <m:t>nom</m:t>
                            </m:r>
                          </m:sub>
                        </m:sSub>
                        <m:r>
                          <a:rPr lang="en-US" sz="1050" i="1">
                            <a:solidFill>
                              <a:srgbClr val="000000"/>
                            </a:solidFill>
                            <a:latin typeface="Cambria Math" panose="02040503050406030204" pitchFamily="18" charset="0"/>
                          </a:rPr>
                          <m:t> </m:t>
                        </m:r>
                        <m:r>
                          <a:rPr lang="en-US" sz="1050" b="0" i="1" smtClean="0">
                            <a:solidFill>
                              <a:srgbClr val="000000"/>
                            </a:solidFill>
                            <a:latin typeface="Cambria Math" panose="02040503050406030204" pitchFamily="18" charset="0"/>
                          </a:rPr>
                          <m:t>=</m:t>
                        </m:r>
                        <m:r>
                          <a:rPr lang="en-US" sz="1050" i="1" smtClean="0">
                            <a:solidFill>
                              <a:srgbClr val="000000"/>
                            </a:solidFill>
                            <a:latin typeface="Cambria Math" panose="02040503050406030204" pitchFamily="18" charset="0"/>
                          </a:rPr>
                          <m:t>2</m:t>
                        </m:r>
                        <m:r>
                          <a:rPr lang="en-US" sz="1050" b="0" i="1" smtClean="0">
                            <a:solidFill>
                              <a:srgbClr val="000000"/>
                            </a:solidFill>
                            <a:latin typeface="Cambria Math" panose="02040503050406030204" pitchFamily="18" charset="0"/>
                          </a:rPr>
                          <m:t>. </m:t>
                        </m:r>
                        <m:r>
                          <a:rPr lang="en-US" sz="1050" b="0" i="0" smtClean="0">
                            <a:solidFill>
                              <a:srgbClr val="000000"/>
                            </a:solidFill>
                            <a:latin typeface="Cambria Math" panose="02040503050406030204" pitchFamily="18" charset="0"/>
                          </a:rPr>
                          <m:t>14 </m:t>
                        </m:r>
                        <m:r>
                          <m:rPr>
                            <m:sty m:val="p"/>
                          </m:rPr>
                          <a:rPr lang="en-US" sz="1050" b="0" i="0" smtClean="0">
                            <a:solidFill>
                              <a:srgbClr val="000000"/>
                            </a:solidFill>
                            <a:latin typeface="Cambria Math" panose="02040503050406030204" pitchFamily="18" charset="0"/>
                          </a:rPr>
                          <m:t>MV</m:t>
                        </m:r>
                      </m:oMath>
                    </m:oMathPara>
                  </a14:m>
                  <a:endParaRPr lang="en-GB" sz="1050" dirty="0">
                    <a:solidFill>
                      <a:srgbClr val="000000"/>
                    </a:solidFill>
                  </a:endParaRPr>
                </a:p>
              </p:txBody>
            </p:sp>
          </mc:Choice>
          <mc:Fallback xmlns="">
            <p:sp>
              <p:nvSpPr>
                <p:cNvPr id="43" name="TextBox 42">
                  <a:extLst>
                    <a:ext uri="{FF2B5EF4-FFF2-40B4-BE49-F238E27FC236}">
                      <a16:creationId xmlns:a16="http://schemas.microsoft.com/office/drawing/2014/main" id="{97FECA26-AA39-D63C-018B-5C7C28018728}"/>
                    </a:ext>
                  </a:extLst>
                </p:cNvPr>
                <p:cNvSpPr txBox="1">
                  <a:spLocks noRot="1" noChangeAspect="1" noMove="1" noResize="1" noEditPoints="1" noAdjustHandles="1" noChangeArrowheads="1" noChangeShapeType="1" noTextEdit="1"/>
                </p:cNvSpPr>
                <p:nvPr/>
              </p:nvSpPr>
              <p:spPr>
                <a:xfrm>
                  <a:off x="603195" y="1837094"/>
                  <a:ext cx="1102787" cy="176603"/>
                </a:xfrm>
                <a:prstGeom prst="rect">
                  <a:avLst/>
                </a:prstGeom>
                <a:blipFill>
                  <a:blip r:embed="rId3"/>
                  <a:stretch>
                    <a:fillRect l="-2410" r="-2410" b="-11538"/>
                  </a:stretch>
                </a:blipFill>
              </p:spPr>
              <p:txBody>
                <a:bodyPr/>
                <a:lstStyle/>
                <a:p>
                  <a:r>
                    <a:rPr lang="en-GB">
                      <a:noFill/>
                    </a:rPr>
                    <a:t> </a:t>
                  </a:r>
                </a:p>
              </p:txBody>
            </p:sp>
          </mc:Fallback>
        </mc:AlternateContent>
      </p:grpSp>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29</a:t>
            </a:fld>
            <a:endParaRPr lang="en-GB" dirty="0"/>
          </a:p>
        </p:txBody>
      </p:sp>
      <p:sp>
        <p:nvSpPr>
          <p:cNvPr id="45" name="Rectangle 44">
            <a:extLst>
              <a:ext uri="{FF2B5EF4-FFF2-40B4-BE49-F238E27FC236}">
                <a16:creationId xmlns:a16="http://schemas.microsoft.com/office/drawing/2014/main" id="{DDCE0CE7-034F-4C3D-09AC-912D15E54710}"/>
              </a:ext>
            </a:extLst>
          </p:cNvPr>
          <p:cNvSpPr/>
          <p:nvPr/>
        </p:nvSpPr>
        <p:spPr>
          <a:xfrm>
            <a:off x="1278257" y="1223056"/>
            <a:ext cx="144016" cy="144016"/>
          </a:xfrm>
          <a:prstGeom prst="rect">
            <a:avLst/>
          </a:prstGeom>
          <a:noFill/>
          <a:ln w="9525">
            <a:solidFill>
              <a:srgbClr val="00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7" name="Group 76">
            <a:extLst>
              <a:ext uri="{FF2B5EF4-FFF2-40B4-BE49-F238E27FC236}">
                <a16:creationId xmlns:a16="http://schemas.microsoft.com/office/drawing/2014/main" id="{73FBC15B-0EC2-DCA6-01F9-9A45C841AD54}"/>
              </a:ext>
            </a:extLst>
          </p:cNvPr>
          <p:cNvGrpSpPr/>
          <p:nvPr/>
        </p:nvGrpSpPr>
        <p:grpSpPr>
          <a:xfrm>
            <a:off x="575447" y="2676450"/>
            <a:ext cx="1891524" cy="599828"/>
            <a:chOff x="304212" y="3540494"/>
            <a:chExt cx="1891524" cy="599828"/>
          </a:xfrm>
        </p:grpSpPr>
        <mc:AlternateContent xmlns:mc="http://schemas.openxmlformats.org/markup-compatibility/2006" xmlns:a14="http://schemas.microsoft.com/office/drawing/2010/main">
          <mc:Choice Requires="a14">
            <p:sp>
              <p:nvSpPr>
                <p:cNvPr id="73" name="TextBox 72">
                  <a:extLst>
                    <a:ext uri="{FF2B5EF4-FFF2-40B4-BE49-F238E27FC236}">
                      <a16:creationId xmlns:a16="http://schemas.microsoft.com/office/drawing/2014/main" id="{842CB801-46EB-8A41-155E-624C9A74ECC3}"/>
                    </a:ext>
                  </a:extLst>
                </p:cNvPr>
                <p:cNvSpPr txBox="1"/>
                <p:nvPr/>
              </p:nvSpPr>
              <p:spPr>
                <a:xfrm>
                  <a:off x="304212" y="3784584"/>
                  <a:ext cx="1891524" cy="355738"/>
                </a:xfrm>
                <a:prstGeom prst="rect">
                  <a:avLst/>
                </a:prstGeom>
                <a:solidFill>
                  <a:schemeClr val="bg1">
                    <a:alpha val="76000"/>
                  </a:schemeClr>
                </a:solidFill>
                <a:ln w="9525">
                  <a:solidFill>
                    <a:srgbClr val="0606FF"/>
                  </a:solidFill>
                  <a:prstDash val="dash"/>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050" b="0" i="1" smtClean="0">
                            <a:solidFill>
                              <a:srgbClr val="000000"/>
                            </a:solidFill>
                            <a:latin typeface="Cambria Math" panose="02040503050406030204" pitchFamily="18" charset="0"/>
                          </a:rPr>
                          <m:t>𝑉</m:t>
                        </m:r>
                        <m:r>
                          <a:rPr lang="en-US" sz="1050" b="0" i="1" smtClean="0">
                            <a:solidFill>
                              <a:srgbClr val="000000"/>
                            </a:solidFill>
                            <a:latin typeface="Cambria Math" panose="02040503050406030204" pitchFamily="18" charset="0"/>
                          </a:rPr>
                          <m:t>=</m:t>
                        </m:r>
                        <m:sSub>
                          <m:sSubPr>
                            <m:ctrlPr>
                              <a:rPr lang="en-US" sz="1050" b="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𝑉</m:t>
                            </m:r>
                          </m:e>
                          <m:sub>
                            <m:r>
                              <m:rPr>
                                <m:sty m:val="p"/>
                              </m:rPr>
                              <a:rPr lang="en-US" sz="1050" b="0" i="0" smtClean="0">
                                <a:solidFill>
                                  <a:srgbClr val="000000"/>
                                </a:solidFill>
                                <a:latin typeface="Cambria Math" panose="02040503050406030204" pitchFamily="18" charset="0"/>
                              </a:rPr>
                              <m:t>nom</m:t>
                            </m:r>
                          </m:sub>
                        </m:sSub>
                        <m:f>
                          <m:fPr>
                            <m:ctrlPr>
                              <a:rPr lang="en-US" sz="1050" b="0" i="1" smtClean="0">
                                <a:solidFill>
                                  <a:srgbClr val="000000"/>
                                </a:solidFill>
                                <a:latin typeface="Cambria Math" panose="02040503050406030204" pitchFamily="18" charset="0"/>
                              </a:rPr>
                            </m:ctrlPr>
                          </m:fPr>
                          <m:num>
                            <m:r>
                              <a:rPr lang="en-US" sz="1050" b="0" i="1" smtClean="0">
                                <a:solidFill>
                                  <a:srgbClr val="000000"/>
                                </a:solidFill>
                                <a:latin typeface="Cambria Math" panose="02040503050406030204" pitchFamily="18" charset="0"/>
                              </a:rPr>
                              <m:t>2</m:t>
                            </m:r>
                            <m:sSub>
                              <m:sSubPr>
                                <m:ctrlPr>
                                  <a:rPr lang="en-US" sz="1050" b="0" i="1" smtClean="0">
                                    <a:solidFill>
                                      <a:srgbClr val="000000"/>
                                    </a:solidFill>
                                    <a:latin typeface="Cambria Math" panose="02040503050406030204" pitchFamily="18" charset="0"/>
                                    <a:ea typeface="Cambria Math" panose="02040503050406030204" pitchFamily="18" charset="0"/>
                                  </a:rPr>
                                </m:ctrlPr>
                              </m:sSubPr>
                              <m:e>
                                <m:r>
                                  <a:rPr lang="en-US" sz="1050" b="0" i="1" smtClean="0">
                                    <a:solidFill>
                                      <a:srgbClr val="000000"/>
                                    </a:solidFill>
                                    <a:latin typeface="Cambria Math" panose="02040503050406030204" pitchFamily="18" charset="0"/>
                                    <a:ea typeface="Cambria Math" panose="02040503050406030204" pitchFamily="18" charset="0"/>
                                  </a:rPr>
                                  <m:t>𝛽</m:t>
                                </m:r>
                              </m:e>
                              <m:sub>
                                <m:r>
                                  <a:rPr lang="en-US" sz="1050" b="0" i="1" smtClean="0">
                                    <a:solidFill>
                                      <a:srgbClr val="000000"/>
                                    </a:solidFill>
                                    <a:latin typeface="Cambria Math" panose="02040503050406030204" pitchFamily="18" charset="0"/>
                                    <a:ea typeface="Cambria Math" panose="02040503050406030204" pitchFamily="18" charset="0"/>
                                  </a:rPr>
                                  <m:t>𝑐</m:t>
                                </m:r>
                              </m:sub>
                            </m:sSub>
                          </m:num>
                          <m:den>
                            <m:r>
                              <a:rPr lang="en-US" sz="1050" b="0" i="1" smtClean="0">
                                <a:solidFill>
                                  <a:srgbClr val="000000"/>
                                </a:solidFill>
                                <a:latin typeface="Cambria Math" panose="02040503050406030204" pitchFamily="18" charset="0"/>
                              </a:rPr>
                              <m:t>1+</m:t>
                            </m:r>
                            <m:sSub>
                              <m:sSubPr>
                                <m:ctrlPr>
                                  <a:rPr lang="en-US" sz="1050" i="1">
                                    <a:solidFill>
                                      <a:srgbClr val="000000"/>
                                    </a:solidFill>
                                    <a:latin typeface="Cambria Math" panose="02040503050406030204" pitchFamily="18" charset="0"/>
                                    <a:ea typeface="Cambria Math" panose="02040503050406030204" pitchFamily="18" charset="0"/>
                                  </a:rPr>
                                </m:ctrlPr>
                              </m:sSubPr>
                              <m:e>
                                <m:r>
                                  <a:rPr lang="en-US" sz="1050" i="1">
                                    <a:solidFill>
                                      <a:srgbClr val="000000"/>
                                    </a:solidFill>
                                    <a:latin typeface="Cambria Math" panose="02040503050406030204" pitchFamily="18" charset="0"/>
                                    <a:ea typeface="Cambria Math" panose="02040503050406030204" pitchFamily="18" charset="0"/>
                                  </a:rPr>
                                  <m:t>𝛽</m:t>
                                </m:r>
                              </m:e>
                              <m:sub>
                                <m:r>
                                  <a:rPr lang="en-US" sz="1050" i="1">
                                    <a:solidFill>
                                      <a:srgbClr val="000000"/>
                                    </a:solidFill>
                                    <a:latin typeface="Cambria Math" panose="02040503050406030204" pitchFamily="18" charset="0"/>
                                    <a:ea typeface="Cambria Math" panose="02040503050406030204" pitchFamily="18" charset="0"/>
                                  </a:rPr>
                                  <m:t>𝑐</m:t>
                                </m:r>
                              </m:sub>
                            </m:sSub>
                          </m:den>
                        </m:f>
                        <m:d>
                          <m:dPr>
                            <m:ctrlPr>
                              <a:rPr lang="en-US" sz="1050" b="0" i="1" smtClean="0">
                                <a:solidFill>
                                  <a:srgbClr val="000000"/>
                                </a:solidFill>
                                <a:latin typeface="Cambria Math" panose="02040503050406030204" pitchFamily="18" charset="0"/>
                              </a:rPr>
                            </m:ctrlPr>
                          </m:dPr>
                          <m:e>
                            <m:r>
                              <a:rPr lang="en-US" sz="1050" b="0" i="1" smtClean="0">
                                <a:solidFill>
                                  <a:srgbClr val="000000"/>
                                </a:solidFill>
                                <a:latin typeface="Cambria Math" panose="02040503050406030204" pitchFamily="18" charset="0"/>
                              </a:rPr>
                              <m:t>1−</m:t>
                            </m:r>
                            <m:sSup>
                              <m:sSupPr>
                                <m:ctrlPr>
                                  <a:rPr lang="en-US" sz="1050" b="0" i="1" smtClean="0">
                                    <a:solidFill>
                                      <a:srgbClr val="000000"/>
                                    </a:solidFill>
                                    <a:latin typeface="Cambria Math" panose="02040503050406030204" pitchFamily="18" charset="0"/>
                                  </a:rPr>
                                </m:ctrlPr>
                              </m:sSupPr>
                              <m:e>
                                <m:r>
                                  <a:rPr lang="en-US" sz="1050" b="0" i="1" smtClean="0">
                                    <a:solidFill>
                                      <a:srgbClr val="000000"/>
                                    </a:solidFill>
                                    <a:latin typeface="Cambria Math" panose="02040503050406030204" pitchFamily="18" charset="0"/>
                                  </a:rPr>
                                  <m:t>𝑒</m:t>
                                </m:r>
                              </m:e>
                              <m:sup>
                                <m:r>
                                  <a:rPr lang="en-US" sz="1050" b="0" i="1" smtClean="0">
                                    <a:solidFill>
                                      <a:srgbClr val="000000"/>
                                    </a:solidFill>
                                    <a:latin typeface="Cambria Math" panose="02040503050406030204" pitchFamily="18" charset="0"/>
                                  </a:rPr>
                                  <m:t>−</m:t>
                                </m:r>
                                <m:f>
                                  <m:fPr>
                                    <m:ctrlPr>
                                      <a:rPr lang="en-US" sz="1050" b="0" i="1" smtClean="0">
                                        <a:solidFill>
                                          <a:srgbClr val="000000"/>
                                        </a:solidFill>
                                        <a:latin typeface="Cambria Math" panose="02040503050406030204" pitchFamily="18" charset="0"/>
                                      </a:rPr>
                                    </m:ctrlPr>
                                  </m:fPr>
                                  <m:num>
                                    <m:r>
                                      <a:rPr lang="el-GR" sz="1050" i="1">
                                        <a:solidFill>
                                          <a:srgbClr val="000000"/>
                                        </a:solidFill>
                                        <a:latin typeface="Cambria Math" panose="02040503050406030204" pitchFamily="18" charset="0"/>
                                      </a:rPr>
                                      <m:t>𝜔</m:t>
                                    </m:r>
                                    <m:r>
                                      <a:rPr lang="en-US" sz="1050" i="1">
                                        <a:solidFill>
                                          <a:srgbClr val="000000"/>
                                        </a:solidFill>
                                        <a:latin typeface="Cambria Math" panose="02040503050406030204" pitchFamily="18" charset="0"/>
                                      </a:rPr>
                                      <m:t>𝑡</m:t>
                                    </m:r>
                                  </m:num>
                                  <m:den>
                                    <m:r>
                                      <a:rPr lang="en-US" sz="1050" i="1">
                                        <a:solidFill>
                                          <a:srgbClr val="000000"/>
                                        </a:solidFill>
                                        <a:latin typeface="Cambria Math" panose="02040503050406030204" pitchFamily="18" charset="0"/>
                                      </a:rPr>
                                      <m:t>2</m:t>
                                    </m:r>
                                    <m:sSub>
                                      <m:sSubPr>
                                        <m:ctrlPr>
                                          <a:rPr lang="en-US" sz="1050" i="1">
                                            <a:solidFill>
                                              <a:srgbClr val="000000"/>
                                            </a:solidFill>
                                            <a:latin typeface="Cambria Math" panose="02040503050406030204" pitchFamily="18" charset="0"/>
                                          </a:rPr>
                                        </m:ctrlPr>
                                      </m:sSubPr>
                                      <m:e>
                                        <m:r>
                                          <a:rPr lang="en-US" sz="1050" i="1">
                                            <a:solidFill>
                                              <a:srgbClr val="000000"/>
                                            </a:solidFill>
                                            <a:latin typeface="Cambria Math" panose="02040503050406030204" pitchFamily="18" charset="0"/>
                                          </a:rPr>
                                          <m:t>𝑄</m:t>
                                        </m:r>
                                      </m:e>
                                      <m:sub>
                                        <m:r>
                                          <m:rPr>
                                            <m:sty m:val="p"/>
                                          </m:rPr>
                                          <a:rPr lang="en-US" sz="1050">
                                            <a:solidFill>
                                              <a:srgbClr val="000000"/>
                                            </a:solidFill>
                                            <a:latin typeface="Cambria Math" panose="02040503050406030204" pitchFamily="18" charset="0"/>
                                          </a:rPr>
                                          <m:t>L</m:t>
                                        </m:r>
                                      </m:sub>
                                    </m:sSub>
                                  </m:den>
                                </m:f>
                              </m:sup>
                            </m:sSup>
                          </m:e>
                        </m:d>
                      </m:oMath>
                    </m:oMathPara>
                  </a14:m>
                  <a:endParaRPr lang="en-GB" sz="1050" dirty="0">
                    <a:solidFill>
                      <a:srgbClr val="000000"/>
                    </a:solidFill>
                  </a:endParaRPr>
                </a:p>
              </p:txBody>
            </p:sp>
          </mc:Choice>
          <mc:Fallback xmlns="">
            <p:sp>
              <p:nvSpPr>
                <p:cNvPr id="73" name="TextBox 72">
                  <a:extLst>
                    <a:ext uri="{FF2B5EF4-FFF2-40B4-BE49-F238E27FC236}">
                      <a16:creationId xmlns:a16="http://schemas.microsoft.com/office/drawing/2014/main" id="{842CB801-46EB-8A41-155E-624C9A74ECC3}"/>
                    </a:ext>
                  </a:extLst>
                </p:cNvPr>
                <p:cNvSpPr txBox="1">
                  <a:spLocks noRot="1" noChangeAspect="1" noMove="1" noResize="1" noEditPoints="1" noAdjustHandles="1" noChangeArrowheads="1" noChangeShapeType="1" noTextEdit="1"/>
                </p:cNvSpPr>
                <p:nvPr/>
              </p:nvSpPr>
              <p:spPr>
                <a:xfrm>
                  <a:off x="304212" y="3784584"/>
                  <a:ext cx="1891524" cy="355738"/>
                </a:xfrm>
                <a:prstGeom prst="rect">
                  <a:avLst/>
                </a:prstGeom>
                <a:blipFill>
                  <a:blip r:embed="rId5"/>
                  <a:stretch>
                    <a:fillRect b="-16393"/>
                  </a:stretch>
                </a:blipFill>
                <a:ln w="9525">
                  <a:solidFill>
                    <a:srgbClr val="0606FF"/>
                  </a:solidFill>
                  <a:prstDash val="dash"/>
                </a:ln>
              </p:spPr>
              <p:txBody>
                <a:bodyPr/>
                <a:lstStyle/>
                <a:p>
                  <a:r>
                    <a:rPr lang="en-GB">
                      <a:noFill/>
                    </a:rPr>
                    <a:t> </a:t>
                  </a:r>
                </a:p>
              </p:txBody>
            </p:sp>
          </mc:Fallback>
        </mc:AlternateContent>
        <p:cxnSp>
          <p:nvCxnSpPr>
            <p:cNvPr id="74" name="Straight Arrow Connector 73">
              <a:extLst>
                <a:ext uri="{FF2B5EF4-FFF2-40B4-BE49-F238E27FC236}">
                  <a16:creationId xmlns:a16="http://schemas.microsoft.com/office/drawing/2014/main" id="{2E60D566-7161-E2CA-F984-BD7958287261}"/>
                </a:ext>
              </a:extLst>
            </p:cNvPr>
            <p:cNvCxnSpPr>
              <a:cxnSpLocks/>
            </p:cNvCxnSpPr>
            <p:nvPr/>
          </p:nvCxnSpPr>
          <p:spPr>
            <a:xfrm flipH="1" flipV="1">
              <a:off x="464462" y="3540494"/>
              <a:ext cx="157449" cy="228853"/>
            </a:xfrm>
            <a:prstGeom prst="straightConnector1">
              <a:avLst/>
            </a:prstGeom>
            <a:ln>
              <a:solidFill>
                <a:srgbClr val="0606FF"/>
              </a:solidFill>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96" name="TextBox 95">
                <a:extLst>
                  <a:ext uri="{FF2B5EF4-FFF2-40B4-BE49-F238E27FC236}">
                    <a16:creationId xmlns:a16="http://schemas.microsoft.com/office/drawing/2014/main" id="{5E2075D6-711A-E6D3-EBB1-100D22B03359}"/>
                  </a:ext>
                </a:extLst>
              </p:cNvPr>
              <p:cNvSpPr txBox="1"/>
              <p:nvPr/>
            </p:nvSpPr>
            <p:spPr>
              <a:xfrm>
                <a:off x="1797210" y="988703"/>
                <a:ext cx="1234349" cy="252377"/>
              </a:xfrm>
              <a:prstGeom prst="rect">
                <a:avLst/>
              </a:prstGeom>
              <a:solidFill>
                <a:schemeClr val="bg1"/>
              </a:solidFill>
              <a:ln w="9525">
                <a:solidFill>
                  <a:srgbClr val="FF0000"/>
                </a:solidFill>
                <a:prstDash val="dash"/>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050" b="0" i="1" smtClean="0">
                          <a:solidFill>
                            <a:srgbClr val="000000"/>
                          </a:solidFill>
                          <a:latin typeface="Cambria Math" panose="02040503050406030204" pitchFamily="18" charset="0"/>
                        </a:rPr>
                        <m:t>𝑉</m:t>
                      </m:r>
                      <m:r>
                        <a:rPr lang="en-US" sz="1050" b="0" i="1" smtClean="0">
                          <a:solidFill>
                            <a:srgbClr val="000000"/>
                          </a:solidFill>
                          <a:latin typeface="Cambria Math" panose="02040503050406030204" pitchFamily="18" charset="0"/>
                        </a:rPr>
                        <m:t>=</m:t>
                      </m:r>
                      <m:sSub>
                        <m:sSubPr>
                          <m:ctrlPr>
                            <a:rPr lang="en-US" sz="1050" i="1">
                              <a:solidFill>
                                <a:srgbClr val="000000"/>
                              </a:solidFill>
                              <a:latin typeface="Cambria Math" panose="02040503050406030204" pitchFamily="18" charset="0"/>
                            </a:rPr>
                          </m:ctrlPr>
                        </m:sSubPr>
                        <m:e>
                          <m:r>
                            <a:rPr lang="en-US" sz="1050" i="1">
                              <a:solidFill>
                                <a:srgbClr val="000000"/>
                              </a:solidFill>
                              <a:latin typeface="Cambria Math" panose="02040503050406030204" pitchFamily="18" charset="0"/>
                            </a:rPr>
                            <m:t>𝑉</m:t>
                          </m:r>
                        </m:e>
                        <m:sub>
                          <m:r>
                            <m:rPr>
                              <m:sty m:val="p"/>
                            </m:rPr>
                            <a:rPr lang="en-US" sz="1050" b="0" i="0" smtClean="0">
                              <a:solidFill>
                                <a:srgbClr val="000000"/>
                              </a:solidFill>
                              <a:latin typeface="Cambria Math" panose="02040503050406030204" pitchFamily="18" charset="0"/>
                            </a:rPr>
                            <m:t>nom</m:t>
                          </m:r>
                        </m:sub>
                      </m:sSub>
                      <m:r>
                        <a:rPr lang="en-US" sz="1050" i="1">
                          <a:solidFill>
                            <a:srgbClr val="000000"/>
                          </a:solidFill>
                          <a:latin typeface="Cambria Math" panose="02040503050406030204" pitchFamily="18" charset="0"/>
                        </a:rPr>
                        <m:t>·</m:t>
                      </m:r>
                      <m:sSup>
                        <m:sSupPr>
                          <m:ctrlPr>
                            <a:rPr lang="en-US" sz="1050" i="1">
                              <a:solidFill>
                                <a:srgbClr val="000000"/>
                              </a:solidFill>
                              <a:latin typeface="Cambria Math" panose="02040503050406030204" pitchFamily="18" charset="0"/>
                            </a:rPr>
                          </m:ctrlPr>
                        </m:sSupPr>
                        <m:e>
                          <m:r>
                            <a:rPr lang="en-US" sz="1050" i="1">
                              <a:solidFill>
                                <a:srgbClr val="000000"/>
                              </a:solidFill>
                              <a:latin typeface="Cambria Math" panose="02040503050406030204" pitchFamily="18" charset="0"/>
                            </a:rPr>
                            <m:t>𝑒</m:t>
                          </m:r>
                        </m:e>
                        <m:sup>
                          <m:r>
                            <a:rPr lang="en-US" sz="1050" i="1">
                              <a:solidFill>
                                <a:srgbClr val="000000"/>
                              </a:solidFill>
                              <a:latin typeface="Cambria Math" panose="02040503050406030204" pitchFamily="18" charset="0"/>
                            </a:rPr>
                            <m:t>−</m:t>
                          </m:r>
                          <m:f>
                            <m:fPr>
                              <m:ctrlPr>
                                <a:rPr lang="en-US" sz="1050" i="1">
                                  <a:solidFill>
                                    <a:srgbClr val="000000"/>
                                  </a:solidFill>
                                  <a:latin typeface="Cambria Math" panose="02040503050406030204" pitchFamily="18" charset="0"/>
                                </a:rPr>
                              </m:ctrlPr>
                            </m:fPr>
                            <m:num>
                              <m:r>
                                <a:rPr lang="el-GR" sz="1050" i="1">
                                  <a:solidFill>
                                    <a:srgbClr val="000000"/>
                                  </a:solidFill>
                                  <a:latin typeface="Cambria Math" panose="02040503050406030204" pitchFamily="18" charset="0"/>
                                </a:rPr>
                                <m:t>𝜔</m:t>
                              </m:r>
                              <m:r>
                                <a:rPr lang="en-US" sz="1050" i="1">
                                  <a:solidFill>
                                    <a:srgbClr val="000000"/>
                                  </a:solidFill>
                                  <a:latin typeface="Cambria Math" panose="02040503050406030204" pitchFamily="18" charset="0"/>
                                </a:rPr>
                                <m:t>𝑡</m:t>
                              </m:r>
                            </m:num>
                            <m:den>
                              <m:r>
                                <a:rPr lang="en-US" sz="1050" i="1">
                                  <a:solidFill>
                                    <a:srgbClr val="000000"/>
                                  </a:solidFill>
                                  <a:latin typeface="Cambria Math" panose="02040503050406030204" pitchFamily="18" charset="0"/>
                                </a:rPr>
                                <m:t>2</m:t>
                              </m:r>
                              <m:sSub>
                                <m:sSubPr>
                                  <m:ctrlPr>
                                    <a:rPr lang="en-US" sz="1050" i="1">
                                      <a:solidFill>
                                        <a:srgbClr val="000000"/>
                                      </a:solidFill>
                                      <a:latin typeface="Cambria Math" panose="02040503050406030204" pitchFamily="18" charset="0"/>
                                    </a:rPr>
                                  </m:ctrlPr>
                                </m:sSubPr>
                                <m:e>
                                  <m:r>
                                    <a:rPr lang="en-US" sz="1050" i="1">
                                      <a:solidFill>
                                        <a:srgbClr val="000000"/>
                                      </a:solidFill>
                                      <a:latin typeface="Cambria Math" panose="02040503050406030204" pitchFamily="18" charset="0"/>
                                    </a:rPr>
                                    <m:t>𝑄</m:t>
                                  </m:r>
                                </m:e>
                                <m:sub>
                                  <m:r>
                                    <m:rPr>
                                      <m:sty m:val="p"/>
                                    </m:rPr>
                                    <a:rPr lang="en-US" sz="1050">
                                      <a:solidFill>
                                        <a:srgbClr val="000000"/>
                                      </a:solidFill>
                                      <a:latin typeface="Cambria Math" panose="02040503050406030204" pitchFamily="18" charset="0"/>
                                    </a:rPr>
                                    <m:t>L</m:t>
                                  </m:r>
                                </m:sub>
                              </m:sSub>
                            </m:den>
                          </m:f>
                        </m:sup>
                      </m:sSup>
                    </m:oMath>
                  </m:oMathPara>
                </a14:m>
                <a:endParaRPr lang="en-GB" sz="1050" dirty="0">
                  <a:solidFill>
                    <a:srgbClr val="000000"/>
                  </a:solidFill>
                </a:endParaRPr>
              </a:p>
            </p:txBody>
          </p:sp>
        </mc:Choice>
        <mc:Fallback xmlns="">
          <p:sp>
            <p:nvSpPr>
              <p:cNvPr id="96" name="TextBox 95">
                <a:extLst>
                  <a:ext uri="{FF2B5EF4-FFF2-40B4-BE49-F238E27FC236}">
                    <a16:creationId xmlns:a16="http://schemas.microsoft.com/office/drawing/2014/main" id="{5E2075D6-711A-E6D3-EBB1-100D22B03359}"/>
                  </a:ext>
                </a:extLst>
              </p:cNvPr>
              <p:cNvSpPr txBox="1">
                <a:spLocks noRot="1" noChangeAspect="1" noMove="1" noResize="1" noEditPoints="1" noAdjustHandles="1" noChangeArrowheads="1" noChangeShapeType="1" noTextEdit="1"/>
              </p:cNvSpPr>
              <p:nvPr/>
            </p:nvSpPr>
            <p:spPr>
              <a:xfrm>
                <a:off x="1797210" y="988703"/>
                <a:ext cx="1234349" cy="252377"/>
              </a:xfrm>
              <a:prstGeom prst="rect">
                <a:avLst/>
              </a:prstGeom>
              <a:blipFill>
                <a:blip r:embed="rId6"/>
                <a:stretch>
                  <a:fillRect b="-4545"/>
                </a:stretch>
              </a:blipFill>
              <a:ln w="9525">
                <a:solidFill>
                  <a:srgbClr val="FF0000"/>
                </a:solidFill>
                <a:prstDash val="dash"/>
              </a:ln>
            </p:spPr>
            <p:txBody>
              <a:bodyPr/>
              <a:lstStyle/>
              <a:p>
                <a:r>
                  <a:rPr lang="en-GB">
                    <a:noFill/>
                  </a:rPr>
                  <a:t> </a:t>
                </a:r>
              </a:p>
            </p:txBody>
          </p:sp>
        </mc:Fallback>
      </mc:AlternateContent>
      <p:cxnSp>
        <p:nvCxnSpPr>
          <p:cNvPr id="98" name="Straight Arrow Connector 97">
            <a:extLst>
              <a:ext uri="{FF2B5EF4-FFF2-40B4-BE49-F238E27FC236}">
                <a16:creationId xmlns:a16="http://schemas.microsoft.com/office/drawing/2014/main" id="{3BCB1E06-1CEB-BBFE-CEF3-B253E82646DB}"/>
              </a:ext>
            </a:extLst>
          </p:cNvPr>
          <p:cNvCxnSpPr>
            <a:cxnSpLocks/>
          </p:cNvCxnSpPr>
          <p:nvPr/>
        </p:nvCxnSpPr>
        <p:spPr>
          <a:xfrm flipH="1">
            <a:off x="1487920" y="1286925"/>
            <a:ext cx="358063" cy="485894"/>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100" name="Content Placeholder 2">
            <a:extLst>
              <a:ext uri="{FF2B5EF4-FFF2-40B4-BE49-F238E27FC236}">
                <a16:creationId xmlns:a16="http://schemas.microsoft.com/office/drawing/2014/main" id="{0D01C1F3-EDC6-5D65-1A6D-CD6C7F84635C}"/>
              </a:ext>
            </a:extLst>
          </p:cNvPr>
          <p:cNvSpPr txBox="1">
            <a:spLocks/>
          </p:cNvSpPr>
          <p:nvPr/>
        </p:nvSpPr>
        <p:spPr bwMode="auto">
          <a:xfrm>
            <a:off x="2150837" y="3791054"/>
            <a:ext cx="1584176" cy="19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800" b="0" i="1" dirty="0">
                <a:solidFill>
                  <a:srgbClr val="000000"/>
                </a:solidFill>
                <a:latin typeface="Arial Narrow" panose="020B0606020202030204" pitchFamily="34" charset="0"/>
              </a:rPr>
              <a:t>Duty factor</a:t>
            </a:r>
            <a:endParaRPr lang="en-GB" sz="800" b="0" i="1" dirty="0">
              <a:solidFill>
                <a:srgbClr val="000000"/>
              </a:solidFill>
              <a:latin typeface="Arial Narrow" panose="020B0606020202030204" pitchFamily="34" charset="0"/>
            </a:endParaRPr>
          </a:p>
        </p:txBody>
      </p:sp>
      <p:sp>
        <p:nvSpPr>
          <p:cNvPr id="101" name="Content Placeholder 2">
            <a:extLst>
              <a:ext uri="{FF2B5EF4-FFF2-40B4-BE49-F238E27FC236}">
                <a16:creationId xmlns:a16="http://schemas.microsoft.com/office/drawing/2014/main" id="{FD519E30-9A82-5905-0FEE-57CEA77C8CC0}"/>
              </a:ext>
            </a:extLst>
          </p:cNvPr>
          <p:cNvSpPr txBox="1">
            <a:spLocks/>
          </p:cNvSpPr>
          <p:nvPr/>
        </p:nvSpPr>
        <p:spPr bwMode="auto">
          <a:xfrm>
            <a:off x="384379" y="3777122"/>
            <a:ext cx="1764666" cy="120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just"/>
            <a:r>
              <a:rPr lang="en-US" sz="800" b="0" i="1" dirty="0">
                <a:solidFill>
                  <a:srgbClr val="000000"/>
                </a:solidFill>
                <a:latin typeface="Arial Narrow" panose="020B0606020202030204" pitchFamily="34" charset="0"/>
              </a:rPr>
              <a:t>Filling time and injection time</a:t>
            </a:r>
            <a:endParaRPr lang="en-GB" sz="800" b="0" i="1" dirty="0">
              <a:solidFill>
                <a:srgbClr val="000000"/>
              </a:solidFill>
              <a:latin typeface="Arial Narrow" panose="020B0606020202030204" pitchFamily="34" charset="0"/>
            </a:endParaRPr>
          </a:p>
        </p:txBody>
      </p:sp>
      <mc:AlternateContent xmlns:mc="http://schemas.openxmlformats.org/markup-compatibility/2006" xmlns:a14="http://schemas.microsoft.com/office/drawing/2010/main">
        <mc:Choice Requires="a14">
          <p:sp>
            <p:nvSpPr>
              <p:cNvPr id="102" name="TextBox 101">
                <a:extLst>
                  <a:ext uri="{FF2B5EF4-FFF2-40B4-BE49-F238E27FC236}">
                    <a16:creationId xmlns:a16="http://schemas.microsoft.com/office/drawing/2014/main" id="{0C9C62B8-B446-F77E-B9A8-B4B72B9FDB10}"/>
                  </a:ext>
                </a:extLst>
              </p:cNvPr>
              <p:cNvSpPr txBox="1"/>
              <p:nvPr/>
            </p:nvSpPr>
            <p:spPr>
              <a:xfrm>
                <a:off x="362303" y="3903633"/>
                <a:ext cx="1565236" cy="3631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050" b="0" i="1" smtClean="0">
                              <a:solidFill>
                                <a:srgbClr val="000000"/>
                              </a:solidFill>
                              <a:latin typeface="Cambria Math" panose="02040503050406030204" pitchFamily="18" charset="0"/>
                            </a:rPr>
                          </m:ctrlPr>
                        </m:sSubPr>
                        <m:e>
                          <m:r>
                            <a:rPr lang="en-US" sz="1050" i="1" smtClean="0">
                              <a:solidFill>
                                <a:srgbClr val="000000"/>
                              </a:solidFill>
                              <a:latin typeface="Cambria Math" panose="02040503050406030204" pitchFamily="18" charset="0"/>
                            </a:rPr>
                            <m:t>𝑡</m:t>
                          </m:r>
                        </m:e>
                        <m:sub>
                          <m:r>
                            <m:rPr>
                              <m:sty m:val="p"/>
                            </m:rPr>
                            <a:rPr lang="en-US" sz="1050" b="0" i="0" smtClean="0">
                              <a:solidFill>
                                <a:srgbClr val="000000"/>
                              </a:solidFill>
                              <a:latin typeface="Cambria Math" panose="02040503050406030204" pitchFamily="18" charset="0"/>
                            </a:rPr>
                            <m:t>f</m:t>
                          </m:r>
                        </m:sub>
                      </m:sSub>
                      <m:r>
                        <a:rPr lang="en-US" sz="1050" i="1">
                          <a:solidFill>
                            <a:srgbClr val="000000"/>
                          </a:solidFill>
                          <a:latin typeface="Cambria Math" panose="02040503050406030204" pitchFamily="18" charset="0"/>
                          <a:ea typeface="Cambria Math" panose="02040503050406030204" pitchFamily="18" charset="0"/>
                        </a:rPr>
                        <m:t>≈</m:t>
                      </m:r>
                      <m:f>
                        <m:fPr>
                          <m:ctrlPr>
                            <a:rPr lang="en-US" sz="1050" b="0" i="1" smtClean="0">
                              <a:solidFill>
                                <a:srgbClr val="000000"/>
                              </a:solidFill>
                              <a:latin typeface="Cambria Math" panose="02040503050406030204" pitchFamily="18" charset="0"/>
                            </a:rPr>
                          </m:ctrlPr>
                        </m:fPr>
                        <m:num>
                          <m:r>
                            <a:rPr lang="en-US" sz="1050" b="0" i="1" smtClean="0">
                              <a:solidFill>
                                <a:srgbClr val="000000"/>
                              </a:solidFill>
                              <a:latin typeface="Cambria Math" panose="02040503050406030204" pitchFamily="18" charset="0"/>
                            </a:rPr>
                            <m:t>2</m:t>
                          </m:r>
                          <m:sSub>
                            <m:sSubPr>
                              <m:ctrlPr>
                                <a:rPr lang="en-US" sz="1050" b="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𝑄</m:t>
                              </m:r>
                            </m:e>
                            <m:sub>
                              <m:r>
                                <m:rPr>
                                  <m:sty m:val="p"/>
                                </m:rPr>
                                <a:rPr lang="en-US" sz="1050" b="0" i="0" smtClean="0">
                                  <a:solidFill>
                                    <a:srgbClr val="000000"/>
                                  </a:solidFill>
                                  <a:latin typeface="Cambria Math" panose="02040503050406030204" pitchFamily="18" charset="0"/>
                                </a:rPr>
                                <m:t>L</m:t>
                              </m:r>
                            </m:sub>
                          </m:sSub>
                        </m:num>
                        <m:den>
                          <m:sSub>
                            <m:sSubPr>
                              <m:ctrlPr>
                                <a:rPr lang="en-US" sz="1050" b="0" i="1" smtClean="0">
                                  <a:solidFill>
                                    <a:srgbClr val="000000"/>
                                  </a:solidFill>
                                  <a:latin typeface="Cambria Math" panose="02040503050406030204" pitchFamily="18" charset="0"/>
                                  <a:ea typeface="Cambria Math" panose="02040503050406030204" pitchFamily="18" charset="0"/>
                                </a:rPr>
                              </m:ctrlPr>
                            </m:sSubPr>
                            <m:e>
                              <m:r>
                                <a:rPr lang="en-US" sz="1050" b="0" i="1" smtClean="0">
                                  <a:solidFill>
                                    <a:srgbClr val="000000"/>
                                  </a:solidFill>
                                  <a:latin typeface="Cambria Math" panose="02040503050406030204" pitchFamily="18" charset="0"/>
                                  <a:ea typeface="Cambria Math" panose="02040503050406030204" pitchFamily="18" charset="0"/>
                                </a:rPr>
                                <m:t>𝜔</m:t>
                              </m:r>
                            </m:e>
                            <m:sub>
                              <m:r>
                                <a:rPr lang="en-US" sz="1050" b="0" i="1" smtClean="0">
                                  <a:solidFill>
                                    <a:srgbClr val="000000"/>
                                  </a:solidFill>
                                  <a:latin typeface="Cambria Math" panose="02040503050406030204" pitchFamily="18" charset="0"/>
                                  <a:ea typeface="Cambria Math" panose="02040503050406030204" pitchFamily="18" charset="0"/>
                                </a:rPr>
                                <m:t>0</m:t>
                              </m:r>
                            </m:sub>
                          </m:sSub>
                        </m:den>
                      </m:f>
                      <m:r>
                        <m:rPr>
                          <m:sty m:val="p"/>
                        </m:rPr>
                        <a:rPr lang="en-US" sz="1050" b="0" i="0" smtClean="0">
                          <a:solidFill>
                            <a:srgbClr val="000000"/>
                          </a:solidFill>
                          <a:latin typeface="Cambria Math" panose="02040503050406030204" pitchFamily="18" charset="0"/>
                        </a:rPr>
                        <m:t>ln</m:t>
                      </m:r>
                      <m:d>
                        <m:dPr>
                          <m:ctrlPr>
                            <a:rPr lang="en-US" sz="1050" b="0" i="1" smtClean="0">
                              <a:solidFill>
                                <a:srgbClr val="000000"/>
                              </a:solidFill>
                              <a:latin typeface="Cambria Math" panose="02040503050406030204" pitchFamily="18" charset="0"/>
                            </a:rPr>
                          </m:ctrlPr>
                        </m:dPr>
                        <m:e>
                          <m:f>
                            <m:fPr>
                              <m:ctrlPr>
                                <a:rPr lang="en-US" sz="1050" b="0" i="1" smtClean="0">
                                  <a:solidFill>
                                    <a:srgbClr val="000000"/>
                                  </a:solidFill>
                                  <a:latin typeface="Cambria Math" panose="02040503050406030204" pitchFamily="18" charset="0"/>
                                </a:rPr>
                              </m:ctrlPr>
                            </m:fPr>
                            <m:num>
                              <m:r>
                                <a:rPr lang="en-US" sz="1050" b="0" i="1" smtClean="0">
                                  <a:solidFill>
                                    <a:srgbClr val="000000"/>
                                  </a:solidFill>
                                  <a:latin typeface="Cambria Math" panose="02040503050406030204" pitchFamily="18" charset="0"/>
                                </a:rPr>
                                <m:t>2</m:t>
                              </m:r>
                              <m:sSub>
                                <m:sSubPr>
                                  <m:ctrlPr>
                                    <a:rPr lang="en-US" sz="1050" i="1">
                                      <a:solidFill>
                                        <a:srgbClr val="000000"/>
                                      </a:solidFill>
                                      <a:latin typeface="Cambria Math" panose="02040503050406030204" pitchFamily="18" charset="0"/>
                                      <a:ea typeface="Cambria Math" panose="02040503050406030204" pitchFamily="18" charset="0"/>
                                    </a:rPr>
                                  </m:ctrlPr>
                                </m:sSubPr>
                                <m:e>
                                  <m:r>
                                    <a:rPr lang="en-US" sz="1050" i="1">
                                      <a:solidFill>
                                        <a:srgbClr val="000000"/>
                                      </a:solidFill>
                                      <a:latin typeface="Cambria Math" panose="02040503050406030204" pitchFamily="18" charset="0"/>
                                      <a:ea typeface="Cambria Math" panose="02040503050406030204" pitchFamily="18" charset="0"/>
                                    </a:rPr>
                                    <m:t>𝛽</m:t>
                                  </m:r>
                                </m:e>
                                <m:sub>
                                  <m:r>
                                    <a:rPr lang="en-US" sz="1050" i="1">
                                      <a:solidFill>
                                        <a:srgbClr val="000000"/>
                                      </a:solidFill>
                                      <a:latin typeface="Cambria Math" panose="02040503050406030204" pitchFamily="18" charset="0"/>
                                      <a:ea typeface="Cambria Math" panose="02040503050406030204" pitchFamily="18" charset="0"/>
                                    </a:rPr>
                                    <m:t>𝑐</m:t>
                                  </m:r>
                                </m:sub>
                              </m:sSub>
                            </m:num>
                            <m:den>
                              <m:sSub>
                                <m:sSubPr>
                                  <m:ctrlPr>
                                    <a:rPr lang="en-US" sz="1050" i="1">
                                      <a:solidFill>
                                        <a:srgbClr val="000000"/>
                                      </a:solidFill>
                                      <a:latin typeface="Cambria Math" panose="02040503050406030204" pitchFamily="18" charset="0"/>
                                      <a:ea typeface="Cambria Math" panose="02040503050406030204" pitchFamily="18" charset="0"/>
                                    </a:rPr>
                                  </m:ctrlPr>
                                </m:sSubPr>
                                <m:e>
                                  <m:r>
                                    <a:rPr lang="en-US" sz="1050" i="1">
                                      <a:solidFill>
                                        <a:srgbClr val="000000"/>
                                      </a:solidFill>
                                      <a:latin typeface="Cambria Math" panose="02040503050406030204" pitchFamily="18" charset="0"/>
                                      <a:ea typeface="Cambria Math" panose="02040503050406030204" pitchFamily="18" charset="0"/>
                                    </a:rPr>
                                    <m:t>𝛽</m:t>
                                  </m:r>
                                </m:e>
                                <m:sub>
                                  <m:r>
                                    <a:rPr lang="en-US" sz="1050" i="1">
                                      <a:solidFill>
                                        <a:srgbClr val="000000"/>
                                      </a:solidFill>
                                      <a:latin typeface="Cambria Math" panose="02040503050406030204" pitchFamily="18" charset="0"/>
                                      <a:ea typeface="Cambria Math" panose="02040503050406030204" pitchFamily="18" charset="0"/>
                                    </a:rPr>
                                    <m:t>𝑐</m:t>
                                  </m:r>
                                </m:sub>
                              </m:sSub>
                              <m:r>
                                <a:rPr lang="en-US" sz="1050" b="0" i="1" smtClean="0">
                                  <a:solidFill>
                                    <a:srgbClr val="000000"/>
                                  </a:solidFill>
                                  <a:latin typeface="Cambria Math" panose="02040503050406030204" pitchFamily="18" charset="0"/>
                                  <a:ea typeface="Cambria Math" panose="02040503050406030204" pitchFamily="18" charset="0"/>
                                </a:rPr>
                                <m:t>−1</m:t>
                              </m:r>
                            </m:den>
                          </m:f>
                        </m:e>
                      </m:d>
                      <m:r>
                        <a:rPr lang="en-US" sz="1050" b="0" i="0" smtClean="0">
                          <a:solidFill>
                            <a:srgbClr val="000000"/>
                          </a:solidFill>
                          <a:latin typeface="Cambria Math" panose="02040503050406030204" pitchFamily="18" charset="0"/>
                        </a:rPr>
                        <m:t>=</m:t>
                      </m:r>
                      <m:sSub>
                        <m:sSubPr>
                          <m:ctrlPr>
                            <a:rPr lang="en-US" sz="1050" i="1">
                              <a:solidFill>
                                <a:srgbClr val="000000"/>
                              </a:solidFill>
                              <a:latin typeface="Cambria Math" panose="02040503050406030204" pitchFamily="18" charset="0"/>
                            </a:rPr>
                          </m:ctrlPr>
                        </m:sSubPr>
                        <m:e>
                          <m:r>
                            <a:rPr lang="en-US" sz="1050" i="1">
                              <a:solidFill>
                                <a:srgbClr val="000000"/>
                              </a:solidFill>
                              <a:latin typeface="Cambria Math" panose="02040503050406030204" pitchFamily="18" charset="0"/>
                            </a:rPr>
                            <m:t>𝑡</m:t>
                          </m:r>
                        </m:e>
                        <m:sub>
                          <m:r>
                            <m:rPr>
                              <m:sty m:val="p"/>
                            </m:rPr>
                            <a:rPr lang="en-US" sz="1050" b="0" i="0" smtClean="0">
                              <a:solidFill>
                                <a:srgbClr val="000000"/>
                              </a:solidFill>
                              <a:latin typeface="Cambria Math" panose="02040503050406030204" pitchFamily="18" charset="0"/>
                            </a:rPr>
                            <m:t>inj</m:t>
                          </m:r>
                        </m:sub>
                      </m:sSub>
                    </m:oMath>
                  </m:oMathPara>
                </a14:m>
                <a:endParaRPr lang="en-GB" sz="1050" dirty="0">
                  <a:solidFill>
                    <a:srgbClr val="000000"/>
                  </a:solidFill>
                </a:endParaRPr>
              </a:p>
            </p:txBody>
          </p:sp>
        </mc:Choice>
        <mc:Fallback xmlns="">
          <p:sp>
            <p:nvSpPr>
              <p:cNvPr id="102" name="TextBox 101">
                <a:extLst>
                  <a:ext uri="{FF2B5EF4-FFF2-40B4-BE49-F238E27FC236}">
                    <a16:creationId xmlns:a16="http://schemas.microsoft.com/office/drawing/2014/main" id="{0C9C62B8-B446-F77E-B9A8-B4B72B9FDB10}"/>
                  </a:ext>
                </a:extLst>
              </p:cNvPr>
              <p:cNvSpPr txBox="1">
                <a:spLocks noRot="1" noChangeAspect="1" noMove="1" noResize="1" noEditPoints="1" noAdjustHandles="1" noChangeArrowheads="1" noChangeShapeType="1" noTextEdit="1"/>
              </p:cNvSpPr>
              <p:nvPr/>
            </p:nvSpPr>
            <p:spPr>
              <a:xfrm>
                <a:off x="362303" y="3903633"/>
                <a:ext cx="1565236" cy="363113"/>
              </a:xfrm>
              <a:prstGeom prst="rect">
                <a:avLst/>
              </a:prstGeom>
              <a:blipFill>
                <a:blip r:embed="rId7"/>
                <a:stretch>
                  <a:fillRect l="-1167" t="-1667" r="-1167"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3" name="TextBox 102">
                <a:extLst>
                  <a:ext uri="{FF2B5EF4-FFF2-40B4-BE49-F238E27FC236}">
                    <a16:creationId xmlns:a16="http://schemas.microsoft.com/office/drawing/2014/main" id="{4E0A68EC-EC53-CAAD-3A33-E765D2988462}"/>
                  </a:ext>
                </a:extLst>
              </p:cNvPr>
              <p:cNvSpPr txBox="1"/>
              <p:nvPr/>
            </p:nvSpPr>
            <p:spPr>
              <a:xfrm>
                <a:off x="2126242" y="3866293"/>
                <a:ext cx="1744003" cy="37164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1050" b="0" i="0" smtClean="0">
                          <a:solidFill>
                            <a:srgbClr val="000000"/>
                          </a:solidFill>
                          <a:latin typeface="Cambria Math" panose="02040503050406030204" pitchFamily="18" charset="0"/>
                        </a:rPr>
                        <m:t>DF</m:t>
                      </m:r>
                      <m:r>
                        <a:rPr lang="en-US" sz="1050" b="0" i="0" smtClean="0">
                          <a:solidFill>
                            <a:srgbClr val="000000"/>
                          </a:solidFill>
                          <a:latin typeface="Cambria Math" panose="02040503050406030204" pitchFamily="18" charset="0"/>
                        </a:rPr>
                        <m:t>=</m:t>
                      </m:r>
                      <m:f>
                        <m:fPr>
                          <m:ctrlPr>
                            <a:rPr lang="en-US" sz="1050" b="0" i="1" smtClean="0">
                              <a:solidFill>
                                <a:srgbClr val="000000"/>
                              </a:solidFill>
                              <a:latin typeface="Cambria Math" panose="02040503050406030204" pitchFamily="18" charset="0"/>
                            </a:rPr>
                          </m:ctrlPr>
                        </m:fPr>
                        <m:num>
                          <m:sSub>
                            <m:sSubPr>
                              <m:ctrlPr>
                                <a:rPr lang="en-US" sz="1050" b="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𝑃</m:t>
                              </m:r>
                            </m:e>
                            <m:sub>
                              <m:r>
                                <a:rPr lang="en-US" sz="1050" b="0" i="1" smtClean="0">
                                  <a:solidFill>
                                    <a:srgbClr val="000000"/>
                                  </a:solidFill>
                                  <a:latin typeface="Cambria Math" panose="02040503050406030204" pitchFamily="18" charset="0"/>
                                </a:rPr>
                                <m:t>𝑎𝑣𝑒</m:t>
                              </m:r>
                            </m:sub>
                          </m:sSub>
                        </m:num>
                        <m:den>
                          <m:sSub>
                            <m:sSubPr>
                              <m:ctrlPr>
                                <a:rPr lang="en-US" sz="1050" b="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𝑃</m:t>
                              </m:r>
                            </m:e>
                            <m:sub>
                              <m:r>
                                <a:rPr lang="en-US" sz="1050" b="0" i="1" smtClean="0">
                                  <a:solidFill>
                                    <a:srgbClr val="000000"/>
                                  </a:solidFill>
                                  <a:latin typeface="Cambria Math" panose="02040503050406030204" pitchFamily="18" charset="0"/>
                                </a:rPr>
                                <m:t>𝑑𝑖𝑠𝑠</m:t>
                              </m:r>
                            </m:sub>
                          </m:sSub>
                        </m:den>
                      </m:f>
                      <m:r>
                        <a:rPr lang="en-US" sz="1050" b="0" i="1" smtClean="0">
                          <a:solidFill>
                            <a:srgbClr val="000000"/>
                          </a:solidFill>
                          <a:latin typeface="Cambria Math" panose="02040503050406030204" pitchFamily="18" charset="0"/>
                        </a:rPr>
                        <m:t>=</m:t>
                      </m:r>
                      <m:f>
                        <m:fPr>
                          <m:ctrlPr>
                            <a:rPr lang="en-US" sz="1050" b="0" i="1" smtClean="0">
                              <a:solidFill>
                                <a:srgbClr val="000000"/>
                              </a:solidFill>
                              <a:latin typeface="Cambria Math" panose="02040503050406030204" pitchFamily="18" charset="0"/>
                            </a:rPr>
                          </m:ctrlPr>
                        </m:fPr>
                        <m:num>
                          <m:nary>
                            <m:naryPr>
                              <m:limLoc m:val="undOvr"/>
                              <m:subHide m:val="on"/>
                              <m:supHide m:val="on"/>
                              <m:ctrlPr>
                                <a:rPr lang="en-US" sz="1050" b="0" i="1" smtClean="0">
                                  <a:solidFill>
                                    <a:srgbClr val="000000"/>
                                  </a:solidFill>
                                  <a:latin typeface="Cambria Math" panose="02040503050406030204" pitchFamily="18" charset="0"/>
                                </a:rPr>
                              </m:ctrlPr>
                            </m:naryPr>
                            <m:sub/>
                            <m:sup/>
                            <m:e>
                              <m:r>
                                <a:rPr lang="en-US" sz="1050" b="0" i="1" smtClean="0">
                                  <a:solidFill>
                                    <a:srgbClr val="000000"/>
                                  </a:solidFill>
                                  <a:latin typeface="Cambria Math" panose="02040503050406030204" pitchFamily="18" charset="0"/>
                                </a:rPr>
                                <m:t>𝑃</m:t>
                              </m:r>
                              <m:d>
                                <m:dPr>
                                  <m:ctrlPr>
                                    <a:rPr lang="en-US" sz="1050" b="0" i="1" smtClean="0">
                                      <a:solidFill>
                                        <a:srgbClr val="000000"/>
                                      </a:solidFill>
                                      <a:latin typeface="Cambria Math" panose="02040503050406030204" pitchFamily="18" charset="0"/>
                                    </a:rPr>
                                  </m:ctrlPr>
                                </m:dPr>
                                <m:e>
                                  <m:r>
                                    <a:rPr lang="en-US" sz="1050" b="0" i="1" smtClean="0">
                                      <a:solidFill>
                                        <a:srgbClr val="000000"/>
                                      </a:solidFill>
                                      <a:latin typeface="Cambria Math" panose="02040503050406030204" pitchFamily="18" charset="0"/>
                                    </a:rPr>
                                    <m:t>𝑡</m:t>
                                  </m:r>
                                </m:e>
                              </m:d>
                              <m:r>
                                <a:rPr lang="en-US" sz="1050" b="0" i="1" smtClean="0">
                                  <a:solidFill>
                                    <a:srgbClr val="000000"/>
                                  </a:solidFill>
                                  <a:latin typeface="Cambria Math" panose="02040503050406030204" pitchFamily="18" charset="0"/>
                                </a:rPr>
                                <m:t>𝑑𝑡</m:t>
                              </m:r>
                              <m:r>
                                <a:rPr lang="en-US" sz="1050" i="1">
                                  <a:solidFill>
                                    <a:srgbClr val="000000"/>
                                  </a:solidFill>
                                  <a:latin typeface="Cambria Math" panose="02040503050406030204" pitchFamily="18" charset="0"/>
                                </a:rPr>
                                <m:t>·</m:t>
                              </m:r>
                              <m:sSub>
                                <m:sSubPr>
                                  <m:ctrlPr>
                                    <a:rPr lang="en-US" sz="1050" b="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𝑓</m:t>
                                  </m:r>
                                </m:e>
                                <m:sub>
                                  <m:r>
                                    <a:rPr lang="en-US" sz="1050" b="0" i="1" smtClean="0">
                                      <a:solidFill>
                                        <a:srgbClr val="000000"/>
                                      </a:solidFill>
                                      <a:latin typeface="Cambria Math" panose="02040503050406030204" pitchFamily="18" charset="0"/>
                                    </a:rPr>
                                    <m:t>𝑟𝑒𝑝</m:t>
                                  </m:r>
                                </m:sub>
                              </m:sSub>
                            </m:e>
                          </m:nary>
                        </m:num>
                        <m:den>
                          <m:sSubSup>
                            <m:sSubSupPr>
                              <m:ctrlPr>
                                <a:rPr lang="en-US" sz="1050" b="0" i="1" smtClean="0">
                                  <a:solidFill>
                                    <a:srgbClr val="000000"/>
                                  </a:solidFill>
                                  <a:latin typeface="Cambria Math" panose="02040503050406030204" pitchFamily="18" charset="0"/>
                                </a:rPr>
                              </m:ctrlPr>
                            </m:sSubSupPr>
                            <m:e>
                              <m:r>
                                <a:rPr lang="en-US" sz="1050" b="0" i="1" smtClean="0">
                                  <a:solidFill>
                                    <a:srgbClr val="000000"/>
                                  </a:solidFill>
                                  <a:latin typeface="Cambria Math" panose="02040503050406030204" pitchFamily="18" charset="0"/>
                                </a:rPr>
                                <m:t>𝑉</m:t>
                              </m:r>
                            </m:e>
                            <m:sub>
                              <m:r>
                                <a:rPr lang="en-US" sz="1050" b="0" i="1" smtClean="0">
                                  <a:solidFill>
                                    <a:srgbClr val="000000"/>
                                  </a:solidFill>
                                  <a:latin typeface="Cambria Math" panose="02040503050406030204" pitchFamily="18" charset="0"/>
                                </a:rPr>
                                <m:t>𝑎𝑐𝑐</m:t>
                              </m:r>
                            </m:sub>
                            <m:sup>
                              <m:r>
                                <a:rPr lang="en-US" sz="1050" b="0" i="1" smtClean="0">
                                  <a:solidFill>
                                    <a:srgbClr val="000000"/>
                                  </a:solidFill>
                                  <a:latin typeface="Cambria Math" panose="02040503050406030204" pitchFamily="18" charset="0"/>
                                </a:rPr>
                                <m:t>2</m:t>
                              </m:r>
                            </m:sup>
                          </m:sSubSup>
                          <m:r>
                            <a:rPr lang="en-US" sz="1050" b="0" i="1" smtClean="0">
                              <a:solidFill>
                                <a:srgbClr val="000000"/>
                              </a:solidFill>
                              <a:latin typeface="Cambria Math" panose="02040503050406030204" pitchFamily="18" charset="0"/>
                            </a:rPr>
                            <m:t>/(</m:t>
                          </m:r>
                          <m:r>
                            <a:rPr lang="en-US" sz="1050" b="0" i="1" smtClean="0">
                              <a:solidFill>
                                <a:srgbClr val="000000"/>
                              </a:solidFill>
                              <a:latin typeface="Cambria Math" panose="02040503050406030204" pitchFamily="18" charset="0"/>
                            </a:rPr>
                            <m:t>𝑅</m:t>
                          </m:r>
                          <m:r>
                            <a:rPr lang="en-US" sz="1050" b="0" i="1" smtClean="0">
                              <a:solidFill>
                                <a:srgbClr val="000000"/>
                              </a:solidFill>
                              <a:latin typeface="Cambria Math" panose="02040503050406030204" pitchFamily="18" charset="0"/>
                            </a:rPr>
                            <m:t>/</m:t>
                          </m:r>
                          <m:r>
                            <a:rPr lang="en-US" sz="1050" b="0" i="1" smtClean="0">
                              <a:solidFill>
                                <a:srgbClr val="000000"/>
                              </a:solidFill>
                              <a:latin typeface="Cambria Math" panose="02040503050406030204" pitchFamily="18" charset="0"/>
                            </a:rPr>
                            <m:t>𝑄</m:t>
                          </m:r>
                          <m:r>
                            <a:rPr lang="en-US" sz="1050" b="0" i="1" smtClean="0">
                              <a:solidFill>
                                <a:srgbClr val="000000"/>
                              </a:solidFill>
                              <a:latin typeface="Cambria Math" panose="02040503050406030204" pitchFamily="18" charset="0"/>
                            </a:rPr>
                            <m:t>·</m:t>
                          </m:r>
                          <m:sSub>
                            <m:sSubPr>
                              <m:ctrlPr>
                                <a:rPr lang="en-US" sz="1050" b="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𝑄</m:t>
                              </m:r>
                            </m:e>
                            <m:sub>
                              <m:r>
                                <a:rPr lang="en-US" sz="1050" b="0" i="1" smtClean="0">
                                  <a:solidFill>
                                    <a:srgbClr val="000000"/>
                                  </a:solidFill>
                                  <a:latin typeface="Cambria Math" panose="02040503050406030204" pitchFamily="18" charset="0"/>
                                </a:rPr>
                                <m:t>0</m:t>
                              </m:r>
                            </m:sub>
                          </m:sSub>
                          <m:r>
                            <a:rPr lang="en-US" sz="1050" b="0" i="1" smtClean="0">
                              <a:solidFill>
                                <a:srgbClr val="000000"/>
                              </a:solidFill>
                              <a:latin typeface="Cambria Math" panose="02040503050406030204" pitchFamily="18" charset="0"/>
                            </a:rPr>
                            <m:t>)</m:t>
                          </m:r>
                        </m:den>
                      </m:f>
                    </m:oMath>
                  </m:oMathPara>
                </a14:m>
                <a:endParaRPr lang="en-GB" sz="1050" dirty="0">
                  <a:solidFill>
                    <a:srgbClr val="000000"/>
                  </a:solidFill>
                </a:endParaRPr>
              </a:p>
            </p:txBody>
          </p:sp>
        </mc:Choice>
        <mc:Fallback xmlns="">
          <p:sp>
            <p:nvSpPr>
              <p:cNvPr id="103" name="TextBox 102">
                <a:extLst>
                  <a:ext uri="{FF2B5EF4-FFF2-40B4-BE49-F238E27FC236}">
                    <a16:creationId xmlns:a16="http://schemas.microsoft.com/office/drawing/2014/main" id="{4E0A68EC-EC53-CAAD-3A33-E765D2988462}"/>
                  </a:ext>
                </a:extLst>
              </p:cNvPr>
              <p:cNvSpPr txBox="1">
                <a:spLocks noRot="1" noChangeAspect="1" noMove="1" noResize="1" noEditPoints="1" noAdjustHandles="1" noChangeArrowheads="1" noChangeShapeType="1" noTextEdit="1"/>
              </p:cNvSpPr>
              <p:nvPr/>
            </p:nvSpPr>
            <p:spPr>
              <a:xfrm>
                <a:off x="2126242" y="3866293"/>
                <a:ext cx="1744003" cy="371640"/>
              </a:xfrm>
              <a:prstGeom prst="rect">
                <a:avLst/>
              </a:prstGeom>
              <a:blipFill>
                <a:blip r:embed="rId8"/>
                <a:stretch>
                  <a:fillRect l="-699" t="-95082" r="-1399" b="-81967"/>
                </a:stretch>
              </a:blipFill>
            </p:spPr>
            <p:txBody>
              <a:bodyPr/>
              <a:lstStyle/>
              <a:p>
                <a:r>
                  <a:rPr lang="en-GB">
                    <a:noFill/>
                  </a:rPr>
                  <a:t> </a:t>
                </a:r>
              </a:p>
            </p:txBody>
          </p:sp>
        </mc:Fallback>
      </mc:AlternateContent>
      <p:cxnSp>
        <p:nvCxnSpPr>
          <p:cNvPr id="10" name="Straight Arrow Connector 9">
            <a:extLst>
              <a:ext uri="{FF2B5EF4-FFF2-40B4-BE49-F238E27FC236}">
                <a16:creationId xmlns:a16="http://schemas.microsoft.com/office/drawing/2014/main" id="{D7D636E0-4D1C-213C-2E22-17BE85F7DFA0}"/>
              </a:ext>
            </a:extLst>
          </p:cNvPr>
          <p:cNvCxnSpPr>
            <a:cxnSpLocks/>
          </p:cNvCxnSpPr>
          <p:nvPr/>
        </p:nvCxnSpPr>
        <p:spPr>
          <a:xfrm>
            <a:off x="1422273" y="1385150"/>
            <a:ext cx="482285" cy="83781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 name="Title 6">
            <a:extLst>
              <a:ext uri="{FF2B5EF4-FFF2-40B4-BE49-F238E27FC236}">
                <a16:creationId xmlns:a16="http://schemas.microsoft.com/office/drawing/2014/main" id="{E1CD910F-CF83-C59B-FA99-F1DE6025968C}"/>
              </a:ext>
            </a:extLst>
          </p:cNvPr>
          <p:cNvSpPr>
            <a:spLocks noGrp="1"/>
          </p:cNvSpPr>
          <p:nvPr>
            <p:ph type="title"/>
          </p:nvPr>
        </p:nvSpPr>
        <p:spPr>
          <a:xfrm>
            <a:off x="1295400" y="130324"/>
            <a:ext cx="6781800" cy="857250"/>
          </a:xfrm>
        </p:spPr>
        <p:txBody>
          <a:bodyPr/>
          <a:lstStyle/>
          <a:p>
            <a:r>
              <a:rPr lang="en-US" dirty="0"/>
              <a:t>Beam pulse shape and RF cavity fields</a:t>
            </a:r>
            <a:endParaRPr lang="en-GB" dirty="0"/>
          </a:p>
        </p:txBody>
      </p:sp>
      <p:grpSp>
        <p:nvGrpSpPr>
          <p:cNvPr id="21" name="Group 20">
            <a:extLst>
              <a:ext uri="{FF2B5EF4-FFF2-40B4-BE49-F238E27FC236}">
                <a16:creationId xmlns:a16="http://schemas.microsoft.com/office/drawing/2014/main" id="{AF05EC00-D495-3A35-8F99-D51E892403B3}"/>
              </a:ext>
            </a:extLst>
          </p:cNvPr>
          <p:cNvGrpSpPr/>
          <p:nvPr/>
        </p:nvGrpSpPr>
        <p:grpSpPr>
          <a:xfrm>
            <a:off x="4545960" y="771550"/>
            <a:ext cx="4130496" cy="2688767"/>
            <a:chOff x="1907704" y="949332"/>
            <a:chExt cx="4130496" cy="2688767"/>
          </a:xfrm>
        </p:grpSpPr>
        <p:grpSp>
          <p:nvGrpSpPr>
            <p:cNvPr id="22" name="Group 21">
              <a:extLst>
                <a:ext uri="{FF2B5EF4-FFF2-40B4-BE49-F238E27FC236}">
                  <a16:creationId xmlns:a16="http://schemas.microsoft.com/office/drawing/2014/main" id="{5E7D7525-10D3-A8C4-3FA7-5DAF7EB53F4D}"/>
                </a:ext>
              </a:extLst>
            </p:cNvPr>
            <p:cNvGrpSpPr/>
            <p:nvPr/>
          </p:nvGrpSpPr>
          <p:grpSpPr>
            <a:xfrm>
              <a:off x="1907704" y="949332"/>
              <a:ext cx="2010910" cy="2524755"/>
              <a:chOff x="1907704" y="949332"/>
              <a:chExt cx="2010910" cy="2524755"/>
            </a:xfrm>
          </p:grpSpPr>
          <p:grpSp>
            <p:nvGrpSpPr>
              <p:cNvPr id="50" name="Group 49">
                <a:extLst>
                  <a:ext uri="{FF2B5EF4-FFF2-40B4-BE49-F238E27FC236}">
                    <a16:creationId xmlns:a16="http://schemas.microsoft.com/office/drawing/2014/main" id="{E774B76F-4D1E-F02B-7B9A-19F992F40DC6}"/>
                  </a:ext>
                </a:extLst>
              </p:cNvPr>
              <p:cNvGrpSpPr/>
              <p:nvPr/>
            </p:nvGrpSpPr>
            <p:grpSpPr>
              <a:xfrm>
                <a:off x="1907704" y="949332"/>
                <a:ext cx="2010910" cy="2524755"/>
                <a:chOff x="1907704" y="949332"/>
                <a:chExt cx="2010910" cy="2524755"/>
              </a:xfrm>
            </p:grpSpPr>
            <p:grpSp>
              <p:nvGrpSpPr>
                <p:cNvPr id="57" name="Group 56">
                  <a:extLst>
                    <a:ext uri="{FF2B5EF4-FFF2-40B4-BE49-F238E27FC236}">
                      <a16:creationId xmlns:a16="http://schemas.microsoft.com/office/drawing/2014/main" id="{3FC1E996-A480-983B-939F-EEB2FAEBB3B3}"/>
                    </a:ext>
                  </a:extLst>
                </p:cNvPr>
                <p:cNvGrpSpPr/>
                <p:nvPr/>
              </p:nvGrpSpPr>
              <p:grpSpPr>
                <a:xfrm>
                  <a:off x="1907704" y="949332"/>
                  <a:ext cx="2010910" cy="2524755"/>
                  <a:chOff x="2349781" y="2042433"/>
                  <a:chExt cx="2010910" cy="2524755"/>
                </a:xfrm>
              </p:grpSpPr>
              <p:grpSp>
                <p:nvGrpSpPr>
                  <p:cNvPr id="59" name="Group 58">
                    <a:extLst>
                      <a:ext uri="{FF2B5EF4-FFF2-40B4-BE49-F238E27FC236}">
                        <a16:creationId xmlns:a16="http://schemas.microsoft.com/office/drawing/2014/main" id="{DE931B1E-3488-24F6-AB32-04FA41F09E35}"/>
                      </a:ext>
                    </a:extLst>
                  </p:cNvPr>
                  <p:cNvGrpSpPr/>
                  <p:nvPr/>
                </p:nvGrpSpPr>
                <p:grpSpPr>
                  <a:xfrm>
                    <a:off x="2349781" y="2042433"/>
                    <a:ext cx="2010910" cy="2359183"/>
                    <a:chOff x="2349781" y="2042433"/>
                    <a:chExt cx="2010910" cy="2359183"/>
                  </a:xfrm>
                </p:grpSpPr>
                <p:grpSp>
                  <p:nvGrpSpPr>
                    <p:cNvPr id="61" name="Group 60">
                      <a:extLst>
                        <a:ext uri="{FF2B5EF4-FFF2-40B4-BE49-F238E27FC236}">
                          <a16:creationId xmlns:a16="http://schemas.microsoft.com/office/drawing/2014/main" id="{47553788-2EE9-90EA-650C-978A27B0893C}"/>
                        </a:ext>
                      </a:extLst>
                    </p:cNvPr>
                    <p:cNvGrpSpPr/>
                    <p:nvPr/>
                  </p:nvGrpSpPr>
                  <p:grpSpPr>
                    <a:xfrm>
                      <a:off x="3682492" y="2042433"/>
                      <a:ext cx="678199" cy="1406394"/>
                      <a:chOff x="3682492" y="2042433"/>
                      <a:chExt cx="678199" cy="1406394"/>
                    </a:xfrm>
                  </p:grpSpPr>
                  <p:pic>
                    <p:nvPicPr>
                      <p:cNvPr id="65" name="Picture 64">
                        <a:extLst>
                          <a:ext uri="{FF2B5EF4-FFF2-40B4-BE49-F238E27FC236}">
                            <a16:creationId xmlns:a16="http://schemas.microsoft.com/office/drawing/2014/main" id="{9C00FAB2-FB46-18AE-1D00-6C9E86075EB0}"/>
                          </a:ext>
                        </a:extLst>
                      </p:cNvPr>
                      <p:cNvPicPr>
                        <a:picLocks noChangeAspect="1"/>
                      </p:cNvPicPr>
                      <p:nvPr/>
                    </p:nvPicPr>
                    <p:blipFill rotWithShape="1">
                      <a:blip r:embed="rId9"/>
                      <a:srcRect l="96949" t="2232" r="922" b="50504"/>
                      <a:stretch/>
                    </p:blipFill>
                    <p:spPr>
                      <a:xfrm>
                        <a:off x="3939641" y="2211710"/>
                        <a:ext cx="129435" cy="1237117"/>
                      </a:xfrm>
                      <a:prstGeom prst="rect">
                        <a:avLst/>
                      </a:prstGeom>
                    </p:spPr>
                  </p:pic>
                  <mc:AlternateContent xmlns:mc="http://schemas.openxmlformats.org/markup-compatibility/2006" xmlns:a14="http://schemas.microsoft.com/office/drawing/2010/main">
                    <mc:Choice Requires="a14">
                      <p:sp>
                        <p:nvSpPr>
                          <p:cNvPr id="67" name="TextBox 66">
                            <a:extLst>
                              <a:ext uri="{FF2B5EF4-FFF2-40B4-BE49-F238E27FC236}">
                                <a16:creationId xmlns:a16="http://schemas.microsoft.com/office/drawing/2014/main" id="{12CE220A-9ED8-56B4-774E-167A00C7DD39}"/>
                              </a:ext>
                            </a:extLst>
                          </p:cNvPr>
                          <p:cNvSpPr txBox="1"/>
                          <p:nvPr/>
                        </p:nvSpPr>
                        <p:spPr>
                          <a:xfrm>
                            <a:off x="3682492" y="2042433"/>
                            <a:ext cx="678199" cy="169277"/>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100" b="0" i="1" smtClean="0">
                                      <a:latin typeface="Cambria Math" panose="02040503050406030204" pitchFamily="18" charset="0"/>
                                    </a:rPr>
                                    <m:t>|</m:t>
                                  </m:r>
                                  <m:r>
                                    <a:rPr lang="en-US" sz="1100" b="1" i="0" smtClean="0">
                                      <a:latin typeface="Cambria Math" panose="02040503050406030204" pitchFamily="18" charset="0"/>
                                    </a:rPr>
                                    <m:t>𝐄</m:t>
                                  </m:r>
                                  <m:r>
                                    <a:rPr lang="en-US" sz="1100" b="0" i="1" smtClean="0">
                                      <a:latin typeface="Cambria Math" panose="02040503050406030204" pitchFamily="18" charset="0"/>
                                    </a:rPr>
                                    <m:t>|/</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m:t>
                                      </m:r>
                                      <m:r>
                                        <a:rPr lang="en-US" sz="1100" b="1" i="0" smtClean="0">
                                          <a:latin typeface="Cambria Math" panose="02040503050406030204" pitchFamily="18" charset="0"/>
                                        </a:rPr>
                                        <m:t>𝐄</m:t>
                                      </m:r>
                                      <m:r>
                                        <a:rPr lang="en-US" sz="1100" b="0" i="1" smtClean="0">
                                          <a:latin typeface="Cambria Math" panose="02040503050406030204" pitchFamily="18" charset="0"/>
                                        </a:rPr>
                                        <m:t>|</m:t>
                                      </m:r>
                                    </m:e>
                                    <m:sub>
                                      <m:r>
                                        <m:rPr>
                                          <m:sty m:val="p"/>
                                        </m:rPr>
                                        <a:rPr lang="en-US" sz="1100" i="0">
                                          <a:latin typeface="Cambria Math" panose="02040503050406030204" pitchFamily="18" charset="0"/>
                                        </a:rPr>
                                        <m:t>max</m:t>
                                      </m:r>
                                    </m:sub>
                                  </m:sSub>
                                </m:oMath>
                              </m:oMathPara>
                            </a14:m>
                            <a:endParaRPr lang="en-GB" sz="1100" dirty="0"/>
                          </a:p>
                        </p:txBody>
                      </p:sp>
                    </mc:Choice>
                    <mc:Fallback xmlns="">
                      <p:sp>
                        <p:nvSpPr>
                          <p:cNvPr id="22" name="TextBox 21">
                            <a:extLst>
                              <a:ext uri="{FF2B5EF4-FFF2-40B4-BE49-F238E27FC236}">
                                <a16:creationId xmlns:a16="http://schemas.microsoft.com/office/drawing/2014/main" id="{52382739-DD70-21CB-DDEF-A1C391214020}"/>
                              </a:ext>
                            </a:extLst>
                          </p:cNvPr>
                          <p:cNvSpPr txBox="1">
                            <a:spLocks noRot="1" noChangeAspect="1" noMove="1" noResize="1" noEditPoints="1" noAdjustHandles="1" noChangeArrowheads="1" noChangeShapeType="1" noTextEdit="1"/>
                          </p:cNvSpPr>
                          <p:nvPr/>
                        </p:nvSpPr>
                        <p:spPr>
                          <a:xfrm>
                            <a:off x="3682492" y="2042433"/>
                            <a:ext cx="678199" cy="169277"/>
                          </a:xfrm>
                          <a:prstGeom prst="rect">
                            <a:avLst/>
                          </a:prstGeom>
                          <a:blipFill>
                            <a:blip r:embed="rId17"/>
                            <a:stretch>
                              <a:fillRect l="-6306" b="-40741"/>
                            </a:stretch>
                          </a:blipFill>
                        </p:spPr>
                        <p:txBody>
                          <a:bodyPr/>
                          <a:lstStyle/>
                          <a:p>
                            <a:r>
                              <a:rPr lang="en-GB">
                                <a:noFill/>
                              </a:rPr>
                              <a:t> </a:t>
                            </a:r>
                          </a:p>
                        </p:txBody>
                      </p:sp>
                    </mc:Fallback>
                  </mc:AlternateContent>
                </p:grpSp>
                <p:pic>
                  <p:nvPicPr>
                    <p:cNvPr id="62" name="Picture 61" descr="A rainbow colored circle with black lines&#10;&#10;Description automatically generated">
                      <a:extLst>
                        <a:ext uri="{FF2B5EF4-FFF2-40B4-BE49-F238E27FC236}">
                          <a16:creationId xmlns:a16="http://schemas.microsoft.com/office/drawing/2014/main" id="{C528BA7C-BC91-E4DC-5D9F-F048D1B2CF51}"/>
                        </a:ext>
                      </a:extLst>
                    </p:cNvPr>
                    <p:cNvPicPr>
                      <a:picLocks noChangeAspect="1"/>
                    </p:cNvPicPr>
                    <p:nvPr/>
                  </p:nvPicPr>
                  <p:blipFill rotWithShape="1">
                    <a:blip r:embed="rId18"/>
                    <a:srcRect l="35745" t="10151" r="46383" b="13726"/>
                    <a:stretch/>
                  </p:blipFill>
                  <p:spPr>
                    <a:xfrm>
                      <a:off x="2349781" y="2313384"/>
                      <a:ext cx="1224137" cy="2088232"/>
                    </a:xfrm>
                    <a:prstGeom prst="rect">
                      <a:avLst/>
                    </a:prstGeom>
                  </p:spPr>
                </p:pic>
                <p:sp>
                  <p:nvSpPr>
                    <p:cNvPr id="63" name="Rectangle 62">
                      <a:extLst>
                        <a:ext uri="{FF2B5EF4-FFF2-40B4-BE49-F238E27FC236}">
                          <a16:creationId xmlns:a16="http://schemas.microsoft.com/office/drawing/2014/main" id="{1A1E2626-5AFB-3769-D63F-8FB02C5924C7}"/>
                        </a:ext>
                      </a:extLst>
                    </p:cNvPr>
                    <p:cNvSpPr/>
                    <p:nvPr/>
                  </p:nvSpPr>
                  <p:spPr>
                    <a:xfrm>
                      <a:off x="3781045" y="2196953"/>
                      <a:ext cx="216024" cy="45719"/>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pic>
                <p:nvPicPr>
                  <p:cNvPr id="60" name="Picture 59">
                    <a:extLst>
                      <a:ext uri="{FF2B5EF4-FFF2-40B4-BE49-F238E27FC236}">
                        <a16:creationId xmlns:a16="http://schemas.microsoft.com/office/drawing/2014/main" id="{4B0A395A-FF9F-076D-FC3B-7BE6DAD01123}"/>
                      </a:ext>
                    </a:extLst>
                  </p:cNvPr>
                  <p:cNvPicPr>
                    <a:picLocks noChangeAspect="1"/>
                  </p:cNvPicPr>
                  <p:nvPr/>
                </p:nvPicPr>
                <p:blipFill rotWithShape="1">
                  <a:blip r:embed="rId9"/>
                  <a:srcRect l="93312" t="80075" r="922"/>
                  <a:stretch/>
                </p:blipFill>
                <p:spPr>
                  <a:xfrm>
                    <a:off x="3748732" y="4045674"/>
                    <a:ext cx="350392" cy="521514"/>
                  </a:xfrm>
                  <a:prstGeom prst="rect">
                    <a:avLst/>
                  </a:prstGeom>
                </p:spPr>
              </p:pic>
            </p:grpSp>
            <p:sp>
              <p:nvSpPr>
                <p:cNvPr id="58" name="Rectangle 57">
                  <a:extLst>
                    <a:ext uri="{FF2B5EF4-FFF2-40B4-BE49-F238E27FC236}">
                      <a16:creationId xmlns:a16="http://schemas.microsoft.com/office/drawing/2014/main" id="{25A708F6-0DED-245F-100E-9088CDCF48E2}"/>
                    </a:ext>
                  </a:extLst>
                </p:cNvPr>
                <p:cNvSpPr/>
                <p:nvPr/>
              </p:nvSpPr>
              <p:spPr>
                <a:xfrm rot="5400000">
                  <a:off x="2754369" y="1845743"/>
                  <a:ext cx="1440672" cy="45719"/>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2A81C37B-B2E0-1319-DCBD-C0D7FAA41236}"/>
                      </a:ext>
                    </a:extLst>
                  </p:cNvPr>
                  <p:cNvSpPr txBox="1"/>
                  <p:nvPr/>
                </p:nvSpPr>
                <p:spPr>
                  <a:xfrm>
                    <a:off x="3404723" y="2229796"/>
                    <a:ext cx="96180" cy="138499"/>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900" b="0" i="1" smtClean="0">
                              <a:latin typeface="Cambria Math" panose="02040503050406030204" pitchFamily="18" charset="0"/>
                            </a:rPr>
                            <m:t>0</m:t>
                          </m:r>
                        </m:oMath>
                      </m:oMathPara>
                    </a14:m>
                    <a:endParaRPr lang="en-GB" sz="900" dirty="0"/>
                  </a:p>
                </p:txBody>
              </p:sp>
            </mc:Choice>
            <mc:Fallback xmlns="">
              <p:sp>
                <p:nvSpPr>
                  <p:cNvPr id="43" name="TextBox 42">
                    <a:extLst>
                      <a:ext uri="{FF2B5EF4-FFF2-40B4-BE49-F238E27FC236}">
                        <a16:creationId xmlns:a16="http://schemas.microsoft.com/office/drawing/2014/main" id="{B29E114F-A98F-C395-BDCB-9FE6D36758B4}"/>
                      </a:ext>
                    </a:extLst>
                  </p:cNvPr>
                  <p:cNvSpPr txBox="1">
                    <a:spLocks noRot="1" noChangeAspect="1" noMove="1" noResize="1" noEditPoints="1" noAdjustHandles="1" noChangeArrowheads="1" noChangeShapeType="1" noTextEdit="1"/>
                  </p:cNvSpPr>
                  <p:nvPr/>
                </p:nvSpPr>
                <p:spPr>
                  <a:xfrm>
                    <a:off x="3404723" y="2229796"/>
                    <a:ext cx="96180" cy="138499"/>
                  </a:xfrm>
                  <a:prstGeom prst="rect">
                    <a:avLst/>
                  </a:prstGeom>
                  <a:blipFill>
                    <a:blip r:embed="rId19"/>
                    <a:stretch>
                      <a:fillRect l="-26667" r="-40000" b="-13636"/>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4FDBAA31-16DE-3D1B-2AEE-45DABD21BDD8}"/>
                      </a:ext>
                    </a:extLst>
                  </p:cNvPr>
                  <p:cNvSpPr txBox="1"/>
                  <p:nvPr/>
                </p:nvSpPr>
                <p:spPr>
                  <a:xfrm>
                    <a:off x="3316318" y="2009833"/>
                    <a:ext cx="184346" cy="138499"/>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900" b="0" i="1" smtClean="0">
                              <a:latin typeface="Cambria Math" panose="02040503050406030204" pitchFamily="18" charset="0"/>
                            </a:rPr>
                            <m:t>0.2</m:t>
                          </m:r>
                        </m:oMath>
                      </m:oMathPara>
                    </a14:m>
                    <a:endParaRPr lang="en-GB" sz="900" dirty="0"/>
                  </a:p>
                </p:txBody>
              </p:sp>
            </mc:Choice>
            <mc:Fallback xmlns="">
              <p:sp>
                <p:nvSpPr>
                  <p:cNvPr id="45" name="TextBox 44">
                    <a:extLst>
                      <a:ext uri="{FF2B5EF4-FFF2-40B4-BE49-F238E27FC236}">
                        <a16:creationId xmlns:a16="http://schemas.microsoft.com/office/drawing/2014/main" id="{FEC397FA-1964-92E4-151D-4A3BB5B66BEA}"/>
                      </a:ext>
                    </a:extLst>
                  </p:cNvPr>
                  <p:cNvSpPr txBox="1">
                    <a:spLocks noRot="1" noChangeAspect="1" noMove="1" noResize="1" noEditPoints="1" noAdjustHandles="1" noChangeArrowheads="1" noChangeShapeType="1" noTextEdit="1"/>
                  </p:cNvSpPr>
                  <p:nvPr/>
                </p:nvSpPr>
                <p:spPr>
                  <a:xfrm>
                    <a:off x="3316318" y="2009833"/>
                    <a:ext cx="184346" cy="138499"/>
                  </a:xfrm>
                  <a:prstGeom prst="rect">
                    <a:avLst/>
                  </a:prstGeom>
                  <a:blipFill>
                    <a:blip r:embed="rId20"/>
                    <a:stretch>
                      <a:fillRect l="-13333" r="-16667" b="-13636"/>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74647998-70E8-18FB-19FF-825181CB3DC0}"/>
                      </a:ext>
                    </a:extLst>
                  </p:cNvPr>
                  <p:cNvSpPr txBox="1"/>
                  <p:nvPr/>
                </p:nvSpPr>
                <p:spPr>
                  <a:xfrm>
                    <a:off x="3317066" y="1784409"/>
                    <a:ext cx="184346" cy="138499"/>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900" b="0" i="1" smtClean="0">
                              <a:latin typeface="Cambria Math" panose="02040503050406030204" pitchFamily="18" charset="0"/>
                            </a:rPr>
                            <m:t>0.4</m:t>
                          </m:r>
                        </m:oMath>
                      </m:oMathPara>
                    </a14:m>
                    <a:endParaRPr lang="en-GB" sz="900" dirty="0"/>
                  </a:p>
                </p:txBody>
              </p:sp>
            </mc:Choice>
            <mc:Fallback xmlns="">
              <p:sp>
                <p:nvSpPr>
                  <p:cNvPr id="49" name="TextBox 48">
                    <a:extLst>
                      <a:ext uri="{FF2B5EF4-FFF2-40B4-BE49-F238E27FC236}">
                        <a16:creationId xmlns:a16="http://schemas.microsoft.com/office/drawing/2014/main" id="{76D8BBEF-862B-569D-5276-B85582953F4D}"/>
                      </a:ext>
                    </a:extLst>
                  </p:cNvPr>
                  <p:cNvSpPr txBox="1">
                    <a:spLocks noRot="1" noChangeAspect="1" noMove="1" noResize="1" noEditPoints="1" noAdjustHandles="1" noChangeArrowheads="1" noChangeShapeType="1" noTextEdit="1"/>
                  </p:cNvSpPr>
                  <p:nvPr/>
                </p:nvSpPr>
                <p:spPr>
                  <a:xfrm>
                    <a:off x="3317066" y="1784409"/>
                    <a:ext cx="184346" cy="138499"/>
                  </a:xfrm>
                  <a:prstGeom prst="rect">
                    <a:avLst/>
                  </a:prstGeom>
                  <a:blipFill>
                    <a:blip r:embed="rId21"/>
                    <a:stretch>
                      <a:fillRect l="-13333" r="-16667" b="-13636"/>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13B2814C-BC78-B4BD-7E35-595918CC1B3F}"/>
                      </a:ext>
                    </a:extLst>
                  </p:cNvPr>
                  <p:cNvSpPr txBox="1"/>
                  <p:nvPr/>
                </p:nvSpPr>
                <p:spPr>
                  <a:xfrm>
                    <a:off x="3317667" y="1562932"/>
                    <a:ext cx="184346" cy="138499"/>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900" b="0" i="1" smtClean="0">
                              <a:latin typeface="Cambria Math" panose="02040503050406030204" pitchFamily="18" charset="0"/>
                            </a:rPr>
                            <m:t>0.6</m:t>
                          </m:r>
                        </m:oMath>
                      </m:oMathPara>
                    </a14:m>
                    <a:endParaRPr lang="en-GB" sz="900" dirty="0"/>
                  </a:p>
                </p:txBody>
              </p:sp>
            </mc:Choice>
            <mc:Fallback xmlns="">
              <p:sp>
                <p:nvSpPr>
                  <p:cNvPr id="50" name="TextBox 49">
                    <a:extLst>
                      <a:ext uri="{FF2B5EF4-FFF2-40B4-BE49-F238E27FC236}">
                        <a16:creationId xmlns:a16="http://schemas.microsoft.com/office/drawing/2014/main" id="{C4AD547F-A8DC-673B-F4FA-1A3FE5C434EF}"/>
                      </a:ext>
                    </a:extLst>
                  </p:cNvPr>
                  <p:cNvSpPr txBox="1">
                    <a:spLocks noRot="1" noChangeAspect="1" noMove="1" noResize="1" noEditPoints="1" noAdjustHandles="1" noChangeArrowheads="1" noChangeShapeType="1" noTextEdit="1"/>
                  </p:cNvSpPr>
                  <p:nvPr/>
                </p:nvSpPr>
                <p:spPr>
                  <a:xfrm>
                    <a:off x="3317667" y="1562932"/>
                    <a:ext cx="184346" cy="138499"/>
                  </a:xfrm>
                  <a:prstGeom prst="rect">
                    <a:avLst/>
                  </a:prstGeom>
                  <a:blipFill>
                    <a:blip r:embed="rId22"/>
                    <a:stretch>
                      <a:fillRect l="-13333" r="-16667" b="-8696"/>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D264BC47-A195-FE3B-880E-453CB847F06C}"/>
                      </a:ext>
                    </a:extLst>
                  </p:cNvPr>
                  <p:cNvSpPr txBox="1"/>
                  <p:nvPr/>
                </p:nvSpPr>
                <p:spPr>
                  <a:xfrm>
                    <a:off x="3316180" y="1342000"/>
                    <a:ext cx="184346" cy="138499"/>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900" b="0" i="1" smtClean="0">
                              <a:latin typeface="Cambria Math" panose="02040503050406030204" pitchFamily="18" charset="0"/>
                            </a:rPr>
                            <m:t>0.8</m:t>
                          </m:r>
                        </m:oMath>
                      </m:oMathPara>
                    </a14:m>
                    <a:endParaRPr lang="en-GB" sz="900" dirty="0"/>
                  </a:p>
                </p:txBody>
              </p:sp>
            </mc:Choice>
            <mc:Fallback xmlns="">
              <p:sp>
                <p:nvSpPr>
                  <p:cNvPr id="51" name="TextBox 50">
                    <a:extLst>
                      <a:ext uri="{FF2B5EF4-FFF2-40B4-BE49-F238E27FC236}">
                        <a16:creationId xmlns:a16="http://schemas.microsoft.com/office/drawing/2014/main" id="{BE669EE6-8461-3043-5BBC-5CD2CE89E8F0}"/>
                      </a:ext>
                    </a:extLst>
                  </p:cNvPr>
                  <p:cNvSpPr txBox="1">
                    <a:spLocks noRot="1" noChangeAspect="1" noMove="1" noResize="1" noEditPoints="1" noAdjustHandles="1" noChangeArrowheads="1" noChangeShapeType="1" noTextEdit="1"/>
                  </p:cNvSpPr>
                  <p:nvPr/>
                </p:nvSpPr>
                <p:spPr>
                  <a:xfrm>
                    <a:off x="3316180" y="1342000"/>
                    <a:ext cx="184346" cy="138499"/>
                  </a:xfrm>
                  <a:prstGeom prst="rect">
                    <a:avLst/>
                  </a:prstGeom>
                  <a:blipFill>
                    <a:blip r:embed="rId23"/>
                    <a:stretch>
                      <a:fillRect l="-13333" r="-16667" b="-8696"/>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98B529A3-2472-6C0B-0696-FD8BC349690C}"/>
                      </a:ext>
                    </a:extLst>
                  </p:cNvPr>
                  <p:cNvSpPr txBox="1"/>
                  <p:nvPr/>
                </p:nvSpPr>
                <p:spPr>
                  <a:xfrm>
                    <a:off x="3405260" y="1117186"/>
                    <a:ext cx="96180" cy="138499"/>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900" b="0" i="1" smtClean="0">
                              <a:latin typeface="Cambria Math" panose="02040503050406030204" pitchFamily="18" charset="0"/>
                            </a:rPr>
                            <m:t>1</m:t>
                          </m:r>
                        </m:oMath>
                      </m:oMathPara>
                    </a14:m>
                    <a:endParaRPr lang="en-GB" sz="900" dirty="0"/>
                  </a:p>
                </p:txBody>
              </p:sp>
            </mc:Choice>
            <mc:Fallback xmlns="">
              <p:sp>
                <p:nvSpPr>
                  <p:cNvPr id="52" name="TextBox 51">
                    <a:extLst>
                      <a:ext uri="{FF2B5EF4-FFF2-40B4-BE49-F238E27FC236}">
                        <a16:creationId xmlns:a16="http://schemas.microsoft.com/office/drawing/2014/main" id="{190F1E32-8714-2E39-1339-E4ACB0ECDC6F}"/>
                      </a:ext>
                    </a:extLst>
                  </p:cNvPr>
                  <p:cNvSpPr txBox="1">
                    <a:spLocks noRot="1" noChangeAspect="1" noMove="1" noResize="1" noEditPoints="1" noAdjustHandles="1" noChangeArrowheads="1" noChangeShapeType="1" noTextEdit="1"/>
                  </p:cNvSpPr>
                  <p:nvPr/>
                </p:nvSpPr>
                <p:spPr>
                  <a:xfrm>
                    <a:off x="3405260" y="1117186"/>
                    <a:ext cx="96180" cy="138499"/>
                  </a:xfrm>
                  <a:prstGeom prst="rect">
                    <a:avLst/>
                  </a:prstGeom>
                  <a:blipFill>
                    <a:blip r:embed="rId10"/>
                    <a:stretch>
                      <a:fillRect l="-26667" r="-40000" b="-8696"/>
                    </a:stretch>
                  </a:blipFill>
                  <a:ln>
                    <a:noFill/>
                  </a:ln>
                </p:spPr>
                <p:txBody>
                  <a:bodyPr/>
                  <a:lstStyle/>
                  <a:p>
                    <a:r>
                      <a:rPr lang="en-GB">
                        <a:noFill/>
                      </a:rPr>
                      <a:t> </a:t>
                    </a:r>
                  </a:p>
                </p:txBody>
              </p:sp>
            </mc:Fallback>
          </mc:AlternateContent>
        </p:grpSp>
        <p:grpSp>
          <p:nvGrpSpPr>
            <p:cNvPr id="23" name="Group 22">
              <a:extLst>
                <a:ext uri="{FF2B5EF4-FFF2-40B4-BE49-F238E27FC236}">
                  <a16:creationId xmlns:a16="http://schemas.microsoft.com/office/drawing/2014/main" id="{9AA41F1C-9374-F8FA-5EC4-E88CFA2DDC1E}"/>
                </a:ext>
              </a:extLst>
            </p:cNvPr>
            <p:cNvGrpSpPr/>
            <p:nvPr/>
          </p:nvGrpSpPr>
          <p:grpSpPr>
            <a:xfrm>
              <a:off x="4067944" y="949332"/>
              <a:ext cx="1970256" cy="2524755"/>
              <a:chOff x="4427984" y="949332"/>
              <a:chExt cx="1970256" cy="2524755"/>
            </a:xfrm>
          </p:grpSpPr>
          <p:grpSp>
            <p:nvGrpSpPr>
              <p:cNvPr id="31" name="Group 30">
                <a:extLst>
                  <a:ext uri="{FF2B5EF4-FFF2-40B4-BE49-F238E27FC236}">
                    <a16:creationId xmlns:a16="http://schemas.microsoft.com/office/drawing/2014/main" id="{A5217374-2F99-ADA1-FA48-DA3AB04EBDD6}"/>
                  </a:ext>
                </a:extLst>
              </p:cNvPr>
              <p:cNvGrpSpPr/>
              <p:nvPr/>
            </p:nvGrpSpPr>
            <p:grpSpPr>
              <a:xfrm>
                <a:off x="5688687" y="949332"/>
                <a:ext cx="709553" cy="2524755"/>
                <a:chOff x="3240415" y="949332"/>
                <a:chExt cx="709553" cy="2524755"/>
              </a:xfrm>
            </p:grpSpPr>
            <p:grpSp>
              <p:nvGrpSpPr>
                <p:cNvPr id="40" name="Group 39">
                  <a:extLst>
                    <a:ext uri="{FF2B5EF4-FFF2-40B4-BE49-F238E27FC236}">
                      <a16:creationId xmlns:a16="http://schemas.microsoft.com/office/drawing/2014/main" id="{702EAC9F-E552-C155-7A4B-D0915761B1D3}"/>
                    </a:ext>
                  </a:extLst>
                </p:cNvPr>
                <p:cNvGrpSpPr/>
                <p:nvPr/>
              </p:nvGrpSpPr>
              <p:grpSpPr>
                <a:xfrm>
                  <a:off x="3240415" y="949332"/>
                  <a:ext cx="709553" cy="2524755"/>
                  <a:chOff x="3682492" y="2042433"/>
                  <a:chExt cx="709553" cy="2524755"/>
                </a:xfrm>
              </p:grpSpPr>
              <p:grpSp>
                <p:nvGrpSpPr>
                  <p:cNvPr id="46" name="Group 45">
                    <a:extLst>
                      <a:ext uri="{FF2B5EF4-FFF2-40B4-BE49-F238E27FC236}">
                        <a16:creationId xmlns:a16="http://schemas.microsoft.com/office/drawing/2014/main" id="{1CE4768B-ACC5-82DD-CD43-26AAF9D3016C}"/>
                      </a:ext>
                    </a:extLst>
                  </p:cNvPr>
                  <p:cNvGrpSpPr/>
                  <p:nvPr/>
                </p:nvGrpSpPr>
                <p:grpSpPr>
                  <a:xfrm>
                    <a:off x="3682492" y="2042433"/>
                    <a:ext cx="709553" cy="200239"/>
                    <a:chOff x="3682492" y="2042433"/>
                    <a:chExt cx="709553" cy="200239"/>
                  </a:xfrm>
                </p:grpSpPr>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C3768C67-91F5-0D3A-58B2-2326400ED0A3}"/>
                            </a:ext>
                          </a:extLst>
                        </p:cNvPr>
                        <p:cNvSpPr txBox="1"/>
                        <p:nvPr/>
                      </p:nvSpPr>
                      <p:spPr>
                        <a:xfrm>
                          <a:off x="3682492" y="2042433"/>
                          <a:ext cx="709553" cy="169277"/>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100" b="0" i="1" smtClean="0">
                                    <a:latin typeface="Cambria Math" panose="02040503050406030204" pitchFamily="18" charset="0"/>
                                  </a:rPr>
                                  <m:t>|</m:t>
                                </m:r>
                                <m:r>
                                  <a:rPr lang="en-US" sz="1100" b="1" i="0" smtClean="0">
                                    <a:latin typeface="Cambria Math" panose="02040503050406030204" pitchFamily="18" charset="0"/>
                                  </a:rPr>
                                  <m:t>𝐇</m:t>
                                </m:r>
                                <m:r>
                                  <a:rPr lang="en-US" sz="1100" b="0" i="1" smtClean="0">
                                    <a:latin typeface="Cambria Math" panose="02040503050406030204" pitchFamily="18" charset="0"/>
                                  </a:rPr>
                                  <m:t>|/</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m:t>
                                    </m:r>
                                    <m:r>
                                      <a:rPr lang="en-US" sz="1100" b="1" i="0" smtClean="0">
                                        <a:latin typeface="Cambria Math" panose="02040503050406030204" pitchFamily="18" charset="0"/>
                                      </a:rPr>
                                      <m:t>𝐇</m:t>
                                    </m:r>
                                    <m:r>
                                      <a:rPr lang="en-US" sz="1100" b="0" i="1" smtClean="0">
                                        <a:latin typeface="Cambria Math" panose="02040503050406030204" pitchFamily="18" charset="0"/>
                                      </a:rPr>
                                      <m:t>|</m:t>
                                    </m:r>
                                  </m:e>
                                  <m:sub>
                                    <m:r>
                                      <m:rPr>
                                        <m:sty m:val="p"/>
                                      </m:rPr>
                                      <a:rPr lang="en-US" sz="1100" i="0">
                                        <a:latin typeface="Cambria Math" panose="02040503050406030204" pitchFamily="18" charset="0"/>
                                      </a:rPr>
                                      <m:t>max</m:t>
                                    </m:r>
                                  </m:sub>
                                </m:sSub>
                              </m:oMath>
                            </m:oMathPara>
                          </a14:m>
                          <a:endParaRPr lang="en-GB" sz="1100" dirty="0"/>
                        </a:p>
                      </p:txBody>
                    </p:sp>
                  </mc:Choice>
                  <mc:Fallback xmlns="">
                    <p:sp>
                      <p:nvSpPr>
                        <p:cNvPr id="37" name="TextBox 36">
                          <a:extLst>
                            <a:ext uri="{FF2B5EF4-FFF2-40B4-BE49-F238E27FC236}">
                              <a16:creationId xmlns:a16="http://schemas.microsoft.com/office/drawing/2014/main" id="{C132B093-7E2B-EB7C-894B-8F23457280A6}"/>
                            </a:ext>
                          </a:extLst>
                        </p:cNvPr>
                        <p:cNvSpPr txBox="1">
                          <a:spLocks noRot="1" noChangeAspect="1" noMove="1" noResize="1" noEditPoints="1" noAdjustHandles="1" noChangeArrowheads="1" noChangeShapeType="1" noTextEdit="1"/>
                        </p:cNvSpPr>
                        <p:nvPr/>
                      </p:nvSpPr>
                      <p:spPr>
                        <a:xfrm>
                          <a:off x="3682492" y="2042433"/>
                          <a:ext cx="709553" cy="169277"/>
                        </a:xfrm>
                        <a:prstGeom prst="rect">
                          <a:avLst/>
                        </a:prstGeom>
                        <a:blipFill>
                          <a:blip r:embed="rId11"/>
                          <a:stretch>
                            <a:fillRect l="-5983" b="-40741"/>
                          </a:stretch>
                        </a:blipFill>
                      </p:spPr>
                      <p:txBody>
                        <a:bodyPr/>
                        <a:lstStyle/>
                        <a:p>
                          <a:r>
                            <a:rPr lang="en-GB">
                              <a:noFill/>
                            </a:rPr>
                            <a:t> </a:t>
                          </a:r>
                        </a:p>
                      </p:txBody>
                    </p:sp>
                  </mc:Fallback>
                </mc:AlternateContent>
                <p:sp>
                  <p:nvSpPr>
                    <p:cNvPr id="49" name="Rectangle 48">
                      <a:extLst>
                        <a:ext uri="{FF2B5EF4-FFF2-40B4-BE49-F238E27FC236}">
                          <a16:creationId xmlns:a16="http://schemas.microsoft.com/office/drawing/2014/main" id="{4F3C096C-1866-DCF5-3292-7F4E9A2486DB}"/>
                        </a:ext>
                      </a:extLst>
                    </p:cNvPr>
                    <p:cNvSpPr/>
                    <p:nvPr/>
                  </p:nvSpPr>
                  <p:spPr>
                    <a:xfrm>
                      <a:off x="3781045" y="2196953"/>
                      <a:ext cx="216024" cy="45719"/>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pic>
                <p:nvPicPr>
                  <p:cNvPr id="47" name="Picture 46">
                    <a:extLst>
                      <a:ext uri="{FF2B5EF4-FFF2-40B4-BE49-F238E27FC236}">
                        <a16:creationId xmlns:a16="http://schemas.microsoft.com/office/drawing/2014/main" id="{60583118-D4F1-056C-107D-C08E75ECAFB8}"/>
                      </a:ext>
                    </a:extLst>
                  </p:cNvPr>
                  <p:cNvPicPr>
                    <a:picLocks noChangeAspect="1"/>
                  </p:cNvPicPr>
                  <p:nvPr/>
                </p:nvPicPr>
                <p:blipFill rotWithShape="1">
                  <a:blip r:embed="rId9"/>
                  <a:srcRect l="93312" t="80075" r="922"/>
                  <a:stretch/>
                </p:blipFill>
                <p:spPr>
                  <a:xfrm>
                    <a:off x="3748732" y="4045674"/>
                    <a:ext cx="350392" cy="521514"/>
                  </a:xfrm>
                  <a:prstGeom prst="rect">
                    <a:avLst/>
                  </a:prstGeom>
                </p:spPr>
              </p:pic>
            </p:grpSp>
            <p:sp>
              <p:nvSpPr>
                <p:cNvPr id="44" name="Rectangle 43">
                  <a:extLst>
                    <a:ext uri="{FF2B5EF4-FFF2-40B4-BE49-F238E27FC236}">
                      <a16:creationId xmlns:a16="http://schemas.microsoft.com/office/drawing/2014/main" id="{BA1AA77D-63CE-C753-2790-4517ABB9DC00}"/>
                    </a:ext>
                  </a:extLst>
                </p:cNvPr>
                <p:cNvSpPr/>
                <p:nvPr/>
              </p:nvSpPr>
              <p:spPr>
                <a:xfrm rot="5400000">
                  <a:off x="2754369" y="1845743"/>
                  <a:ext cx="1440672" cy="45719"/>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pic>
            <p:nvPicPr>
              <p:cNvPr id="32" name="Picture 31" descr="A rainbow colored circle with black lines&#10;&#10;Description automatically generated">
                <a:extLst>
                  <a:ext uri="{FF2B5EF4-FFF2-40B4-BE49-F238E27FC236}">
                    <a16:creationId xmlns:a16="http://schemas.microsoft.com/office/drawing/2014/main" id="{6B3EDF8C-BF4A-40C4-A601-D7B59F2C26A4}"/>
                  </a:ext>
                </a:extLst>
              </p:cNvPr>
              <p:cNvPicPr>
                <a:picLocks noChangeAspect="1"/>
              </p:cNvPicPr>
              <p:nvPr/>
            </p:nvPicPr>
            <p:blipFill rotWithShape="1">
              <a:blip r:embed="rId24"/>
              <a:srcRect l="36162" t="11976" r="46850" b="14346"/>
              <a:stretch/>
            </p:blipFill>
            <p:spPr>
              <a:xfrm>
                <a:off x="4427984" y="1262906"/>
                <a:ext cx="1163375" cy="2020824"/>
              </a:xfrm>
              <a:prstGeom prst="rect">
                <a:avLst/>
              </a:prstGeom>
            </p:spPr>
          </p:pic>
          <p:pic>
            <p:nvPicPr>
              <p:cNvPr id="33" name="Picture 32">
                <a:extLst>
                  <a:ext uri="{FF2B5EF4-FFF2-40B4-BE49-F238E27FC236}">
                    <a16:creationId xmlns:a16="http://schemas.microsoft.com/office/drawing/2014/main" id="{756EE65C-92F2-4FFD-0688-AD07DE8CD524}"/>
                  </a:ext>
                </a:extLst>
              </p:cNvPr>
              <p:cNvPicPr>
                <a:picLocks noChangeAspect="1"/>
              </p:cNvPicPr>
              <p:nvPr/>
            </p:nvPicPr>
            <p:blipFill rotWithShape="1">
              <a:blip r:embed="rId9"/>
              <a:srcRect l="96949" t="2232" r="922" b="50504"/>
              <a:stretch/>
            </p:blipFill>
            <p:spPr>
              <a:xfrm>
                <a:off x="5997025" y="1120537"/>
                <a:ext cx="129435" cy="1237117"/>
              </a:xfrm>
              <a:prstGeom prst="rect">
                <a:avLst/>
              </a:prstGeom>
            </p:spPr>
          </p:pic>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19EE1FF7-2FA4-66D6-54C8-FFB159EA7F3C}"/>
                      </a:ext>
                    </a:extLst>
                  </p:cNvPr>
                  <p:cNvSpPr txBox="1"/>
                  <p:nvPr/>
                </p:nvSpPr>
                <p:spPr>
                  <a:xfrm>
                    <a:off x="5904184" y="2231724"/>
                    <a:ext cx="96180" cy="138499"/>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900" b="0" i="1" smtClean="0">
                              <a:latin typeface="Cambria Math" panose="02040503050406030204" pitchFamily="18" charset="0"/>
                            </a:rPr>
                            <m:t>0</m:t>
                          </m:r>
                        </m:oMath>
                      </m:oMathPara>
                    </a14:m>
                    <a:endParaRPr lang="en-GB" sz="900" dirty="0"/>
                  </a:p>
                </p:txBody>
              </p:sp>
            </mc:Choice>
            <mc:Fallback xmlns="">
              <p:sp>
                <p:nvSpPr>
                  <p:cNvPr id="59" name="TextBox 58">
                    <a:extLst>
                      <a:ext uri="{FF2B5EF4-FFF2-40B4-BE49-F238E27FC236}">
                        <a16:creationId xmlns:a16="http://schemas.microsoft.com/office/drawing/2014/main" id="{FF779A24-8CD6-7612-E9CD-C83BADCCA0F9}"/>
                      </a:ext>
                    </a:extLst>
                  </p:cNvPr>
                  <p:cNvSpPr txBox="1">
                    <a:spLocks noRot="1" noChangeAspect="1" noMove="1" noResize="1" noEditPoints="1" noAdjustHandles="1" noChangeArrowheads="1" noChangeShapeType="1" noTextEdit="1"/>
                  </p:cNvSpPr>
                  <p:nvPr/>
                </p:nvSpPr>
                <p:spPr>
                  <a:xfrm>
                    <a:off x="5904184" y="2231724"/>
                    <a:ext cx="96180" cy="138499"/>
                  </a:xfrm>
                  <a:prstGeom prst="rect">
                    <a:avLst/>
                  </a:prstGeom>
                  <a:blipFill>
                    <a:blip r:embed="rId25"/>
                    <a:stretch>
                      <a:fillRect l="-25000" r="-31250" b="-8696"/>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BEA148F2-1B22-1613-0C10-060B0AD00DEE}"/>
                      </a:ext>
                    </a:extLst>
                  </p:cNvPr>
                  <p:cNvSpPr txBox="1"/>
                  <p:nvPr/>
                </p:nvSpPr>
                <p:spPr>
                  <a:xfrm>
                    <a:off x="5815779" y="2011761"/>
                    <a:ext cx="184346" cy="138499"/>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900" b="0" i="1" smtClean="0">
                              <a:latin typeface="Cambria Math" panose="02040503050406030204" pitchFamily="18" charset="0"/>
                            </a:rPr>
                            <m:t>0.2</m:t>
                          </m:r>
                        </m:oMath>
                      </m:oMathPara>
                    </a14:m>
                    <a:endParaRPr lang="en-GB" sz="900" dirty="0"/>
                  </a:p>
                </p:txBody>
              </p:sp>
            </mc:Choice>
            <mc:Fallback xmlns="">
              <p:sp>
                <p:nvSpPr>
                  <p:cNvPr id="60" name="TextBox 59">
                    <a:extLst>
                      <a:ext uri="{FF2B5EF4-FFF2-40B4-BE49-F238E27FC236}">
                        <a16:creationId xmlns:a16="http://schemas.microsoft.com/office/drawing/2014/main" id="{ADC7868F-8F11-BB29-CE4B-4421E2C2C7B1}"/>
                      </a:ext>
                    </a:extLst>
                  </p:cNvPr>
                  <p:cNvSpPr txBox="1">
                    <a:spLocks noRot="1" noChangeAspect="1" noMove="1" noResize="1" noEditPoints="1" noAdjustHandles="1" noChangeArrowheads="1" noChangeShapeType="1" noTextEdit="1"/>
                  </p:cNvSpPr>
                  <p:nvPr/>
                </p:nvSpPr>
                <p:spPr>
                  <a:xfrm>
                    <a:off x="5815779" y="2011761"/>
                    <a:ext cx="184346" cy="138499"/>
                  </a:xfrm>
                  <a:prstGeom prst="rect">
                    <a:avLst/>
                  </a:prstGeom>
                  <a:blipFill>
                    <a:blip r:embed="rId20"/>
                    <a:stretch>
                      <a:fillRect l="-13333" r="-16667" b="-8696"/>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FEE3A5F1-D169-8948-3476-BC3D947EB8DF}"/>
                      </a:ext>
                    </a:extLst>
                  </p:cNvPr>
                  <p:cNvSpPr txBox="1"/>
                  <p:nvPr/>
                </p:nvSpPr>
                <p:spPr>
                  <a:xfrm>
                    <a:off x="5816527" y="1786337"/>
                    <a:ext cx="184346" cy="138499"/>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900" b="0" i="1" smtClean="0">
                              <a:latin typeface="Cambria Math" panose="02040503050406030204" pitchFamily="18" charset="0"/>
                            </a:rPr>
                            <m:t>0.4</m:t>
                          </m:r>
                        </m:oMath>
                      </m:oMathPara>
                    </a14:m>
                    <a:endParaRPr lang="en-GB" sz="900" dirty="0"/>
                  </a:p>
                </p:txBody>
              </p:sp>
            </mc:Choice>
            <mc:Fallback xmlns="">
              <p:sp>
                <p:nvSpPr>
                  <p:cNvPr id="61" name="TextBox 60">
                    <a:extLst>
                      <a:ext uri="{FF2B5EF4-FFF2-40B4-BE49-F238E27FC236}">
                        <a16:creationId xmlns:a16="http://schemas.microsoft.com/office/drawing/2014/main" id="{35CC03A5-14AC-9F2A-5BF9-2A6F5F5EE100}"/>
                      </a:ext>
                    </a:extLst>
                  </p:cNvPr>
                  <p:cNvSpPr txBox="1">
                    <a:spLocks noRot="1" noChangeAspect="1" noMove="1" noResize="1" noEditPoints="1" noAdjustHandles="1" noChangeArrowheads="1" noChangeShapeType="1" noTextEdit="1"/>
                  </p:cNvSpPr>
                  <p:nvPr/>
                </p:nvSpPr>
                <p:spPr>
                  <a:xfrm>
                    <a:off x="5816527" y="1786337"/>
                    <a:ext cx="184346" cy="138499"/>
                  </a:xfrm>
                  <a:prstGeom prst="rect">
                    <a:avLst/>
                  </a:prstGeom>
                  <a:blipFill>
                    <a:blip r:embed="rId21"/>
                    <a:stretch>
                      <a:fillRect l="-13333" r="-16667" b="-8696"/>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9A1FC04D-E883-0DE9-F7C7-00D9B096FDB0}"/>
                      </a:ext>
                    </a:extLst>
                  </p:cNvPr>
                  <p:cNvSpPr txBox="1"/>
                  <p:nvPr/>
                </p:nvSpPr>
                <p:spPr>
                  <a:xfrm>
                    <a:off x="5817128" y="1564860"/>
                    <a:ext cx="184346" cy="138499"/>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900" b="0" i="1" smtClean="0">
                              <a:latin typeface="Cambria Math" panose="02040503050406030204" pitchFamily="18" charset="0"/>
                            </a:rPr>
                            <m:t>0.6</m:t>
                          </m:r>
                        </m:oMath>
                      </m:oMathPara>
                    </a14:m>
                    <a:endParaRPr lang="en-GB" sz="900" dirty="0"/>
                  </a:p>
                </p:txBody>
              </p:sp>
            </mc:Choice>
            <mc:Fallback xmlns="">
              <p:sp>
                <p:nvSpPr>
                  <p:cNvPr id="62" name="TextBox 61">
                    <a:extLst>
                      <a:ext uri="{FF2B5EF4-FFF2-40B4-BE49-F238E27FC236}">
                        <a16:creationId xmlns:a16="http://schemas.microsoft.com/office/drawing/2014/main" id="{3389D58F-3ACD-118D-AA1B-3CFFB67D856B}"/>
                      </a:ext>
                    </a:extLst>
                  </p:cNvPr>
                  <p:cNvSpPr txBox="1">
                    <a:spLocks noRot="1" noChangeAspect="1" noMove="1" noResize="1" noEditPoints="1" noAdjustHandles="1" noChangeArrowheads="1" noChangeShapeType="1" noTextEdit="1"/>
                  </p:cNvSpPr>
                  <p:nvPr/>
                </p:nvSpPr>
                <p:spPr>
                  <a:xfrm>
                    <a:off x="5817128" y="1564860"/>
                    <a:ext cx="184346" cy="138499"/>
                  </a:xfrm>
                  <a:prstGeom prst="rect">
                    <a:avLst/>
                  </a:prstGeom>
                  <a:blipFill>
                    <a:blip r:embed="rId22"/>
                    <a:stretch>
                      <a:fillRect l="-13333" r="-16667" b="-13636"/>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2C4DDCA7-987E-9B8B-9185-80E716D84875}"/>
                      </a:ext>
                    </a:extLst>
                  </p:cNvPr>
                  <p:cNvSpPr txBox="1"/>
                  <p:nvPr/>
                </p:nvSpPr>
                <p:spPr>
                  <a:xfrm>
                    <a:off x="5815641" y="1343928"/>
                    <a:ext cx="184346" cy="138499"/>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900" b="0" i="1" smtClean="0">
                              <a:latin typeface="Cambria Math" panose="02040503050406030204" pitchFamily="18" charset="0"/>
                            </a:rPr>
                            <m:t>0.8</m:t>
                          </m:r>
                        </m:oMath>
                      </m:oMathPara>
                    </a14:m>
                    <a:endParaRPr lang="en-GB" sz="900" dirty="0"/>
                  </a:p>
                </p:txBody>
              </p:sp>
            </mc:Choice>
            <mc:Fallback xmlns="">
              <p:sp>
                <p:nvSpPr>
                  <p:cNvPr id="63" name="TextBox 62">
                    <a:extLst>
                      <a:ext uri="{FF2B5EF4-FFF2-40B4-BE49-F238E27FC236}">
                        <a16:creationId xmlns:a16="http://schemas.microsoft.com/office/drawing/2014/main" id="{CA88107C-7EE0-74A3-6CA4-728F1DE450E3}"/>
                      </a:ext>
                    </a:extLst>
                  </p:cNvPr>
                  <p:cNvSpPr txBox="1">
                    <a:spLocks noRot="1" noChangeAspect="1" noMove="1" noResize="1" noEditPoints="1" noAdjustHandles="1" noChangeArrowheads="1" noChangeShapeType="1" noTextEdit="1"/>
                  </p:cNvSpPr>
                  <p:nvPr/>
                </p:nvSpPr>
                <p:spPr>
                  <a:xfrm>
                    <a:off x="5815641" y="1343928"/>
                    <a:ext cx="184346" cy="138499"/>
                  </a:xfrm>
                  <a:prstGeom prst="rect">
                    <a:avLst/>
                  </a:prstGeom>
                  <a:blipFill>
                    <a:blip r:embed="rId23"/>
                    <a:stretch>
                      <a:fillRect l="-13333" r="-16667" b="-8696"/>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A54E3C88-6556-AD9F-30A8-45CA7F02678E}"/>
                      </a:ext>
                    </a:extLst>
                  </p:cNvPr>
                  <p:cNvSpPr txBox="1"/>
                  <p:nvPr/>
                </p:nvSpPr>
                <p:spPr>
                  <a:xfrm>
                    <a:off x="5904721" y="1119114"/>
                    <a:ext cx="96180" cy="138499"/>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900" b="0" i="1" smtClean="0">
                              <a:latin typeface="Cambria Math" panose="02040503050406030204" pitchFamily="18" charset="0"/>
                            </a:rPr>
                            <m:t>1</m:t>
                          </m:r>
                        </m:oMath>
                      </m:oMathPara>
                    </a14:m>
                    <a:endParaRPr lang="en-GB" sz="900" dirty="0"/>
                  </a:p>
                </p:txBody>
              </p:sp>
            </mc:Choice>
            <mc:Fallback xmlns="">
              <p:sp>
                <p:nvSpPr>
                  <p:cNvPr id="64" name="TextBox 63">
                    <a:extLst>
                      <a:ext uri="{FF2B5EF4-FFF2-40B4-BE49-F238E27FC236}">
                        <a16:creationId xmlns:a16="http://schemas.microsoft.com/office/drawing/2014/main" id="{9013164C-240A-168A-518E-40C78145B815}"/>
                      </a:ext>
                    </a:extLst>
                  </p:cNvPr>
                  <p:cNvSpPr txBox="1">
                    <a:spLocks noRot="1" noChangeAspect="1" noMove="1" noResize="1" noEditPoints="1" noAdjustHandles="1" noChangeArrowheads="1" noChangeShapeType="1" noTextEdit="1"/>
                  </p:cNvSpPr>
                  <p:nvPr/>
                </p:nvSpPr>
                <p:spPr>
                  <a:xfrm>
                    <a:off x="5904721" y="1119114"/>
                    <a:ext cx="96180" cy="138499"/>
                  </a:xfrm>
                  <a:prstGeom prst="rect">
                    <a:avLst/>
                  </a:prstGeom>
                  <a:blipFill>
                    <a:blip r:embed="rId10"/>
                    <a:stretch>
                      <a:fillRect l="-26667" r="-40000" b="-13636"/>
                    </a:stretch>
                  </a:blipFill>
                  <a:ln>
                    <a:noFill/>
                  </a:ln>
                </p:spPr>
                <p:txBody>
                  <a:bodyPr/>
                  <a:lstStyle/>
                  <a:p>
                    <a:r>
                      <a:rPr lang="en-GB">
                        <a:noFill/>
                      </a:rPr>
                      <a:t> </a:t>
                    </a:r>
                  </a:p>
                </p:txBody>
              </p:sp>
            </mc:Fallback>
          </mc:AlternateContent>
        </p:grpSp>
        <p:sp>
          <p:nvSpPr>
            <p:cNvPr id="27" name="TextBox 26">
              <a:extLst>
                <a:ext uri="{FF2B5EF4-FFF2-40B4-BE49-F238E27FC236}">
                  <a16:creationId xmlns:a16="http://schemas.microsoft.com/office/drawing/2014/main" id="{CEF7C35A-C088-89A5-AB3A-B3FD44133180}"/>
                </a:ext>
              </a:extLst>
            </p:cNvPr>
            <p:cNvSpPr txBox="1"/>
            <p:nvPr/>
          </p:nvSpPr>
          <p:spPr>
            <a:xfrm>
              <a:off x="2660769" y="3416305"/>
              <a:ext cx="496931" cy="215444"/>
            </a:xfrm>
            <a:prstGeom prst="rect">
              <a:avLst/>
            </a:prstGeom>
            <a:noFill/>
            <a:ln>
              <a:noFill/>
            </a:ln>
          </p:spPr>
          <p:txBody>
            <a:bodyPr wrap="none" lIns="0" tIns="0" rIns="0" bIns="0" rtlCol="0">
              <a:spAutoFit/>
            </a:bodyPr>
            <a:lstStyle/>
            <a:p>
              <a:r>
                <a:rPr lang="en-US" sz="1400" dirty="0">
                  <a:latin typeface="Times New Roman" panose="02020603050405020304" pitchFamily="18" charset="0"/>
                  <a:cs typeface="Times New Roman" panose="02020603050405020304" pitchFamily="18" charset="0"/>
                </a:rPr>
                <a:t>E-field</a:t>
              </a:r>
              <a:endParaRPr lang="en-GB" sz="1400" dirty="0">
                <a:latin typeface="Times New Roman" panose="02020603050405020304" pitchFamily="18" charset="0"/>
                <a:cs typeface="Times New Roman" panose="02020603050405020304" pitchFamily="18" charset="0"/>
              </a:endParaRPr>
            </a:p>
          </p:txBody>
        </p:sp>
        <p:sp>
          <p:nvSpPr>
            <p:cNvPr id="29" name="TextBox 28">
              <a:extLst>
                <a:ext uri="{FF2B5EF4-FFF2-40B4-BE49-F238E27FC236}">
                  <a16:creationId xmlns:a16="http://schemas.microsoft.com/office/drawing/2014/main" id="{6B93DB92-BA05-A425-9F07-5CAB539DDB5F}"/>
                </a:ext>
              </a:extLst>
            </p:cNvPr>
            <p:cNvSpPr txBox="1"/>
            <p:nvPr/>
          </p:nvSpPr>
          <p:spPr>
            <a:xfrm>
              <a:off x="4867666" y="3422655"/>
              <a:ext cx="517770" cy="215444"/>
            </a:xfrm>
            <a:prstGeom prst="rect">
              <a:avLst/>
            </a:prstGeom>
            <a:noFill/>
            <a:ln>
              <a:noFill/>
            </a:ln>
          </p:spPr>
          <p:txBody>
            <a:bodyPr wrap="none" lIns="0" tIns="0" rIns="0" bIns="0" rtlCol="0">
              <a:spAutoFit/>
            </a:bodyPr>
            <a:lstStyle/>
            <a:p>
              <a:r>
                <a:rPr lang="en-US" sz="1400" dirty="0">
                  <a:latin typeface="Times New Roman" panose="02020603050405020304" pitchFamily="18" charset="0"/>
                  <a:cs typeface="Times New Roman" panose="02020603050405020304" pitchFamily="18" charset="0"/>
                </a:rPr>
                <a:t>H-field</a:t>
              </a:r>
              <a:endParaRPr lang="en-GB" sz="1400" dirty="0">
                <a:latin typeface="Times New Roman" panose="02020603050405020304" pitchFamily="18" charset="0"/>
                <a:cs typeface="Times New Roman" panose="02020603050405020304" pitchFamily="18" charset="0"/>
              </a:endParaRPr>
            </a:p>
          </p:txBody>
        </p:sp>
      </p:grpSp>
      <p:sp>
        <p:nvSpPr>
          <p:cNvPr id="68" name="Content Placeholder 1">
            <a:extLst>
              <a:ext uri="{FF2B5EF4-FFF2-40B4-BE49-F238E27FC236}">
                <a16:creationId xmlns:a16="http://schemas.microsoft.com/office/drawing/2014/main" id="{35BBF7A3-0A94-CD2A-A1DE-2185B9DC95E7}"/>
              </a:ext>
            </a:extLst>
          </p:cNvPr>
          <p:cNvSpPr>
            <a:spLocks noGrp="1"/>
          </p:cNvSpPr>
          <p:nvPr>
            <p:ph sz="quarter" idx="12"/>
          </p:nvPr>
        </p:nvSpPr>
        <p:spPr>
          <a:xfrm>
            <a:off x="179512" y="4299942"/>
            <a:ext cx="4320480" cy="637156"/>
          </a:xfrm>
        </p:spPr>
        <p:txBody>
          <a:bodyPr/>
          <a:lstStyle/>
          <a:p>
            <a:r>
              <a:rPr lang="en-US" sz="1400" dirty="0"/>
              <a:t>Voltage profile was calculated considering the coupling factor </a:t>
            </a:r>
            <a:r>
              <a:rPr lang="el-GR" sz="1400" i="1" dirty="0">
                <a:solidFill>
                  <a:srgbClr val="000000"/>
                </a:solidFill>
                <a:latin typeface="Arial Narrow" panose="020B0606020202030204" pitchFamily="34" charset="0"/>
              </a:rPr>
              <a:t>β</a:t>
            </a:r>
            <a:r>
              <a:rPr lang="en-US" sz="1400" baseline="-25000" dirty="0">
                <a:solidFill>
                  <a:srgbClr val="000000"/>
                </a:solidFill>
                <a:latin typeface="Arial Narrow" panose="020B0606020202030204" pitchFamily="34" charset="0"/>
              </a:rPr>
              <a:t>c</a:t>
            </a:r>
            <a:r>
              <a:rPr lang="en-US" sz="1400" dirty="0">
                <a:solidFill>
                  <a:srgbClr val="000000"/>
                </a:solidFill>
                <a:latin typeface="Arial Narrow" panose="020B0606020202030204" pitchFamily="34" charset="0"/>
              </a:rPr>
              <a:t>=1.2</a:t>
            </a:r>
            <a:endParaRPr lang="en-GB" sz="1400" dirty="0">
              <a:solidFill>
                <a:srgbClr val="000000"/>
              </a:solidFill>
              <a:latin typeface="Arial Narrow" panose="020B0606020202030204" pitchFamily="34" charset="0"/>
            </a:endParaRPr>
          </a:p>
          <a:p>
            <a:r>
              <a:rPr lang="en-US" sz="1400" dirty="0"/>
              <a:t>DF used to compute the average power dissipation</a:t>
            </a:r>
            <a:endParaRPr lang="en-US" sz="1100" dirty="0"/>
          </a:p>
        </p:txBody>
      </p:sp>
      <p:sp>
        <p:nvSpPr>
          <p:cNvPr id="69" name="Content Placeholder 1">
            <a:extLst>
              <a:ext uri="{FF2B5EF4-FFF2-40B4-BE49-F238E27FC236}">
                <a16:creationId xmlns:a16="http://schemas.microsoft.com/office/drawing/2014/main" id="{2E78DF3D-106C-484A-14D5-29D72136606B}"/>
              </a:ext>
            </a:extLst>
          </p:cNvPr>
          <p:cNvSpPr txBox="1">
            <a:spLocks/>
          </p:cNvSpPr>
          <p:nvPr/>
        </p:nvSpPr>
        <p:spPr>
          <a:xfrm>
            <a:off x="4652392" y="3756161"/>
            <a:ext cx="4320480" cy="637156"/>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400" dirty="0"/>
              <a:t>Optimization in CST:</a:t>
            </a:r>
          </a:p>
          <a:p>
            <a:pPr lvl="1"/>
            <a:r>
              <a:rPr lang="en-US" sz="1400" dirty="0">
                <a:solidFill>
                  <a:srgbClr val="000000"/>
                </a:solidFill>
                <a:latin typeface="Arial Narrow" panose="020B0606020202030204" pitchFamily="34" charset="0"/>
              </a:rPr>
              <a:t>maximize the R/Q*Q</a:t>
            </a:r>
            <a:r>
              <a:rPr lang="en-US" sz="1400" baseline="-25000" dirty="0">
                <a:solidFill>
                  <a:srgbClr val="000000"/>
                </a:solidFill>
                <a:latin typeface="Arial Narrow" panose="020B0606020202030204" pitchFamily="34" charset="0"/>
              </a:rPr>
              <a:t>0</a:t>
            </a:r>
            <a:r>
              <a:rPr lang="en-US" sz="1400" dirty="0">
                <a:solidFill>
                  <a:srgbClr val="000000"/>
                </a:solidFill>
                <a:latin typeface="Arial Narrow" panose="020B0606020202030204" pitchFamily="34" charset="0"/>
              </a:rPr>
              <a:t> to reduce the surface losses on the cavity walls and windows</a:t>
            </a:r>
          </a:p>
          <a:p>
            <a:pPr lvl="1"/>
            <a:r>
              <a:rPr lang="en-US" sz="1400" dirty="0">
                <a:solidFill>
                  <a:srgbClr val="000000"/>
                </a:solidFill>
                <a:latin typeface="Arial Narrow" panose="020B0606020202030204" pitchFamily="34" charset="0"/>
              </a:rPr>
              <a:t>lower the peak surface electric field to prevent the risk of RF-breakdown</a:t>
            </a:r>
          </a:p>
          <a:p>
            <a:endParaRPr lang="en-US" sz="1400" dirty="0"/>
          </a:p>
          <a:p>
            <a:endParaRPr lang="en-US" sz="1100" dirty="0"/>
          </a:p>
        </p:txBody>
      </p:sp>
      <p:pic>
        <p:nvPicPr>
          <p:cNvPr id="120" name="Picture 119" descr="A graph with numbers and lines&#10;&#10;AI-generated content may be incorrect.">
            <a:extLst>
              <a:ext uri="{FF2B5EF4-FFF2-40B4-BE49-F238E27FC236}">
                <a16:creationId xmlns:a16="http://schemas.microsoft.com/office/drawing/2014/main" id="{74E31607-D9C6-D49B-4737-83101139962B}"/>
              </a:ext>
            </a:extLst>
          </p:cNvPr>
          <p:cNvPicPr>
            <a:picLocks noChangeAspect="1"/>
          </p:cNvPicPr>
          <p:nvPr/>
        </p:nvPicPr>
        <p:blipFill>
          <a:blip r:embed="rId26">
            <a:clrChange>
              <a:clrFrom>
                <a:srgbClr val="FFFFFF"/>
              </a:clrFrom>
              <a:clrTo>
                <a:srgbClr val="FFFFFF">
                  <a:alpha val="0"/>
                </a:srgbClr>
              </a:clrTo>
            </a:clrChange>
          </a:blip>
          <a:srcRect r="5751"/>
          <a:stretch/>
        </p:blipFill>
        <p:spPr>
          <a:xfrm>
            <a:off x="1919832" y="1504746"/>
            <a:ext cx="1917063" cy="1408176"/>
          </a:xfrm>
          <a:prstGeom prst="rect">
            <a:avLst/>
          </a:prstGeom>
          <a:ln>
            <a:solidFill>
              <a:schemeClr val="tx1"/>
            </a:solidFill>
            <a:prstDash val="dash"/>
          </a:ln>
        </p:spPr>
      </p:pic>
      <p:grpSp>
        <p:nvGrpSpPr>
          <p:cNvPr id="121" name="Group 120">
            <a:extLst>
              <a:ext uri="{FF2B5EF4-FFF2-40B4-BE49-F238E27FC236}">
                <a16:creationId xmlns:a16="http://schemas.microsoft.com/office/drawing/2014/main" id="{231CC08C-1BA2-9B9D-0EBF-FE794A983823}"/>
              </a:ext>
            </a:extLst>
          </p:cNvPr>
          <p:cNvGrpSpPr/>
          <p:nvPr/>
        </p:nvGrpSpPr>
        <p:grpSpPr>
          <a:xfrm>
            <a:off x="2193701" y="1651103"/>
            <a:ext cx="1100795" cy="1069841"/>
            <a:chOff x="2262745" y="2585298"/>
            <a:chExt cx="1100795" cy="1069841"/>
          </a:xfrm>
        </p:grpSpPr>
        <p:grpSp>
          <p:nvGrpSpPr>
            <p:cNvPr id="122" name="Group 121">
              <a:extLst>
                <a:ext uri="{FF2B5EF4-FFF2-40B4-BE49-F238E27FC236}">
                  <a16:creationId xmlns:a16="http://schemas.microsoft.com/office/drawing/2014/main" id="{97063D87-2DFF-6D38-C6AE-6F5AD64DBF0D}"/>
                </a:ext>
              </a:extLst>
            </p:cNvPr>
            <p:cNvGrpSpPr/>
            <p:nvPr/>
          </p:nvGrpSpPr>
          <p:grpSpPr>
            <a:xfrm>
              <a:off x="2262745" y="2585298"/>
              <a:ext cx="1100795" cy="1069841"/>
              <a:chOff x="2276500" y="2551558"/>
              <a:chExt cx="1100795" cy="1069841"/>
            </a:xfrm>
          </p:grpSpPr>
          <p:grpSp>
            <p:nvGrpSpPr>
              <p:cNvPr id="124" name="Group 123">
                <a:extLst>
                  <a:ext uri="{FF2B5EF4-FFF2-40B4-BE49-F238E27FC236}">
                    <a16:creationId xmlns:a16="http://schemas.microsoft.com/office/drawing/2014/main" id="{25DD3A22-A866-2BA8-1129-A752B2303258}"/>
                  </a:ext>
                </a:extLst>
              </p:cNvPr>
              <p:cNvGrpSpPr/>
              <p:nvPr/>
            </p:nvGrpSpPr>
            <p:grpSpPr>
              <a:xfrm>
                <a:off x="2276500" y="2551558"/>
                <a:ext cx="645976" cy="326796"/>
                <a:chOff x="2976303" y="2683765"/>
                <a:chExt cx="645976" cy="326796"/>
              </a:xfrm>
            </p:grpSpPr>
            <mc:AlternateContent xmlns:mc="http://schemas.openxmlformats.org/markup-compatibility/2006" xmlns:a14="http://schemas.microsoft.com/office/drawing/2010/main">
              <mc:Choice Requires="a14">
                <p:sp>
                  <p:nvSpPr>
                    <p:cNvPr id="132" name="TextBox 131">
                      <a:extLst>
                        <a:ext uri="{FF2B5EF4-FFF2-40B4-BE49-F238E27FC236}">
                          <a16:creationId xmlns:a16="http://schemas.microsoft.com/office/drawing/2014/main" id="{C3A9EAEF-C13A-0068-D03F-FBCFC207D044}"/>
                        </a:ext>
                      </a:extLst>
                    </p:cNvPr>
                    <p:cNvSpPr txBox="1"/>
                    <p:nvPr/>
                  </p:nvSpPr>
                  <p:spPr>
                    <a:xfrm>
                      <a:off x="2976303" y="2683765"/>
                      <a:ext cx="645976" cy="161583"/>
                    </a:xfrm>
                    <a:prstGeom prst="rect">
                      <a:avLst/>
                    </a:prstGeom>
                    <a:noFill/>
                    <a:ln w="9525">
                      <a:solidFill>
                        <a:srgbClr val="48FF48"/>
                      </a:solidFill>
                      <a:prstDash val="dash"/>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050" b="0" i="1" smtClean="0">
                                <a:solidFill>
                                  <a:srgbClr val="000000"/>
                                </a:solidFill>
                                <a:latin typeface="Cambria Math" panose="02040503050406030204" pitchFamily="18" charset="0"/>
                              </a:rPr>
                              <m:t>𝑉</m:t>
                            </m:r>
                            <m:r>
                              <a:rPr lang="en-US" sz="1050" b="0" i="1" smtClean="0">
                                <a:solidFill>
                                  <a:srgbClr val="000000"/>
                                </a:solidFill>
                                <a:latin typeface="Cambria Math" panose="02040503050406030204" pitchFamily="18" charset="0"/>
                              </a:rPr>
                              <m:t>=</m:t>
                            </m:r>
                            <m:sSub>
                              <m:sSubPr>
                                <m:ctrlPr>
                                  <a:rPr lang="en-US" sz="1050" b="0" i="1" smtClean="0">
                                    <a:solidFill>
                                      <a:srgbClr val="000000"/>
                                    </a:solidFill>
                                    <a:latin typeface="Cambria Math" panose="02040503050406030204" pitchFamily="18" charset="0"/>
                                  </a:rPr>
                                </m:ctrlPr>
                              </m:sSubPr>
                              <m:e>
                                <m:r>
                                  <a:rPr lang="en-US" sz="1050" b="0" i="1" smtClean="0">
                                    <a:solidFill>
                                      <a:srgbClr val="000000"/>
                                    </a:solidFill>
                                    <a:latin typeface="Cambria Math" panose="02040503050406030204" pitchFamily="18" charset="0"/>
                                  </a:rPr>
                                  <m:t>𝑉</m:t>
                                </m:r>
                              </m:e>
                              <m:sub>
                                <m:r>
                                  <m:rPr>
                                    <m:sty m:val="p"/>
                                  </m:rPr>
                                  <a:rPr lang="en-US" sz="1050" b="0" i="0" smtClean="0">
                                    <a:solidFill>
                                      <a:srgbClr val="000000"/>
                                    </a:solidFill>
                                    <a:latin typeface="Cambria Math" panose="02040503050406030204" pitchFamily="18" charset="0"/>
                                  </a:rPr>
                                  <m:t>nom</m:t>
                                </m:r>
                              </m:sub>
                            </m:sSub>
                          </m:oMath>
                        </m:oMathPara>
                      </a14:m>
                      <a:endParaRPr lang="en-GB" sz="1050" dirty="0">
                        <a:solidFill>
                          <a:srgbClr val="000000"/>
                        </a:solidFill>
                      </a:endParaRPr>
                    </a:p>
                  </p:txBody>
                </p:sp>
              </mc:Choice>
              <mc:Fallback xmlns="">
                <p:sp>
                  <p:nvSpPr>
                    <p:cNvPr id="132" name="TextBox 131">
                      <a:extLst>
                        <a:ext uri="{FF2B5EF4-FFF2-40B4-BE49-F238E27FC236}">
                          <a16:creationId xmlns:a16="http://schemas.microsoft.com/office/drawing/2014/main" id="{C3A9EAEF-C13A-0068-D03F-FBCFC207D044}"/>
                        </a:ext>
                      </a:extLst>
                    </p:cNvPr>
                    <p:cNvSpPr txBox="1">
                      <a:spLocks noRot="1" noChangeAspect="1" noMove="1" noResize="1" noEditPoints="1" noAdjustHandles="1" noChangeArrowheads="1" noChangeShapeType="1" noTextEdit="1"/>
                    </p:cNvSpPr>
                    <p:nvPr/>
                  </p:nvSpPr>
                  <p:spPr>
                    <a:xfrm>
                      <a:off x="2976303" y="2683765"/>
                      <a:ext cx="645976" cy="161583"/>
                    </a:xfrm>
                    <a:prstGeom prst="rect">
                      <a:avLst/>
                    </a:prstGeom>
                    <a:blipFill>
                      <a:blip r:embed="rId27"/>
                      <a:stretch>
                        <a:fillRect b="-7143"/>
                      </a:stretch>
                    </a:blipFill>
                    <a:ln w="9525">
                      <a:solidFill>
                        <a:srgbClr val="48FF48"/>
                      </a:solidFill>
                      <a:prstDash val="dash"/>
                    </a:ln>
                  </p:spPr>
                  <p:txBody>
                    <a:bodyPr/>
                    <a:lstStyle/>
                    <a:p>
                      <a:r>
                        <a:rPr lang="en-GB">
                          <a:noFill/>
                        </a:rPr>
                        <a:t> </a:t>
                      </a:r>
                    </a:p>
                  </p:txBody>
                </p:sp>
              </mc:Fallback>
            </mc:AlternateContent>
            <p:cxnSp>
              <p:nvCxnSpPr>
                <p:cNvPr id="133" name="Straight Arrow Connector 132">
                  <a:extLst>
                    <a:ext uri="{FF2B5EF4-FFF2-40B4-BE49-F238E27FC236}">
                      <a16:creationId xmlns:a16="http://schemas.microsoft.com/office/drawing/2014/main" id="{16208D31-E05F-6B16-4737-C8D2506A5AE7}"/>
                    </a:ext>
                  </a:extLst>
                </p:cNvPr>
                <p:cNvCxnSpPr>
                  <a:cxnSpLocks/>
                </p:cNvCxnSpPr>
                <p:nvPr/>
              </p:nvCxnSpPr>
              <p:spPr>
                <a:xfrm>
                  <a:off x="3273148" y="2864816"/>
                  <a:ext cx="141270" cy="145745"/>
                </a:xfrm>
                <a:prstGeom prst="straightConnector1">
                  <a:avLst/>
                </a:prstGeom>
                <a:ln>
                  <a:solidFill>
                    <a:srgbClr val="48FF48"/>
                  </a:solidFill>
                  <a:tailEnd type="triangle"/>
                </a:ln>
              </p:spPr>
              <p:style>
                <a:lnRef idx="1">
                  <a:schemeClr val="dk1"/>
                </a:lnRef>
                <a:fillRef idx="0">
                  <a:schemeClr val="dk1"/>
                </a:fillRef>
                <a:effectRef idx="0">
                  <a:schemeClr val="dk1"/>
                </a:effectRef>
                <a:fontRef idx="minor">
                  <a:schemeClr val="tx1"/>
                </a:fontRef>
              </p:style>
            </p:cxnSp>
          </p:grpSp>
          <p:grpSp>
            <p:nvGrpSpPr>
              <p:cNvPr id="125" name="Group 124">
                <a:extLst>
                  <a:ext uri="{FF2B5EF4-FFF2-40B4-BE49-F238E27FC236}">
                    <a16:creationId xmlns:a16="http://schemas.microsoft.com/office/drawing/2014/main" id="{E167CF35-E53E-542E-F65E-B5392A901CEE}"/>
                  </a:ext>
                </a:extLst>
              </p:cNvPr>
              <p:cNvGrpSpPr>
                <a:grpSpLocks noChangeAspect="1"/>
              </p:cNvGrpSpPr>
              <p:nvPr/>
            </p:nvGrpSpPr>
            <p:grpSpPr>
              <a:xfrm>
                <a:off x="2562436" y="2718973"/>
                <a:ext cx="814859" cy="500848"/>
                <a:chOff x="-578350" y="2342802"/>
                <a:chExt cx="886159" cy="544672"/>
              </a:xfrm>
            </p:grpSpPr>
            <p:sp>
              <p:nvSpPr>
                <p:cNvPr id="128" name="Content Placeholder 2">
                  <a:extLst>
                    <a:ext uri="{FF2B5EF4-FFF2-40B4-BE49-F238E27FC236}">
                      <a16:creationId xmlns:a16="http://schemas.microsoft.com/office/drawing/2014/main" id="{7B918772-F041-7DCA-BE25-ACC404D9A555}"/>
                    </a:ext>
                  </a:extLst>
                </p:cNvPr>
                <p:cNvSpPr txBox="1">
                  <a:spLocks/>
                </p:cNvSpPr>
                <p:nvPr/>
              </p:nvSpPr>
              <p:spPr bwMode="auto">
                <a:xfrm>
                  <a:off x="-578350" y="2342802"/>
                  <a:ext cx="855712" cy="229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0" fontAlgn="base" hangingPunct="0">
                    <a:lnSpc>
                      <a:spcPct val="90000"/>
                    </a:lnSpc>
                    <a:spcBef>
                      <a:spcPts val="1350"/>
                    </a:spcBef>
                    <a:spcAft>
                      <a:spcPts val="300"/>
                    </a:spcAft>
                    <a:buFont typeface="Arial" panose="020B0604020202020204" pitchFamily="34" charset="0"/>
                    <a:defRPr sz="1500" b="1" kern="1200">
                      <a:solidFill>
                        <a:srgbClr val="181818"/>
                      </a:solidFill>
                      <a:latin typeface="+mn-lt"/>
                      <a:ea typeface="+mn-ea"/>
                      <a:cs typeface="+mn-cs"/>
                    </a:defRPr>
                  </a:lvl1pPr>
                  <a:lvl2pPr marL="242888" indent="-242888" algn="l" defTabSz="685800" rtl="0" eaLnBrk="0" fontAlgn="base" hangingPunct="0">
                    <a:spcBef>
                      <a:spcPts val="375"/>
                    </a:spcBef>
                    <a:spcAft>
                      <a:spcPts val="225"/>
                    </a:spcAft>
                    <a:buFont typeface="Arial" panose="020B0604020202020204" pitchFamily="34" charset="0"/>
                    <a:buChar char="•"/>
                    <a:defRPr sz="1300" kern="1200">
                      <a:solidFill>
                        <a:srgbClr val="181818"/>
                      </a:solidFill>
                      <a:latin typeface="+mn-lt"/>
                      <a:ea typeface="+mn-ea"/>
                      <a:cs typeface="+mn-cs"/>
                    </a:defRPr>
                  </a:lvl2pPr>
                  <a:lvl3pPr marL="485775"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3pPr>
                  <a:lvl4pPr marL="728663" indent="-242888" algn="l" defTabSz="685800" rtl="0" eaLnBrk="0" fontAlgn="base" hangingPunct="0">
                    <a:spcBef>
                      <a:spcPts val="375"/>
                    </a:spcBef>
                    <a:spcAft>
                      <a:spcPts val="225"/>
                    </a:spcAft>
                    <a:buFont typeface="Arial" panose="020B0604020202020204" pitchFamily="34" charset="0"/>
                    <a:buChar char="•"/>
                    <a:defRPr sz="1200" kern="1200">
                      <a:solidFill>
                        <a:srgbClr val="181818"/>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200" kern="1200">
                      <a:solidFill>
                        <a:srgbClr val="1C446A"/>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200" b="0" baseline="-25000" dirty="0">
                      <a:solidFill>
                        <a:srgbClr val="000000"/>
                      </a:solidFill>
                      <a:latin typeface="Arial Narrow" panose="020B0606020202030204" pitchFamily="34" charset="0"/>
                    </a:rPr>
                    <a:t>Bunch train</a:t>
                  </a:r>
                </a:p>
                <a:p>
                  <a:pPr marL="342900" indent="-342900" algn="ctr">
                    <a:buFontTx/>
                    <a:buChar char="-"/>
                  </a:pPr>
                  <a:endParaRPr lang="en-GB" sz="1200" b="0" dirty="0">
                    <a:solidFill>
                      <a:srgbClr val="000000"/>
                    </a:solidFill>
                    <a:latin typeface="Arial Narrow" panose="020B0606020202030204" pitchFamily="34" charset="0"/>
                  </a:endParaRPr>
                </a:p>
              </p:txBody>
            </p:sp>
            <p:cxnSp>
              <p:nvCxnSpPr>
                <p:cNvPr id="129" name="Straight Connector 128">
                  <a:extLst>
                    <a:ext uri="{FF2B5EF4-FFF2-40B4-BE49-F238E27FC236}">
                      <a16:creationId xmlns:a16="http://schemas.microsoft.com/office/drawing/2014/main" id="{5C9CE34A-1BFF-8C6F-74FF-BAE510FF8002}"/>
                    </a:ext>
                  </a:extLst>
                </p:cNvPr>
                <p:cNvCxnSpPr>
                  <a:cxnSpLocks/>
                </p:cNvCxnSpPr>
                <p:nvPr/>
              </p:nvCxnSpPr>
              <p:spPr>
                <a:xfrm>
                  <a:off x="-504492" y="2518717"/>
                  <a:ext cx="0" cy="368757"/>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C3059C80-A1D3-CCA1-4F2B-4AF3FE343630}"/>
                    </a:ext>
                  </a:extLst>
                </p:cNvPr>
                <p:cNvCxnSpPr>
                  <a:cxnSpLocks/>
                </p:cNvCxnSpPr>
                <p:nvPr/>
              </p:nvCxnSpPr>
              <p:spPr>
                <a:xfrm>
                  <a:off x="-500028" y="2855776"/>
                  <a:ext cx="807837" cy="0"/>
                </a:xfrm>
                <a:prstGeom prst="line">
                  <a:avLst/>
                </a:prstGeom>
                <a:ln w="63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1" name="TextBox 130">
                      <a:extLst>
                        <a:ext uri="{FF2B5EF4-FFF2-40B4-BE49-F238E27FC236}">
                          <a16:creationId xmlns:a16="http://schemas.microsoft.com/office/drawing/2014/main" id="{C25BE9E9-5FA6-0C6A-2ED0-DBABDB57C453}"/>
                        </a:ext>
                      </a:extLst>
                    </p:cNvPr>
                    <p:cNvSpPr txBox="1"/>
                    <p:nvPr/>
                  </p:nvSpPr>
                  <p:spPr>
                    <a:xfrm>
                      <a:off x="-420587" y="2647338"/>
                      <a:ext cx="702500" cy="1692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100" i="1" smtClean="0">
                                    <a:solidFill>
                                      <a:srgbClr val="000000"/>
                                    </a:solidFill>
                                    <a:latin typeface="Cambria Math" panose="02040503050406030204" pitchFamily="18" charset="0"/>
                                  </a:rPr>
                                </m:ctrlPr>
                              </m:sSubPr>
                              <m:e>
                                <m:r>
                                  <a:rPr lang="en-US" sz="1100" b="0" i="1" smtClean="0">
                                    <a:solidFill>
                                      <a:srgbClr val="000000"/>
                                    </a:solidFill>
                                    <a:latin typeface="Cambria Math" panose="02040503050406030204" pitchFamily="18" charset="0"/>
                                  </a:rPr>
                                  <m:t>𝑡</m:t>
                                </m:r>
                              </m:e>
                              <m:sub>
                                <m:r>
                                  <m:rPr>
                                    <m:sty m:val="p"/>
                                  </m:rPr>
                                  <a:rPr lang="en-US" sz="1100" b="0" i="0" smtClean="0">
                                    <a:solidFill>
                                      <a:srgbClr val="000000"/>
                                    </a:solidFill>
                                    <a:latin typeface="Cambria Math" panose="02040503050406030204" pitchFamily="18" charset="0"/>
                                  </a:rPr>
                                  <m:t>b</m:t>
                                </m:r>
                              </m:sub>
                            </m:sSub>
                            <m:r>
                              <a:rPr lang="en-US" sz="1100" b="0" i="1" smtClean="0">
                                <a:solidFill>
                                  <a:srgbClr val="000000"/>
                                </a:solidFill>
                                <a:latin typeface="Cambria Math" panose="02040503050406030204" pitchFamily="18" charset="0"/>
                              </a:rPr>
                              <m:t>=</m:t>
                            </m:r>
                            <m:r>
                              <a:rPr lang="en-US" sz="1100" i="1" smtClean="0">
                                <a:solidFill>
                                  <a:srgbClr val="000000"/>
                                </a:solidFill>
                                <a:latin typeface="Cambria Math" panose="02040503050406030204" pitchFamily="18" charset="0"/>
                              </a:rPr>
                              <m:t>0</m:t>
                            </m:r>
                            <m:r>
                              <a:rPr lang="en-US" sz="1100" b="0" i="1" smtClean="0">
                                <a:solidFill>
                                  <a:srgbClr val="000000"/>
                                </a:solidFill>
                                <a:latin typeface="Cambria Math" panose="02040503050406030204" pitchFamily="18" charset="0"/>
                              </a:rPr>
                              <m:t>.1 </m:t>
                            </m:r>
                            <m:r>
                              <m:rPr>
                                <m:sty m:val="p"/>
                              </m:rPr>
                              <a:rPr lang="en-US" sz="1100" b="0" i="0" smtClean="0">
                                <a:solidFill>
                                  <a:srgbClr val="000000"/>
                                </a:solidFill>
                                <a:latin typeface="Cambria Math" panose="02040503050406030204" pitchFamily="18" charset="0"/>
                              </a:rPr>
                              <m:t>us</m:t>
                            </m:r>
                          </m:oMath>
                        </m:oMathPara>
                      </a14:m>
                      <a:endParaRPr lang="en-GB" sz="1100" dirty="0">
                        <a:solidFill>
                          <a:srgbClr val="000000"/>
                        </a:solidFill>
                      </a:endParaRPr>
                    </a:p>
                  </p:txBody>
                </p:sp>
              </mc:Choice>
              <mc:Fallback xmlns="">
                <p:sp>
                  <p:nvSpPr>
                    <p:cNvPr id="131" name="TextBox 130">
                      <a:extLst>
                        <a:ext uri="{FF2B5EF4-FFF2-40B4-BE49-F238E27FC236}">
                          <a16:creationId xmlns:a16="http://schemas.microsoft.com/office/drawing/2014/main" id="{C25BE9E9-5FA6-0C6A-2ED0-DBABDB57C453}"/>
                        </a:ext>
                      </a:extLst>
                    </p:cNvPr>
                    <p:cNvSpPr txBox="1">
                      <a:spLocks noRot="1" noChangeAspect="1" noMove="1" noResize="1" noEditPoints="1" noAdjustHandles="1" noChangeArrowheads="1" noChangeShapeType="1" noTextEdit="1"/>
                    </p:cNvSpPr>
                    <p:nvPr/>
                  </p:nvSpPr>
                  <p:spPr>
                    <a:xfrm>
                      <a:off x="-420587" y="2647338"/>
                      <a:ext cx="702500" cy="169277"/>
                    </a:xfrm>
                    <a:prstGeom prst="rect">
                      <a:avLst/>
                    </a:prstGeom>
                    <a:blipFill>
                      <a:blip r:embed="rId28"/>
                      <a:stretch>
                        <a:fillRect l="-7547" r="-8491" b="-30769"/>
                      </a:stretch>
                    </a:blipFill>
                  </p:spPr>
                  <p:txBody>
                    <a:bodyPr/>
                    <a:lstStyle/>
                    <a:p>
                      <a:r>
                        <a:rPr lang="en-GB">
                          <a:noFill/>
                        </a:rPr>
                        <a:t> </a:t>
                      </a:r>
                    </a:p>
                  </p:txBody>
                </p:sp>
              </mc:Fallback>
            </mc:AlternateContent>
          </p:grpSp>
          <p:cxnSp>
            <p:nvCxnSpPr>
              <p:cNvPr id="126" name="Straight Connector 125">
                <a:extLst>
                  <a:ext uri="{FF2B5EF4-FFF2-40B4-BE49-F238E27FC236}">
                    <a16:creationId xmlns:a16="http://schemas.microsoft.com/office/drawing/2014/main" id="{2558C410-DE4E-A9CB-1BBD-4E51B3818B53}"/>
                  </a:ext>
                </a:extLst>
              </p:cNvPr>
              <p:cNvCxnSpPr>
                <a:cxnSpLocks/>
              </p:cNvCxnSpPr>
              <p:nvPr/>
            </p:nvCxnSpPr>
            <p:spPr>
              <a:xfrm rot="5400000" flipV="1">
                <a:off x="2260019" y="3251067"/>
                <a:ext cx="740664" cy="0"/>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7" name="TextBox 126">
                    <a:extLst>
                      <a:ext uri="{FF2B5EF4-FFF2-40B4-BE49-F238E27FC236}">
                        <a16:creationId xmlns:a16="http://schemas.microsoft.com/office/drawing/2014/main" id="{A657A213-8190-C048-0660-5813069A19B9}"/>
                      </a:ext>
                    </a:extLst>
                  </p:cNvPr>
                  <p:cNvSpPr txBox="1"/>
                  <p:nvPr/>
                </p:nvSpPr>
                <p:spPr>
                  <a:xfrm>
                    <a:off x="2487292" y="3397258"/>
                    <a:ext cx="135230" cy="1692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100" i="1" smtClean="0">
                                  <a:solidFill>
                                    <a:srgbClr val="000000"/>
                                  </a:solidFill>
                                  <a:latin typeface="Cambria Math" panose="02040503050406030204" pitchFamily="18" charset="0"/>
                                </a:rPr>
                              </m:ctrlPr>
                            </m:sSubPr>
                            <m:e>
                              <m:r>
                                <a:rPr lang="en-US" sz="1100" b="0" i="1" smtClean="0">
                                  <a:solidFill>
                                    <a:srgbClr val="000000"/>
                                  </a:solidFill>
                                  <a:latin typeface="Cambria Math" panose="02040503050406030204" pitchFamily="18" charset="0"/>
                                </a:rPr>
                                <m:t>𝑡</m:t>
                              </m:r>
                            </m:e>
                            <m:sub>
                              <m:r>
                                <m:rPr>
                                  <m:sty m:val="p"/>
                                </m:rPr>
                                <a:rPr lang="en-US" sz="1100" b="0" i="0" smtClean="0">
                                  <a:solidFill>
                                    <a:srgbClr val="000000"/>
                                  </a:solidFill>
                                  <a:latin typeface="Cambria Math" panose="02040503050406030204" pitchFamily="18" charset="0"/>
                                </a:rPr>
                                <m:t>f</m:t>
                              </m:r>
                            </m:sub>
                          </m:sSub>
                        </m:oMath>
                      </m:oMathPara>
                    </a14:m>
                    <a:endParaRPr lang="en-GB" sz="1100" dirty="0">
                      <a:solidFill>
                        <a:srgbClr val="000000"/>
                      </a:solidFill>
                    </a:endParaRPr>
                  </a:p>
                </p:txBody>
              </p:sp>
            </mc:Choice>
            <mc:Fallback xmlns="">
              <p:sp>
                <p:nvSpPr>
                  <p:cNvPr id="25" name="TextBox 24">
                    <a:extLst>
                      <a:ext uri="{FF2B5EF4-FFF2-40B4-BE49-F238E27FC236}">
                        <a16:creationId xmlns:a16="http://schemas.microsoft.com/office/drawing/2014/main" id="{FE784472-33B8-799D-69B5-F56834E34750}"/>
                      </a:ext>
                    </a:extLst>
                  </p:cNvPr>
                  <p:cNvSpPr txBox="1">
                    <a:spLocks noRot="1" noChangeAspect="1" noMove="1" noResize="1" noEditPoints="1" noAdjustHandles="1" noChangeArrowheads="1" noChangeShapeType="1" noTextEdit="1"/>
                  </p:cNvSpPr>
                  <p:nvPr/>
                </p:nvSpPr>
                <p:spPr>
                  <a:xfrm>
                    <a:off x="2487292" y="3397258"/>
                    <a:ext cx="135230" cy="169277"/>
                  </a:xfrm>
                  <a:prstGeom prst="rect">
                    <a:avLst/>
                  </a:prstGeom>
                  <a:blipFill>
                    <a:blip r:embed="rId15"/>
                    <a:stretch>
                      <a:fillRect l="-22727" r="-4545" b="-17857"/>
                    </a:stretch>
                  </a:blipFill>
                </p:spPr>
                <p:txBody>
                  <a:bodyPr/>
                  <a:lstStyle/>
                  <a:p>
                    <a:r>
                      <a:rPr lang="en-GB">
                        <a:noFill/>
                      </a:rPr>
                      <a:t> </a:t>
                    </a:r>
                  </a:p>
                </p:txBody>
              </p:sp>
            </mc:Fallback>
          </mc:AlternateContent>
        </p:grpSp>
        <p:cxnSp>
          <p:nvCxnSpPr>
            <p:cNvPr id="123" name="Straight Connector 122">
              <a:extLst>
                <a:ext uri="{FF2B5EF4-FFF2-40B4-BE49-F238E27FC236}">
                  <a16:creationId xmlns:a16="http://schemas.microsoft.com/office/drawing/2014/main" id="{E6EECC72-F061-829D-84BF-ACFDC974EDEB}"/>
                </a:ext>
              </a:extLst>
            </p:cNvPr>
            <p:cNvCxnSpPr>
              <a:cxnSpLocks/>
            </p:cNvCxnSpPr>
            <p:nvPr/>
          </p:nvCxnSpPr>
          <p:spPr>
            <a:xfrm>
              <a:off x="3363540" y="2915660"/>
              <a:ext cx="0" cy="339087"/>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510945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5" name="Title 4">
            <a:extLst>
              <a:ext uri="{FF2B5EF4-FFF2-40B4-BE49-F238E27FC236}">
                <a16:creationId xmlns:a16="http://schemas.microsoft.com/office/drawing/2014/main" id="{4A4F8676-6CB9-ED89-4D4B-765F7AED203D}"/>
              </a:ext>
            </a:extLst>
          </p:cNvPr>
          <p:cNvSpPr>
            <a:spLocks noGrp="1"/>
          </p:cNvSpPr>
          <p:nvPr>
            <p:ph type="title"/>
          </p:nvPr>
        </p:nvSpPr>
        <p:spPr>
          <a:xfrm>
            <a:off x="1295400" y="123478"/>
            <a:ext cx="6781800" cy="857250"/>
          </a:xfrm>
        </p:spPr>
        <p:txBody>
          <a:bodyPr/>
          <a:lstStyle/>
          <a:p>
            <a:r>
              <a:rPr lang="en-US" dirty="0"/>
              <a:t>Motivation of the study</a:t>
            </a:r>
            <a:endParaRPr lang="en-GB" dirty="0"/>
          </a:p>
        </p:txBody>
      </p:sp>
      <p:sp>
        <p:nvSpPr>
          <p:cNvPr id="22" name="Content Placeholder 1">
            <a:extLst>
              <a:ext uri="{FF2B5EF4-FFF2-40B4-BE49-F238E27FC236}">
                <a16:creationId xmlns:a16="http://schemas.microsoft.com/office/drawing/2014/main" id="{FEE4C446-7C9A-5F15-6AA3-A10B34483A81}"/>
              </a:ext>
            </a:extLst>
          </p:cNvPr>
          <p:cNvSpPr>
            <a:spLocks noGrp="1"/>
          </p:cNvSpPr>
          <p:nvPr>
            <p:ph sz="quarter" idx="12"/>
          </p:nvPr>
        </p:nvSpPr>
        <p:spPr>
          <a:xfrm>
            <a:off x="4067944" y="771550"/>
            <a:ext cx="4752528" cy="1368152"/>
          </a:xfrm>
          <a:solidFill>
            <a:schemeClr val="bg1"/>
          </a:solidFill>
        </p:spPr>
        <p:txBody>
          <a:bodyPr/>
          <a:lstStyle/>
          <a:p>
            <a:pPr algn="just"/>
            <a:r>
              <a:rPr lang="en-US" sz="1400" dirty="0"/>
              <a:t>Study the beam loading, its compensation and mitigation strategies for the RF cavities across the 15 stages of the </a:t>
            </a:r>
            <a:r>
              <a:rPr lang="en-US" sz="1400" b="1" dirty="0"/>
              <a:t>Muon Cooling </a:t>
            </a:r>
            <a:r>
              <a:rPr lang="en-US" sz="1400" dirty="0"/>
              <a:t>rectilinear channel</a:t>
            </a:r>
          </a:p>
          <a:p>
            <a:pPr algn="just"/>
            <a:r>
              <a:rPr lang="en-US" sz="1400" dirty="0"/>
              <a:t>Beam dynamics input parameters: R. Zhu and C. Rogers (https://doi.org/10.1103/PhysRevAccelBeams.28.041003)</a:t>
            </a:r>
          </a:p>
          <a:p>
            <a:pPr algn="just"/>
            <a:endParaRPr lang="en-US" sz="1400" dirty="0"/>
          </a:p>
        </p:txBody>
      </p:sp>
      <p:grpSp>
        <p:nvGrpSpPr>
          <p:cNvPr id="6" name="Group 5">
            <a:extLst>
              <a:ext uri="{FF2B5EF4-FFF2-40B4-BE49-F238E27FC236}">
                <a16:creationId xmlns:a16="http://schemas.microsoft.com/office/drawing/2014/main" id="{5A4F9F19-3211-40E3-5FFE-2130790185BE}"/>
              </a:ext>
            </a:extLst>
          </p:cNvPr>
          <p:cNvGrpSpPr/>
          <p:nvPr/>
        </p:nvGrpSpPr>
        <p:grpSpPr>
          <a:xfrm>
            <a:off x="755576" y="2399435"/>
            <a:ext cx="8956955" cy="2515870"/>
            <a:chOff x="755576" y="2399435"/>
            <a:chExt cx="8956955" cy="2515870"/>
          </a:xfrm>
        </p:grpSpPr>
        <p:grpSp>
          <p:nvGrpSpPr>
            <p:cNvPr id="12" name="Group 11">
              <a:extLst>
                <a:ext uri="{FF2B5EF4-FFF2-40B4-BE49-F238E27FC236}">
                  <a16:creationId xmlns:a16="http://schemas.microsoft.com/office/drawing/2014/main" id="{40B79EAD-3AFD-F3D0-FAA0-C8A22941C14D}"/>
                </a:ext>
              </a:extLst>
            </p:cNvPr>
            <p:cNvGrpSpPr/>
            <p:nvPr/>
          </p:nvGrpSpPr>
          <p:grpSpPr>
            <a:xfrm>
              <a:off x="755576" y="2399435"/>
              <a:ext cx="8956955" cy="2515870"/>
              <a:chOff x="939800" y="2363066"/>
              <a:chExt cx="8956955" cy="2515870"/>
            </a:xfrm>
          </p:grpSpPr>
          <p:sp>
            <p:nvSpPr>
              <p:cNvPr id="13" name="Content Placeholder 1">
                <a:extLst>
                  <a:ext uri="{FF2B5EF4-FFF2-40B4-BE49-F238E27FC236}">
                    <a16:creationId xmlns:a16="http://schemas.microsoft.com/office/drawing/2014/main" id="{51ED7220-D16C-F0AB-0193-464B0CB25220}"/>
                  </a:ext>
                </a:extLst>
              </p:cNvPr>
              <p:cNvSpPr txBox="1">
                <a:spLocks/>
              </p:cNvSpPr>
              <p:nvPr/>
            </p:nvSpPr>
            <p:spPr>
              <a:xfrm>
                <a:off x="939800" y="3061152"/>
                <a:ext cx="1440160" cy="216896"/>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400" b="1" dirty="0"/>
                  <a:t>Pre-merging cooling section (A-stages)</a:t>
                </a:r>
                <a:endParaRPr lang="en-US" sz="1100" b="1" dirty="0"/>
              </a:p>
              <a:p>
                <a:pPr lvl="1" algn="ctr"/>
                <a:endParaRPr lang="en-US" sz="1100" b="1" dirty="0"/>
              </a:p>
            </p:txBody>
          </p:sp>
          <p:sp>
            <p:nvSpPr>
              <p:cNvPr id="14" name="Content Placeholder 1">
                <a:extLst>
                  <a:ext uri="{FF2B5EF4-FFF2-40B4-BE49-F238E27FC236}">
                    <a16:creationId xmlns:a16="http://schemas.microsoft.com/office/drawing/2014/main" id="{0962A079-7407-EB59-2CE6-75BAEB2A6CA8}"/>
                  </a:ext>
                </a:extLst>
              </p:cNvPr>
              <p:cNvSpPr txBox="1">
                <a:spLocks/>
              </p:cNvSpPr>
              <p:nvPr/>
            </p:nvSpPr>
            <p:spPr>
              <a:xfrm>
                <a:off x="939800" y="3971587"/>
                <a:ext cx="1440160" cy="216896"/>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400" b="1" dirty="0"/>
                  <a:t>Post-merging cooling section (B-stages)</a:t>
                </a:r>
                <a:endParaRPr lang="en-US" sz="1100" b="1" dirty="0"/>
              </a:p>
              <a:p>
                <a:pPr lvl="1" algn="ctr"/>
                <a:endParaRPr lang="en-US" sz="1100" b="1" dirty="0"/>
              </a:p>
            </p:txBody>
          </p:sp>
          <p:grpSp>
            <p:nvGrpSpPr>
              <p:cNvPr id="15" name="Group 14">
                <a:extLst>
                  <a:ext uri="{FF2B5EF4-FFF2-40B4-BE49-F238E27FC236}">
                    <a16:creationId xmlns:a16="http://schemas.microsoft.com/office/drawing/2014/main" id="{6192DCC1-F563-107A-F4B0-F8E53D05529A}"/>
                  </a:ext>
                </a:extLst>
              </p:cNvPr>
              <p:cNvGrpSpPr/>
              <p:nvPr/>
            </p:nvGrpSpPr>
            <p:grpSpPr>
              <a:xfrm>
                <a:off x="2560217" y="2363066"/>
                <a:ext cx="7336538" cy="2515870"/>
                <a:chOff x="2560217" y="2363066"/>
                <a:chExt cx="7336538" cy="2515870"/>
              </a:xfrm>
            </p:grpSpPr>
            <p:sp>
              <p:nvSpPr>
                <p:cNvPr id="16" name="Footer Placeholder 4">
                  <a:extLst>
                    <a:ext uri="{FF2B5EF4-FFF2-40B4-BE49-F238E27FC236}">
                      <a16:creationId xmlns:a16="http://schemas.microsoft.com/office/drawing/2014/main" id="{FC91448F-6F2B-75B4-943F-959124945A71}"/>
                    </a:ext>
                  </a:extLst>
                </p:cNvPr>
                <p:cNvSpPr txBox="1">
                  <a:spLocks/>
                </p:cNvSpPr>
                <p:nvPr/>
              </p:nvSpPr>
              <p:spPr>
                <a:xfrm>
                  <a:off x="5620320" y="2363066"/>
                  <a:ext cx="4276435" cy="234833"/>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900" b="1" dirty="0"/>
                    <a:t>R. Zhu, </a:t>
                  </a:r>
                  <a:r>
                    <a:rPr lang="en-GB" sz="900" b="0" i="0" u="sng" dirty="0">
                      <a:effectLst/>
                      <a:latin typeface="Arial Narrow" panose="020B0606020202030204" pitchFamily="34" charset="0"/>
                      <a:hlinkClick r:id="rId3" tooltip="https://doi.org/10.1103/PhysRevAccelBeams.28.041003">
                        <a:extLst>
                          <a:ext uri="{A12FA001-AC4F-418D-AE19-62706E023703}">
                            <ahyp:hlinkClr xmlns:ahyp="http://schemas.microsoft.com/office/drawing/2018/hyperlinkcolor" val="tx"/>
                          </a:ext>
                        </a:extLst>
                      </a:hlinkClick>
                    </a:rPr>
                    <a:t>https://doi.org/10.1103/PhysRevAccelBeams.28.041003</a:t>
                  </a:r>
                  <a:r>
                    <a:rPr lang="en-US" sz="900" b="1" dirty="0">
                      <a:latin typeface="Arial Narrow" panose="020B0606020202030204" pitchFamily="34" charset="0"/>
                    </a:rPr>
                    <a:t> </a:t>
                  </a:r>
                  <a:endParaRPr lang="en-GB" sz="900" b="1" dirty="0">
                    <a:latin typeface="Arial Narrow" panose="020B0606020202030204" pitchFamily="34" charset="0"/>
                  </a:endParaRPr>
                </a:p>
              </p:txBody>
            </p:sp>
            <p:pic>
              <p:nvPicPr>
                <p:cNvPr id="17" name="Picture 16" descr="A screenshot of a computer screen&#10;&#10;Description automatically generated">
                  <a:extLst>
                    <a:ext uri="{FF2B5EF4-FFF2-40B4-BE49-F238E27FC236}">
                      <a16:creationId xmlns:a16="http://schemas.microsoft.com/office/drawing/2014/main" id="{C5AABE48-8F29-17F3-09ED-69831BDE45B7}"/>
                    </a:ext>
                  </a:extLst>
                </p:cNvPr>
                <p:cNvPicPr>
                  <a:picLocks noChangeAspect="1"/>
                </p:cNvPicPr>
                <p:nvPr/>
              </p:nvPicPr>
              <p:blipFill>
                <a:blip r:embed="rId4"/>
                <a:stretch>
                  <a:fillRect/>
                </a:stretch>
              </p:blipFill>
              <p:spPr>
                <a:xfrm>
                  <a:off x="2560217" y="2521406"/>
                  <a:ext cx="5859088" cy="2357530"/>
                </a:xfrm>
                <a:prstGeom prst="rect">
                  <a:avLst/>
                </a:prstGeom>
              </p:spPr>
            </p:pic>
          </p:grpSp>
        </p:grpSp>
        <p:sp>
          <p:nvSpPr>
            <p:cNvPr id="34" name="Rectangle 33">
              <a:extLst>
                <a:ext uri="{FF2B5EF4-FFF2-40B4-BE49-F238E27FC236}">
                  <a16:creationId xmlns:a16="http://schemas.microsoft.com/office/drawing/2014/main" id="{7385FA8D-EFC9-614B-CE5B-DBF1BAA6745E}"/>
                </a:ext>
              </a:extLst>
            </p:cNvPr>
            <p:cNvSpPr/>
            <p:nvPr/>
          </p:nvSpPr>
          <p:spPr>
            <a:xfrm>
              <a:off x="6359715" y="2641442"/>
              <a:ext cx="436357" cy="2150030"/>
            </a:xfrm>
            <a:prstGeom prst="rect">
              <a:avLst/>
            </a:prstGeom>
            <a:noFill/>
            <a:ln w="28575">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Rectangle 34">
              <a:extLst>
                <a:ext uri="{FF2B5EF4-FFF2-40B4-BE49-F238E27FC236}">
                  <a16:creationId xmlns:a16="http://schemas.microsoft.com/office/drawing/2014/main" id="{3FA202E9-D218-B88D-4E24-D8DFFC4CFB5F}"/>
                </a:ext>
              </a:extLst>
            </p:cNvPr>
            <p:cNvSpPr/>
            <p:nvPr/>
          </p:nvSpPr>
          <p:spPr>
            <a:xfrm>
              <a:off x="7499217" y="2635179"/>
              <a:ext cx="364014" cy="2150030"/>
            </a:xfrm>
            <a:prstGeom prst="rect">
              <a:avLst/>
            </a:prstGeom>
            <a:noFill/>
            <a:ln w="28575">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3" name="Group 2">
            <a:extLst>
              <a:ext uri="{FF2B5EF4-FFF2-40B4-BE49-F238E27FC236}">
                <a16:creationId xmlns:a16="http://schemas.microsoft.com/office/drawing/2014/main" id="{EF8F1757-3716-102D-1812-ED5059FFE6BB}"/>
              </a:ext>
            </a:extLst>
          </p:cNvPr>
          <p:cNvGrpSpPr/>
          <p:nvPr/>
        </p:nvGrpSpPr>
        <p:grpSpPr>
          <a:xfrm>
            <a:off x="107504" y="771550"/>
            <a:ext cx="3992491" cy="1472489"/>
            <a:chOff x="5116013" y="771550"/>
            <a:chExt cx="3992491" cy="1472489"/>
          </a:xfrm>
        </p:grpSpPr>
        <p:pic>
          <p:nvPicPr>
            <p:cNvPr id="8" name="Picture 7">
              <a:extLst>
                <a:ext uri="{FF2B5EF4-FFF2-40B4-BE49-F238E27FC236}">
                  <a16:creationId xmlns:a16="http://schemas.microsoft.com/office/drawing/2014/main" id="{6E7A2590-D8A3-D8FA-9A65-D636FD663847}"/>
                </a:ext>
              </a:extLst>
            </p:cNvPr>
            <p:cNvPicPr>
              <a:picLocks noChangeAspect="1"/>
            </p:cNvPicPr>
            <p:nvPr/>
          </p:nvPicPr>
          <p:blipFill rotWithShape="1">
            <a:blip r:embed="rId5"/>
            <a:srcRect b="24114"/>
            <a:stretch/>
          </p:blipFill>
          <p:spPr>
            <a:xfrm>
              <a:off x="5116013" y="771550"/>
              <a:ext cx="3992491" cy="1472489"/>
            </a:xfrm>
            <a:prstGeom prst="rect">
              <a:avLst/>
            </a:prstGeom>
          </p:spPr>
        </p:pic>
        <p:sp>
          <p:nvSpPr>
            <p:cNvPr id="2" name="Rectangle 1">
              <a:extLst>
                <a:ext uri="{FF2B5EF4-FFF2-40B4-BE49-F238E27FC236}">
                  <a16:creationId xmlns:a16="http://schemas.microsoft.com/office/drawing/2014/main" id="{2F2160C4-80BC-EE54-6612-1F29337786CC}"/>
                </a:ext>
              </a:extLst>
            </p:cNvPr>
            <p:cNvSpPr/>
            <p:nvPr/>
          </p:nvSpPr>
          <p:spPr>
            <a:xfrm>
              <a:off x="6516216" y="828218"/>
              <a:ext cx="931795" cy="894776"/>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670107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5BEDE4D-2584-FEFB-4CBC-2C76A42F5CA9}"/>
              </a:ext>
            </a:extLst>
          </p:cNvPr>
          <p:cNvSpPr/>
          <p:nvPr/>
        </p:nvSpPr>
        <p:spPr>
          <a:xfrm>
            <a:off x="107504" y="123478"/>
            <a:ext cx="1152128" cy="1152128"/>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4</a:t>
            </a:fld>
            <a:endParaRPr lang="en-GB" dirty="0"/>
          </a:p>
        </p:txBody>
      </p:sp>
      <p:sp>
        <p:nvSpPr>
          <p:cNvPr id="5" name="Title 4">
            <a:extLst>
              <a:ext uri="{FF2B5EF4-FFF2-40B4-BE49-F238E27FC236}">
                <a16:creationId xmlns:a16="http://schemas.microsoft.com/office/drawing/2014/main" id="{4A4F8676-6CB9-ED89-4D4B-765F7AED203D}"/>
              </a:ext>
            </a:extLst>
          </p:cNvPr>
          <p:cNvSpPr>
            <a:spLocks noGrp="1"/>
          </p:cNvSpPr>
          <p:nvPr>
            <p:ph type="title"/>
          </p:nvPr>
        </p:nvSpPr>
        <p:spPr>
          <a:xfrm>
            <a:off x="755576" y="51470"/>
            <a:ext cx="8496944" cy="857250"/>
          </a:xfrm>
        </p:spPr>
        <p:txBody>
          <a:bodyPr/>
          <a:lstStyle/>
          <a:p>
            <a:r>
              <a:rPr lang="en-US" sz="2500" dirty="0"/>
              <a:t>RF cavity cell – Pre-Merging section</a:t>
            </a:r>
            <a:endParaRPr lang="en-GB" sz="2500" dirty="0"/>
          </a:p>
        </p:txBody>
      </p:sp>
      <p:graphicFrame>
        <p:nvGraphicFramePr>
          <p:cNvPr id="17" name="Table 49">
            <a:extLst>
              <a:ext uri="{FF2B5EF4-FFF2-40B4-BE49-F238E27FC236}">
                <a16:creationId xmlns:a16="http://schemas.microsoft.com/office/drawing/2014/main" id="{9ABAB2BA-D910-D7A4-F2AF-C87F5A568456}"/>
              </a:ext>
            </a:extLst>
          </p:cNvPr>
          <p:cNvGraphicFramePr>
            <a:graphicFrameLocks noGrp="1"/>
          </p:cNvGraphicFramePr>
          <p:nvPr/>
        </p:nvGraphicFramePr>
        <p:xfrm>
          <a:off x="467544" y="564055"/>
          <a:ext cx="4435984" cy="1158240"/>
        </p:xfrm>
        <a:graphic>
          <a:graphicData uri="http://schemas.openxmlformats.org/drawingml/2006/table">
            <a:tbl>
              <a:tblPr firstRow="1" bandRow="1"/>
              <a:tblGrid>
                <a:gridCol w="791344">
                  <a:extLst>
                    <a:ext uri="{9D8B030D-6E8A-4147-A177-3AD203B41FA5}">
                      <a16:colId xmlns:a16="http://schemas.microsoft.com/office/drawing/2014/main" val="380244461"/>
                    </a:ext>
                  </a:extLst>
                </a:gridCol>
                <a:gridCol w="728928">
                  <a:extLst>
                    <a:ext uri="{9D8B030D-6E8A-4147-A177-3AD203B41FA5}">
                      <a16:colId xmlns:a16="http://schemas.microsoft.com/office/drawing/2014/main" val="2794159579"/>
                    </a:ext>
                  </a:extLst>
                </a:gridCol>
                <a:gridCol w="728928">
                  <a:extLst>
                    <a:ext uri="{9D8B030D-6E8A-4147-A177-3AD203B41FA5}">
                      <a16:colId xmlns:a16="http://schemas.microsoft.com/office/drawing/2014/main" val="1239554426"/>
                    </a:ext>
                  </a:extLst>
                </a:gridCol>
                <a:gridCol w="728928">
                  <a:extLst>
                    <a:ext uri="{9D8B030D-6E8A-4147-A177-3AD203B41FA5}">
                      <a16:colId xmlns:a16="http://schemas.microsoft.com/office/drawing/2014/main" val="2228957657"/>
                    </a:ext>
                  </a:extLst>
                </a:gridCol>
                <a:gridCol w="728928">
                  <a:extLst>
                    <a:ext uri="{9D8B030D-6E8A-4147-A177-3AD203B41FA5}">
                      <a16:colId xmlns:a16="http://schemas.microsoft.com/office/drawing/2014/main" val="1157265565"/>
                    </a:ext>
                  </a:extLst>
                </a:gridCol>
                <a:gridCol w="728928">
                  <a:extLst>
                    <a:ext uri="{9D8B030D-6E8A-4147-A177-3AD203B41FA5}">
                      <a16:colId xmlns:a16="http://schemas.microsoft.com/office/drawing/2014/main" val="4173267662"/>
                    </a:ext>
                  </a:extLst>
                </a:gridCol>
              </a:tblGrid>
              <a:tr h="135607">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1000" b="1" dirty="0">
                          <a:solidFill>
                            <a:schemeClr val="bg1"/>
                          </a:solidFill>
                          <a:latin typeface="Arial Narrow" panose="020B0606020202030204" pitchFamily="34" charset="0"/>
                        </a:rPr>
                        <a:t>Parameter</a:t>
                      </a:r>
                      <a:endParaRPr lang="en-GB" sz="1000" b="1" dirty="0">
                        <a:solidFill>
                          <a:schemeClr val="bg1"/>
                        </a:solidFill>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1000" b="1" dirty="0">
                          <a:solidFill>
                            <a:schemeClr val="bg1"/>
                          </a:solidFill>
                          <a:latin typeface="Arial Narrow" panose="020B0606020202030204" pitchFamily="34" charset="0"/>
                        </a:rPr>
                        <a:t>Unit</a:t>
                      </a:r>
                      <a:endParaRPr lang="en-GB" sz="1000" b="1" dirty="0">
                        <a:solidFill>
                          <a:schemeClr val="bg1"/>
                        </a:solidFill>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dirty="0">
                          <a:solidFill>
                            <a:schemeClr val="bg1"/>
                          </a:solidFill>
                          <a:effectLst/>
                          <a:latin typeface="Arial Narrow" panose="020B0606020202030204" pitchFamily="34" charset="0"/>
                        </a:rPr>
                        <a:t>Stage 1</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dirty="0">
                          <a:solidFill>
                            <a:schemeClr val="bg1"/>
                          </a:solidFill>
                          <a:effectLst/>
                          <a:latin typeface="Arial Narrow" panose="020B0606020202030204" pitchFamily="34" charset="0"/>
                        </a:rPr>
                        <a:t>Stage 2</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dirty="0">
                          <a:solidFill>
                            <a:schemeClr val="bg1"/>
                          </a:solidFill>
                          <a:effectLst/>
                          <a:latin typeface="Arial Narrow" panose="020B0606020202030204" pitchFamily="34" charset="0"/>
                        </a:rPr>
                        <a:t>Stage 3</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dirty="0">
                          <a:solidFill>
                            <a:schemeClr val="bg1"/>
                          </a:solidFill>
                          <a:effectLst/>
                          <a:latin typeface="Arial Narrow" panose="020B0606020202030204" pitchFamily="34" charset="0"/>
                        </a:rPr>
                        <a:t>Stage 4</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3127706722"/>
                  </a:ext>
                </a:extLst>
              </a:tr>
              <a:tr h="135607">
                <a:tc>
                  <a:txBody>
                    <a:bodyPr/>
                    <a:lstStyle/>
                    <a:p>
                      <a:pPr algn="ctr" fontAlgn="ctr"/>
                      <a:r>
                        <a:rPr lang="en-GB" sz="1000" b="0" i="0" u="none" strike="noStrike">
                          <a:solidFill>
                            <a:srgbClr val="000000"/>
                          </a:solidFill>
                          <a:effectLst/>
                          <a:latin typeface="Arial Narrow" panose="020B0606020202030204" pitchFamily="34" charset="0"/>
                        </a:rPr>
                        <a:t>f</a:t>
                      </a:r>
                      <a:r>
                        <a:rPr lang="en-GB" sz="1000" b="0" i="0" u="none" strike="noStrike" baseline="-25000">
                          <a:solidFill>
                            <a:srgbClr val="000000"/>
                          </a:solidFill>
                          <a:effectLst/>
                          <a:latin typeface="Arial Narrow" panose="020B0606020202030204" pitchFamily="34" charset="0"/>
                        </a:rPr>
                        <a:t>0</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MHz</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352</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352</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704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704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598473574"/>
                  </a:ext>
                </a:extLst>
              </a:tr>
              <a:tr h="135607">
                <a:tc>
                  <a:txBody>
                    <a:bodyPr/>
                    <a:lstStyle/>
                    <a:p>
                      <a:pPr algn="ctr" fontAlgn="ctr"/>
                      <a:r>
                        <a:rPr lang="en-GB" sz="1000" b="0" i="0" u="none" strike="noStrike">
                          <a:solidFill>
                            <a:srgbClr val="000000"/>
                          </a:solidFill>
                          <a:effectLst/>
                          <a:latin typeface="Arial Narrow" panose="020B0606020202030204" pitchFamily="34" charset="0"/>
                        </a:rPr>
                        <a:t>L</a:t>
                      </a:r>
                      <a:r>
                        <a:rPr lang="en-GB" sz="1000" b="0" i="0" u="none" strike="noStrike" baseline="-25000">
                          <a:solidFill>
                            <a:srgbClr val="000000"/>
                          </a:solidFill>
                          <a:effectLst/>
                          <a:latin typeface="Arial Narrow" panose="020B0606020202030204" pitchFamily="34" charset="0"/>
                        </a:rPr>
                        <a:t>cav</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mm</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190</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190</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95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95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447240271"/>
                  </a:ext>
                </a:extLst>
              </a:tr>
              <a:tr h="135607">
                <a:tc>
                  <a:txBody>
                    <a:bodyPr/>
                    <a:lstStyle/>
                    <a:p>
                      <a:pPr algn="ctr" fontAlgn="ctr"/>
                      <a:r>
                        <a:rPr lang="en-GB" sz="1000" b="0" i="0" u="none" strike="noStrike">
                          <a:solidFill>
                            <a:srgbClr val="000000"/>
                          </a:solidFill>
                          <a:effectLst/>
                          <a:latin typeface="Arial Narrow" panose="020B0606020202030204" pitchFamily="34" charset="0"/>
                        </a:rPr>
                        <a:t>R</a:t>
                      </a:r>
                      <a:r>
                        <a:rPr lang="en-GB" sz="1000" b="0" i="0" u="none" strike="noStrike" baseline="-25000">
                          <a:solidFill>
                            <a:srgbClr val="000000"/>
                          </a:solidFill>
                          <a:effectLst/>
                          <a:latin typeface="Arial Narrow" panose="020B0606020202030204" pitchFamily="34" charset="0"/>
                        </a:rPr>
                        <a:t>i</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mm</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240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160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100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80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194483261"/>
                  </a:ext>
                </a:extLst>
              </a:tr>
              <a:tr h="135607">
                <a:tc>
                  <a:txBody>
                    <a:bodyPr/>
                    <a:lstStyle/>
                    <a:p>
                      <a:pPr algn="ctr" fontAlgn="ctr"/>
                      <a:r>
                        <a:rPr lang="el-GR" sz="1000" b="0" i="0" u="none" strike="noStrike">
                          <a:solidFill>
                            <a:srgbClr val="000000"/>
                          </a:solidFill>
                          <a:effectLst/>
                          <a:latin typeface="Arial Narrow" panose="020B0606020202030204" pitchFamily="34" charset="0"/>
                        </a:rPr>
                        <a:t>β</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0.923</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0.894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0.894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0.901</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152257431"/>
                  </a:ext>
                </a:extLst>
              </a:tr>
              <a:tr h="135607">
                <a:tc>
                  <a:txBody>
                    <a:bodyPr/>
                    <a:lstStyle/>
                    <a:p>
                      <a:pPr algn="ctr" fontAlgn="ctr"/>
                      <a:r>
                        <a:rPr lang="en-GB" sz="1000" b="0" i="0" u="none" strike="noStrike">
                          <a:solidFill>
                            <a:srgbClr val="000000"/>
                          </a:solidFill>
                          <a:effectLst/>
                          <a:latin typeface="Arial Narrow" panose="020B0606020202030204" pitchFamily="34" charset="0"/>
                        </a:rPr>
                        <a:t>t</a:t>
                      </a:r>
                      <a:r>
                        <a:rPr lang="en-GB" sz="1000" b="0" i="0" u="none" strike="noStrike" baseline="-25000">
                          <a:solidFill>
                            <a:srgbClr val="000000"/>
                          </a:solidFill>
                          <a:effectLst/>
                          <a:latin typeface="Arial Narrow" panose="020B0606020202030204" pitchFamily="34" charset="0"/>
                        </a:rPr>
                        <a:t>w</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um</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120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70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45</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40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835679494"/>
                  </a:ext>
                </a:extLst>
              </a:tr>
              <a:tr h="135607">
                <a:tc>
                  <a:txBody>
                    <a:bodyPr/>
                    <a:lstStyle/>
                    <a:p>
                      <a:pPr algn="ctr" fontAlgn="ctr"/>
                      <a:r>
                        <a:rPr lang="en-GB" sz="1000" b="0" i="0" u="none" strike="noStrike" dirty="0" err="1">
                          <a:solidFill>
                            <a:srgbClr val="000000"/>
                          </a:solidFill>
                          <a:effectLst/>
                          <a:latin typeface="Arial Narrow" panose="020B0606020202030204" pitchFamily="34" charset="0"/>
                        </a:rPr>
                        <a:t>E</a:t>
                      </a:r>
                      <a:r>
                        <a:rPr lang="en-GB" sz="1000" b="0" i="0" u="none" strike="noStrike" baseline="-25000" dirty="0" err="1">
                          <a:solidFill>
                            <a:srgbClr val="000000"/>
                          </a:solidFill>
                          <a:effectLst/>
                          <a:latin typeface="Arial Narrow" panose="020B0606020202030204" pitchFamily="34" charset="0"/>
                        </a:rPr>
                        <a:t>nom</a:t>
                      </a:r>
                      <a:endParaRPr lang="en-GB" sz="1000" b="0" i="0" u="none" strike="noStrike" dirty="0">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MV/m</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27.4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26.4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31.5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31.7</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625010979"/>
                  </a:ext>
                </a:extLst>
              </a:tr>
            </a:tbl>
          </a:graphicData>
        </a:graphic>
      </p:graphicFrame>
      <p:graphicFrame>
        <p:nvGraphicFramePr>
          <p:cNvPr id="22" name="Table 49">
            <a:extLst>
              <a:ext uri="{FF2B5EF4-FFF2-40B4-BE49-F238E27FC236}">
                <a16:creationId xmlns:a16="http://schemas.microsoft.com/office/drawing/2014/main" id="{A9BFFDBB-34A9-B193-54A3-B4A9F88C56EE}"/>
              </a:ext>
            </a:extLst>
          </p:cNvPr>
          <p:cNvGraphicFramePr>
            <a:graphicFrameLocks noGrp="1"/>
          </p:cNvGraphicFramePr>
          <p:nvPr/>
        </p:nvGraphicFramePr>
        <p:xfrm>
          <a:off x="467544" y="1872631"/>
          <a:ext cx="4435983" cy="1463040"/>
        </p:xfrm>
        <a:graphic>
          <a:graphicData uri="http://schemas.openxmlformats.org/drawingml/2006/table">
            <a:tbl>
              <a:tblPr firstRow="1" bandRow="1"/>
              <a:tblGrid>
                <a:gridCol w="864025">
                  <a:extLst>
                    <a:ext uri="{9D8B030D-6E8A-4147-A177-3AD203B41FA5}">
                      <a16:colId xmlns:a16="http://schemas.microsoft.com/office/drawing/2014/main" val="380244461"/>
                    </a:ext>
                  </a:extLst>
                </a:gridCol>
                <a:gridCol w="578708">
                  <a:extLst>
                    <a:ext uri="{9D8B030D-6E8A-4147-A177-3AD203B41FA5}">
                      <a16:colId xmlns:a16="http://schemas.microsoft.com/office/drawing/2014/main" val="2794159579"/>
                    </a:ext>
                  </a:extLst>
                </a:gridCol>
                <a:gridCol w="605625">
                  <a:extLst>
                    <a:ext uri="{9D8B030D-6E8A-4147-A177-3AD203B41FA5}">
                      <a16:colId xmlns:a16="http://schemas.microsoft.com/office/drawing/2014/main" val="1239554426"/>
                    </a:ext>
                  </a:extLst>
                </a:gridCol>
                <a:gridCol w="795875">
                  <a:extLst>
                    <a:ext uri="{9D8B030D-6E8A-4147-A177-3AD203B41FA5}">
                      <a16:colId xmlns:a16="http://schemas.microsoft.com/office/drawing/2014/main" val="2228957657"/>
                    </a:ext>
                  </a:extLst>
                </a:gridCol>
                <a:gridCol w="795875">
                  <a:extLst>
                    <a:ext uri="{9D8B030D-6E8A-4147-A177-3AD203B41FA5}">
                      <a16:colId xmlns:a16="http://schemas.microsoft.com/office/drawing/2014/main" val="1157265565"/>
                    </a:ext>
                  </a:extLst>
                </a:gridCol>
                <a:gridCol w="795875">
                  <a:extLst>
                    <a:ext uri="{9D8B030D-6E8A-4147-A177-3AD203B41FA5}">
                      <a16:colId xmlns:a16="http://schemas.microsoft.com/office/drawing/2014/main" val="4173267662"/>
                    </a:ext>
                  </a:extLst>
                </a:gridCol>
              </a:tblGrid>
              <a:tr h="135607">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1000" b="1" dirty="0">
                          <a:solidFill>
                            <a:schemeClr val="bg1"/>
                          </a:solidFill>
                          <a:latin typeface="Arial Narrow" panose="020B0606020202030204" pitchFamily="34" charset="0"/>
                        </a:rPr>
                        <a:t>Parameter</a:t>
                      </a:r>
                      <a:endParaRPr lang="en-GB" sz="1000" b="1" dirty="0">
                        <a:solidFill>
                          <a:schemeClr val="bg1"/>
                        </a:solidFill>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1000" b="1" dirty="0">
                          <a:solidFill>
                            <a:schemeClr val="bg1"/>
                          </a:solidFill>
                          <a:latin typeface="Arial Narrow" panose="020B0606020202030204" pitchFamily="34" charset="0"/>
                        </a:rPr>
                        <a:t>Unit</a:t>
                      </a:r>
                      <a:endParaRPr lang="en-GB" sz="1000" b="1" dirty="0">
                        <a:solidFill>
                          <a:schemeClr val="bg1"/>
                        </a:solidFill>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a:solidFill>
                            <a:schemeClr val="bg1"/>
                          </a:solidFill>
                          <a:effectLst/>
                          <a:latin typeface="Arial Narrow" panose="020B0606020202030204" pitchFamily="34" charset="0"/>
                        </a:rPr>
                        <a:t>Stage 1</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dirty="0">
                          <a:solidFill>
                            <a:schemeClr val="bg1"/>
                          </a:solidFill>
                          <a:effectLst/>
                          <a:latin typeface="Arial Narrow" panose="020B0606020202030204" pitchFamily="34" charset="0"/>
                        </a:rPr>
                        <a:t>Stage 2</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a:solidFill>
                            <a:schemeClr val="bg1"/>
                          </a:solidFill>
                          <a:effectLst/>
                          <a:latin typeface="Arial Narrow" panose="020B0606020202030204" pitchFamily="34" charset="0"/>
                        </a:rPr>
                        <a:t>Stage 3</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dirty="0">
                          <a:solidFill>
                            <a:schemeClr val="bg1"/>
                          </a:solidFill>
                          <a:effectLst/>
                          <a:latin typeface="Arial Narrow" panose="020B0606020202030204" pitchFamily="34" charset="0"/>
                        </a:rPr>
                        <a:t>Stage 4</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3127706722"/>
                  </a:ext>
                </a:extLst>
              </a:tr>
              <a:tr h="135607">
                <a:tc>
                  <a:txBody>
                    <a:bodyPr/>
                    <a:lstStyle/>
                    <a:p>
                      <a:pPr algn="ctr" fontAlgn="ctr"/>
                      <a:r>
                        <a:rPr lang="en-GB" sz="1000" b="0" i="0" u="none" strike="noStrike">
                          <a:solidFill>
                            <a:srgbClr val="000000"/>
                          </a:solidFill>
                          <a:effectLst/>
                          <a:latin typeface="Arial Narrow" panose="020B0606020202030204" pitchFamily="34" charset="0"/>
                        </a:rPr>
                        <a:t>Q</a:t>
                      </a:r>
                      <a:r>
                        <a:rPr lang="en-GB" sz="1000" b="0" i="0" u="none" strike="noStrike" baseline="-25000">
                          <a:solidFill>
                            <a:srgbClr val="000000"/>
                          </a:solidFill>
                          <a:effectLst/>
                          <a:latin typeface="Arial Narrow" panose="020B0606020202030204" pitchFamily="34" charset="0"/>
                        </a:rPr>
                        <a:t>0 </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3.055E+04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3.142E+04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2.202E+04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2.221E+04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598473574"/>
                  </a:ext>
                </a:extLst>
              </a:tr>
              <a:tr h="135607">
                <a:tc>
                  <a:txBody>
                    <a:bodyPr/>
                    <a:lstStyle/>
                    <a:p>
                      <a:pPr algn="ctr" fontAlgn="ctr"/>
                      <a:r>
                        <a:rPr lang="en-GB" sz="1000" b="0" i="0" u="none" strike="noStrike">
                          <a:solidFill>
                            <a:srgbClr val="000000"/>
                          </a:solidFill>
                          <a:effectLst/>
                          <a:latin typeface="Arial Narrow" panose="020B0606020202030204" pitchFamily="34" charset="0"/>
                        </a:rPr>
                        <a:t>t</a:t>
                      </a:r>
                      <a:r>
                        <a:rPr lang="en-GB" sz="1000" b="0" i="0" u="none" strike="noStrike" baseline="-25000">
                          <a:solidFill>
                            <a:srgbClr val="000000"/>
                          </a:solidFill>
                          <a:effectLst/>
                          <a:latin typeface="Arial Narrow" panose="020B0606020202030204" pitchFamily="34" charset="0"/>
                        </a:rPr>
                        <a:t>f</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us</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31.203</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32.087</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11.248</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11.345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447240271"/>
                  </a:ext>
                </a:extLst>
              </a:tr>
              <a:tr h="135607">
                <a:tc>
                  <a:txBody>
                    <a:bodyPr/>
                    <a:lstStyle/>
                    <a:p>
                      <a:pPr algn="ctr" fontAlgn="ctr"/>
                      <a:r>
                        <a:rPr lang="en-GB" sz="1000" b="0" i="0" u="none" strike="noStrike">
                          <a:solidFill>
                            <a:srgbClr val="000000"/>
                          </a:solidFill>
                          <a:effectLst/>
                          <a:latin typeface="Arial Narrow" panose="020B0606020202030204" pitchFamily="34" charset="0"/>
                        </a:rPr>
                        <a:t>DF</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1.17E-04</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1.21E-04</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4.27E-05</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4.31E-05</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194483261"/>
                  </a:ext>
                </a:extLst>
              </a:tr>
              <a:tr h="135607">
                <a:tc>
                  <a:txBody>
                    <a:bodyPr/>
                    <a:lstStyle/>
                    <a:p>
                      <a:pPr algn="ctr" fontAlgn="ctr"/>
                      <a:r>
                        <a:rPr lang="en-GB" sz="1000" b="0" i="0" u="none" strike="noStrike">
                          <a:solidFill>
                            <a:srgbClr val="000000"/>
                          </a:solidFill>
                          <a:effectLst/>
                          <a:latin typeface="Arial Narrow" panose="020B0606020202030204" pitchFamily="34" charset="0"/>
                        </a:rPr>
                        <a:t>R/Q (</a:t>
                      </a:r>
                      <a:r>
                        <a:rPr lang="el-GR" sz="1000" b="0" i="0" u="none" strike="noStrike">
                          <a:solidFill>
                            <a:srgbClr val="000000"/>
                          </a:solidFill>
                          <a:effectLst/>
                          <a:latin typeface="Arial Narrow" panose="020B0606020202030204" pitchFamily="34" charset="0"/>
                        </a:rPr>
                        <a:t>β)</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l-GR" sz="1000" b="0" i="0" u="none" strike="noStrike">
                          <a:solidFill>
                            <a:srgbClr val="000000"/>
                          </a:solidFill>
                          <a:effectLst/>
                          <a:latin typeface="Arial Narrow" panose="020B0606020202030204" pitchFamily="34" charset="0"/>
                        </a:rPr>
                        <a:t>Ω</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171.726</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149.684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160.358</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150.206</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152257431"/>
                  </a:ext>
                </a:extLst>
              </a:tr>
              <a:tr h="135607">
                <a:tc>
                  <a:txBody>
                    <a:bodyPr/>
                    <a:lstStyle/>
                    <a:p>
                      <a:pPr algn="ctr" fontAlgn="ctr"/>
                      <a:r>
                        <a:rPr lang="en-GB" sz="1000" b="0" i="0" u="none" strike="noStrike">
                          <a:solidFill>
                            <a:srgbClr val="000000"/>
                          </a:solidFill>
                          <a:effectLst/>
                          <a:latin typeface="Arial Narrow" panose="020B0606020202030204" pitchFamily="34" charset="0"/>
                        </a:rPr>
                        <a:t>P</a:t>
                      </a:r>
                      <a:r>
                        <a:rPr lang="en-GB" sz="1000" b="0" i="0" u="none" strike="noStrike" baseline="-25000">
                          <a:solidFill>
                            <a:srgbClr val="000000"/>
                          </a:solidFill>
                          <a:effectLst/>
                          <a:latin typeface="Arial Narrow" panose="020B0606020202030204" pitchFamily="34" charset="0"/>
                        </a:rPr>
                        <a:t>diss</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MW/cavity</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4.245</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4.342</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2.056</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2.213</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835679494"/>
                  </a:ext>
                </a:extLst>
              </a:tr>
              <a:tr h="135607">
                <a:tc>
                  <a:txBody>
                    <a:bodyPr/>
                    <a:lstStyle/>
                    <a:p>
                      <a:pPr algn="ctr" fontAlgn="ctr"/>
                      <a:r>
                        <a:rPr lang="en-GB" sz="1000" b="0" i="0" u="none" strike="noStrike">
                          <a:solidFill>
                            <a:srgbClr val="000000"/>
                          </a:solidFill>
                          <a:effectLst/>
                          <a:latin typeface="Arial Narrow" panose="020B0606020202030204" pitchFamily="34" charset="0"/>
                        </a:rPr>
                        <a:t>P</a:t>
                      </a:r>
                      <a:r>
                        <a:rPr lang="en-GB" sz="1000" b="0" i="0" u="none" strike="noStrike" baseline="-25000">
                          <a:solidFill>
                            <a:srgbClr val="000000"/>
                          </a:solidFill>
                          <a:effectLst/>
                          <a:latin typeface="Arial Narrow" panose="020B0606020202030204" pitchFamily="34" charset="0"/>
                        </a:rPr>
                        <a:t>diss,Be</a:t>
                      </a:r>
                      <a:r>
                        <a:rPr lang="en-GB" sz="1000" b="0" i="0" u="none" strike="noStrike">
                          <a:solidFill>
                            <a:srgbClr val="000000"/>
                          </a:solidFill>
                          <a:effectLst/>
                          <a:latin typeface="Arial Narrow" panose="020B0606020202030204" pitchFamily="34" charset="0"/>
                        </a:rPr>
                        <a:t>/P</a:t>
                      </a:r>
                      <a:r>
                        <a:rPr lang="en-GB" sz="1000" b="0" i="0" u="none" strike="noStrike" baseline="-25000">
                          <a:solidFill>
                            <a:srgbClr val="000000"/>
                          </a:solidFill>
                          <a:effectLst/>
                          <a:latin typeface="Arial Narrow" panose="020B0606020202030204" pitchFamily="34" charset="0"/>
                        </a:rPr>
                        <a:t>diss</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0.377</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0.085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0.201</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0.085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625010979"/>
                  </a:ext>
                </a:extLst>
              </a:tr>
              <a:tr h="135607">
                <a:tc>
                  <a:txBody>
                    <a:bodyPr/>
                    <a:lstStyle/>
                    <a:p>
                      <a:pPr algn="ctr" fontAlgn="ctr"/>
                      <a:r>
                        <a:rPr lang="en-GB" sz="1000" b="0" i="0" u="none" strike="noStrike">
                          <a:solidFill>
                            <a:srgbClr val="000000"/>
                          </a:solidFill>
                          <a:effectLst/>
                          <a:latin typeface="Arial Narrow" panose="020B0606020202030204" pitchFamily="34" charset="0"/>
                        </a:rPr>
                        <a:t>E</a:t>
                      </a:r>
                      <a:r>
                        <a:rPr lang="en-GB" sz="1000" b="0" i="0" u="none" strike="noStrike" baseline="-25000">
                          <a:solidFill>
                            <a:srgbClr val="000000"/>
                          </a:solidFill>
                          <a:effectLst/>
                          <a:latin typeface="Arial Narrow" panose="020B0606020202030204" pitchFamily="34" charset="0"/>
                        </a:rPr>
                        <a:t>peak,Cu</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MV/m</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11.720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23.249</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20.802</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27.873</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882950395"/>
                  </a:ext>
                </a:extLst>
              </a:tr>
              <a:tr h="135607">
                <a:tc>
                  <a:txBody>
                    <a:bodyPr/>
                    <a:lstStyle/>
                    <a:p>
                      <a:pPr algn="ctr" fontAlgn="ctr"/>
                      <a:r>
                        <a:rPr lang="en-GB" sz="1000" b="0" i="0" u="none" strike="noStrike">
                          <a:solidFill>
                            <a:srgbClr val="000000"/>
                          </a:solidFill>
                          <a:effectLst/>
                          <a:latin typeface="Arial Narrow" panose="020B0606020202030204" pitchFamily="34" charset="0"/>
                        </a:rPr>
                        <a:t>E</a:t>
                      </a:r>
                      <a:r>
                        <a:rPr lang="en-GB" sz="1000" b="0" i="0" u="none" strike="noStrike" baseline="-25000">
                          <a:solidFill>
                            <a:srgbClr val="000000"/>
                          </a:solidFill>
                          <a:effectLst/>
                          <a:latin typeface="Arial Narrow" panose="020B0606020202030204" pitchFamily="34" charset="0"/>
                        </a:rPr>
                        <a:t>peak,Be</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MV/m</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27.383</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26.511</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31.507</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31.829</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965850995"/>
                  </a:ext>
                </a:extLst>
              </a:tr>
            </a:tbl>
          </a:graphicData>
        </a:graphic>
      </p:graphicFrame>
      <p:graphicFrame>
        <p:nvGraphicFramePr>
          <p:cNvPr id="23" name="Table 49">
            <a:extLst>
              <a:ext uri="{FF2B5EF4-FFF2-40B4-BE49-F238E27FC236}">
                <a16:creationId xmlns:a16="http://schemas.microsoft.com/office/drawing/2014/main" id="{AE1E7417-449F-E56F-CE1F-A77EE6A4492F}"/>
              </a:ext>
            </a:extLst>
          </p:cNvPr>
          <p:cNvGraphicFramePr>
            <a:graphicFrameLocks noGrp="1"/>
          </p:cNvGraphicFramePr>
          <p:nvPr>
            <p:extLst>
              <p:ext uri="{D42A27DB-BD31-4B8C-83A1-F6EECF244321}">
                <p14:modId xmlns:p14="http://schemas.microsoft.com/office/powerpoint/2010/main" val="4029742885"/>
              </p:ext>
            </p:extLst>
          </p:nvPr>
        </p:nvGraphicFramePr>
        <p:xfrm>
          <a:off x="467544" y="3493390"/>
          <a:ext cx="4435986" cy="1310640"/>
        </p:xfrm>
        <a:graphic>
          <a:graphicData uri="http://schemas.openxmlformats.org/drawingml/2006/table">
            <a:tbl>
              <a:tblPr firstRow="1" bandRow="1"/>
              <a:tblGrid>
                <a:gridCol w="846721">
                  <a:extLst>
                    <a:ext uri="{9D8B030D-6E8A-4147-A177-3AD203B41FA5}">
                      <a16:colId xmlns:a16="http://schemas.microsoft.com/office/drawing/2014/main" val="380244461"/>
                    </a:ext>
                  </a:extLst>
                </a:gridCol>
                <a:gridCol w="717853">
                  <a:extLst>
                    <a:ext uri="{9D8B030D-6E8A-4147-A177-3AD203B41FA5}">
                      <a16:colId xmlns:a16="http://schemas.microsoft.com/office/drawing/2014/main" val="2794159579"/>
                    </a:ext>
                  </a:extLst>
                </a:gridCol>
                <a:gridCol w="717853">
                  <a:extLst>
                    <a:ext uri="{9D8B030D-6E8A-4147-A177-3AD203B41FA5}">
                      <a16:colId xmlns:a16="http://schemas.microsoft.com/office/drawing/2014/main" val="1239554426"/>
                    </a:ext>
                  </a:extLst>
                </a:gridCol>
                <a:gridCol w="717853">
                  <a:extLst>
                    <a:ext uri="{9D8B030D-6E8A-4147-A177-3AD203B41FA5}">
                      <a16:colId xmlns:a16="http://schemas.microsoft.com/office/drawing/2014/main" val="2228957657"/>
                    </a:ext>
                  </a:extLst>
                </a:gridCol>
                <a:gridCol w="717853">
                  <a:extLst>
                    <a:ext uri="{9D8B030D-6E8A-4147-A177-3AD203B41FA5}">
                      <a16:colId xmlns:a16="http://schemas.microsoft.com/office/drawing/2014/main" val="1157265565"/>
                    </a:ext>
                  </a:extLst>
                </a:gridCol>
                <a:gridCol w="717853">
                  <a:extLst>
                    <a:ext uri="{9D8B030D-6E8A-4147-A177-3AD203B41FA5}">
                      <a16:colId xmlns:a16="http://schemas.microsoft.com/office/drawing/2014/main" val="4173267662"/>
                    </a:ext>
                  </a:extLst>
                </a:gridCol>
              </a:tblGrid>
              <a:tr h="135607">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1000" b="1" dirty="0">
                          <a:solidFill>
                            <a:schemeClr val="bg1"/>
                          </a:solidFill>
                          <a:latin typeface="Arial Narrow" panose="020B0606020202030204" pitchFamily="34" charset="0"/>
                        </a:rPr>
                        <a:t>Parameter</a:t>
                      </a:r>
                      <a:endParaRPr lang="en-GB" sz="1000" b="1" dirty="0">
                        <a:solidFill>
                          <a:schemeClr val="bg1"/>
                        </a:solidFill>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1000" b="1" dirty="0">
                          <a:solidFill>
                            <a:schemeClr val="bg1"/>
                          </a:solidFill>
                          <a:latin typeface="Arial Narrow" panose="020B0606020202030204" pitchFamily="34" charset="0"/>
                        </a:rPr>
                        <a:t>Unit</a:t>
                      </a:r>
                      <a:endParaRPr lang="en-GB" sz="1000" b="1" dirty="0">
                        <a:solidFill>
                          <a:schemeClr val="bg1"/>
                        </a:solidFill>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dirty="0">
                          <a:solidFill>
                            <a:schemeClr val="bg1"/>
                          </a:solidFill>
                          <a:effectLst/>
                          <a:latin typeface="Arial Narrow" panose="020B0606020202030204" pitchFamily="34" charset="0"/>
                        </a:rPr>
                        <a:t>Stage 1</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dirty="0">
                          <a:solidFill>
                            <a:schemeClr val="bg1"/>
                          </a:solidFill>
                          <a:effectLst/>
                          <a:latin typeface="Arial Narrow" panose="020B0606020202030204" pitchFamily="34" charset="0"/>
                        </a:rPr>
                        <a:t>Stage 2</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a:solidFill>
                            <a:schemeClr val="bg1"/>
                          </a:solidFill>
                          <a:effectLst/>
                          <a:latin typeface="Arial Narrow" panose="020B0606020202030204" pitchFamily="34" charset="0"/>
                        </a:rPr>
                        <a:t>Stage 3</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dirty="0">
                          <a:solidFill>
                            <a:schemeClr val="bg1"/>
                          </a:solidFill>
                          <a:effectLst/>
                          <a:latin typeface="Arial Narrow" panose="020B0606020202030204" pitchFamily="34" charset="0"/>
                        </a:rPr>
                        <a:t>Stage 4</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3127706722"/>
                  </a:ext>
                </a:extLst>
              </a:tr>
              <a:tr h="135607">
                <a:tc>
                  <a:txBody>
                    <a:bodyPr/>
                    <a:lstStyle/>
                    <a:p>
                      <a:pPr algn="ctr" fontAlgn="ctr"/>
                      <a:r>
                        <a:rPr lang="en-GB" sz="1000" b="0" i="0" u="none" strike="noStrike">
                          <a:solidFill>
                            <a:srgbClr val="000000"/>
                          </a:solidFill>
                          <a:effectLst/>
                          <a:latin typeface="Arial Narrow" panose="020B0606020202030204" pitchFamily="34" charset="0"/>
                        </a:rPr>
                        <a:t>P</a:t>
                      </a:r>
                      <a:r>
                        <a:rPr lang="en-GB" sz="1000" b="0" i="0" u="none" strike="noStrike" baseline="-25000">
                          <a:solidFill>
                            <a:srgbClr val="000000"/>
                          </a:solidFill>
                          <a:effectLst/>
                          <a:latin typeface="Arial Narrow" panose="020B0606020202030204" pitchFamily="34" charset="0"/>
                        </a:rPr>
                        <a:t>g</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MW/cavity</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5.094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5.210</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2.468</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2.655</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598473574"/>
                  </a:ext>
                </a:extLst>
              </a:tr>
              <a:tr h="135607">
                <a:tc>
                  <a:txBody>
                    <a:bodyPr/>
                    <a:lstStyle/>
                    <a:p>
                      <a:pPr algn="ctr" fontAlgn="ctr"/>
                      <a:r>
                        <a:rPr lang="en-GB" sz="1000" b="0" i="0" u="none" strike="noStrike">
                          <a:solidFill>
                            <a:srgbClr val="000000"/>
                          </a:solidFill>
                          <a:effectLst/>
                          <a:latin typeface="Arial Narrow" panose="020B0606020202030204" pitchFamily="34" charset="0"/>
                        </a:rPr>
                        <a:t>DFg</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US" sz="1000" b="0" i="0" u="none" strike="noStrike" dirty="0">
                          <a:solidFill>
                            <a:srgbClr val="000000"/>
                          </a:solidFill>
                          <a:effectLst/>
                          <a:latin typeface="Arial Narrow" panose="020B0606020202030204" pitchFamily="34" charset="0"/>
                        </a:rPr>
                        <a:t>-</a:t>
                      </a:r>
                      <a:endParaRPr lang="en-GB" sz="1000" b="0" i="0" u="none" strike="noStrike" dirty="0">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1.56E-04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1.61E-04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5.67E-05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5.73E-05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447240271"/>
                  </a:ext>
                </a:extLst>
              </a:tr>
              <a:tr h="135607">
                <a:tc>
                  <a:txBody>
                    <a:bodyPr/>
                    <a:lstStyle/>
                    <a:p>
                      <a:pPr algn="ctr" fontAlgn="b"/>
                      <a:r>
                        <a:rPr lang="en-GB" sz="1000" b="0" i="0" u="none" strike="noStrike">
                          <a:solidFill>
                            <a:srgbClr val="000000"/>
                          </a:solidFill>
                          <a:effectLst/>
                          <a:latin typeface="Arial Narrow" panose="020B0606020202030204" pitchFamily="34" charset="0"/>
                        </a:rPr>
                        <a:t>N</a:t>
                      </a:r>
                      <a:r>
                        <a:rPr lang="en-GB" sz="1000" b="0" i="0" u="none" strike="noStrike" baseline="-25000">
                          <a:solidFill>
                            <a:srgbClr val="000000"/>
                          </a:solidFill>
                          <a:effectLst/>
                          <a:latin typeface="Arial Narrow" panose="020B0606020202030204" pitchFamily="34" charset="0"/>
                        </a:rPr>
                        <a:t>cav</a:t>
                      </a:r>
                      <a:endParaRPr lang="en-GB" sz="1000" b="0" i="0" u="none" strike="noStrike">
                        <a:solidFill>
                          <a:srgbClr val="000000"/>
                        </a:solidFill>
                        <a:effectLst/>
                        <a:latin typeface="Arial Narrow" panose="020B0606020202030204" pitchFamily="34" charset="0"/>
                      </a:endParaRPr>
                    </a:p>
                  </a:txBody>
                  <a:tcPr marL="0" marR="0" marT="0" marB="0" anchor="b">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348</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356</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405</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496</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194483261"/>
                  </a:ext>
                </a:extLst>
              </a:tr>
              <a:tr h="135607">
                <a:tc>
                  <a:txBody>
                    <a:bodyPr/>
                    <a:lstStyle/>
                    <a:p>
                      <a:pPr algn="ctr" fontAlgn="ctr"/>
                      <a:r>
                        <a:rPr lang="en-GB" sz="1000" b="0" i="0" u="none" strike="noStrike">
                          <a:solidFill>
                            <a:srgbClr val="000000"/>
                          </a:solidFill>
                          <a:effectLst/>
                          <a:latin typeface="Arial Narrow" panose="020B0606020202030204" pitchFamily="34" charset="0"/>
                        </a:rPr>
                        <a:t>P</a:t>
                      </a:r>
                      <a:r>
                        <a:rPr lang="en-GB" sz="1000" b="0" i="0" u="none" strike="noStrike" baseline="-25000">
                          <a:solidFill>
                            <a:srgbClr val="000000"/>
                          </a:solidFill>
                          <a:effectLst/>
                          <a:latin typeface="Arial Narrow" panose="020B0606020202030204" pitchFamily="34" charset="0"/>
                        </a:rPr>
                        <a:t>g,tot</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MW</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1772.680</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1854.910</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999.416</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1317.100</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152257431"/>
                  </a:ext>
                </a:extLst>
              </a:tr>
              <a:tr h="135607">
                <a:tc>
                  <a:txBody>
                    <a:bodyPr/>
                    <a:lstStyle/>
                    <a:p>
                      <a:pPr algn="ctr" fontAlgn="ctr"/>
                      <a:r>
                        <a:rPr lang="en-GB" sz="1000" b="0" i="0" u="none" strike="noStrike">
                          <a:solidFill>
                            <a:srgbClr val="000000"/>
                          </a:solidFill>
                          <a:effectLst/>
                          <a:latin typeface="Arial Narrow" panose="020B0606020202030204" pitchFamily="34" charset="0"/>
                        </a:rPr>
                        <a:t>P</a:t>
                      </a:r>
                      <a:r>
                        <a:rPr lang="en-GB" sz="1000" b="0" i="0" u="none" strike="noStrike" baseline="-25000">
                          <a:solidFill>
                            <a:srgbClr val="000000"/>
                          </a:solidFill>
                          <a:effectLst/>
                          <a:latin typeface="Arial Narrow" panose="020B0606020202030204" pitchFamily="34" charset="0"/>
                        </a:rPr>
                        <a:t>ave,g,tot</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kW</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277.092</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297.874</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56.701</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75.408</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835679494"/>
                  </a:ext>
                </a:extLst>
              </a:tr>
              <a:tr h="135607">
                <a:tc>
                  <a:txBody>
                    <a:bodyPr/>
                    <a:lstStyle/>
                    <a:p>
                      <a:pPr algn="ctr" fontAlgn="ctr"/>
                      <a:r>
                        <a:rPr lang="nl-NL" sz="1000" b="0" i="0" u="none" strike="noStrike">
                          <a:solidFill>
                            <a:srgbClr val="000000"/>
                          </a:solidFill>
                          <a:effectLst/>
                          <a:latin typeface="Arial Narrow" panose="020B0606020202030204" pitchFamily="34" charset="0"/>
                        </a:rPr>
                        <a:t>P</a:t>
                      </a:r>
                      <a:r>
                        <a:rPr lang="nl-NL" sz="1000" b="0" i="0" u="none" strike="noStrike" baseline="-25000">
                          <a:solidFill>
                            <a:srgbClr val="000000"/>
                          </a:solidFill>
                          <a:effectLst/>
                          <a:latin typeface="Arial Narrow" panose="020B0606020202030204" pitchFamily="34" charset="0"/>
                        </a:rPr>
                        <a:t>plug,tot</a:t>
                      </a:r>
                      <a:r>
                        <a:rPr lang="nl-NL" sz="1000" b="0" i="0" u="none" strike="noStrike">
                          <a:solidFill>
                            <a:srgbClr val="000000"/>
                          </a:solidFill>
                          <a:effectLst/>
                          <a:latin typeface="Arial Narrow" panose="020B0606020202030204" pitchFamily="34" charset="0"/>
                        </a:rPr>
                        <a:t> = P</a:t>
                      </a:r>
                      <a:r>
                        <a:rPr lang="nl-NL" sz="1000" b="0" i="0" u="none" strike="noStrike" baseline="-25000">
                          <a:solidFill>
                            <a:srgbClr val="000000"/>
                          </a:solidFill>
                          <a:effectLst/>
                          <a:latin typeface="Arial Narrow" panose="020B0606020202030204" pitchFamily="34" charset="0"/>
                        </a:rPr>
                        <a:t>g,ave,tot</a:t>
                      </a:r>
                      <a:r>
                        <a:rPr lang="nl-NL" sz="1000" b="0" i="0" u="none" strike="noStrike">
                          <a:solidFill>
                            <a:srgbClr val="000000"/>
                          </a:solidFill>
                          <a:effectLst/>
                          <a:latin typeface="Arial Narrow" panose="020B0606020202030204" pitchFamily="34" charset="0"/>
                        </a:rPr>
                        <a:t>/ƞ</a:t>
                      </a:r>
                      <a:r>
                        <a:rPr lang="nl-NL" sz="1000" b="0" i="0" u="none" strike="noStrike" baseline="-25000">
                          <a:solidFill>
                            <a:srgbClr val="000000"/>
                          </a:solidFill>
                          <a:effectLst/>
                          <a:latin typeface="Arial Narrow" panose="020B0606020202030204" pitchFamily="34" charset="0"/>
                        </a:rPr>
                        <a:t>G</a:t>
                      </a:r>
                      <a:r>
                        <a:rPr lang="nl-NL" sz="1000" b="0" i="0" u="none" strike="noStrike">
                          <a:solidFill>
                            <a:srgbClr val="000000"/>
                          </a:solidFill>
                          <a:effectLst/>
                          <a:latin typeface="Arial Narrow" panose="020B0606020202030204" pitchFamily="34" charset="0"/>
                        </a:rPr>
                        <a:t>ƞ</a:t>
                      </a:r>
                      <a:r>
                        <a:rPr lang="nl-NL" sz="1000" b="0" i="0" u="none" strike="noStrike" baseline="-25000">
                          <a:solidFill>
                            <a:srgbClr val="000000"/>
                          </a:solidFill>
                          <a:effectLst/>
                          <a:latin typeface="Arial Narrow" panose="020B0606020202030204" pitchFamily="34" charset="0"/>
                        </a:rPr>
                        <a:t>M</a:t>
                      </a:r>
                      <a:endParaRPr lang="nl-NL" sz="1000" b="0" i="0" u="none" strike="noStrike">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kW</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439.828</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472.816</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90.002</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119.696</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625010979"/>
                  </a:ext>
                </a:extLst>
              </a:tr>
            </a:tbl>
          </a:graphicData>
        </a:graphic>
      </p:graphicFrame>
      <p:sp>
        <p:nvSpPr>
          <p:cNvPr id="24" name="TextBox 23">
            <a:extLst>
              <a:ext uri="{FF2B5EF4-FFF2-40B4-BE49-F238E27FC236}">
                <a16:creationId xmlns:a16="http://schemas.microsoft.com/office/drawing/2014/main" id="{E46CCD23-F884-E841-6370-302EA8266AB5}"/>
              </a:ext>
            </a:extLst>
          </p:cNvPr>
          <p:cNvSpPr txBox="1"/>
          <p:nvPr/>
        </p:nvSpPr>
        <p:spPr>
          <a:xfrm rot="10800000" flipV="1">
            <a:off x="5010569" y="959788"/>
            <a:ext cx="1378687" cy="430887"/>
          </a:xfrm>
          <a:prstGeom prst="rect">
            <a:avLst/>
          </a:prstGeom>
          <a:noFill/>
        </p:spPr>
        <p:txBody>
          <a:bodyPr wrap="square" rtlCol="0">
            <a:spAutoFit/>
          </a:bodyPr>
          <a:lstStyle/>
          <a:p>
            <a:pPr algn="ctr"/>
            <a:r>
              <a:rPr lang="en-US" sz="1100" b="1" dirty="0">
                <a:solidFill>
                  <a:srgbClr val="000000"/>
                </a:solidFill>
                <a:latin typeface="Arial Narrow" panose="020B0606020202030204" pitchFamily="34" charset="0"/>
                <a:cs typeface="Times New Roman" panose="02020603050405020304" pitchFamily="18" charset="0"/>
              </a:rPr>
              <a:t>Beam dynamics parameters</a:t>
            </a:r>
            <a:endParaRPr lang="en-GB" sz="1100" b="1" baseline="-25000" dirty="0">
              <a:solidFill>
                <a:srgbClr val="000000"/>
              </a:solidFill>
              <a:latin typeface="Arial Narrow" panose="020B0606020202030204" pitchFamily="34" charset="0"/>
              <a:cs typeface="Times New Roman" panose="02020603050405020304" pitchFamily="18" charset="0"/>
            </a:endParaRPr>
          </a:p>
        </p:txBody>
      </p:sp>
      <p:sp>
        <p:nvSpPr>
          <p:cNvPr id="25" name="TextBox 24">
            <a:extLst>
              <a:ext uri="{FF2B5EF4-FFF2-40B4-BE49-F238E27FC236}">
                <a16:creationId xmlns:a16="http://schemas.microsoft.com/office/drawing/2014/main" id="{F43ABC81-2AFC-6263-9417-C8BEE5973519}"/>
              </a:ext>
            </a:extLst>
          </p:cNvPr>
          <p:cNvSpPr txBox="1"/>
          <p:nvPr/>
        </p:nvSpPr>
        <p:spPr>
          <a:xfrm rot="10800000" flipV="1">
            <a:off x="5010568" y="2388707"/>
            <a:ext cx="1245287" cy="430887"/>
          </a:xfrm>
          <a:prstGeom prst="rect">
            <a:avLst/>
          </a:prstGeom>
          <a:noFill/>
        </p:spPr>
        <p:txBody>
          <a:bodyPr wrap="square" rtlCol="0">
            <a:spAutoFit/>
          </a:bodyPr>
          <a:lstStyle/>
          <a:p>
            <a:pPr algn="ctr"/>
            <a:r>
              <a:rPr lang="en-US" sz="1100" b="1" dirty="0">
                <a:solidFill>
                  <a:srgbClr val="000000"/>
                </a:solidFill>
                <a:latin typeface="Arial Narrow" panose="020B0606020202030204" pitchFamily="34" charset="0"/>
                <a:cs typeface="Times New Roman" panose="02020603050405020304" pitchFamily="18" charset="0"/>
              </a:rPr>
              <a:t>RF cavity parameters</a:t>
            </a:r>
            <a:endParaRPr lang="en-GB" sz="1100" b="1" baseline="-25000" dirty="0">
              <a:solidFill>
                <a:srgbClr val="000000"/>
              </a:solidFill>
              <a:latin typeface="Arial Narrow" panose="020B0606020202030204" pitchFamily="34" charset="0"/>
              <a:cs typeface="Times New Roman" panose="02020603050405020304" pitchFamily="18" charset="0"/>
            </a:endParaRPr>
          </a:p>
        </p:txBody>
      </p:sp>
      <p:sp>
        <p:nvSpPr>
          <p:cNvPr id="26" name="TextBox 25">
            <a:extLst>
              <a:ext uri="{FF2B5EF4-FFF2-40B4-BE49-F238E27FC236}">
                <a16:creationId xmlns:a16="http://schemas.microsoft.com/office/drawing/2014/main" id="{0B1EC9A2-7DCC-DBB7-0B6D-A6F242F0D3D7}"/>
              </a:ext>
            </a:extLst>
          </p:cNvPr>
          <p:cNvSpPr txBox="1"/>
          <p:nvPr/>
        </p:nvSpPr>
        <p:spPr>
          <a:xfrm rot="10800000" flipV="1">
            <a:off x="4863846" y="3437471"/>
            <a:ext cx="1245287" cy="261610"/>
          </a:xfrm>
          <a:prstGeom prst="rect">
            <a:avLst/>
          </a:prstGeom>
          <a:noFill/>
        </p:spPr>
        <p:txBody>
          <a:bodyPr wrap="square" rtlCol="0">
            <a:spAutoFit/>
          </a:bodyPr>
          <a:lstStyle/>
          <a:p>
            <a:pPr algn="ctr"/>
            <a:r>
              <a:rPr lang="en-US" sz="1100" b="1" dirty="0">
                <a:solidFill>
                  <a:srgbClr val="000000"/>
                </a:solidFill>
                <a:latin typeface="Arial Narrow" panose="020B0606020202030204" pitchFamily="34" charset="0"/>
                <a:cs typeface="Times New Roman" panose="02020603050405020304" pitchFamily="18" charset="0"/>
              </a:rPr>
              <a:t>Power</a:t>
            </a:r>
            <a:endParaRPr lang="en-GB" sz="1100" b="1" baseline="-25000" dirty="0">
              <a:solidFill>
                <a:srgbClr val="000000"/>
              </a:solidFill>
              <a:latin typeface="Arial Narrow" panose="020B0606020202030204" pitchFamily="34" charset="0"/>
              <a:cs typeface="Times New Roman" panose="02020603050405020304" pitchFamily="18" charset="0"/>
            </a:endParaRPr>
          </a:p>
        </p:txBody>
      </p:sp>
      <p:graphicFrame>
        <p:nvGraphicFramePr>
          <p:cNvPr id="27" name="Table 49">
            <a:extLst>
              <a:ext uri="{FF2B5EF4-FFF2-40B4-BE49-F238E27FC236}">
                <a16:creationId xmlns:a16="http://schemas.microsoft.com/office/drawing/2014/main" id="{E5A72050-1082-4ADB-1E09-B77F8AF95858}"/>
              </a:ext>
            </a:extLst>
          </p:cNvPr>
          <p:cNvGraphicFramePr>
            <a:graphicFrameLocks noGrp="1"/>
          </p:cNvGraphicFramePr>
          <p:nvPr/>
        </p:nvGraphicFramePr>
        <p:xfrm>
          <a:off x="6516216" y="555526"/>
          <a:ext cx="2249200" cy="914400"/>
        </p:xfrm>
        <a:graphic>
          <a:graphicData uri="http://schemas.openxmlformats.org/drawingml/2006/table">
            <a:tbl>
              <a:tblPr firstRow="1" bandRow="1"/>
              <a:tblGrid>
                <a:gridCol w="791344">
                  <a:extLst>
                    <a:ext uri="{9D8B030D-6E8A-4147-A177-3AD203B41FA5}">
                      <a16:colId xmlns:a16="http://schemas.microsoft.com/office/drawing/2014/main" val="380244461"/>
                    </a:ext>
                  </a:extLst>
                </a:gridCol>
                <a:gridCol w="728928">
                  <a:extLst>
                    <a:ext uri="{9D8B030D-6E8A-4147-A177-3AD203B41FA5}">
                      <a16:colId xmlns:a16="http://schemas.microsoft.com/office/drawing/2014/main" val="2794159579"/>
                    </a:ext>
                  </a:extLst>
                </a:gridCol>
                <a:gridCol w="728928">
                  <a:extLst>
                    <a:ext uri="{9D8B030D-6E8A-4147-A177-3AD203B41FA5}">
                      <a16:colId xmlns:a16="http://schemas.microsoft.com/office/drawing/2014/main" val="1239554426"/>
                    </a:ext>
                  </a:extLst>
                </a:gridCol>
              </a:tblGrid>
              <a:tr h="135607">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1000" b="1" dirty="0">
                          <a:solidFill>
                            <a:schemeClr val="bg1"/>
                          </a:solidFill>
                          <a:latin typeface="Arial Narrow" panose="020B0606020202030204" pitchFamily="34" charset="0"/>
                        </a:rPr>
                        <a:t>Parameter</a:t>
                      </a:r>
                      <a:endParaRPr lang="en-GB" sz="1000" b="1" dirty="0">
                        <a:solidFill>
                          <a:schemeClr val="bg1"/>
                        </a:solidFill>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1000" b="1" dirty="0">
                          <a:solidFill>
                            <a:schemeClr val="bg1"/>
                          </a:solidFill>
                          <a:latin typeface="Arial Narrow" panose="020B0606020202030204" pitchFamily="34" charset="0"/>
                        </a:rPr>
                        <a:t>Unit</a:t>
                      </a:r>
                      <a:endParaRPr lang="en-GB" sz="1000" b="1" dirty="0">
                        <a:solidFill>
                          <a:schemeClr val="bg1"/>
                        </a:solidFill>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US" sz="1000" b="1" i="0" u="none" strike="noStrike" dirty="0">
                          <a:solidFill>
                            <a:schemeClr val="bg1"/>
                          </a:solidFill>
                          <a:effectLst/>
                          <a:latin typeface="Arial Narrow" panose="020B0606020202030204" pitchFamily="34" charset="0"/>
                        </a:rPr>
                        <a:t>Value</a:t>
                      </a:r>
                      <a:endParaRPr lang="en-GB" sz="1000" b="1" i="0" u="none" strike="noStrike" dirty="0">
                        <a:solidFill>
                          <a:schemeClr val="bg1"/>
                        </a:solidFill>
                        <a:effectLst/>
                        <a:latin typeface="Arial Narrow" panose="020B0606020202030204" pitchFamily="34" charset="0"/>
                      </a:endParaRP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3127706722"/>
                  </a:ext>
                </a:extLst>
              </a:tr>
              <a:tr h="135607">
                <a:tc>
                  <a:txBody>
                    <a:bodyPr/>
                    <a:lstStyle/>
                    <a:p>
                      <a:pPr algn="ctr" fontAlgn="ctr"/>
                      <a:r>
                        <a:rPr lang="el-GR" sz="1100" b="0" i="0" u="none" strike="noStrike" dirty="0">
                          <a:solidFill>
                            <a:srgbClr val="000000"/>
                          </a:solidFill>
                          <a:effectLst/>
                          <a:latin typeface="Arial Narrow" panose="020B0606020202030204" pitchFamily="34" charset="0"/>
                        </a:rPr>
                        <a:t>β</a:t>
                      </a:r>
                      <a:r>
                        <a:rPr lang="en-GB" sz="1100" b="0" i="0" u="none" strike="noStrike" baseline="-25000" dirty="0">
                          <a:solidFill>
                            <a:srgbClr val="000000"/>
                          </a:solidFill>
                          <a:effectLst/>
                          <a:latin typeface="Arial Narrow" panose="020B0606020202030204" pitchFamily="34" charset="0"/>
                        </a:rPr>
                        <a:t>coupling</a:t>
                      </a:r>
                      <a:endParaRPr lang="en-GB" sz="1100" b="0" i="0" u="none" strike="noStrike" dirty="0">
                        <a:solidFill>
                          <a:srgbClr val="000000"/>
                        </a:solidFill>
                        <a:effectLst/>
                        <a:latin typeface="Arial Narrow" panose="020B0606020202030204" pitchFamily="34" charset="0"/>
                      </a:endParaRP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b"/>
                      <a:r>
                        <a:rPr lang="en-GB" sz="1100" b="0" i="0" u="none" strike="noStrike">
                          <a:solidFill>
                            <a:srgbClr val="000000"/>
                          </a:solidFill>
                          <a:effectLst/>
                          <a:latin typeface="Arial Narrow" panose="020B0606020202030204" pitchFamily="34" charset="0"/>
                        </a:rPr>
                        <a:t>-</a:t>
                      </a:r>
                    </a:p>
                  </a:txBody>
                  <a:tcPr marL="0" marR="0" marT="0" marB="0" anchor="b">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100" b="0" i="0" u="none" strike="noStrike" dirty="0">
                          <a:solidFill>
                            <a:srgbClr val="000000"/>
                          </a:solidFill>
                          <a:effectLst/>
                          <a:latin typeface="Arial Narrow" panose="020B0606020202030204" pitchFamily="34" charset="0"/>
                        </a:rPr>
                        <a:t>1.2</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598473574"/>
                  </a:ext>
                </a:extLst>
              </a:tr>
              <a:tr h="135607">
                <a:tc>
                  <a:txBody>
                    <a:bodyPr/>
                    <a:lstStyle/>
                    <a:p>
                      <a:pPr algn="ctr" fontAlgn="ctr"/>
                      <a:r>
                        <a:rPr lang="en-GB" sz="1100" b="0" i="0" u="none" strike="noStrike" dirty="0">
                          <a:solidFill>
                            <a:srgbClr val="000000"/>
                          </a:solidFill>
                          <a:effectLst/>
                          <a:latin typeface="Arial Narrow" panose="020B0606020202030204" pitchFamily="34" charset="0"/>
                        </a:rPr>
                        <a:t>f</a:t>
                      </a:r>
                      <a:r>
                        <a:rPr lang="en-GB" sz="1100" b="0" i="0" u="none" strike="noStrike" baseline="-25000" dirty="0">
                          <a:solidFill>
                            <a:srgbClr val="000000"/>
                          </a:solidFill>
                          <a:effectLst/>
                          <a:latin typeface="Arial Narrow" panose="020B0606020202030204" pitchFamily="34" charset="0"/>
                        </a:rPr>
                        <a:t>b</a:t>
                      </a:r>
                      <a:endParaRPr lang="en-GB" sz="1100" b="0" i="0" u="none" strike="noStrike" dirty="0">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b"/>
                      <a:r>
                        <a:rPr lang="en-GB" sz="1100" b="0" i="0" u="none" strike="noStrike" dirty="0">
                          <a:solidFill>
                            <a:srgbClr val="000000"/>
                          </a:solidFill>
                          <a:effectLst/>
                          <a:latin typeface="Arial Narrow" panose="020B0606020202030204" pitchFamily="34" charset="0"/>
                        </a:rPr>
                        <a:t>Hz</a:t>
                      </a:r>
                    </a:p>
                  </a:txBody>
                  <a:tcPr marL="0" marR="0" marT="0" marB="0" anchor="b">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100" b="0" i="0" u="none" strike="noStrike">
                          <a:solidFill>
                            <a:srgbClr val="000000"/>
                          </a:solidFill>
                          <a:effectLst/>
                          <a:latin typeface="Arial Narrow" panose="020B0606020202030204" pitchFamily="34" charset="0"/>
                        </a:rPr>
                        <a:t>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447240271"/>
                  </a:ext>
                </a:extLst>
              </a:tr>
              <a:tr h="135607">
                <a:tc>
                  <a:txBody>
                    <a:bodyPr/>
                    <a:lstStyle/>
                    <a:p>
                      <a:pPr algn="ctr" fontAlgn="ctr"/>
                      <a:r>
                        <a:rPr lang="en-GB" sz="1100" b="0" i="0" u="none" strike="noStrike" dirty="0" err="1">
                          <a:solidFill>
                            <a:srgbClr val="000000"/>
                          </a:solidFill>
                          <a:effectLst/>
                          <a:latin typeface="Arial Narrow" panose="020B0606020202030204" pitchFamily="34" charset="0"/>
                        </a:rPr>
                        <a:t>ƞ</a:t>
                      </a:r>
                      <a:r>
                        <a:rPr lang="en-GB" sz="1100" b="0" i="0" u="none" strike="noStrike" baseline="-25000" dirty="0" err="1">
                          <a:solidFill>
                            <a:srgbClr val="000000"/>
                          </a:solidFill>
                          <a:effectLst/>
                          <a:latin typeface="Arial Narrow" panose="020B0606020202030204" pitchFamily="34" charset="0"/>
                        </a:rPr>
                        <a:t>g</a:t>
                      </a:r>
                      <a:endParaRPr lang="en-GB" sz="1100" b="0" i="0" u="none" strike="noStrike" dirty="0">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100" b="0" i="0" u="none" strike="noStrike">
                          <a:solidFill>
                            <a:srgbClr val="000000"/>
                          </a:solidFill>
                          <a:effectLst/>
                          <a:latin typeface="Arial Narrow" panose="020B0606020202030204" pitchFamily="34" charset="0"/>
                        </a:rPr>
                        <a:t>-</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100" b="0" i="0" u="none" strike="noStrike" dirty="0">
                          <a:solidFill>
                            <a:srgbClr val="000000"/>
                          </a:solidFill>
                          <a:effectLst/>
                          <a:latin typeface="Arial Narrow" panose="020B0606020202030204" pitchFamily="34" charset="0"/>
                        </a:rPr>
                        <a:t>0.7</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194483261"/>
                  </a:ext>
                </a:extLst>
              </a:tr>
              <a:tr h="135607">
                <a:tc>
                  <a:txBody>
                    <a:bodyPr/>
                    <a:lstStyle/>
                    <a:p>
                      <a:pPr algn="ctr" fontAlgn="ctr"/>
                      <a:r>
                        <a:rPr lang="en-GB" sz="1100" b="0" i="0" u="none" strike="noStrike" dirty="0" err="1">
                          <a:solidFill>
                            <a:srgbClr val="000000"/>
                          </a:solidFill>
                          <a:effectLst/>
                          <a:latin typeface="Arial Narrow" panose="020B0606020202030204" pitchFamily="34" charset="0"/>
                        </a:rPr>
                        <a:t>ƞ</a:t>
                      </a:r>
                      <a:r>
                        <a:rPr lang="en-GB" sz="1100" b="0" i="0" u="none" strike="noStrike" baseline="-25000" dirty="0" err="1">
                          <a:solidFill>
                            <a:srgbClr val="000000"/>
                          </a:solidFill>
                          <a:effectLst/>
                          <a:latin typeface="Arial Narrow" panose="020B0606020202030204" pitchFamily="34" charset="0"/>
                        </a:rPr>
                        <a:t>M</a:t>
                      </a:r>
                      <a:endParaRPr lang="en-GB" sz="1100" b="0" i="0" u="none" strike="noStrike" dirty="0">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100" b="0" i="0" u="none" strike="noStrike">
                          <a:solidFill>
                            <a:srgbClr val="000000"/>
                          </a:solidFill>
                          <a:effectLst/>
                          <a:latin typeface="Arial Narrow" panose="020B0606020202030204" pitchFamily="34" charset="0"/>
                        </a:rPr>
                        <a:t>-</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100" b="0" i="0" u="none" strike="noStrike" dirty="0">
                          <a:solidFill>
                            <a:srgbClr val="000000"/>
                          </a:solidFill>
                          <a:effectLst/>
                          <a:latin typeface="Arial Narrow" panose="020B0606020202030204" pitchFamily="34" charset="0"/>
                        </a:rPr>
                        <a:t>0.9</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152257431"/>
                  </a:ext>
                </a:extLst>
              </a:tr>
            </a:tbl>
          </a:graphicData>
        </a:graphic>
      </p:graphicFrame>
      <p:sp>
        <p:nvSpPr>
          <p:cNvPr id="47" name="TextBox 46">
            <a:extLst>
              <a:ext uri="{FF2B5EF4-FFF2-40B4-BE49-F238E27FC236}">
                <a16:creationId xmlns:a16="http://schemas.microsoft.com/office/drawing/2014/main" id="{86A0BA62-AE9A-C37E-322A-A67DEBF5C0DA}"/>
              </a:ext>
            </a:extLst>
          </p:cNvPr>
          <p:cNvSpPr txBox="1"/>
          <p:nvPr/>
        </p:nvSpPr>
        <p:spPr>
          <a:xfrm rot="10800000" flipV="1">
            <a:off x="7035147" y="1521216"/>
            <a:ext cx="1378687" cy="261610"/>
          </a:xfrm>
          <a:prstGeom prst="rect">
            <a:avLst/>
          </a:prstGeom>
          <a:noFill/>
        </p:spPr>
        <p:txBody>
          <a:bodyPr wrap="square" rtlCol="0">
            <a:spAutoFit/>
          </a:bodyPr>
          <a:lstStyle/>
          <a:p>
            <a:pPr algn="ctr"/>
            <a:r>
              <a:rPr lang="en-US" sz="1100" b="1" dirty="0">
                <a:solidFill>
                  <a:srgbClr val="000000"/>
                </a:solidFill>
                <a:latin typeface="Arial Narrow" panose="020B0606020202030204" pitchFamily="34" charset="0"/>
                <a:cs typeface="Times New Roman" panose="02020603050405020304" pitchFamily="18" charset="0"/>
              </a:rPr>
              <a:t>Constant parameters</a:t>
            </a:r>
            <a:endParaRPr lang="en-GB" sz="1100" b="1" baseline="-25000" dirty="0">
              <a:solidFill>
                <a:srgbClr val="000000"/>
              </a:solidFill>
              <a:latin typeface="Arial Narrow" panose="020B0606020202030204" pitchFamily="34" charset="0"/>
              <a:cs typeface="Times New Roman" panose="02020603050405020304" pitchFamily="18" charset="0"/>
            </a:endParaRPr>
          </a:p>
        </p:txBody>
      </p:sp>
      <p:sp>
        <p:nvSpPr>
          <p:cNvPr id="53" name="Rectangle 52">
            <a:extLst>
              <a:ext uri="{FF2B5EF4-FFF2-40B4-BE49-F238E27FC236}">
                <a16:creationId xmlns:a16="http://schemas.microsoft.com/office/drawing/2014/main" id="{59BBA9A2-8BCA-0791-B7DC-521977D3FCF7}"/>
              </a:ext>
            </a:extLst>
          </p:cNvPr>
          <p:cNvSpPr/>
          <p:nvPr/>
        </p:nvSpPr>
        <p:spPr>
          <a:xfrm>
            <a:off x="2020905" y="2720034"/>
            <a:ext cx="2882622" cy="168488"/>
          </a:xfrm>
          <a:prstGeom prst="rect">
            <a:avLst/>
          </a:prstGeom>
          <a:noFill/>
          <a:ln w="28575">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a:extLst>
              <a:ext uri="{FF2B5EF4-FFF2-40B4-BE49-F238E27FC236}">
                <a16:creationId xmlns:a16="http://schemas.microsoft.com/office/drawing/2014/main" id="{28A5EEF9-4EA0-C348-76DC-B1429F07FD78}"/>
              </a:ext>
            </a:extLst>
          </p:cNvPr>
          <p:cNvSpPr/>
          <p:nvPr/>
        </p:nvSpPr>
        <p:spPr>
          <a:xfrm>
            <a:off x="2020908" y="3175076"/>
            <a:ext cx="2882622" cy="168488"/>
          </a:xfrm>
          <a:prstGeom prst="rect">
            <a:avLst/>
          </a:prstGeom>
          <a:noFill/>
          <a:ln w="28575">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a:extLst>
              <a:ext uri="{FF2B5EF4-FFF2-40B4-BE49-F238E27FC236}">
                <a16:creationId xmlns:a16="http://schemas.microsoft.com/office/drawing/2014/main" id="{589426B5-9FF6-60CF-669C-D7C049345E16}"/>
              </a:ext>
            </a:extLst>
          </p:cNvPr>
          <p:cNvSpPr/>
          <p:nvPr/>
        </p:nvSpPr>
        <p:spPr>
          <a:xfrm>
            <a:off x="2020908" y="4495200"/>
            <a:ext cx="2882622" cy="293251"/>
          </a:xfrm>
          <a:prstGeom prst="rect">
            <a:avLst/>
          </a:prstGeom>
          <a:noFill/>
          <a:ln w="28575">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Content Placeholder 1">
            <a:extLst>
              <a:ext uri="{FF2B5EF4-FFF2-40B4-BE49-F238E27FC236}">
                <a16:creationId xmlns:a16="http://schemas.microsoft.com/office/drawing/2014/main" id="{C0FF37FB-F86B-47F3-5E0B-76BE12D9BFC9}"/>
              </a:ext>
            </a:extLst>
          </p:cNvPr>
          <p:cNvSpPr>
            <a:spLocks noGrp="1"/>
          </p:cNvSpPr>
          <p:nvPr>
            <p:ph sz="quarter" idx="12"/>
          </p:nvPr>
        </p:nvSpPr>
        <p:spPr>
          <a:xfrm>
            <a:off x="6225882" y="1868817"/>
            <a:ext cx="2882622" cy="1423013"/>
          </a:xfrm>
        </p:spPr>
        <p:txBody>
          <a:bodyPr/>
          <a:lstStyle/>
          <a:p>
            <a:r>
              <a:rPr lang="en-US" sz="1400" dirty="0"/>
              <a:t>Higher power dissipation on the lower frequency cavity (factor 2)</a:t>
            </a:r>
          </a:p>
          <a:p>
            <a:r>
              <a:rPr lang="en-US" sz="1400" dirty="0"/>
              <a:t>Higher </a:t>
            </a:r>
            <a:r>
              <a:rPr lang="en-US" sz="1400" dirty="0" err="1"/>
              <a:t>E</a:t>
            </a:r>
            <a:r>
              <a:rPr lang="en-US" sz="1400" baseline="-25000" dirty="0" err="1"/>
              <a:t>peak</a:t>
            </a:r>
            <a:r>
              <a:rPr lang="en-US" sz="1400" baseline="-25000" dirty="0"/>
              <a:t> </a:t>
            </a:r>
            <a:r>
              <a:rPr lang="en-US" sz="1400" dirty="0"/>
              <a:t>on the Be windows</a:t>
            </a:r>
          </a:p>
          <a:p>
            <a:r>
              <a:rPr lang="en-US" sz="1400" dirty="0"/>
              <a:t>Total plug power for RF systems: from 90 kW to 470 kW depending on the considered stage</a:t>
            </a:r>
          </a:p>
        </p:txBody>
      </p:sp>
      <p:sp>
        <p:nvSpPr>
          <p:cNvPr id="7" name="TextBox 6">
            <a:extLst>
              <a:ext uri="{FF2B5EF4-FFF2-40B4-BE49-F238E27FC236}">
                <a16:creationId xmlns:a16="http://schemas.microsoft.com/office/drawing/2014/main" id="{DD91E894-010A-30FF-00AD-8CCF6C6D6DC0}"/>
              </a:ext>
            </a:extLst>
          </p:cNvPr>
          <p:cNvSpPr txBox="1"/>
          <p:nvPr/>
        </p:nvSpPr>
        <p:spPr>
          <a:xfrm>
            <a:off x="5004048" y="4116678"/>
            <a:ext cx="2697951" cy="261610"/>
          </a:xfrm>
          <a:prstGeom prst="rect">
            <a:avLst/>
          </a:prstGeom>
          <a:noFill/>
        </p:spPr>
        <p:txBody>
          <a:bodyPr wrap="square">
            <a:spAutoFit/>
          </a:bodyPr>
          <a:lstStyle/>
          <a:p>
            <a:r>
              <a:rPr lang="en-US" sz="1100" dirty="0">
                <a:latin typeface="Arial Narrow" panose="020B0606020202030204" pitchFamily="34" charset="0"/>
              </a:rPr>
              <a:t>Peak power = Total cost</a:t>
            </a:r>
          </a:p>
        </p:txBody>
      </p:sp>
      <p:sp>
        <p:nvSpPr>
          <p:cNvPr id="10" name="TextBox 9">
            <a:extLst>
              <a:ext uri="{FF2B5EF4-FFF2-40B4-BE49-F238E27FC236}">
                <a16:creationId xmlns:a16="http://schemas.microsoft.com/office/drawing/2014/main" id="{CA8DC2CA-4289-6D5E-52EC-C65DEA8202CD}"/>
              </a:ext>
            </a:extLst>
          </p:cNvPr>
          <p:cNvSpPr txBox="1"/>
          <p:nvPr/>
        </p:nvSpPr>
        <p:spPr>
          <a:xfrm>
            <a:off x="5004048" y="4474562"/>
            <a:ext cx="2697951" cy="261610"/>
          </a:xfrm>
          <a:prstGeom prst="rect">
            <a:avLst/>
          </a:prstGeom>
          <a:noFill/>
        </p:spPr>
        <p:txBody>
          <a:bodyPr wrap="square">
            <a:spAutoFit/>
          </a:bodyPr>
          <a:lstStyle/>
          <a:p>
            <a:r>
              <a:rPr lang="en-US" sz="1100" dirty="0">
                <a:latin typeface="Arial Narrow" panose="020B0606020202030204" pitchFamily="34" charset="0"/>
              </a:rPr>
              <a:t>Average power = Power consumption</a:t>
            </a:r>
          </a:p>
        </p:txBody>
      </p:sp>
      <p:sp>
        <p:nvSpPr>
          <p:cNvPr id="3" name="Content Placeholder 1">
            <a:extLst>
              <a:ext uri="{FF2B5EF4-FFF2-40B4-BE49-F238E27FC236}">
                <a16:creationId xmlns:a16="http://schemas.microsoft.com/office/drawing/2014/main" id="{CED84EA1-4AF8-4627-0FBE-BBF439E150B5}"/>
              </a:ext>
            </a:extLst>
          </p:cNvPr>
          <p:cNvSpPr txBox="1">
            <a:spLocks/>
          </p:cNvSpPr>
          <p:nvPr/>
        </p:nvSpPr>
        <p:spPr>
          <a:xfrm>
            <a:off x="6283179" y="3313159"/>
            <a:ext cx="2882622" cy="1423013"/>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400" b="1" dirty="0"/>
              <a:t>These parameters will be included in the </a:t>
            </a:r>
            <a:r>
              <a:rPr lang="en-US" sz="1400" b="1" u="sng" dirty="0"/>
              <a:t>MuCol milestone Consolidated Parameter Document</a:t>
            </a:r>
            <a:r>
              <a:rPr lang="en-US" sz="1400" b="1" dirty="0"/>
              <a:t> by 31</a:t>
            </a:r>
            <a:r>
              <a:rPr lang="en-US" sz="1400" b="1" baseline="30000" dirty="0"/>
              <a:t>st</a:t>
            </a:r>
            <a:r>
              <a:rPr lang="en-US" sz="1400" b="1" dirty="0"/>
              <a:t> October 2025</a:t>
            </a:r>
          </a:p>
        </p:txBody>
      </p:sp>
    </p:spTree>
    <p:extLst>
      <p:ext uri="{BB962C8B-B14F-4D97-AF65-F5344CB8AC3E}">
        <p14:creationId xmlns:p14="http://schemas.microsoft.com/office/powerpoint/2010/main" val="3124784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FA4F351-8ED4-5CCE-3CD5-9A38EDBED138}"/>
              </a:ext>
            </a:extLst>
          </p:cNvPr>
          <p:cNvSpPr/>
          <p:nvPr/>
        </p:nvSpPr>
        <p:spPr>
          <a:xfrm>
            <a:off x="107504" y="123478"/>
            <a:ext cx="1152128" cy="1152128"/>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 name="Slide Number Placeholder 3">
            <a:extLst>
              <a:ext uri="{FF2B5EF4-FFF2-40B4-BE49-F238E27FC236}">
                <a16:creationId xmlns:a16="http://schemas.microsoft.com/office/drawing/2014/main" id="{BD9C0D01-06D0-3290-927C-E410B86EDF73}"/>
              </a:ext>
            </a:extLst>
          </p:cNvPr>
          <p:cNvSpPr>
            <a:spLocks noGrp="1"/>
          </p:cNvSpPr>
          <p:nvPr>
            <p:ph type="sldNum" sz="quarter" idx="4"/>
          </p:nvPr>
        </p:nvSpPr>
        <p:spPr/>
        <p:txBody>
          <a:bodyPr/>
          <a:lstStyle/>
          <a:p>
            <a:fld id="{974172A1-1CBF-0B40-9234-7D4D80EC19EA}" type="slidenum">
              <a:rPr lang="en-GB" smtClean="0"/>
              <a:pPr/>
              <a:t>5</a:t>
            </a:fld>
            <a:endParaRPr lang="en-GB" dirty="0"/>
          </a:p>
        </p:txBody>
      </p:sp>
      <p:sp>
        <p:nvSpPr>
          <p:cNvPr id="5" name="Title 4">
            <a:extLst>
              <a:ext uri="{FF2B5EF4-FFF2-40B4-BE49-F238E27FC236}">
                <a16:creationId xmlns:a16="http://schemas.microsoft.com/office/drawing/2014/main" id="{4A4F8676-6CB9-ED89-4D4B-765F7AED203D}"/>
              </a:ext>
            </a:extLst>
          </p:cNvPr>
          <p:cNvSpPr>
            <a:spLocks noGrp="1"/>
          </p:cNvSpPr>
          <p:nvPr>
            <p:ph type="title"/>
          </p:nvPr>
        </p:nvSpPr>
        <p:spPr>
          <a:xfrm>
            <a:off x="755576" y="51470"/>
            <a:ext cx="8496944" cy="857250"/>
          </a:xfrm>
        </p:spPr>
        <p:txBody>
          <a:bodyPr/>
          <a:lstStyle/>
          <a:p>
            <a:r>
              <a:rPr lang="en-US" sz="2500" dirty="0"/>
              <a:t>RF cavity cell – After-Merging section</a:t>
            </a:r>
            <a:endParaRPr lang="en-GB" sz="2500" dirty="0"/>
          </a:p>
        </p:txBody>
      </p:sp>
      <p:graphicFrame>
        <p:nvGraphicFramePr>
          <p:cNvPr id="17" name="Table 49">
            <a:extLst>
              <a:ext uri="{FF2B5EF4-FFF2-40B4-BE49-F238E27FC236}">
                <a16:creationId xmlns:a16="http://schemas.microsoft.com/office/drawing/2014/main" id="{9ABAB2BA-D910-D7A4-F2AF-C87F5A568456}"/>
              </a:ext>
            </a:extLst>
          </p:cNvPr>
          <p:cNvGraphicFramePr>
            <a:graphicFrameLocks noGrp="1"/>
          </p:cNvGraphicFramePr>
          <p:nvPr>
            <p:extLst>
              <p:ext uri="{D42A27DB-BD31-4B8C-83A1-F6EECF244321}">
                <p14:modId xmlns:p14="http://schemas.microsoft.com/office/powerpoint/2010/main" val="237713350"/>
              </p:ext>
            </p:extLst>
          </p:nvPr>
        </p:nvGraphicFramePr>
        <p:xfrm>
          <a:off x="467544" y="564055"/>
          <a:ext cx="8496947" cy="1158240"/>
        </p:xfrm>
        <a:graphic>
          <a:graphicData uri="http://schemas.openxmlformats.org/drawingml/2006/table">
            <a:tbl>
              <a:tblPr firstRow="1" bandRow="1"/>
              <a:tblGrid>
                <a:gridCol w="763265">
                  <a:extLst>
                    <a:ext uri="{9D8B030D-6E8A-4147-A177-3AD203B41FA5}">
                      <a16:colId xmlns:a16="http://schemas.microsoft.com/office/drawing/2014/main" val="380244461"/>
                    </a:ext>
                  </a:extLst>
                </a:gridCol>
                <a:gridCol w="703062">
                  <a:extLst>
                    <a:ext uri="{9D8B030D-6E8A-4147-A177-3AD203B41FA5}">
                      <a16:colId xmlns:a16="http://schemas.microsoft.com/office/drawing/2014/main" val="2794159579"/>
                    </a:ext>
                  </a:extLst>
                </a:gridCol>
                <a:gridCol w="703062">
                  <a:extLst>
                    <a:ext uri="{9D8B030D-6E8A-4147-A177-3AD203B41FA5}">
                      <a16:colId xmlns:a16="http://schemas.microsoft.com/office/drawing/2014/main" val="1239554426"/>
                    </a:ext>
                  </a:extLst>
                </a:gridCol>
                <a:gridCol w="703062">
                  <a:extLst>
                    <a:ext uri="{9D8B030D-6E8A-4147-A177-3AD203B41FA5}">
                      <a16:colId xmlns:a16="http://schemas.microsoft.com/office/drawing/2014/main" val="2228957657"/>
                    </a:ext>
                  </a:extLst>
                </a:gridCol>
                <a:gridCol w="703062">
                  <a:extLst>
                    <a:ext uri="{9D8B030D-6E8A-4147-A177-3AD203B41FA5}">
                      <a16:colId xmlns:a16="http://schemas.microsoft.com/office/drawing/2014/main" val="1157265565"/>
                    </a:ext>
                  </a:extLst>
                </a:gridCol>
                <a:gridCol w="703062">
                  <a:extLst>
                    <a:ext uri="{9D8B030D-6E8A-4147-A177-3AD203B41FA5}">
                      <a16:colId xmlns:a16="http://schemas.microsoft.com/office/drawing/2014/main" val="4173267662"/>
                    </a:ext>
                  </a:extLst>
                </a:gridCol>
                <a:gridCol w="703062">
                  <a:extLst>
                    <a:ext uri="{9D8B030D-6E8A-4147-A177-3AD203B41FA5}">
                      <a16:colId xmlns:a16="http://schemas.microsoft.com/office/drawing/2014/main" val="3726528509"/>
                    </a:ext>
                  </a:extLst>
                </a:gridCol>
                <a:gridCol w="703062">
                  <a:extLst>
                    <a:ext uri="{9D8B030D-6E8A-4147-A177-3AD203B41FA5}">
                      <a16:colId xmlns:a16="http://schemas.microsoft.com/office/drawing/2014/main" val="1282261209"/>
                    </a:ext>
                  </a:extLst>
                </a:gridCol>
                <a:gridCol w="703062">
                  <a:extLst>
                    <a:ext uri="{9D8B030D-6E8A-4147-A177-3AD203B41FA5}">
                      <a16:colId xmlns:a16="http://schemas.microsoft.com/office/drawing/2014/main" val="4066639510"/>
                    </a:ext>
                  </a:extLst>
                </a:gridCol>
                <a:gridCol w="703062">
                  <a:extLst>
                    <a:ext uri="{9D8B030D-6E8A-4147-A177-3AD203B41FA5}">
                      <a16:colId xmlns:a16="http://schemas.microsoft.com/office/drawing/2014/main" val="280532111"/>
                    </a:ext>
                  </a:extLst>
                </a:gridCol>
                <a:gridCol w="703062">
                  <a:extLst>
                    <a:ext uri="{9D8B030D-6E8A-4147-A177-3AD203B41FA5}">
                      <a16:colId xmlns:a16="http://schemas.microsoft.com/office/drawing/2014/main" val="642047358"/>
                    </a:ext>
                  </a:extLst>
                </a:gridCol>
                <a:gridCol w="703062">
                  <a:extLst>
                    <a:ext uri="{9D8B030D-6E8A-4147-A177-3AD203B41FA5}">
                      <a16:colId xmlns:a16="http://schemas.microsoft.com/office/drawing/2014/main" val="2187460545"/>
                    </a:ext>
                  </a:extLst>
                </a:gridCol>
              </a:tblGrid>
              <a:tr h="135607">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1000" b="1" dirty="0">
                          <a:solidFill>
                            <a:schemeClr val="bg1"/>
                          </a:solidFill>
                          <a:latin typeface="Arial Narrow" panose="020B0606020202030204" pitchFamily="34" charset="0"/>
                        </a:rPr>
                        <a:t>Parameter</a:t>
                      </a:r>
                      <a:endParaRPr lang="en-GB" sz="1000" b="1" dirty="0">
                        <a:solidFill>
                          <a:schemeClr val="bg1"/>
                        </a:solidFill>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1000" b="1" dirty="0">
                          <a:solidFill>
                            <a:schemeClr val="bg1"/>
                          </a:solidFill>
                          <a:latin typeface="Arial Narrow" panose="020B0606020202030204" pitchFamily="34" charset="0"/>
                        </a:rPr>
                        <a:t>Unit</a:t>
                      </a:r>
                      <a:endParaRPr lang="en-GB" sz="1000" b="1" dirty="0">
                        <a:solidFill>
                          <a:schemeClr val="bg1"/>
                        </a:solidFill>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dirty="0">
                          <a:solidFill>
                            <a:schemeClr val="bg1"/>
                          </a:solidFill>
                          <a:effectLst/>
                          <a:latin typeface="Arial Narrow" panose="020B0606020202030204" pitchFamily="34" charset="0"/>
                        </a:rPr>
                        <a:t>Stage 1</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dirty="0">
                          <a:solidFill>
                            <a:schemeClr val="bg1"/>
                          </a:solidFill>
                          <a:effectLst/>
                          <a:latin typeface="Arial Narrow" panose="020B0606020202030204" pitchFamily="34" charset="0"/>
                        </a:rPr>
                        <a:t>Stage 2</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dirty="0">
                          <a:solidFill>
                            <a:schemeClr val="bg1"/>
                          </a:solidFill>
                          <a:effectLst/>
                          <a:latin typeface="Arial Narrow" panose="020B0606020202030204" pitchFamily="34" charset="0"/>
                        </a:rPr>
                        <a:t>Stage 3</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dirty="0">
                          <a:solidFill>
                            <a:schemeClr val="bg1"/>
                          </a:solidFill>
                          <a:effectLst/>
                          <a:latin typeface="Arial Narrow" panose="020B0606020202030204" pitchFamily="34" charset="0"/>
                        </a:rPr>
                        <a:t>Stage 4</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b"/>
                      <a:r>
                        <a:rPr lang="en-GB" sz="1000" b="1" i="1" u="none" strike="noStrike" dirty="0">
                          <a:solidFill>
                            <a:schemeClr val="bg1"/>
                          </a:solidFill>
                          <a:effectLst/>
                          <a:latin typeface="Arial Narrow" panose="020B0606020202030204" pitchFamily="34" charset="0"/>
                        </a:rPr>
                        <a:t>Stage 5</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b"/>
                      <a:r>
                        <a:rPr lang="en-GB" sz="1000" b="1" i="1" u="none" strike="noStrike" dirty="0">
                          <a:solidFill>
                            <a:schemeClr val="bg1"/>
                          </a:solidFill>
                          <a:effectLst/>
                          <a:latin typeface="Arial Narrow" panose="020B0606020202030204" pitchFamily="34" charset="0"/>
                        </a:rPr>
                        <a:t>Stage 6</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b"/>
                      <a:r>
                        <a:rPr lang="en-GB" sz="1000" b="1" i="1" u="none" strike="noStrike" dirty="0">
                          <a:solidFill>
                            <a:schemeClr val="bg1"/>
                          </a:solidFill>
                          <a:effectLst/>
                          <a:latin typeface="Arial Narrow" panose="020B0606020202030204" pitchFamily="34" charset="0"/>
                        </a:rPr>
                        <a:t>Stage 7</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b"/>
                      <a:r>
                        <a:rPr lang="en-GB" sz="1000" b="1" i="1" u="none" strike="noStrike" dirty="0">
                          <a:solidFill>
                            <a:schemeClr val="bg1"/>
                          </a:solidFill>
                          <a:effectLst/>
                          <a:latin typeface="Arial Narrow" panose="020B0606020202030204" pitchFamily="34" charset="0"/>
                        </a:rPr>
                        <a:t>Stage 8</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b"/>
                      <a:r>
                        <a:rPr lang="en-GB" sz="1000" b="1" i="1" u="none" strike="noStrike" dirty="0">
                          <a:solidFill>
                            <a:schemeClr val="bg1"/>
                          </a:solidFill>
                          <a:effectLst/>
                          <a:latin typeface="Arial Narrow" panose="020B0606020202030204" pitchFamily="34" charset="0"/>
                        </a:rPr>
                        <a:t>Stage 9</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b"/>
                      <a:r>
                        <a:rPr lang="en-GB" sz="1000" b="1" i="1" u="none" strike="noStrike" dirty="0">
                          <a:solidFill>
                            <a:schemeClr val="bg1"/>
                          </a:solidFill>
                          <a:effectLst/>
                          <a:latin typeface="Arial Narrow" panose="020B0606020202030204" pitchFamily="34" charset="0"/>
                        </a:rPr>
                        <a:t>Stage 10</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3127706722"/>
                  </a:ext>
                </a:extLst>
              </a:tr>
              <a:tr h="135607">
                <a:tc>
                  <a:txBody>
                    <a:bodyPr/>
                    <a:lstStyle/>
                    <a:p>
                      <a:pPr algn="ctr" fontAlgn="ctr"/>
                      <a:r>
                        <a:rPr lang="en-GB" sz="1000" b="0" i="0" u="none" strike="noStrike">
                          <a:solidFill>
                            <a:srgbClr val="000000"/>
                          </a:solidFill>
                          <a:effectLst/>
                          <a:latin typeface="Arial Narrow" panose="020B0606020202030204" pitchFamily="34" charset="0"/>
                        </a:rPr>
                        <a:t>f</a:t>
                      </a:r>
                      <a:r>
                        <a:rPr lang="en-GB" sz="1000" b="0" i="0" u="none" strike="noStrike" baseline="-25000">
                          <a:solidFill>
                            <a:srgbClr val="000000"/>
                          </a:solidFill>
                          <a:effectLst/>
                          <a:latin typeface="Arial Narrow" panose="020B0606020202030204" pitchFamily="34" charset="0"/>
                        </a:rPr>
                        <a:t>0</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MHz</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352</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352</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352</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352</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704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704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704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704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704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704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598473574"/>
                  </a:ext>
                </a:extLst>
              </a:tr>
              <a:tr h="135607">
                <a:tc>
                  <a:txBody>
                    <a:bodyPr/>
                    <a:lstStyle/>
                    <a:p>
                      <a:pPr algn="ctr" fontAlgn="ctr"/>
                      <a:r>
                        <a:rPr lang="en-GB" sz="1000" b="0" i="0" u="none" strike="noStrike">
                          <a:solidFill>
                            <a:srgbClr val="000000"/>
                          </a:solidFill>
                          <a:effectLst/>
                          <a:latin typeface="Arial Narrow" panose="020B0606020202030204" pitchFamily="34" charset="0"/>
                        </a:rPr>
                        <a:t>L</a:t>
                      </a:r>
                      <a:r>
                        <a:rPr lang="en-GB" sz="1000" b="0" i="0" u="none" strike="noStrike" baseline="-25000">
                          <a:solidFill>
                            <a:srgbClr val="000000"/>
                          </a:solidFill>
                          <a:effectLst/>
                          <a:latin typeface="Arial Narrow" panose="020B0606020202030204" pitchFamily="34" charset="0"/>
                        </a:rPr>
                        <a:t>cav</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mm</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250</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220</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190</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220</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95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95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95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95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95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95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447240271"/>
                  </a:ext>
                </a:extLst>
              </a:tr>
              <a:tr h="135607">
                <a:tc>
                  <a:txBody>
                    <a:bodyPr/>
                    <a:lstStyle/>
                    <a:p>
                      <a:pPr algn="ctr" fontAlgn="ctr"/>
                      <a:r>
                        <a:rPr lang="en-GB" sz="1000" b="0" i="0" u="none" strike="noStrike" dirty="0">
                          <a:solidFill>
                            <a:srgbClr val="000000"/>
                          </a:solidFill>
                          <a:effectLst/>
                          <a:latin typeface="Arial Narrow" panose="020B0606020202030204" pitchFamily="34" charset="0"/>
                        </a:rPr>
                        <a:t>R</a:t>
                      </a:r>
                      <a:r>
                        <a:rPr lang="en-GB" sz="1000" b="0" i="0" u="none" strike="noStrike" baseline="-25000" dirty="0">
                          <a:solidFill>
                            <a:srgbClr val="000000"/>
                          </a:solidFill>
                          <a:effectLst/>
                          <a:latin typeface="Arial Narrow" panose="020B0606020202030204" pitchFamily="34" charset="0"/>
                        </a:rPr>
                        <a:t>i</a:t>
                      </a:r>
                      <a:endParaRPr lang="en-GB" sz="1000" b="0" i="0" u="none" strike="noStrike" dirty="0">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mm</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210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190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125</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95</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60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45</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38</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28</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23</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20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194483261"/>
                  </a:ext>
                </a:extLst>
              </a:tr>
              <a:tr h="135607">
                <a:tc>
                  <a:txBody>
                    <a:bodyPr/>
                    <a:lstStyle/>
                    <a:p>
                      <a:pPr algn="ctr" fontAlgn="ctr"/>
                      <a:r>
                        <a:rPr lang="el-GR" sz="1000" b="0" i="0" u="none" strike="noStrike">
                          <a:solidFill>
                            <a:srgbClr val="000000"/>
                          </a:solidFill>
                          <a:effectLst/>
                          <a:latin typeface="Arial Narrow" panose="020B0606020202030204" pitchFamily="34" charset="0"/>
                        </a:rPr>
                        <a:t>β</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0.886</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0.885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0.887</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0.886</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0.889</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0.888</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0.887</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0.884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0.881</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0.884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152257431"/>
                  </a:ext>
                </a:extLst>
              </a:tr>
              <a:tr h="135607">
                <a:tc>
                  <a:txBody>
                    <a:bodyPr/>
                    <a:lstStyle/>
                    <a:p>
                      <a:pPr algn="ctr" fontAlgn="ctr"/>
                      <a:r>
                        <a:rPr lang="en-GB" sz="1000" b="0" i="0" u="none" strike="noStrike">
                          <a:solidFill>
                            <a:srgbClr val="000000"/>
                          </a:solidFill>
                          <a:effectLst/>
                          <a:latin typeface="Arial Narrow" panose="020B0606020202030204" pitchFamily="34" charset="0"/>
                        </a:rPr>
                        <a:t>t</a:t>
                      </a:r>
                      <a:r>
                        <a:rPr lang="en-GB" sz="1000" b="0" i="0" u="none" strike="noStrike" baseline="-25000">
                          <a:solidFill>
                            <a:srgbClr val="000000"/>
                          </a:solidFill>
                          <a:effectLst/>
                          <a:latin typeface="Arial Narrow" panose="020B0606020202030204" pitchFamily="34" charset="0"/>
                        </a:rPr>
                        <a:t>w</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um</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100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80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50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45</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30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20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20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20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10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10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835679494"/>
                  </a:ext>
                </a:extLst>
              </a:tr>
              <a:tr h="135607">
                <a:tc>
                  <a:txBody>
                    <a:bodyPr/>
                    <a:lstStyle/>
                    <a:p>
                      <a:pPr algn="ctr" fontAlgn="ctr"/>
                      <a:r>
                        <a:rPr lang="en-GB" sz="1000" b="0" i="0" u="none" strike="noStrike">
                          <a:solidFill>
                            <a:srgbClr val="000000"/>
                          </a:solidFill>
                          <a:effectLst/>
                          <a:latin typeface="Arial Narrow" panose="020B0606020202030204" pitchFamily="34" charset="0"/>
                        </a:rPr>
                        <a:t>E</a:t>
                      </a:r>
                      <a:r>
                        <a:rPr lang="en-GB" sz="1000" b="0" i="0" u="none" strike="noStrike" baseline="-25000">
                          <a:solidFill>
                            <a:srgbClr val="000000"/>
                          </a:solidFill>
                          <a:effectLst/>
                          <a:latin typeface="Arial Narrow" panose="020B0606020202030204" pitchFamily="34" charset="0"/>
                        </a:rPr>
                        <a:t>nom</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MV/m</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21.2</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21.7</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24.9</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24.3</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22.5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US" sz="1000" b="0" i="0" u="none" strike="noStrike" dirty="0">
                          <a:solidFill>
                            <a:srgbClr val="000000"/>
                          </a:solidFill>
                          <a:effectLst/>
                          <a:latin typeface="Arial Narrow" panose="020B0606020202030204" pitchFamily="34" charset="0"/>
                        </a:rPr>
                        <a:t>2</a:t>
                      </a:r>
                      <a:r>
                        <a:rPr lang="en-GB" sz="1000" b="0" i="0" u="none" strike="noStrike" dirty="0">
                          <a:solidFill>
                            <a:srgbClr val="000000"/>
                          </a:solidFill>
                          <a:effectLst/>
                          <a:latin typeface="Arial Narrow" panose="020B0606020202030204" pitchFamily="34" charset="0"/>
                        </a:rPr>
                        <a:t>8</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28.5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27.1</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29.7</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24.9</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625010979"/>
                  </a:ext>
                </a:extLst>
              </a:tr>
            </a:tbl>
          </a:graphicData>
        </a:graphic>
      </p:graphicFrame>
      <p:graphicFrame>
        <p:nvGraphicFramePr>
          <p:cNvPr id="22" name="Table 49">
            <a:extLst>
              <a:ext uri="{FF2B5EF4-FFF2-40B4-BE49-F238E27FC236}">
                <a16:creationId xmlns:a16="http://schemas.microsoft.com/office/drawing/2014/main" id="{A9BFFDBB-34A9-B193-54A3-B4A9F88C56EE}"/>
              </a:ext>
            </a:extLst>
          </p:cNvPr>
          <p:cNvGraphicFramePr>
            <a:graphicFrameLocks noGrp="1"/>
          </p:cNvGraphicFramePr>
          <p:nvPr>
            <p:extLst>
              <p:ext uri="{D42A27DB-BD31-4B8C-83A1-F6EECF244321}">
                <p14:modId xmlns:p14="http://schemas.microsoft.com/office/powerpoint/2010/main" val="2116479819"/>
              </p:ext>
            </p:extLst>
          </p:nvPr>
        </p:nvGraphicFramePr>
        <p:xfrm>
          <a:off x="467539" y="1872631"/>
          <a:ext cx="8496949" cy="1463040"/>
        </p:xfrm>
        <a:graphic>
          <a:graphicData uri="http://schemas.openxmlformats.org/drawingml/2006/table">
            <a:tbl>
              <a:tblPr firstRow="1" bandRow="1"/>
              <a:tblGrid>
                <a:gridCol w="797024">
                  <a:extLst>
                    <a:ext uri="{9D8B030D-6E8A-4147-A177-3AD203B41FA5}">
                      <a16:colId xmlns:a16="http://schemas.microsoft.com/office/drawing/2014/main" val="380244461"/>
                    </a:ext>
                  </a:extLst>
                </a:gridCol>
                <a:gridCol w="533831">
                  <a:extLst>
                    <a:ext uri="{9D8B030D-6E8A-4147-A177-3AD203B41FA5}">
                      <a16:colId xmlns:a16="http://schemas.microsoft.com/office/drawing/2014/main" val="2794159579"/>
                    </a:ext>
                  </a:extLst>
                </a:gridCol>
                <a:gridCol w="558663">
                  <a:extLst>
                    <a:ext uri="{9D8B030D-6E8A-4147-A177-3AD203B41FA5}">
                      <a16:colId xmlns:a16="http://schemas.microsoft.com/office/drawing/2014/main" val="1239554426"/>
                    </a:ext>
                  </a:extLst>
                </a:gridCol>
                <a:gridCol w="734159">
                  <a:extLst>
                    <a:ext uri="{9D8B030D-6E8A-4147-A177-3AD203B41FA5}">
                      <a16:colId xmlns:a16="http://schemas.microsoft.com/office/drawing/2014/main" val="2228957657"/>
                    </a:ext>
                  </a:extLst>
                </a:gridCol>
                <a:gridCol w="734159">
                  <a:extLst>
                    <a:ext uri="{9D8B030D-6E8A-4147-A177-3AD203B41FA5}">
                      <a16:colId xmlns:a16="http://schemas.microsoft.com/office/drawing/2014/main" val="1157265565"/>
                    </a:ext>
                  </a:extLst>
                </a:gridCol>
                <a:gridCol w="734159">
                  <a:extLst>
                    <a:ext uri="{9D8B030D-6E8A-4147-A177-3AD203B41FA5}">
                      <a16:colId xmlns:a16="http://schemas.microsoft.com/office/drawing/2014/main" val="4173267662"/>
                    </a:ext>
                  </a:extLst>
                </a:gridCol>
                <a:gridCol w="734159">
                  <a:extLst>
                    <a:ext uri="{9D8B030D-6E8A-4147-A177-3AD203B41FA5}">
                      <a16:colId xmlns:a16="http://schemas.microsoft.com/office/drawing/2014/main" val="1571748371"/>
                    </a:ext>
                  </a:extLst>
                </a:gridCol>
                <a:gridCol w="734159">
                  <a:extLst>
                    <a:ext uri="{9D8B030D-6E8A-4147-A177-3AD203B41FA5}">
                      <a16:colId xmlns:a16="http://schemas.microsoft.com/office/drawing/2014/main" val="1070368098"/>
                    </a:ext>
                  </a:extLst>
                </a:gridCol>
                <a:gridCol w="734159">
                  <a:extLst>
                    <a:ext uri="{9D8B030D-6E8A-4147-A177-3AD203B41FA5}">
                      <a16:colId xmlns:a16="http://schemas.microsoft.com/office/drawing/2014/main" val="736874475"/>
                    </a:ext>
                  </a:extLst>
                </a:gridCol>
                <a:gridCol w="734159">
                  <a:extLst>
                    <a:ext uri="{9D8B030D-6E8A-4147-A177-3AD203B41FA5}">
                      <a16:colId xmlns:a16="http://schemas.microsoft.com/office/drawing/2014/main" val="2898186936"/>
                    </a:ext>
                  </a:extLst>
                </a:gridCol>
                <a:gridCol w="734159">
                  <a:extLst>
                    <a:ext uri="{9D8B030D-6E8A-4147-A177-3AD203B41FA5}">
                      <a16:colId xmlns:a16="http://schemas.microsoft.com/office/drawing/2014/main" val="2732457450"/>
                    </a:ext>
                  </a:extLst>
                </a:gridCol>
                <a:gridCol w="734159">
                  <a:extLst>
                    <a:ext uri="{9D8B030D-6E8A-4147-A177-3AD203B41FA5}">
                      <a16:colId xmlns:a16="http://schemas.microsoft.com/office/drawing/2014/main" val="10019150"/>
                    </a:ext>
                  </a:extLst>
                </a:gridCol>
              </a:tblGrid>
              <a:tr h="135607">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1000" b="1" dirty="0">
                          <a:solidFill>
                            <a:schemeClr val="bg1"/>
                          </a:solidFill>
                          <a:latin typeface="Arial Narrow" panose="020B0606020202030204" pitchFamily="34" charset="0"/>
                        </a:rPr>
                        <a:t>Parameter</a:t>
                      </a:r>
                      <a:endParaRPr lang="en-GB" sz="1000" b="1" dirty="0">
                        <a:solidFill>
                          <a:schemeClr val="bg1"/>
                        </a:solidFill>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1000" b="1" dirty="0">
                          <a:solidFill>
                            <a:schemeClr val="bg1"/>
                          </a:solidFill>
                          <a:latin typeface="Arial Narrow" panose="020B0606020202030204" pitchFamily="34" charset="0"/>
                        </a:rPr>
                        <a:t>Unit</a:t>
                      </a:r>
                      <a:endParaRPr lang="en-GB" sz="1000" b="1" dirty="0">
                        <a:solidFill>
                          <a:schemeClr val="bg1"/>
                        </a:solidFill>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dirty="0">
                          <a:solidFill>
                            <a:schemeClr val="bg1"/>
                          </a:solidFill>
                          <a:effectLst/>
                          <a:latin typeface="Arial Narrow" panose="020B0606020202030204" pitchFamily="34" charset="0"/>
                        </a:rPr>
                        <a:t>Stage 1</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dirty="0">
                          <a:solidFill>
                            <a:schemeClr val="bg1"/>
                          </a:solidFill>
                          <a:effectLst/>
                          <a:latin typeface="Arial Narrow" panose="020B0606020202030204" pitchFamily="34" charset="0"/>
                        </a:rPr>
                        <a:t>Stage 2</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dirty="0">
                          <a:solidFill>
                            <a:schemeClr val="bg1"/>
                          </a:solidFill>
                          <a:effectLst/>
                          <a:latin typeface="Arial Narrow" panose="020B0606020202030204" pitchFamily="34" charset="0"/>
                        </a:rPr>
                        <a:t>Stage 3</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dirty="0">
                          <a:solidFill>
                            <a:schemeClr val="bg1"/>
                          </a:solidFill>
                          <a:effectLst/>
                          <a:latin typeface="Arial Narrow" panose="020B0606020202030204" pitchFamily="34" charset="0"/>
                        </a:rPr>
                        <a:t>Stage 4</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b"/>
                      <a:r>
                        <a:rPr lang="en-GB" sz="1000" b="1" i="1" u="none" strike="noStrike" dirty="0">
                          <a:solidFill>
                            <a:schemeClr val="bg1"/>
                          </a:solidFill>
                          <a:effectLst/>
                          <a:latin typeface="Arial Narrow" panose="020B0606020202030204" pitchFamily="34" charset="0"/>
                        </a:rPr>
                        <a:t>Stage 5</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b"/>
                      <a:r>
                        <a:rPr lang="en-GB" sz="1000" b="1" i="1" u="none" strike="noStrike" dirty="0">
                          <a:solidFill>
                            <a:schemeClr val="bg1"/>
                          </a:solidFill>
                          <a:effectLst/>
                          <a:latin typeface="Arial Narrow" panose="020B0606020202030204" pitchFamily="34" charset="0"/>
                        </a:rPr>
                        <a:t>Stage 6</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b"/>
                      <a:r>
                        <a:rPr lang="en-GB" sz="1000" b="1" i="1" u="none" strike="noStrike" dirty="0">
                          <a:solidFill>
                            <a:schemeClr val="bg1"/>
                          </a:solidFill>
                          <a:effectLst/>
                          <a:latin typeface="Arial Narrow" panose="020B0606020202030204" pitchFamily="34" charset="0"/>
                        </a:rPr>
                        <a:t>Stage 7</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b"/>
                      <a:r>
                        <a:rPr lang="en-GB" sz="1000" b="1" i="1" u="none" strike="noStrike" dirty="0">
                          <a:solidFill>
                            <a:schemeClr val="bg1"/>
                          </a:solidFill>
                          <a:effectLst/>
                          <a:latin typeface="Arial Narrow" panose="020B0606020202030204" pitchFamily="34" charset="0"/>
                        </a:rPr>
                        <a:t>Stage 8</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b"/>
                      <a:r>
                        <a:rPr lang="en-GB" sz="1000" b="1" i="1" u="none" strike="noStrike" dirty="0">
                          <a:solidFill>
                            <a:schemeClr val="bg1"/>
                          </a:solidFill>
                          <a:effectLst/>
                          <a:latin typeface="Arial Narrow" panose="020B0606020202030204" pitchFamily="34" charset="0"/>
                        </a:rPr>
                        <a:t>Stage 9</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b"/>
                      <a:r>
                        <a:rPr lang="en-GB" sz="1000" b="1" i="1" u="none" strike="noStrike" dirty="0">
                          <a:solidFill>
                            <a:schemeClr val="bg1"/>
                          </a:solidFill>
                          <a:effectLst/>
                          <a:latin typeface="Arial Narrow" panose="020B0606020202030204" pitchFamily="34" charset="0"/>
                        </a:rPr>
                        <a:t>Stage 10</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3127706722"/>
                  </a:ext>
                </a:extLst>
              </a:tr>
              <a:tr h="135607">
                <a:tc>
                  <a:txBody>
                    <a:bodyPr/>
                    <a:lstStyle/>
                    <a:p>
                      <a:pPr algn="ctr" fontAlgn="ctr"/>
                      <a:r>
                        <a:rPr lang="en-GB" sz="1000" b="0" i="0" u="none" strike="noStrike">
                          <a:solidFill>
                            <a:srgbClr val="000000"/>
                          </a:solidFill>
                          <a:effectLst/>
                          <a:latin typeface="Arial Narrow" panose="020B0606020202030204" pitchFamily="34" charset="0"/>
                        </a:rPr>
                        <a:t>Q</a:t>
                      </a:r>
                      <a:r>
                        <a:rPr lang="en-GB" sz="1000" b="0" i="0" u="none" strike="noStrike" baseline="-25000">
                          <a:solidFill>
                            <a:srgbClr val="000000"/>
                          </a:solidFill>
                          <a:effectLst/>
                          <a:latin typeface="Arial Narrow" panose="020B0606020202030204" pitchFamily="34" charset="0"/>
                        </a:rPr>
                        <a:t>0 </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3.912E+04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3.556E+04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3.147E+04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3.594E+04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2.226E+04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2.224E+04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2.223E+04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2.222E+04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2.221E+04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2.221E+04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598473574"/>
                  </a:ext>
                </a:extLst>
              </a:tr>
              <a:tr h="135607">
                <a:tc>
                  <a:txBody>
                    <a:bodyPr/>
                    <a:lstStyle/>
                    <a:p>
                      <a:pPr algn="ctr" fontAlgn="ctr"/>
                      <a:r>
                        <a:rPr lang="en-GB" sz="1000" b="0" i="0" u="none" strike="noStrike">
                          <a:solidFill>
                            <a:srgbClr val="000000"/>
                          </a:solidFill>
                          <a:effectLst/>
                          <a:latin typeface="Arial Narrow" panose="020B0606020202030204" pitchFamily="34" charset="0"/>
                        </a:rPr>
                        <a:t>t</a:t>
                      </a:r>
                      <a:r>
                        <a:rPr lang="en-GB" sz="1000" b="0" i="0" u="none" strike="noStrike" baseline="-25000">
                          <a:solidFill>
                            <a:srgbClr val="000000"/>
                          </a:solidFill>
                          <a:effectLst/>
                          <a:latin typeface="Arial Narrow" panose="020B0606020202030204" pitchFamily="34" charset="0"/>
                        </a:rPr>
                        <a:t>f</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us</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39.954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36.323</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32.148</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36.710</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11.366</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11.360</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11.354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11.347</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11.344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11.341</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447240271"/>
                  </a:ext>
                </a:extLst>
              </a:tr>
              <a:tr h="135607">
                <a:tc>
                  <a:txBody>
                    <a:bodyPr/>
                    <a:lstStyle/>
                    <a:p>
                      <a:pPr algn="ctr" fontAlgn="ctr"/>
                      <a:r>
                        <a:rPr lang="en-GB" sz="1000" b="0" i="0" u="none" strike="noStrike">
                          <a:solidFill>
                            <a:srgbClr val="000000"/>
                          </a:solidFill>
                          <a:effectLst/>
                          <a:latin typeface="Arial Narrow" panose="020B0606020202030204" pitchFamily="34" charset="0"/>
                        </a:rPr>
                        <a:t>DF</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1.505E-04</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1.370E-04</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1.213E-04</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1.382E-04</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4.327E-05</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4.308E-05</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4.308E-05</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4.308E-05</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4.308E-05</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4.308E-05</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194483261"/>
                  </a:ext>
                </a:extLst>
              </a:tr>
              <a:tr h="135607">
                <a:tc>
                  <a:txBody>
                    <a:bodyPr/>
                    <a:lstStyle/>
                    <a:p>
                      <a:pPr algn="ctr" fontAlgn="ctr"/>
                      <a:r>
                        <a:rPr lang="en-GB" sz="1000" b="0" i="0" u="none" strike="noStrike">
                          <a:solidFill>
                            <a:srgbClr val="000000"/>
                          </a:solidFill>
                          <a:effectLst/>
                          <a:latin typeface="Arial Narrow" panose="020B0606020202030204" pitchFamily="34" charset="0"/>
                        </a:rPr>
                        <a:t>R/Q (</a:t>
                      </a:r>
                      <a:r>
                        <a:rPr lang="el-GR" sz="1000" b="0" i="0" u="none" strike="noStrike">
                          <a:solidFill>
                            <a:srgbClr val="000000"/>
                          </a:solidFill>
                          <a:effectLst/>
                          <a:latin typeface="Arial Narrow" panose="020B0606020202030204" pitchFamily="34" charset="0"/>
                        </a:rPr>
                        <a:t>β)</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l-GR" sz="1000" b="0" i="0" u="none" strike="noStrike">
                          <a:solidFill>
                            <a:srgbClr val="000000"/>
                          </a:solidFill>
                          <a:effectLst/>
                          <a:latin typeface="Arial Narrow" panose="020B0606020202030204" pitchFamily="34" charset="0"/>
                        </a:rPr>
                        <a:t>Ω</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183.698</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170.470</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141.266</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154.019</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140.852</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137.398</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136.872</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137.386</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138.114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139.029</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152257431"/>
                  </a:ext>
                </a:extLst>
              </a:tr>
              <a:tr h="135607">
                <a:tc>
                  <a:txBody>
                    <a:bodyPr/>
                    <a:lstStyle/>
                    <a:p>
                      <a:pPr algn="ctr" fontAlgn="ctr"/>
                      <a:r>
                        <a:rPr lang="en-GB" sz="1000" b="0" i="0" u="none" strike="noStrike">
                          <a:solidFill>
                            <a:srgbClr val="000000"/>
                          </a:solidFill>
                          <a:effectLst/>
                          <a:latin typeface="Arial Narrow" panose="020B0606020202030204" pitchFamily="34" charset="0"/>
                        </a:rPr>
                        <a:t>P</a:t>
                      </a:r>
                      <a:r>
                        <a:rPr lang="en-GB" sz="1000" b="0" i="0" u="none" strike="noStrike" baseline="-25000">
                          <a:solidFill>
                            <a:srgbClr val="000000"/>
                          </a:solidFill>
                          <a:effectLst/>
                          <a:latin typeface="Arial Narrow" panose="020B0606020202030204" pitchFamily="34" charset="0"/>
                        </a:rPr>
                        <a:t>diss</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MW/cavity</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2.678</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US" sz="1000" b="0" i="0" u="none" strike="noStrike" dirty="0">
                          <a:solidFill>
                            <a:srgbClr val="000000"/>
                          </a:solidFill>
                          <a:effectLst/>
                          <a:latin typeface="Arial Narrow" panose="020B0606020202030204" pitchFamily="34" charset="0"/>
                        </a:rPr>
                        <a:t>2</a:t>
                      </a:r>
                      <a:r>
                        <a:rPr lang="en-GB" sz="1000" b="0" i="0" u="none" strike="noStrike" dirty="0">
                          <a:solidFill>
                            <a:srgbClr val="000000"/>
                          </a:solidFill>
                          <a:effectLst/>
                          <a:latin typeface="Arial Narrow" panose="020B0606020202030204" pitchFamily="34" charset="0"/>
                        </a:rPr>
                        <a:t>.807</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4.068</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3.918</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1.182</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US" sz="1000" b="0" i="0" u="none" strike="noStrike" dirty="0">
                          <a:solidFill>
                            <a:srgbClr val="000000"/>
                          </a:solidFill>
                          <a:effectLst/>
                          <a:latin typeface="Arial Narrow" panose="020B0606020202030204" pitchFamily="34" charset="0"/>
                        </a:rPr>
                        <a:t>1</a:t>
                      </a:r>
                      <a:r>
                        <a:rPr lang="en-GB" sz="1000" b="0" i="0" u="none" strike="noStrike" dirty="0">
                          <a:solidFill>
                            <a:srgbClr val="000000"/>
                          </a:solidFill>
                          <a:effectLst/>
                          <a:latin typeface="Arial Narrow" panose="020B0606020202030204" pitchFamily="34" charset="0"/>
                        </a:rPr>
                        <a:t>.885</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US" sz="1000" b="0" i="0" u="none" strike="noStrike" dirty="0">
                          <a:solidFill>
                            <a:srgbClr val="000000"/>
                          </a:solidFill>
                          <a:effectLst/>
                          <a:latin typeface="Arial Narrow" panose="020B0606020202030204" pitchFamily="34" charset="0"/>
                        </a:rPr>
                        <a:t>1</a:t>
                      </a:r>
                      <a:r>
                        <a:rPr lang="en-GB" sz="1000" b="0" i="0" u="none" strike="noStrike" dirty="0">
                          <a:solidFill>
                            <a:srgbClr val="000000"/>
                          </a:solidFill>
                          <a:effectLst/>
                          <a:latin typeface="Arial Narrow" panose="020B0606020202030204" pitchFamily="34" charset="0"/>
                        </a:rPr>
                        <a:t>.969</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1.786</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2.144</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1.506</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835679494"/>
                  </a:ext>
                </a:extLst>
              </a:tr>
              <a:tr h="135607">
                <a:tc>
                  <a:txBody>
                    <a:bodyPr/>
                    <a:lstStyle/>
                    <a:p>
                      <a:pPr algn="ctr" fontAlgn="ctr"/>
                      <a:r>
                        <a:rPr lang="en-GB" sz="1000" b="0" i="0" u="none" strike="noStrike">
                          <a:solidFill>
                            <a:srgbClr val="000000"/>
                          </a:solidFill>
                          <a:effectLst/>
                          <a:latin typeface="Arial Narrow" panose="020B0606020202030204" pitchFamily="34" charset="0"/>
                        </a:rPr>
                        <a:t>P</a:t>
                      </a:r>
                      <a:r>
                        <a:rPr lang="en-GB" sz="1000" b="0" i="0" u="none" strike="noStrike" baseline="-25000">
                          <a:solidFill>
                            <a:srgbClr val="000000"/>
                          </a:solidFill>
                          <a:effectLst/>
                          <a:latin typeface="Arial Narrow" panose="020B0606020202030204" pitchFamily="34" charset="0"/>
                        </a:rPr>
                        <a:t>diss,Be</a:t>
                      </a:r>
                      <a:r>
                        <a:rPr lang="en-GB" sz="1000" b="0" i="0" u="none" strike="noStrike">
                          <a:solidFill>
                            <a:srgbClr val="000000"/>
                          </a:solidFill>
                          <a:effectLst/>
                          <a:latin typeface="Arial Narrow" panose="020B0606020202030204" pitchFamily="34" charset="0"/>
                        </a:rPr>
                        <a:t>/P</a:t>
                      </a:r>
                      <a:r>
                        <a:rPr lang="en-GB" sz="1000" b="0" i="0" u="none" strike="noStrike" baseline="-25000">
                          <a:solidFill>
                            <a:srgbClr val="000000"/>
                          </a:solidFill>
                          <a:effectLst/>
                          <a:latin typeface="Arial Narrow" panose="020B0606020202030204" pitchFamily="34" charset="0"/>
                        </a:rPr>
                        <a:t>diss</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0.230</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0.164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0.031</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0.009</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0.026</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0.007</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3.075E-03</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8.316E-04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3.160E-04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1.552E-04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625010979"/>
                  </a:ext>
                </a:extLst>
              </a:tr>
              <a:tr h="135607">
                <a:tc>
                  <a:txBody>
                    <a:bodyPr/>
                    <a:lstStyle/>
                    <a:p>
                      <a:pPr algn="ctr" fontAlgn="ctr"/>
                      <a:r>
                        <a:rPr lang="en-GB" sz="1000" b="0" i="0" u="none" strike="noStrike">
                          <a:solidFill>
                            <a:srgbClr val="000000"/>
                          </a:solidFill>
                          <a:effectLst/>
                          <a:latin typeface="Arial Narrow" panose="020B0606020202030204" pitchFamily="34" charset="0"/>
                        </a:rPr>
                        <a:t>E</a:t>
                      </a:r>
                      <a:r>
                        <a:rPr lang="en-GB" sz="1000" b="0" i="0" u="none" strike="noStrike" baseline="-25000">
                          <a:solidFill>
                            <a:srgbClr val="000000"/>
                          </a:solidFill>
                          <a:effectLst/>
                          <a:latin typeface="Arial Narrow" panose="020B0606020202030204" pitchFamily="34" charset="0"/>
                        </a:rPr>
                        <a:t>peak,Cu</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MV/m</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12.162</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15.251</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26.175</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27.732</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24.116</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33.288</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35.250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34.670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38.528</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32.506</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882950395"/>
                  </a:ext>
                </a:extLst>
              </a:tr>
              <a:tr h="135607">
                <a:tc>
                  <a:txBody>
                    <a:bodyPr/>
                    <a:lstStyle/>
                    <a:p>
                      <a:pPr algn="ctr" fontAlgn="ctr"/>
                      <a:r>
                        <a:rPr lang="en-GB" sz="1000" b="0" i="0" u="none" strike="noStrike">
                          <a:solidFill>
                            <a:srgbClr val="000000"/>
                          </a:solidFill>
                          <a:effectLst/>
                          <a:latin typeface="Arial Narrow" panose="020B0606020202030204" pitchFamily="34" charset="0"/>
                        </a:rPr>
                        <a:t>E</a:t>
                      </a:r>
                      <a:r>
                        <a:rPr lang="en-GB" sz="1000" b="0" i="0" u="none" strike="noStrike" baseline="-25000">
                          <a:solidFill>
                            <a:srgbClr val="000000"/>
                          </a:solidFill>
                          <a:effectLst/>
                          <a:latin typeface="Arial Narrow" panose="020B0606020202030204" pitchFamily="34" charset="0"/>
                        </a:rPr>
                        <a:t>peak,Be</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MV/m</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21.250</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21.757</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24.429</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22.823</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22.027</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26.514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25.981</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22.885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23.268</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18.343</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965850995"/>
                  </a:ext>
                </a:extLst>
              </a:tr>
            </a:tbl>
          </a:graphicData>
        </a:graphic>
      </p:graphicFrame>
      <p:graphicFrame>
        <p:nvGraphicFramePr>
          <p:cNvPr id="23" name="Table 49">
            <a:extLst>
              <a:ext uri="{FF2B5EF4-FFF2-40B4-BE49-F238E27FC236}">
                <a16:creationId xmlns:a16="http://schemas.microsoft.com/office/drawing/2014/main" id="{AE1E7417-449F-E56F-CE1F-A77EE6A4492F}"/>
              </a:ext>
            </a:extLst>
          </p:cNvPr>
          <p:cNvGraphicFramePr>
            <a:graphicFrameLocks noGrp="1"/>
          </p:cNvGraphicFramePr>
          <p:nvPr>
            <p:extLst>
              <p:ext uri="{D42A27DB-BD31-4B8C-83A1-F6EECF244321}">
                <p14:modId xmlns:p14="http://schemas.microsoft.com/office/powerpoint/2010/main" val="3550231016"/>
              </p:ext>
            </p:extLst>
          </p:nvPr>
        </p:nvGraphicFramePr>
        <p:xfrm>
          <a:off x="467544" y="3493390"/>
          <a:ext cx="8496945" cy="1310640"/>
        </p:xfrm>
        <a:graphic>
          <a:graphicData uri="http://schemas.openxmlformats.org/drawingml/2006/table">
            <a:tbl>
              <a:tblPr firstRow="1" bandRow="1"/>
              <a:tblGrid>
                <a:gridCol w="822883">
                  <a:extLst>
                    <a:ext uri="{9D8B030D-6E8A-4147-A177-3AD203B41FA5}">
                      <a16:colId xmlns:a16="http://schemas.microsoft.com/office/drawing/2014/main" val="380244461"/>
                    </a:ext>
                  </a:extLst>
                </a:gridCol>
                <a:gridCol w="697642">
                  <a:extLst>
                    <a:ext uri="{9D8B030D-6E8A-4147-A177-3AD203B41FA5}">
                      <a16:colId xmlns:a16="http://schemas.microsoft.com/office/drawing/2014/main" val="2794159579"/>
                    </a:ext>
                  </a:extLst>
                </a:gridCol>
                <a:gridCol w="697642">
                  <a:extLst>
                    <a:ext uri="{9D8B030D-6E8A-4147-A177-3AD203B41FA5}">
                      <a16:colId xmlns:a16="http://schemas.microsoft.com/office/drawing/2014/main" val="1239554426"/>
                    </a:ext>
                  </a:extLst>
                </a:gridCol>
                <a:gridCol w="697642">
                  <a:extLst>
                    <a:ext uri="{9D8B030D-6E8A-4147-A177-3AD203B41FA5}">
                      <a16:colId xmlns:a16="http://schemas.microsoft.com/office/drawing/2014/main" val="2228957657"/>
                    </a:ext>
                  </a:extLst>
                </a:gridCol>
                <a:gridCol w="697642">
                  <a:extLst>
                    <a:ext uri="{9D8B030D-6E8A-4147-A177-3AD203B41FA5}">
                      <a16:colId xmlns:a16="http://schemas.microsoft.com/office/drawing/2014/main" val="1157265565"/>
                    </a:ext>
                  </a:extLst>
                </a:gridCol>
                <a:gridCol w="697642">
                  <a:extLst>
                    <a:ext uri="{9D8B030D-6E8A-4147-A177-3AD203B41FA5}">
                      <a16:colId xmlns:a16="http://schemas.microsoft.com/office/drawing/2014/main" val="4173267662"/>
                    </a:ext>
                  </a:extLst>
                </a:gridCol>
                <a:gridCol w="697642">
                  <a:extLst>
                    <a:ext uri="{9D8B030D-6E8A-4147-A177-3AD203B41FA5}">
                      <a16:colId xmlns:a16="http://schemas.microsoft.com/office/drawing/2014/main" val="2544013848"/>
                    </a:ext>
                  </a:extLst>
                </a:gridCol>
                <a:gridCol w="697642">
                  <a:extLst>
                    <a:ext uri="{9D8B030D-6E8A-4147-A177-3AD203B41FA5}">
                      <a16:colId xmlns:a16="http://schemas.microsoft.com/office/drawing/2014/main" val="143538493"/>
                    </a:ext>
                  </a:extLst>
                </a:gridCol>
                <a:gridCol w="697642">
                  <a:extLst>
                    <a:ext uri="{9D8B030D-6E8A-4147-A177-3AD203B41FA5}">
                      <a16:colId xmlns:a16="http://schemas.microsoft.com/office/drawing/2014/main" val="1829846317"/>
                    </a:ext>
                  </a:extLst>
                </a:gridCol>
                <a:gridCol w="697642">
                  <a:extLst>
                    <a:ext uri="{9D8B030D-6E8A-4147-A177-3AD203B41FA5}">
                      <a16:colId xmlns:a16="http://schemas.microsoft.com/office/drawing/2014/main" val="3801894948"/>
                    </a:ext>
                  </a:extLst>
                </a:gridCol>
                <a:gridCol w="697642">
                  <a:extLst>
                    <a:ext uri="{9D8B030D-6E8A-4147-A177-3AD203B41FA5}">
                      <a16:colId xmlns:a16="http://schemas.microsoft.com/office/drawing/2014/main" val="1641122727"/>
                    </a:ext>
                  </a:extLst>
                </a:gridCol>
                <a:gridCol w="697642">
                  <a:extLst>
                    <a:ext uri="{9D8B030D-6E8A-4147-A177-3AD203B41FA5}">
                      <a16:colId xmlns:a16="http://schemas.microsoft.com/office/drawing/2014/main" val="635448411"/>
                    </a:ext>
                  </a:extLst>
                </a:gridCol>
              </a:tblGrid>
              <a:tr h="135607">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1000" b="1" dirty="0">
                          <a:solidFill>
                            <a:schemeClr val="bg1"/>
                          </a:solidFill>
                          <a:latin typeface="Arial Narrow" panose="020B0606020202030204" pitchFamily="34" charset="0"/>
                        </a:rPr>
                        <a:t>Parameter</a:t>
                      </a:r>
                      <a:endParaRPr lang="en-GB" sz="1000" b="1" dirty="0">
                        <a:solidFill>
                          <a:schemeClr val="bg1"/>
                        </a:solidFill>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1000" b="1" dirty="0">
                          <a:solidFill>
                            <a:schemeClr val="bg1"/>
                          </a:solidFill>
                          <a:latin typeface="Arial Narrow" panose="020B0606020202030204" pitchFamily="34" charset="0"/>
                        </a:rPr>
                        <a:t>Unit</a:t>
                      </a:r>
                      <a:endParaRPr lang="en-GB" sz="1000" b="1" dirty="0">
                        <a:solidFill>
                          <a:schemeClr val="bg1"/>
                        </a:solidFill>
                        <a:latin typeface="Arial Narrow" panose="020B060602020203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dirty="0">
                          <a:solidFill>
                            <a:schemeClr val="bg1"/>
                          </a:solidFill>
                          <a:effectLst/>
                          <a:latin typeface="Arial Narrow" panose="020B0606020202030204" pitchFamily="34" charset="0"/>
                        </a:rPr>
                        <a:t>Stage 1</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dirty="0">
                          <a:solidFill>
                            <a:schemeClr val="bg1"/>
                          </a:solidFill>
                          <a:effectLst/>
                          <a:latin typeface="Arial Narrow" panose="020B0606020202030204" pitchFamily="34" charset="0"/>
                        </a:rPr>
                        <a:t>Stage 2</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dirty="0">
                          <a:solidFill>
                            <a:schemeClr val="bg1"/>
                          </a:solidFill>
                          <a:effectLst/>
                          <a:latin typeface="Arial Narrow" panose="020B0606020202030204" pitchFamily="34" charset="0"/>
                        </a:rPr>
                        <a:t>Stage 3</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ctr"/>
                      <a:r>
                        <a:rPr lang="en-GB" sz="1000" b="1" i="1" u="none" strike="noStrike" dirty="0">
                          <a:solidFill>
                            <a:schemeClr val="bg1"/>
                          </a:solidFill>
                          <a:effectLst/>
                          <a:latin typeface="Arial Narrow" panose="020B0606020202030204" pitchFamily="34" charset="0"/>
                        </a:rPr>
                        <a:t>Stage 4</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b"/>
                      <a:r>
                        <a:rPr lang="en-GB" sz="1000" b="1" i="1" u="none" strike="noStrike" dirty="0">
                          <a:solidFill>
                            <a:schemeClr val="bg1"/>
                          </a:solidFill>
                          <a:effectLst/>
                          <a:latin typeface="Arial Narrow" panose="020B0606020202030204" pitchFamily="34" charset="0"/>
                        </a:rPr>
                        <a:t>Stage 5</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b"/>
                      <a:r>
                        <a:rPr lang="en-GB" sz="1000" b="1" i="1" u="none" strike="noStrike" dirty="0">
                          <a:solidFill>
                            <a:schemeClr val="bg1"/>
                          </a:solidFill>
                          <a:effectLst/>
                          <a:latin typeface="Arial Narrow" panose="020B0606020202030204" pitchFamily="34" charset="0"/>
                        </a:rPr>
                        <a:t>Stage 6</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b"/>
                      <a:r>
                        <a:rPr lang="en-GB" sz="1000" b="1" i="1" u="none" strike="noStrike" dirty="0">
                          <a:solidFill>
                            <a:schemeClr val="bg1"/>
                          </a:solidFill>
                          <a:effectLst/>
                          <a:latin typeface="Arial Narrow" panose="020B0606020202030204" pitchFamily="34" charset="0"/>
                        </a:rPr>
                        <a:t>Stage 7</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b"/>
                      <a:r>
                        <a:rPr lang="en-GB" sz="1000" b="1" i="1" u="none" strike="noStrike" dirty="0">
                          <a:solidFill>
                            <a:schemeClr val="bg1"/>
                          </a:solidFill>
                          <a:effectLst/>
                          <a:latin typeface="Arial Narrow" panose="020B0606020202030204" pitchFamily="34" charset="0"/>
                        </a:rPr>
                        <a:t>Stage 8</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b"/>
                      <a:r>
                        <a:rPr lang="en-GB" sz="1000" b="1" i="1" u="none" strike="noStrike" dirty="0">
                          <a:solidFill>
                            <a:schemeClr val="bg1"/>
                          </a:solidFill>
                          <a:effectLst/>
                          <a:latin typeface="Arial Narrow" panose="020B0606020202030204" pitchFamily="34" charset="0"/>
                        </a:rPr>
                        <a:t>Stage 9</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pPr algn="ctr" fontAlgn="b"/>
                      <a:r>
                        <a:rPr lang="en-GB" sz="1000" b="1" i="1" u="none" strike="noStrike" dirty="0">
                          <a:solidFill>
                            <a:schemeClr val="bg1"/>
                          </a:solidFill>
                          <a:effectLst/>
                          <a:latin typeface="Arial Narrow" panose="020B0606020202030204" pitchFamily="34" charset="0"/>
                        </a:rPr>
                        <a:t>Stage 10</a:t>
                      </a:r>
                    </a:p>
                  </a:txBody>
                  <a:tcPr marL="0" marR="0" marT="0" marB="0" anchor="ct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3127706722"/>
                  </a:ext>
                </a:extLst>
              </a:tr>
              <a:tr h="135607">
                <a:tc>
                  <a:txBody>
                    <a:bodyPr/>
                    <a:lstStyle/>
                    <a:p>
                      <a:pPr algn="ctr" fontAlgn="ctr"/>
                      <a:r>
                        <a:rPr lang="en-GB" sz="1000" b="0" i="0" u="none" strike="noStrike">
                          <a:solidFill>
                            <a:srgbClr val="000000"/>
                          </a:solidFill>
                          <a:effectLst/>
                          <a:latin typeface="Arial Narrow" panose="020B0606020202030204" pitchFamily="34" charset="0"/>
                        </a:rPr>
                        <a:t>P</a:t>
                      </a:r>
                      <a:r>
                        <a:rPr lang="en-GB" sz="1000" b="0" i="0" u="none" strike="noStrike" baseline="-25000">
                          <a:solidFill>
                            <a:srgbClr val="000000"/>
                          </a:solidFill>
                          <a:effectLst/>
                          <a:latin typeface="Arial Narrow" panose="020B0606020202030204" pitchFamily="34" charset="0"/>
                        </a:rPr>
                        <a:t>g</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MW/cavity</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3.214</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3.368</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4.882</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4.701</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1.419</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2.262</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2.363</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2.143</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dirty="0">
                          <a:solidFill>
                            <a:srgbClr val="000000"/>
                          </a:solidFill>
                          <a:effectLst/>
                          <a:latin typeface="Arial Narrow" panose="020B0606020202030204" pitchFamily="34" charset="0"/>
                        </a:rPr>
                        <a:t>2.573</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1.807</a:t>
                      </a:r>
                    </a:p>
                  </a:txBody>
                  <a:tcPr marL="0" marR="0" marT="0" marB="0" anchor="ct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598473574"/>
                  </a:ext>
                </a:extLst>
              </a:tr>
              <a:tr h="135607">
                <a:tc>
                  <a:txBody>
                    <a:bodyPr/>
                    <a:lstStyle/>
                    <a:p>
                      <a:pPr algn="ctr" fontAlgn="ctr"/>
                      <a:r>
                        <a:rPr lang="en-GB" sz="1000" b="0" i="0" u="none" strike="noStrike">
                          <a:solidFill>
                            <a:srgbClr val="000000"/>
                          </a:solidFill>
                          <a:effectLst/>
                          <a:latin typeface="Arial Narrow" panose="020B0606020202030204" pitchFamily="34" charset="0"/>
                        </a:rPr>
                        <a:t>DFg</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US" sz="1000" b="0" i="0" u="none" strike="noStrike" dirty="0">
                          <a:solidFill>
                            <a:srgbClr val="000000"/>
                          </a:solidFill>
                          <a:effectLst/>
                          <a:latin typeface="Arial Narrow" panose="020B0606020202030204" pitchFamily="34" charset="0"/>
                        </a:rPr>
                        <a:t>-</a:t>
                      </a:r>
                      <a:endParaRPr lang="en-GB" sz="1000" b="0" i="0" u="none" strike="noStrike" dirty="0">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2.077E-04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2.097E-04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1.611E-04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1.843E-04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5.734E-05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7.703E-05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6.130E-05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6.154E-05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5.712E-05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5.720E-05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447240271"/>
                  </a:ext>
                </a:extLst>
              </a:tr>
              <a:tr h="135607">
                <a:tc>
                  <a:txBody>
                    <a:bodyPr/>
                    <a:lstStyle/>
                    <a:p>
                      <a:pPr algn="ctr" fontAlgn="b"/>
                      <a:r>
                        <a:rPr lang="en-GB" sz="1000" b="0" i="0" u="none" strike="noStrike">
                          <a:solidFill>
                            <a:srgbClr val="000000"/>
                          </a:solidFill>
                          <a:effectLst/>
                          <a:latin typeface="Arial Narrow" panose="020B0606020202030204" pitchFamily="34" charset="0"/>
                        </a:rPr>
                        <a:t>N</a:t>
                      </a:r>
                      <a:r>
                        <a:rPr lang="en-GB" sz="1000" b="0" i="0" u="none" strike="noStrike" baseline="-25000">
                          <a:solidFill>
                            <a:srgbClr val="000000"/>
                          </a:solidFill>
                          <a:effectLst/>
                          <a:latin typeface="Arial Narrow" panose="020B0606020202030204" pitchFamily="34" charset="0"/>
                        </a:rPr>
                        <a:t>cav</a:t>
                      </a:r>
                      <a:endParaRPr lang="en-GB" sz="1000" b="0" i="0" u="none" strike="noStrike">
                        <a:solidFill>
                          <a:srgbClr val="000000"/>
                        </a:solidFill>
                        <a:effectLst/>
                        <a:latin typeface="Arial Narrow" panose="020B0606020202030204" pitchFamily="34" charset="0"/>
                      </a:endParaRPr>
                    </a:p>
                  </a:txBody>
                  <a:tcPr marL="0" marR="0" marT="0" marB="0" anchor="b">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b"/>
                      <a:r>
                        <a:rPr lang="en-GB" sz="1000" b="0" i="0" u="none" strike="noStrike" dirty="0">
                          <a:solidFill>
                            <a:srgbClr val="000000"/>
                          </a:solidFill>
                          <a:effectLst/>
                          <a:latin typeface="Arial Narrow" panose="020B0606020202030204" pitchFamily="34" charset="0"/>
                        </a:rPr>
                        <a:t>132</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b"/>
                      <a:r>
                        <a:rPr lang="en-GB" sz="1000" b="0" i="0" u="none" strike="noStrike" dirty="0">
                          <a:solidFill>
                            <a:srgbClr val="000000"/>
                          </a:solidFill>
                          <a:effectLst/>
                          <a:latin typeface="Arial Narrow" panose="020B0606020202030204" pitchFamily="34" charset="0"/>
                        </a:rPr>
                        <a:t>185</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b"/>
                      <a:r>
                        <a:rPr lang="en-GB" sz="1000" b="0" i="0" u="none" strike="noStrike" dirty="0">
                          <a:solidFill>
                            <a:srgbClr val="000000"/>
                          </a:solidFill>
                          <a:effectLst/>
                          <a:latin typeface="Arial Narrow" panose="020B0606020202030204" pitchFamily="34" charset="0"/>
                        </a:rPr>
                        <a:t>240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b"/>
                      <a:r>
                        <a:rPr lang="en-GB" sz="1000" b="0" i="0" u="none" strike="noStrike" dirty="0">
                          <a:solidFill>
                            <a:srgbClr val="000000"/>
                          </a:solidFill>
                          <a:effectLst/>
                          <a:latin typeface="Arial Narrow" panose="020B0606020202030204" pitchFamily="34" charset="0"/>
                        </a:rPr>
                        <a:t>167</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b"/>
                      <a:r>
                        <a:rPr lang="en-GB" sz="1000" b="0" i="0" u="none" strike="noStrike" dirty="0">
                          <a:solidFill>
                            <a:srgbClr val="000000"/>
                          </a:solidFill>
                          <a:effectLst/>
                          <a:latin typeface="Arial Narrow" panose="020B0606020202030204" pitchFamily="34" charset="0"/>
                        </a:rPr>
                        <a:t>275</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b"/>
                      <a:r>
                        <a:rPr lang="en-GB" sz="1000" b="0" i="0" u="none" strike="noStrike" dirty="0">
                          <a:solidFill>
                            <a:srgbClr val="000000"/>
                          </a:solidFill>
                          <a:effectLst/>
                          <a:latin typeface="Arial Narrow" panose="020B0606020202030204" pitchFamily="34" charset="0"/>
                        </a:rPr>
                        <a:t>220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b"/>
                      <a:r>
                        <a:rPr lang="en-GB" sz="1000" b="0" i="0" u="none" strike="noStrike" dirty="0">
                          <a:solidFill>
                            <a:srgbClr val="000000"/>
                          </a:solidFill>
                          <a:effectLst/>
                          <a:latin typeface="Arial Narrow" panose="020B0606020202030204" pitchFamily="34" charset="0"/>
                        </a:rPr>
                        <a:t>160</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b"/>
                      <a:r>
                        <a:rPr lang="en-GB" sz="1000" b="0" i="0" u="none" strike="noStrike" dirty="0">
                          <a:solidFill>
                            <a:srgbClr val="000000"/>
                          </a:solidFill>
                          <a:effectLst/>
                          <a:latin typeface="Arial Narrow" panose="020B0606020202030204" pitchFamily="34" charset="0"/>
                        </a:rPr>
                        <a:t>284</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b"/>
                      <a:r>
                        <a:rPr lang="en-GB" sz="1000" b="0" i="0" u="none" strike="noStrike" dirty="0">
                          <a:solidFill>
                            <a:srgbClr val="000000"/>
                          </a:solidFill>
                          <a:effectLst/>
                          <a:latin typeface="Arial Narrow" panose="020B0606020202030204" pitchFamily="34" charset="0"/>
                        </a:rPr>
                        <a:t>208</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b"/>
                      <a:r>
                        <a:rPr lang="en-GB" sz="1000" b="0" i="0" u="none" strike="noStrike" dirty="0">
                          <a:solidFill>
                            <a:srgbClr val="000000"/>
                          </a:solidFill>
                          <a:effectLst/>
                          <a:latin typeface="Arial Narrow" panose="020B0606020202030204" pitchFamily="34" charset="0"/>
                        </a:rPr>
                        <a:t>188</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194483261"/>
                  </a:ext>
                </a:extLst>
              </a:tr>
              <a:tr h="135607">
                <a:tc>
                  <a:txBody>
                    <a:bodyPr/>
                    <a:lstStyle/>
                    <a:p>
                      <a:pPr algn="ctr" fontAlgn="ctr"/>
                      <a:r>
                        <a:rPr lang="en-GB" sz="1000" b="0" i="0" u="none" strike="noStrike">
                          <a:solidFill>
                            <a:srgbClr val="000000"/>
                          </a:solidFill>
                          <a:effectLst/>
                          <a:latin typeface="Arial Narrow" panose="020B0606020202030204" pitchFamily="34" charset="0"/>
                        </a:rPr>
                        <a:t>P</a:t>
                      </a:r>
                      <a:r>
                        <a:rPr lang="en-GB" sz="1000" b="0" i="0" u="none" strike="noStrike" baseline="-25000">
                          <a:solidFill>
                            <a:srgbClr val="000000"/>
                          </a:solidFill>
                          <a:effectLst/>
                          <a:latin typeface="Arial Narrow" panose="020B0606020202030204" pitchFamily="34" charset="0"/>
                        </a:rPr>
                        <a:t>g,tot</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a:solidFill>
                            <a:srgbClr val="000000"/>
                          </a:solidFill>
                          <a:effectLst/>
                          <a:latin typeface="Arial Narrow" panose="020B0606020202030204" pitchFamily="34" charset="0"/>
                        </a:rPr>
                        <a:t>MW</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b"/>
                      <a:r>
                        <a:rPr lang="en-GB" sz="1000" b="0" i="0" u="none" strike="noStrike" dirty="0">
                          <a:solidFill>
                            <a:srgbClr val="000000"/>
                          </a:solidFill>
                          <a:effectLst/>
                          <a:latin typeface="Arial Narrow" panose="020B0606020202030204" pitchFamily="34" charset="0"/>
                        </a:rPr>
                        <a:t>424.189</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b"/>
                      <a:r>
                        <a:rPr lang="en-GB" sz="1000" b="0" i="0" u="none" strike="noStrike" dirty="0">
                          <a:solidFill>
                            <a:srgbClr val="000000"/>
                          </a:solidFill>
                          <a:effectLst/>
                          <a:latin typeface="Arial Narrow" panose="020B0606020202030204" pitchFamily="34" charset="0"/>
                        </a:rPr>
                        <a:t>623.071</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b"/>
                      <a:r>
                        <a:rPr lang="en-GB" sz="1000" b="0" i="0" u="none" strike="noStrike" dirty="0">
                          <a:solidFill>
                            <a:srgbClr val="000000"/>
                          </a:solidFill>
                          <a:effectLst/>
                          <a:latin typeface="Arial Narrow" panose="020B0606020202030204" pitchFamily="34" charset="0"/>
                        </a:rPr>
                        <a:t>1171.612</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b"/>
                      <a:r>
                        <a:rPr lang="en-GB" sz="1000" b="0" i="0" u="none" strike="noStrike" dirty="0">
                          <a:solidFill>
                            <a:srgbClr val="000000"/>
                          </a:solidFill>
                          <a:effectLst/>
                          <a:latin typeface="Arial Narrow" panose="020B0606020202030204" pitchFamily="34" charset="0"/>
                        </a:rPr>
                        <a:t>788.601</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b"/>
                      <a:r>
                        <a:rPr lang="en-GB" sz="1000" b="0" i="0" u="none" strike="noStrike" dirty="0">
                          <a:solidFill>
                            <a:srgbClr val="000000"/>
                          </a:solidFill>
                          <a:effectLst/>
                          <a:latin typeface="Arial Narrow" panose="020B0606020202030204" pitchFamily="34" charset="0"/>
                        </a:rPr>
                        <a:t>390.138</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b"/>
                      <a:r>
                        <a:rPr lang="en-GB" sz="1000" b="0" i="0" u="none" strike="noStrike" dirty="0">
                          <a:solidFill>
                            <a:srgbClr val="000000"/>
                          </a:solidFill>
                          <a:effectLst/>
                          <a:latin typeface="Arial Narrow" panose="020B0606020202030204" pitchFamily="34" charset="0"/>
                        </a:rPr>
                        <a:t>497.655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b"/>
                      <a:r>
                        <a:rPr lang="en-GB" sz="1000" b="0" i="0" u="none" strike="noStrike" dirty="0">
                          <a:solidFill>
                            <a:srgbClr val="000000"/>
                          </a:solidFill>
                          <a:effectLst/>
                          <a:latin typeface="Arial Narrow" panose="020B0606020202030204" pitchFamily="34" charset="0"/>
                        </a:rPr>
                        <a:t>378.007</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b"/>
                      <a:r>
                        <a:rPr lang="en-GB" sz="1000" b="0" i="0" u="none" strike="noStrike" dirty="0">
                          <a:solidFill>
                            <a:srgbClr val="000000"/>
                          </a:solidFill>
                          <a:effectLst/>
                          <a:latin typeface="Arial Narrow" panose="020B0606020202030204" pitchFamily="34" charset="0"/>
                        </a:rPr>
                        <a:t>608.535</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b"/>
                      <a:r>
                        <a:rPr lang="en-GB" sz="1000" b="0" i="0" u="none" strike="noStrike" dirty="0">
                          <a:solidFill>
                            <a:srgbClr val="000000"/>
                          </a:solidFill>
                          <a:effectLst/>
                          <a:latin typeface="Arial Narrow" panose="020B0606020202030204" pitchFamily="34" charset="0"/>
                        </a:rPr>
                        <a:t>535.127</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b"/>
                      <a:r>
                        <a:rPr lang="en-GB" sz="1000" b="0" i="0" u="none" strike="noStrike" dirty="0">
                          <a:solidFill>
                            <a:srgbClr val="000000"/>
                          </a:solidFill>
                          <a:effectLst/>
                          <a:latin typeface="Arial Narrow" panose="020B0606020202030204" pitchFamily="34" charset="0"/>
                        </a:rPr>
                        <a:t>339.778</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152257431"/>
                  </a:ext>
                </a:extLst>
              </a:tr>
              <a:tr h="135607">
                <a:tc>
                  <a:txBody>
                    <a:bodyPr/>
                    <a:lstStyle/>
                    <a:p>
                      <a:pPr algn="ctr" fontAlgn="ctr"/>
                      <a:r>
                        <a:rPr lang="en-GB" sz="1000" b="0" i="0" u="none" strike="noStrike">
                          <a:solidFill>
                            <a:srgbClr val="000000"/>
                          </a:solidFill>
                          <a:effectLst/>
                          <a:latin typeface="Arial Narrow" panose="020B0606020202030204" pitchFamily="34" charset="0"/>
                        </a:rPr>
                        <a:t>P</a:t>
                      </a:r>
                      <a:r>
                        <a:rPr lang="en-GB" sz="1000" b="0" i="0" u="none" strike="noStrike" baseline="-25000">
                          <a:solidFill>
                            <a:srgbClr val="000000"/>
                          </a:solidFill>
                          <a:effectLst/>
                          <a:latin typeface="Arial Narrow" panose="020B0606020202030204" pitchFamily="34" charset="0"/>
                        </a:rPr>
                        <a:t>ave,g,tot</a:t>
                      </a:r>
                      <a:endParaRPr lang="en-GB" sz="1000" b="0" i="0" u="none" strike="noStrike">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GB" sz="1000" b="0" i="0" u="none" strike="noStrike">
                          <a:solidFill>
                            <a:srgbClr val="000000"/>
                          </a:solidFill>
                          <a:effectLst/>
                          <a:latin typeface="Arial Narrow" panose="020B0606020202030204" pitchFamily="34" charset="0"/>
                        </a:rPr>
                        <a:t>kW</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b"/>
                      <a:r>
                        <a:rPr lang="en-GB" sz="1000" b="0" i="0" u="none" strike="noStrike" dirty="0">
                          <a:solidFill>
                            <a:srgbClr val="000000"/>
                          </a:solidFill>
                          <a:effectLst/>
                          <a:latin typeface="Arial Narrow" panose="020B0606020202030204" pitchFamily="34" charset="0"/>
                        </a:rPr>
                        <a:t>88.101</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b"/>
                      <a:r>
                        <a:rPr lang="en-GB" sz="1000" b="0" i="0" u="none" strike="noStrike" dirty="0">
                          <a:solidFill>
                            <a:srgbClr val="000000"/>
                          </a:solidFill>
                          <a:effectLst/>
                          <a:latin typeface="Arial Narrow" panose="020B0606020202030204" pitchFamily="34" charset="0"/>
                        </a:rPr>
                        <a:t>130.682</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b"/>
                      <a:r>
                        <a:rPr lang="en-GB" sz="1000" b="0" i="0" u="none" strike="noStrike" dirty="0">
                          <a:solidFill>
                            <a:srgbClr val="000000"/>
                          </a:solidFill>
                          <a:effectLst/>
                          <a:latin typeface="Arial Narrow" panose="020B0606020202030204" pitchFamily="34" charset="0"/>
                        </a:rPr>
                        <a:t>188.801</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b"/>
                      <a:r>
                        <a:rPr lang="en-GB" sz="1000" b="0" i="0" u="none" strike="noStrike" dirty="0">
                          <a:solidFill>
                            <a:srgbClr val="000000"/>
                          </a:solidFill>
                          <a:effectLst/>
                          <a:latin typeface="Arial Narrow" panose="020B0606020202030204" pitchFamily="34" charset="0"/>
                        </a:rPr>
                        <a:t>145.328</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b"/>
                      <a:r>
                        <a:rPr lang="en-GB" sz="1000" b="0" i="0" u="none" strike="noStrike" dirty="0">
                          <a:solidFill>
                            <a:srgbClr val="000000"/>
                          </a:solidFill>
                          <a:effectLst/>
                          <a:latin typeface="Arial Narrow" panose="020B0606020202030204" pitchFamily="34" charset="0"/>
                        </a:rPr>
                        <a:t>22.369</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b"/>
                      <a:r>
                        <a:rPr lang="en-GB" sz="1000" b="0" i="0" u="none" strike="noStrike" dirty="0">
                          <a:solidFill>
                            <a:srgbClr val="000000"/>
                          </a:solidFill>
                          <a:effectLst/>
                          <a:latin typeface="Arial Narrow" panose="020B0606020202030204" pitchFamily="34" charset="0"/>
                        </a:rPr>
                        <a:t>35.349</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b"/>
                      <a:r>
                        <a:rPr lang="en-GB" sz="1000" b="0" i="0" u="none" strike="noStrike" dirty="0">
                          <a:solidFill>
                            <a:srgbClr val="000000"/>
                          </a:solidFill>
                          <a:effectLst/>
                          <a:latin typeface="Arial Narrow" panose="020B0606020202030204" pitchFamily="34" charset="0"/>
                        </a:rPr>
                        <a:t>23.173</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b"/>
                      <a:r>
                        <a:rPr lang="en-GB" sz="1000" b="0" i="0" u="none" strike="noStrike" dirty="0">
                          <a:solidFill>
                            <a:srgbClr val="000000"/>
                          </a:solidFill>
                          <a:effectLst/>
                          <a:latin typeface="Arial Narrow" panose="020B0606020202030204" pitchFamily="34" charset="0"/>
                        </a:rPr>
                        <a:t>37.449</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b"/>
                      <a:r>
                        <a:rPr lang="en-GB" sz="1000" b="0" i="0" u="none" strike="noStrike" dirty="0">
                          <a:solidFill>
                            <a:srgbClr val="000000"/>
                          </a:solidFill>
                          <a:effectLst/>
                          <a:latin typeface="Arial Narrow" panose="020B0606020202030204" pitchFamily="34" charset="0"/>
                        </a:rPr>
                        <a:t>30.566</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b"/>
                      <a:r>
                        <a:rPr lang="en-GB" sz="1000" b="0" i="0" u="none" strike="noStrike" dirty="0">
                          <a:solidFill>
                            <a:srgbClr val="000000"/>
                          </a:solidFill>
                          <a:effectLst/>
                          <a:latin typeface="Arial Narrow" panose="020B0606020202030204" pitchFamily="34" charset="0"/>
                        </a:rPr>
                        <a:t>19.434</a:t>
                      </a:r>
                    </a:p>
                  </a:txBody>
                  <a:tcPr marL="0" marR="0" marT="0" marB="0" anchor="ctr">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835679494"/>
                  </a:ext>
                </a:extLst>
              </a:tr>
              <a:tr h="135607">
                <a:tc>
                  <a:txBody>
                    <a:bodyPr/>
                    <a:lstStyle/>
                    <a:p>
                      <a:pPr algn="ctr" fontAlgn="ctr"/>
                      <a:r>
                        <a:rPr lang="nl-NL" sz="1000" b="0" i="0" u="none" strike="noStrike" dirty="0" err="1">
                          <a:solidFill>
                            <a:srgbClr val="000000"/>
                          </a:solidFill>
                          <a:effectLst/>
                          <a:latin typeface="Arial Narrow" panose="020B0606020202030204" pitchFamily="34" charset="0"/>
                        </a:rPr>
                        <a:t>P</a:t>
                      </a:r>
                      <a:r>
                        <a:rPr lang="nl-NL" sz="1000" b="0" i="0" u="none" strike="noStrike" baseline="-25000" dirty="0" err="1">
                          <a:solidFill>
                            <a:srgbClr val="000000"/>
                          </a:solidFill>
                          <a:effectLst/>
                          <a:latin typeface="Arial Narrow" panose="020B0606020202030204" pitchFamily="34" charset="0"/>
                        </a:rPr>
                        <a:t>plug,tot</a:t>
                      </a:r>
                      <a:r>
                        <a:rPr lang="nl-NL" sz="1000" b="0" i="0" u="none" strike="noStrike" dirty="0">
                          <a:solidFill>
                            <a:srgbClr val="000000"/>
                          </a:solidFill>
                          <a:effectLst/>
                          <a:latin typeface="Arial Narrow" panose="020B0606020202030204" pitchFamily="34" charset="0"/>
                        </a:rPr>
                        <a:t> = </a:t>
                      </a:r>
                      <a:r>
                        <a:rPr lang="nl-NL" sz="1000" b="0" i="0" u="none" strike="noStrike" dirty="0" err="1">
                          <a:solidFill>
                            <a:srgbClr val="000000"/>
                          </a:solidFill>
                          <a:effectLst/>
                          <a:latin typeface="Arial Narrow" panose="020B0606020202030204" pitchFamily="34" charset="0"/>
                        </a:rPr>
                        <a:t>P</a:t>
                      </a:r>
                      <a:r>
                        <a:rPr lang="nl-NL" sz="1000" b="0" i="0" u="none" strike="noStrike" baseline="-25000" dirty="0" err="1">
                          <a:solidFill>
                            <a:srgbClr val="000000"/>
                          </a:solidFill>
                          <a:effectLst/>
                          <a:latin typeface="Arial Narrow" panose="020B0606020202030204" pitchFamily="34" charset="0"/>
                        </a:rPr>
                        <a:t>g,ave,tot</a:t>
                      </a:r>
                      <a:r>
                        <a:rPr lang="nl-NL" sz="1000" b="0" i="0" u="none" strike="noStrike" dirty="0">
                          <a:solidFill>
                            <a:srgbClr val="000000"/>
                          </a:solidFill>
                          <a:effectLst/>
                          <a:latin typeface="Arial Narrow" panose="020B0606020202030204" pitchFamily="34" charset="0"/>
                        </a:rPr>
                        <a:t>/</a:t>
                      </a:r>
                      <a:r>
                        <a:rPr lang="nl-NL" sz="1000" b="0" i="0" u="none" strike="noStrike" dirty="0" err="1">
                          <a:solidFill>
                            <a:srgbClr val="000000"/>
                          </a:solidFill>
                          <a:effectLst/>
                          <a:latin typeface="Arial Narrow" panose="020B0606020202030204" pitchFamily="34" charset="0"/>
                        </a:rPr>
                        <a:t>ƞ</a:t>
                      </a:r>
                      <a:r>
                        <a:rPr lang="nl-NL" sz="1000" b="0" i="0" u="none" strike="noStrike" baseline="-25000" dirty="0" err="1">
                          <a:solidFill>
                            <a:srgbClr val="000000"/>
                          </a:solidFill>
                          <a:effectLst/>
                          <a:latin typeface="Arial Narrow" panose="020B0606020202030204" pitchFamily="34" charset="0"/>
                        </a:rPr>
                        <a:t>G</a:t>
                      </a:r>
                      <a:r>
                        <a:rPr lang="nl-NL" sz="1000" b="0" i="0" u="none" strike="noStrike" dirty="0" err="1">
                          <a:solidFill>
                            <a:srgbClr val="000000"/>
                          </a:solidFill>
                          <a:effectLst/>
                          <a:latin typeface="Arial Narrow" panose="020B0606020202030204" pitchFamily="34" charset="0"/>
                        </a:rPr>
                        <a:t>ƞ</a:t>
                      </a:r>
                      <a:r>
                        <a:rPr lang="nl-NL" sz="1000" b="0" i="0" u="none" strike="noStrike" baseline="-25000" dirty="0" err="1">
                          <a:solidFill>
                            <a:srgbClr val="000000"/>
                          </a:solidFill>
                          <a:effectLst/>
                          <a:latin typeface="Arial Narrow" panose="020B0606020202030204" pitchFamily="34" charset="0"/>
                        </a:rPr>
                        <a:t>M</a:t>
                      </a:r>
                      <a:endParaRPr lang="nl-NL" sz="1000" b="0" i="0" u="none" strike="noStrike" dirty="0">
                        <a:solidFill>
                          <a:srgbClr val="000000"/>
                        </a:solidFill>
                        <a:effectLst/>
                        <a:latin typeface="Arial Narrow" panose="020B060602020203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ctr"/>
                      <a:r>
                        <a:rPr lang="en-GB" sz="1000" b="0" i="0" u="none" strike="noStrike" dirty="0">
                          <a:solidFill>
                            <a:srgbClr val="000000"/>
                          </a:solidFill>
                          <a:effectLst/>
                          <a:latin typeface="Arial Narrow" panose="020B0606020202030204" pitchFamily="34" charset="0"/>
                        </a:rPr>
                        <a:t>kW</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b"/>
                      <a:r>
                        <a:rPr lang="en-GB" sz="1000" b="0" i="0" u="none" strike="noStrike" dirty="0">
                          <a:solidFill>
                            <a:srgbClr val="000000"/>
                          </a:solidFill>
                          <a:effectLst/>
                          <a:latin typeface="Arial Narrow" panose="020B0606020202030204" pitchFamily="34" charset="0"/>
                        </a:rPr>
                        <a:t>139.843</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b"/>
                      <a:r>
                        <a:rPr lang="en-GB" sz="1000" b="0" i="0" u="none" strike="noStrike" dirty="0">
                          <a:solidFill>
                            <a:srgbClr val="000000"/>
                          </a:solidFill>
                          <a:effectLst/>
                          <a:latin typeface="Arial Narrow" panose="020B0606020202030204" pitchFamily="34" charset="0"/>
                        </a:rPr>
                        <a:t>207.432</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b"/>
                      <a:r>
                        <a:rPr lang="en-GB" sz="1000" b="0" i="0" u="none" strike="noStrike" dirty="0">
                          <a:solidFill>
                            <a:srgbClr val="000000"/>
                          </a:solidFill>
                          <a:effectLst/>
                          <a:latin typeface="Arial Narrow" panose="020B0606020202030204" pitchFamily="34" charset="0"/>
                        </a:rPr>
                        <a:t>299.684</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b"/>
                      <a:r>
                        <a:rPr lang="en-GB" sz="1000" b="0" i="0" u="none" strike="noStrike" dirty="0">
                          <a:solidFill>
                            <a:srgbClr val="000000"/>
                          </a:solidFill>
                          <a:effectLst/>
                          <a:latin typeface="Arial Narrow" panose="020B0606020202030204" pitchFamily="34" charset="0"/>
                        </a:rPr>
                        <a:t>230.679</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b"/>
                      <a:r>
                        <a:rPr lang="en-GB" sz="1000" b="0" i="0" u="none" strike="noStrike" dirty="0">
                          <a:solidFill>
                            <a:srgbClr val="000000"/>
                          </a:solidFill>
                          <a:effectLst/>
                          <a:latin typeface="Arial Narrow" panose="020B0606020202030204" pitchFamily="34" charset="0"/>
                        </a:rPr>
                        <a:t>35.506</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b"/>
                      <a:r>
                        <a:rPr lang="en-GB" sz="1000" b="0" i="0" u="none" strike="noStrike" dirty="0">
                          <a:solidFill>
                            <a:srgbClr val="000000"/>
                          </a:solidFill>
                          <a:effectLst/>
                          <a:latin typeface="Arial Narrow" panose="020B0606020202030204" pitchFamily="34" charset="0"/>
                        </a:rPr>
                        <a:t>56.109</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b"/>
                      <a:r>
                        <a:rPr lang="en-GB" sz="1000" b="0" i="0" u="none" strike="noStrike" dirty="0">
                          <a:solidFill>
                            <a:srgbClr val="000000"/>
                          </a:solidFill>
                          <a:effectLst/>
                          <a:latin typeface="Arial Narrow" panose="020B0606020202030204" pitchFamily="34" charset="0"/>
                        </a:rPr>
                        <a:t>36.783</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b"/>
                      <a:r>
                        <a:rPr lang="en-GB" sz="1000" b="0" i="0" u="none" strike="noStrike" dirty="0">
                          <a:solidFill>
                            <a:srgbClr val="000000"/>
                          </a:solidFill>
                          <a:effectLst/>
                          <a:latin typeface="Arial Narrow" panose="020B0606020202030204" pitchFamily="34" charset="0"/>
                        </a:rPr>
                        <a:t>59.443</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b"/>
                      <a:r>
                        <a:rPr lang="en-GB" sz="1000" b="0" i="0" u="none" strike="noStrike" dirty="0">
                          <a:solidFill>
                            <a:srgbClr val="000000"/>
                          </a:solidFill>
                          <a:effectLst/>
                          <a:latin typeface="Arial Narrow" panose="020B0606020202030204" pitchFamily="34" charset="0"/>
                        </a:rPr>
                        <a:t>48.517</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tc>
                  <a:txBody>
                    <a:bodyPr/>
                    <a:lstStyle/>
                    <a:p>
                      <a:pPr algn="ctr" fontAlgn="b"/>
                      <a:r>
                        <a:rPr lang="en-GB" sz="1000" b="0" i="0" u="none" strike="noStrike" dirty="0">
                          <a:solidFill>
                            <a:srgbClr val="000000"/>
                          </a:solidFill>
                          <a:effectLst/>
                          <a:latin typeface="Arial Narrow" panose="020B0606020202030204" pitchFamily="34" charset="0"/>
                        </a:rPr>
                        <a:t>30.848</a:t>
                      </a:r>
                    </a:p>
                  </a:txBody>
                  <a:tcPr marL="0" marR="0" marT="0" marB="0" anchor="ctr">
                    <a:lnL>
                      <a:noFill/>
                    </a:lnL>
                    <a:lnR>
                      <a:noFill/>
                    </a:lnR>
                    <a:lnT>
                      <a:noFill/>
                    </a:lnT>
                    <a:lnB>
                      <a:no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3625010979"/>
                  </a:ext>
                </a:extLst>
              </a:tr>
            </a:tbl>
          </a:graphicData>
        </a:graphic>
      </p:graphicFrame>
      <p:sp>
        <p:nvSpPr>
          <p:cNvPr id="24" name="TextBox 23">
            <a:extLst>
              <a:ext uri="{FF2B5EF4-FFF2-40B4-BE49-F238E27FC236}">
                <a16:creationId xmlns:a16="http://schemas.microsoft.com/office/drawing/2014/main" id="{E46CCD23-F884-E841-6370-302EA8266AB5}"/>
              </a:ext>
            </a:extLst>
          </p:cNvPr>
          <p:cNvSpPr txBox="1"/>
          <p:nvPr/>
        </p:nvSpPr>
        <p:spPr>
          <a:xfrm rot="5400000" flipV="1">
            <a:off x="-569017" y="1085769"/>
            <a:ext cx="1642235" cy="430887"/>
          </a:xfrm>
          <a:prstGeom prst="rect">
            <a:avLst/>
          </a:prstGeom>
          <a:solidFill>
            <a:schemeClr val="bg1"/>
          </a:solidFill>
        </p:spPr>
        <p:txBody>
          <a:bodyPr wrap="square" rtlCol="0">
            <a:spAutoFit/>
          </a:bodyPr>
          <a:lstStyle/>
          <a:p>
            <a:pPr algn="ctr"/>
            <a:r>
              <a:rPr lang="en-US" sz="1100" b="1" dirty="0">
                <a:solidFill>
                  <a:srgbClr val="000000"/>
                </a:solidFill>
                <a:latin typeface="Arial Narrow" panose="020B0606020202030204" pitchFamily="34" charset="0"/>
                <a:cs typeface="Times New Roman" panose="02020603050405020304" pitchFamily="18" charset="0"/>
              </a:rPr>
              <a:t>Beam dynamics parameters</a:t>
            </a:r>
            <a:endParaRPr lang="en-GB" sz="1100" b="1" baseline="-25000" dirty="0">
              <a:solidFill>
                <a:srgbClr val="000000"/>
              </a:solidFill>
              <a:latin typeface="Arial Narrow" panose="020B0606020202030204" pitchFamily="34" charset="0"/>
              <a:cs typeface="Times New Roman" panose="02020603050405020304" pitchFamily="18" charset="0"/>
            </a:endParaRPr>
          </a:p>
        </p:txBody>
      </p:sp>
      <p:sp>
        <p:nvSpPr>
          <p:cNvPr id="25" name="TextBox 24">
            <a:extLst>
              <a:ext uri="{FF2B5EF4-FFF2-40B4-BE49-F238E27FC236}">
                <a16:creationId xmlns:a16="http://schemas.microsoft.com/office/drawing/2014/main" id="{F43ABC81-2AFC-6263-9417-C8BEE5973519}"/>
              </a:ext>
            </a:extLst>
          </p:cNvPr>
          <p:cNvSpPr txBox="1"/>
          <p:nvPr/>
        </p:nvSpPr>
        <p:spPr>
          <a:xfrm rot="5400000" flipV="1">
            <a:off x="-370543" y="2393506"/>
            <a:ext cx="1245287" cy="430887"/>
          </a:xfrm>
          <a:prstGeom prst="rect">
            <a:avLst/>
          </a:prstGeom>
          <a:solidFill>
            <a:schemeClr val="bg1"/>
          </a:solidFill>
        </p:spPr>
        <p:txBody>
          <a:bodyPr wrap="square" rtlCol="0">
            <a:spAutoFit/>
          </a:bodyPr>
          <a:lstStyle/>
          <a:p>
            <a:pPr algn="ctr"/>
            <a:r>
              <a:rPr lang="en-US" sz="1100" b="1" dirty="0">
                <a:solidFill>
                  <a:srgbClr val="000000"/>
                </a:solidFill>
                <a:latin typeface="Arial Narrow" panose="020B0606020202030204" pitchFamily="34" charset="0"/>
                <a:cs typeface="Times New Roman" panose="02020603050405020304" pitchFamily="18" charset="0"/>
              </a:rPr>
              <a:t>RF cavity parameters</a:t>
            </a:r>
            <a:endParaRPr lang="en-GB" sz="1100" b="1" baseline="-25000" dirty="0">
              <a:solidFill>
                <a:srgbClr val="000000"/>
              </a:solidFill>
              <a:latin typeface="Arial Narrow" panose="020B0606020202030204" pitchFamily="34" charset="0"/>
              <a:cs typeface="Times New Roman" panose="02020603050405020304" pitchFamily="18" charset="0"/>
            </a:endParaRPr>
          </a:p>
        </p:txBody>
      </p:sp>
      <p:sp>
        <p:nvSpPr>
          <p:cNvPr id="26" name="TextBox 25">
            <a:extLst>
              <a:ext uri="{FF2B5EF4-FFF2-40B4-BE49-F238E27FC236}">
                <a16:creationId xmlns:a16="http://schemas.microsoft.com/office/drawing/2014/main" id="{0B1EC9A2-7DCC-DBB7-0B6D-A6F242F0D3D7}"/>
              </a:ext>
            </a:extLst>
          </p:cNvPr>
          <p:cNvSpPr txBox="1"/>
          <p:nvPr/>
        </p:nvSpPr>
        <p:spPr>
          <a:xfrm rot="5400000" flipV="1">
            <a:off x="-370543" y="4050549"/>
            <a:ext cx="1245287" cy="261610"/>
          </a:xfrm>
          <a:prstGeom prst="rect">
            <a:avLst/>
          </a:prstGeom>
          <a:solidFill>
            <a:schemeClr val="bg1"/>
          </a:solidFill>
        </p:spPr>
        <p:txBody>
          <a:bodyPr wrap="square" rtlCol="0">
            <a:spAutoFit/>
          </a:bodyPr>
          <a:lstStyle/>
          <a:p>
            <a:pPr algn="ctr"/>
            <a:r>
              <a:rPr lang="en-US" sz="1100" b="1" dirty="0">
                <a:solidFill>
                  <a:srgbClr val="000000"/>
                </a:solidFill>
                <a:latin typeface="Arial Narrow" panose="020B0606020202030204" pitchFamily="34" charset="0"/>
                <a:cs typeface="Times New Roman" panose="02020603050405020304" pitchFamily="18" charset="0"/>
              </a:rPr>
              <a:t>Power</a:t>
            </a:r>
            <a:endParaRPr lang="en-GB" sz="1100" b="1" baseline="-25000" dirty="0">
              <a:solidFill>
                <a:srgbClr val="000000"/>
              </a:solidFill>
              <a:latin typeface="Arial Narrow" panose="020B0606020202030204" pitchFamily="34" charset="0"/>
              <a:cs typeface="Times New Roman" panose="02020603050405020304" pitchFamily="18" charset="0"/>
            </a:endParaRPr>
          </a:p>
        </p:txBody>
      </p:sp>
      <p:sp>
        <p:nvSpPr>
          <p:cNvPr id="53" name="Rectangle 52">
            <a:extLst>
              <a:ext uri="{FF2B5EF4-FFF2-40B4-BE49-F238E27FC236}">
                <a16:creationId xmlns:a16="http://schemas.microsoft.com/office/drawing/2014/main" id="{59BBA9A2-8BCA-0791-B7DC-521977D3FCF7}"/>
              </a:ext>
            </a:extLst>
          </p:cNvPr>
          <p:cNvSpPr/>
          <p:nvPr/>
        </p:nvSpPr>
        <p:spPr>
          <a:xfrm>
            <a:off x="1905401" y="2720034"/>
            <a:ext cx="7059089" cy="168488"/>
          </a:xfrm>
          <a:prstGeom prst="rect">
            <a:avLst/>
          </a:prstGeom>
          <a:noFill/>
          <a:ln w="28575">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a:extLst>
              <a:ext uri="{FF2B5EF4-FFF2-40B4-BE49-F238E27FC236}">
                <a16:creationId xmlns:a16="http://schemas.microsoft.com/office/drawing/2014/main" id="{28A5EEF9-4EA0-C348-76DC-B1429F07FD78}"/>
              </a:ext>
            </a:extLst>
          </p:cNvPr>
          <p:cNvSpPr/>
          <p:nvPr/>
        </p:nvSpPr>
        <p:spPr>
          <a:xfrm>
            <a:off x="1907704" y="3175076"/>
            <a:ext cx="7056788" cy="168488"/>
          </a:xfrm>
          <a:prstGeom prst="rect">
            <a:avLst/>
          </a:prstGeom>
          <a:noFill/>
          <a:ln w="28575">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a:extLst>
              <a:ext uri="{FF2B5EF4-FFF2-40B4-BE49-F238E27FC236}">
                <a16:creationId xmlns:a16="http://schemas.microsoft.com/office/drawing/2014/main" id="{589426B5-9FF6-60CF-669C-D7C049345E16}"/>
              </a:ext>
            </a:extLst>
          </p:cNvPr>
          <p:cNvSpPr/>
          <p:nvPr/>
        </p:nvSpPr>
        <p:spPr>
          <a:xfrm>
            <a:off x="1979712" y="4495200"/>
            <a:ext cx="6943581" cy="293251"/>
          </a:xfrm>
          <a:prstGeom prst="rect">
            <a:avLst/>
          </a:prstGeom>
          <a:noFill/>
          <a:ln w="28575">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69181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DB0884B-1549-23E4-3267-2FB25CA42CDF}"/>
              </a:ext>
            </a:extLst>
          </p:cNvPr>
          <p:cNvSpPr>
            <a:spLocks noGrp="1"/>
          </p:cNvSpPr>
          <p:nvPr>
            <p:ph type="sldNum" sz="quarter" idx="4"/>
          </p:nvPr>
        </p:nvSpPr>
        <p:spPr/>
        <p:txBody>
          <a:bodyPr/>
          <a:lstStyle/>
          <a:p>
            <a:fld id="{974172A1-1CBF-0B40-9234-7D4D80EC19EA}" type="slidenum">
              <a:rPr lang="en-GB" smtClean="0"/>
              <a:pPr/>
              <a:t>6</a:t>
            </a:fld>
            <a:endParaRPr lang="en-GB" dirty="0"/>
          </a:p>
        </p:txBody>
      </p:sp>
      <p:sp>
        <p:nvSpPr>
          <p:cNvPr id="5" name="Title 4">
            <a:extLst>
              <a:ext uri="{FF2B5EF4-FFF2-40B4-BE49-F238E27FC236}">
                <a16:creationId xmlns:a16="http://schemas.microsoft.com/office/drawing/2014/main" id="{5C6AD9F4-18AB-0A07-6241-CBFF04595031}"/>
              </a:ext>
            </a:extLst>
          </p:cNvPr>
          <p:cNvSpPr>
            <a:spLocks noGrp="1"/>
          </p:cNvSpPr>
          <p:nvPr>
            <p:ph type="title"/>
          </p:nvPr>
        </p:nvSpPr>
        <p:spPr>
          <a:xfrm>
            <a:off x="1295400" y="58316"/>
            <a:ext cx="6781800" cy="857250"/>
          </a:xfrm>
        </p:spPr>
        <p:txBody>
          <a:bodyPr/>
          <a:lstStyle/>
          <a:p>
            <a:r>
              <a:rPr lang="en-GB" dirty="0"/>
              <a:t>Beam dynamics parameters</a:t>
            </a:r>
            <a:br>
              <a:rPr lang="en-GB" dirty="0"/>
            </a:br>
            <a:r>
              <a:rPr lang="en-GB" sz="1800" b="0" i="1" dirty="0"/>
              <a:t>Pre-merging section</a:t>
            </a:r>
            <a:endParaRPr lang="en-GB" b="0" i="1" dirty="0"/>
          </a:p>
        </p:txBody>
      </p:sp>
      <p:graphicFrame>
        <p:nvGraphicFramePr>
          <p:cNvPr id="52" name="Table 51">
            <a:extLst>
              <a:ext uri="{FF2B5EF4-FFF2-40B4-BE49-F238E27FC236}">
                <a16:creationId xmlns:a16="http://schemas.microsoft.com/office/drawing/2014/main" id="{F96CBFB6-6C23-B8B0-8FFD-4BE90833A3BD}"/>
              </a:ext>
            </a:extLst>
          </p:cNvPr>
          <p:cNvGraphicFramePr>
            <a:graphicFrameLocks noGrp="1"/>
          </p:cNvGraphicFramePr>
          <p:nvPr/>
        </p:nvGraphicFramePr>
        <p:xfrm>
          <a:off x="193860" y="1275606"/>
          <a:ext cx="4882198" cy="2369544"/>
        </p:xfrm>
        <a:graphic>
          <a:graphicData uri="http://schemas.openxmlformats.org/drawingml/2006/table">
            <a:tbl>
              <a:tblPr firstRow="1" bandRow="1">
                <a:tableStyleId>{93296810-A885-4BE3-A3E7-6D5BEEA58F35}</a:tableStyleId>
              </a:tblPr>
              <a:tblGrid>
                <a:gridCol w="660736">
                  <a:extLst>
                    <a:ext uri="{9D8B030D-6E8A-4147-A177-3AD203B41FA5}">
                      <a16:colId xmlns:a16="http://schemas.microsoft.com/office/drawing/2014/main" val="164004348"/>
                    </a:ext>
                  </a:extLst>
                </a:gridCol>
                <a:gridCol w="703577">
                  <a:extLst>
                    <a:ext uri="{9D8B030D-6E8A-4147-A177-3AD203B41FA5}">
                      <a16:colId xmlns:a16="http://schemas.microsoft.com/office/drawing/2014/main" val="1307568670"/>
                    </a:ext>
                  </a:extLst>
                </a:gridCol>
                <a:gridCol w="703577">
                  <a:extLst>
                    <a:ext uri="{9D8B030D-6E8A-4147-A177-3AD203B41FA5}">
                      <a16:colId xmlns:a16="http://schemas.microsoft.com/office/drawing/2014/main" val="97959375"/>
                    </a:ext>
                  </a:extLst>
                </a:gridCol>
                <a:gridCol w="703577">
                  <a:extLst>
                    <a:ext uri="{9D8B030D-6E8A-4147-A177-3AD203B41FA5}">
                      <a16:colId xmlns:a16="http://schemas.microsoft.com/office/drawing/2014/main" val="3157255389"/>
                    </a:ext>
                  </a:extLst>
                </a:gridCol>
                <a:gridCol w="703577">
                  <a:extLst>
                    <a:ext uri="{9D8B030D-6E8A-4147-A177-3AD203B41FA5}">
                      <a16:colId xmlns:a16="http://schemas.microsoft.com/office/drawing/2014/main" val="3712186661"/>
                    </a:ext>
                  </a:extLst>
                </a:gridCol>
                <a:gridCol w="703577">
                  <a:extLst>
                    <a:ext uri="{9D8B030D-6E8A-4147-A177-3AD203B41FA5}">
                      <a16:colId xmlns:a16="http://schemas.microsoft.com/office/drawing/2014/main" val="4268123835"/>
                    </a:ext>
                  </a:extLst>
                </a:gridCol>
                <a:gridCol w="703577">
                  <a:extLst>
                    <a:ext uri="{9D8B030D-6E8A-4147-A177-3AD203B41FA5}">
                      <a16:colId xmlns:a16="http://schemas.microsoft.com/office/drawing/2014/main" val="759478859"/>
                    </a:ext>
                  </a:extLst>
                </a:gridCol>
              </a:tblGrid>
              <a:tr h="129906">
                <a:tc gridSpan="7">
                  <a:txBody>
                    <a:bodyPr/>
                    <a:lstStyle/>
                    <a:p>
                      <a:pPr algn="ctr" fontAlgn="b"/>
                      <a:endParaRPr lang="fr-FR" sz="1000" b="1" i="0" u="none" strike="noStrike" dirty="0">
                        <a:solidFill>
                          <a:schemeClr val="bg1"/>
                        </a:solidFill>
                        <a:effectLst/>
                        <a:latin typeface="Times New Roman" panose="02020603050405020304" pitchFamily="18" charset="0"/>
                        <a:cs typeface="Times New Roman" panose="02020603050405020304" pitchFamily="18" charset="0"/>
                      </a:endParaRPr>
                    </a:p>
                    <a:p>
                      <a:pPr algn="ctr" fontAlgn="b"/>
                      <a:r>
                        <a:rPr lang="fr-FR" sz="1000" b="1" i="0" u="none" strike="noStrike" dirty="0">
                          <a:solidFill>
                            <a:schemeClr val="bg1"/>
                          </a:solidFill>
                          <a:effectLst/>
                          <a:latin typeface="Times New Roman" panose="02020603050405020304" pitchFamily="18" charset="0"/>
                          <a:cs typeface="Times New Roman" panose="02020603050405020304" pitchFamily="18" charset="0"/>
                        </a:rPr>
                        <a:t>Beam </a:t>
                      </a:r>
                      <a:r>
                        <a:rPr lang="en-US" sz="1000" b="1" i="0" u="none" strike="noStrike" noProof="0" dirty="0">
                          <a:solidFill>
                            <a:schemeClr val="bg1"/>
                          </a:solidFill>
                          <a:effectLst/>
                          <a:latin typeface="Times New Roman" panose="02020603050405020304" pitchFamily="18" charset="0"/>
                          <a:cs typeface="Times New Roman" panose="02020603050405020304" pitchFamily="18" charset="0"/>
                        </a:rPr>
                        <a:t>dynamics</a:t>
                      </a:r>
                      <a:r>
                        <a:rPr lang="fr-FR" sz="1000" b="1" i="0" u="none" strike="noStrike" dirty="0">
                          <a:solidFill>
                            <a:schemeClr val="bg1"/>
                          </a:solidFill>
                          <a:effectLst/>
                          <a:latin typeface="Times New Roman" panose="02020603050405020304" pitchFamily="18" charset="0"/>
                          <a:cs typeface="Times New Roman" panose="02020603050405020304" pitchFamily="18" charset="0"/>
                        </a:rPr>
                        <a:t> </a:t>
                      </a:r>
                      <a:r>
                        <a:rPr lang="en-US" sz="1000" b="1" i="0" u="none" strike="noStrike" noProof="0" dirty="0">
                          <a:solidFill>
                            <a:schemeClr val="bg1"/>
                          </a:solidFill>
                          <a:effectLst/>
                          <a:latin typeface="Times New Roman" panose="02020603050405020304" pitchFamily="18" charset="0"/>
                          <a:cs typeface="Times New Roman" panose="02020603050405020304" pitchFamily="18" charset="0"/>
                        </a:rPr>
                        <a:t>parameters</a:t>
                      </a:r>
                      <a:r>
                        <a:rPr lang="fr-FR" sz="1000" b="1" i="0" u="none" strike="noStrike" dirty="0">
                          <a:solidFill>
                            <a:schemeClr val="bg1"/>
                          </a:solidFill>
                          <a:effectLst/>
                          <a:latin typeface="Times New Roman" panose="02020603050405020304" pitchFamily="18" charset="0"/>
                          <a:cs typeface="Times New Roman" panose="02020603050405020304" pitchFamily="18" charset="0"/>
                        </a:rPr>
                        <a:t> – </a:t>
                      </a:r>
                      <a:r>
                        <a:rPr lang="en-US" sz="1000" b="1" i="0" u="none" strike="noStrike" noProof="0" dirty="0">
                          <a:solidFill>
                            <a:schemeClr val="bg1"/>
                          </a:solidFill>
                          <a:effectLst/>
                          <a:latin typeface="Times New Roman" panose="02020603050405020304" pitchFamily="18" charset="0"/>
                          <a:cs typeface="Times New Roman" panose="02020603050405020304" pitchFamily="18" charset="0"/>
                        </a:rPr>
                        <a:t>Before</a:t>
                      </a:r>
                      <a:r>
                        <a:rPr lang="fr-FR" sz="1000" b="1" i="0" u="none" strike="noStrike" dirty="0">
                          <a:solidFill>
                            <a:schemeClr val="bg1"/>
                          </a:solidFill>
                          <a:effectLst/>
                          <a:latin typeface="Times New Roman" panose="02020603050405020304" pitchFamily="18" charset="0"/>
                          <a:cs typeface="Times New Roman" panose="02020603050405020304" pitchFamily="18" charset="0"/>
                        </a:rPr>
                        <a:t> </a:t>
                      </a:r>
                      <a:r>
                        <a:rPr lang="en-US" sz="1000" b="1" i="0" u="none" strike="noStrike" noProof="0" dirty="0">
                          <a:solidFill>
                            <a:schemeClr val="bg1"/>
                          </a:solidFill>
                          <a:effectLst/>
                          <a:latin typeface="Times New Roman" panose="02020603050405020304" pitchFamily="18" charset="0"/>
                          <a:cs typeface="Times New Roman" panose="02020603050405020304" pitchFamily="18" charset="0"/>
                        </a:rPr>
                        <a:t>merging</a:t>
                      </a:r>
                      <a:r>
                        <a:rPr lang="fr-FR" sz="1000" b="1" i="0" u="none" strike="noStrike" dirty="0">
                          <a:solidFill>
                            <a:schemeClr val="bg1"/>
                          </a:solidFill>
                          <a:effectLst/>
                          <a:latin typeface="Times New Roman" panose="02020603050405020304" pitchFamily="18" charset="0"/>
                          <a:cs typeface="Times New Roman" panose="02020603050405020304" pitchFamily="18" charset="0"/>
                        </a:rPr>
                        <a:t> section</a:t>
                      </a:r>
                    </a:p>
                    <a:p>
                      <a:pPr algn="ctr" fontAlgn="b"/>
                      <a:endParaRPr lang="en-GB" sz="10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pPr algn="ctr" fontAlgn="b"/>
                      <a:endParaRPr lang="en-GB" sz="1100" b="1" i="0" u="none" strike="noStrike" dirty="0">
                        <a:solidFill>
                          <a:schemeClr val="bg1"/>
                        </a:solidFill>
                        <a:effectLst/>
                        <a:latin typeface="Calibri" panose="020F0502020204030204" pitchFamily="34" charset="0"/>
                      </a:endParaRPr>
                    </a:p>
                  </a:txBody>
                  <a:tcPr marL="0" marR="0" marT="0" marB="0" anchor="ctr"/>
                </a:tc>
                <a:tc hMerge="1">
                  <a:txBody>
                    <a:bodyPr/>
                    <a:lstStyle/>
                    <a:p>
                      <a:pPr algn="ctr" fontAlgn="b"/>
                      <a:endParaRPr lang="en-GB" sz="1100" b="1" i="0" u="none" strike="noStrike" dirty="0">
                        <a:solidFill>
                          <a:schemeClr val="bg1"/>
                        </a:solidFill>
                        <a:effectLst/>
                        <a:latin typeface="Calibri" panose="020F0502020204030204" pitchFamily="34" charset="0"/>
                      </a:endParaRPr>
                    </a:p>
                  </a:txBody>
                  <a:tcPr marL="0" marR="0" marT="0" marB="0" anchor="ctr"/>
                </a:tc>
                <a:tc hMerge="1">
                  <a:txBody>
                    <a:bodyPr/>
                    <a:lstStyle/>
                    <a:p>
                      <a:pPr algn="ctr" fontAlgn="b"/>
                      <a:endParaRPr lang="en-GB" sz="1100" b="1" i="0" u="none" strike="noStrike" dirty="0">
                        <a:solidFill>
                          <a:schemeClr val="bg1"/>
                        </a:solidFill>
                        <a:effectLst/>
                        <a:latin typeface="Calibri" panose="020F0502020204030204" pitchFamily="34" charset="0"/>
                      </a:endParaRPr>
                    </a:p>
                  </a:txBody>
                  <a:tcPr marL="0" marR="0" marT="0" marB="0" anchor="ctr"/>
                </a:tc>
                <a:tc hMerge="1">
                  <a:txBody>
                    <a:bodyPr/>
                    <a:lstStyle/>
                    <a:p>
                      <a:pPr algn="ctr" fontAlgn="b"/>
                      <a:endParaRPr lang="en-GB" sz="1100" b="1" i="0" u="none" strike="noStrike" dirty="0">
                        <a:solidFill>
                          <a:schemeClr val="bg1"/>
                        </a:solidFill>
                        <a:effectLst/>
                        <a:latin typeface="Calibri" panose="020F0502020204030204" pitchFamily="34" charset="0"/>
                      </a:endParaRPr>
                    </a:p>
                  </a:txBody>
                  <a:tcPr marL="0" marR="0" marT="0" marB="0" anchor="ctr"/>
                </a:tc>
                <a:tc hMerge="1">
                  <a:txBody>
                    <a:bodyPr/>
                    <a:lstStyle/>
                    <a:p>
                      <a:pPr algn="ctr" fontAlgn="b"/>
                      <a:endParaRPr lang="en-GB" sz="1100" b="1" i="0" u="none" strike="noStrike" dirty="0">
                        <a:solidFill>
                          <a:schemeClr val="bg1"/>
                        </a:solidFill>
                        <a:effectLst/>
                        <a:latin typeface="Calibri" panose="020F0502020204030204" pitchFamily="34" charset="0"/>
                      </a:endParaRPr>
                    </a:p>
                  </a:txBody>
                  <a:tcPr marL="0" marR="0" marT="0" marB="0" anchor="ctr"/>
                </a:tc>
                <a:tc hMerge="1">
                  <a:txBody>
                    <a:bodyPr/>
                    <a:lstStyle/>
                    <a:p>
                      <a:pPr algn="ctr" fontAlgn="b"/>
                      <a:endParaRPr lang="en-GB" sz="1100" b="1" i="0" u="none" strike="noStrike" dirty="0">
                        <a:solidFill>
                          <a:schemeClr val="bg1"/>
                        </a:solidFill>
                        <a:effectLst/>
                        <a:latin typeface="Calibri" panose="020F0502020204030204" pitchFamily="34" charset="0"/>
                      </a:endParaRPr>
                    </a:p>
                  </a:txBody>
                  <a:tcPr marL="0" marR="0" marT="0" marB="0" anchor="ctr"/>
                </a:tc>
                <a:extLst>
                  <a:ext uri="{0D108BD9-81ED-4DB2-BD59-A6C34878D82A}">
                    <a16:rowId xmlns:a16="http://schemas.microsoft.com/office/drawing/2014/main" val="1606121174"/>
                  </a:ext>
                </a:extLst>
              </a:tr>
              <a:tr h="129906">
                <a:tc>
                  <a:txBody>
                    <a:bodyPr/>
                    <a:lstStyle/>
                    <a:p>
                      <a:pPr algn="ctr" fontAlgn="b"/>
                      <a:r>
                        <a:rPr lang="en-GB" sz="1000" b="1" i="0" u="none" strike="noStrike" dirty="0">
                          <a:solidFill>
                            <a:schemeClr val="tx1"/>
                          </a:solidFill>
                          <a:effectLst/>
                          <a:latin typeface="Arial Narrow" panose="020B0606020202030204" pitchFamily="34" charset="0"/>
                          <a:cs typeface="Times New Roman" panose="02020603050405020304" pitchFamily="18" charset="0"/>
                        </a:rPr>
                        <a:t>Parameters</a:t>
                      </a:r>
                    </a:p>
                  </a:txBody>
                  <a:tcPr marL="0" marR="0" marT="0" marB="0" anchor="ctr"/>
                </a:tc>
                <a:tc>
                  <a:txBody>
                    <a:bodyPr/>
                    <a:lstStyle/>
                    <a:p>
                      <a:pPr algn="ctr" fontAlgn="b"/>
                      <a:r>
                        <a:rPr lang="en-GB" sz="1000" b="1" i="0" u="none" strike="noStrike" dirty="0">
                          <a:solidFill>
                            <a:schemeClr val="tx1"/>
                          </a:solidFill>
                          <a:effectLst/>
                          <a:latin typeface="Arial Narrow" panose="020B0606020202030204" pitchFamily="34" charset="0"/>
                          <a:cs typeface="Times New Roman" panose="02020603050405020304" pitchFamily="18" charset="0"/>
                        </a:rPr>
                        <a:t>Unit</a:t>
                      </a:r>
                    </a:p>
                  </a:txBody>
                  <a:tcPr marL="0" marR="0" marT="0" marB="0" anchor="ctr"/>
                </a:tc>
                <a:tc>
                  <a:txBody>
                    <a:bodyPr/>
                    <a:lstStyle/>
                    <a:p>
                      <a:pPr algn="ctr" fontAlgn="b"/>
                      <a:r>
                        <a:rPr lang="en-GB" sz="1000" b="1" i="0" u="none" strike="noStrike" dirty="0">
                          <a:solidFill>
                            <a:schemeClr val="tx1"/>
                          </a:solidFill>
                          <a:effectLst/>
                          <a:latin typeface="Arial Narrow" panose="020B0606020202030204" pitchFamily="34" charset="0"/>
                          <a:cs typeface="Times New Roman" panose="02020603050405020304" pitchFamily="18" charset="0"/>
                        </a:rPr>
                        <a:t>Stage 1</a:t>
                      </a:r>
                    </a:p>
                  </a:txBody>
                  <a:tcPr marL="0" marR="0" marT="0" marB="0" anchor="ctr"/>
                </a:tc>
                <a:tc>
                  <a:txBody>
                    <a:bodyPr/>
                    <a:lstStyle/>
                    <a:p>
                      <a:pPr algn="ctr" fontAlgn="b"/>
                      <a:r>
                        <a:rPr lang="en-GB" sz="1000" b="1" i="0" u="none" strike="noStrike" dirty="0">
                          <a:solidFill>
                            <a:schemeClr val="tx1"/>
                          </a:solidFill>
                          <a:effectLst/>
                          <a:latin typeface="Arial Narrow" panose="020B0606020202030204" pitchFamily="34" charset="0"/>
                          <a:cs typeface="Times New Roman" panose="02020603050405020304" pitchFamily="18" charset="0"/>
                        </a:rPr>
                        <a:t>Stage 2</a:t>
                      </a:r>
                    </a:p>
                  </a:txBody>
                  <a:tcPr marL="0" marR="0" marT="0" marB="0" anchor="ctr"/>
                </a:tc>
                <a:tc>
                  <a:txBody>
                    <a:bodyPr/>
                    <a:lstStyle/>
                    <a:p>
                      <a:pPr algn="ctr" fontAlgn="b"/>
                      <a:r>
                        <a:rPr lang="en-GB" sz="1000" b="1" i="0" u="none" strike="noStrike" dirty="0">
                          <a:solidFill>
                            <a:schemeClr val="tx1"/>
                          </a:solidFill>
                          <a:effectLst/>
                          <a:latin typeface="Arial Narrow" panose="020B0606020202030204" pitchFamily="34" charset="0"/>
                          <a:cs typeface="Times New Roman" panose="02020603050405020304" pitchFamily="18" charset="0"/>
                        </a:rPr>
                        <a:t>Stage 3</a:t>
                      </a:r>
                    </a:p>
                  </a:txBody>
                  <a:tcPr marL="0" marR="0" marT="0" marB="0" anchor="ctr"/>
                </a:tc>
                <a:tc>
                  <a:txBody>
                    <a:bodyPr/>
                    <a:lstStyle/>
                    <a:p>
                      <a:pPr algn="ctr" fontAlgn="b"/>
                      <a:r>
                        <a:rPr lang="en-GB" sz="1000" b="1" i="0" u="none" strike="noStrike" dirty="0">
                          <a:solidFill>
                            <a:schemeClr val="tx1"/>
                          </a:solidFill>
                          <a:effectLst/>
                          <a:latin typeface="Arial Narrow" panose="020B0606020202030204" pitchFamily="34" charset="0"/>
                          <a:cs typeface="Times New Roman" panose="02020603050405020304" pitchFamily="18" charset="0"/>
                        </a:rPr>
                        <a:t>Stage 4</a:t>
                      </a:r>
                    </a:p>
                  </a:txBody>
                  <a:tcPr marL="0" marR="0" marT="0" marB="0" anchor="ctr"/>
                </a:tc>
                <a:tc>
                  <a:txBody>
                    <a:bodyPr/>
                    <a:lstStyle/>
                    <a:p>
                      <a:pPr algn="ctr" fontAlgn="b"/>
                      <a:r>
                        <a:rPr lang="en-GB" sz="1000" b="1" i="0" u="none" strike="noStrike" dirty="0">
                          <a:solidFill>
                            <a:schemeClr val="tx1"/>
                          </a:solidFill>
                          <a:effectLst/>
                          <a:latin typeface="Arial Narrow" panose="020B0606020202030204" pitchFamily="34" charset="0"/>
                          <a:cs typeface="Times New Roman" panose="02020603050405020304" pitchFamily="18" charset="0"/>
                        </a:rPr>
                        <a:t>Description</a:t>
                      </a:r>
                    </a:p>
                  </a:txBody>
                  <a:tcPr marL="0" marR="0" marT="0" marB="0" anchor="ctr"/>
                </a:tc>
                <a:extLst>
                  <a:ext uri="{0D108BD9-81ED-4DB2-BD59-A6C34878D82A}">
                    <a16:rowId xmlns:a16="http://schemas.microsoft.com/office/drawing/2014/main" val="1375220520"/>
                  </a:ext>
                </a:extLst>
              </a:tr>
              <a:tr h="317079">
                <a:tc>
                  <a:txBody>
                    <a:bodyPr/>
                    <a:lstStyle/>
                    <a:p>
                      <a:pPr algn="ctr" fontAlgn="b"/>
                      <a:r>
                        <a:rPr lang="en-GB" sz="1000" i="1" u="none" strike="noStrike" dirty="0" err="1">
                          <a:effectLst/>
                          <a:latin typeface="Arial Narrow" panose="020B0606020202030204" pitchFamily="34" charset="0"/>
                          <a:cs typeface="Times New Roman" panose="02020603050405020304" pitchFamily="18" charset="0"/>
                        </a:rPr>
                        <a:t>p</a:t>
                      </a:r>
                      <a:r>
                        <a:rPr lang="en-GB" sz="1000" u="none" strike="noStrike" baseline="-25000" dirty="0" err="1">
                          <a:effectLst/>
                          <a:latin typeface="Arial Narrow" panose="020B0606020202030204" pitchFamily="34" charset="0"/>
                          <a:cs typeface="Times New Roman" panose="02020603050405020304" pitchFamily="18" charset="0"/>
                        </a:rPr>
                        <a:t>z</a:t>
                      </a:r>
                      <a:endParaRPr lang="en-GB" sz="1000" b="0" i="0" u="none" strike="noStrike" baseline="-25000"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MeV/c</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253</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a:effectLst/>
                          <a:latin typeface="Arial Narrow" panose="020B0606020202030204" pitchFamily="34" charset="0"/>
                          <a:cs typeface="Times New Roman" panose="02020603050405020304" pitchFamily="18" charset="0"/>
                        </a:rPr>
                        <a:t>211</a:t>
                      </a:r>
                      <a:endParaRPr lang="en-GB" sz="1000" b="0" i="0" u="none" strike="noStrike">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211</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219</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Longitudinal momentum</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711565328"/>
                  </a:ext>
                </a:extLst>
              </a:tr>
              <a:tr h="211386">
                <a:tc>
                  <a:txBody>
                    <a:bodyPr/>
                    <a:lstStyle/>
                    <a:p>
                      <a:pPr algn="ctr" fontAlgn="b"/>
                      <a:r>
                        <a:rPr lang="en-GB" sz="1000" i="1" u="none" strike="noStrike" dirty="0" err="1">
                          <a:effectLst/>
                          <a:latin typeface="Arial Narrow" panose="020B0606020202030204" pitchFamily="34" charset="0"/>
                          <a:cs typeface="Times New Roman" panose="02020603050405020304" pitchFamily="18" charset="0"/>
                        </a:rPr>
                        <a:t>E</a:t>
                      </a:r>
                      <a:r>
                        <a:rPr lang="en-GB" sz="1000" u="none" strike="noStrike" baseline="-25000" dirty="0" err="1">
                          <a:effectLst/>
                          <a:latin typeface="Arial Narrow" panose="020B0606020202030204" pitchFamily="34" charset="0"/>
                          <a:cs typeface="Times New Roman" panose="02020603050405020304" pitchFamily="18" charset="0"/>
                        </a:rPr>
                        <a:t>tot</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MeV</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274.18</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235.98</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a:effectLst/>
                          <a:latin typeface="Arial Narrow" panose="020B0606020202030204" pitchFamily="34" charset="0"/>
                          <a:cs typeface="Times New Roman" panose="02020603050405020304" pitchFamily="18" charset="0"/>
                        </a:rPr>
                        <a:t>235.98</a:t>
                      </a:r>
                      <a:endParaRPr lang="en-GB" sz="1000" b="0" i="0" u="none" strike="noStrike">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a:effectLst/>
                          <a:latin typeface="Arial Narrow" panose="020B0606020202030204" pitchFamily="34" charset="0"/>
                          <a:cs typeface="Times New Roman" panose="02020603050405020304" pitchFamily="18" charset="0"/>
                        </a:rPr>
                        <a:t>243.16</a:t>
                      </a:r>
                      <a:endParaRPr lang="en-GB" sz="1000" b="0" i="0" u="none" strike="noStrike">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Muon energy</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796599421"/>
                  </a:ext>
                </a:extLst>
              </a:tr>
              <a:tr h="259812">
                <a:tc>
                  <a:txBody>
                    <a:bodyPr/>
                    <a:lstStyle/>
                    <a:p>
                      <a:pPr algn="ctr" fontAlgn="b"/>
                      <a:r>
                        <a:rPr lang="el-GR" sz="1000" i="1" u="none" strike="noStrike" dirty="0">
                          <a:effectLst/>
                          <a:latin typeface="Arial Narrow" panose="020B0606020202030204" pitchFamily="34" charset="0"/>
                          <a:cs typeface="Times New Roman" panose="02020603050405020304" pitchFamily="18" charset="0"/>
                        </a:rPr>
                        <a:t>β</a:t>
                      </a:r>
                      <a:r>
                        <a:rPr lang="en-GB" sz="1000" u="none" strike="noStrike" baseline="-25000" dirty="0">
                          <a:effectLst/>
                          <a:latin typeface="Arial Narrow" panose="020B0606020202030204" pitchFamily="34" charset="0"/>
                          <a:cs typeface="Times New Roman" panose="02020603050405020304" pitchFamily="18" charset="0"/>
                        </a:rPr>
                        <a:t>r</a:t>
                      </a:r>
                      <a:endParaRPr lang="el-GR" sz="1000" b="0" i="0" u="none" strike="noStrike" baseline="-25000"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a:effectLst/>
                          <a:latin typeface="Arial Narrow" panose="020B0606020202030204" pitchFamily="34" charset="0"/>
                          <a:cs typeface="Times New Roman" panose="02020603050405020304" pitchFamily="18" charset="0"/>
                        </a:rPr>
                        <a:t>-</a:t>
                      </a:r>
                      <a:endParaRPr lang="en-GB" sz="1000" b="0" i="0" u="none" strike="noStrike">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0.923</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0.894</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0.894</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0.901</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Relativistic beta</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373910300"/>
                  </a:ext>
                </a:extLst>
              </a:tr>
              <a:tr h="317079">
                <a:tc>
                  <a:txBody>
                    <a:bodyPr/>
                    <a:lstStyle/>
                    <a:p>
                      <a:pPr algn="ctr" fontAlgn="b"/>
                      <a:r>
                        <a:rPr lang="el-GR" sz="1000" i="1" u="none" strike="noStrike" dirty="0">
                          <a:effectLst/>
                          <a:latin typeface="Arial Narrow" panose="020B0606020202030204" pitchFamily="34" charset="0"/>
                          <a:cs typeface="Times New Roman" panose="02020603050405020304" pitchFamily="18" charset="0"/>
                        </a:rPr>
                        <a:t>σ</a:t>
                      </a:r>
                      <a:r>
                        <a:rPr lang="en-GB" sz="1000" u="none" strike="noStrike" baseline="-25000" dirty="0">
                          <a:effectLst/>
                          <a:latin typeface="Arial Narrow" panose="020B0606020202030204" pitchFamily="34" charset="0"/>
                          <a:cs typeface="Times New Roman" panose="02020603050405020304" pitchFamily="18" charset="0"/>
                        </a:rPr>
                        <a:t>z</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a:effectLst/>
                          <a:latin typeface="Arial Narrow" panose="020B0606020202030204" pitchFamily="34" charset="0"/>
                          <a:cs typeface="Times New Roman" panose="02020603050405020304" pitchFamily="18" charset="0"/>
                        </a:rPr>
                        <a:t>mm</a:t>
                      </a:r>
                      <a:endParaRPr lang="en-GB" sz="1000" b="0" i="0" u="none" strike="noStrike">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95.44</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59.51</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32.97</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22.41</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Longitudinal bunch length</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821441682"/>
                  </a:ext>
                </a:extLst>
              </a:tr>
              <a:tr h="259812">
                <a:tc>
                  <a:txBody>
                    <a:bodyPr/>
                    <a:lstStyle/>
                    <a:p>
                      <a:pPr algn="ctr" fontAlgn="b"/>
                      <a:r>
                        <a:rPr lang="en-US" sz="1000" b="0" i="0" u="none" strike="noStrike" dirty="0" err="1">
                          <a:solidFill>
                            <a:srgbClr val="000000"/>
                          </a:solidFill>
                          <a:effectLst/>
                          <a:latin typeface="Arial Narrow" panose="020B0606020202030204" pitchFamily="34" charset="0"/>
                          <a:cs typeface="Times New Roman" panose="02020603050405020304" pitchFamily="18" charset="0"/>
                        </a:rPr>
                        <a:t>Q</a:t>
                      </a:r>
                      <a:r>
                        <a:rPr lang="en-US" sz="1000" b="0" i="0" u="none" strike="noStrike" baseline="-25000" dirty="0" err="1">
                          <a:solidFill>
                            <a:srgbClr val="000000"/>
                          </a:solidFill>
                          <a:effectLst/>
                          <a:latin typeface="Arial Narrow" panose="020B0606020202030204" pitchFamily="34" charset="0"/>
                          <a:cs typeface="Times New Roman" panose="02020603050405020304" pitchFamily="18" charset="0"/>
                        </a:rPr>
                        <a:t>b,tot</a:t>
                      </a:r>
                      <a:endParaRPr lang="en-GB" sz="1000" b="0" i="0" u="none" strike="noStrike" baseline="-25000"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US" sz="1000" b="0" i="0" u="none" strike="noStrike" dirty="0">
                          <a:solidFill>
                            <a:srgbClr val="000000"/>
                          </a:solidFill>
                          <a:effectLst/>
                          <a:latin typeface="Arial Narrow" panose="020B0606020202030204" pitchFamily="34" charset="0"/>
                          <a:cs typeface="Times New Roman" panose="02020603050405020304" pitchFamily="18" charset="0"/>
                        </a:rPr>
                        <a:t>C</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marL="0" algn="ctr" defTabSz="457200" rtl="0" eaLnBrk="1" fontAlgn="b" latinLnBrk="0" hangingPunct="1"/>
                      <a:r>
                        <a:rPr lang="en-GB" sz="1000" u="none" strike="noStrike" kern="1200" dirty="0">
                          <a:solidFill>
                            <a:schemeClr val="dk1"/>
                          </a:solidFill>
                          <a:effectLst/>
                          <a:latin typeface="Arial Narrow" panose="020B0606020202030204" pitchFamily="34" charset="0"/>
                          <a:ea typeface="+mn-ea"/>
                          <a:cs typeface="Times New Roman" panose="02020603050405020304" pitchFamily="18" charset="0"/>
                        </a:rPr>
                        <a:t>7.69e-06</a:t>
                      </a:r>
                    </a:p>
                  </a:txBody>
                  <a:tcPr marL="0" marR="0" marT="0" marB="0" anchor="ctr"/>
                </a:tc>
                <a:tc>
                  <a:txBody>
                    <a:bodyPr/>
                    <a:lstStyle/>
                    <a:p>
                      <a:pPr marL="0" algn="ctr" defTabSz="457200" rtl="0" eaLnBrk="1" fontAlgn="b" latinLnBrk="0" hangingPunct="1"/>
                      <a:r>
                        <a:rPr lang="en-GB" sz="1000" u="none" strike="noStrike" kern="1200" dirty="0">
                          <a:solidFill>
                            <a:schemeClr val="dk1"/>
                          </a:solidFill>
                          <a:effectLst/>
                          <a:latin typeface="Arial Narrow" panose="020B0606020202030204" pitchFamily="34" charset="0"/>
                          <a:ea typeface="+mn-ea"/>
                          <a:cs typeface="Times New Roman" panose="02020603050405020304" pitchFamily="18" charset="0"/>
                        </a:rPr>
                        <a:t>5.79e-06</a:t>
                      </a:r>
                    </a:p>
                  </a:txBody>
                  <a:tcPr marL="0" marR="0" marT="0" marB="0" anchor="ctr"/>
                </a:tc>
                <a:tc>
                  <a:txBody>
                    <a:bodyPr/>
                    <a:lstStyle/>
                    <a:p>
                      <a:pPr marL="0" algn="ctr" defTabSz="457200" rtl="0" eaLnBrk="1" fontAlgn="b" latinLnBrk="0" hangingPunct="1"/>
                      <a:r>
                        <a:rPr lang="en-GB" sz="1000" u="none" strike="noStrike" kern="1200" dirty="0">
                          <a:solidFill>
                            <a:schemeClr val="dk1"/>
                          </a:solidFill>
                          <a:effectLst/>
                          <a:latin typeface="Arial Narrow" panose="020B0606020202030204" pitchFamily="34" charset="0"/>
                          <a:ea typeface="+mn-ea"/>
                          <a:cs typeface="Times New Roman" panose="02020603050405020304" pitchFamily="18" charset="0"/>
                        </a:rPr>
                        <a:t>4.88e-06</a:t>
                      </a:r>
                    </a:p>
                  </a:txBody>
                  <a:tcPr marL="0" marR="0" marT="0" marB="0" anchor="ctr"/>
                </a:tc>
                <a:tc>
                  <a:txBody>
                    <a:bodyPr/>
                    <a:lstStyle/>
                    <a:p>
                      <a:pPr marL="0" algn="ctr" defTabSz="457200" rtl="0" eaLnBrk="1" fontAlgn="b" latinLnBrk="0" hangingPunct="1"/>
                      <a:r>
                        <a:rPr lang="en-GB" sz="1000" u="none" strike="noStrike" kern="1200" dirty="0">
                          <a:solidFill>
                            <a:schemeClr val="dk1"/>
                          </a:solidFill>
                          <a:effectLst/>
                          <a:latin typeface="Arial Narrow" panose="020B0606020202030204" pitchFamily="34" charset="0"/>
                          <a:ea typeface="+mn-ea"/>
                          <a:cs typeface="Times New Roman" panose="02020603050405020304" pitchFamily="18" charset="0"/>
                        </a:rPr>
                        <a:t>4.18e-06</a:t>
                      </a:r>
                    </a:p>
                  </a:txBody>
                  <a:tcPr marL="0" marR="0" marT="0" marB="0" anchor="ctr"/>
                </a:tc>
                <a:tc>
                  <a:txBody>
                    <a:bodyPr/>
                    <a:lstStyle/>
                    <a:p>
                      <a:pPr algn="ctr" fontAlgn="b"/>
                      <a:r>
                        <a:rPr lang="en-US" sz="1000" b="0" i="0" u="none" strike="noStrike" dirty="0">
                          <a:solidFill>
                            <a:srgbClr val="000000"/>
                          </a:solidFill>
                          <a:effectLst/>
                          <a:latin typeface="Arial Narrow" panose="020B0606020202030204" pitchFamily="34" charset="0"/>
                          <a:cs typeface="Times New Roman" panose="02020603050405020304" pitchFamily="18" charset="0"/>
                        </a:rPr>
                        <a:t>Total bunch charge</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524079951"/>
                  </a:ext>
                </a:extLst>
              </a:tr>
              <a:tr h="259812">
                <a:tc>
                  <a:txBody>
                    <a:bodyPr/>
                    <a:lstStyle/>
                    <a:p>
                      <a:pPr marL="0" algn="ctr" defTabSz="457200" rtl="0" eaLnBrk="1" fontAlgn="b" latinLnBrk="0" hangingPunct="1"/>
                      <a:r>
                        <a:rPr lang="en-GB" sz="1000" b="0" i="0" u="none" strike="noStrike" kern="1200" dirty="0" err="1">
                          <a:solidFill>
                            <a:srgbClr val="000000"/>
                          </a:solidFill>
                          <a:effectLst/>
                          <a:latin typeface="Arial Narrow" panose="020B0606020202030204" pitchFamily="34" charset="0"/>
                          <a:ea typeface="+mn-ea"/>
                          <a:cs typeface="Times New Roman" panose="02020603050405020304" pitchFamily="18" charset="0"/>
                        </a:rPr>
                        <a:t>I</a:t>
                      </a:r>
                      <a:r>
                        <a:rPr lang="en-GB" sz="1000" b="0" i="0" u="none" strike="noStrike" kern="1200" baseline="-25000" dirty="0" err="1">
                          <a:solidFill>
                            <a:srgbClr val="000000"/>
                          </a:solidFill>
                          <a:effectLst/>
                          <a:latin typeface="Arial Narrow" panose="020B0606020202030204" pitchFamily="34" charset="0"/>
                          <a:ea typeface="+mn-ea"/>
                          <a:cs typeface="Times New Roman" panose="02020603050405020304" pitchFamily="18" charset="0"/>
                        </a:rPr>
                        <a:t>b,ave</a:t>
                      </a:r>
                      <a:endParaRPr lang="en-GB" sz="1000" b="0" i="0" u="none" strike="noStrike" kern="1200" baseline="-25000" dirty="0">
                        <a:solidFill>
                          <a:srgbClr val="000000"/>
                        </a:solidFill>
                        <a:effectLst/>
                        <a:latin typeface="Arial Narrow" panose="020B0606020202030204" pitchFamily="34" charset="0"/>
                        <a:ea typeface="+mn-ea"/>
                        <a:cs typeface="Times New Roman" panose="02020603050405020304" pitchFamily="18" charset="0"/>
                      </a:endParaRPr>
                    </a:p>
                  </a:txBody>
                  <a:tcPr marL="0" marR="0" marT="0" marB="0" anchor="ctr"/>
                </a:tc>
                <a:tc>
                  <a:txBody>
                    <a:bodyPr/>
                    <a:lstStyle/>
                    <a:p>
                      <a:pPr marL="0" algn="ctr" defTabSz="457200" rtl="0" eaLnBrk="1" fontAlgn="b" latinLnBrk="0" hangingPunct="1"/>
                      <a:r>
                        <a:rPr lang="en-GB" sz="1000" b="0" i="0" u="none" strike="noStrike" kern="1200" dirty="0">
                          <a:solidFill>
                            <a:srgbClr val="000000"/>
                          </a:solidFill>
                          <a:effectLst/>
                          <a:latin typeface="Arial Narrow" panose="020B0606020202030204" pitchFamily="34" charset="0"/>
                          <a:ea typeface="+mn-ea"/>
                          <a:cs typeface="Times New Roman" panose="02020603050405020304" pitchFamily="18" charset="0"/>
                        </a:rPr>
                        <a:t>A</a:t>
                      </a:r>
                    </a:p>
                  </a:txBody>
                  <a:tcPr marL="0" marR="0" marT="0" marB="0" anchor="ctr"/>
                </a:tc>
                <a:tc>
                  <a:txBody>
                    <a:bodyPr/>
                    <a:lstStyle/>
                    <a:p>
                      <a:pPr marL="0" algn="ctr" defTabSz="457200" rtl="0" eaLnBrk="1" fontAlgn="b" latinLnBrk="0" hangingPunct="1"/>
                      <a:r>
                        <a:rPr lang="en-GB" sz="1000" b="0" i="0" u="none" strike="noStrike" kern="1200" dirty="0">
                          <a:solidFill>
                            <a:srgbClr val="000000"/>
                          </a:solidFill>
                          <a:effectLst/>
                          <a:latin typeface="Arial Narrow" panose="020B0606020202030204" pitchFamily="34" charset="0"/>
                          <a:ea typeface="+mn-ea"/>
                          <a:cs typeface="Times New Roman" panose="02020603050405020304" pitchFamily="18" charset="0"/>
                        </a:rPr>
                        <a:t>3.85E-05</a:t>
                      </a:r>
                    </a:p>
                  </a:txBody>
                  <a:tcPr marL="0" marR="0" marT="0" marB="0" anchor="ctr"/>
                </a:tc>
                <a:tc>
                  <a:txBody>
                    <a:bodyPr/>
                    <a:lstStyle/>
                    <a:p>
                      <a:pPr marL="0" algn="ctr" defTabSz="457200" rtl="0" eaLnBrk="1" fontAlgn="b" latinLnBrk="0" hangingPunct="1"/>
                      <a:r>
                        <a:rPr lang="en-GB" sz="1000" b="0" i="0" u="none" strike="noStrike" kern="1200" dirty="0">
                          <a:solidFill>
                            <a:srgbClr val="000000"/>
                          </a:solidFill>
                          <a:effectLst/>
                          <a:latin typeface="Arial Narrow" panose="020B0606020202030204" pitchFamily="34" charset="0"/>
                          <a:ea typeface="+mn-ea"/>
                          <a:cs typeface="Times New Roman" panose="02020603050405020304" pitchFamily="18" charset="0"/>
                        </a:rPr>
                        <a:t>2.89E-05</a:t>
                      </a:r>
                    </a:p>
                  </a:txBody>
                  <a:tcPr marL="0" marR="0" marT="0" marB="0" anchor="ctr"/>
                </a:tc>
                <a:tc>
                  <a:txBody>
                    <a:bodyPr/>
                    <a:lstStyle/>
                    <a:p>
                      <a:pPr marL="0" algn="ctr" defTabSz="457200" rtl="0" eaLnBrk="1" fontAlgn="b" latinLnBrk="0" hangingPunct="1"/>
                      <a:r>
                        <a:rPr lang="en-GB" sz="1000" b="0" i="0" u="none" strike="noStrike" kern="1200" dirty="0">
                          <a:solidFill>
                            <a:srgbClr val="000000"/>
                          </a:solidFill>
                          <a:effectLst/>
                          <a:latin typeface="Arial Narrow" panose="020B0606020202030204" pitchFamily="34" charset="0"/>
                          <a:ea typeface="+mn-ea"/>
                          <a:cs typeface="Times New Roman" panose="02020603050405020304" pitchFamily="18" charset="0"/>
                        </a:rPr>
                        <a:t>2.44E-05</a:t>
                      </a:r>
                    </a:p>
                  </a:txBody>
                  <a:tcPr marL="0" marR="0" marT="0" marB="0" anchor="ctr"/>
                </a:tc>
                <a:tc>
                  <a:txBody>
                    <a:bodyPr/>
                    <a:lstStyle/>
                    <a:p>
                      <a:pPr marL="0" algn="ctr" defTabSz="457200" rtl="0" eaLnBrk="1" fontAlgn="b" latinLnBrk="0" hangingPunct="1"/>
                      <a:r>
                        <a:rPr lang="en-GB" sz="1000" b="0" i="0" u="none" strike="noStrike" kern="1200" dirty="0">
                          <a:solidFill>
                            <a:srgbClr val="000000"/>
                          </a:solidFill>
                          <a:effectLst/>
                          <a:latin typeface="Arial Narrow" panose="020B0606020202030204" pitchFamily="34" charset="0"/>
                          <a:ea typeface="+mn-ea"/>
                          <a:cs typeface="Times New Roman" panose="02020603050405020304" pitchFamily="18" charset="0"/>
                        </a:rPr>
                        <a:t>2.09E-05</a:t>
                      </a:r>
                    </a:p>
                  </a:txBody>
                  <a:tcPr marL="0" marR="0" marT="0" marB="0" anchor="ctr"/>
                </a:tc>
                <a:tc>
                  <a:txBody>
                    <a:bodyPr/>
                    <a:lstStyle/>
                    <a:p>
                      <a:pPr marL="0" algn="ctr" defTabSz="457200" rtl="0" eaLnBrk="1" fontAlgn="b" latinLnBrk="0" hangingPunct="1"/>
                      <a:r>
                        <a:rPr lang="en-GB" sz="1000" b="0" i="0" u="none" strike="noStrike" kern="1200" dirty="0">
                          <a:solidFill>
                            <a:srgbClr val="000000"/>
                          </a:solidFill>
                          <a:effectLst/>
                          <a:latin typeface="Arial Narrow" panose="020B0606020202030204" pitchFamily="34" charset="0"/>
                          <a:ea typeface="+mn-ea"/>
                          <a:cs typeface="Times New Roman" panose="02020603050405020304" pitchFamily="18" charset="0"/>
                        </a:rPr>
                        <a:t>Average beam current</a:t>
                      </a:r>
                    </a:p>
                  </a:txBody>
                  <a:tcPr marL="0" marR="0" marT="0" marB="0" anchor="ctr"/>
                </a:tc>
                <a:extLst>
                  <a:ext uri="{0D108BD9-81ED-4DB2-BD59-A6C34878D82A}">
                    <a16:rowId xmlns:a16="http://schemas.microsoft.com/office/drawing/2014/main" val="545060079"/>
                  </a:ext>
                </a:extLst>
              </a:tr>
            </a:tbl>
          </a:graphicData>
        </a:graphic>
      </p:graphicFrame>
      <p:grpSp>
        <p:nvGrpSpPr>
          <p:cNvPr id="13" name="Group 12">
            <a:extLst>
              <a:ext uri="{FF2B5EF4-FFF2-40B4-BE49-F238E27FC236}">
                <a16:creationId xmlns:a16="http://schemas.microsoft.com/office/drawing/2014/main" id="{FB98FF14-E8AA-918B-781E-C33734C9282C}"/>
              </a:ext>
            </a:extLst>
          </p:cNvPr>
          <p:cNvGrpSpPr/>
          <p:nvPr/>
        </p:nvGrpSpPr>
        <p:grpSpPr>
          <a:xfrm>
            <a:off x="5292080" y="1137442"/>
            <a:ext cx="3515680" cy="3256835"/>
            <a:chOff x="5448808" y="1137442"/>
            <a:chExt cx="3515680" cy="3256835"/>
          </a:xfrm>
        </p:grpSpPr>
        <p:grpSp>
          <p:nvGrpSpPr>
            <p:cNvPr id="9" name="Group 8">
              <a:extLst>
                <a:ext uri="{FF2B5EF4-FFF2-40B4-BE49-F238E27FC236}">
                  <a16:creationId xmlns:a16="http://schemas.microsoft.com/office/drawing/2014/main" id="{296D9ABA-52B2-2631-0C82-C4F8953F9677}"/>
                </a:ext>
              </a:extLst>
            </p:cNvPr>
            <p:cNvGrpSpPr/>
            <p:nvPr/>
          </p:nvGrpSpPr>
          <p:grpSpPr>
            <a:xfrm>
              <a:off x="5448808" y="1137442"/>
              <a:ext cx="3515680" cy="3256835"/>
              <a:chOff x="5448808" y="1137442"/>
              <a:chExt cx="3515680" cy="3256835"/>
            </a:xfrm>
          </p:grpSpPr>
          <p:sp>
            <p:nvSpPr>
              <p:cNvPr id="3" name="TextBox 2">
                <a:extLst>
                  <a:ext uri="{FF2B5EF4-FFF2-40B4-BE49-F238E27FC236}">
                    <a16:creationId xmlns:a16="http://schemas.microsoft.com/office/drawing/2014/main" id="{CDDFDB89-BB91-3786-6FEF-77DE2AB9FE0A}"/>
                  </a:ext>
                </a:extLst>
              </p:cNvPr>
              <p:cNvSpPr txBox="1"/>
              <p:nvPr/>
            </p:nvSpPr>
            <p:spPr>
              <a:xfrm rot="16200000">
                <a:off x="4686118" y="2564311"/>
                <a:ext cx="1786989" cy="261610"/>
              </a:xfrm>
              <a:prstGeom prst="rect">
                <a:avLst/>
              </a:prstGeom>
              <a:noFill/>
            </p:spPr>
            <p:txBody>
              <a:bodyPr wrap="square" rtlCol="0">
                <a:spAutoFit/>
              </a:bodyPr>
              <a:lstStyle/>
              <a:p>
                <a:pPr algn="ctr"/>
                <a:r>
                  <a:rPr lang="en-US" sz="1100" dirty="0">
                    <a:latin typeface="LM Roman 9" panose="00000500000000000000" pitchFamily="50" charset="0"/>
                  </a:rPr>
                  <a:t>Normalized beam current</a:t>
                </a:r>
                <a:endParaRPr lang="en-GB" sz="1100" dirty="0">
                  <a:latin typeface="LM Roman 9" panose="00000500000000000000" pitchFamily="50" charset="0"/>
                </a:endParaRPr>
              </a:p>
            </p:txBody>
          </p:sp>
          <p:sp>
            <p:nvSpPr>
              <p:cNvPr id="6" name="TextBox 5">
                <a:extLst>
                  <a:ext uri="{FF2B5EF4-FFF2-40B4-BE49-F238E27FC236}">
                    <a16:creationId xmlns:a16="http://schemas.microsoft.com/office/drawing/2014/main" id="{53DAA488-9A4C-9B94-45A6-62ADB8A7A29D}"/>
                  </a:ext>
                </a:extLst>
              </p:cNvPr>
              <p:cNvSpPr txBox="1"/>
              <p:nvPr/>
            </p:nvSpPr>
            <p:spPr>
              <a:xfrm>
                <a:off x="6518811" y="4132667"/>
                <a:ext cx="1786989" cy="261610"/>
              </a:xfrm>
              <a:prstGeom prst="rect">
                <a:avLst/>
              </a:prstGeom>
              <a:noFill/>
            </p:spPr>
            <p:txBody>
              <a:bodyPr wrap="square" rtlCol="0">
                <a:spAutoFit/>
              </a:bodyPr>
              <a:lstStyle/>
              <a:p>
                <a:pPr algn="ctr"/>
                <a:r>
                  <a:rPr lang="en-US" sz="1100" dirty="0">
                    <a:latin typeface="LM Roman 9" panose="00000500000000000000" pitchFamily="50" charset="0"/>
                  </a:rPr>
                  <a:t>Time [ns]</a:t>
                </a:r>
                <a:endParaRPr lang="en-GB" sz="1100" dirty="0">
                  <a:latin typeface="LM Roman 9" panose="00000500000000000000" pitchFamily="50" charset="0"/>
                </a:endParaRPr>
              </a:p>
            </p:txBody>
          </p:sp>
          <p:grpSp>
            <p:nvGrpSpPr>
              <p:cNvPr id="8" name="Group 7">
                <a:extLst>
                  <a:ext uri="{FF2B5EF4-FFF2-40B4-BE49-F238E27FC236}">
                    <a16:creationId xmlns:a16="http://schemas.microsoft.com/office/drawing/2014/main" id="{90726715-24ED-0A21-3A77-19321038D551}"/>
                  </a:ext>
                </a:extLst>
              </p:cNvPr>
              <p:cNvGrpSpPr/>
              <p:nvPr/>
            </p:nvGrpSpPr>
            <p:grpSpPr>
              <a:xfrm>
                <a:off x="5724128" y="1137442"/>
                <a:ext cx="3240360" cy="2968803"/>
                <a:chOff x="5724128" y="1137442"/>
                <a:chExt cx="3240360" cy="2968803"/>
              </a:xfrm>
            </p:grpSpPr>
            <p:pic>
              <p:nvPicPr>
                <p:cNvPr id="2" name="Picture 1">
                  <a:extLst>
                    <a:ext uri="{FF2B5EF4-FFF2-40B4-BE49-F238E27FC236}">
                      <a16:creationId xmlns:a16="http://schemas.microsoft.com/office/drawing/2014/main" id="{27DA39B8-935B-7B29-D50C-48DEC9DFC2AB}"/>
                    </a:ext>
                  </a:extLst>
                </p:cNvPr>
                <p:cNvPicPr>
                  <a:picLocks noChangeAspect="1"/>
                </p:cNvPicPr>
                <p:nvPr/>
              </p:nvPicPr>
              <p:blipFill rotWithShape="1">
                <a:blip r:embed="rId2"/>
                <a:srcRect l="12281" t="7208" r="8772" b="5706"/>
                <a:stretch/>
              </p:blipFill>
              <p:spPr>
                <a:xfrm>
                  <a:off x="5724128" y="1425474"/>
                  <a:ext cx="3240360" cy="2680771"/>
                </a:xfrm>
                <a:prstGeom prst="rect">
                  <a:avLst/>
                </a:prstGeom>
              </p:spPr>
            </p:pic>
            <p:sp>
              <p:nvSpPr>
                <p:cNvPr id="7" name="TextBox 6">
                  <a:extLst>
                    <a:ext uri="{FF2B5EF4-FFF2-40B4-BE49-F238E27FC236}">
                      <a16:creationId xmlns:a16="http://schemas.microsoft.com/office/drawing/2014/main" id="{DA3731D5-9E0B-DF26-A2B5-B8DDA9414D33}"/>
                    </a:ext>
                  </a:extLst>
                </p:cNvPr>
                <p:cNvSpPr txBox="1"/>
                <p:nvPr/>
              </p:nvSpPr>
              <p:spPr>
                <a:xfrm>
                  <a:off x="5724128" y="1137442"/>
                  <a:ext cx="3096344" cy="261610"/>
                </a:xfrm>
                <a:prstGeom prst="rect">
                  <a:avLst/>
                </a:prstGeom>
                <a:noFill/>
              </p:spPr>
              <p:txBody>
                <a:bodyPr wrap="square" rtlCol="0">
                  <a:spAutoFit/>
                </a:bodyPr>
                <a:lstStyle/>
                <a:p>
                  <a:pPr algn="ctr"/>
                  <a:r>
                    <a:rPr lang="en-US" sz="1100" dirty="0">
                      <a:latin typeface="LM Roman 9" panose="00000500000000000000" pitchFamily="50" charset="0"/>
                    </a:rPr>
                    <a:t>Bunch train structure – </a:t>
                  </a:r>
                  <a:r>
                    <a:rPr lang="en-US" sz="1100" dirty="0" err="1">
                      <a:latin typeface="LM Roman 9" panose="00000500000000000000" pitchFamily="50" charset="0"/>
                    </a:rPr>
                    <a:t>N</a:t>
                  </a:r>
                  <a:r>
                    <a:rPr lang="en-US" sz="1100" baseline="-25000" dirty="0" err="1">
                      <a:latin typeface="LM Roman 9" panose="00000500000000000000" pitchFamily="50" charset="0"/>
                    </a:rPr>
                    <a:t>bunch</a:t>
                  </a:r>
                  <a:r>
                    <a:rPr lang="en-US" sz="1100" dirty="0">
                      <a:latin typeface="LM Roman 9" panose="00000500000000000000" pitchFamily="50" charset="0"/>
                    </a:rPr>
                    <a:t> = 21</a:t>
                  </a:r>
                  <a:endParaRPr lang="en-GB" sz="1100" dirty="0">
                    <a:latin typeface="LM Roman 9" panose="00000500000000000000" pitchFamily="50" charset="0"/>
                  </a:endParaRPr>
                </a:p>
              </p:txBody>
            </p:sp>
          </p:grpSp>
        </p:grpSp>
        <p:cxnSp>
          <p:nvCxnSpPr>
            <p:cNvPr id="11" name="Straight Arrow Connector 10">
              <a:extLst>
                <a:ext uri="{FF2B5EF4-FFF2-40B4-BE49-F238E27FC236}">
                  <a16:creationId xmlns:a16="http://schemas.microsoft.com/office/drawing/2014/main" id="{56C001BC-CE98-AC42-43D1-731376C3F185}"/>
                </a:ext>
              </a:extLst>
            </p:cNvPr>
            <p:cNvCxnSpPr>
              <a:cxnSpLocks/>
            </p:cNvCxnSpPr>
            <p:nvPr/>
          </p:nvCxnSpPr>
          <p:spPr>
            <a:xfrm>
              <a:off x="5868144" y="1491630"/>
              <a:ext cx="216024"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grpSp>
      <p:sp>
        <p:nvSpPr>
          <p:cNvPr id="14" name="Content Placeholder 1">
            <a:extLst>
              <a:ext uri="{FF2B5EF4-FFF2-40B4-BE49-F238E27FC236}">
                <a16:creationId xmlns:a16="http://schemas.microsoft.com/office/drawing/2014/main" id="{8195527A-00A0-2536-AE53-8FB49FFADD7B}"/>
              </a:ext>
            </a:extLst>
          </p:cNvPr>
          <p:cNvSpPr txBox="1">
            <a:spLocks/>
          </p:cNvSpPr>
          <p:nvPr/>
        </p:nvSpPr>
        <p:spPr>
          <a:xfrm>
            <a:off x="-195323" y="4020418"/>
            <a:ext cx="9003083" cy="1001266"/>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r>
              <a:rPr lang="en-US" sz="1400" dirty="0"/>
              <a:t>Number of filled buckets = 21</a:t>
            </a:r>
          </a:p>
          <a:p>
            <a:pPr lvl="1"/>
            <a:r>
              <a:rPr lang="en-US" sz="1400" dirty="0"/>
              <a:t>Bunch repetition rate = 352 MHz (2.84 ns between two bunches), Train repetition rate = 5 Hz (0.2 s between two trains)</a:t>
            </a:r>
          </a:p>
          <a:p>
            <a:pPr lvl="1"/>
            <a:r>
              <a:rPr lang="en-US" sz="1400" dirty="0"/>
              <a:t>Few of micro-Coulomb charge, few of micro-Ampere average beam current</a:t>
            </a:r>
          </a:p>
          <a:p>
            <a:pPr lvl="1"/>
            <a:r>
              <a:rPr lang="en-US" sz="1400" dirty="0"/>
              <a:t>Transverse beam size (</a:t>
            </a:r>
            <a:r>
              <a:rPr lang="el-GR" sz="1400" i="1" dirty="0">
                <a:latin typeface="Arial Narrow" panose="020B0606020202030204" pitchFamily="34" charset="0"/>
                <a:cs typeface="Times New Roman" panose="02020603050405020304" pitchFamily="18" charset="0"/>
              </a:rPr>
              <a:t>σ</a:t>
            </a:r>
            <a:r>
              <a:rPr lang="en-GB" sz="1400" baseline="-25000" dirty="0">
                <a:latin typeface="Arial Narrow" panose="020B0606020202030204" pitchFamily="34" charset="0"/>
                <a:cs typeface="Times New Roman" panose="02020603050405020304" pitchFamily="18" charset="0"/>
              </a:rPr>
              <a:t>x</a:t>
            </a:r>
            <a:r>
              <a:rPr lang="en-US" sz="1400" i="1" dirty="0">
                <a:latin typeface="Arial Narrow" panose="020B0606020202030204" pitchFamily="34" charset="0"/>
                <a:cs typeface="Times New Roman" panose="02020603050405020304" pitchFamily="18" charset="0"/>
              </a:rPr>
              <a:t>=</a:t>
            </a:r>
            <a:r>
              <a:rPr lang="el-GR" sz="1400" i="1" dirty="0">
                <a:latin typeface="Arial Narrow" panose="020B0606020202030204" pitchFamily="34" charset="0"/>
                <a:cs typeface="Times New Roman" panose="02020603050405020304" pitchFamily="18" charset="0"/>
              </a:rPr>
              <a:t>σ</a:t>
            </a:r>
            <a:r>
              <a:rPr lang="en-GB" sz="1400" baseline="-25000" dirty="0">
                <a:latin typeface="Arial Narrow" panose="020B0606020202030204" pitchFamily="34" charset="0"/>
                <a:cs typeface="Times New Roman" panose="02020603050405020304" pitchFamily="18" charset="0"/>
              </a:rPr>
              <a:t>y</a:t>
            </a:r>
            <a:r>
              <a:rPr lang="en-GB" sz="1400" dirty="0">
                <a:latin typeface="Arial Narrow" panose="020B0606020202030204" pitchFamily="34" charset="0"/>
                <a:cs typeface="Times New Roman" panose="02020603050405020304" pitchFamily="18" charset="0"/>
              </a:rPr>
              <a:t>~</a:t>
            </a:r>
            <a:r>
              <a:rPr lang="en-GB" sz="1400" dirty="0">
                <a:solidFill>
                  <a:srgbClr val="000000"/>
                </a:solidFill>
                <a:latin typeface="Arial Narrow" panose="020B0606020202030204" pitchFamily="34" charset="0"/>
              </a:rPr>
              <a:t> R</a:t>
            </a:r>
            <a:r>
              <a:rPr lang="en-GB" sz="1400" baseline="-25000" dirty="0">
                <a:solidFill>
                  <a:srgbClr val="000000"/>
                </a:solidFill>
                <a:latin typeface="Arial Narrow" panose="020B0606020202030204" pitchFamily="34" charset="0"/>
              </a:rPr>
              <a:t>i</a:t>
            </a:r>
            <a:r>
              <a:rPr lang="en-GB" sz="1400" dirty="0">
                <a:solidFill>
                  <a:srgbClr val="000000"/>
                </a:solidFill>
                <a:latin typeface="Arial Narrow" panose="020B0606020202030204" pitchFamily="34" charset="0"/>
              </a:rPr>
              <a:t>/3</a:t>
            </a:r>
            <a:r>
              <a:rPr lang="en-US" sz="1400" dirty="0"/>
              <a:t>) -&gt; New values sent by </a:t>
            </a:r>
            <a:r>
              <a:rPr lang="en-US" sz="1400" dirty="0" err="1"/>
              <a:t>Ruihu</a:t>
            </a:r>
            <a:r>
              <a:rPr lang="en-US" sz="1400" dirty="0"/>
              <a:t> yesterday</a:t>
            </a:r>
          </a:p>
        </p:txBody>
      </p:sp>
      <p:sp>
        <p:nvSpPr>
          <p:cNvPr id="15" name="TextBox 14">
            <a:extLst>
              <a:ext uri="{FF2B5EF4-FFF2-40B4-BE49-F238E27FC236}">
                <a16:creationId xmlns:a16="http://schemas.microsoft.com/office/drawing/2014/main" id="{C3D4F173-840C-2A90-B634-594A1D2825FB}"/>
              </a:ext>
            </a:extLst>
          </p:cNvPr>
          <p:cNvSpPr txBox="1"/>
          <p:nvPr/>
        </p:nvSpPr>
        <p:spPr>
          <a:xfrm>
            <a:off x="5711416" y="1533058"/>
            <a:ext cx="1209181" cy="261610"/>
          </a:xfrm>
          <a:prstGeom prst="rect">
            <a:avLst/>
          </a:prstGeom>
          <a:solidFill>
            <a:schemeClr val="bg1">
              <a:alpha val="71000"/>
            </a:schemeClr>
          </a:solidFill>
          <a:ln>
            <a:solidFill>
              <a:schemeClr val="tx1"/>
            </a:solidFill>
          </a:ln>
        </p:spPr>
        <p:txBody>
          <a:bodyPr wrap="square" rtlCol="0">
            <a:spAutoFit/>
          </a:bodyPr>
          <a:lstStyle/>
          <a:p>
            <a:pPr algn="ctr"/>
            <a:r>
              <a:rPr lang="en-US" sz="1100" dirty="0">
                <a:latin typeface="LM Roman 9" panose="00000500000000000000" pitchFamily="50" charset="0"/>
              </a:rPr>
              <a:t>t</a:t>
            </a:r>
            <a:r>
              <a:rPr lang="en-US" sz="1100" baseline="-25000" dirty="0">
                <a:latin typeface="LM Roman 9" panose="00000500000000000000" pitchFamily="50" charset="0"/>
              </a:rPr>
              <a:t>b</a:t>
            </a:r>
            <a:r>
              <a:rPr lang="en-US" sz="1100" dirty="0">
                <a:latin typeface="LM Roman 9" panose="00000500000000000000" pitchFamily="50" charset="0"/>
              </a:rPr>
              <a:t> = 1/352 MHz</a:t>
            </a:r>
            <a:endParaRPr lang="en-GB" sz="1100" dirty="0">
              <a:latin typeface="LM Roman 9" panose="00000500000000000000" pitchFamily="50" charset="0"/>
            </a:endParaRPr>
          </a:p>
        </p:txBody>
      </p:sp>
      <p:sp>
        <p:nvSpPr>
          <p:cNvPr id="10" name="Rectangle 9">
            <a:extLst>
              <a:ext uri="{FF2B5EF4-FFF2-40B4-BE49-F238E27FC236}">
                <a16:creationId xmlns:a16="http://schemas.microsoft.com/office/drawing/2014/main" id="{629D8290-2C60-B151-BD31-E1C935A7725A}"/>
              </a:ext>
            </a:extLst>
          </p:cNvPr>
          <p:cNvSpPr/>
          <p:nvPr/>
        </p:nvSpPr>
        <p:spPr>
          <a:xfrm>
            <a:off x="208663" y="2732680"/>
            <a:ext cx="4874250" cy="902024"/>
          </a:xfrm>
          <a:prstGeom prst="rect">
            <a:avLst/>
          </a:prstGeom>
          <a:noFill/>
          <a:ln w="28575">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B2549816-9A16-C9DB-D67A-41E15A34EC45}"/>
              </a:ext>
            </a:extLst>
          </p:cNvPr>
          <p:cNvSpPr txBox="1"/>
          <p:nvPr/>
        </p:nvSpPr>
        <p:spPr>
          <a:xfrm>
            <a:off x="182215" y="1023459"/>
            <a:ext cx="5371475" cy="461665"/>
          </a:xfrm>
          <a:prstGeom prst="rect">
            <a:avLst/>
          </a:prstGeom>
          <a:noFill/>
        </p:spPr>
        <p:txBody>
          <a:bodyPr wrap="square">
            <a:spAutoFit/>
          </a:bodyPr>
          <a:lstStyle/>
          <a:p>
            <a:r>
              <a:rPr lang="en-US" sz="1200" b="1" dirty="0"/>
              <a:t>R. Zhu et al.,</a:t>
            </a:r>
            <a:r>
              <a:rPr lang="en-GB" sz="1200" b="1" dirty="0"/>
              <a:t> </a:t>
            </a:r>
            <a:r>
              <a:rPr lang="en-US" sz="1200" dirty="0"/>
              <a:t>https://</a:t>
            </a:r>
            <a:r>
              <a:rPr lang="en-US" sz="1200" dirty="0" err="1"/>
              <a:t>doi.org</a:t>
            </a:r>
            <a:r>
              <a:rPr lang="en-US" sz="1200" dirty="0"/>
              <a:t>/10.1103/PhysRevAccelBeams.28.041003)</a:t>
            </a:r>
          </a:p>
          <a:p>
            <a:endParaRPr lang="en-GB" sz="1200" dirty="0"/>
          </a:p>
        </p:txBody>
      </p:sp>
    </p:spTree>
    <p:extLst>
      <p:ext uri="{BB962C8B-B14F-4D97-AF65-F5344CB8AC3E}">
        <p14:creationId xmlns:p14="http://schemas.microsoft.com/office/powerpoint/2010/main" val="2590829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DB0884B-1549-23E4-3267-2FB25CA42CDF}"/>
              </a:ext>
            </a:extLst>
          </p:cNvPr>
          <p:cNvSpPr>
            <a:spLocks noGrp="1"/>
          </p:cNvSpPr>
          <p:nvPr>
            <p:ph type="sldNum" sz="quarter" idx="4"/>
          </p:nvPr>
        </p:nvSpPr>
        <p:spPr/>
        <p:txBody>
          <a:bodyPr/>
          <a:lstStyle/>
          <a:p>
            <a:fld id="{974172A1-1CBF-0B40-9234-7D4D80EC19EA}" type="slidenum">
              <a:rPr lang="en-GB" smtClean="0"/>
              <a:pPr/>
              <a:t>7</a:t>
            </a:fld>
            <a:endParaRPr lang="en-GB" dirty="0"/>
          </a:p>
        </p:txBody>
      </p:sp>
      <p:sp>
        <p:nvSpPr>
          <p:cNvPr id="5" name="Title 4">
            <a:extLst>
              <a:ext uri="{FF2B5EF4-FFF2-40B4-BE49-F238E27FC236}">
                <a16:creationId xmlns:a16="http://schemas.microsoft.com/office/drawing/2014/main" id="{5C6AD9F4-18AB-0A07-6241-CBFF04595031}"/>
              </a:ext>
            </a:extLst>
          </p:cNvPr>
          <p:cNvSpPr>
            <a:spLocks noGrp="1"/>
          </p:cNvSpPr>
          <p:nvPr>
            <p:ph type="title"/>
          </p:nvPr>
        </p:nvSpPr>
        <p:spPr>
          <a:xfrm>
            <a:off x="1295400" y="58316"/>
            <a:ext cx="6781800" cy="857250"/>
          </a:xfrm>
        </p:spPr>
        <p:txBody>
          <a:bodyPr/>
          <a:lstStyle/>
          <a:p>
            <a:r>
              <a:rPr lang="en-GB" dirty="0"/>
              <a:t>Beam dynamics parameters</a:t>
            </a:r>
            <a:br>
              <a:rPr lang="en-GB" dirty="0"/>
            </a:br>
            <a:r>
              <a:rPr lang="en-GB" sz="1800" b="0" i="1" dirty="0"/>
              <a:t>Post-merging section</a:t>
            </a:r>
            <a:endParaRPr lang="en-GB" b="0" i="1" dirty="0"/>
          </a:p>
        </p:txBody>
      </p:sp>
      <p:graphicFrame>
        <p:nvGraphicFramePr>
          <p:cNvPr id="52" name="Table 51">
            <a:extLst>
              <a:ext uri="{FF2B5EF4-FFF2-40B4-BE49-F238E27FC236}">
                <a16:creationId xmlns:a16="http://schemas.microsoft.com/office/drawing/2014/main" id="{F96CBFB6-6C23-B8B0-8FFD-4BE90833A3BD}"/>
              </a:ext>
            </a:extLst>
          </p:cNvPr>
          <p:cNvGraphicFramePr>
            <a:graphicFrameLocks noGrp="1"/>
          </p:cNvGraphicFramePr>
          <p:nvPr/>
        </p:nvGraphicFramePr>
        <p:xfrm>
          <a:off x="179512" y="1911997"/>
          <a:ext cx="8712964" cy="2669005"/>
        </p:xfrm>
        <a:graphic>
          <a:graphicData uri="http://schemas.openxmlformats.org/drawingml/2006/table">
            <a:tbl>
              <a:tblPr firstRow="1" bandRow="1">
                <a:tableStyleId>{93296810-A885-4BE3-A3E7-6D5BEEA58F35}</a:tableStyleId>
              </a:tblPr>
              <a:tblGrid>
                <a:gridCol w="670228">
                  <a:extLst>
                    <a:ext uri="{9D8B030D-6E8A-4147-A177-3AD203B41FA5}">
                      <a16:colId xmlns:a16="http://schemas.microsoft.com/office/drawing/2014/main" val="164004348"/>
                    </a:ext>
                  </a:extLst>
                </a:gridCol>
                <a:gridCol w="670228">
                  <a:extLst>
                    <a:ext uri="{9D8B030D-6E8A-4147-A177-3AD203B41FA5}">
                      <a16:colId xmlns:a16="http://schemas.microsoft.com/office/drawing/2014/main" val="1307568670"/>
                    </a:ext>
                  </a:extLst>
                </a:gridCol>
                <a:gridCol w="670228">
                  <a:extLst>
                    <a:ext uri="{9D8B030D-6E8A-4147-A177-3AD203B41FA5}">
                      <a16:colId xmlns:a16="http://schemas.microsoft.com/office/drawing/2014/main" val="97959375"/>
                    </a:ext>
                  </a:extLst>
                </a:gridCol>
                <a:gridCol w="670228">
                  <a:extLst>
                    <a:ext uri="{9D8B030D-6E8A-4147-A177-3AD203B41FA5}">
                      <a16:colId xmlns:a16="http://schemas.microsoft.com/office/drawing/2014/main" val="3157255389"/>
                    </a:ext>
                  </a:extLst>
                </a:gridCol>
                <a:gridCol w="670228">
                  <a:extLst>
                    <a:ext uri="{9D8B030D-6E8A-4147-A177-3AD203B41FA5}">
                      <a16:colId xmlns:a16="http://schemas.microsoft.com/office/drawing/2014/main" val="3712186661"/>
                    </a:ext>
                  </a:extLst>
                </a:gridCol>
                <a:gridCol w="670228">
                  <a:extLst>
                    <a:ext uri="{9D8B030D-6E8A-4147-A177-3AD203B41FA5}">
                      <a16:colId xmlns:a16="http://schemas.microsoft.com/office/drawing/2014/main" val="4268123835"/>
                    </a:ext>
                  </a:extLst>
                </a:gridCol>
                <a:gridCol w="670228">
                  <a:extLst>
                    <a:ext uri="{9D8B030D-6E8A-4147-A177-3AD203B41FA5}">
                      <a16:colId xmlns:a16="http://schemas.microsoft.com/office/drawing/2014/main" val="1791945290"/>
                    </a:ext>
                  </a:extLst>
                </a:gridCol>
                <a:gridCol w="670228">
                  <a:extLst>
                    <a:ext uri="{9D8B030D-6E8A-4147-A177-3AD203B41FA5}">
                      <a16:colId xmlns:a16="http://schemas.microsoft.com/office/drawing/2014/main" val="2923055480"/>
                    </a:ext>
                  </a:extLst>
                </a:gridCol>
                <a:gridCol w="670228">
                  <a:extLst>
                    <a:ext uri="{9D8B030D-6E8A-4147-A177-3AD203B41FA5}">
                      <a16:colId xmlns:a16="http://schemas.microsoft.com/office/drawing/2014/main" val="2420188052"/>
                    </a:ext>
                  </a:extLst>
                </a:gridCol>
                <a:gridCol w="670228">
                  <a:extLst>
                    <a:ext uri="{9D8B030D-6E8A-4147-A177-3AD203B41FA5}">
                      <a16:colId xmlns:a16="http://schemas.microsoft.com/office/drawing/2014/main" val="1582291981"/>
                    </a:ext>
                  </a:extLst>
                </a:gridCol>
                <a:gridCol w="670228">
                  <a:extLst>
                    <a:ext uri="{9D8B030D-6E8A-4147-A177-3AD203B41FA5}">
                      <a16:colId xmlns:a16="http://schemas.microsoft.com/office/drawing/2014/main" val="203336791"/>
                    </a:ext>
                  </a:extLst>
                </a:gridCol>
                <a:gridCol w="670228">
                  <a:extLst>
                    <a:ext uri="{9D8B030D-6E8A-4147-A177-3AD203B41FA5}">
                      <a16:colId xmlns:a16="http://schemas.microsoft.com/office/drawing/2014/main" val="3448747732"/>
                    </a:ext>
                  </a:extLst>
                </a:gridCol>
                <a:gridCol w="670228">
                  <a:extLst>
                    <a:ext uri="{9D8B030D-6E8A-4147-A177-3AD203B41FA5}">
                      <a16:colId xmlns:a16="http://schemas.microsoft.com/office/drawing/2014/main" val="759478859"/>
                    </a:ext>
                  </a:extLst>
                </a:gridCol>
              </a:tblGrid>
              <a:tr h="149705">
                <a:tc gridSpan="13">
                  <a:txBody>
                    <a:bodyPr/>
                    <a:lstStyle/>
                    <a:p>
                      <a:pPr algn="ctr" fontAlgn="b"/>
                      <a:endParaRPr lang="fr-FR" sz="900" b="1" i="0" u="none" strike="noStrike" dirty="0">
                        <a:solidFill>
                          <a:schemeClr val="bg1"/>
                        </a:solidFill>
                        <a:effectLst/>
                        <a:latin typeface="Times New Roman" panose="02020603050405020304" pitchFamily="18" charset="0"/>
                        <a:cs typeface="Times New Roman" panose="02020603050405020304" pitchFamily="18" charset="0"/>
                      </a:endParaRPr>
                    </a:p>
                    <a:p>
                      <a:pPr algn="ctr" fontAlgn="b"/>
                      <a:r>
                        <a:rPr lang="fr-FR" sz="1000" b="1" i="0" u="none" strike="noStrike" dirty="0">
                          <a:solidFill>
                            <a:schemeClr val="bg1"/>
                          </a:solidFill>
                          <a:effectLst/>
                          <a:latin typeface="Times New Roman" panose="02020603050405020304" pitchFamily="18" charset="0"/>
                          <a:cs typeface="Times New Roman" panose="02020603050405020304" pitchFamily="18" charset="0"/>
                        </a:rPr>
                        <a:t>Beam </a:t>
                      </a:r>
                      <a:r>
                        <a:rPr lang="en-US" sz="1000" b="1" i="0" u="none" strike="noStrike" noProof="0" dirty="0">
                          <a:solidFill>
                            <a:schemeClr val="bg1"/>
                          </a:solidFill>
                          <a:effectLst/>
                          <a:latin typeface="Times New Roman" panose="02020603050405020304" pitchFamily="18" charset="0"/>
                          <a:cs typeface="Times New Roman" panose="02020603050405020304" pitchFamily="18" charset="0"/>
                        </a:rPr>
                        <a:t>dynamics</a:t>
                      </a:r>
                      <a:r>
                        <a:rPr lang="fr-FR" sz="1000" b="1" i="0" u="none" strike="noStrike" dirty="0">
                          <a:solidFill>
                            <a:schemeClr val="bg1"/>
                          </a:solidFill>
                          <a:effectLst/>
                          <a:latin typeface="Times New Roman" panose="02020603050405020304" pitchFamily="18" charset="0"/>
                          <a:cs typeface="Times New Roman" panose="02020603050405020304" pitchFamily="18" charset="0"/>
                        </a:rPr>
                        <a:t> </a:t>
                      </a:r>
                      <a:r>
                        <a:rPr lang="en-US" sz="1000" b="1" i="0" u="none" strike="noStrike" noProof="0" dirty="0">
                          <a:solidFill>
                            <a:schemeClr val="bg1"/>
                          </a:solidFill>
                          <a:effectLst/>
                          <a:latin typeface="Times New Roman" panose="02020603050405020304" pitchFamily="18" charset="0"/>
                          <a:cs typeface="Times New Roman" panose="02020603050405020304" pitchFamily="18" charset="0"/>
                        </a:rPr>
                        <a:t>parameters</a:t>
                      </a:r>
                      <a:r>
                        <a:rPr lang="fr-FR" sz="1000" b="1" i="0" u="none" strike="noStrike" dirty="0">
                          <a:solidFill>
                            <a:schemeClr val="bg1"/>
                          </a:solidFill>
                          <a:effectLst/>
                          <a:latin typeface="Times New Roman" panose="02020603050405020304" pitchFamily="18" charset="0"/>
                          <a:cs typeface="Times New Roman" panose="02020603050405020304" pitchFamily="18" charset="0"/>
                        </a:rPr>
                        <a:t> – </a:t>
                      </a:r>
                      <a:r>
                        <a:rPr lang="en-US" sz="1000" b="1" i="0" u="none" strike="noStrike" noProof="0" dirty="0">
                          <a:solidFill>
                            <a:schemeClr val="bg1"/>
                          </a:solidFill>
                          <a:effectLst/>
                          <a:latin typeface="Times New Roman" panose="02020603050405020304" pitchFamily="18" charset="0"/>
                          <a:cs typeface="Times New Roman" panose="02020603050405020304" pitchFamily="18" charset="0"/>
                        </a:rPr>
                        <a:t>After</a:t>
                      </a:r>
                      <a:r>
                        <a:rPr lang="fr-FR" sz="1000" b="1" i="0" u="none" strike="noStrike" dirty="0">
                          <a:solidFill>
                            <a:schemeClr val="bg1"/>
                          </a:solidFill>
                          <a:effectLst/>
                          <a:latin typeface="Times New Roman" panose="02020603050405020304" pitchFamily="18" charset="0"/>
                          <a:cs typeface="Times New Roman" panose="02020603050405020304" pitchFamily="18" charset="0"/>
                        </a:rPr>
                        <a:t> </a:t>
                      </a:r>
                      <a:r>
                        <a:rPr lang="en-US" sz="1000" b="1" i="0" u="none" strike="noStrike" noProof="0" dirty="0">
                          <a:solidFill>
                            <a:schemeClr val="bg1"/>
                          </a:solidFill>
                          <a:effectLst/>
                          <a:latin typeface="Times New Roman" panose="02020603050405020304" pitchFamily="18" charset="0"/>
                          <a:cs typeface="Times New Roman" panose="02020603050405020304" pitchFamily="18" charset="0"/>
                        </a:rPr>
                        <a:t>merging</a:t>
                      </a:r>
                      <a:r>
                        <a:rPr lang="fr-FR" sz="1000" b="1" i="0" u="none" strike="noStrike" dirty="0">
                          <a:solidFill>
                            <a:schemeClr val="bg1"/>
                          </a:solidFill>
                          <a:effectLst/>
                          <a:latin typeface="Times New Roman" panose="02020603050405020304" pitchFamily="18" charset="0"/>
                          <a:cs typeface="Times New Roman" panose="02020603050405020304" pitchFamily="18" charset="0"/>
                        </a:rPr>
                        <a:t> section</a:t>
                      </a:r>
                    </a:p>
                    <a:p>
                      <a:pPr algn="ctr" fontAlgn="b"/>
                      <a:endParaRPr lang="fr-FR" sz="9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pPr algn="ctr" fontAlgn="b"/>
                      <a:endParaRPr lang="en-GB" sz="1100" b="1" i="0" u="none" strike="noStrike" dirty="0">
                        <a:solidFill>
                          <a:schemeClr val="bg1"/>
                        </a:solidFill>
                        <a:effectLst/>
                        <a:latin typeface="Calibri" panose="020F0502020204030204" pitchFamily="34" charset="0"/>
                      </a:endParaRPr>
                    </a:p>
                  </a:txBody>
                  <a:tcPr marL="0" marR="0" marT="0" marB="0" anchor="ctr"/>
                </a:tc>
                <a:tc hMerge="1">
                  <a:txBody>
                    <a:bodyPr/>
                    <a:lstStyle/>
                    <a:p>
                      <a:pPr algn="ctr" fontAlgn="b"/>
                      <a:endParaRPr lang="en-GB" sz="1100" b="1" i="0" u="none" strike="noStrike" dirty="0">
                        <a:solidFill>
                          <a:schemeClr val="bg1"/>
                        </a:solidFill>
                        <a:effectLst/>
                        <a:latin typeface="Calibri" panose="020F0502020204030204" pitchFamily="34" charset="0"/>
                      </a:endParaRPr>
                    </a:p>
                  </a:txBody>
                  <a:tcPr marL="0" marR="0" marT="0" marB="0" anchor="ctr"/>
                </a:tc>
                <a:tc hMerge="1">
                  <a:txBody>
                    <a:bodyPr/>
                    <a:lstStyle/>
                    <a:p>
                      <a:pPr algn="ctr" fontAlgn="b"/>
                      <a:endParaRPr lang="en-GB" sz="1100" b="1" i="0" u="none" strike="noStrike" dirty="0">
                        <a:solidFill>
                          <a:schemeClr val="bg1"/>
                        </a:solidFill>
                        <a:effectLst/>
                        <a:latin typeface="Calibri" panose="020F0502020204030204" pitchFamily="34" charset="0"/>
                      </a:endParaRPr>
                    </a:p>
                  </a:txBody>
                  <a:tcPr marL="0" marR="0" marT="0" marB="0" anchor="ctr"/>
                </a:tc>
                <a:tc hMerge="1">
                  <a:txBody>
                    <a:bodyPr/>
                    <a:lstStyle/>
                    <a:p>
                      <a:pPr algn="ctr" fontAlgn="b"/>
                      <a:endParaRPr lang="en-GB" sz="1100" b="1" i="0" u="none" strike="noStrike" dirty="0">
                        <a:solidFill>
                          <a:schemeClr val="bg1"/>
                        </a:solidFill>
                        <a:effectLst/>
                        <a:latin typeface="Calibri" panose="020F0502020204030204" pitchFamily="34" charset="0"/>
                      </a:endParaRPr>
                    </a:p>
                  </a:txBody>
                  <a:tcPr marL="0" marR="0" marT="0" marB="0" anchor="ctr"/>
                </a:tc>
                <a:tc hMerge="1">
                  <a:txBody>
                    <a:bodyPr/>
                    <a:lstStyle/>
                    <a:p>
                      <a:pPr algn="ctr" fontAlgn="b"/>
                      <a:endParaRPr lang="en-GB" sz="1100" b="1" i="0" u="none" strike="noStrike" dirty="0">
                        <a:solidFill>
                          <a:schemeClr val="bg1"/>
                        </a:solidFill>
                        <a:effectLst/>
                        <a:latin typeface="Calibri" panose="020F0502020204030204" pitchFamily="34" charset="0"/>
                      </a:endParaRPr>
                    </a:p>
                  </a:txBody>
                  <a:tcPr marL="0" marR="0" marT="0" marB="0"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ctr" fontAlgn="b"/>
                      <a:endParaRPr lang="en-GB" sz="1100" b="1" i="0" u="none" strike="noStrike" dirty="0">
                        <a:solidFill>
                          <a:schemeClr val="bg1"/>
                        </a:solidFill>
                        <a:effectLst/>
                        <a:latin typeface="Calibri" panose="020F0502020204030204" pitchFamily="34" charset="0"/>
                      </a:endParaRPr>
                    </a:p>
                  </a:txBody>
                  <a:tcPr marL="0" marR="0" marT="0" marB="0" anchor="ctr"/>
                </a:tc>
                <a:extLst>
                  <a:ext uri="{0D108BD9-81ED-4DB2-BD59-A6C34878D82A}">
                    <a16:rowId xmlns:a16="http://schemas.microsoft.com/office/drawing/2014/main" val="1606121174"/>
                  </a:ext>
                </a:extLst>
              </a:tr>
              <a:tr h="233241">
                <a:tc>
                  <a:txBody>
                    <a:bodyPr/>
                    <a:lstStyle/>
                    <a:p>
                      <a:pPr algn="ctr" fontAlgn="b"/>
                      <a:r>
                        <a:rPr lang="en-GB" sz="1000" b="1" i="0" u="none" strike="noStrike" dirty="0">
                          <a:solidFill>
                            <a:schemeClr val="tx1"/>
                          </a:solidFill>
                          <a:effectLst/>
                          <a:latin typeface="Arial Narrow" panose="020B0606020202030204" pitchFamily="34" charset="0"/>
                          <a:cs typeface="Times New Roman" panose="02020603050405020304" pitchFamily="18" charset="0"/>
                        </a:rPr>
                        <a:t>Parameters</a:t>
                      </a:r>
                    </a:p>
                  </a:txBody>
                  <a:tcPr marL="0" marR="0" marT="0" marB="0" anchor="ctr"/>
                </a:tc>
                <a:tc>
                  <a:txBody>
                    <a:bodyPr/>
                    <a:lstStyle/>
                    <a:p>
                      <a:pPr algn="ctr" fontAlgn="b"/>
                      <a:r>
                        <a:rPr lang="en-GB" sz="1000" b="1" i="0" u="none" strike="noStrike" dirty="0">
                          <a:solidFill>
                            <a:schemeClr val="tx1"/>
                          </a:solidFill>
                          <a:effectLst/>
                          <a:latin typeface="Arial Narrow" panose="020B0606020202030204" pitchFamily="34" charset="0"/>
                          <a:cs typeface="Times New Roman" panose="02020603050405020304" pitchFamily="18" charset="0"/>
                        </a:rPr>
                        <a:t>Unit</a:t>
                      </a:r>
                    </a:p>
                  </a:txBody>
                  <a:tcPr marL="0" marR="0" marT="0" marB="0" anchor="ctr"/>
                </a:tc>
                <a:tc>
                  <a:txBody>
                    <a:bodyPr/>
                    <a:lstStyle/>
                    <a:p>
                      <a:pPr algn="ctr" fontAlgn="b"/>
                      <a:r>
                        <a:rPr lang="en-GB" sz="1000" b="1" i="0" u="none" strike="noStrike" dirty="0">
                          <a:solidFill>
                            <a:schemeClr val="tx1"/>
                          </a:solidFill>
                          <a:effectLst/>
                          <a:latin typeface="Arial Narrow" panose="020B0606020202030204" pitchFamily="34" charset="0"/>
                          <a:cs typeface="Times New Roman" panose="02020603050405020304" pitchFamily="18" charset="0"/>
                        </a:rPr>
                        <a:t>Stage 1</a:t>
                      </a:r>
                    </a:p>
                  </a:txBody>
                  <a:tcPr marL="0" marR="0" marT="0" marB="0" anchor="ctr"/>
                </a:tc>
                <a:tc>
                  <a:txBody>
                    <a:bodyPr/>
                    <a:lstStyle/>
                    <a:p>
                      <a:pPr algn="ctr" fontAlgn="b"/>
                      <a:r>
                        <a:rPr lang="en-GB" sz="1000" b="1" i="0" u="none" strike="noStrike" dirty="0">
                          <a:solidFill>
                            <a:schemeClr val="tx1"/>
                          </a:solidFill>
                          <a:effectLst/>
                          <a:latin typeface="Arial Narrow" panose="020B0606020202030204" pitchFamily="34" charset="0"/>
                          <a:cs typeface="Times New Roman" panose="02020603050405020304" pitchFamily="18" charset="0"/>
                        </a:rPr>
                        <a:t>Stage 2</a:t>
                      </a:r>
                    </a:p>
                  </a:txBody>
                  <a:tcPr marL="0" marR="0" marT="0" marB="0" anchor="ctr"/>
                </a:tc>
                <a:tc>
                  <a:txBody>
                    <a:bodyPr/>
                    <a:lstStyle/>
                    <a:p>
                      <a:pPr algn="ctr" fontAlgn="b"/>
                      <a:r>
                        <a:rPr lang="en-GB" sz="1000" b="1" i="0" u="none" strike="noStrike" dirty="0">
                          <a:solidFill>
                            <a:schemeClr val="tx1"/>
                          </a:solidFill>
                          <a:effectLst/>
                          <a:latin typeface="Arial Narrow" panose="020B0606020202030204" pitchFamily="34" charset="0"/>
                          <a:cs typeface="Times New Roman" panose="02020603050405020304" pitchFamily="18" charset="0"/>
                        </a:rPr>
                        <a:t>Stage 3</a:t>
                      </a:r>
                    </a:p>
                  </a:txBody>
                  <a:tcPr marL="0" marR="0" marT="0" marB="0" anchor="ctr"/>
                </a:tc>
                <a:tc>
                  <a:txBody>
                    <a:bodyPr/>
                    <a:lstStyle/>
                    <a:p>
                      <a:pPr algn="ctr" fontAlgn="b"/>
                      <a:r>
                        <a:rPr lang="en-GB" sz="1000" b="1" i="0" u="none" strike="noStrike" dirty="0">
                          <a:solidFill>
                            <a:schemeClr val="tx1"/>
                          </a:solidFill>
                          <a:effectLst/>
                          <a:latin typeface="Arial Narrow" panose="020B0606020202030204" pitchFamily="34" charset="0"/>
                          <a:cs typeface="Times New Roman" panose="02020603050405020304" pitchFamily="18" charset="0"/>
                        </a:rPr>
                        <a:t>Stage 4</a:t>
                      </a:r>
                    </a:p>
                  </a:txBody>
                  <a:tcPr marL="0" marR="0" marT="0" marB="0"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GB" sz="1000" b="1" i="0" u="none" strike="noStrike" dirty="0">
                          <a:solidFill>
                            <a:schemeClr val="tx1"/>
                          </a:solidFill>
                          <a:effectLst/>
                          <a:latin typeface="Arial Narrow" panose="020B0606020202030204" pitchFamily="34" charset="0"/>
                          <a:cs typeface="Times New Roman" panose="02020603050405020304" pitchFamily="18" charset="0"/>
                        </a:rPr>
                        <a:t>Stage 5</a:t>
                      </a:r>
                    </a:p>
                  </a:txBody>
                  <a:tcPr marL="0" marR="0" marT="0" marB="0"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GB" sz="1000" b="1" i="0" u="none" strike="noStrike" dirty="0">
                          <a:solidFill>
                            <a:schemeClr val="tx1"/>
                          </a:solidFill>
                          <a:effectLst/>
                          <a:latin typeface="Arial Narrow" panose="020B0606020202030204" pitchFamily="34" charset="0"/>
                          <a:cs typeface="Times New Roman" panose="02020603050405020304" pitchFamily="18" charset="0"/>
                        </a:rPr>
                        <a:t>Stage 6</a:t>
                      </a:r>
                    </a:p>
                  </a:txBody>
                  <a:tcPr marL="0" marR="0" marT="0" marB="0"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GB" sz="1000" b="1" i="0" u="none" strike="noStrike" dirty="0">
                          <a:solidFill>
                            <a:schemeClr val="tx1"/>
                          </a:solidFill>
                          <a:effectLst/>
                          <a:latin typeface="Arial Narrow" panose="020B0606020202030204" pitchFamily="34" charset="0"/>
                          <a:cs typeface="Times New Roman" panose="02020603050405020304" pitchFamily="18" charset="0"/>
                        </a:rPr>
                        <a:t>Stage 7</a:t>
                      </a:r>
                    </a:p>
                  </a:txBody>
                  <a:tcPr marL="0" marR="0" marT="0" marB="0"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GB" sz="1000" b="1" i="0" u="none" strike="noStrike" dirty="0">
                          <a:solidFill>
                            <a:schemeClr val="tx1"/>
                          </a:solidFill>
                          <a:effectLst/>
                          <a:latin typeface="Arial Narrow" panose="020B0606020202030204" pitchFamily="34" charset="0"/>
                          <a:cs typeface="Times New Roman" panose="02020603050405020304" pitchFamily="18" charset="0"/>
                        </a:rPr>
                        <a:t>Stage 8</a:t>
                      </a:r>
                    </a:p>
                  </a:txBody>
                  <a:tcPr marL="0" marR="0" marT="0" marB="0"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GB" sz="1000" b="1" i="0" u="none" strike="noStrike" dirty="0">
                          <a:solidFill>
                            <a:schemeClr val="tx1"/>
                          </a:solidFill>
                          <a:effectLst/>
                          <a:latin typeface="Arial Narrow" panose="020B0606020202030204" pitchFamily="34" charset="0"/>
                          <a:cs typeface="Times New Roman" panose="02020603050405020304" pitchFamily="18" charset="0"/>
                        </a:rPr>
                        <a:t>Stage 9</a:t>
                      </a:r>
                    </a:p>
                  </a:txBody>
                  <a:tcPr marL="0" marR="0" marT="0" marB="0"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GB" sz="1000" b="1" i="0" u="none" strike="noStrike" dirty="0">
                          <a:solidFill>
                            <a:schemeClr val="tx1"/>
                          </a:solidFill>
                          <a:effectLst/>
                          <a:latin typeface="Arial Narrow" panose="020B0606020202030204" pitchFamily="34" charset="0"/>
                          <a:cs typeface="Times New Roman" panose="02020603050405020304" pitchFamily="18" charset="0"/>
                        </a:rPr>
                        <a:t>Stage 10</a:t>
                      </a:r>
                    </a:p>
                  </a:txBody>
                  <a:tcPr marL="0" marR="0" marT="0" marB="0" anchor="ctr"/>
                </a:tc>
                <a:tc>
                  <a:txBody>
                    <a:bodyPr/>
                    <a:lstStyle/>
                    <a:p>
                      <a:pPr algn="ctr" fontAlgn="b"/>
                      <a:r>
                        <a:rPr lang="en-GB" sz="1000" b="1" i="0" u="none" strike="noStrike" dirty="0">
                          <a:solidFill>
                            <a:schemeClr val="tx1"/>
                          </a:solidFill>
                          <a:effectLst/>
                          <a:latin typeface="Arial Narrow" panose="020B0606020202030204" pitchFamily="34" charset="0"/>
                          <a:cs typeface="Times New Roman" panose="02020603050405020304" pitchFamily="18" charset="0"/>
                        </a:rPr>
                        <a:t>Description</a:t>
                      </a:r>
                    </a:p>
                  </a:txBody>
                  <a:tcPr marL="0" marR="0" marT="0" marB="0" anchor="ctr"/>
                </a:tc>
                <a:extLst>
                  <a:ext uri="{0D108BD9-81ED-4DB2-BD59-A6C34878D82A}">
                    <a16:rowId xmlns:a16="http://schemas.microsoft.com/office/drawing/2014/main" val="1375220520"/>
                  </a:ext>
                </a:extLst>
              </a:tr>
              <a:tr h="349861">
                <a:tc>
                  <a:txBody>
                    <a:bodyPr/>
                    <a:lstStyle/>
                    <a:p>
                      <a:pPr algn="ctr" fontAlgn="b"/>
                      <a:r>
                        <a:rPr lang="en-GB" sz="1000" i="1" u="none" strike="noStrike" dirty="0" err="1">
                          <a:effectLst/>
                          <a:latin typeface="Arial Narrow" panose="020B0606020202030204" pitchFamily="34" charset="0"/>
                          <a:cs typeface="Times New Roman" panose="02020603050405020304" pitchFamily="18" charset="0"/>
                        </a:rPr>
                        <a:t>p</a:t>
                      </a:r>
                      <a:r>
                        <a:rPr lang="en-GB" sz="1000" u="none" strike="noStrike" baseline="-25000" dirty="0" err="1">
                          <a:effectLst/>
                          <a:latin typeface="Arial Narrow" panose="020B0606020202030204" pitchFamily="34" charset="0"/>
                          <a:cs typeface="Times New Roman" panose="02020603050405020304" pitchFamily="18" charset="0"/>
                        </a:rPr>
                        <a:t>z</a:t>
                      </a:r>
                      <a:endParaRPr lang="en-GB" sz="1000" b="0" i="0" u="none" strike="noStrike" baseline="-25000"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MeV/c</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201</a:t>
                      </a: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201</a:t>
                      </a: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203</a:t>
                      </a: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202</a:t>
                      </a: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205</a:t>
                      </a:r>
                    </a:p>
                  </a:txBody>
                  <a:tcPr marL="0" marR="0" marT="0" marB="0" anchor="ctr"/>
                </a:tc>
                <a:tc>
                  <a:txBody>
                    <a:bodyPr/>
                    <a:lstStyle/>
                    <a:p>
                      <a:pPr algn="ctr" fontAlgn="b"/>
                      <a:r>
                        <a:rPr lang="en-GB" sz="1000" b="0" i="0" u="none" strike="noStrike">
                          <a:solidFill>
                            <a:srgbClr val="000000"/>
                          </a:solidFill>
                          <a:effectLst/>
                          <a:latin typeface="Arial Narrow" panose="020B0606020202030204" pitchFamily="34" charset="0"/>
                        </a:rPr>
                        <a:t>204</a:t>
                      </a:r>
                    </a:p>
                  </a:txBody>
                  <a:tcPr marL="0" marR="0" marT="0" marB="0" anchor="ctr"/>
                </a:tc>
                <a:tc>
                  <a:txBody>
                    <a:bodyPr/>
                    <a:lstStyle/>
                    <a:p>
                      <a:pPr algn="ctr" fontAlgn="b"/>
                      <a:r>
                        <a:rPr lang="en-GB" sz="1000" b="0" i="0" u="none" strike="noStrike">
                          <a:solidFill>
                            <a:srgbClr val="000000"/>
                          </a:solidFill>
                          <a:effectLst/>
                          <a:latin typeface="Arial Narrow" panose="020B0606020202030204" pitchFamily="34" charset="0"/>
                        </a:rPr>
                        <a:t>203</a:t>
                      </a:r>
                    </a:p>
                  </a:txBody>
                  <a:tcPr marL="0" marR="0" marT="0" marB="0" anchor="ctr"/>
                </a:tc>
                <a:tc>
                  <a:txBody>
                    <a:bodyPr/>
                    <a:lstStyle/>
                    <a:p>
                      <a:pPr algn="ctr" fontAlgn="b"/>
                      <a:r>
                        <a:rPr lang="en-GB" sz="1000" b="0" i="0" u="none" strike="noStrike">
                          <a:solidFill>
                            <a:srgbClr val="000000"/>
                          </a:solidFill>
                          <a:effectLst/>
                          <a:latin typeface="Arial Narrow" panose="020B0606020202030204" pitchFamily="34" charset="0"/>
                        </a:rPr>
                        <a:t>200</a:t>
                      </a:r>
                    </a:p>
                  </a:txBody>
                  <a:tcPr marL="0" marR="0" marT="0" marB="0" anchor="ctr"/>
                </a:tc>
                <a:tc>
                  <a:txBody>
                    <a:bodyPr/>
                    <a:lstStyle/>
                    <a:p>
                      <a:pPr algn="ctr" fontAlgn="b"/>
                      <a:r>
                        <a:rPr lang="en-GB" sz="1000" b="0" i="0" u="none" strike="noStrike">
                          <a:solidFill>
                            <a:srgbClr val="000000"/>
                          </a:solidFill>
                          <a:effectLst/>
                          <a:latin typeface="Arial Narrow" panose="020B0606020202030204" pitchFamily="34" charset="0"/>
                        </a:rPr>
                        <a:t>197</a:t>
                      </a:r>
                    </a:p>
                  </a:txBody>
                  <a:tcPr marL="0" marR="0" marT="0" marB="0" anchor="ctr"/>
                </a:tc>
                <a:tc>
                  <a:txBody>
                    <a:bodyPr/>
                    <a:lstStyle/>
                    <a:p>
                      <a:pPr algn="ctr" fontAlgn="b"/>
                      <a:r>
                        <a:rPr lang="en-GB" sz="1000" b="0" i="0" u="none" strike="noStrike">
                          <a:solidFill>
                            <a:srgbClr val="000000"/>
                          </a:solidFill>
                          <a:effectLst/>
                          <a:latin typeface="Arial Narrow" panose="020B0606020202030204" pitchFamily="34" charset="0"/>
                        </a:rPr>
                        <a:t>200</a:t>
                      </a: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Longitudinal momentum</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711565328"/>
                  </a:ext>
                </a:extLst>
              </a:tr>
              <a:tr h="233241">
                <a:tc>
                  <a:txBody>
                    <a:bodyPr/>
                    <a:lstStyle/>
                    <a:p>
                      <a:pPr algn="ctr" fontAlgn="b"/>
                      <a:r>
                        <a:rPr lang="en-GB" sz="1000" i="1" u="none" strike="noStrike" dirty="0" err="1">
                          <a:effectLst/>
                          <a:latin typeface="Arial Narrow" panose="020B0606020202030204" pitchFamily="34" charset="0"/>
                          <a:cs typeface="Times New Roman" panose="02020603050405020304" pitchFamily="18" charset="0"/>
                        </a:rPr>
                        <a:t>E</a:t>
                      </a:r>
                      <a:r>
                        <a:rPr lang="en-GB" sz="1000" u="none" strike="noStrike" baseline="-25000" dirty="0" err="1">
                          <a:effectLst/>
                          <a:latin typeface="Arial Narrow" panose="020B0606020202030204" pitchFamily="34" charset="0"/>
                          <a:cs typeface="Times New Roman" panose="02020603050405020304" pitchFamily="18" charset="0"/>
                        </a:rPr>
                        <a:t>tot</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MeV</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227.965</a:t>
                      </a: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227.079</a:t>
                      </a: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228.851</a:t>
                      </a: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227.965</a:t>
                      </a: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230.627</a:t>
                      </a:r>
                    </a:p>
                  </a:txBody>
                  <a:tcPr marL="0" marR="0" marT="0" marB="0" anchor="ctr"/>
                </a:tc>
                <a:tc>
                  <a:txBody>
                    <a:bodyPr/>
                    <a:lstStyle/>
                    <a:p>
                      <a:pPr algn="ctr" fontAlgn="b"/>
                      <a:r>
                        <a:rPr lang="en-GB" sz="1000" b="0" i="0" u="none" strike="noStrike">
                          <a:solidFill>
                            <a:srgbClr val="000000"/>
                          </a:solidFill>
                          <a:effectLst/>
                          <a:latin typeface="Arial Narrow" panose="020B0606020202030204" pitchFamily="34" charset="0"/>
                        </a:rPr>
                        <a:t>229.739</a:t>
                      </a:r>
                    </a:p>
                  </a:txBody>
                  <a:tcPr marL="0" marR="0" marT="0" marB="0" anchor="ctr"/>
                </a:tc>
                <a:tc>
                  <a:txBody>
                    <a:bodyPr/>
                    <a:lstStyle/>
                    <a:p>
                      <a:pPr algn="ctr" fontAlgn="b"/>
                      <a:r>
                        <a:rPr lang="en-GB" sz="1000" b="0" i="0" u="none" strike="noStrike">
                          <a:solidFill>
                            <a:srgbClr val="000000"/>
                          </a:solidFill>
                          <a:effectLst/>
                          <a:latin typeface="Arial Narrow" panose="020B0606020202030204" pitchFamily="34" charset="0"/>
                        </a:rPr>
                        <a:t>228.851</a:t>
                      </a:r>
                    </a:p>
                  </a:txBody>
                  <a:tcPr marL="0" marR="0" marT="0" marB="0" anchor="ctr"/>
                </a:tc>
                <a:tc>
                  <a:txBody>
                    <a:bodyPr/>
                    <a:lstStyle/>
                    <a:p>
                      <a:pPr algn="ctr" fontAlgn="b"/>
                      <a:r>
                        <a:rPr lang="en-GB" sz="1000" b="0" i="0" u="none" strike="noStrike">
                          <a:solidFill>
                            <a:srgbClr val="000000"/>
                          </a:solidFill>
                          <a:effectLst/>
                          <a:latin typeface="Arial Narrow" panose="020B0606020202030204" pitchFamily="34" charset="0"/>
                        </a:rPr>
                        <a:t>226.194</a:t>
                      </a:r>
                    </a:p>
                  </a:txBody>
                  <a:tcPr marL="0" marR="0" marT="0" marB="0" anchor="ctr"/>
                </a:tc>
                <a:tc>
                  <a:txBody>
                    <a:bodyPr/>
                    <a:lstStyle/>
                    <a:p>
                      <a:pPr algn="ctr" fontAlgn="b"/>
                      <a:r>
                        <a:rPr lang="en-GB" sz="1000" b="0" i="0" u="none" strike="noStrike">
                          <a:solidFill>
                            <a:srgbClr val="000000"/>
                          </a:solidFill>
                          <a:effectLst/>
                          <a:latin typeface="Arial Narrow" panose="020B0606020202030204" pitchFamily="34" charset="0"/>
                        </a:rPr>
                        <a:t>223.546</a:t>
                      </a:r>
                    </a:p>
                  </a:txBody>
                  <a:tcPr marL="0" marR="0" marT="0" marB="0" anchor="ctr"/>
                </a:tc>
                <a:tc>
                  <a:txBody>
                    <a:bodyPr/>
                    <a:lstStyle/>
                    <a:p>
                      <a:pPr algn="ctr" fontAlgn="b"/>
                      <a:r>
                        <a:rPr lang="en-GB" sz="1000" b="0" i="0" u="none" strike="noStrike">
                          <a:solidFill>
                            <a:srgbClr val="000000"/>
                          </a:solidFill>
                          <a:effectLst/>
                          <a:latin typeface="Arial Narrow" panose="020B0606020202030204" pitchFamily="34" charset="0"/>
                        </a:rPr>
                        <a:t>226.194</a:t>
                      </a: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Total muon energy</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796599421"/>
                  </a:ext>
                </a:extLst>
              </a:tr>
              <a:tr h="233241">
                <a:tc>
                  <a:txBody>
                    <a:bodyPr/>
                    <a:lstStyle/>
                    <a:p>
                      <a:pPr algn="ctr" fontAlgn="b"/>
                      <a:r>
                        <a:rPr lang="el-GR" sz="1000" i="1" u="none" strike="noStrike" dirty="0">
                          <a:effectLst/>
                          <a:latin typeface="Arial Narrow" panose="020B0606020202030204" pitchFamily="34" charset="0"/>
                          <a:cs typeface="Times New Roman" panose="02020603050405020304" pitchFamily="18" charset="0"/>
                        </a:rPr>
                        <a:t>β</a:t>
                      </a:r>
                      <a:r>
                        <a:rPr lang="en-GB" sz="1000" u="none" strike="noStrike" baseline="-25000" dirty="0">
                          <a:effectLst/>
                          <a:latin typeface="Arial Narrow" panose="020B0606020202030204" pitchFamily="34" charset="0"/>
                          <a:cs typeface="Times New Roman" panose="02020603050405020304" pitchFamily="18" charset="0"/>
                        </a:rPr>
                        <a:t>r</a:t>
                      </a:r>
                      <a:endParaRPr lang="el-GR" sz="1000" b="0" i="0" u="none" strike="noStrike" baseline="-25000"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a:effectLst/>
                          <a:latin typeface="Arial Narrow" panose="020B0606020202030204" pitchFamily="34" charset="0"/>
                          <a:cs typeface="Times New Roman" panose="02020603050405020304" pitchFamily="18" charset="0"/>
                        </a:rPr>
                        <a:t>-</a:t>
                      </a:r>
                      <a:endParaRPr lang="en-GB" sz="1000" b="0" i="0" u="none" strike="noStrike">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0.8861</a:t>
                      </a: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0.8852</a:t>
                      </a: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0.8870</a:t>
                      </a: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0.8861</a:t>
                      </a: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0.8889</a:t>
                      </a:r>
                    </a:p>
                  </a:txBody>
                  <a:tcPr marL="0" marR="0" marT="0" marB="0" anchor="ctr"/>
                </a:tc>
                <a:tc>
                  <a:txBody>
                    <a:bodyPr/>
                    <a:lstStyle/>
                    <a:p>
                      <a:pPr algn="ctr" fontAlgn="b"/>
                      <a:r>
                        <a:rPr lang="en-GB" sz="1000" b="0" i="0" u="none" strike="noStrike">
                          <a:solidFill>
                            <a:srgbClr val="000000"/>
                          </a:solidFill>
                          <a:effectLst/>
                          <a:latin typeface="Arial Narrow" panose="020B0606020202030204" pitchFamily="34" charset="0"/>
                        </a:rPr>
                        <a:t>0.8880</a:t>
                      </a:r>
                    </a:p>
                  </a:txBody>
                  <a:tcPr marL="0" marR="0" marT="0" marB="0" anchor="ctr"/>
                </a:tc>
                <a:tc>
                  <a:txBody>
                    <a:bodyPr/>
                    <a:lstStyle/>
                    <a:p>
                      <a:pPr algn="ctr" fontAlgn="b"/>
                      <a:r>
                        <a:rPr lang="en-GB" sz="1000" b="0" i="0" u="none" strike="noStrike">
                          <a:solidFill>
                            <a:srgbClr val="000000"/>
                          </a:solidFill>
                          <a:effectLst/>
                          <a:latin typeface="Arial Narrow" panose="020B0606020202030204" pitchFamily="34" charset="0"/>
                        </a:rPr>
                        <a:t>0.8870</a:t>
                      </a:r>
                    </a:p>
                  </a:txBody>
                  <a:tcPr marL="0" marR="0" marT="0" marB="0" anchor="ctr"/>
                </a:tc>
                <a:tc>
                  <a:txBody>
                    <a:bodyPr/>
                    <a:lstStyle/>
                    <a:p>
                      <a:pPr algn="ctr" fontAlgn="b"/>
                      <a:r>
                        <a:rPr lang="en-GB" sz="1000" b="0" i="0" u="none" strike="noStrike">
                          <a:solidFill>
                            <a:srgbClr val="000000"/>
                          </a:solidFill>
                          <a:effectLst/>
                          <a:latin typeface="Arial Narrow" panose="020B0606020202030204" pitchFamily="34" charset="0"/>
                        </a:rPr>
                        <a:t>0.8842</a:t>
                      </a:r>
                    </a:p>
                  </a:txBody>
                  <a:tcPr marL="0" marR="0" marT="0" marB="0" anchor="ctr"/>
                </a:tc>
                <a:tc>
                  <a:txBody>
                    <a:bodyPr/>
                    <a:lstStyle/>
                    <a:p>
                      <a:pPr algn="ctr" fontAlgn="b"/>
                      <a:r>
                        <a:rPr lang="en-GB" sz="1000" b="0" i="0" u="none" strike="noStrike">
                          <a:solidFill>
                            <a:srgbClr val="000000"/>
                          </a:solidFill>
                          <a:effectLst/>
                          <a:latin typeface="Arial Narrow" panose="020B0606020202030204" pitchFamily="34" charset="0"/>
                        </a:rPr>
                        <a:t>0.8813</a:t>
                      </a: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0.8842</a:t>
                      </a: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Relativistic beta</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373910300"/>
                  </a:ext>
                </a:extLst>
              </a:tr>
              <a:tr h="349861">
                <a:tc>
                  <a:txBody>
                    <a:bodyPr/>
                    <a:lstStyle/>
                    <a:p>
                      <a:pPr algn="ctr" fontAlgn="b"/>
                      <a:r>
                        <a:rPr lang="el-GR" sz="1000" i="1" u="none" strike="noStrike" dirty="0">
                          <a:effectLst/>
                          <a:latin typeface="Arial Narrow" panose="020B0606020202030204" pitchFamily="34" charset="0"/>
                          <a:cs typeface="Times New Roman" panose="02020603050405020304" pitchFamily="18" charset="0"/>
                        </a:rPr>
                        <a:t>σ</a:t>
                      </a:r>
                      <a:r>
                        <a:rPr lang="en-GB" sz="1000" i="1" u="none" strike="noStrike" baseline="-25000" dirty="0">
                          <a:effectLst/>
                          <a:latin typeface="Arial Narrow" panose="020B0606020202030204" pitchFamily="34" charset="0"/>
                          <a:cs typeface="Times New Roman" panose="02020603050405020304" pitchFamily="18" charset="0"/>
                        </a:rPr>
                        <a:t>z</a:t>
                      </a:r>
                      <a:endParaRPr lang="en-GB" sz="1000" b="0" i="0" u="none" strike="noStrike" baseline="-25000"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mm</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56.583</a:t>
                      </a: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57.053</a:t>
                      </a: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41.219</a:t>
                      </a: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36.128</a:t>
                      </a: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27.714</a:t>
                      </a: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23.639</a:t>
                      </a: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21.806</a:t>
                      </a: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20.967</a:t>
                      </a: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19.603</a:t>
                      </a:r>
                    </a:p>
                  </a:txBody>
                  <a:tcPr marL="0" marR="0" marT="0" marB="0" anchor="ctr"/>
                </a:tc>
                <a:tc>
                  <a:txBody>
                    <a:bodyPr/>
                    <a:lstStyle/>
                    <a:p>
                      <a:pPr algn="ctr" fontAlgn="b"/>
                      <a:r>
                        <a:rPr lang="en-GB" sz="1000" b="0" i="0" u="none" strike="noStrike" dirty="0">
                          <a:solidFill>
                            <a:srgbClr val="000000"/>
                          </a:solidFill>
                          <a:effectLst/>
                          <a:latin typeface="Arial Narrow" panose="020B0606020202030204" pitchFamily="34" charset="0"/>
                        </a:rPr>
                        <a:t>19.642</a:t>
                      </a:r>
                    </a:p>
                  </a:txBody>
                  <a:tcPr marL="0" marR="0" marT="0" marB="0" anchor="ctr"/>
                </a:tc>
                <a:tc>
                  <a:txBody>
                    <a:bodyPr/>
                    <a:lstStyle/>
                    <a:p>
                      <a:pPr algn="ctr" fontAlgn="b"/>
                      <a:r>
                        <a:rPr lang="en-GB" sz="1000" u="none" strike="noStrike" dirty="0">
                          <a:effectLst/>
                          <a:latin typeface="Arial Narrow" panose="020B0606020202030204" pitchFamily="34" charset="0"/>
                          <a:cs typeface="Times New Roman" panose="02020603050405020304" pitchFamily="18" charset="0"/>
                        </a:rPr>
                        <a:t>Longitudinal bunch length</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821441682"/>
                  </a:ext>
                </a:extLst>
              </a:tr>
              <a:tr h="349861">
                <a:tc>
                  <a:txBody>
                    <a:bodyPr/>
                    <a:lstStyle/>
                    <a:p>
                      <a:pPr marL="0" algn="ctr" defTabSz="457200" rtl="0" eaLnBrk="1" fontAlgn="b" latinLnBrk="0" hangingPunct="1"/>
                      <a:r>
                        <a:rPr lang="en-GB" sz="1000" i="1" u="none" strike="noStrike" kern="1200" dirty="0" err="1">
                          <a:solidFill>
                            <a:schemeClr val="dk1"/>
                          </a:solidFill>
                          <a:effectLst/>
                          <a:latin typeface="Arial Narrow" panose="020B0606020202030204" pitchFamily="34" charset="0"/>
                          <a:ea typeface="+mn-ea"/>
                          <a:cs typeface="Times New Roman" panose="02020603050405020304" pitchFamily="18" charset="0"/>
                        </a:rPr>
                        <a:t>Q</a:t>
                      </a:r>
                      <a:r>
                        <a:rPr lang="en-GB" sz="1000" i="1" u="none" strike="noStrike" kern="1200" baseline="-25000" dirty="0" err="1">
                          <a:solidFill>
                            <a:schemeClr val="dk1"/>
                          </a:solidFill>
                          <a:effectLst/>
                          <a:latin typeface="Arial Narrow" panose="020B0606020202030204" pitchFamily="34" charset="0"/>
                          <a:ea typeface="+mn-ea"/>
                          <a:cs typeface="Times New Roman" panose="02020603050405020304" pitchFamily="18" charset="0"/>
                        </a:rPr>
                        <a:t>b</a:t>
                      </a:r>
                      <a:endParaRPr lang="en-GB" sz="1000" i="1" u="none" strike="noStrike" kern="1200" baseline="-25000" dirty="0">
                        <a:solidFill>
                          <a:schemeClr val="dk1"/>
                        </a:solidFill>
                        <a:effectLst/>
                        <a:latin typeface="Arial Narrow" panose="020B0606020202030204" pitchFamily="34" charset="0"/>
                        <a:ea typeface="+mn-ea"/>
                        <a:cs typeface="Times New Roman" panose="02020603050405020304" pitchFamily="18" charset="0"/>
                      </a:endParaRPr>
                    </a:p>
                  </a:txBody>
                  <a:tcPr marL="0" marR="0" marT="0" marB="0" anchor="ctr"/>
                </a:tc>
                <a:tc>
                  <a:txBody>
                    <a:bodyPr/>
                    <a:lstStyle/>
                    <a:p>
                      <a:pPr marL="0" algn="ctr" defTabSz="457200" rtl="0" eaLnBrk="1" fontAlgn="b" latinLnBrk="0" hangingPunct="1"/>
                      <a:r>
                        <a:rPr lang="en-GB" sz="1000" i="0" u="none" strike="noStrike" kern="1200" dirty="0">
                          <a:solidFill>
                            <a:schemeClr val="dk1"/>
                          </a:solidFill>
                          <a:effectLst/>
                          <a:latin typeface="Arial Narrow" panose="020B0606020202030204" pitchFamily="34" charset="0"/>
                          <a:ea typeface="+mn-ea"/>
                          <a:cs typeface="Times New Roman" panose="02020603050405020304" pitchFamily="18" charset="0"/>
                        </a:rPr>
                        <a:t>C</a:t>
                      </a:r>
                    </a:p>
                  </a:txBody>
                  <a:tcPr marL="0" marR="0" marT="0" marB="0" anchor="ctr"/>
                </a:tc>
                <a:tc>
                  <a:txBody>
                    <a:bodyPr/>
                    <a:lstStyle/>
                    <a:p>
                      <a:pPr marL="0" algn="ctr" defTabSz="457200" rtl="0" eaLnBrk="1" fontAlgn="b" latinLnBrk="0" hangingPunct="1"/>
                      <a:r>
                        <a:rPr lang="en-GB" sz="1000" b="0" i="0" u="none" strike="noStrike" kern="1200" dirty="0">
                          <a:solidFill>
                            <a:srgbClr val="000000"/>
                          </a:solidFill>
                          <a:effectLst/>
                          <a:latin typeface="Arial Narrow" panose="020B0606020202030204" pitchFamily="34" charset="0"/>
                          <a:ea typeface="+mn-ea"/>
                          <a:cs typeface="+mn-cs"/>
                        </a:rPr>
                        <a:t>2.98E-06</a:t>
                      </a:r>
                    </a:p>
                  </a:txBody>
                  <a:tcPr marL="0" marR="0" marT="0" marB="0" anchor="ctr"/>
                </a:tc>
                <a:tc>
                  <a:txBody>
                    <a:bodyPr/>
                    <a:lstStyle/>
                    <a:p>
                      <a:pPr marL="0" algn="ctr" defTabSz="457200" rtl="0" eaLnBrk="1" fontAlgn="b" latinLnBrk="0" hangingPunct="1"/>
                      <a:r>
                        <a:rPr lang="en-GB" sz="1000" b="0" i="0" u="none" strike="noStrike" kern="1200">
                          <a:solidFill>
                            <a:srgbClr val="000000"/>
                          </a:solidFill>
                          <a:effectLst/>
                          <a:latin typeface="Arial Narrow" panose="020B0606020202030204" pitchFamily="34" charset="0"/>
                          <a:ea typeface="+mn-ea"/>
                          <a:cs typeface="+mn-cs"/>
                        </a:rPr>
                        <a:t>2.54E-06</a:t>
                      </a:r>
                    </a:p>
                  </a:txBody>
                  <a:tcPr marL="0" marR="0" marT="0" marB="0" anchor="ctr"/>
                </a:tc>
                <a:tc>
                  <a:txBody>
                    <a:bodyPr/>
                    <a:lstStyle/>
                    <a:p>
                      <a:pPr marL="0" algn="ctr" defTabSz="457200" rtl="0" eaLnBrk="1" fontAlgn="b" latinLnBrk="0" hangingPunct="1"/>
                      <a:r>
                        <a:rPr lang="en-GB" sz="1000" b="0" i="0" u="none" strike="noStrike" kern="1200">
                          <a:solidFill>
                            <a:srgbClr val="000000"/>
                          </a:solidFill>
                          <a:effectLst/>
                          <a:latin typeface="Arial Narrow" panose="020B0606020202030204" pitchFamily="34" charset="0"/>
                          <a:ea typeface="+mn-ea"/>
                          <a:cs typeface="+mn-cs"/>
                        </a:rPr>
                        <a:t>2.27E-06</a:t>
                      </a:r>
                    </a:p>
                  </a:txBody>
                  <a:tcPr marL="0" marR="0" marT="0" marB="0" anchor="ctr"/>
                </a:tc>
                <a:tc>
                  <a:txBody>
                    <a:bodyPr/>
                    <a:lstStyle/>
                    <a:p>
                      <a:pPr marL="0" algn="ctr" defTabSz="457200" rtl="0" eaLnBrk="1" fontAlgn="b" latinLnBrk="0" hangingPunct="1"/>
                      <a:r>
                        <a:rPr lang="en-GB" sz="1000" b="0" i="0" u="none" strike="noStrike" kern="1200">
                          <a:solidFill>
                            <a:srgbClr val="000000"/>
                          </a:solidFill>
                          <a:effectLst/>
                          <a:latin typeface="Arial Narrow" panose="020B0606020202030204" pitchFamily="34" charset="0"/>
                          <a:ea typeface="+mn-ea"/>
                          <a:cs typeface="+mn-cs"/>
                        </a:rPr>
                        <a:t>1.98E-06</a:t>
                      </a:r>
                    </a:p>
                  </a:txBody>
                  <a:tcPr marL="0" marR="0" marT="0" marB="0" anchor="ctr"/>
                </a:tc>
                <a:tc>
                  <a:txBody>
                    <a:bodyPr/>
                    <a:lstStyle/>
                    <a:p>
                      <a:pPr marL="0" algn="ctr" defTabSz="457200" rtl="0" eaLnBrk="1" fontAlgn="b" latinLnBrk="0" hangingPunct="1"/>
                      <a:r>
                        <a:rPr lang="en-GB" sz="1000" b="0" i="0" u="none" strike="noStrike" kern="1200">
                          <a:solidFill>
                            <a:srgbClr val="000000"/>
                          </a:solidFill>
                          <a:effectLst/>
                          <a:latin typeface="Arial Narrow" panose="020B0606020202030204" pitchFamily="34" charset="0"/>
                          <a:ea typeface="+mn-ea"/>
                          <a:cs typeface="+mn-cs"/>
                        </a:rPr>
                        <a:t>1.78E-06</a:t>
                      </a:r>
                    </a:p>
                  </a:txBody>
                  <a:tcPr marL="0" marR="0" marT="0" marB="0" anchor="ctr"/>
                </a:tc>
                <a:tc>
                  <a:txBody>
                    <a:bodyPr/>
                    <a:lstStyle/>
                    <a:p>
                      <a:pPr marL="0" algn="ctr" defTabSz="457200" rtl="0" eaLnBrk="1" fontAlgn="b" latinLnBrk="0" hangingPunct="1"/>
                      <a:r>
                        <a:rPr lang="en-GB" sz="1000" b="0" i="0" u="none" strike="noStrike" kern="1200">
                          <a:solidFill>
                            <a:srgbClr val="000000"/>
                          </a:solidFill>
                          <a:effectLst/>
                          <a:latin typeface="Arial Narrow" panose="020B0606020202030204" pitchFamily="34" charset="0"/>
                          <a:ea typeface="+mn-ea"/>
                          <a:cs typeface="+mn-cs"/>
                        </a:rPr>
                        <a:t>1.59E-06</a:t>
                      </a:r>
                    </a:p>
                  </a:txBody>
                  <a:tcPr marL="0" marR="0" marT="0" marB="0" anchor="ctr"/>
                </a:tc>
                <a:tc>
                  <a:txBody>
                    <a:bodyPr/>
                    <a:lstStyle/>
                    <a:p>
                      <a:pPr marL="0" algn="ctr" defTabSz="457200" rtl="0" eaLnBrk="1" fontAlgn="b" latinLnBrk="0" hangingPunct="1"/>
                      <a:r>
                        <a:rPr lang="en-GB" sz="1000" b="0" i="0" u="none" strike="noStrike" kern="1200">
                          <a:solidFill>
                            <a:srgbClr val="000000"/>
                          </a:solidFill>
                          <a:effectLst/>
                          <a:latin typeface="Arial Narrow" panose="020B0606020202030204" pitchFamily="34" charset="0"/>
                          <a:ea typeface="+mn-ea"/>
                          <a:cs typeface="+mn-cs"/>
                        </a:rPr>
                        <a:t>1.41E-06</a:t>
                      </a:r>
                    </a:p>
                  </a:txBody>
                  <a:tcPr marL="0" marR="0" marT="0" marB="0" anchor="ctr"/>
                </a:tc>
                <a:tc>
                  <a:txBody>
                    <a:bodyPr/>
                    <a:lstStyle/>
                    <a:p>
                      <a:pPr marL="0" algn="ctr" defTabSz="457200" rtl="0" eaLnBrk="1" fontAlgn="b" latinLnBrk="0" hangingPunct="1"/>
                      <a:r>
                        <a:rPr lang="en-GB" sz="1000" b="0" i="0" u="none" strike="noStrike" kern="1200">
                          <a:solidFill>
                            <a:srgbClr val="000000"/>
                          </a:solidFill>
                          <a:effectLst/>
                          <a:latin typeface="Arial Narrow" panose="020B0606020202030204" pitchFamily="34" charset="0"/>
                          <a:ea typeface="+mn-ea"/>
                          <a:cs typeface="+mn-cs"/>
                        </a:rPr>
                        <a:t>1.31E-06</a:t>
                      </a:r>
                    </a:p>
                  </a:txBody>
                  <a:tcPr marL="0" marR="0" marT="0" marB="0" anchor="ctr"/>
                </a:tc>
                <a:tc>
                  <a:txBody>
                    <a:bodyPr/>
                    <a:lstStyle/>
                    <a:p>
                      <a:pPr marL="0" algn="ctr" defTabSz="457200" rtl="0" eaLnBrk="1" fontAlgn="b" latinLnBrk="0" hangingPunct="1"/>
                      <a:r>
                        <a:rPr lang="en-GB" sz="1000" b="0" i="0" u="none" strike="noStrike" kern="1200">
                          <a:solidFill>
                            <a:srgbClr val="000000"/>
                          </a:solidFill>
                          <a:effectLst/>
                          <a:latin typeface="Arial Narrow" panose="020B0606020202030204" pitchFamily="34" charset="0"/>
                          <a:ea typeface="+mn-ea"/>
                          <a:cs typeface="+mn-cs"/>
                        </a:rPr>
                        <a:t>1.15E-06</a:t>
                      </a:r>
                    </a:p>
                  </a:txBody>
                  <a:tcPr marL="0" marR="0" marT="0" marB="0" anchor="ctr"/>
                </a:tc>
                <a:tc>
                  <a:txBody>
                    <a:bodyPr/>
                    <a:lstStyle/>
                    <a:p>
                      <a:pPr marL="0" algn="ctr" defTabSz="457200" rtl="0" eaLnBrk="1" fontAlgn="b" latinLnBrk="0" hangingPunct="1"/>
                      <a:r>
                        <a:rPr lang="en-GB" sz="1000" b="0" i="0" u="none" strike="noStrike" kern="1200">
                          <a:solidFill>
                            <a:srgbClr val="000000"/>
                          </a:solidFill>
                          <a:effectLst/>
                          <a:latin typeface="Arial Narrow" panose="020B0606020202030204" pitchFamily="34" charset="0"/>
                          <a:ea typeface="+mn-ea"/>
                          <a:cs typeface="+mn-cs"/>
                        </a:rPr>
                        <a:t>9.78E-07</a:t>
                      </a:r>
                    </a:p>
                  </a:txBody>
                  <a:tcPr marL="0" marR="0" marT="0" marB="0" anchor="ctr"/>
                </a:tc>
                <a:tc>
                  <a:txBody>
                    <a:bodyPr/>
                    <a:lstStyle/>
                    <a:p>
                      <a:pPr algn="ctr" fontAlgn="b"/>
                      <a:r>
                        <a:rPr lang="en-US" sz="1000" b="0" i="0" u="none" strike="noStrike" dirty="0">
                          <a:solidFill>
                            <a:srgbClr val="000000"/>
                          </a:solidFill>
                          <a:effectLst/>
                          <a:latin typeface="Arial Narrow" panose="020B0606020202030204" pitchFamily="34" charset="0"/>
                          <a:cs typeface="Times New Roman" panose="02020603050405020304" pitchFamily="18" charset="0"/>
                        </a:rPr>
                        <a:t>Total bunch charge</a:t>
                      </a:r>
                      <a:endParaRPr lang="en-GB" sz="1000" b="0" i="0" u="none" strike="noStrike" dirty="0">
                        <a:solidFill>
                          <a:srgbClr val="000000"/>
                        </a:solidFill>
                        <a:effectLst/>
                        <a:latin typeface="Arial Narrow" panose="020B0606020202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751270643"/>
                  </a:ext>
                </a:extLst>
              </a:tr>
              <a:tr h="349861">
                <a:tc>
                  <a:txBody>
                    <a:bodyPr/>
                    <a:lstStyle/>
                    <a:p>
                      <a:pPr marL="0" algn="ctr" defTabSz="457200" rtl="0" eaLnBrk="1" fontAlgn="b" latinLnBrk="0" hangingPunct="1"/>
                      <a:r>
                        <a:rPr lang="en-GB" sz="1000" i="1" u="none" strike="noStrike" kern="1200" dirty="0" err="1">
                          <a:solidFill>
                            <a:schemeClr val="dk1"/>
                          </a:solidFill>
                          <a:effectLst/>
                          <a:latin typeface="Arial Narrow" panose="020B0606020202030204" pitchFamily="34" charset="0"/>
                          <a:ea typeface="+mn-ea"/>
                          <a:cs typeface="Times New Roman" panose="02020603050405020304" pitchFamily="18" charset="0"/>
                        </a:rPr>
                        <a:t>I</a:t>
                      </a:r>
                      <a:r>
                        <a:rPr lang="en-GB" sz="1000" i="1" u="none" strike="noStrike" kern="1200" baseline="-25000" dirty="0" err="1">
                          <a:solidFill>
                            <a:schemeClr val="dk1"/>
                          </a:solidFill>
                          <a:effectLst/>
                          <a:latin typeface="Arial Narrow" panose="020B0606020202030204" pitchFamily="34" charset="0"/>
                          <a:ea typeface="+mn-ea"/>
                          <a:cs typeface="Times New Roman" panose="02020603050405020304" pitchFamily="18" charset="0"/>
                        </a:rPr>
                        <a:t>b,ave</a:t>
                      </a:r>
                      <a:endParaRPr lang="en-GB" sz="1000" i="1" u="none" strike="noStrike" kern="1200" baseline="-25000" dirty="0">
                        <a:solidFill>
                          <a:schemeClr val="dk1"/>
                        </a:solidFill>
                        <a:effectLst/>
                        <a:latin typeface="Arial Narrow" panose="020B0606020202030204" pitchFamily="34" charset="0"/>
                        <a:ea typeface="+mn-ea"/>
                        <a:cs typeface="Times New Roman" panose="02020603050405020304" pitchFamily="18" charset="0"/>
                      </a:endParaRPr>
                    </a:p>
                  </a:txBody>
                  <a:tcPr marL="0" marR="0" marT="0" marB="0" anchor="ctr"/>
                </a:tc>
                <a:tc>
                  <a:txBody>
                    <a:bodyPr/>
                    <a:lstStyle/>
                    <a:p>
                      <a:pPr marL="0" algn="ctr" defTabSz="457200" rtl="0" eaLnBrk="1" fontAlgn="b" latinLnBrk="0" hangingPunct="1"/>
                      <a:r>
                        <a:rPr lang="en-GB" sz="1000" i="0" u="none" strike="noStrike" kern="1200" dirty="0">
                          <a:solidFill>
                            <a:schemeClr val="dk1"/>
                          </a:solidFill>
                          <a:effectLst/>
                          <a:latin typeface="Arial Narrow" panose="020B0606020202030204" pitchFamily="34" charset="0"/>
                          <a:ea typeface="+mn-ea"/>
                          <a:cs typeface="Times New Roman" panose="02020603050405020304" pitchFamily="18" charset="0"/>
                        </a:rPr>
                        <a:t>A</a:t>
                      </a:r>
                    </a:p>
                  </a:txBody>
                  <a:tcPr marL="0" marR="0" marT="0" marB="0" anchor="ctr"/>
                </a:tc>
                <a:tc>
                  <a:txBody>
                    <a:bodyPr/>
                    <a:lstStyle/>
                    <a:p>
                      <a:pPr marL="0" algn="ctr" defTabSz="457200" rtl="0" eaLnBrk="1" fontAlgn="b" latinLnBrk="0" hangingPunct="1"/>
                      <a:r>
                        <a:rPr lang="en-GB" sz="1000" b="0" i="0" u="none" strike="noStrike" kern="1200">
                          <a:solidFill>
                            <a:srgbClr val="000000"/>
                          </a:solidFill>
                          <a:effectLst/>
                          <a:latin typeface="Arial Narrow" panose="020B0606020202030204" pitchFamily="34" charset="0"/>
                          <a:ea typeface="+mn-ea"/>
                          <a:cs typeface="+mn-cs"/>
                        </a:rPr>
                        <a:t>1.49E-05</a:t>
                      </a:r>
                    </a:p>
                  </a:txBody>
                  <a:tcPr marL="0" marR="0" marT="0" marB="0" anchor="ctr"/>
                </a:tc>
                <a:tc>
                  <a:txBody>
                    <a:bodyPr/>
                    <a:lstStyle/>
                    <a:p>
                      <a:pPr marL="0" algn="ctr" defTabSz="457200" rtl="0" eaLnBrk="1" fontAlgn="b" latinLnBrk="0" hangingPunct="1"/>
                      <a:r>
                        <a:rPr lang="en-GB" sz="1000" b="0" i="0" u="none" strike="noStrike" kern="1200" dirty="0">
                          <a:solidFill>
                            <a:srgbClr val="000000"/>
                          </a:solidFill>
                          <a:effectLst/>
                          <a:latin typeface="Arial Narrow" panose="020B0606020202030204" pitchFamily="34" charset="0"/>
                          <a:ea typeface="+mn-ea"/>
                          <a:cs typeface="+mn-cs"/>
                        </a:rPr>
                        <a:t>1.27E-05</a:t>
                      </a:r>
                    </a:p>
                  </a:txBody>
                  <a:tcPr marL="0" marR="0" marT="0" marB="0" anchor="ctr"/>
                </a:tc>
                <a:tc>
                  <a:txBody>
                    <a:bodyPr/>
                    <a:lstStyle/>
                    <a:p>
                      <a:pPr marL="0" algn="ctr" defTabSz="457200" rtl="0" eaLnBrk="1" fontAlgn="b" latinLnBrk="0" hangingPunct="1"/>
                      <a:r>
                        <a:rPr lang="en-GB" sz="1000" b="0" i="0" u="none" strike="noStrike" kern="1200" dirty="0">
                          <a:solidFill>
                            <a:srgbClr val="000000"/>
                          </a:solidFill>
                          <a:effectLst/>
                          <a:latin typeface="Arial Narrow" panose="020B0606020202030204" pitchFamily="34" charset="0"/>
                          <a:ea typeface="+mn-ea"/>
                          <a:cs typeface="+mn-cs"/>
                        </a:rPr>
                        <a:t>1.13E-05</a:t>
                      </a:r>
                    </a:p>
                  </a:txBody>
                  <a:tcPr marL="0" marR="0" marT="0" marB="0" anchor="ctr"/>
                </a:tc>
                <a:tc>
                  <a:txBody>
                    <a:bodyPr/>
                    <a:lstStyle/>
                    <a:p>
                      <a:pPr marL="0" algn="ctr" defTabSz="457200" rtl="0" eaLnBrk="1" fontAlgn="b" latinLnBrk="0" hangingPunct="1"/>
                      <a:r>
                        <a:rPr lang="en-GB" sz="1000" b="0" i="0" u="none" strike="noStrike" kern="1200" dirty="0">
                          <a:solidFill>
                            <a:srgbClr val="000000"/>
                          </a:solidFill>
                          <a:effectLst/>
                          <a:latin typeface="Arial Narrow" panose="020B0606020202030204" pitchFamily="34" charset="0"/>
                          <a:ea typeface="+mn-ea"/>
                          <a:cs typeface="+mn-cs"/>
                        </a:rPr>
                        <a:t>9.92E-06</a:t>
                      </a:r>
                    </a:p>
                  </a:txBody>
                  <a:tcPr marL="0" marR="0" marT="0" marB="0" anchor="ctr"/>
                </a:tc>
                <a:tc>
                  <a:txBody>
                    <a:bodyPr/>
                    <a:lstStyle/>
                    <a:p>
                      <a:pPr marL="0" algn="ctr" defTabSz="457200" rtl="0" eaLnBrk="1" fontAlgn="b" latinLnBrk="0" hangingPunct="1"/>
                      <a:r>
                        <a:rPr lang="en-GB" sz="1000" b="0" i="0" u="none" strike="noStrike" kern="1200">
                          <a:solidFill>
                            <a:srgbClr val="000000"/>
                          </a:solidFill>
                          <a:effectLst/>
                          <a:latin typeface="Arial Narrow" panose="020B0606020202030204" pitchFamily="34" charset="0"/>
                          <a:ea typeface="+mn-ea"/>
                          <a:cs typeface="+mn-cs"/>
                        </a:rPr>
                        <a:t>8.91E-06</a:t>
                      </a:r>
                    </a:p>
                  </a:txBody>
                  <a:tcPr marL="0" marR="0" marT="0" marB="0" anchor="ctr"/>
                </a:tc>
                <a:tc>
                  <a:txBody>
                    <a:bodyPr/>
                    <a:lstStyle/>
                    <a:p>
                      <a:pPr marL="0" algn="ctr" defTabSz="457200" rtl="0" eaLnBrk="1" fontAlgn="b" latinLnBrk="0" hangingPunct="1"/>
                      <a:r>
                        <a:rPr lang="en-GB" sz="1000" b="0" i="0" u="none" strike="noStrike" kern="1200" dirty="0">
                          <a:solidFill>
                            <a:srgbClr val="000000"/>
                          </a:solidFill>
                          <a:effectLst/>
                          <a:latin typeface="Arial Narrow" panose="020B0606020202030204" pitchFamily="34" charset="0"/>
                          <a:ea typeface="+mn-ea"/>
                          <a:cs typeface="+mn-cs"/>
                        </a:rPr>
                        <a:t>7.96E-06</a:t>
                      </a:r>
                    </a:p>
                  </a:txBody>
                  <a:tcPr marL="0" marR="0" marT="0" marB="0" anchor="ctr"/>
                </a:tc>
                <a:tc>
                  <a:txBody>
                    <a:bodyPr/>
                    <a:lstStyle/>
                    <a:p>
                      <a:pPr marL="0" algn="ctr" defTabSz="457200" rtl="0" eaLnBrk="1" fontAlgn="b" latinLnBrk="0" hangingPunct="1"/>
                      <a:r>
                        <a:rPr lang="en-GB" sz="1000" b="0" i="0" u="none" strike="noStrike" kern="1200" dirty="0">
                          <a:solidFill>
                            <a:srgbClr val="000000"/>
                          </a:solidFill>
                          <a:effectLst/>
                          <a:latin typeface="Arial Narrow" panose="020B0606020202030204" pitchFamily="34" charset="0"/>
                          <a:ea typeface="+mn-ea"/>
                          <a:cs typeface="+mn-cs"/>
                        </a:rPr>
                        <a:t>7.04E-06</a:t>
                      </a:r>
                    </a:p>
                  </a:txBody>
                  <a:tcPr marL="0" marR="0" marT="0" marB="0" anchor="ctr"/>
                </a:tc>
                <a:tc>
                  <a:txBody>
                    <a:bodyPr/>
                    <a:lstStyle/>
                    <a:p>
                      <a:pPr marL="0" algn="ctr" defTabSz="457200" rtl="0" eaLnBrk="1" fontAlgn="b" latinLnBrk="0" hangingPunct="1"/>
                      <a:r>
                        <a:rPr lang="en-GB" sz="1000" b="0" i="0" u="none" strike="noStrike" kern="1200" dirty="0">
                          <a:solidFill>
                            <a:srgbClr val="000000"/>
                          </a:solidFill>
                          <a:effectLst/>
                          <a:latin typeface="Arial Narrow" panose="020B0606020202030204" pitchFamily="34" charset="0"/>
                          <a:ea typeface="+mn-ea"/>
                          <a:cs typeface="+mn-cs"/>
                        </a:rPr>
                        <a:t>6.53E-06</a:t>
                      </a:r>
                    </a:p>
                  </a:txBody>
                  <a:tcPr marL="0" marR="0" marT="0" marB="0" anchor="ctr"/>
                </a:tc>
                <a:tc>
                  <a:txBody>
                    <a:bodyPr/>
                    <a:lstStyle/>
                    <a:p>
                      <a:pPr marL="0" algn="ctr" defTabSz="457200" rtl="0" eaLnBrk="1" fontAlgn="b" latinLnBrk="0" hangingPunct="1"/>
                      <a:r>
                        <a:rPr lang="en-GB" sz="1000" b="0" i="0" u="none" strike="noStrike" kern="1200" dirty="0">
                          <a:solidFill>
                            <a:srgbClr val="000000"/>
                          </a:solidFill>
                          <a:effectLst/>
                          <a:latin typeface="Arial Narrow" panose="020B0606020202030204" pitchFamily="34" charset="0"/>
                          <a:ea typeface="+mn-ea"/>
                          <a:cs typeface="+mn-cs"/>
                        </a:rPr>
                        <a:t>5.74E-06</a:t>
                      </a:r>
                    </a:p>
                  </a:txBody>
                  <a:tcPr marL="0" marR="0" marT="0" marB="0" anchor="ctr"/>
                </a:tc>
                <a:tc>
                  <a:txBody>
                    <a:bodyPr/>
                    <a:lstStyle/>
                    <a:p>
                      <a:pPr marL="0" algn="ctr" defTabSz="457200" rtl="0" eaLnBrk="1" fontAlgn="b" latinLnBrk="0" hangingPunct="1"/>
                      <a:r>
                        <a:rPr lang="en-GB" sz="1000" b="0" i="0" u="none" strike="noStrike" kern="1200" dirty="0">
                          <a:solidFill>
                            <a:srgbClr val="000000"/>
                          </a:solidFill>
                          <a:effectLst/>
                          <a:latin typeface="Arial Narrow" panose="020B0606020202030204" pitchFamily="34" charset="0"/>
                          <a:ea typeface="+mn-ea"/>
                          <a:cs typeface="+mn-cs"/>
                        </a:rPr>
                        <a:t>4.89E-06</a:t>
                      </a:r>
                    </a:p>
                  </a:txBody>
                  <a:tcPr marL="0" marR="0" marT="0" marB="0" anchor="ctr"/>
                </a:tc>
                <a:tc>
                  <a:txBody>
                    <a:bodyPr/>
                    <a:lstStyle/>
                    <a:p>
                      <a:pPr marL="0" algn="ctr" defTabSz="457200" rtl="0" eaLnBrk="1" fontAlgn="b" latinLnBrk="0" hangingPunct="1"/>
                      <a:r>
                        <a:rPr lang="en-GB" sz="1000" b="0" i="0" u="none" strike="noStrike" kern="1200" dirty="0">
                          <a:solidFill>
                            <a:srgbClr val="000000"/>
                          </a:solidFill>
                          <a:effectLst/>
                          <a:latin typeface="Arial Narrow" panose="020B0606020202030204" pitchFamily="34" charset="0"/>
                          <a:ea typeface="+mn-ea"/>
                          <a:cs typeface="Times New Roman" panose="02020603050405020304" pitchFamily="18" charset="0"/>
                        </a:rPr>
                        <a:t>Average bunch current</a:t>
                      </a:r>
                    </a:p>
                  </a:txBody>
                  <a:tcPr marL="0" marR="0" marT="0" marB="0" anchor="ctr"/>
                </a:tc>
                <a:extLst>
                  <a:ext uri="{0D108BD9-81ED-4DB2-BD59-A6C34878D82A}">
                    <a16:rowId xmlns:a16="http://schemas.microsoft.com/office/drawing/2014/main" val="56341098"/>
                  </a:ext>
                </a:extLst>
              </a:tr>
            </a:tbl>
          </a:graphicData>
        </a:graphic>
      </p:graphicFrame>
      <p:sp>
        <p:nvSpPr>
          <p:cNvPr id="2" name="Content Placeholder 1">
            <a:extLst>
              <a:ext uri="{FF2B5EF4-FFF2-40B4-BE49-F238E27FC236}">
                <a16:creationId xmlns:a16="http://schemas.microsoft.com/office/drawing/2014/main" id="{BF503F57-723E-C467-F503-368BE57D4851}"/>
              </a:ext>
            </a:extLst>
          </p:cNvPr>
          <p:cNvSpPr txBox="1">
            <a:spLocks/>
          </p:cNvSpPr>
          <p:nvPr/>
        </p:nvSpPr>
        <p:spPr>
          <a:xfrm>
            <a:off x="105421" y="785737"/>
            <a:ext cx="9003083" cy="777901"/>
          </a:xfrm>
          <a:prstGeom prst="rect">
            <a:avLst/>
          </a:prstGeom>
          <a:solidFill>
            <a:schemeClr val="bg1"/>
          </a:solidFill>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r>
              <a:rPr lang="en-US" sz="1400" dirty="0"/>
              <a:t>The 21 bunches merges into 1 single bunch that is accelerated through the different stages</a:t>
            </a:r>
          </a:p>
          <a:p>
            <a:pPr lvl="1"/>
            <a:r>
              <a:rPr lang="en-US" sz="1400" dirty="0"/>
              <a:t>Micro-Coulomb level charges</a:t>
            </a:r>
          </a:p>
          <a:p>
            <a:pPr lvl="1"/>
            <a:r>
              <a:rPr lang="en-US" sz="1400" dirty="0"/>
              <a:t>Micro-Ampere level beam current</a:t>
            </a:r>
          </a:p>
          <a:p>
            <a:pPr lvl="1"/>
            <a:r>
              <a:rPr lang="en-US" sz="1400" dirty="0"/>
              <a:t>Transverse beam size (</a:t>
            </a:r>
            <a:r>
              <a:rPr lang="el-GR" sz="1400" i="1" dirty="0">
                <a:latin typeface="Arial Narrow" panose="020B0606020202030204" pitchFamily="34" charset="0"/>
                <a:cs typeface="Times New Roman" panose="02020603050405020304" pitchFamily="18" charset="0"/>
              </a:rPr>
              <a:t>σ</a:t>
            </a:r>
            <a:r>
              <a:rPr lang="en-GB" sz="1400" baseline="-25000" dirty="0">
                <a:latin typeface="Arial Narrow" panose="020B0606020202030204" pitchFamily="34" charset="0"/>
                <a:cs typeface="Times New Roman" panose="02020603050405020304" pitchFamily="18" charset="0"/>
              </a:rPr>
              <a:t>x</a:t>
            </a:r>
            <a:r>
              <a:rPr lang="en-US" sz="1400" i="1" dirty="0">
                <a:latin typeface="Arial Narrow" panose="020B0606020202030204" pitchFamily="34" charset="0"/>
                <a:cs typeface="Times New Roman" panose="02020603050405020304" pitchFamily="18" charset="0"/>
              </a:rPr>
              <a:t>=</a:t>
            </a:r>
            <a:r>
              <a:rPr lang="el-GR" sz="1400" i="1" dirty="0">
                <a:latin typeface="Arial Narrow" panose="020B0606020202030204" pitchFamily="34" charset="0"/>
                <a:cs typeface="Times New Roman" panose="02020603050405020304" pitchFamily="18" charset="0"/>
              </a:rPr>
              <a:t>σ</a:t>
            </a:r>
            <a:r>
              <a:rPr lang="en-GB" sz="1400" baseline="-25000" dirty="0">
                <a:latin typeface="Arial Narrow" panose="020B0606020202030204" pitchFamily="34" charset="0"/>
                <a:cs typeface="Times New Roman" panose="02020603050405020304" pitchFamily="18" charset="0"/>
              </a:rPr>
              <a:t>y</a:t>
            </a:r>
            <a:r>
              <a:rPr lang="en-GB" sz="1400" dirty="0">
                <a:latin typeface="Arial Narrow" panose="020B0606020202030204" pitchFamily="34" charset="0"/>
                <a:cs typeface="Times New Roman" panose="02020603050405020304" pitchFamily="18" charset="0"/>
              </a:rPr>
              <a:t>~</a:t>
            </a:r>
            <a:r>
              <a:rPr lang="en-GB" sz="1400" dirty="0">
                <a:solidFill>
                  <a:srgbClr val="000000"/>
                </a:solidFill>
                <a:latin typeface="Arial Narrow" panose="020B0606020202030204" pitchFamily="34" charset="0"/>
              </a:rPr>
              <a:t> R</a:t>
            </a:r>
            <a:r>
              <a:rPr lang="en-GB" sz="1400" baseline="-25000" dirty="0">
                <a:solidFill>
                  <a:srgbClr val="000000"/>
                </a:solidFill>
                <a:latin typeface="Arial Narrow" panose="020B0606020202030204" pitchFamily="34" charset="0"/>
              </a:rPr>
              <a:t>i</a:t>
            </a:r>
            <a:r>
              <a:rPr lang="en-GB" sz="1400" dirty="0">
                <a:solidFill>
                  <a:srgbClr val="000000"/>
                </a:solidFill>
                <a:latin typeface="Arial Narrow" panose="020B0606020202030204" pitchFamily="34" charset="0"/>
              </a:rPr>
              <a:t>/3</a:t>
            </a:r>
            <a:r>
              <a:rPr lang="en-US" sz="1400" dirty="0"/>
              <a:t>)</a:t>
            </a:r>
          </a:p>
          <a:p>
            <a:pPr lvl="1"/>
            <a:endParaRPr lang="en-US" sz="1400" dirty="0"/>
          </a:p>
        </p:txBody>
      </p:sp>
      <p:sp>
        <p:nvSpPr>
          <p:cNvPr id="6" name="Rectangle 5">
            <a:extLst>
              <a:ext uri="{FF2B5EF4-FFF2-40B4-BE49-F238E27FC236}">
                <a16:creationId xmlns:a16="http://schemas.microsoft.com/office/drawing/2014/main" id="{94705FF2-D44D-2913-DFCA-ADA175FBD6FE}"/>
              </a:ext>
            </a:extLst>
          </p:cNvPr>
          <p:cNvSpPr/>
          <p:nvPr/>
        </p:nvSpPr>
        <p:spPr>
          <a:xfrm>
            <a:off x="179512" y="3507920"/>
            <a:ext cx="8712964" cy="1047920"/>
          </a:xfrm>
          <a:prstGeom prst="rect">
            <a:avLst/>
          </a:prstGeom>
          <a:noFill/>
          <a:ln w="28575">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38B22FB4-A796-15D7-4373-11F8C2DDD171}"/>
              </a:ext>
            </a:extLst>
          </p:cNvPr>
          <p:cNvSpPr txBox="1"/>
          <p:nvPr/>
        </p:nvSpPr>
        <p:spPr>
          <a:xfrm>
            <a:off x="3937187" y="1627501"/>
            <a:ext cx="5587813" cy="461665"/>
          </a:xfrm>
          <a:prstGeom prst="rect">
            <a:avLst/>
          </a:prstGeom>
          <a:noFill/>
        </p:spPr>
        <p:txBody>
          <a:bodyPr wrap="square">
            <a:spAutoFit/>
          </a:bodyPr>
          <a:lstStyle/>
          <a:p>
            <a:r>
              <a:rPr lang="en-US" sz="1200" b="1" dirty="0"/>
              <a:t>R. Zhu et al.,</a:t>
            </a:r>
            <a:r>
              <a:rPr lang="en-GB" sz="1200" b="1" dirty="0"/>
              <a:t> </a:t>
            </a:r>
            <a:r>
              <a:rPr lang="en-US" sz="1200" dirty="0"/>
              <a:t>https://</a:t>
            </a:r>
            <a:r>
              <a:rPr lang="en-US" sz="1200" dirty="0" err="1"/>
              <a:t>doi.org</a:t>
            </a:r>
            <a:r>
              <a:rPr lang="en-US" sz="1200" dirty="0"/>
              <a:t>/10.1103/PhysRevAccelBeams.28.041003)</a:t>
            </a:r>
          </a:p>
          <a:p>
            <a:endParaRPr lang="en-GB" sz="1200" dirty="0"/>
          </a:p>
        </p:txBody>
      </p:sp>
    </p:spTree>
    <p:extLst>
      <p:ext uri="{BB962C8B-B14F-4D97-AF65-F5344CB8AC3E}">
        <p14:creationId xmlns:p14="http://schemas.microsoft.com/office/powerpoint/2010/main" val="12328624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280FCA-F87B-30A9-5F95-0F7E4B1FA43A}"/>
            </a:ext>
          </a:extLst>
        </p:cNvPr>
        <p:cNvGrpSpPr/>
        <p:nvPr/>
      </p:nvGrpSpPr>
      <p:grpSpPr>
        <a:xfrm>
          <a:off x="0" y="0"/>
          <a:ext cx="0" cy="0"/>
          <a:chOff x="0" y="0"/>
          <a:chExt cx="0" cy="0"/>
        </a:xfrm>
      </p:grpSpPr>
      <p:pic>
        <p:nvPicPr>
          <p:cNvPr id="29" name="Picture 28">
            <a:extLst>
              <a:ext uri="{FF2B5EF4-FFF2-40B4-BE49-F238E27FC236}">
                <a16:creationId xmlns:a16="http://schemas.microsoft.com/office/drawing/2014/main" id="{2FCE6D4E-0449-65B5-7725-95FF106B29B6}"/>
              </a:ext>
            </a:extLst>
          </p:cNvPr>
          <p:cNvPicPr>
            <a:picLocks noChangeAspect="1"/>
          </p:cNvPicPr>
          <p:nvPr/>
        </p:nvPicPr>
        <p:blipFill>
          <a:blip r:embed="rId3">
            <a:clrChange>
              <a:clrFrom>
                <a:srgbClr val="FFFFFF"/>
              </a:clrFrom>
              <a:clrTo>
                <a:srgbClr val="FFFFFF">
                  <a:alpha val="0"/>
                </a:srgbClr>
              </a:clrTo>
            </a:clrChange>
          </a:blip>
          <a:srcRect l="35825" r="42125"/>
          <a:stretch/>
        </p:blipFill>
        <p:spPr>
          <a:xfrm>
            <a:off x="323528" y="471144"/>
            <a:ext cx="2129391" cy="3027808"/>
          </a:xfrm>
          <a:prstGeom prst="rect">
            <a:avLst/>
          </a:prstGeom>
        </p:spPr>
      </p:pic>
      <p:sp>
        <p:nvSpPr>
          <p:cNvPr id="4" name="Slide Number Placeholder 3">
            <a:extLst>
              <a:ext uri="{FF2B5EF4-FFF2-40B4-BE49-F238E27FC236}">
                <a16:creationId xmlns:a16="http://schemas.microsoft.com/office/drawing/2014/main" id="{7E579479-C593-C274-E48F-59513E2425F2}"/>
              </a:ext>
            </a:extLst>
          </p:cNvPr>
          <p:cNvSpPr>
            <a:spLocks noGrp="1"/>
          </p:cNvSpPr>
          <p:nvPr>
            <p:ph type="sldNum" sz="quarter" idx="4"/>
          </p:nvPr>
        </p:nvSpPr>
        <p:spPr/>
        <p:txBody>
          <a:bodyPr/>
          <a:lstStyle/>
          <a:p>
            <a:fld id="{974172A1-1CBF-0B40-9234-7D4D80EC19EA}" type="slidenum">
              <a:rPr lang="en-GB" smtClean="0"/>
              <a:pPr/>
              <a:t>8</a:t>
            </a:fld>
            <a:endParaRPr lang="en-GB" dirty="0"/>
          </a:p>
        </p:txBody>
      </p:sp>
      <p:sp>
        <p:nvSpPr>
          <p:cNvPr id="11" name="Rectangle 10">
            <a:extLst>
              <a:ext uri="{FF2B5EF4-FFF2-40B4-BE49-F238E27FC236}">
                <a16:creationId xmlns:a16="http://schemas.microsoft.com/office/drawing/2014/main" id="{7B602F3E-304B-EA75-A456-97AB5E6DC3E7}"/>
              </a:ext>
            </a:extLst>
          </p:cNvPr>
          <p:cNvSpPr/>
          <p:nvPr/>
        </p:nvSpPr>
        <p:spPr>
          <a:xfrm>
            <a:off x="179512" y="123478"/>
            <a:ext cx="1008112" cy="1088321"/>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Title 4">
            <a:extLst>
              <a:ext uri="{FF2B5EF4-FFF2-40B4-BE49-F238E27FC236}">
                <a16:creationId xmlns:a16="http://schemas.microsoft.com/office/drawing/2014/main" id="{39AEBC93-A83F-D170-A1B4-392F6A1DD4BA}"/>
              </a:ext>
            </a:extLst>
          </p:cNvPr>
          <p:cNvSpPr txBox="1">
            <a:spLocks/>
          </p:cNvSpPr>
          <p:nvPr/>
        </p:nvSpPr>
        <p:spPr>
          <a:xfrm>
            <a:off x="-45514" y="58316"/>
            <a:ext cx="9189514" cy="497210"/>
          </a:xfrm>
          <a:prstGeom prst="rect">
            <a:avLst/>
          </a:prstGeom>
        </p:spPr>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r>
              <a:rPr lang="en-GB" sz="2400" dirty="0"/>
              <a:t>Wakefield on multi-cell cavity with Be-windows for Muon Cooling</a:t>
            </a:r>
            <a:endParaRPr lang="en-GB" sz="2400" b="0" i="1" dirty="0"/>
          </a:p>
        </p:txBody>
      </p:sp>
      <mc:AlternateContent xmlns:mc="http://schemas.openxmlformats.org/markup-compatibility/2006" xmlns:a14="http://schemas.microsoft.com/office/drawing/2010/main">
        <mc:Choice Requires="a14">
          <p:sp>
            <p:nvSpPr>
              <p:cNvPr id="9" name="Content Placeholder 1">
                <a:extLst>
                  <a:ext uri="{FF2B5EF4-FFF2-40B4-BE49-F238E27FC236}">
                    <a16:creationId xmlns:a16="http://schemas.microsoft.com/office/drawing/2014/main" id="{A0B36FAF-8F2F-3117-BCC6-1DC276FCD815}"/>
                  </a:ext>
                </a:extLst>
              </p:cNvPr>
              <p:cNvSpPr txBox="1">
                <a:spLocks/>
              </p:cNvSpPr>
              <p:nvPr/>
            </p:nvSpPr>
            <p:spPr>
              <a:xfrm>
                <a:off x="231571" y="3579862"/>
                <a:ext cx="7857874" cy="1405181"/>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400" dirty="0"/>
                  <a:t>Particle beam and simulation properties for Stage 5 After Merging cavity : </a:t>
                </a:r>
              </a:p>
              <a:p>
                <a:pPr lvl="1"/>
                <a:r>
                  <a:rPr lang="en-US" sz="1200" dirty="0"/>
                  <a:t>Gaussian shape, </a:t>
                </a:r>
                <a:r>
                  <a:rPr lang="el-GR" sz="1200" i="1" dirty="0"/>
                  <a:t>β</a:t>
                </a:r>
                <a:r>
                  <a:rPr lang="en-US" sz="1200" baseline="-25000" dirty="0"/>
                  <a:t>r</a:t>
                </a:r>
                <a:r>
                  <a:rPr lang="en-US" sz="1200" dirty="0"/>
                  <a:t> = 0.8889, bunch length </a:t>
                </a:r>
                <a14:m>
                  <m:oMath xmlns:m="http://schemas.openxmlformats.org/officeDocument/2006/math">
                    <m:sSub>
                      <m:sSubPr>
                        <m:ctrlPr>
                          <a:rPr lang="en-US" sz="1200" i="1">
                            <a:latin typeface="Cambria Math" panose="02040503050406030204" pitchFamily="18" charset="0"/>
                            <a:ea typeface="Cambria Math" panose="02040503050406030204" pitchFamily="18" charset="0"/>
                          </a:rPr>
                        </m:ctrlPr>
                      </m:sSubPr>
                      <m:e>
                        <m:r>
                          <a:rPr lang="en-US" sz="1200" i="1">
                            <a:latin typeface="Cambria Math" panose="02040503050406030204" pitchFamily="18" charset="0"/>
                            <a:ea typeface="Cambria Math" panose="02040503050406030204" pitchFamily="18" charset="0"/>
                          </a:rPr>
                          <m:t>𝜎</m:t>
                        </m:r>
                      </m:e>
                      <m:sub>
                        <m:r>
                          <a:rPr lang="en-US" sz="1200" i="1">
                            <a:latin typeface="Cambria Math" panose="02040503050406030204" pitchFamily="18" charset="0"/>
                            <a:ea typeface="Cambria Math" panose="02040503050406030204" pitchFamily="18" charset="0"/>
                          </a:rPr>
                          <m:t>𝑧</m:t>
                        </m:r>
                        <m:r>
                          <a:rPr lang="en-US" sz="1200" b="0" i="1" smtClean="0">
                            <a:latin typeface="Cambria Math" panose="02040503050406030204" pitchFamily="18" charset="0"/>
                            <a:ea typeface="Cambria Math" panose="02040503050406030204" pitchFamily="18" charset="0"/>
                          </a:rPr>
                          <m:t> </m:t>
                        </m:r>
                      </m:sub>
                    </m:sSub>
                    <m:r>
                      <a:rPr lang="en-US" sz="1200" b="0" i="1" smtClean="0">
                        <a:latin typeface="Cambria Math" panose="02040503050406030204" pitchFamily="18" charset="0"/>
                        <a:ea typeface="Cambria Math" panose="02040503050406030204" pitchFamily="18" charset="0"/>
                      </a:rPr>
                      <m:t>=26.3 </m:t>
                    </m:r>
                    <m:r>
                      <m:rPr>
                        <m:sty m:val="p"/>
                      </m:rPr>
                      <a:rPr lang="en-US" sz="1200" b="0" i="0" smtClean="0">
                        <a:latin typeface="Cambria Math" panose="02040503050406030204" pitchFamily="18" charset="0"/>
                        <a:ea typeface="Cambria Math" panose="02040503050406030204" pitchFamily="18" charset="0"/>
                      </a:rPr>
                      <m:t>mm</m:t>
                    </m:r>
                  </m:oMath>
                </a14:m>
                <a:r>
                  <a:rPr lang="en-US" sz="1200" dirty="0"/>
                  <a:t>, charge </a:t>
                </a:r>
                <a14:m>
                  <m:oMath xmlns:m="http://schemas.openxmlformats.org/officeDocument/2006/math">
                    <m:sSub>
                      <m:sSubPr>
                        <m:ctrlPr>
                          <a:rPr lang="fr-FR" sz="1200" b="0" i="1" smtClean="0">
                            <a:latin typeface="Cambria Math" panose="02040503050406030204" pitchFamily="18" charset="0"/>
                            <a:ea typeface="Cambria Math" panose="02040503050406030204" pitchFamily="18" charset="0"/>
                          </a:rPr>
                        </m:ctrlPr>
                      </m:sSubPr>
                      <m:e>
                        <m:r>
                          <m:rPr>
                            <m:sty m:val="p"/>
                          </m:rPr>
                          <a:rPr lang="fr-FR" sz="1200" b="0" i="0" smtClean="0">
                            <a:latin typeface="Cambria Math" panose="02040503050406030204" pitchFamily="18" charset="0"/>
                            <a:ea typeface="Cambria Math" panose="02040503050406030204" pitchFamily="18" charset="0"/>
                          </a:rPr>
                          <m:t>Q</m:t>
                        </m:r>
                      </m:e>
                      <m:sub>
                        <m:r>
                          <m:rPr>
                            <m:sty m:val="p"/>
                          </m:rPr>
                          <a:rPr lang="fr-FR" sz="1200" b="0" i="0" smtClean="0">
                            <a:latin typeface="Cambria Math" panose="02040503050406030204" pitchFamily="18" charset="0"/>
                            <a:ea typeface="Cambria Math" panose="02040503050406030204" pitchFamily="18" charset="0"/>
                          </a:rPr>
                          <m:t>b</m:t>
                        </m:r>
                      </m:sub>
                    </m:sSub>
                    <m:r>
                      <a:rPr lang="en-US" sz="1200" i="1">
                        <a:latin typeface="Cambria Math" panose="02040503050406030204" pitchFamily="18" charset="0"/>
                        <a:ea typeface="Cambria Math" panose="02040503050406030204" pitchFamily="18" charset="0"/>
                      </a:rPr>
                      <m:t>=</m:t>
                    </m:r>
                    <m:r>
                      <a:rPr lang="fr-FR" sz="1200" b="0" i="1" smtClean="0">
                        <a:latin typeface="Cambria Math" panose="02040503050406030204" pitchFamily="18" charset="0"/>
                        <a:ea typeface="Cambria Math" panose="02040503050406030204" pitchFamily="18" charset="0"/>
                      </a:rPr>
                      <m:t>1.78</m:t>
                    </m:r>
                    <m:r>
                      <a:rPr lang="en-US" sz="1200" i="1">
                        <a:latin typeface="Cambria Math" panose="02040503050406030204" pitchFamily="18" charset="0"/>
                        <a:ea typeface="Cambria Math" panose="02040503050406030204" pitchFamily="18" charset="0"/>
                      </a:rPr>
                      <m:t> </m:t>
                    </m:r>
                    <m:r>
                      <m:rPr>
                        <m:sty m:val="p"/>
                      </m:rPr>
                      <a:rPr lang="en-US" sz="1200" i="0" smtClean="0">
                        <a:latin typeface="Cambria Math" panose="02040503050406030204" pitchFamily="18" charset="0"/>
                        <a:ea typeface="Cambria Math" panose="02040503050406030204" pitchFamily="18" charset="0"/>
                      </a:rPr>
                      <m:t>μ</m:t>
                    </m:r>
                    <m:r>
                      <m:rPr>
                        <m:sty m:val="p"/>
                      </m:rPr>
                      <a:rPr lang="fr-FR" sz="1200" b="0" i="0" smtClean="0">
                        <a:latin typeface="Cambria Math" panose="02040503050406030204" pitchFamily="18" charset="0"/>
                        <a:ea typeface="Cambria Math" panose="02040503050406030204" pitchFamily="18" charset="0"/>
                      </a:rPr>
                      <m:t>C</m:t>
                    </m:r>
                  </m:oMath>
                </a14:m>
                <a:r>
                  <a:rPr lang="en-US" sz="1200" dirty="0"/>
                  <a:t>, beam centered on axis</a:t>
                </a:r>
              </a:p>
              <a:p>
                <a:pPr lvl="1"/>
                <a:r>
                  <a:rPr lang="en-US" sz="1200" dirty="0"/>
                  <a:t>Maximum excitable frequency: </a:t>
                </a:r>
              </a:p>
              <a:p>
                <a:pPr lvl="2"/>
                <a:r>
                  <a:rPr lang="en-US" sz="1200" dirty="0"/>
                  <a:t>3.4416 GHz (-20 dB) (CST)</a:t>
                </a:r>
              </a:p>
              <a:p>
                <a:pPr lvl="2"/>
                <a14:m>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𝑓</m:t>
                        </m:r>
                      </m:e>
                      <m:sub>
                        <m:r>
                          <m:rPr>
                            <m:sty m:val="p"/>
                          </m:rPr>
                          <a:rPr lang="en-US" sz="1200" b="0" i="0" smtClean="0">
                            <a:latin typeface="Cambria Math" panose="02040503050406030204" pitchFamily="18" charset="0"/>
                          </a:rPr>
                          <m:t>b</m:t>
                        </m:r>
                        <m:r>
                          <a:rPr lang="en-US" sz="1200" b="0" i="0" smtClean="0">
                            <a:latin typeface="Cambria Math" panose="02040503050406030204" pitchFamily="18" charset="0"/>
                          </a:rPr>
                          <m:t>,</m:t>
                        </m:r>
                        <m:r>
                          <m:rPr>
                            <m:sty m:val="p"/>
                          </m:rPr>
                          <a:rPr lang="en-US" sz="1200" b="0" i="0" smtClean="0">
                            <a:latin typeface="Cambria Math" panose="02040503050406030204" pitchFamily="18" charset="0"/>
                          </a:rPr>
                          <m:t>max</m:t>
                        </m:r>
                      </m:sub>
                    </m:sSub>
                    <m:r>
                      <a:rPr lang="en-US" sz="1200" b="0" i="1" smtClean="0">
                        <a:latin typeface="Cambria Math" panose="02040503050406030204" pitchFamily="18" charset="0"/>
                      </a:rPr>
                      <m:t>=</m:t>
                    </m:r>
                    <m:f>
                      <m:fPr>
                        <m:type m:val="lin"/>
                        <m:ctrlPr>
                          <a:rPr lang="en-US" sz="1200" b="0" i="1" smtClean="0">
                            <a:latin typeface="Cambria Math" panose="02040503050406030204" pitchFamily="18" charset="0"/>
                          </a:rPr>
                        </m:ctrlPr>
                      </m:fPr>
                      <m:num>
                        <m:r>
                          <a:rPr lang="en-US" sz="1200" b="0" i="1" smtClean="0">
                            <a:latin typeface="Cambria Math" panose="02040503050406030204" pitchFamily="18" charset="0"/>
                          </a:rPr>
                          <m:t>𝑐</m:t>
                        </m:r>
                      </m:num>
                      <m:den>
                        <m:r>
                          <a:rPr lang="en-US" sz="1200" b="0" i="1" smtClean="0">
                            <a:latin typeface="Cambria Math" panose="02040503050406030204" pitchFamily="18" charset="0"/>
                          </a:rPr>
                          <m:t>2</m:t>
                        </m:r>
                        <m:sSub>
                          <m:sSubPr>
                            <m:ctrlPr>
                              <a:rPr lang="en-US" sz="1200" b="0" i="1" smtClean="0">
                                <a:latin typeface="Cambria Math" panose="02040503050406030204" pitchFamily="18" charset="0"/>
                                <a:ea typeface="Cambria Math" panose="02040503050406030204" pitchFamily="18" charset="0"/>
                              </a:rPr>
                            </m:ctrlPr>
                          </m:sSubPr>
                          <m:e>
                            <m:r>
                              <a:rPr lang="en-US" sz="1200" b="0" i="1" smtClean="0">
                                <a:latin typeface="Cambria Math" panose="02040503050406030204" pitchFamily="18" charset="0"/>
                                <a:ea typeface="Cambria Math" panose="02040503050406030204" pitchFamily="18" charset="0"/>
                              </a:rPr>
                              <m:t>𝜎</m:t>
                            </m:r>
                          </m:e>
                          <m:sub>
                            <m:r>
                              <a:rPr lang="en-US" sz="1200" b="0" i="1" smtClean="0">
                                <a:latin typeface="Cambria Math" panose="02040503050406030204" pitchFamily="18" charset="0"/>
                                <a:ea typeface="Cambria Math" panose="02040503050406030204" pitchFamily="18" charset="0"/>
                              </a:rPr>
                              <m:t>𝑧</m:t>
                            </m:r>
                          </m:sub>
                        </m:sSub>
                      </m:den>
                    </m:f>
                    <m:r>
                      <a:rPr lang="en-US" sz="1200" b="0" i="1" smtClean="0">
                        <a:latin typeface="Cambria Math" panose="02040503050406030204" pitchFamily="18" charset="0"/>
                      </a:rPr>
                      <m:t>=5.70 </m:t>
                    </m:r>
                    <m:r>
                      <m:rPr>
                        <m:sty m:val="p"/>
                      </m:rPr>
                      <a:rPr lang="en-US" sz="1200" b="0" i="0" smtClean="0">
                        <a:latin typeface="Cambria Math" panose="02040503050406030204" pitchFamily="18" charset="0"/>
                      </a:rPr>
                      <m:t>GHz</m:t>
                    </m:r>
                  </m:oMath>
                </a14:m>
                <a:endParaRPr lang="en-US" sz="1200" b="0" dirty="0"/>
              </a:p>
              <a:p>
                <a:pPr lvl="1"/>
                <a:r>
                  <a:rPr lang="en-US" sz="1200" dirty="0"/>
                  <a:t>No holes in Be-windows. The beam can pass through the metal foil in CST wakefield solver</a:t>
                </a:r>
              </a:p>
            </p:txBody>
          </p:sp>
        </mc:Choice>
        <mc:Fallback xmlns="">
          <p:sp>
            <p:nvSpPr>
              <p:cNvPr id="9" name="Content Placeholder 1">
                <a:extLst>
                  <a:ext uri="{FF2B5EF4-FFF2-40B4-BE49-F238E27FC236}">
                    <a16:creationId xmlns:a16="http://schemas.microsoft.com/office/drawing/2014/main" id="{A0B36FAF-8F2F-3117-BCC6-1DC276FCD815}"/>
                  </a:ext>
                </a:extLst>
              </p:cNvPr>
              <p:cNvSpPr txBox="1">
                <a:spLocks noRot="1" noChangeAspect="1" noMove="1" noResize="1" noEditPoints="1" noAdjustHandles="1" noChangeArrowheads="1" noChangeShapeType="1" noTextEdit="1"/>
              </p:cNvSpPr>
              <p:nvPr/>
            </p:nvSpPr>
            <p:spPr>
              <a:xfrm>
                <a:off x="231571" y="3579862"/>
                <a:ext cx="7857874" cy="1405181"/>
              </a:xfrm>
              <a:prstGeom prst="rect">
                <a:avLst/>
              </a:prstGeom>
              <a:blipFill>
                <a:blip r:embed="rId4"/>
                <a:stretch>
                  <a:fillRect l="-155" t="-866" b="-13420"/>
                </a:stretch>
              </a:blipFill>
            </p:spPr>
            <p:txBody>
              <a:bodyPr/>
              <a:lstStyle/>
              <a:p>
                <a:r>
                  <a:rPr lang="en-GB">
                    <a:noFill/>
                  </a:rPr>
                  <a:t> </a:t>
                </a:r>
              </a:p>
            </p:txBody>
          </p:sp>
        </mc:Fallback>
      </mc:AlternateContent>
      <p:grpSp>
        <p:nvGrpSpPr>
          <p:cNvPr id="2" name="Group 1">
            <a:extLst>
              <a:ext uri="{FF2B5EF4-FFF2-40B4-BE49-F238E27FC236}">
                <a16:creationId xmlns:a16="http://schemas.microsoft.com/office/drawing/2014/main" id="{7095B1DB-3459-8266-A69F-533E93C3AB3A}"/>
              </a:ext>
            </a:extLst>
          </p:cNvPr>
          <p:cNvGrpSpPr/>
          <p:nvPr/>
        </p:nvGrpSpPr>
        <p:grpSpPr>
          <a:xfrm>
            <a:off x="2843808" y="631325"/>
            <a:ext cx="2611213" cy="2631917"/>
            <a:chOff x="2843808" y="631325"/>
            <a:chExt cx="2611213" cy="2631917"/>
          </a:xfrm>
        </p:grpSpPr>
        <p:pic>
          <p:nvPicPr>
            <p:cNvPr id="12" name="Picture 11" descr="A blue and black logo&#10;&#10;AI-generated content may be incorrect.">
              <a:extLst>
                <a:ext uri="{FF2B5EF4-FFF2-40B4-BE49-F238E27FC236}">
                  <a16:creationId xmlns:a16="http://schemas.microsoft.com/office/drawing/2014/main" id="{639CB20F-29CE-78E6-ADAA-D53EBAFD541A}"/>
                </a:ext>
              </a:extLst>
            </p:cNvPr>
            <p:cNvPicPr>
              <a:picLocks noChangeAspect="1"/>
            </p:cNvPicPr>
            <p:nvPr/>
          </p:nvPicPr>
          <p:blipFill>
            <a:blip r:embed="rId5"/>
            <a:srcRect l="28549" r="38144"/>
            <a:stretch>
              <a:fillRect/>
            </a:stretch>
          </p:blipFill>
          <p:spPr>
            <a:xfrm>
              <a:off x="2843808" y="702922"/>
              <a:ext cx="2016224" cy="2560320"/>
            </a:xfrm>
            <a:prstGeom prst="rect">
              <a:avLst/>
            </a:prstGeom>
          </p:spPr>
        </p:pic>
        <p:pic>
          <p:nvPicPr>
            <p:cNvPr id="21" name="Picture 20">
              <a:extLst>
                <a:ext uri="{FF2B5EF4-FFF2-40B4-BE49-F238E27FC236}">
                  <a16:creationId xmlns:a16="http://schemas.microsoft.com/office/drawing/2014/main" id="{D802F86C-91A3-E0C2-3495-C3B34FC7D6E1}"/>
                </a:ext>
              </a:extLst>
            </p:cNvPr>
            <p:cNvPicPr>
              <a:picLocks noChangeAspect="1"/>
            </p:cNvPicPr>
            <p:nvPr/>
          </p:nvPicPr>
          <p:blipFill>
            <a:blip r:embed="rId6"/>
            <a:srcRect l="92524"/>
            <a:stretch>
              <a:fillRect/>
            </a:stretch>
          </p:blipFill>
          <p:spPr>
            <a:xfrm>
              <a:off x="5004048" y="631325"/>
              <a:ext cx="450973" cy="2560320"/>
            </a:xfrm>
            <a:prstGeom prst="rect">
              <a:avLst/>
            </a:prstGeom>
          </p:spPr>
        </p:pic>
      </p:grpSp>
      <p:pic>
        <p:nvPicPr>
          <p:cNvPr id="27" name="Picture 26" descr="A graph showing a wave&#10;&#10;AI-generated content may be incorrect.">
            <a:extLst>
              <a:ext uri="{FF2B5EF4-FFF2-40B4-BE49-F238E27FC236}">
                <a16:creationId xmlns:a16="http://schemas.microsoft.com/office/drawing/2014/main" id="{77E5D90B-DDB5-CC68-9BFD-D6A4F23E21C5}"/>
              </a:ext>
            </a:extLst>
          </p:cNvPr>
          <p:cNvPicPr>
            <a:picLocks noChangeAspect="1"/>
          </p:cNvPicPr>
          <p:nvPr/>
        </p:nvPicPr>
        <p:blipFill>
          <a:blip r:embed="rId7"/>
          <a:stretch>
            <a:fillRect/>
          </a:stretch>
        </p:blipFill>
        <p:spPr>
          <a:xfrm>
            <a:off x="5599036" y="626734"/>
            <a:ext cx="3515343" cy="2636507"/>
          </a:xfrm>
          <a:prstGeom prst="rect">
            <a:avLst/>
          </a:prstGeom>
        </p:spPr>
      </p:pic>
      <p:sp>
        <p:nvSpPr>
          <p:cNvPr id="28" name="TextBox 27">
            <a:extLst>
              <a:ext uri="{FF2B5EF4-FFF2-40B4-BE49-F238E27FC236}">
                <a16:creationId xmlns:a16="http://schemas.microsoft.com/office/drawing/2014/main" id="{35B2A8D6-F7A7-C370-46EE-260CEC5FA7B1}"/>
              </a:ext>
            </a:extLst>
          </p:cNvPr>
          <p:cNvSpPr txBox="1"/>
          <p:nvPr/>
        </p:nvSpPr>
        <p:spPr>
          <a:xfrm>
            <a:off x="1169530" y="3051117"/>
            <a:ext cx="1963605" cy="23604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a:ln>
                  <a:noFill/>
                </a:ln>
                <a:solidFill>
                  <a:prstClr val="black"/>
                </a:solidFill>
                <a:effectLst/>
                <a:uLnTx/>
                <a:uFillTx/>
                <a:latin typeface="LM Roman 9" panose="00000500000000000000" pitchFamily="50" charset="0"/>
                <a:cs typeface="Times New Roman" panose="02020603050405020304" pitchFamily="18" charset="0"/>
              </a:rPr>
              <a:t>L</a:t>
            </a:r>
            <a:r>
              <a:rPr kumimoji="0" lang="en-US" sz="1200" b="0" i="0" u="none" strike="noStrike" kern="0" cap="none" spc="0" normalizeH="0" baseline="-25000" noProof="0" dirty="0">
                <a:ln>
                  <a:noFill/>
                </a:ln>
                <a:solidFill>
                  <a:prstClr val="black"/>
                </a:solidFill>
                <a:effectLst/>
                <a:uLnTx/>
                <a:uFillTx/>
                <a:latin typeface="LM Roman 9" panose="00000500000000000000" pitchFamily="50" charset="0"/>
                <a:cs typeface="Times New Roman" panose="02020603050405020304" pitchFamily="18" charset="0"/>
              </a:rPr>
              <a:t>BP </a:t>
            </a:r>
            <a:r>
              <a:rPr kumimoji="0" lang="en-US" sz="1200" b="0" i="0" u="none" strike="noStrike" kern="0" cap="none" spc="0" normalizeH="0" noProof="0" dirty="0">
                <a:ln>
                  <a:noFill/>
                </a:ln>
                <a:solidFill>
                  <a:prstClr val="black"/>
                </a:solidFill>
                <a:effectLst/>
                <a:uLnTx/>
                <a:uFillTx/>
                <a:latin typeface="LM Roman 9" panose="00000500000000000000" pitchFamily="50" charset="0"/>
                <a:cs typeface="Times New Roman" panose="02020603050405020304" pitchFamily="18" charset="0"/>
              </a:rPr>
              <a:t>= 575 mm</a:t>
            </a:r>
            <a:endParaRPr kumimoji="0" lang="en-GB" sz="1200" b="0" i="0" u="none" strike="noStrike" kern="0" cap="none" spc="0" normalizeH="0" noProof="0" dirty="0">
              <a:ln>
                <a:noFill/>
              </a:ln>
              <a:solidFill>
                <a:prstClr val="black"/>
              </a:solidFill>
              <a:effectLst/>
              <a:uLnTx/>
              <a:uFillTx/>
              <a:latin typeface="LM Roman 9" panose="00000500000000000000" pitchFamily="50" charset="0"/>
              <a:cs typeface="Times New Roman" panose="02020603050405020304" pitchFamily="18" charset="0"/>
            </a:endParaRPr>
          </a:p>
        </p:txBody>
      </p:sp>
      <p:sp>
        <p:nvSpPr>
          <p:cNvPr id="30" name="TextBox 29">
            <a:extLst>
              <a:ext uri="{FF2B5EF4-FFF2-40B4-BE49-F238E27FC236}">
                <a16:creationId xmlns:a16="http://schemas.microsoft.com/office/drawing/2014/main" id="{7FA783FD-2A8D-7AF5-92AC-54DAED0E3615}"/>
              </a:ext>
            </a:extLst>
          </p:cNvPr>
          <p:cNvSpPr txBox="1"/>
          <p:nvPr/>
        </p:nvSpPr>
        <p:spPr>
          <a:xfrm>
            <a:off x="53190" y="1494160"/>
            <a:ext cx="796220" cy="400110"/>
          </a:xfrm>
          <a:prstGeom prst="rect">
            <a:avLst/>
          </a:prstGeom>
          <a:noFill/>
        </p:spPr>
        <p:txBody>
          <a:bodyPr wrap="square" rtlCol="0">
            <a:spAutoFit/>
          </a:bodyPr>
          <a:lstStyle/>
          <a:p>
            <a:pPr algn="ctr"/>
            <a:r>
              <a:rPr lang="en-US" sz="1000" dirty="0">
                <a:solidFill>
                  <a:srgbClr val="000000"/>
                </a:solidFill>
                <a:latin typeface="LM Roman 9" panose="00000500000000000000" pitchFamily="50" charset="0"/>
                <a:cs typeface="Times New Roman" panose="02020603050405020304" pitchFamily="18" charset="0"/>
              </a:rPr>
              <a:t>Be windows</a:t>
            </a:r>
            <a:endParaRPr lang="en-GB" sz="1000" baseline="-25000" dirty="0">
              <a:solidFill>
                <a:srgbClr val="000000"/>
              </a:solidFill>
              <a:latin typeface="LM Roman 9" panose="00000500000000000000" pitchFamily="50" charset="0"/>
              <a:cs typeface="Times New Roman" panose="02020603050405020304" pitchFamily="18" charset="0"/>
            </a:endParaRPr>
          </a:p>
        </p:txBody>
      </p:sp>
      <p:cxnSp>
        <p:nvCxnSpPr>
          <p:cNvPr id="32" name="Straight Arrow Connector 31">
            <a:extLst>
              <a:ext uri="{FF2B5EF4-FFF2-40B4-BE49-F238E27FC236}">
                <a16:creationId xmlns:a16="http://schemas.microsoft.com/office/drawing/2014/main" id="{0F0C0FB5-BAE9-F9B8-5008-78383F24FE7E}"/>
              </a:ext>
            </a:extLst>
          </p:cNvPr>
          <p:cNvCxnSpPr>
            <a:cxnSpLocks/>
          </p:cNvCxnSpPr>
          <p:nvPr/>
        </p:nvCxnSpPr>
        <p:spPr>
          <a:xfrm>
            <a:off x="615034" y="1941286"/>
            <a:ext cx="349658" cy="166120"/>
          </a:xfrm>
          <a:prstGeom prst="straightConnector1">
            <a:avLst/>
          </a:prstGeom>
          <a:noFill/>
          <a:ln w="9525" cap="flat" cmpd="sng" algn="ctr">
            <a:solidFill>
              <a:sysClr val="windowText" lastClr="000000"/>
            </a:solidFill>
            <a:prstDash val="solid"/>
            <a:miter lim="800000"/>
            <a:tailEnd type="triangle"/>
          </a:ln>
          <a:effectLst/>
        </p:spPr>
      </p:cxnSp>
      <p:sp>
        <p:nvSpPr>
          <p:cNvPr id="33" name="TextBox 32">
            <a:extLst>
              <a:ext uri="{FF2B5EF4-FFF2-40B4-BE49-F238E27FC236}">
                <a16:creationId xmlns:a16="http://schemas.microsoft.com/office/drawing/2014/main" id="{C2376E2E-31CC-F462-7260-EAD01A7C797C}"/>
              </a:ext>
            </a:extLst>
          </p:cNvPr>
          <p:cNvSpPr txBox="1"/>
          <p:nvPr/>
        </p:nvSpPr>
        <p:spPr>
          <a:xfrm>
            <a:off x="-67361" y="2294751"/>
            <a:ext cx="12304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a:ln>
                  <a:noFill/>
                </a:ln>
                <a:solidFill>
                  <a:prstClr val="black"/>
                </a:solidFill>
                <a:effectLst/>
                <a:uLnTx/>
                <a:uFillTx/>
                <a:latin typeface="LM Roman 9" panose="00000500000000000000" pitchFamily="50" charset="0"/>
                <a:cs typeface="Times New Roman" panose="02020603050405020304" pitchFamily="18" charset="0"/>
              </a:rPr>
              <a:t>R</a:t>
            </a:r>
            <a:r>
              <a:rPr kumimoji="0" lang="en-US" sz="1200" b="0" i="0" u="none" strike="noStrike" kern="0" cap="none" spc="0" normalizeH="0" baseline="-25000" noProof="0" dirty="0">
                <a:ln>
                  <a:noFill/>
                </a:ln>
                <a:solidFill>
                  <a:prstClr val="black"/>
                </a:solidFill>
                <a:effectLst/>
                <a:uLnTx/>
                <a:uFillTx/>
                <a:latin typeface="LM Roman 9" panose="00000500000000000000" pitchFamily="50" charset="0"/>
                <a:cs typeface="Times New Roman" panose="02020603050405020304" pitchFamily="18" charset="0"/>
              </a:rPr>
              <a:t>BP</a:t>
            </a:r>
            <a:r>
              <a:rPr kumimoji="0" lang="en-US" sz="1200" b="0" i="0" u="none" strike="noStrike" kern="0" cap="none" spc="0" normalizeH="0" noProof="0" dirty="0">
                <a:ln>
                  <a:noFill/>
                </a:ln>
                <a:solidFill>
                  <a:prstClr val="black"/>
                </a:solidFill>
                <a:effectLst/>
                <a:uLnTx/>
                <a:uFillTx/>
                <a:latin typeface="LM Roman 9" panose="00000500000000000000" pitchFamily="50" charset="0"/>
                <a:cs typeface="Times New Roman" panose="02020603050405020304" pitchFamily="18" charset="0"/>
              </a:rPr>
              <a:t> = 60 mm</a:t>
            </a:r>
            <a:endParaRPr kumimoji="0" lang="en-GB" sz="1200" b="0" i="0" u="none" strike="noStrike" kern="0" cap="none" spc="0" normalizeH="0" noProof="0" dirty="0">
              <a:ln>
                <a:noFill/>
              </a:ln>
              <a:solidFill>
                <a:prstClr val="black"/>
              </a:solidFill>
              <a:effectLst/>
              <a:uLnTx/>
              <a:uFillTx/>
              <a:latin typeface="LM Roman 9" panose="00000500000000000000" pitchFamily="50" charset="0"/>
              <a:cs typeface="Times New Roman" panose="02020603050405020304" pitchFamily="18" charset="0"/>
            </a:endParaRPr>
          </a:p>
        </p:txBody>
      </p:sp>
      <p:sp>
        <p:nvSpPr>
          <p:cNvPr id="35" name="TextBox 34">
            <a:extLst>
              <a:ext uri="{FF2B5EF4-FFF2-40B4-BE49-F238E27FC236}">
                <a16:creationId xmlns:a16="http://schemas.microsoft.com/office/drawing/2014/main" id="{6733043C-D7F6-E7A1-9506-36F2D7EFF1EF}"/>
              </a:ext>
            </a:extLst>
          </p:cNvPr>
          <p:cNvSpPr txBox="1"/>
          <p:nvPr/>
        </p:nvSpPr>
        <p:spPr>
          <a:xfrm rot="16200000">
            <a:off x="1899697" y="1153879"/>
            <a:ext cx="1311885"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a:ln>
                  <a:noFill/>
                </a:ln>
                <a:solidFill>
                  <a:prstClr val="black"/>
                </a:solidFill>
                <a:effectLst/>
                <a:uLnTx/>
                <a:uFillTx/>
                <a:latin typeface="LM Roman 9" panose="00000500000000000000" pitchFamily="50" charset="0"/>
                <a:cs typeface="Times New Roman" panose="02020603050405020304" pitchFamily="18" charset="0"/>
              </a:rPr>
              <a:t>R</a:t>
            </a:r>
            <a:r>
              <a:rPr kumimoji="0" lang="en-US" sz="1200" b="0" i="0" u="none" strike="noStrike" kern="0" cap="none" spc="0" normalizeH="0" baseline="-25000" noProof="0" dirty="0">
                <a:ln>
                  <a:noFill/>
                </a:ln>
                <a:solidFill>
                  <a:prstClr val="black"/>
                </a:solidFill>
                <a:effectLst/>
                <a:uLnTx/>
                <a:uFillTx/>
                <a:latin typeface="LM Roman 9" panose="00000500000000000000" pitchFamily="50" charset="0"/>
                <a:cs typeface="Times New Roman" panose="02020603050405020304" pitchFamily="18" charset="0"/>
              </a:rPr>
              <a:t>i</a:t>
            </a:r>
            <a:r>
              <a:rPr kumimoji="0" lang="en-US" sz="1200" b="0" i="0" u="none" strike="noStrike" kern="0" cap="none" spc="0" normalizeH="0" noProof="0" dirty="0">
                <a:ln>
                  <a:noFill/>
                </a:ln>
                <a:solidFill>
                  <a:prstClr val="black"/>
                </a:solidFill>
                <a:effectLst/>
                <a:uLnTx/>
                <a:uFillTx/>
                <a:latin typeface="LM Roman 9" panose="00000500000000000000" pitchFamily="50" charset="0"/>
                <a:cs typeface="Times New Roman" panose="02020603050405020304" pitchFamily="18" charset="0"/>
              </a:rPr>
              <a:t> = </a:t>
            </a:r>
            <a:r>
              <a:rPr lang="en-US" sz="1200" kern="0" dirty="0">
                <a:solidFill>
                  <a:prstClr val="black"/>
                </a:solidFill>
                <a:latin typeface="LM Roman 9" panose="00000500000000000000" pitchFamily="50" charset="0"/>
                <a:cs typeface="Times New Roman" panose="02020603050405020304" pitchFamily="18" charset="0"/>
              </a:rPr>
              <a:t>190.77</a:t>
            </a:r>
            <a:r>
              <a:rPr kumimoji="0" lang="en-US" sz="1200" b="0" i="0" u="none" strike="noStrike" kern="0" cap="none" spc="0" normalizeH="0" noProof="0" dirty="0">
                <a:ln>
                  <a:noFill/>
                </a:ln>
                <a:solidFill>
                  <a:prstClr val="black"/>
                </a:solidFill>
                <a:effectLst/>
                <a:uLnTx/>
                <a:uFillTx/>
                <a:latin typeface="LM Roman 9" panose="00000500000000000000" pitchFamily="50" charset="0"/>
                <a:cs typeface="Times New Roman" panose="02020603050405020304" pitchFamily="18" charset="0"/>
              </a:rPr>
              <a:t> mm</a:t>
            </a:r>
            <a:endParaRPr kumimoji="0" lang="en-GB" sz="1200" b="0" i="0" u="none" strike="noStrike" kern="0" cap="none" spc="0" normalizeH="0" noProof="0" dirty="0">
              <a:ln>
                <a:noFill/>
              </a:ln>
              <a:solidFill>
                <a:prstClr val="black"/>
              </a:solidFill>
              <a:effectLst/>
              <a:uLnTx/>
              <a:uFillTx/>
              <a:latin typeface="LM Roman 9" panose="00000500000000000000" pitchFamily="50" charset="0"/>
              <a:cs typeface="Times New Roman" panose="02020603050405020304" pitchFamily="18" charset="0"/>
            </a:endParaRPr>
          </a:p>
        </p:txBody>
      </p:sp>
      <p:cxnSp>
        <p:nvCxnSpPr>
          <p:cNvPr id="36" name="Straight Connector 35">
            <a:extLst>
              <a:ext uri="{FF2B5EF4-FFF2-40B4-BE49-F238E27FC236}">
                <a16:creationId xmlns:a16="http://schemas.microsoft.com/office/drawing/2014/main" id="{3AF772B6-1021-360D-24C0-509944082F9F}"/>
              </a:ext>
            </a:extLst>
          </p:cNvPr>
          <p:cNvCxnSpPr>
            <a:cxnSpLocks/>
          </p:cNvCxnSpPr>
          <p:nvPr/>
        </p:nvCxnSpPr>
        <p:spPr>
          <a:xfrm flipH="1">
            <a:off x="1126766" y="2499742"/>
            <a:ext cx="1290374" cy="787629"/>
          </a:xfrm>
          <a:prstGeom prst="line">
            <a:avLst/>
          </a:prstGeom>
          <a:noFill/>
          <a:ln w="9525" cap="flat" cmpd="sng" algn="ctr">
            <a:solidFill>
              <a:sysClr val="windowText" lastClr="000000"/>
            </a:solidFill>
            <a:prstDash val="solid"/>
            <a:miter lim="800000"/>
            <a:headEnd type="triangle" w="med" len="med"/>
            <a:tailEnd type="triangle" w="med" len="med"/>
          </a:ln>
          <a:effectLst/>
        </p:spPr>
      </p:cxnSp>
      <p:cxnSp>
        <p:nvCxnSpPr>
          <p:cNvPr id="41" name="Straight Connector 40">
            <a:extLst>
              <a:ext uri="{FF2B5EF4-FFF2-40B4-BE49-F238E27FC236}">
                <a16:creationId xmlns:a16="http://schemas.microsoft.com/office/drawing/2014/main" id="{85351D61-FE32-A92A-F424-2FAE9C548EAD}"/>
              </a:ext>
            </a:extLst>
          </p:cNvPr>
          <p:cNvCxnSpPr>
            <a:cxnSpLocks/>
          </p:cNvCxnSpPr>
          <p:nvPr/>
        </p:nvCxnSpPr>
        <p:spPr>
          <a:xfrm>
            <a:off x="2413759" y="761933"/>
            <a:ext cx="3381" cy="833231"/>
          </a:xfrm>
          <a:prstGeom prst="line">
            <a:avLst/>
          </a:prstGeom>
          <a:noFill/>
          <a:ln w="9525" cap="flat" cmpd="sng" algn="ctr">
            <a:solidFill>
              <a:sysClr val="windowText" lastClr="000000"/>
            </a:solidFill>
            <a:prstDash val="solid"/>
            <a:miter lim="800000"/>
            <a:headEnd type="triangle" w="med" len="med"/>
            <a:tailEnd type="triangle" w="med" len="med"/>
          </a:ln>
          <a:effectLst/>
        </p:spPr>
      </p:cxnSp>
      <p:sp>
        <p:nvSpPr>
          <p:cNvPr id="43" name="Footer Placeholder 4">
            <a:extLst>
              <a:ext uri="{FF2B5EF4-FFF2-40B4-BE49-F238E27FC236}">
                <a16:creationId xmlns:a16="http://schemas.microsoft.com/office/drawing/2014/main" id="{57465CD5-52E8-C2E2-B13E-95D04C7FBDF2}"/>
              </a:ext>
            </a:extLst>
          </p:cNvPr>
          <p:cNvSpPr txBox="1">
            <a:spLocks/>
          </p:cNvSpPr>
          <p:nvPr/>
        </p:nvSpPr>
        <p:spPr>
          <a:xfrm>
            <a:off x="323528" y="626734"/>
            <a:ext cx="1616197" cy="162313"/>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100" b="1" u="sng" dirty="0"/>
              <a:t>5-cell cavity with Be-windows</a:t>
            </a:r>
            <a:r>
              <a:rPr lang="en-GB" sz="1100" b="1" u="sng" baseline="-25000" dirty="0"/>
              <a:t> </a:t>
            </a:r>
            <a:r>
              <a:rPr lang="en-GB" sz="1100" b="1" u="sng" dirty="0"/>
              <a:t>(STAGE B5)</a:t>
            </a:r>
            <a:endParaRPr lang="en-US" sz="1100" b="1" u="sng" dirty="0"/>
          </a:p>
        </p:txBody>
      </p:sp>
      <p:sp>
        <p:nvSpPr>
          <p:cNvPr id="3" name="Footer Placeholder 4">
            <a:extLst>
              <a:ext uri="{FF2B5EF4-FFF2-40B4-BE49-F238E27FC236}">
                <a16:creationId xmlns:a16="http://schemas.microsoft.com/office/drawing/2014/main" id="{C409E399-A59F-BFFC-2D2F-BB7DD6B884E2}"/>
              </a:ext>
            </a:extLst>
          </p:cNvPr>
          <p:cNvSpPr txBox="1">
            <a:spLocks/>
          </p:cNvSpPr>
          <p:nvPr/>
        </p:nvSpPr>
        <p:spPr>
          <a:xfrm>
            <a:off x="3018349" y="630816"/>
            <a:ext cx="1616197" cy="162313"/>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100" b="1" u="sng" dirty="0"/>
              <a:t>E-field</a:t>
            </a:r>
            <a:endParaRPr lang="en-GB" sz="1100" b="1" u="sng" baseline="-25000" dirty="0"/>
          </a:p>
        </p:txBody>
      </p:sp>
    </p:spTree>
    <p:extLst>
      <p:ext uri="{BB962C8B-B14F-4D97-AF65-F5344CB8AC3E}">
        <p14:creationId xmlns:p14="http://schemas.microsoft.com/office/powerpoint/2010/main" val="2648583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8" grpId="0"/>
      <p:bldP spid="30" grpId="0"/>
      <p:bldP spid="33" grpId="0"/>
      <p:bldP spid="35" grpId="0"/>
      <p:bldP spid="43"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C15743-851E-DE79-B5DE-AE1BF172A7F0}"/>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B10519A5-1DD8-788F-50AE-5B66CE9D4821}"/>
              </a:ext>
            </a:extLst>
          </p:cNvPr>
          <p:cNvSpPr/>
          <p:nvPr/>
        </p:nvSpPr>
        <p:spPr>
          <a:xfrm>
            <a:off x="179512" y="123478"/>
            <a:ext cx="1008112" cy="1296144"/>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CE4936B3-2B72-F1D3-9AE4-81D01F71FA09}"/>
                  </a:ext>
                </a:extLst>
              </p:cNvPr>
              <p:cNvSpPr txBox="1"/>
              <p:nvPr/>
            </p:nvSpPr>
            <p:spPr>
              <a:xfrm>
                <a:off x="3744230" y="2639189"/>
                <a:ext cx="2936830" cy="11442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1200" b="0" i="1" smtClean="0">
                              <a:latin typeface="Cambria Math" panose="02040503050406030204" pitchFamily="18" charset="0"/>
                            </a:rPr>
                          </m:ctrlPr>
                        </m:sSubSupPr>
                        <m:e>
                          <m:r>
                            <a:rPr lang="en-US" sz="1200" b="0" i="1" smtClean="0">
                              <a:latin typeface="Cambria Math" panose="02040503050406030204" pitchFamily="18" charset="0"/>
                            </a:rPr>
                            <m:t>𝑊</m:t>
                          </m:r>
                        </m:e>
                        <m:sub>
                          <m:r>
                            <a:rPr lang="en-US" sz="1200" b="0" i="1" smtClean="0">
                              <a:latin typeface="Cambria Math" panose="02040503050406030204" pitchFamily="18" charset="0"/>
                            </a:rPr>
                            <m:t>𝑠</m:t>
                          </m:r>
                        </m:sub>
                        <m:sup>
                          <m:r>
                            <a:rPr lang="en-US" sz="1200" b="0" i="1" smtClean="0">
                              <a:latin typeface="Cambria Math" panose="02040503050406030204" pitchFamily="18" charset="0"/>
                            </a:rPr>
                            <m:t>0</m:t>
                          </m:r>
                        </m:sup>
                      </m:sSubSup>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𝑡</m:t>
                          </m:r>
                        </m:e>
                      </m:d>
                      <m:r>
                        <a:rPr lang="en-US" sz="1200" b="0" i="1" smtClean="0">
                          <a:latin typeface="Cambria Math" panose="02040503050406030204" pitchFamily="18" charset="0"/>
                        </a:rPr>
                        <m:t>=</m:t>
                      </m:r>
                      <m:d>
                        <m:dPr>
                          <m:begChr m:val="{"/>
                          <m:endChr m:val=""/>
                          <m:ctrlPr>
                            <a:rPr lang="en-GB" sz="1200" i="1" smtClean="0">
                              <a:latin typeface="Cambria Math" panose="02040503050406030204" pitchFamily="18" charset="0"/>
                            </a:rPr>
                          </m:ctrlPr>
                        </m:dPr>
                        <m:e>
                          <m:eqArr>
                            <m:eqArrPr>
                              <m:ctrlPr>
                                <a:rPr lang="en-GB" sz="1200" i="1" smtClean="0">
                                  <a:latin typeface="Cambria Math" panose="02040503050406030204" pitchFamily="18" charset="0"/>
                                </a:rPr>
                              </m:ctrlPr>
                            </m:eqArrPr>
                            <m:e>
                              <m:nary>
                                <m:naryPr>
                                  <m:chr m:val="∑"/>
                                  <m:supHide m:val="on"/>
                                  <m:ctrlPr>
                                    <a:rPr lang="en-GB" sz="1200" i="1" smtClean="0">
                                      <a:latin typeface="Cambria Math" panose="02040503050406030204" pitchFamily="18" charset="0"/>
                                    </a:rPr>
                                  </m:ctrlPr>
                                </m:naryPr>
                                <m:sub>
                                  <m:r>
                                    <m:rPr>
                                      <m:brk m:alnAt="7"/>
                                    </m:rPr>
                                    <a:rPr lang="en-US" sz="1200" b="0" i="1" smtClean="0">
                                      <a:latin typeface="Cambria Math" panose="02040503050406030204" pitchFamily="18" charset="0"/>
                                    </a:rPr>
                                    <m:t>𝑛</m:t>
                                  </m:r>
                                </m:sub>
                                <m:sup/>
                                <m:e>
                                  <m:f>
                                    <m:fPr>
                                      <m:ctrlPr>
                                        <a:rPr lang="en-GB" sz="1200" i="1">
                                          <a:latin typeface="Cambria Math" panose="02040503050406030204" pitchFamily="18" charset="0"/>
                                        </a:rPr>
                                      </m:ctrlPr>
                                    </m:fPr>
                                    <m:num>
                                      <m:sSub>
                                        <m:sSubPr>
                                          <m:ctrlPr>
                                            <a:rPr lang="en-US" sz="1200" i="1">
                                              <a:latin typeface="Cambria Math" panose="02040503050406030204" pitchFamily="18" charset="0"/>
                                            </a:rPr>
                                          </m:ctrlPr>
                                        </m:sSubPr>
                                        <m:e>
                                          <m:r>
                                            <a:rPr lang="en-US" sz="1200" i="1">
                                              <a:latin typeface="Cambria Math" panose="02040503050406030204" pitchFamily="18" charset="0"/>
                                            </a:rPr>
                                            <m:t>𝜔</m:t>
                                          </m:r>
                                        </m:e>
                                        <m:sub>
                                          <m:r>
                                            <a:rPr lang="en-US" sz="1200" i="1">
                                              <a:latin typeface="Cambria Math" panose="02040503050406030204" pitchFamily="18" charset="0"/>
                                            </a:rPr>
                                            <m:t>𝑛</m:t>
                                          </m:r>
                                        </m:sub>
                                      </m:sSub>
                                      <m:sSub>
                                        <m:sSubPr>
                                          <m:ctrlPr>
                                            <a:rPr lang="en-US" sz="1200" i="1">
                                              <a:latin typeface="Cambria Math" panose="02040503050406030204" pitchFamily="18" charset="0"/>
                                            </a:rPr>
                                          </m:ctrlPr>
                                        </m:sSubPr>
                                        <m:e>
                                          <m:r>
                                            <a:rPr lang="en-US" sz="1200" i="1">
                                              <a:latin typeface="Cambria Math" panose="02040503050406030204" pitchFamily="18" charset="0"/>
                                            </a:rPr>
                                            <m:t>𝑅</m:t>
                                          </m:r>
                                        </m:e>
                                        <m:sub>
                                          <m:r>
                                            <a:rPr lang="en-US" sz="1200" i="1">
                                              <a:latin typeface="Cambria Math" panose="02040503050406030204" pitchFamily="18" charset="0"/>
                                            </a:rPr>
                                            <m:t>𝑛</m:t>
                                          </m:r>
                                        </m:sub>
                                      </m:sSub>
                                    </m:num>
                                    <m:den>
                                      <m:r>
                                        <a:rPr lang="en-US" sz="1200" i="1">
                                          <a:latin typeface="Cambria Math" panose="02040503050406030204" pitchFamily="18" charset="0"/>
                                        </a:rPr>
                                        <m:t>2</m:t>
                                      </m:r>
                                      <m:sSub>
                                        <m:sSubPr>
                                          <m:ctrlPr>
                                            <a:rPr lang="en-US" sz="1200" i="1">
                                              <a:latin typeface="Cambria Math" panose="02040503050406030204" pitchFamily="18" charset="0"/>
                                            </a:rPr>
                                          </m:ctrlPr>
                                        </m:sSubPr>
                                        <m:e>
                                          <m:r>
                                            <a:rPr lang="en-US" sz="1200" i="1">
                                              <a:latin typeface="Cambria Math" panose="02040503050406030204" pitchFamily="18" charset="0"/>
                                            </a:rPr>
                                            <m:t>𝑄</m:t>
                                          </m:r>
                                        </m:e>
                                        <m:sub>
                                          <m:r>
                                            <a:rPr lang="en-US" sz="1200" i="1">
                                              <a:latin typeface="Cambria Math" panose="02040503050406030204" pitchFamily="18" charset="0"/>
                                            </a:rPr>
                                            <m:t>0,</m:t>
                                          </m:r>
                                          <m:r>
                                            <a:rPr lang="en-US" sz="1200" i="1">
                                              <a:latin typeface="Cambria Math" panose="02040503050406030204" pitchFamily="18" charset="0"/>
                                            </a:rPr>
                                            <m:t>𝑛</m:t>
                                          </m:r>
                                        </m:sub>
                                      </m:sSub>
                                    </m:den>
                                  </m:f>
                                  <m:sSup>
                                    <m:sSupPr>
                                      <m:ctrlPr>
                                        <a:rPr lang="en-US" sz="1200" i="1">
                                          <a:latin typeface="Cambria Math" panose="02040503050406030204" pitchFamily="18" charset="0"/>
                                        </a:rPr>
                                      </m:ctrlPr>
                                    </m:sSupPr>
                                    <m:e>
                                      <m:r>
                                        <a:rPr lang="en-US" sz="1200" i="1">
                                          <a:latin typeface="Cambria Math" panose="02040503050406030204" pitchFamily="18" charset="0"/>
                                        </a:rPr>
                                        <m:t>𝑒</m:t>
                                      </m:r>
                                    </m:e>
                                    <m:sup>
                                      <m:r>
                                        <a:rPr lang="en-US" sz="1200" i="1">
                                          <a:latin typeface="Cambria Math" panose="02040503050406030204" pitchFamily="18" charset="0"/>
                                        </a:rPr>
                                        <m:t>−</m:t>
                                      </m:r>
                                      <m:r>
                                        <a:rPr lang="en-US" sz="1200" i="1">
                                          <a:latin typeface="Cambria Math" panose="02040503050406030204" pitchFamily="18" charset="0"/>
                                        </a:rPr>
                                        <m:t>𝑡</m:t>
                                      </m:r>
                                      <m:r>
                                        <a:rPr lang="en-US" sz="1200" i="1">
                                          <a:latin typeface="Cambria Math" panose="02040503050406030204" pitchFamily="18" charset="0"/>
                                        </a:rPr>
                                        <m:t>/</m:t>
                                      </m:r>
                                      <m:sSub>
                                        <m:sSubPr>
                                          <m:ctrlPr>
                                            <a:rPr lang="en-US" sz="1200" i="1">
                                              <a:latin typeface="Cambria Math" panose="02040503050406030204" pitchFamily="18" charset="0"/>
                                            </a:rPr>
                                          </m:ctrlPr>
                                        </m:sSubPr>
                                        <m:e>
                                          <m:r>
                                            <a:rPr lang="en-US" sz="1200" i="1">
                                              <a:latin typeface="Cambria Math" panose="02040503050406030204" pitchFamily="18" charset="0"/>
                                            </a:rPr>
                                            <m:t>𝜏</m:t>
                                          </m:r>
                                        </m:e>
                                        <m:sub>
                                          <m:r>
                                            <a:rPr lang="en-US" sz="1200" i="1">
                                              <a:latin typeface="Cambria Math" panose="02040503050406030204" pitchFamily="18" charset="0"/>
                                            </a:rPr>
                                            <m:t>𝑛</m:t>
                                          </m:r>
                                        </m:sub>
                                      </m:sSub>
                                    </m:sup>
                                  </m:sSup>
                                  <m:d>
                                    <m:dPr>
                                      <m:begChr m:val="["/>
                                      <m:endChr m:val="]"/>
                                      <m:ctrlPr>
                                        <a:rPr lang="en-US" sz="1200" i="1">
                                          <a:latin typeface="Cambria Math" panose="02040503050406030204" pitchFamily="18" charset="0"/>
                                        </a:rPr>
                                      </m:ctrlPr>
                                    </m:dPr>
                                    <m:e>
                                      <m:r>
                                        <m:rPr>
                                          <m:sty m:val="p"/>
                                        </m:rPr>
                                        <a:rPr lang="en-US" sz="1200">
                                          <a:latin typeface="Cambria Math" panose="02040503050406030204" pitchFamily="18" charset="0"/>
                                        </a:rPr>
                                        <m:t>cos</m:t>
                                      </m:r>
                                      <m:r>
                                        <a:rPr lang="en-US" sz="1200" i="1">
                                          <a:latin typeface="Cambria Math" panose="02040503050406030204" pitchFamily="18" charset="0"/>
                                        </a:rPr>
                                        <m:t>⁡(</m:t>
                                      </m:r>
                                      <m:sSub>
                                        <m:sSubPr>
                                          <m:ctrlPr>
                                            <a:rPr lang="en-US" sz="1200" b="0" i="1" smtClean="0">
                                              <a:latin typeface="Cambria Math" panose="02040503050406030204" pitchFamily="18" charset="0"/>
                                            </a:rPr>
                                          </m:ctrlPr>
                                        </m:sSubPr>
                                        <m:e>
                                          <m:r>
                                            <a:rPr lang="en-US" sz="1200" i="1">
                                              <a:latin typeface="Cambria Math" panose="02040503050406030204" pitchFamily="18" charset="0"/>
                                            </a:rPr>
                                            <m:t>𝜔</m:t>
                                          </m:r>
                                        </m:e>
                                        <m:sub>
                                          <m:r>
                                            <a:rPr lang="en-US" sz="1200" b="0" i="1" smtClean="0">
                                              <a:latin typeface="Cambria Math" panose="02040503050406030204" pitchFamily="18" charset="0"/>
                                            </a:rPr>
                                            <m:t>𝑛</m:t>
                                          </m:r>
                                        </m:sub>
                                      </m:sSub>
                                      <m:r>
                                        <a:rPr lang="en-US" sz="1200" i="1">
                                          <a:latin typeface="Cambria Math" panose="02040503050406030204" pitchFamily="18" charset="0"/>
                                        </a:rPr>
                                        <m:t>𝑡</m:t>
                                      </m:r>
                                      <m:r>
                                        <a:rPr lang="en-US" sz="1200" i="1">
                                          <a:latin typeface="Cambria Math" panose="02040503050406030204" pitchFamily="18" charset="0"/>
                                        </a:rPr>
                                        <m:t>)</m:t>
                                      </m:r>
                                    </m:e>
                                  </m:d>
                                </m:e>
                              </m:nary>
                              <m:r>
                                <a:rPr lang="en-US" sz="1200" b="0" i="1" smtClean="0">
                                  <a:latin typeface="Cambria Math" panose="02040503050406030204" pitchFamily="18" charset="0"/>
                                </a:rPr>
                                <m:t>, </m:t>
                              </m:r>
                              <m:r>
                                <a:rPr lang="en-US" sz="1200" b="0" i="1" smtClean="0">
                                  <a:latin typeface="Cambria Math" panose="02040503050406030204" pitchFamily="18" charset="0"/>
                                </a:rPr>
                                <m:t>𝑡</m:t>
                              </m:r>
                              <m:r>
                                <a:rPr lang="en-US" sz="1200" b="0" i="1" smtClean="0">
                                  <a:latin typeface="Cambria Math" panose="02040503050406030204" pitchFamily="18" charset="0"/>
                                </a:rPr>
                                <m:t>&gt;0</m:t>
                              </m:r>
                            </m:e>
                            <m:e>
                              <m:nary>
                                <m:naryPr>
                                  <m:chr m:val="∑"/>
                                  <m:supHide m:val="on"/>
                                  <m:ctrlPr>
                                    <a:rPr lang="en-US" sz="1200" b="0" i="1" smtClean="0">
                                      <a:latin typeface="Cambria Math" panose="02040503050406030204" pitchFamily="18" charset="0"/>
                                    </a:rPr>
                                  </m:ctrlPr>
                                </m:naryPr>
                                <m:sub>
                                  <m:r>
                                    <m:rPr>
                                      <m:brk m:alnAt="7"/>
                                    </m:rPr>
                                    <a:rPr lang="en-US" sz="1200" b="0" i="1" smtClean="0">
                                      <a:latin typeface="Cambria Math" panose="02040503050406030204" pitchFamily="18" charset="0"/>
                                    </a:rPr>
                                    <m:t>𝑛</m:t>
                                  </m:r>
                                </m:sub>
                                <m:sup/>
                                <m:e>
                                  <m:f>
                                    <m:fPr>
                                      <m:ctrlPr>
                                        <a:rPr lang="en-GB" sz="1200" i="1">
                                          <a:latin typeface="Cambria Math" panose="02040503050406030204" pitchFamily="18" charset="0"/>
                                        </a:rPr>
                                      </m:ctrlPr>
                                    </m:fPr>
                                    <m:num>
                                      <m:sSub>
                                        <m:sSubPr>
                                          <m:ctrlPr>
                                            <a:rPr lang="en-US" sz="1200" i="1">
                                              <a:latin typeface="Cambria Math" panose="02040503050406030204" pitchFamily="18" charset="0"/>
                                            </a:rPr>
                                          </m:ctrlPr>
                                        </m:sSubPr>
                                        <m:e>
                                          <m:r>
                                            <a:rPr lang="en-US" sz="1200" i="1">
                                              <a:latin typeface="Cambria Math" panose="02040503050406030204" pitchFamily="18" charset="0"/>
                                            </a:rPr>
                                            <m:t>𝜔</m:t>
                                          </m:r>
                                        </m:e>
                                        <m:sub>
                                          <m:r>
                                            <a:rPr lang="en-US" sz="1200" i="1">
                                              <a:latin typeface="Cambria Math" panose="02040503050406030204" pitchFamily="18" charset="0"/>
                                            </a:rPr>
                                            <m:t>𝑛</m:t>
                                          </m:r>
                                        </m:sub>
                                      </m:sSub>
                                      <m:sSub>
                                        <m:sSubPr>
                                          <m:ctrlPr>
                                            <a:rPr lang="en-US" sz="1200" i="1">
                                              <a:latin typeface="Cambria Math" panose="02040503050406030204" pitchFamily="18" charset="0"/>
                                            </a:rPr>
                                          </m:ctrlPr>
                                        </m:sSubPr>
                                        <m:e>
                                          <m:r>
                                            <a:rPr lang="en-US" sz="1200" i="1">
                                              <a:latin typeface="Cambria Math" panose="02040503050406030204" pitchFamily="18" charset="0"/>
                                            </a:rPr>
                                            <m:t>𝑅</m:t>
                                          </m:r>
                                        </m:e>
                                        <m:sub>
                                          <m:r>
                                            <a:rPr lang="en-US" sz="1200" i="1">
                                              <a:latin typeface="Cambria Math" panose="02040503050406030204" pitchFamily="18" charset="0"/>
                                            </a:rPr>
                                            <m:t>𝑛</m:t>
                                          </m:r>
                                        </m:sub>
                                      </m:sSub>
                                    </m:num>
                                    <m:den>
                                      <m:r>
                                        <a:rPr lang="en-US" sz="1200" i="1">
                                          <a:latin typeface="Cambria Math" panose="02040503050406030204" pitchFamily="18" charset="0"/>
                                        </a:rPr>
                                        <m:t>4</m:t>
                                      </m:r>
                                      <m:sSub>
                                        <m:sSubPr>
                                          <m:ctrlPr>
                                            <a:rPr lang="en-US" sz="1200" i="1">
                                              <a:latin typeface="Cambria Math" panose="02040503050406030204" pitchFamily="18" charset="0"/>
                                            </a:rPr>
                                          </m:ctrlPr>
                                        </m:sSubPr>
                                        <m:e>
                                          <m:r>
                                            <a:rPr lang="en-US" sz="1200" i="1">
                                              <a:latin typeface="Cambria Math" panose="02040503050406030204" pitchFamily="18" charset="0"/>
                                            </a:rPr>
                                            <m:t>𝑄</m:t>
                                          </m:r>
                                        </m:e>
                                        <m:sub>
                                          <m:r>
                                            <a:rPr lang="en-US" sz="1200" i="1">
                                              <a:latin typeface="Cambria Math" panose="02040503050406030204" pitchFamily="18" charset="0"/>
                                            </a:rPr>
                                            <m:t>0,</m:t>
                                          </m:r>
                                          <m:r>
                                            <a:rPr lang="en-US" sz="1200" i="1">
                                              <a:latin typeface="Cambria Math" panose="02040503050406030204" pitchFamily="18" charset="0"/>
                                            </a:rPr>
                                            <m:t>𝑛</m:t>
                                          </m:r>
                                        </m:sub>
                                      </m:sSub>
                                    </m:den>
                                  </m:f>
                                </m:e>
                              </m:nary>
                              <m:r>
                                <a:rPr lang="en-US" sz="1200" b="0" i="1" smtClean="0">
                                  <a:latin typeface="Cambria Math" panose="02040503050406030204" pitchFamily="18" charset="0"/>
                                </a:rPr>
                                <m:t>, </m:t>
                              </m:r>
                              <m:r>
                                <a:rPr lang="en-US" sz="1200" b="0" i="1" smtClean="0">
                                  <a:latin typeface="Cambria Math" panose="02040503050406030204" pitchFamily="18" charset="0"/>
                                </a:rPr>
                                <m:t>𝑡</m:t>
                              </m:r>
                              <m:r>
                                <a:rPr lang="en-US" sz="1200" b="0" i="1" smtClean="0">
                                  <a:latin typeface="Cambria Math" panose="02040503050406030204" pitchFamily="18" charset="0"/>
                                </a:rPr>
                                <m:t>=0</m:t>
                              </m:r>
                            </m:e>
                            <m:e>
                              <m:r>
                                <a:rPr lang="en-US" sz="1200" b="0" i="1" smtClean="0">
                                  <a:latin typeface="Cambria Math" panose="02040503050406030204" pitchFamily="18" charset="0"/>
                                </a:rPr>
                                <m:t>0, </m:t>
                              </m:r>
                              <m:r>
                                <a:rPr lang="en-US" sz="1200" b="0" i="1" smtClean="0">
                                  <a:latin typeface="Cambria Math" panose="02040503050406030204" pitchFamily="18" charset="0"/>
                                </a:rPr>
                                <m:t>𝑡</m:t>
                              </m:r>
                              <m:r>
                                <a:rPr lang="en-US" sz="1200" b="0" i="1" smtClean="0">
                                  <a:latin typeface="Cambria Math" panose="02040503050406030204" pitchFamily="18" charset="0"/>
                                </a:rPr>
                                <m:t>&lt;0</m:t>
                              </m:r>
                            </m:e>
                          </m:eqArr>
                        </m:e>
                      </m:d>
                    </m:oMath>
                  </m:oMathPara>
                </a14:m>
                <a:endParaRPr lang="en-GB" sz="1200" dirty="0"/>
              </a:p>
            </p:txBody>
          </p:sp>
        </mc:Choice>
        <mc:Fallback xmlns="">
          <p:sp>
            <p:nvSpPr>
              <p:cNvPr id="24" name="TextBox 23">
                <a:extLst>
                  <a:ext uri="{FF2B5EF4-FFF2-40B4-BE49-F238E27FC236}">
                    <a16:creationId xmlns:a16="http://schemas.microsoft.com/office/drawing/2014/main" id="{2DF3B55B-0CE2-AD19-CBBC-8E280685C053}"/>
                  </a:ext>
                </a:extLst>
              </p:cNvPr>
              <p:cNvSpPr txBox="1">
                <a:spLocks noRot="1" noChangeAspect="1" noMove="1" noResize="1" noEditPoints="1" noAdjustHandles="1" noChangeArrowheads="1" noChangeShapeType="1" noTextEdit="1"/>
              </p:cNvSpPr>
              <p:nvPr/>
            </p:nvSpPr>
            <p:spPr>
              <a:xfrm>
                <a:off x="3744230" y="2639189"/>
                <a:ext cx="2936830" cy="1144288"/>
              </a:xfrm>
              <a:prstGeom prst="rect">
                <a:avLst/>
              </a:prstGeom>
              <a:blipFill>
                <a:blip r:embed="rId8"/>
                <a:stretch>
                  <a:fillRect/>
                </a:stretch>
              </a:blipFill>
            </p:spPr>
            <p:txBody>
              <a:bodyPr/>
              <a:lstStyle/>
              <a:p>
                <a:r>
                  <a:rPr lang="en-GB">
                    <a:noFill/>
                  </a:rPr>
                  <a:t> </a:t>
                </a:r>
              </a:p>
            </p:txBody>
          </p:sp>
        </mc:Fallback>
      </mc:AlternateContent>
      <p:pic>
        <p:nvPicPr>
          <p:cNvPr id="10" name="Picture 9" descr="A graph of a waveform&#10;&#10;AI-generated content may be incorrect.">
            <a:extLst>
              <a:ext uri="{FF2B5EF4-FFF2-40B4-BE49-F238E27FC236}">
                <a16:creationId xmlns:a16="http://schemas.microsoft.com/office/drawing/2014/main" id="{12A7F214-10A4-1C59-A8DF-DCC3DF6678A9}"/>
              </a:ext>
            </a:extLst>
          </p:cNvPr>
          <p:cNvPicPr>
            <a:picLocks noChangeAspect="1"/>
          </p:cNvPicPr>
          <p:nvPr/>
        </p:nvPicPr>
        <p:blipFill>
          <a:blip r:embed="rId9"/>
          <a:stretch>
            <a:fillRect/>
          </a:stretch>
        </p:blipFill>
        <p:spPr>
          <a:xfrm>
            <a:off x="2602" y="894807"/>
            <a:ext cx="3779520" cy="2834640"/>
          </a:xfrm>
          <a:prstGeom prst="rect">
            <a:avLst/>
          </a:prstGeom>
        </p:spPr>
      </p:pic>
      <p:sp>
        <p:nvSpPr>
          <p:cNvPr id="4" name="Slide Number Placeholder 3">
            <a:extLst>
              <a:ext uri="{FF2B5EF4-FFF2-40B4-BE49-F238E27FC236}">
                <a16:creationId xmlns:a16="http://schemas.microsoft.com/office/drawing/2014/main" id="{1B00638E-8A13-4675-D50F-A682FC6E1C16}"/>
              </a:ext>
            </a:extLst>
          </p:cNvPr>
          <p:cNvSpPr>
            <a:spLocks noGrp="1"/>
          </p:cNvSpPr>
          <p:nvPr>
            <p:ph type="sldNum" sz="quarter" idx="4"/>
          </p:nvPr>
        </p:nvSpPr>
        <p:spPr/>
        <p:txBody>
          <a:bodyPr/>
          <a:lstStyle/>
          <a:p>
            <a:fld id="{974172A1-1CBF-0B40-9234-7D4D80EC19EA}" type="slidenum">
              <a:rPr lang="en-GB" smtClean="0"/>
              <a:pPr/>
              <a:t>9</a:t>
            </a:fld>
            <a:endParaRPr lang="en-GB" dirty="0"/>
          </a:p>
        </p:txBody>
      </p:sp>
      <p:sp>
        <p:nvSpPr>
          <p:cNvPr id="7" name="Title 4">
            <a:extLst>
              <a:ext uri="{FF2B5EF4-FFF2-40B4-BE49-F238E27FC236}">
                <a16:creationId xmlns:a16="http://schemas.microsoft.com/office/drawing/2014/main" id="{BFB2B1B2-C720-758A-3EFE-2DD1D88566C4}"/>
              </a:ext>
            </a:extLst>
          </p:cNvPr>
          <p:cNvSpPr txBox="1">
            <a:spLocks/>
          </p:cNvSpPr>
          <p:nvPr/>
        </p:nvSpPr>
        <p:spPr>
          <a:xfrm>
            <a:off x="-45514" y="58316"/>
            <a:ext cx="9189514" cy="497210"/>
          </a:xfrm>
          <a:prstGeom prst="rect">
            <a:avLst/>
          </a:prstGeom>
        </p:spPr>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r>
              <a:rPr lang="en-GB" sz="2400" dirty="0"/>
              <a:t>Wake potential decomposition for non-</a:t>
            </a:r>
            <a:r>
              <a:rPr lang="en-GB" sz="2400" dirty="0" err="1"/>
              <a:t>ultrarelativistic</a:t>
            </a:r>
            <a:r>
              <a:rPr lang="en-GB" sz="2400" dirty="0"/>
              <a:t> beams</a:t>
            </a:r>
            <a:endParaRPr lang="en-GB" sz="2400" b="0" i="1" dirty="0"/>
          </a:p>
        </p:txBody>
      </p:sp>
      <p:sp>
        <p:nvSpPr>
          <p:cNvPr id="23" name="Footer Placeholder 4">
            <a:extLst>
              <a:ext uri="{FF2B5EF4-FFF2-40B4-BE49-F238E27FC236}">
                <a16:creationId xmlns:a16="http://schemas.microsoft.com/office/drawing/2014/main" id="{F58E285F-171D-C88F-3B77-E4F8E1B1AFD5}"/>
              </a:ext>
            </a:extLst>
          </p:cNvPr>
          <p:cNvSpPr txBox="1">
            <a:spLocks/>
          </p:cNvSpPr>
          <p:nvPr/>
        </p:nvSpPr>
        <p:spPr>
          <a:xfrm>
            <a:off x="3618916" y="1965032"/>
            <a:ext cx="4686884" cy="21837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050" i="1" dirty="0"/>
              <a:t>Reconstructed wake potential (Eigenmode solver) </a:t>
            </a:r>
            <a:r>
              <a:rPr lang="en-US" sz="1050" dirty="0"/>
              <a:t>→ It does not include space charge effect</a:t>
            </a:r>
            <a:endParaRPr lang="en-GB" sz="1050" i="1"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9F459D7C-18AB-896C-CCCA-FB24E93C458B}"/>
                  </a:ext>
                </a:extLst>
              </p:cNvPr>
              <p:cNvSpPr txBox="1"/>
              <p:nvPr/>
            </p:nvSpPr>
            <p:spPr>
              <a:xfrm>
                <a:off x="3827925" y="2170174"/>
                <a:ext cx="2775503" cy="41421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𝑊</m:t>
                      </m:r>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𝑡</m:t>
                          </m:r>
                        </m:e>
                      </m:d>
                      <m:r>
                        <a:rPr lang="en-US" sz="1200" b="0" i="1" smtClean="0">
                          <a:latin typeface="Cambria Math" panose="02040503050406030204" pitchFamily="18" charset="0"/>
                        </a:rPr>
                        <m:t>=</m:t>
                      </m:r>
                      <m:f>
                        <m:fPr>
                          <m:ctrlPr>
                            <a:rPr lang="en-US" sz="1200" i="1">
                              <a:latin typeface="Cambria Math" panose="02040503050406030204" pitchFamily="18" charset="0"/>
                            </a:rPr>
                          </m:ctrlPr>
                        </m:fPr>
                        <m:num>
                          <m:r>
                            <a:rPr lang="en-US" sz="1200" b="0" i="1" smtClean="0">
                              <a:latin typeface="Cambria Math" panose="02040503050406030204" pitchFamily="18" charset="0"/>
                            </a:rPr>
                            <m:t>𝑉</m:t>
                          </m:r>
                          <m:r>
                            <a:rPr lang="en-US" sz="1200" b="0" i="1" smtClean="0">
                              <a:latin typeface="Cambria Math" panose="02040503050406030204" pitchFamily="18" charset="0"/>
                            </a:rPr>
                            <m:t>(</m:t>
                          </m:r>
                          <m:r>
                            <a:rPr lang="en-US" sz="1200" b="0" i="1" smtClean="0">
                              <a:latin typeface="Cambria Math" panose="02040503050406030204" pitchFamily="18" charset="0"/>
                            </a:rPr>
                            <m:t>𝑡</m:t>
                          </m:r>
                          <m:r>
                            <a:rPr lang="en-US" sz="1200" b="0" i="1" smtClean="0">
                              <a:latin typeface="Cambria Math" panose="02040503050406030204" pitchFamily="18" charset="0"/>
                            </a:rPr>
                            <m:t>)</m:t>
                          </m:r>
                        </m:num>
                        <m:den>
                          <m:sSub>
                            <m:sSubPr>
                              <m:ctrlPr>
                                <a:rPr lang="en-US" sz="1200" i="1">
                                  <a:latin typeface="Cambria Math" panose="02040503050406030204" pitchFamily="18" charset="0"/>
                                </a:rPr>
                              </m:ctrlPr>
                            </m:sSubPr>
                            <m:e>
                              <m:r>
                                <a:rPr lang="en-US" sz="1200" i="1">
                                  <a:latin typeface="Cambria Math" panose="02040503050406030204" pitchFamily="18" charset="0"/>
                                </a:rPr>
                                <m:t>𝑄</m:t>
                              </m:r>
                            </m:e>
                            <m:sub>
                              <m:r>
                                <a:rPr lang="en-US" sz="1200" i="1">
                                  <a:latin typeface="Cambria Math" panose="02040503050406030204" pitchFamily="18" charset="0"/>
                                </a:rPr>
                                <m:t>𝑏</m:t>
                              </m:r>
                            </m:sub>
                          </m:sSub>
                        </m:den>
                      </m:f>
                      <m:r>
                        <a:rPr lang="en-US" sz="1200" b="0" i="1" smtClean="0">
                          <a:latin typeface="Cambria Math" panose="02040503050406030204" pitchFamily="18" charset="0"/>
                        </a:rPr>
                        <m:t>=</m:t>
                      </m:r>
                      <m:f>
                        <m:fPr>
                          <m:ctrlPr>
                            <a:rPr lang="en-US" sz="1200" b="0" i="1" smtClean="0">
                              <a:latin typeface="Cambria Math" panose="02040503050406030204" pitchFamily="18" charset="0"/>
                            </a:rPr>
                          </m:ctrlPr>
                        </m:fPr>
                        <m:num>
                          <m:r>
                            <a:rPr lang="en-US" sz="1200" b="0" i="1" smtClean="0">
                              <a:latin typeface="Cambria Math" panose="02040503050406030204" pitchFamily="18" charset="0"/>
                            </a:rPr>
                            <m:t>1</m:t>
                          </m:r>
                        </m:num>
                        <m:den>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𝑄</m:t>
                              </m:r>
                            </m:e>
                            <m:sub>
                              <m:r>
                                <a:rPr lang="en-US" sz="1200" b="0" i="1" smtClean="0">
                                  <a:latin typeface="Cambria Math" panose="02040503050406030204" pitchFamily="18" charset="0"/>
                                </a:rPr>
                                <m:t>𝑏</m:t>
                              </m:r>
                            </m:sub>
                          </m:sSub>
                        </m:den>
                      </m:f>
                      <m:nary>
                        <m:naryPr>
                          <m:ctrlPr>
                            <a:rPr lang="en-US" sz="1200" b="0" i="1" smtClean="0">
                              <a:latin typeface="Cambria Math" panose="02040503050406030204" pitchFamily="18" charset="0"/>
                            </a:rPr>
                          </m:ctrlPr>
                        </m:naryPr>
                        <m:sub>
                          <m:r>
                            <a:rPr lang="en-US" sz="1200" b="0" i="1" smtClean="0">
                              <a:latin typeface="Cambria Math" panose="02040503050406030204" pitchFamily="18" charset="0"/>
                            </a:rPr>
                            <m:t>−</m:t>
                          </m:r>
                          <m:r>
                            <a:rPr lang="en-US" sz="1200" i="1">
                              <a:latin typeface="Cambria Math" panose="02040503050406030204" pitchFamily="18" charset="0"/>
                              <a:ea typeface="Cambria Math" panose="02040503050406030204" pitchFamily="18" charset="0"/>
                            </a:rPr>
                            <m:t>∞</m:t>
                          </m:r>
                        </m:sub>
                        <m:sup>
                          <m:r>
                            <a:rPr lang="fr-FR" sz="1200" b="0" i="1" smtClean="0">
                              <a:latin typeface="Cambria Math" panose="02040503050406030204" pitchFamily="18" charset="0"/>
                            </a:rPr>
                            <m:t>𝑡</m:t>
                          </m:r>
                        </m:sup>
                        <m:e>
                          <m:r>
                            <a:rPr lang="en-US" sz="1200" i="1">
                              <a:latin typeface="Cambria Math" panose="02040503050406030204" pitchFamily="18" charset="0"/>
                            </a:rPr>
                            <m:t>𝐼</m:t>
                          </m:r>
                          <m:d>
                            <m:dPr>
                              <m:ctrlPr>
                                <a:rPr lang="en-US" sz="1200" i="1">
                                  <a:latin typeface="Cambria Math" panose="02040503050406030204" pitchFamily="18" charset="0"/>
                                </a:rPr>
                              </m:ctrlPr>
                            </m:dPr>
                            <m:e>
                              <m:sSup>
                                <m:sSupPr>
                                  <m:ctrlPr>
                                    <a:rPr lang="en-US" sz="1200" b="0" i="1" smtClean="0">
                                      <a:latin typeface="Cambria Math" panose="02040503050406030204" pitchFamily="18" charset="0"/>
                                    </a:rPr>
                                  </m:ctrlPr>
                                </m:sSupPr>
                                <m:e>
                                  <m:r>
                                    <a:rPr lang="en-US" sz="1200" i="1">
                                      <a:latin typeface="Cambria Math" panose="02040503050406030204" pitchFamily="18" charset="0"/>
                                    </a:rPr>
                                    <m:t>𝑡</m:t>
                                  </m:r>
                                </m:e>
                                <m:sup>
                                  <m:r>
                                    <a:rPr lang="en-US" sz="1200" b="0" i="1" smtClean="0">
                                      <a:latin typeface="Cambria Math" panose="02040503050406030204" pitchFamily="18" charset="0"/>
                                    </a:rPr>
                                    <m:t>′</m:t>
                                  </m:r>
                                </m:sup>
                              </m:sSup>
                            </m:e>
                          </m:d>
                          <m:sSubSup>
                            <m:sSubSupPr>
                              <m:ctrlPr>
                                <a:rPr lang="en-US" sz="1200" i="1">
                                  <a:latin typeface="Cambria Math" panose="02040503050406030204" pitchFamily="18" charset="0"/>
                                </a:rPr>
                              </m:ctrlPr>
                            </m:sSubSupPr>
                            <m:e>
                              <m:r>
                                <a:rPr lang="en-US" sz="1200" i="1">
                                  <a:latin typeface="Cambria Math" panose="02040503050406030204" pitchFamily="18" charset="0"/>
                                </a:rPr>
                                <m:t>𝑊</m:t>
                              </m:r>
                            </m:e>
                            <m:sub>
                              <m:r>
                                <a:rPr lang="en-US" sz="1200" i="1">
                                  <a:latin typeface="Cambria Math" panose="02040503050406030204" pitchFamily="18" charset="0"/>
                                </a:rPr>
                                <m:t>𝑠</m:t>
                              </m:r>
                            </m:sub>
                            <m:sup>
                              <m:r>
                                <a:rPr lang="en-US" sz="1200" i="1">
                                  <a:latin typeface="Cambria Math" panose="02040503050406030204" pitchFamily="18" charset="0"/>
                                </a:rPr>
                                <m:t>0</m:t>
                              </m:r>
                            </m:sup>
                          </m:sSubSup>
                          <m:d>
                            <m:dPr>
                              <m:ctrlPr>
                                <a:rPr lang="en-US" sz="1200" i="1">
                                  <a:latin typeface="Cambria Math" panose="02040503050406030204" pitchFamily="18" charset="0"/>
                                </a:rPr>
                              </m:ctrlPr>
                            </m:dPr>
                            <m:e>
                              <m:r>
                                <a:rPr lang="en-US" sz="1200" i="1">
                                  <a:latin typeface="Cambria Math" panose="02040503050406030204" pitchFamily="18" charset="0"/>
                                </a:rPr>
                                <m:t>𝑡</m:t>
                              </m:r>
                              <m:r>
                                <a:rPr lang="en-US" sz="1200" b="0" i="1" smtClean="0">
                                  <a:latin typeface="Cambria Math" panose="02040503050406030204" pitchFamily="18" charset="0"/>
                                </a:rPr>
                                <m:t>−</m:t>
                              </m:r>
                              <m:sSup>
                                <m:sSupPr>
                                  <m:ctrlPr>
                                    <a:rPr lang="en-US" sz="1200" b="0" i="1" smtClean="0">
                                      <a:latin typeface="Cambria Math" panose="02040503050406030204" pitchFamily="18" charset="0"/>
                                    </a:rPr>
                                  </m:ctrlPr>
                                </m:sSupPr>
                                <m:e>
                                  <m:r>
                                    <a:rPr lang="en-US" sz="1200" b="0" i="1" smtClean="0">
                                      <a:latin typeface="Cambria Math" panose="02040503050406030204" pitchFamily="18" charset="0"/>
                                    </a:rPr>
                                    <m:t>𝑡</m:t>
                                  </m:r>
                                </m:e>
                                <m:sup>
                                  <m:r>
                                    <a:rPr lang="en-US" sz="1200" b="0" i="1" smtClean="0">
                                      <a:latin typeface="Cambria Math" panose="02040503050406030204" pitchFamily="18" charset="0"/>
                                    </a:rPr>
                                    <m:t>′</m:t>
                                  </m:r>
                                </m:sup>
                              </m:sSup>
                            </m:e>
                          </m:d>
                          <m:r>
                            <a:rPr lang="en-US" sz="1200" b="0" i="1" smtClean="0">
                              <a:latin typeface="Cambria Math" panose="02040503050406030204" pitchFamily="18" charset="0"/>
                            </a:rPr>
                            <m:t>𝑑</m:t>
                          </m:r>
                          <m:sSup>
                            <m:sSupPr>
                              <m:ctrlPr>
                                <a:rPr lang="en-US" sz="1200" b="0" i="1" smtClean="0">
                                  <a:latin typeface="Cambria Math" panose="02040503050406030204" pitchFamily="18" charset="0"/>
                                </a:rPr>
                              </m:ctrlPr>
                            </m:sSupPr>
                            <m:e>
                              <m:r>
                                <a:rPr lang="en-US" sz="1200" b="0" i="1" smtClean="0">
                                  <a:latin typeface="Cambria Math" panose="02040503050406030204" pitchFamily="18" charset="0"/>
                                </a:rPr>
                                <m:t>𝑡</m:t>
                              </m:r>
                            </m:e>
                            <m:sup>
                              <m:r>
                                <a:rPr lang="en-US" sz="1200" b="0" i="1" smtClean="0">
                                  <a:latin typeface="Cambria Math" panose="02040503050406030204" pitchFamily="18" charset="0"/>
                                </a:rPr>
                                <m:t>′</m:t>
                              </m:r>
                            </m:sup>
                          </m:sSup>
                        </m:e>
                      </m:nary>
                    </m:oMath>
                  </m:oMathPara>
                </a14:m>
                <a:endParaRPr lang="en-GB" sz="1200" dirty="0"/>
              </a:p>
            </p:txBody>
          </p:sp>
        </mc:Choice>
        <mc:Fallback xmlns="">
          <p:sp>
            <p:nvSpPr>
              <p:cNvPr id="2" name="TextBox 1">
                <a:extLst>
                  <a:ext uri="{FF2B5EF4-FFF2-40B4-BE49-F238E27FC236}">
                    <a16:creationId xmlns:a16="http://schemas.microsoft.com/office/drawing/2014/main" id="{AD052BB0-2EB4-CBEE-3D33-C0E058CAC7D9}"/>
                  </a:ext>
                </a:extLst>
              </p:cNvPr>
              <p:cNvSpPr txBox="1">
                <a:spLocks noRot="1" noChangeAspect="1" noMove="1" noResize="1" noEditPoints="1" noAdjustHandles="1" noChangeArrowheads="1" noChangeShapeType="1" noTextEdit="1"/>
              </p:cNvSpPr>
              <p:nvPr/>
            </p:nvSpPr>
            <p:spPr>
              <a:xfrm>
                <a:off x="3827925" y="2170174"/>
                <a:ext cx="2775503" cy="414216"/>
              </a:xfrm>
              <a:prstGeom prst="rect">
                <a:avLst/>
              </a:prstGeom>
              <a:blipFill>
                <a:blip r:embed="rId3"/>
                <a:stretch>
                  <a:fillRect l="-659" t="-185294" b="-27058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D147EED9-4C54-5108-65E1-5015EF6F708D}"/>
                  </a:ext>
                </a:extLst>
              </p:cNvPr>
              <p:cNvSpPr txBox="1"/>
              <p:nvPr/>
            </p:nvSpPr>
            <p:spPr>
              <a:xfrm>
                <a:off x="7306215" y="2169778"/>
                <a:ext cx="1633588" cy="4010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𝐼</m:t>
                      </m:r>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𝑡</m:t>
                          </m:r>
                          <m:r>
                            <a:rPr lang="en-US" sz="1200" b="0" i="1" smtClean="0">
                              <a:latin typeface="Cambria Math" panose="02040503050406030204" pitchFamily="18" charset="0"/>
                            </a:rPr>
                            <m:t>′</m:t>
                          </m:r>
                        </m:e>
                      </m:d>
                      <m:r>
                        <a:rPr lang="en-US" sz="1200" b="0" i="1" smtClean="0">
                          <a:latin typeface="Cambria Math" panose="02040503050406030204" pitchFamily="18" charset="0"/>
                        </a:rPr>
                        <m:t>=</m:t>
                      </m:r>
                      <m:f>
                        <m:fPr>
                          <m:ctrlPr>
                            <a:rPr lang="en-US" sz="1200" b="0" i="1" smtClean="0">
                              <a:latin typeface="Cambria Math" panose="02040503050406030204" pitchFamily="18" charset="0"/>
                            </a:rPr>
                          </m:ctrlPr>
                        </m:fPr>
                        <m:num>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𝑄</m:t>
                              </m:r>
                            </m:e>
                            <m:sub>
                              <m:r>
                                <m:rPr>
                                  <m:sty m:val="p"/>
                                </m:rPr>
                                <a:rPr lang="en-US" sz="1200" b="0" i="0" smtClean="0">
                                  <a:latin typeface="Cambria Math" panose="02040503050406030204" pitchFamily="18" charset="0"/>
                                </a:rPr>
                                <m:t>b</m:t>
                              </m:r>
                            </m:sub>
                          </m:sSub>
                        </m:num>
                        <m:den>
                          <m:rad>
                            <m:radPr>
                              <m:degHide m:val="on"/>
                              <m:ctrlPr>
                                <a:rPr lang="en-US" sz="1200" b="0" i="1" smtClean="0">
                                  <a:latin typeface="Cambria Math" panose="02040503050406030204" pitchFamily="18" charset="0"/>
                                </a:rPr>
                              </m:ctrlPr>
                            </m:radPr>
                            <m:deg/>
                            <m:e>
                              <m:r>
                                <a:rPr lang="en-US" sz="1200" b="0" i="1" smtClean="0">
                                  <a:latin typeface="Cambria Math" panose="02040503050406030204" pitchFamily="18" charset="0"/>
                                </a:rPr>
                                <m:t>2</m:t>
                              </m:r>
                              <m:r>
                                <a:rPr lang="en-US" sz="1200" b="0" i="1" smtClean="0">
                                  <a:latin typeface="Cambria Math" panose="02040503050406030204" pitchFamily="18" charset="0"/>
                                </a:rPr>
                                <m:t>𝜋</m:t>
                              </m:r>
                            </m:e>
                          </m:rad>
                          <m:sSub>
                            <m:sSubPr>
                              <m:ctrlPr>
                                <a:rPr lang="en-US" sz="1200" i="1">
                                  <a:latin typeface="Cambria Math" panose="02040503050406030204" pitchFamily="18" charset="0"/>
                                </a:rPr>
                              </m:ctrlPr>
                            </m:sSubPr>
                            <m:e>
                              <m:r>
                                <a:rPr lang="en-US" sz="1200" i="1">
                                  <a:latin typeface="Cambria Math" panose="02040503050406030204" pitchFamily="18" charset="0"/>
                                </a:rPr>
                                <m:t>𝜎</m:t>
                              </m:r>
                            </m:e>
                            <m:sub>
                              <m:r>
                                <m:rPr>
                                  <m:sty m:val="p"/>
                                </m:rPr>
                                <a:rPr lang="en-US" sz="1200">
                                  <a:latin typeface="Cambria Math" panose="02040503050406030204" pitchFamily="18" charset="0"/>
                                </a:rPr>
                                <m:t>t</m:t>
                              </m:r>
                            </m:sub>
                          </m:sSub>
                        </m:den>
                      </m:f>
                      <m:sSup>
                        <m:sSupPr>
                          <m:ctrlPr>
                            <a:rPr lang="en-US" sz="1200" i="1">
                              <a:latin typeface="Cambria Math" panose="02040503050406030204" pitchFamily="18" charset="0"/>
                            </a:rPr>
                          </m:ctrlPr>
                        </m:sSupPr>
                        <m:e>
                          <m:r>
                            <m:rPr>
                              <m:sty m:val="p"/>
                            </m:rPr>
                            <a:rPr lang="en-US" sz="1200" i="0">
                              <a:latin typeface="Cambria Math" panose="02040503050406030204" pitchFamily="18" charset="0"/>
                            </a:rPr>
                            <m:t>e</m:t>
                          </m:r>
                        </m:e>
                        <m:sup>
                          <m:r>
                            <a:rPr lang="en-US" sz="1200" i="1">
                              <a:latin typeface="Cambria Math" panose="02040503050406030204" pitchFamily="18" charset="0"/>
                            </a:rPr>
                            <m:t>−</m:t>
                          </m:r>
                          <m:sSup>
                            <m:sSupPr>
                              <m:ctrlPr>
                                <a:rPr lang="en-US" sz="1200" b="0" i="1" smtClean="0">
                                  <a:latin typeface="Cambria Math" panose="02040503050406030204" pitchFamily="18" charset="0"/>
                                </a:rPr>
                              </m:ctrlPr>
                            </m:sSupPr>
                            <m:e>
                              <m:sSup>
                                <m:sSupPr>
                                  <m:ctrlPr>
                                    <a:rPr lang="en-US" sz="1200" b="0" i="1" smtClean="0">
                                      <a:latin typeface="Cambria Math" panose="02040503050406030204" pitchFamily="18" charset="0"/>
                                    </a:rPr>
                                  </m:ctrlPr>
                                </m:sSupPr>
                                <m:e>
                                  <m:r>
                                    <a:rPr lang="en-US" sz="1200" b="0" i="1" smtClean="0">
                                      <a:latin typeface="Cambria Math" panose="02040503050406030204" pitchFamily="18" charset="0"/>
                                    </a:rPr>
                                    <m:t>𝑡</m:t>
                                  </m:r>
                                </m:e>
                                <m:sup>
                                  <m:r>
                                    <a:rPr lang="en-US" sz="1200" b="0" i="1" smtClean="0">
                                      <a:latin typeface="Cambria Math" panose="02040503050406030204" pitchFamily="18" charset="0"/>
                                    </a:rPr>
                                    <m:t>′</m:t>
                                  </m:r>
                                </m:sup>
                              </m:sSup>
                            </m:e>
                            <m:sup>
                              <m:r>
                                <a:rPr lang="en-US" sz="1200" b="0" i="1" smtClean="0">
                                  <a:latin typeface="Cambria Math" panose="02040503050406030204" pitchFamily="18" charset="0"/>
                                </a:rPr>
                                <m:t>2</m:t>
                              </m:r>
                            </m:sup>
                          </m:sSup>
                          <m:r>
                            <a:rPr lang="en-US" sz="1200" i="1">
                              <a:latin typeface="Cambria Math" panose="02040503050406030204" pitchFamily="18" charset="0"/>
                            </a:rPr>
                            <m:t>/2</m:t>
                          </m:r>
                          <m:sSup>
                            <m:sSupPr>
                              <m:ctrlPr>
                                <a:rPr lang="en-US" sz="1200" i="1">
                                  <a:latin typeface="Cambria Math" panose="02040503050406030204" pitchFamily="18" charset="0"/>
                                </a:rPr>
                              </m:ctrlPr>
                            </m:sSupPr>
                            <m:e>
                              <m:sSub>
                                <m:sSubPr>
                                  <m:ctrlPr>
                                    <a:rPr lang="en-US" sz="1200" i="1">
                                      <a:latin typeface="Cambria Math" panose="02040503050406030204" pitchFamily="18" charset="0"/>
                                    </a:rPr>
                                  </m:ctrlPr>
                                </m:sSubPr>
                                <m:e>
                                  <m:r>
                                    <a:rPr lang="en-US" sz="1200" i="1">
                                      <a:latin typeface="Cambria Math" panose="02040503050406030204" pitchFamily="18" charset="0"/>
                                    </a:rPr>
                                    <m:t>𝜎</m:t>
                                  </m:r>
                                </m:e>
                                <m:sub>
                                  <m:r>
                                    <a:rPr lang="en-US" sz="1200" i="1">
                                      <a:latin typeface="Cambria Math" panose="02040503050406030204" pitchFamily="18" charset="0"/>
                                    </a:rPr>
                                    <m:t>𝑡</m:t>
                                  </m:r>
                                </m:sub>
                              </m:sSub>
                            </m:e>
                            <m:sup>
                              <m:r>
                                <a:rPr lang="en-US" sz="1200" i="1">
                                  <a:latin typeface="Cambria Math" panose="02040503050406030204" pitchFamily="18" charset="0"/>
                                </a:rPr>
                                <m:t>2</m:t>
                              </m:r>
                            </m:sup>
                          </m:sSup>
                        </m:sup>
                      </m:sSup>
                    </m:oMath>
                  </m:oMathPara>
                </a14:m>
                <a:endParaRPr lang="en-GB" sz="1200" dirty="0"/>
              </a:p>
            </p:txBody>
          </p:sp>
        </mc:Choice>
        <mc:Fallback xmlns="">
          <p:sp>
            <p:nvSpPr>
              <p:cNvPr id="14" name="TextBox 13">
                <a:extLst>
                  <a:ext uri="{FF2B5EF4-FFF2-40B4-BE49-F238E27FC236}">
                    <a16:creationId xmlns:a16="http://schemas.microsoft.com/office/drawing/2014/main" id="{A082E1D0-2CA0-73F3-8EDD-B9AE670EEA69}"/>
                  </a:ext>
                </a:extLst>
              </p:cNvPr>
              <p:cNvSpPr txBox="1">
                <a:spLocks noRot="1" noChangeAspect="1" noMove="1" noResize="1" noEditPoints="1" noAdjustHandles="1" noChangeArrowheads="1" noChangeShapeType="1" noTextEdit="1"/>
              </p:cNvSpPr>
              <p:nvPr/>
            </p:nvSpPr>
            <p:spPr>
              <a:xfrm>
                <a:off x="7306215" y="2169778"/>
                <a:ext cx="1633588" cy="401007"/>
              </a:xfrm>
              <a:prstGeom prst="rect">
                <a:avLst/>
              </a:prstGeom>
              <a:blipFill>
                <a:blip r:embed="rId4"/>
                <a:stretch>
                  <a:fillRect l="-373" t="-4545" b="-757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9EED94FF-C9A5-9B3C-5466-A77E39E9C6E8}"/>
                  </a:ext>
                </a:extLst>
              </p:cNvPr>
              <p:cNvSpPr txBox="1"/>
              <p:nvPr/>
            </p:nvSpPr>
            <p:spPr>
              <a:xfrm>
                <a:off x="3616882" y="1199039"/>
                <a:ext cx="4476482" cy="25212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600" b="0" i="1" smtClean="0">
                              <a:solidFill>
                                <a:srgbClr val="FF0000"/>
                              </a:solidFill>
                              <a:latin typeface="Cambria Math" panose="02040503050406030204" pitchFamily="18" charset="0"/>
                            </a:rPr>
                          </m:ctrlPr>
                        </m:sSupPr>
                        <m:e>
                          <m:r>
                            <a:rPr lang="en-US" sz="1600" b="0" i="1" smtClean="0">
                              <a:solidFill>
                                <a:srgbClr val="FF0000"/>
                              </a:solidFill>
                              <a:latin typeface="Cambria Math" panose="02040503050406030204" pitchFamily="18" charset="0"/>
                            </a:rPr>
                            <m:t>𝑊</m:t>
                          </m:r>
                        </m:e>
                        <m:sup>
                          <m:r>
                            <m:rPr>
                              <m:sty m:val="p"/>
                            </m:rPr>
                            <a:rPr lang="en-US" sz="1600" b="0" i="0" smtClean="0">
                              <a:solidFill>
                                <a:srgbClr val="FF0000"/>
                              </a:solidFill>
                              <a:latin typeface="Cambria Math" panose="02040503050406030204" pitchFamily="18" charset="0"/>
                            </a:rPr>
                            <m:t>tot</m:t>
                          </m:r>
                        </m:sup>
                      </m:sSup>
                      <m:d>
                        <m:dPr>
                          <m:ctrlPr>
                            <a:rPr lang="en-US" sz="1600" b="0" i="1" smtClean="0">
                              <a:solidFill>
                                <a:srgbClr val="FF0000"/>
                              </a:solidFill>
                              <a:latin typeface="Cambria Math" panose="02040503050406030204" pitchFamily="18" charset="0"/>
                            </a:rPr>
                          </m:ctrlPr>
                        </m:dPr>
                        <m:e>
                          <m:r>
                            <a:rPr lang="en-US" sz="1600" b="0" i="1" smtClean="0">
                              <a:solidFill>
                                <a:srgbClr val="FF0000"/>
                              </a:solidFill>
                              <a:latin typeface="Cambria Math" panose="02040503050406030204" pitchFamily="18" charset="0"/>
                            </a:rPr>
                            <m:t>𝑡</m:t>
                          </m:r>
                        </m:e>
                      </m:d>
                      <m:r>
                        <a:rPr lang="en-US" sz="1600" b="0" i="1" smtClean="0">
                          <a:latin typeface="Cambria Math" panose="02040503050406030204" pitchFamily="18" charset="0"/>
                        </a:rPr>
                        <m:t>=</m:t>
                      </m:r>
                      <m:sSub>
                        <m:sSubPr>
                          <m:ctrlPr>
                            <a:rPr lang="en-US" sz="1600" b="0" i="1" smtClean="0">
                              <a:solidFill>
                                <a:srgbClr val="00B050"/>
                              </a:solidFill>
                              <a:latin typeface="Cambria Math" panose="02040503050406030204" pitchFamily="18" charset="0"/>
                            </a:rPr>
                          </m:ctrlPr>
                        </m:sSubPr>
                        <m:e>
                          <m:r>
                            <a:rPr lang="en-US" sz="1600" b="0" i="1" smtClean="0">
                              <a:solidFill>
                                <a:srgbClr val="00B050"/>
                              </a:solidFill>
                              <a:latin typeface="Cambria Math" panose="02040503050406030204" pitchFamily="18" charset="0"/>
                            </a:rPr>
                            <m:t>𝑊</m:t>
                          </m:r>
                        </m:e>
                        <m:sub>
                          <m:r>
                            <m:rPr>
                              <m:sty m:val="p"/>
                            </m:rPr>
                            <a:rPr lang="en-US" sz="1600" b="0" i="0" smtClean="0">
                              <a:solidFill>
                                <a:srgbClr val="00B050"/>
                              </a:solidFill>
                              <a:latin typeface="Cambria Math" panose="02040503050406030204" pitchFamily="18" charset="0"/>
                            </a:rPr>
                            <m:t>FM</m:t>
                          </m:r>
                        </m:sub>
                      </m:sSub>
                      <m:d>
                        <m:dPr>
                          <m:ctrlPr>
                            <a:rPr lang="en-US" sz="1600" i="1">
                              <a:solidFill>
                                <a:srgbClr val="00B050"/>
                              </a:solidFill>
                              <a:latin typeface="Cambria Math" panose="02040503050406030204" pitchFamily="18" charset="0"/>
                            </a:rPr>
                          </m:ctrlPr>
                        </m:dPr>
                        <m:e>
                          <m:r>
                            <a:rPr lang="en-US" sz="1600" i="1">
                              <a:solidFill>
                                <a:srgbClr val="00B050"/>
                              </a:solidFill>
                              <a:latin typeface="Cambria Math" panose="02040503050406030204" pitchFamily="18" charset="0"/>
                            </a:rPr>
                            <m:t>𝑡</m:t>
                          </m:r>
                        </m:e>
                      </m:d>
                      <m:r>
                        <a:rPr lang="en-US" sz="1600" b="0" i="1" smtClean="0">
                          <a:solidFill>
                            <a:srgbClr val="00B050"/>
                          </a:solidFill>
                          <a:latin typeface="Cambria Math" panose="02040503050406030204" pitchFamily="18" charset="0"/>
                        </a:rPr>
                        <m:t>+</m:t>
                      </m:r>
                      <m:sSub>
                        <m:sSubPr>
                          <m:ctrlPr>
                            <a:rPr lang="en-US" sz="1600" b="0" i="1" smtClean="0">
                              <a:solidFill>
                                <a:srgbClr val="00B050"/>
                              </a:solidFill>
                              <a:latin typeface="Cambria Math" panose="02040503050406030204" pitchFamily="18" charset="0"/>
                            </a:rPr>
                          </m:ctrlPr>
                        </m:sSubPr>
                        <m:e>
                          <m:r>
                            <a:rPr lang="en-US" sz="1600" b="0" i="1" smtClean="0">
                              <a:solidFill>
                                <a:srgbClr val="00B050"/>
                              </a:solidFill>
                              <a:latin typeface="Cambria Math" panose="02040503050406030204" pitchFamily="18" charset="0"/>
                            </a:rPr>
                            <m:t>𝑊</m:t>
                          </m:r>
                        </m:e>
                        <m:sub>
                          <m:r>
                            <m:rPr>
                              <m:sty m:val="p"/>
                            </m:rPr>
                            <a:rPr lang="en-US" sz="1600" b="0" i="0" smtClean="0">
                              <a:solidFill>
                                <a:srgbClr val="00B050"/>
                              </a:solidFill>
                              <a:latin typeface="Cambria Math" panose="02040503050406030204" pitchFamily="18" charset="0"/>
                            </a:rPr>
                            <m:t>HOMs</m:t>
                          </m:r>
                        </m:sub>
                      </m:sSub>
                      <m:r>
                        <a:rPr lang="en-US" sz="1600" b="0" i="1" smtClean="0">
                          <a:latin typeface="Cambria Math" panose="02040503050406030204" pitchFamily="18" charset="0"/>
                        </a:rPr>
                        <m:t>+</m:t>
                      </m:r>
                      <m:sSup>
                        <m:sSupPr>
                          <m:ctrlPr>
                            <a:rPr lang="en-US" sz="1600" b="0" i="1" smtClean="0">
                              <a:solidFill>
                                <a:srgbClr val="CF6700"/>
                              </a:solidFill>
                              <a:latin typeface="Cambria Math" panose="02040503050406030204" pitchFamily="18" charset="0"/>
                            </a:rPr>
                          </m:ctrlPr>
                        </m:sSupPr>
                        <m:e>
                          <m:r>
                            <a:rPr lang="en-US" sz="1600" b="0" i="1" smtClean="0">
                              <a:solidFill>
                                <a:srgbClr val="CF6700"/>
                              </a:solidFill>
                              <a:latin typeface="Cambria Math" panose="02040503050406030204" pitchFamily="18" charset="0"/>
                            </a:rPr>
                            <m:t>𝑊</m:t>
                          </m:r>
                        </m:e>
                        <m:sup>
                          <m:r>
                            <m:rPr>
                              <m:sty m:val="p"/>
                            </m:rPr>
                            <a:rPr lang="en-US" sz="1600" b="0" i="0" smtClean="0">
                              <a:solidFill>
                                <a:srgbClr val="CF6700"/>
                              </a:solidFill>
                              <a:latin typeface="Cambria Math" panose="02040503050406030204" pitchFamily="18" charset="0"/>
                            </a:rPr>
                            <m:t>ISC</m:t>
                          </m:r>
                        </m:sup>
                      </m:sSup>
                      <m:d>
                        <m:dPr>
                          <m:ctrlPr>
                            <a:rPr lang="en-US" sz="1600" b="0" i="1" smtClean="0">
                              <a:solidFill>
                                <a:srgbClr val="CF6700"/>
                              </a:solidFill>
                              <a:latin typeface="Cambria Math" panose="02040503050406030204" pitchFamily="18" charset="0"/>
                            </a:rPr>
                          </m:ctrlPr>
                        </m:dPr>
                        <m:e>
                          <m:r>
                            <a:rPr lang="en-US" sz="1600" b="0" i="1" smtClean="0">
                              <a:solidFill>
                                <a:srgbClr val="CF6700"/>
                              </a:solidFill>
                              <a:latin typeface="Cambria Math" panose="02040503050406030204" pitchFamily="18" charset="0"/>
                            </a:rPr>
                            <m:t>𝑡</m:t>
                          </m:r>
                        </m:e>
                      </m:d>
                      <m:r>
                        <a:rPr lang="en-US" sz="1600" b="0" i="1" smtClean="0">
                          <a:solidFill>
                            <a:schemeClr val="tx1"/>
                          </a:solidFill>
                          <a:latin typeface="Cambria Math" panose="02040503050406030204" pitchFamily="18" charset="0"/>
                        </a:rPr>
                        <m:t>+</m:t>
                      </m:r>
                      <m:sSup>
                        <m:sSupPr>
                          <m:ctrlPr>
                            <a:rPr lang="en-US" sz="1600" i="1" smtClean="0">
                              <a:solidFill>
                                <a:srgbClr val="CF6700"/>
                              </a:solidFill>
                              <a:latin typeface="Cambria Math" panose="02040503050406030204" pitchFamily="18" charset="0"/>
                            </a:rPr>
                          </m:ctrlPr>
                        </m:sSupPr>
                        <m:e>
                          <m:r>
                            <a:rPr lang="en-US" sz="1600" i="1">
                              <a:solidFill>
                                <a:srgbClr val="CF6700"/>
                              </a:solidFill>
                              <a:latin typeface="Cambria Math" panose="02040503050406030204" pitchFamily="18" charset="0"/>
                            </a:rPr>
                            <m:t>𝑊</m:t>
                          </m:r>
                        </m:e>
                        <m:sup>
                          <m:r>
                            <m:rPr>
                              <m:sty m:val="p"/>
                            </m:rPr>
                            <a:rPr lang="en-US" sz="1600" b="0" i="0" smtClean="0">
                              <a:solidFill>
                                <a:srgbClr val="CF6700"/>
                              </a:solidFill>
                              <a:latin typeface="Cambria Math" panose="02040503050406030204" pitchFamily="18" charset="0"/>
                            </a:rPr>
                            <m:t>D</m:t>
                          </m:r>
                          <m:r>
                            <m:rPr>
                              <m:sty m:val="p"/>
                            </m:rPr>
                            <a:rPr lang="en-US" sz="1600">
                              <a:solidFill>
                                <a:srgbClr val="CF6700"/>
                              </a:solidFill>
                              <a:latin typeface="Cambria Math" panose="02040503050406030204" pitchFamily="18" charset="0"/>
                            </a:rPr>
                            <m:t>SC</m:t>
                          </m:r>
                        </m:sup>
                      </m:sSup>
                      <m:r>
                        <a:rPr lang="en-US" sz="1600" i="1">
                          <a:solidFill>
                            <a:srgbClr val="CF6700"/>
                          </a:solidFill>
                          <a:latin typeface="Cambria Math" panose="02040503050406030204" pitchFamily="18" charset="0"/>
                        </a:rPr>
                        <m:t>(</m:t>
                      </m:r>
                      <m:r>
                        <a:rPr lang="en-US" sz="1600" i="1">
                          <a:solidFill>
                            <a:srgbClr val="CF6700"/>
                          </a:solidFill>
                          <a:latin typeface="Cambria Math" panose="02040503050406030204" pitchFamily="18" charset="0"/>
                        </a:rPr>
                        <m:t>𝑡</m:t>
                      </m:r>
                      <m:r>
                        <a:rPr lang="en-US" sz="1600" i="1">
                          <a:solidFill>
                            <a:srgbClr val="CF6700"/>
                          </a:solidFill>
                          <a:latin typeface="Cambria Math" panose="02040503050406030204" pitchFamily="18" charset="0"/>
                        </a:rPr>
                        <m:t>)</m:t>
                      </m:r>
                    </m:oMath>
                  </m:oMathPara>
                </a14:m>
                <a:endParaRPr lang="en-GB" sz="1600" dirty="0"/>
              </a:p>
            </p:txBody>
          </p:sp>
        </mc:Choice>
        <mc:Fallback xmlns="">
          <p:sp>
            <p:nvSpPr>
              <p:cNvPr id="31" name="TextBox 30">
                <a:extLst>
                  <a:ext uri="{FF2B5EF4-FFF2-40B4-BE49-F238E27FC236}">
                    <a16:creationId xmlns:a16="http://schemas.microsoft.com/office/drawing/2014/main" id="{9EED94FF-C9A5-9B3C-5466-A77E39E9C6E8}"/>
                  </a:ext>
                </a:extLst>
              </p:cNvPr>
              <p:cNvSpPr txBox="1">
                <a:spLocks noRot="1" noChangeAspect="1" noMove="1" noResize="1" noEditPoints="1" noAdjustHandles="1" noChangeArrowheads="1" noChangeShapeType="1" noTextEdit="1"/>
              </p:cNvSpPr>
              <p:nvPr/>
            </p:nvSpPr>
            <p:spPr>
              <a:xfrm>
                <a:off x="3616882" y="1199039"/>
                <a:ext cx="4476482" cy="252120"/>
              </a:xfrm>
              <a:prstGeom prst="rect">
                <a:avLst/>
              </a:prstGeom>
              <a:blipFill>
                <a:blip r:embed="rId10"/>
                <a:stretch>
                  <a:fillRect l="-408" r="-952" b="-34146"/>
                </a:stretch>
              </a:blipFill>
            </p:spPr>
            <p:txBody>
              <a:bodyPr/>
              <a:lstStyle/>
              <a:p>
                <a:r>
                  <a:rPr lang="en-GB">
                    <a:noFill/>
                  </a:rPr>
                  <a:t> </a:t>
                </a:r>
              </a:p>
            </p:txBody>
          </p:sp>
        </mc:Fallback>
      </mc:AlternateContent>
      <p:sp>
        <p:nvSpPr>
          <p:cNvPr id="34" name="Content Placeholder 1">
            <a:extLst>
              <a:ext uri="{FF2B5EF4-FFF2-40B4-BE49-F238E27FC236}">
                <a16:creationId xmlns:a16="http://schemas.microsoft.com/office/drawing/2014/main" id="{A95AA8D1-C77A-B20B-183B-D6BB34FCA872}"/>
              </a:ext>
            </a:extLst>
          </p:cNvPr>
          <p:cNvSpPr txBox="1">
            <a:spLocks/>
          </p:cNvSpPr>
          <p:nvPr/>
        </p:nvSpPr>
        <p:spPr>
          <a:xfrm>
            <a:off x="323528" y="521618"/>
            <a:ext cx="8721970" cy="363936"/>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200" dirty="0"/>
              <a:t>The total wake potential of an RF cavity can be decomposed as sum of the wakefields (FM + HOMs) and space charge fields</a:t>
            </a:r>
          </a:p>
          <a:p>
            <a:pPr lvl="2"/>
            <a:endParaRPr lang="en-US" sz="1200" dirty="0"/>
          </a:p>
        </p:txBody>
      </p:sp>
      <p:sp>
        <p:nvSpPr>
          <p:cNvPr id="3" name="Footer Placeholder 4">
            <a:extLst>
              <a:ext uri="{FF2B5EF4-FFF2-40B4-BE49-F238E27FC236}">
                <a16:creationId xmlns:a16="http://schemas.microsoft.com/office/drawing/2014/main" id="{E99EB1AC-47DB-036F-2570-66C8DFF1FC1B}"/>
              </a:ext>
            </a:extLst>
          </p:cNvPr>
          <p:cNvSpPr txBox="1">
            <a:spLocks/>
          </p:cNvSpPr>
          <p:nvPr/>
        </p:nvSpPr>
        <p:spPr>
          <a:xfrm>
            <a:off x="6635547" y="2270020"/>
            <a:ext cx="721799" cy="21837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dirty="0"/>
              <a:t>with</a:t>
            </a:r>
            <a:endParaRPr lang="en-GB" dirty="0"/>
          </a:p>
        </p:txBody>
      </p:sp>
      <p:sp>
        <p:nvSpPr>
          <p:cNvPr id="6" name="Right Brace 5">
            <a:extLst>
              <a:ext uri="{FF2B5EF4-FFF2-40B4-BE49-F238E27FC236}">
                <a16:creationId xmlns:a16="http://schemas.microsoft.com/office/drawing/2014/main" id="{E8D8EE1E-D0AB-5B3F-9427-89D5F24CE500}"/>
              </a:ext>
            </a:extLst>
          </p:cNvPr>
          <p:cNvSpPr/>
          <p:nvPr/>
        </p:nvSpPr>
        <p:spPr>
          <a:xfrm rot="5400000">
            <a:off x="1921319" y="2485125"/>
            <a:ext cx="70282" cy="1554480"/>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8" name="Footer Placeholder 4">
            <a:extLst>
              <a:ext uri="{FF2B5EF4-FFF2-40B4-BE49-F238E27FC236}">
                <a16:creationId xmlns:a16="http://schemas.microsoft.com/office/drawing/2014/main" id="{2B9F1D23-583F-97D3-9AE3-B3EA7A7A7B07}"/>
              </a:ext>
            </a:extLst>
          </p:cNvPr>
          <p:cNvSpPr txBox="1">
            <a:spLocks/>
          </p:cNvSpPr>
          <p:nvPr/>
        </p:nvSpPr>
        <p:spPr>
          <a:xfrm>
            <a:off x="1023693" y="3271248"/>
            <a:ext cx="1929179" cy="21837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b="1" dirty="0"/>
              <a:t>Short-range</a:t>
            </a:r>
            <a:r>
              <a:rPr lang="en-US" sz="900" dirty="0"/>
              <a:t> </a:t>
            </a:r>
            <a:r>
              <a:rPr lang="en-US" sz="900" b="1" dirty="0"/>
              <a:t>wake</a:t>
            </a:r>
            <a:endParaRPr lang="en-GB" sz="900" b="1" dirty="0"/>
          </a:p>
        </p:txBody>
      </p:sp>
      <p:sp>
        <p:nvSpPr>
          <p:cNvPr id="13" name="Right Brace 12">
            <a:extLst>
              <a:ext uri="{FF2B5EF4-FFF2-40B4-BE49-F238E27FC236}">
                <a16:creationId xmlns:a16="http://schemas.microsoft.com/office/drawing/2014/main" id="{E52DE657-1236-24AE-894B-C1F3A0CB61ED}"/>
              </a:ext>
            </a:extLst>
          </p:cNvPr>
          <p:cNvSpPr/>
          <p:nvPr/>
        </p:nvSpPr>
        <p:spPr>
          <a:xfrm rot="5400000">
            <a:off x="3038031" y="2919465"/>
            <a:ext cx="70282" cy="685800"/>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5" name="Footer Placeholder 4">
            <a:extLst>
              <a:ext uri="{FF2B5EF4-FFF2-40B4-BE49-F238E27FC236}">
                <a16:creationId xmlns:a16="http://schemas.microsoft.com/office/drawing/2014/main" id="{F0CEDBC5-CBC2-1511-5BBD-48E814F55065}"/>
              </a:ext>
            </a:extLst>
          </p:cNvPr>
          <p:cNvSpPr txBox="1">
            <a:spLocks/>
          </p:cNvSpPr>
          <p:nvPr/>
        </p:nvSpPr>
        <p:spPr>
          <a:xfrm>
            <a:off x="2048583" y="3268048"/>
            <a:ext cx="1929179" cy="21837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b="1" dirty="0"/>
              <a:t>Long-range wake</a:t>
            </a:r>
            <a:endParaRPr lang="en-GB" sz="900" b="1" dirty="0"/>
          </a:p>
        </p:txBody>
      </p:sp>
      <p:sp>
        <p:nvSpPr>
          <p:cNvPr id="17" name="Right Brace 16">
            <a:extLst>
              <a:ext uri="{FF2B5EF4-FFF2-40B4-BE49-F238E27FC236}">
                <a16:creationId xmlns:a16="http://schemas.microsoft.com/office/drawing/2014/main" id="{733AADFA-8D8F-FA2E-66CD-0AF6783F8BCE}"/>
              </a:ext>
            </a:extLst>
          </p:cNvPr>
          <p:cNvSpPr/>
          <p:nvPr/>
        </p:nvSpPr>
        <p:spPr>
          <a:xfrm rot="5400000">
            <a:off x="7149425" y="702516"/>
            <a:ext cx="99651" cy="1633587"/>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20" name="Footer Placeholder 4">
            <a:extLst>
              <a:ext uri="{FF2B5EF4-FFF2-40B4-BE49-F238E27FC236}">
                <a16:creationId xmlns:a16="http://schemas.microsoft.com/office/drawing/2014/main" id="{A8A99477-95ED-96BF-019F-20FE49190EED}"/>
              </a:ext>
            </a:extLst>
          </p:cNvPr>
          <p:cNvSpPr txBox="1">
            <a:spLocks/>
          </p:cNvSpPr>
          <p:nvPr/>
        </p:nvSpPr>
        <p:spPr>
          <a:xfrm>
            <a:off x="6212599" y="1670360"/>
            <a:ext cx="1929179" cy="21837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b="1" dirty="0"/>
              <a:t>Space-charge wake potential</a:t>
            </a:r>
            <a:endParaRPr lang="en-GB" sz="900" b="1" dirty="0"/>
          </a:p>
        </p:txBody>
      </p:sp>
      <mc:AlternateContent xmlns:mc="http://schemas.openxmlformats.org/markup-compatibility/2006" xmlns:a14="http://schemas.microsoft.com/office/drawing/2010/main">
        <mc:Choice Requires="a14">
          <p:sp>
            <p:nvSpPr>
              <p:cNvPr id="22" name="Content Placeholder 1">
                <a:extLst>
                  <a:ext uri="{FF2B5EF4-FFF2-40B4-BE49-F238E27FC236}">
                    <a16:creationId xmlns:a16="http://schemas.microsoft.com/office/drawing/2014/main" id="{E53BCD28-82EB-035F-2EF4-656C14CA13E3}"/>
                  </a:ext>
                </a:extLst>
              </p:cNvPr>
              <p:cNvSpPr txBox="1">
                <a:spLocks/>
              </p:cNvSpPr>
              <p:nvPr/>
            </p:nvSpPr>
            <p:spPr>
              <a:xfrm>
                <a:off x="35496" y="3814266"/>
                <a:ext cx="9189513" cy="714230"/>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14:m>
                  <m:oMath xmlns:m="http://schemas.openxmlformats.org/officeDocument/2006/math">
                    <m:sSub>
                      <m:sSubPr>
                        <m:ctrlPr>
                          <a:rPr lang="en-US" sz="1200" b="0" i="1" smtClean="0">
                            <a:solidFill>
                              <a:srgbClr val="00B050"/>
                            </a:solidFill>
                            <a:latin typeface="Cambria Math" panose="02040503050406030204" pitchFamily="18" charset="0"/>
                          </a:rPr>
                        </m:ctrlPr>
                      </m:sSubPr>
                      <m:e>
                        <m:r>
                          <a:rPr lang="en-US" sz="1200" b="0" i="1" smtClean="0">
                            <a:solidFill>
                              <a:srgbClr val="00B050"/>
                            </a:solidFill>
                            <a:latin typeface="Cambria Math" panose="02040503050406030204" pitchFamily="18" charset="0"/>
                          </a:rPr>
                          <m:t>𝑊</m:t>
                        </m:r>
                      </m:e>
                      <m:sub>
                        <m:r>
                          <m:rPr>
                            <m:sty m:val="p"/>
                          </m:rPr>
                          <a:rPr lang="en-US" sz="1200" b="0" i="0" smtClean="0">
                            <a:solidFill>
                              <a:srgbClr val="00B050"/>
                            </a:solidFill>
                            <a:latin typeface="Cambria Math" panose="02040503050406030204" pitchFamily="18" charset="0"/>
                          </a:rPr>
                          <m:t>FM</m:t>
                        </m:r>
                      </m:sub>
                    </m:sSub>
                    <m:d>
                      <m:dPr>
                        <m:ctrlPr>
                          <a:rPr lang="en-US" sz="1200" i="1">
                            <a:solidFill>
                              <a:srgbClr val="00B050"/>
                            </a:solidFill>
                            <a:latin typeface="Cambria Math" panose="02040503050406030204" pitchFamily="18" charset="0"/>
                          </a:rPr>
                        </m:ctrlPr>
                      </m:dPr>
                      <m:e>
                        <m:r>
                          <a:rPr lang="en-US" sz="1200" i="1">
                            <a:solidFill>
                              <a:srgbClr val="00B050"/>
                            </a:solidFill>
                            <a:latin typeface="Cambria Math" panose="02040503050406030204" pitchFamily="18" charset="0"/>
                          </a:rPr>
                          <m:t>𝑡</m:t>
                        </m:r>
                      </m:e>
                    </m:d>
                  </m:oMath>
                </a14:m>
                <a:r>
                  <a:rPr lang="en-US" sz="1200" dirty="0"/>
                  <a:t> and </a:t>
                </a:r>
                <a14:m>
                  <m:oMath xmlns:m="http://schemas.openxmlformats.org/officeDocument/2006/math">
                    <m:sSub>
                      <m:sSubPr>
                        <m:ctrlPr>
                          <a:rPr lang="en-US" sz="1200" i="1">
                            <a:solidFill>
                              <a:srgbClr val="00B050"/>
                            </a:solidFill>
                            <a:latin typeface="Cambria Math" panose="02040503050406030204" pitchFamily="18" charset="0"/>
                          </a:rPr>
                        </m:ctrlPr>
                      </m:sSubPr>
                      <m:e>
                        <m:r>
                          <a:rPr lang="en-US" sz="1200" i="1">
                            <a:solidFill>
                              <a:srgbClr val="00B050"/>
                            </a:solidFill>
                            <a:latin typeface="Cambria Math" panose="02040503050406030204" pitchFamily="18" charset="0"/>
                          </a:rPr>
                          <m:t>𝑊</m:t>
                        </m:r>
                      </m:e>
                      <m:sub>
                        <m:r>
                          <m:rPr>
                            <m:sty m:val="p"/>
                          </m:rPr>
                          <a:rPr lang="en-US" sz="1200" b="0" i="0" smtClean="0">
                            <a:solidFill>
                              <a:srgbClr val="00B050"/>
                            </a:solidFill>
                            <a:latin typeface="Cambria Math" panose="02040503050406030204" pitchFamily="18" charset="0"/>
                          </a:rPr>
                          <m:t>HOMs</m:t>
                        </m:r>
                      </m:sub>
                    </m:sSub>
                    <m:d>
                      <m:dPr>
                        <m:ctrlPr>
                          <a:rPr lang="en-US" sz="1200" i="1">
                            <a:solidFill>
                              <a:srgbClr val="00B050"/>
                            </a:solidFill>
                            <a:latin typeface="Cambria Math" panose="02040503050406030204" pitchFamily="18" charset="0"/>
                          </a:rPr>
                        </m:ctrlPr>
                      </m:dPr>
                      <m:e>
                        <m:r>
                          <a:rPr lang="en-US" sz="1200" i="1">
                            <a:solidFill>
                              <a:srgbClr val="00B050"/>
                            </a:solidFill>
                            <a:latin typeface="Cambria Math" panose="02040503050406030204" pitchFamily="18" charset="0"/>
                          </a:rPr>
                          <m:t>𝑡</m:t>
                        </m:r>
                      </m:e>
                    </m:d>
                    <m:r>
                      <a:rPr lang="en-US" sz="1200" i="1">
                        <a:solidFill>
                          <a:srgbClr val="00B050"/>
                        </a:solidFill>
                        <a:latin typeface="Cambria Math" panose="02040503050406030204" pitchFamily="18" charset="0"/>
                      </a:rPr>
                      <m:t> </m:t>
                    </m:r>
                  </m:oMath>
                </a14:m>
                <a:r>
                  <a:rPr lang="en-US" sz="1200" dirty="0"/>
                  <a:t>are resonant effects (</a:t>
                </a:r>
                <a:r>
                  <a:rPr lang="en-US" sz="1200" u="sng" dirty="0"/>
                  <a:t>cavity dependent</a:t>
                </a:r>
                <a:r>
                  <a:rPr lang="en-US" sz="1200" dirty="0"/>
                  <a:t>) → very good agreement between eigenmode and wakefield solution in long-range wake</a:t>
                </a:r>
              </a:p>
              <a:p>
                <a14:m>
                  <m:oMath xmlns:m="http://schemas.openxmlformats.org/officeDocument/2006/math">
                    <m:sSup>
                      <m:sSupPr>
                        <m:ctrlPr>
                          <a:rPr lang="en-US" sz="1200" i="1" smtClean="0">
                            <a:solidFill>
                              <a:srgbClr val="CF6700"/>
                            </a:solidFill>
                            <a:latin typeface="Cambria Math" panose="02040503050406030204" pitchFamily="18" charset="0"/>
                          </a:rPr>
                        </m:ctrlPr>
                      </m:sSupPr>
                      <m:e>
                        <m:r>
                          <a:rPr lang="en-US" sz="1200" i="1">
                            <a:solidFill>
                              <a:srgbClr val="CF6700"/>
                            </a:solidFill>
                            <a:latin typeface="Cambria Math" panose="02040503050406030204" pitchFamily="18" charset="0"/>
                          </a:rPr>
                          <m:t>𝑊</m:t>
                        </m:r>
                      </m:e>
                      <m:sup>
                        <m:r>
                          <m:rPr>
                            <m:sty m:val="p"/>
                          </m:rPr>
                          <a:rPr lang="en-US" sz="1200" b="0" i="0" smtClean="0">
                            <a:solidFill>
                              <a:srgbClr val="CF6700"/>
                            </a:solidFill>
                            <a:latin typeface="Cambria Math" panose="02040503050406030204" pitchFamily="18" charset="0"/>
                          </a:rPr>
                          <m:t>I</m:t>
                        </m:r>
                        <m:r>
                          <m:rPr>
                            <m:sty m:val="p"/>
                          </m:rPr>
                          <a:rPr lang="en-US" sz="1200">
                            <a:solidFill>
                              <a:srgbClr val="CF6700"/>
                            </a:solidFill>
                            <a:latin typeface="Cambria Math" panose="02040503050406030204" pitchFamily="18" charset="0"/>
                          </a:rPr>
                          <m:t>SC</m:t>
                        </m:r>
                      </m:sup>
                    </m:sSup>
                    <m:r>
                      <a:rPr lang="en-US" sz="1200" i="1">
                        <a:solidFill>
                          <a:srgbClr val="CF6700"/>
                        </a:solidFill>
                        <a:latin typeface="Cambria Math" panose="02040503050406030204" pitchFamily="18" charset="0"/>
                      </a:rPr>
                      <m:t>(</m:t>
                    </m:r>
                    <m:r>
                      <a:rPr lang="en-US" sz="1200" i="1">
                        <a:solidFill>
                          <a:srgbClr val="CF6700"/>
                        </a:solidFill>
                        <a:latin typeface="Cambria Math" panose="02040503050406030204" pitchFamily="18" charset="0"/>
                      </a:rPr>
                      <m:t>𝑡</m:t>
                    </m:r>
                    <m:r>
                      <a:rPr lang="en-US" sz="1200" i="1">
                        <a:solidFill>
                          <a:srgbClr val="CF6700"/>
                        </a:solidFill>
                        <a:latin typeface="Cambria Math" panose="02040503050406030204" pitchFamily="18" charset="0"/>
                      </a:rPr>
                      <m:t>)</m:t>
                    </m:r>
                  </m:oMath>
                </a14:m>
                <a:r>
                  <a:rPr lang="en-US" sz="1200" dirty="0"/>
                  <a:t> is the image charge contribution: space charge field bouncing off the cavity walls and coming back as a wake (</a:t>
                </a:r>
                <a:r>
                  <a:rPr lang="en-US" sz="1200" u="sng" dirty="0"/>
                  <a:t>cavity dependent</a:t>
                </a:r>
                <a:r>
                  <a:rPr lang="en-US" sz="1200" dirty="0"/>
                  <a:t>)</a:t>
                </a:r>
              </a:p>
              <a:p>
                <a14:m>
                  <m:oMath xmlns:m="http://schemas.openxmlformats.org/officeDocument/2006/math">
                    <m:sSup>
                      <m:sSupPr>
                        <m:ctrlPr>
                          <a:rPr lang="en-US" sz="1200" i="1" smtClean="0">
                            <a:solidFill>
                              <a:srgbClr val="CF6700"/>
                            </a:solidFill>
                            <a:latin typeface="Cambria Math" panose="02040503050406030204" pitchFamily="18" charset="0"/>
                          </a:rPr>
                        </m:ctrlPr>
                      </m:sSupPr>
                      <m:e>
                        <m:r>
                          <a:rPr lang="en-US" sz="1200" i="1">
                            <a:solidFill>
                              <a:srgbClr val="CF6700"/>
                            </a:solidFill>
                            <a:latin typeface="Cambria Math" panose="02040503050406030204" pitchFamily="18" charset="0"/>
                          </a:rPr>
                          <m:t>𝑊</m:t>
                        </m:r>
                      </m:e>
                      <m:sup>
                        <m:r>
                          <m:rPr>
                            <m:sty m:val="p"/>
                          </m:rPr>
                          <a:rPr lang="en-US" sz="1200" b="0" i="0" smtClean="0">
                            <a:solidFill>
                              <a:srgbClr val="CF6700"/>
                            </a:solidFill>
                            <a:latin typeface="Cambria Math" panose="02040503050406030204" pitchFamily="18" charset="0"/>
                          </a:rPr>
                          <m:t>D</m:t>
                        </m:r>
                        <m:r>
                          <m:rPr>
                            <m:sty m:val="p"/>
                          </m:rPr>
                          <a:rPr lang="en-US" sz="1200">
                            <a:solidFill>
                              <a:srgbClr val="CF6700"/>
                            </a:solidFill>
                            <a:latin typeface="Cambria Math" panose="02040503050406030204" pitchFamily="18" charset="0"/>
                          </a:rPr>
                          <m:t>SC</m:t>
                        </m:r>
                      </m:sup>
                    </m:sSup>
                    <m:r>
                      <a:rPr lang="en-US" sz="1200" i="1">
                        <a:solidFill>
                          <a:srgbClr val="CF6700"/>
                        </a:solidFill>
                        <a:latin typeface="Cambria Math" panose="02040503050406030204" pitchFamily="18" charset="0"/>
                      </a:rPr>
                      <m:t>(</m:t>
                    </m:r>
                    <m:r>
                      <a:rPr lang="en-US" sz="1200" i="1">
                        <a:solidFill>
                          <a:srgbClr val="CF6700"/>
                        </a:solidFill>
                        <a:latin typeface="Cambria Math" panose="02040503050406030204" pitchFamily="18" charset="0"/>
                      </a:rPr>
                      <m:t>𝑡</m:t>
                    </m:r>
                    <m:r>
                      <a:rPr lang="en-US" sz="1200" i="1">
                        <a:solidFill>
                          <a:srgbClr val="CF6700"/>
                        </a:solidFill>
                        <a:latin typeface="Cambria Math" panose="02040503050406030204" pitchFamily="18" charset="0"/>
                      </a:rPr>
                      <m:t>)</m:t>
                    </m:r>
                  </m:oMath>
                </a14:m>
                <a:r>
                  <a:rPr lang="en-US" sz="1200" dirty="0">
                    <a:solidFill>
                      <a:srgbClr val="CF6700"/>
                    </a:solidFill>
                  </a:rPr>
                  <a:t> </a:t>
                </a:r>
                <a:r>
                  <a:rPr lang="en-US" sz="1200" dirty="0"/>
                  <a:t>is the Coulomb field of the bunch in free space (</a:t>
                </a:r>
                <a:r>
                  <a:rPr lang="en-US" sz="1200" u="sng" dirty="0"/>
                  <a:t>cavity independent</a:t>
                </a:r>
                <a:r>
                  <a:rPr lang="en-US" sz="1200" dirty="0"/>
                  <a:t>) </a:t>
                </a:r>
              </a:p>
              <a:p>
                <a:pPr marL="0" indent="0">
                  <a:buNone/>
                </a:pPr>
                <a:endParaRPr lang="en-US" sz="1200" dirty="0"/>
              </a:p>
            </p:txBody>
          </p:sp>
        </mc:Choice>
        <mc:Fallback xmlns="">
          <p:sp>
            <p:nvSpPr>
              <p:cNvPr id="22" name="Content Placeholder 1">
                <a:extLst>
                  <a:ext uri="{FF2B5EF4-FFF2-40B4-BE49-F238E27FC236}">
                    <a16:creationId xmlns:a16="http://schemas.microsoft.com/office/drawing/2014/main" id="{E53BCD28-82EB-035F-2EF4-656C14CA13E3}"/>
                  </a:ext>
                </a:extLst>
              </p:cNvPr>
              <p:cNvSpPr txBox="1">
                <a:spLocks noRot="1" noChangeAspect="1" noMove="1" noResize="1" noEditPoints="1" noAdjustHandles="1" noChangeArrowheads="1" noChangeShapeType="1" noTextEdit="1"/>
              </p:cNvSpPr>
              <p:nvPr/>
            </p:nvSpPr>
            <p:spPr>
              <a:xfrm>
                <a:off x="35496" y="3814266"/>
                <a:ext cx="9189513" cy="714230"/>
              </a:xfrm>
              <a:prstGeom prst="rect">
                <a:avLst/>
              </a:prstGeom>
              <a:blipFill>
                <a:blip r:embed="rId11"/>
                <a:stretch>
                  <a:fillRect t="-1709" b="-769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D7668DFF-DE52-222B-836E-50E459061524}"/>
                  </a:ext>
                </a:extLst>
              </p:cNvPr>
              <p:cNvSpPr txBox="1"/>
              <p:nvPr/>
            </p:nvSpPr>
            <p:spPr>
              <a:xfrm>
                <a:off x="7069425" y="3161641"/>
                <a:ext cx="1520202" cy="28520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latin typeface="Cambria Math" panose="02040503050406030204" pitchFamily="18" charset="0"/>
                              <a:ea typeface="Cambria Math" panose="02040503050406030204" pitchFamily="18" charset="0"/>
                            </a:rPr>
                          </m:ctrlPr>
                        </m:sSubPr>
                        <m:e>
                          <m:r>
                            <a:rPr lang="en-US" sz="1200" b="0" i="1" smtClean="0">
                              <a:latin typeface="Cambria Math" panose="02040503050406030204" pitchFamily="18" charset="0"/>
                              <a:ea typeface="Cambria Math" panose="02040503050406030204" pitchFamily="18" charset="0"/>
                            </a:rPr>
                            <m:t>𝜏</m:t>
                          </m:r>
                        </m:e>
                        <m:sub>
                          <m:r>
                            <a:rPr lang="en-US" sz="1200" b="0" i="1" smtClean="0">
                              <a:latin typeface="Cambria Math" panose="02040503050406030204" pitchFamily="18" charset="0"/>
                              <a:ea typeface="Cambria Math" panose="02040503050406030204" pitchFamily="18" charset="0"/>
                            </a:rPr>
                            <m:t>𝑛</m:t>
                          </m:r>
                        </m:sub>
                      </m:sSub>
                      <m:r>
                        <a:rPr lang="en-US" sz="1200" b="0" i="1" smtClean="0">
                          <a:latin typeface="Cambria Math" panose="02040503050406030204" pitchFamily="18" charset="0"/>
                        </a:rPr>
                        <m:t>=</m:t>
                      </m:r>
                      <m:f>
                        <m:fPr>
                          <m:type m:val="lin"/>
                          <m:ctrlPr>
                            <a:rPr lang="en-US" sz="1200" b="0" i="1" smtClean="0">
                              <a:latin typeface="Cambria Math" panose="02040503050406030204" pitchFamily="18" charset="0"/>
                            </a:rPr>
                          </m:ctrlPr>
                        </m:fPr>
                        <m:num>
                          <m:r>
                            <a:rPr lang="en-US" sz="1200" b="0" i="1" smtClean="0">
                              <a:latin typeface="Cambria Math" panose="02040503050406030204" pitchFamily="18" charset="0"/>
                            </a:rPr>
                            <m:t>2</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𝑄</m:t>
                              </m:r>
                            </m:e>
                            <m:sub>
                              <m:r>
                                <a:rPr lang="en-US" sz="1200" b="0" i="1" smtClean="0">
                                  <a:latin typeface="Cambria Math" panose="02040503050406030204" pitchFamily="18" charset="0"/>
                                </a:rPr>
                                <m:t>𝐿</m:t>
                              </m:r>
                              <m:r>
                                <a:rPr lang="en-US" sz="1200" b="0" i="1" smtClean="0">
                                  <a:latin typeface="Cambria Math" panose="02040503050406030204" pitchFamily="18" charset="0"/>
                                </a:rPr>
                                <m:t>,</m:t>
                              </m:r>
                              <m:r>
                                <a:rPr lang="en-US" sz="1200" b="0" i="1" smtClean="0">
                                  <a:latin typeface="Cambria Math" panose="02040503050406030204" pitchFamily="18" charset="0"/>
                                </a:rPr>
                                <m:t>𝑛</m:t>
                              </m:r>
                            </m:sub>
                          </m:sSub>
                        </m:num>
                        <m:den>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𝜔</m:t>
                              </m:r>
                            </m:e>
                            <m:sub>
                              <m:r>
                                <a:rPr lang="en-US" sz="1200" b="0" i="1" smtClean="0">
                                  <a:latin typeface="Cambria Math" panose="02040503050406030204" pitchFamily="18" charset="0"/>
                                </a:rPr>
                                <m:t>𝑛</m:t>
                              </m:r>
                            </m:sub>
                          </m:sSub>
                        </m:den>
                      </m:f>
                    </m:oMath>
                  </m:oMathPara>
                </a14:m>
                <a:endParaRPr lang="en-GB" sz="1200" dirty="0"/>
              </a:p>
            </p:txBody>
          </p:sp>
        </mc:Choice>
        <mc:Fallback xmlns="">
          <p:sp>
            <p:nvSpPr>
              <p:cNvPr id="25" name="TextBox 24">
                <a:extLst>
                  <a:ext uri="{FF2B5EF4-FFF2-40B4-BE49-F238E27FC236}">
                    <a16:creationId xmlns:a16="http://schemas.microsoft.com/office/drawing/2014/main" id="{D60B820D-8C60-2077-60E6-320C655D92D7}"/>
                  </a:ext>
                </a:extLst>
              </p:cNvPr>
              <p:cNvSpPr txBox="1">
                <a:spLocks noRot="1" noChangeAspect="1" noMove="1" noResize="1" noEditPoints="1" noAdjustHandles="1" noChangeArrowheads="1" noChangeShapeType="1" noTextEdit="1"/>
              </p:cNvSpPr>
              <p:nvPr/>
            </p:nvSpPr>
            <p:spPr>
              <a:xfrm>
                <a:off x="7069425" y="3161641"/>
                <a:ext cx="1520202" cy="285206"/>
              </a:xfrm>
              <a:prstGeom prst="rect">
                <a:avLst/>
              </a:prstGeom>
              <a:blipFill>
                <a:blip r:embed="rId12"/>
                <a:stretch>
                  <a:fillRect t="-91304" r="-803" b="-145652"/>
                </a:stretch>
              </a:blipFill>
            </p:spPr>
            <p:txBody>
              <a:bodyPr/>
              <a:lstStyle/>
              <a:p>
                <a:r>
                  <a:rPr lang="en-GB">
                    <a:noFill/>
                  </a:rPr>
                  <a:t> </a:t>
                </a:r>
              </a:p>
            </p:txBody>
          </p:sp>
        </mc:Fallback>
      </mc:AlternateContent>
      <p:sp>
        <p:nvSpPr>
          <p:cNvPr id="26" name="Footer Placeholder 4">
            <a:extLst>
              <a:ext uri="{FF2B5EF4-FFF2-40B4-BE49-F238E27FC236}">
                <a16:creationId xmlns:a16="http://schemas.microsoft.com/office/drawing/2014/main" id="{860AE9A0-F403-6985-5053-001457FBF75D}"/>
              </a:ext>
            </a:extLst>
          </p:cNvPr>
          <p:cNvSpPr txBox="1">
            <a:spLocks/>
          </p:cNvSpPr>
          <p:nvPr/>
        </p:nvSpPr>
        <p:spPr>
          <a:xfrm>
            <a:off x="6662075" y="3239543"/>
            <a:ext cx="721799" cy="21837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dirty="0"/>
              <a:t>with</a:t>
            </a:r>
            <a:endParaRPr lang="en-GB" dirty="0"/>
          </a:p>
        </p:txBody>
      </p:sp>
      <p:sp>
        <p:nvSpPr>
          <p:cNvPr id="37" name="Right Brace 36">
            <a:extLst>
              <a:ext uri="{FF2B5EF4-FFF2-40B4-BE49-F238E27FC236}">
                <a16:creationId xmlns:a16="http://schemas.microsoft.com/office/drawing/2014/main" id="{4EE94AF7-FCD5-5C52-AA3F-45B5EFCB2061}"/>
              </a:ext>
            </a:extLst>
          </p:cNvPr>
          <p:cNvSpPr/>
          <p:nvPr/>
        </p:nvSpPr>
        <p:spPr>
          <a:xfrm rot="5400000">
            <a:off x="5292155" y="728184"/>
            <a:ext cx="110423" cy="1556373"/>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39" name="Footer Placeholder 4">
            <a:extLst>
              <a:ext uri="{FF2B5EF4-FFF2-40B4-BE49-F238E27FC236}">
                <a16:creationId xmlns:a16="http://schemas.microsoft.com/office/drawing/2014/main" id="{A840BA9D-8F3F-68DC-CF94-66549B28308B}"/>
              </a:ext>
            </a:extLst>
          </p:cNvPr>
          <p:cNvSpPr txBox="1">
            <a:spLocks/>
          </p:cNvSpPr>
          <p:nvPr/>
        </p:nvSpPr>
        <p:spPr>
          <a:xfrm>
            <a:off x="4412399" y="1670360"/>
            <a:ext cx="1929179" cy="21837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b="1" dirty="0"/>
              <a:t>Eigenmode wake potential</a:t>
            </a:r>
            <a:endParaRPr lang="en-GB" sz="900" b="1" dirty="0"/>
          </a:p>
        </p:txBody>
      </p:sp>
      <p:sp>
        <p:nvSpPr>
          <p:cNvPr id="40" name="Footer Placeholder 4">
            <a:extLst>
              <a:ext uri="{FF2B5EF4-FFF2-40B4-BE49-F238E27FC236}">
                <a16:creationId xmlns:a16="http://schemas.microsoft.com/office/drawing/2014/main" id="{22823403-8495-9214-11C2-AAFADB73478C}"/>
              </a:ext>
            </a:extLst>
          </p:cNvPr>
          <p:cNvSpPr txBox="1">
            <a:spLocks/>
          </p:cNvSpPr>
          <p:nvPr/>
        </p:nvSpPr>
        <p:spPr>
          <a:xfrm>
            <a:off x="3587524" y="943683"/>
            <a:ext cx="993076" cy="218375"/>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b="1" dirty="0"/>
              <a:t>Total wake potential</a:t>
            </a:r>
            <a:endParaRPr lang="en-GB" sz="900" b="1" dirty="0"/>
          </a:p>
        </p:txBody>
      </p:sp>
      <mc:AlternateContent xmlns:mc="http://schemas.openxmlformats.org/markup-compatibility/2006" xmlns:a14="http://schemas.microsoft.com/office/drawing/2010/main">
        <mc:Choice Requires="a14">
          <p:sp>
            <p:nvSpPr>
              <p:cNvPr id="93" name="Content Placeholder 1">
                <a:extLst>
                  <a:ext uri="{FF2B5EF4-FFF2-40B4-BE49-F238E27FC236}">
                    <a16:creationId xmlns:a16="http://schemas.microsoft.com/office/drawing/2014/main" id="{284412C8-DE85-7CD5-3DA3-5409FD087334}"/>
                  </a:ext>
                </a:extLst>
              </p:cNvPr>
              <p:cNvSpPr txBox="1">
                <a:spLocks/>
              </p:cNvSpPr>
              <p:nvPr/>
            </p:nvSpPr>
            <p:spPr>
              <a:xfrm>
                <a:off x="467544" y="4597943"/>
                <a:ext cx="8496944" cy="529885"/>
              </a:xfrm>
              <a:prstGeom prst="rect">
                <a:avLst/>
              </a:prstGeom>
              <a:ln/>
            </p:spPr>
            <p:style>
              <a:lnRef idx="2">
                <a:schemeClr val="dk1"/>
              </a:lnRef>
              <a:fillRef idx="1">
                <a:schemeClr val="lt1"/>
              </a:fillRef>
              <a:effectRef idx="0">
                <a:schemeClr val="dk1"/>
              </a:effectRef>
              <a:fontRef idx="minor">
                <a:schemeClr val="dk1"/>
              </a:fontRef>
            </p:style>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200" b="1" dirty="0"/>
                  <a:t>Aim of the study: separate the space-charge wake potential </a:t>
                </a:r>
                <a14:m>
                  <m:oMath xmlns:m="http://schemas.openxmlformats.org/officeDocument/2006/math">
                    <m:sSup>
                      <m:sSupPr>
                        <m:ctrlPr>
                          <a:rPr lang="en-US" sz="1200" b="1" i="1" smtClean="0">
                            <a:solidFill>
                              <a:srgbClr val="CF6700"/>
                            </a:solidFill>
                            <a:latin typeface="Cambria Math" panose="02040503050406030204" pitchFamily="18" charset="0"/>
                          </a:rPr>
                        </m:ctrlPr>
                      </m:sSupPr>
                      <m:e>
                        <m:r>
                          <a:rPr lang="en-US" sz="1200" b="1" i="1">
                            <a:solidFill>
                              <a:srgbClr val="CF6700"/>
                            </a:solidFill>
                            <a:latin typeface="Cambria Math" panose="02040503050406030204" pitchFamily="18" charset="0"/>
                          </a:rPr>
                          <m:t>𝑾</m:t>
                        </m:r>
                      </m:e>
                      <m:sup>
                        <m:r>
                          <a:rPr lang="en-US" sz="1200" b="1" i="0" smtClean="0">
                            <a:solidFill>
                              <a:srgbClr val="CF6700"/>
                            </a:solidFill>
                            <a:latin typeface="Cambria Math" panose="02040503050406030204" pitchFamily="18" charset="0"/>
                          </a:rPr>
                          <m:t>𝐈𝐒𝐂</m:t>
                        </m:r>
                      </m:sup>
                    </m:sSup>
                    <m:d>
                      <m:dPr>
                        <m:ctrlPr>
                          <a:rPr lang="en-US" sz="1200" b="1" i="1">
                            <a:solidFill>
                              <a:srgbClr val="CF6700"/>
                            </a:solidFill>
                            <a:latin typeface="Cambria Math" panose="02040503050406030204" pitchFamily="18" charset="0"/>
                          </a:rPr>
                        </m:ctrlPr>
                      </m:dPr>
                      <m:e>
                        <m:r>
                          <a:rPr lang="en-US" sz="1200" b="1" i="1">
                            <a:solidFill>
                              <a:srgbClr val="CF6700"/>
                            </a:solidFill>
                            <a:latin typeface="Cambria Math" panose="02040503050406030204" pitchFamily="18" charset="0"/>
                          </a:rPr>
                          <m:t>𝒕</m:t>
                        </m:r>
                      </m:e>
                    </m:d>
                    <m:r>
                      <a:rPr lang="en-US" sz="1200" b="1" i="1" smtClean="0">
                        <a:solidFill>
                          <a:srgbClr val="CF6700"/>
                        </a:solidFill>
                        <a:latin typeface="Cambria Math" panose="02040503050406030204" pitchFamily="18" charset="0"/>
                      </a:rPr>
                      <m:t> </m:t>
                    </m:r>
                    <m:r>
                      <a:rPr lang="en-US" sz="1200" b="1" i="0" smtClean="0">
                        <a:latin typeface="Cambria Math" panose="02040503050406030204" pitchFamily="18" charset="0"/>
                      </a:rPr>
                      <m:t>𝐚𝐧𝐝</m:t>
                    </m:r>
                    <m:r>
                      <a:rPr lang="en-US" sz="1200" b="1" i="1" smtClean="0">
                        <a:latin typeface="Cambria Math" panose="02040503050406030204" pitchFamily="18" charset="0"/>
                      </a:rPr>
                      <m:t> </m:t>
                    </m:r>
                    <m:sSup>
                      <m:sSupPr>
                        <m:ctrlPr>
                          <a:rPr lang="en-US" sz="1200" b="1" i="1" smtClean="0">
                            <a:solidFill>
                              <a:srgbClr val="CF6700"/>
                            </a:solidFill>
                            <a:latin typeface="Cambria Math" panose="02040503050406030204" pitchFamily="18" charset="0"/>
                          </a:rPr>
                        </m:ctrlPr>
                      </m:sSupPr>
                      <m:e>
                        <m:r>
                          <a:rPr lang="en-US" sz="1200" b="1" i="1">
                            <a:solidFill>
                              <a:srgbClr val="CF6700"/>
                            </a:solidFill>
                            <a:latin typeface="Cambria Math" panose="02040503050406030204" pitchFamily="18" charset="0"/>
                          </a:rPr>
                          <m:t>𝑾</m:t>
                        </m:r>
                      </m:e>
                      <m:sup>
                        <m:r>
                          <a:rPr lang="en-US" sz="1200" b="1" i="0">
                            <a:solidFill>
                              <a:srgbClr val="CF6700"/>
                            </a:solidFill>
                            <a:latin typeface="Cambria Math" panose="02040503050406030204" pitchFamily="18" charset="0"/>
                          </a:rPr>
                          <m:t>𝐃𝐒𝐂</m:t>
                        </m:r>
                      </m:sup>
                    </m:sSup>
                    <m:r>
                      <a:rPr lang="en-US" sz="1200" b="1" i="1">
                        <a:solidFill>
                          <a:srgbClr val="CF6700"/>
                        </a:solidFill>
                        <a:latin typeface="Cambria Math" panose="02040503050406030204" pitchFamily="18" charset="0"/>
                      </a:rPr>
                      <m:t>(</m:t>
                    </m:r>
                    <m:r>
                      <a:rPr lang="en-US" sz="1200" b="1" i="1">
                        <a:solidFill>
                          <a:srgbClr val="CF6700"/>
                        </a:solidFill>
                        <a:latin typeface="Cambria Math" panose="02040503050406030204" pitchFamily="18" charset="0"/>
                      </a:rPr>
                      <m:t>𝒕</m:t>
                    </m:r>
                    <m:r>
                      <a:rPr lang="en-US" sz="1200" b="1" i="1">
                        <a:solidFill>
                          <a:srgbClr val="CF6700"/>
                        </a:solidFill>
                        <a:latin typeface="Cambria Math" panose="02040503050406030204" pitchFamily="18" charset="0"/>
                      </a:rPr>
                      <m:t>)</m:t>
                    </m:r>
                  </m:oMath>
                </a14:m>
                <a:r>
                  <a:rPr lang="en-US" sz="1200" b="1" dirty="0"/>
                  <a:t> in a multi-cell cavity with and without Be-windows</a:t>
                </a:r>
              </a:p>
              <a:p>
                <a:pPr marL="0" indent="0" algn="ctr">
                  <a:buNone/>
                </a:pPr>
                <a:r>
                  <a:rPr lang="en-US" sz="1200" b="1" dirty="0"/>
                  <a:t>(</a:t>
                </a:r>
                <a:r>
                  <a:rPr lang="en-US" sz="1200" dirty="0"/>
                  <a:t>see </a:t>
                </a:r>
                <a:r>
                  <a:rPr lang="en-GB" sz="1200" dirty="0"/>
                  <a:t>IMCC BD-CE meeting Monday 25/08/2025 </a:t>
                </a:r>
                <a:r>
                  <a:rPr lang="en-GB" sz="1200" b="1" dirty="0"/>
                  <a:t>(https://indico.cern.ch/event/1577996/)</a:t>
                </a:r>
                <a:r>
                  <a:rPr lang="en-US" sz="1200" b="1" dirty="0"/>
                  <a:t>) </a:t>
                </a:r>
              </a:p>
              <a:p>
                <a:pPr lvl="2"/>
                <a:endParaRPr lang="en-US" sz="1200" b="1" dirty="0"/>
              </a:p>
            </p:txBody>
          </p:sp>
        </mc:Choice>
        <mc:Fallback xmlns="">
          <p:sp>
            <p:nvSpPr>
              <p:cNvPr id="93" name="Content Placeholder 1">
                <a:extLst>
                  <a:ext uri="{FF2B5EF4-FFF2-40B4-BE49-F238E27FC236}">
                    <a16:creationId xmlns:a16="http://schemas.microsoft.com/office/drawing/2014/main" id="{284412C8-DE85-7CD5-3DA3-5409FD087334}"/>
                  </a:ext>
                </a:extLst>
              </p:cNvPr>
              <p:cNvSpPr txBox="1">
                <a:spLocks noRot="1" noChangeAspect="1" noMove="1" noResize="1" noEditPoints="1" noAdjustHandles="1" noChangeArrowheads="1" noChangeShapeType="1" noTextEdit="1"/>
              </p:cNvSpPr>
              <p:nvPr/>
            </p:nvSpPr>
            <p:spPr>
              <a:xfrm>
                <a:off x="467544" y="4597943"/>
                <a:ext cx="8496944" cy="529885"/>
              </a:xfrm>
              <a:prstGeom prst="rect">
                <a:avLst/>
              </a:prstGeom>
              <a:blipFill>
                <a:blip r:embed="rId13"/>
                <a:stretch>
                  <a:fillRect/>
                </a:stretch>
              </a:blipFill>
              <a:ln/>
            </p:spPr>
            <p:txBody>
              <a:bodyPr/>
              <a:lstStyle/>
              <a:p>
                <a:r>
                  <a:rPr lang="en-GB">
                    <a:noFill/>
                  </a:rPr>
                  <a:t> </a:t>
                </a:r>
              </a:p>
            </p:txBody>
          </p:sp>
        </mc:Fallback>
      </mc:AlternateContent>
      <p:sp>
        <p:nvSpPr>
          <p:cNvPr id="12" name="Footer Placeholder 4">
            <a:extLst>
              <a:ext uri="{FF2B5EF4-FFF2-40B4-BE49-F238E27FC236}">
                <a16:creationId xmlns:a16="http://schemas.microsoft.com/office/drawing/2014/main" id="{BDE35DF9-30C6-46BC-3D84-DAED5413173E}"/>
              </a:ext>
            </a:extLst>
          </p:cNvPr>
          <p:cNvSpPr txBox="1">
            <a:spLocks/>
          </p:cNvSpPr>
          <p:nvPr/>
        </p:nvSpPr>
        <p:spPr>
          <a:xfrm>
            <a:off x="4660688" y="922713"/>
            <a:ext cx="4476482" cy="252120"/>
          </a:xfrm>
          <a:prstGeom prst="rect">
            <a:avLst/>
          </a:prstGeom>
        </p:spPr>
        <p:txBody>
          <a:bodyPr lIns="0" tIns="0" rIns="0" bIns="0"/>
          <a:lstStyle>
            <a:defPPr>
              <a:defRPr lang="fr-FR"/>
            </a:defPPr>
            <a:lvl1pPr marL="0" algn="l" defTabSz="457200" rtl="0" eaLnBrk="1" latinLnBrk="0" hangingPunct="1">
              <a:defRPr sz="1200" kern="1200">
                <a:solidFill>
                  <a:schemeClr val="tx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050" b="1" dirty="0">
                <a:latin typeface="Arial Narrow" panose="020B0606020202030204" pitchFamily="34" charset="0"/>
              </a:rPr>
              <a:t>Ref: </a:t>
            </a:r>
            <a:r>
              <a:rPr lang="en-GB" sz="1050" dirty="0"/>
              <a:t>IMCC BD-CE meeting Monday 25/08/2025 </a:t>
            </a:r>
            <a:r>
              <a:rPr lang="en-GB" sz="1050" b="1" dirty="0"/>
              <a:t>(https://indico.cern.ch/event/1577996/) </a:t>
            </a:r>
            <a:endParaRPr lang="en-GB" sz="1050" b="1" dirty="0">
              <a:latin typeface="Arial Narrow" panose="020B0606020202030204" pitchFamily="34" charset="0"/>
            </a:endParaRPr>
          </a:p>
          <a:p>
            <a:endParaRPr lang="en-GB" sz="1050" b="1" dirty="0">
              <a:latin typeface="Arial Narrow" panose="020B0606020202030204" pitchFamily="34" charset="0"/>
            </a:endParaRPr>
          </a:p>
          <a:p>
            <a:endParaRPr lang="en-GB" sz="1050" b="1" dirty="0">
              <a:latin typeface="Arial Narrow" panose="020B0606020202030204" pitchFamily="34" charset="0"/>
            </a:endParaRPr>
          </a:p>
          <a:p>
            <a:endParaRPr lang="en-GB" sz="1050" dirty="0">
              <a:latin typeface="Arial Narrow" panose="020B0606020202030204" pitchFamily="34" charset="0"/>
            </a:endParaRPr>
          </a:p>
        </p:txBody>
      </p:sp>
    </p:spTree>
    <p:extLst>
      <p:ext uri="{BB962C8B-B14F-4D97-AF65-F5344CB8AC3E}">
        <p14:creationId xmlns:p14="http://schemas.microsoft.com/office/powerpoint/2010/main" val="2091442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1">
                                            <p:txEl>
                                              <p:pRg st="0" end="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2">
                                            <p:txEl>
                                              <p:pRg st="1" end="1"/>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2">
                                            <p:txEl>
                                              <p:pRg st="2" end="2"/>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3" grpId="0"/>
      <p:bldP spid="2" grpId="0"/>
      <p:bldP spid="14" grpId="0"/>
      <p:bldP spid="31" grpId="0" build="allAtOnce"/>
      <p:bldP spid="34" grpId="0"/>
      <p:bldP spid="3" grpId="0"/>
      <p:bldP spid="6" grpId="0" animBg="1"/>
      <p:bldP spid="8" grpId="0"/>
      <p:bldP spid="13" grpId="0" animBg="1"/>
      <p:bldP spid="15" grpId="0"/>
      <p:bldP spid="17" grpId="0" animBg="1"/>
      <p:bldP spid="20" grpId="0"/>
      <p:bldP spid="25" grpId="0"/>
      <p:bldP spid="26" grpId="0"/>
      <p:bldP spid="37" grpId="0" animBg="1"/>
      <p:bldP spid="39" grpId="0"/>
      <p:bldP spid="40" grpId="0"/>
      <p:bldP spid="93" grpId="0" animBg="1"/>
      <p:bldP spid="12" grpId="0"/>
    </p:bldLst>
  </p:timing>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127059</TotalTime>
  <Words>4589</Words>
  <Application>Microsoft Office PowerPoint</Application>
  <PresentationFormat>On-screen Show (16:9)</PresentationFormat>
  <Paragraphs>1202</Paragraphs>
  <Slides>29</Slides>
  <Notes>19</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29</vt:i4>
      </vt:variant>
    </vt:vector>
  </HeadingPairs>
  <TitlesOfParts>
    <vt:vector size="39" baseType="lpstr">
      <vt:lpstr>Arial</vt:lpstr>
      <vt:lpstr>Arial Narrow</vt:lpstr>
      <vt:lpstr>Calibri</vt:lpstr>
      <vt:lpstr>Cambria Math</vt:lpstr>
      <vt:lpstr>LM Roman 9</vt:lpstr>
      <vt:lpstr>sourcesans-regular</vt:lpstr>
      <vt:lpstr>Times New Roman</vt:lpstr>
      <vt:lpstr>Wingdings</vt:lpstr>
      <vt:lpstr>IMCC - 1</vt:lpstr>
      <vt:lpstr>1_IMCC - 1</vt:lpstr>
      <vt:lpstr>Funded by the European Union (EU). Views and opinions expressed are however those of the author only and do not necessarily reflect those of the EU or European Research Executive Agency (REA). Neither the EU nor the REA can be held responsible for them.</vt:lpstr>
      <vt:lpstr>Outline</vt:lpstr>
      <vt:lpstr>Motivation of the study</vt:lpstr>
      <vt:lpstr>RF cavity cell – Pre-Merging section</vt:lpstr>
      <vt:lpstr>RF cavity cell – After-Merging section</vt:lpstr>
      <vt:lpstr>Beam dynamics parameters Pre-merging section</vt:lpstr>
      <vt:lpstr>Beam dynamics parameters Post-merging section</vt:lpstr>
      <vt:lpstr>PowerPoint Presentation</vt:lpstr>
      <vt:lpstr>PowerPoint Presentation</vt:lpstr>
      <vt:lpstr>Wakefields in multi-cell cavities and beam pipe</vt:lpstr>
      <vt:lpstr>Beam pipe wake potential</vt:lpstr>
      <vt:lpstr>Wake potential dependency on test-particle transverse offset</vt:lpstr>
      <vt:lpstr>Wake potential dependency on test-particle transverse offset</vt:lpstr>
      <vt:lpstr>Reasons for wake potential dependency on test-particle transverse offset</vt:lpstr>
      <vt:lpstr>Field monitors in 5-cell cavity with and without Be-windows</vt:lpstr>
      <vt:lpstr>PowerPoint Presentation</vt:lpstr>
      <vt:lpstr>Including transverse beam size in the beam loading (cavity with Be-windows) </vt:lpstr>
      <vt:lpstr>Including transverse beam size in the beam loading </vt:lpstr>
      <vt:lpstr>PowerPoint Presentation</vt:lpstr>
      <vt:lpstr>PowerPoint Presentation</vt:lpstr>
      <vt:lpstr>PowerPoint Presentation</vt:lpstr>
      <vt:lpstr>Beam loading per cavity cell summary</vt:lpstr>
      <vt:lpstr>Voltage compensation and resulting power per cavity cell</vt:lpstr>
      <vt:lpstr>Surface electric field</vt:lpstr>
      <vt:lpstr>Conclusions</vt:lpstr>
      <vt:lpstr>PowerPoint Presentation</vt:lpstr>
      <vt:lpstr>HOM Monopole modes – Stage 5 Post-merging</vt:lpstr>
      <vt:lpstr>Mitigation strategies</vt:lpstr>
      <vt:lpstr>Beam pulse shape and RF cavity fields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Studies of cavities for muon cooling</dc:title>
  <dc:creator>Carmelo Barbagallo</dc:creator>
  <cp:lastModifiedBy>Carmelo Barbagallo</cp:lastModifiedBy>
  <cp:revision>255</cp:revision>
  <cp:lastPrinted>2024-05-08T12:28:33Z</cp:lastPrinted>
  <dcterms:created xsi:type="dcterms:W3CDTF">2021-05-17T12:13:58Z</dcterms:created>
  <dcterms:modified xsi:type="dcterms:W3CDTF">2025-09-30T15:10:15Z</dcterms:modified>
</cp:coreProperties>
</file>