
<file path=[Content_Types].xml><?xml version="1.0" encoding="utf-8"?>
<Types xmlns="http://schemas.openxmlformats.org/package/2006/content-types">
  <Default Extension="emf" ContentType="image/x-emf"/>
  <Default Extension="gif" ContentType="image/gif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9" r:id="rId2"/>
    <p:sldId id="331" r:id="rId3"/>
    <p:sldId id="1031" r:id="rId4"/>
    <p:sldId id="991" r:id="rId5"/>
    <p:sldId id="1072" r:id="rId6"/>
    <p:sldId id="1073" r:id="rId7"/>
    <p:sldId id="1068" r:id="rId8"/>
    <p:sldId id="1069" r:id="rId9"/>
    <p:sldId id="1071" r:id="rId10"/>
    <p:sldId id="1070" r:id="rId11"/>
    <p:sldId id="1007" r:id="rId12"/>
    <p:sldId id="1039" r:id="rId13"/>
    <p:sldId id="1054" r:id="rId14"/>
    <p:sldId id="1058" r:id="rId15"/>
    <p:sldId id="1060" r:id="rId16"/>
    <p:sldId id="1033" r:id="rId17"/>
    <p:sldId id="1063" r:id="rId18"/>
    <p:sldId id="1074" r:id="rId19"/>
    <p:sldId id="1052" r:id="rId20"/>
    <p:sldId id="1002" r:id="rId21"/>
    <p:sldId id="1064" r:id="rId22"/>
    <p:sldId id="1065" r:id="rId23"/>
    <p:sldId id="1066" r:id="rId24"/>
    <p:sldId id="999" r:id="rId25"/>
    <p:sldId id="1075" r:id="rId26"/>
    <p:sldId id="990" r:id="rId27"/>
    <p:sldId id="1055" r:id="rId28"/>
    <p:sldId id="28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82" d="100"/>
          <a:sy n="82" d="100"/>
        </p:scale>
        <p:origin x="581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6" d="100"/>
          <a:sy n="96" d="100"/>
        </p:scale>
        <p:origin x="337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sclement\cernbox\Documents\Copy%20of%20activity%20report%201st%20semester%202025%20(008)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sclement\cernbox\Documents\Copy%20of%20activity%20report%201st%20semester%202025%20(008)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sclement\cernbox\Documents\Copy%20of%20activity%20report%201st%20semester%202025%20(008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321331896237896"/>
          <c:y val="0.14485319772326283"/>
          <c:w val="0.53357336207524209"/>
          <c:h val="0.7404691457093309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48E-467F-A6A9-73E02F39AF1E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48E-467F-A6A9-73E02F39AF1E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48E-467F-A6A9-73E02F39AF1E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48E-467F-A6A9-73E02F39AF1E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C48E-467F-A6A9-73E02F39AF1E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C48E-467F-A6A9-73E02F39AF1E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C48E-467F-A6A9-73E02F39AF1E}"/>
              </c:ext>
            </c:extLst>
          </c:dPt>
          <c:dPt>
            <c:idx val="7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C48E-467F-A6A9-73E02F39AF1E}"/>
              </c:ext>
            </c:extLst>
          </c:dPt>
          <c:dPt>
            <c:idx val="8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C48E-467F-A6A9-73E02F39AF1E}"/>
              </c:ext>
            </c:extLst>
          </c:dPt>
          <c:dPt>
            <c:idx val="9"/>
            <c:bubble3D val="0"/>
            <c:spPr>
              <a:solidFill>
                <a:schemeClr val="accent6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C48E-467F-A6A9-73E02F39AF1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C48E-467F-A6A9-73E02F39AF1E}"/>
              </c:ext>
            </c:extLst>
          </c:dPt>
          <c:dPt>
            <c:idx val="11"/>
            <c:bubble3D val="0"/>
            <c:spPr>
              <a:solidFill>
                <a:schemeClr val="accent4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C48E-467F-A6A9-73E02F39AF1E}"/>
              </c:ext>
            </c:extLst>
          </c:dPt>
          <c:dPt>
            <c:idx val="1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C48E-467F-A6A9-73E02F39AF1E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C48E-467F-A6A9-73E02F39AF1E}"/>
              </c:ext>
            </c:extLst>
          </c:dPt>
          <c:dPt>
            <c:idx val="14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C48E-467F-A6A9-73E02F39AF1E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C48E-467F-A6A9-73E02F39AF1E}"/>
              </c:ext>
            </c:extLst>
          </c:dPt>
          <c:dPt>
            <c:idx val="16"/>
            <c:bubble3D val="0"/>
            <c:spPr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C48E-467F-A6A9-73E02F39AF1E}"/>
              </c:ext>
            </c:extLst>
          </c:dPt>
          <c:dPt>
            <c:idx val="17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C48E-467F-A6A9-73E02F39AF1E}"/>
              </c:ext>
            </c:extLst>
          </c:dPt>
          <c:dPt>
            <c:idx val="18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C48E-467F-A6A9-73E02F39AF1E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C48E-467F-A6A9-73E02F39AF1E}"/>
              </c:ext>
            </c:extLst>
          </c:dPt>
          <c:dPt>
            <c:idx val="20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C48E-467F-A6A9-73E02F39AF1E}"/>
              </c:ext>
            </c:extLst>
          </c:dPt>
          <c:dPt>
            <c:idx val="21"/>
            <c:bubble3D val="0"/>
            <c:spPr>
              <a:solidFill>
                <a:schemeClr val="accent6">
                  <a:lumMod val="7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C48E-467F-A6A9-73E02F39AF1E}"/>
              </c:ext>
            </c:extLst>
          </c:dPt>
          <c:dPt>
            <c:idx val="22"/>
            <c:bubble3D val="0"/>
            <c:spPr>
              <a:solidFill>
                <a:schemeClr val="accent5">
                  <a:lumMod val="7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D-C48E-467F-A6A9-73E02F39AF1E}"/>
              </c:ext>
            </c:extLst>
          </c:dPt>
          <c:dPt>
            <c:idx val="23"/>
            <c:bubble3D val="0"/>
            <c:spPr>
              <a:solidFill>
                <a:schemeClr val="accent4">
                  <a:lumMod val="7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F-C48E-467F-A6A9-73E02F39AF1E}"/>
              </c:ext>
            </c:extLst>
          </c:dPt>
          <c:dPt>
            <c:idx val="24"/>
            <c:bubble3D val="0"/>
            <c:spPr>
              <a:solidFill>
                <a:schemeClr val="accent6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1-C48E-467F-A6A9-73E02F39AF1E}"/>
              </c:ext>
            </c:extLst>
          </c:dPt>
          <c:dLbls>
            <c:dLbl>
              <c:idx val="0"/>
              <c:layout>
                <c:manualLayout>
                  <c:x val="0.13435541145592095"/>
                  <c:y val="7.644454858827083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8E-467F-A6A9-73E02F39AF1E}"/>
                </c:ext>
              </c:extLst>
            </c:dLbl>
            <c:dLbl>
              <c:idx val="1"/>
              <c:layout>
                <c:manualLayout>
                  <c:x val="0.16924659101546646"/>
                  <c:y val="5.943935962067732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48E-467F-A6A9-73E02F39AF1E}"/>
                </c:ext>
              </c:extLst>
            </c:dLbl>
            <c:dLbl>
              <c:idx val="2"/>
              <c:layout>
                <c:manualLayout>
                  <c:x val="-0.19607836763986977"/>
                  <c:y val="0.1088436133606411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F73A37E-E5EF-4723-B405-8DE0832754CF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chemeClr val="bg1"/>
                        </a:solidFill>
                      </a:rPr>
                      <a:t>
</a:t>
                    </a:r>
                    <a:fld id="{CB448EC9-3141-4228-B272-D815D6238710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solidFill>
                  <a:schemeClr val="accent4"/>
                </a:solidFill>
                <a:ln>
                  <a:solidFill>
                    <a:schemeClr val="accent4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055722985552771"/>
                      <c:h val="0.147253799091497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48E-467F-A6A9-73E02F39AF1E}"/>
                </c:ext>
              </c:extLst>
            </c:dLbl>
            <c:dLbl>
              <c:idx val="3"/>
              <c:layout>
                <c:manualLayout>
                  <c:x val="7.4690418829243793E-2"/>
                  <c:y val="-0.1138685474534883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8815774137350784E-2"/>
                      <c:h val="8.509116010822810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C48E-467F-A6A9-73E02F39AF1E}"/>
                </c:ext>
              </c:extLst>
            </c:dLbl>
            <c:dLbl>
              <c:idx val="4"/>
              <c:layout>
                <c:manualLayout>
                  <c:x val="7.4303381421424342E-2"/>
                  <c:y val="-7.733617147384609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48E-467F-A6A9-73E02F39AF1E}"/>
                </c:ext>
              </c:extLst>
            </c:dLbl>
            <c:dLbl>
              <c:idx val="5"/>
              <c:layout>
                <c:manualLayout>
                  <c:x val="9.0815243959518635E-2"/>
                  <c:y val="-3.43716317661538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48E-467F-A6A9-73E02F39AF1E}"/>
                </c:ext>
              </c:extLst>
            </c:dLbl>
            <c:dLbl>
              <c:idx val="6"/>
              <c:layout>
                <c:manualLayout>
                  <c:x val="8.8751261142256843E-2"/>
                  <c:y val="-1.4321513235897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48E-467F-A6A9-73E02F39AF1E}"/>
                </c:ext>
              </c:extLst>
            </c:dLbl>
            <c:dLbl>
              <c:idx val="7"/>
              <c:layout>
                <c:manualLayout>
                  <c:x val="7.636736423868612E-2"/>
                  <c:y val="3.437163176615382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C718D34-5378-4FE9-9FB9-51A6CD79E2A6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C48E-467F-A6A9-73E02F39AF1E}"/>
                </c:ext>
              </c:extLst>
            </c:dLbl>
            <c:dLbl>
              <c:idx val="8"/>
              <c:layout>
                <c:manualLayout>
                  <c:x val="1.0319914086308935E-2"/>
                  <c:y val="4.851158014453082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BC36D0C-794A-43C3-B6DB-3B691686020B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C48E-467F-A6A9-73E02F39AF1E}"/>
                </c:ext>
              </c:extLst>
            </c:dLbl>
            <c:dLbl>
              <c:idx val="9"/>
              <c:layout>
                <c:manualLayout>
                  <c:x val="-5.9790927070153752E-2"/>
                  <c:y val="7.86138220398506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DB7885E-1209-4D47-9757-25232656E7C8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695558308977253"/>
                      <c:h val="7.847986271194429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3-C48E-467F-A6A9-73E02F39AF1E}"/>
                </c:ext>
              </c:extLst>
            </c:dLbl>
            <c:dLbl>
              <c:idx val="10"/>
              <c:layout>
                <c:manualLayout>
                  <c:x val="-9.9562554680664911E-2"/>
                  <c:y val="7.644419569126860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C48E-467F-A6A9-73E02F39AF1E}"/>
                </c:ext>
              </c:extLst>
            </c:dLbl>
            <c:dLbl>
              <c:idx val="11"/>
              <c:layout>
                <c:manualLayout>
                  <c:x val="-0.1444787972083251"/>
                  <c:y val="3.395355487199159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E4CA13A-0A43-4FA4-B276-810E37AA6974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7-C48E-467F-A6A9-73E02F39AF1E}"/>
                </c:ext>
              </c:extLst>
            </c:dLbl>
            <c:dLbl>
              <c:idx val="12"/>
              <c:layout>
                <c:manualLayout>
                  <c:x val="-6.1919484517853618E-3"/>
                  <c:y val="-0.1117078032400000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4350002-30C8-4A3F-BE33-7C97C9451940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9-C48E-467F-A6A9-73E02F39AF1E}"/>
                </c:ext>
              </c:extLst>
            </c:dLbl>
            <c:dLbl>
              <c:idx val="13"/>
              <c:layout>
                <c:manualLayout>
                  <c:x val="-7.6367364238686161E-2"/>
                  <c:y val="2.299813957622985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C48E-467F-A6A9-73E02F39AF1E}"/>
                </c:ext>
              </c:extLst>
            </c:dLbl>
            <c:dLbl>
              <c:idx val="14"/>
              <c:layout>
                <c:manualLayout>
                  <c:x val="-0.10113515804582761"/>
                  <c:y val="-2.529755942266315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C48E-467F-A6A9-73E02F39AF1E}"/>
                </c:ext>
              </c:extLst>
            </c:dLbl>
            <c:dLbl>
              <c:idx val="15"/>
              <c:layout>
                <c:manualLayout>
                  <c:x val="-9.9071175228565816E-2"/>
                  <c:y val="-5.063759527364344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16C8ED2-79E1-4622-9C41-354EAA913CB9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F-C48E-467F-A6A9-73E02F39AF1E}"/>
                </c:ext>
              </c:extLst>
            </c:dLbl>
            <c:dLbl>
              <c:idx val="16"/>
              <c:layout>
                <c:manualLayout>
                  <c:x val="9.5234327475678185E-2"/>
                  <c:y val="-8.64167380147000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C7908C5-5541-41F3-B3E7-BDB935C4149D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chemeClr val="bg1"/>
                        </a:solidFill>
                      </a:rPr>
                      <a:t>
</a:t>
                    </a:r>
                    <a:fld id="{323D5EAB-CF14-469F-8F61-7DDAF2564723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1-C48E-467F-A6A9-73E02F39AF1E}"/>
                </c:ext>
              </c:extLst>
            </c:dLbl>
            <c:dLbl>
              <c:idx val="17"/>
              <c:layout>
                <c:manualLayout>
                  <c:x val="0.13170177257254612"/>
                  <c:y val="-6.987219482173062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E5B59C2-F166-47CF-8866-251E1E46D297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</a:t>
                    </a:r>
                    <a:fld id="{DFC05857-820D-4733-971C-9247CFEC2149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3-C48E-467F-A6A9-73E02F39AF1E}"/>
                </c:ext>
              </c:extLst>
            </c:dLbl>
            <c:dLbl>
              <c:idx val="18"/>
              <c:layout>
                <c:manualLayout>
                  <c:x val="-1.2383896903570732E-2"/>
                  <c:y val="2.431610166300426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70000"/>
                          <a:lumOff val="3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C48E-467F-A6A9-73E02F39AF1E}"/>
                </c:ext>
              </c:extLst>
            </c:dLbl>
            <c:dLbl>
              <c:idx val="19"/>
              <c:layout>
                <c:manualLayout>
                  <c:x val="-2.063982817261787E-2"/>
                  <c:y val="-2.431610166300435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70000"/>
                          <a:lumOff val="3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C48E-467F-A6A9-73E02F39AF1E}"/>
                </c:ext>
              </c:extLst>
            </c:dLbl>
            <c:dLbl>
              <c:idx val="20"/>
              <c:layout>
                <c:manualLayout>
                  <c:x val="0.14654271157281804"/>
                  <c:y val="9.528024962522330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6369737-8170-4EF4-A49E-A7AC1E99AE89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chemeClr val="bg1"/>
                        </a:solidFill>
                      </a:rPr>
                      <a:t>
</a:t>
                    </a:r>
                    <a:fld id="{57CD77E8-23DC-49FF-B54E-2601113A5680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9-C48E-467F-A6A9-73E02F39AF1E}"/>
                </c:ext>
              </c:extLst>
            </c:dLbl>
            <c:dLbl>
              <c:idx val="21"/>
              <c:layout>
                <c:manualLayout>
                  <c:x val="-9.7007192411303997E-2"/>
                  <c:y val="2.701789073667151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D247611-9CEB-4F36-A4D3-8CBD49CBD798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B-C48E-467F-A6A9-73E02F39AF1E}"/>
                </c:ext>
              </c:extLst>
            </c:dLbl>
            <c:dLbl>
              <c:idx val="22"/>
              <c:layout>
                <c:manualLayout>
                  <c:x val="-9.2879226776780455E-2"/>
                  <c:y val="-8.105367221001453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7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C48E-467F-A6A9-73E02F39AF1E}"/>
                </c:ext>
              </c:extLst>
            </c:dLbl>
            <c:dLbl>
              <c:idx val="23"/>
              <c:layout>
                <c:manualLayout>
                  <c:x val="-4.5407621979759394E-2"/>
                  <c:y val="5.403578147334301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7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C48E-467F-A6A9-73E02F39AF1E}"/>
                </c:ext>
              </c:extLst>
            </c:dLbl>
            <c:dLbl>
              <c:idx val="24"/>
              <c:layout>
                <c:manualLayout>
                  <c:x val="4.6783563819228477E-2"/>
                  <c:y val="-2.450675586020761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50000"/>
                          <a:lumOff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C48E-467F-A6A9-73E02F39AF1E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Sheet1!$L$2:$L$26</c:f>
              <c:strCache>
                <c:ptCount val="25"/>
                <c:pt idx="0">
                  <c:v>ATS-DO</c:v>
                </c:pt>
                <c:pt idx="1">
                  <c:v>BE-ABP-PEC</c:v>
                </c:pt>
                <c:pt idx="2">
                  <c:v>BE-GM-HPA</c:v>
                </c:pt>
                <c:pt idx="3">
                  <c:v>EN-MME</c:v>
                </c:pt>
                <c:pt idx="4">
                  <c:v>EP-ADE-CA</c:v>
                </c:pt>
                <c:pt idx="5">
                  <c:v>EP-CMX-ID</c:v>
                </c:pt>
                <c:pt idx="6">
                  <c:v>EP-DT</c:v>
                </c:pt>
                <c:pt idx="7">
                  <c:v>EP-ESE-BE</c:v>
                </c:pt>
                <c:pt idx="8">
                  <c:v>EP-LBO-DO</c:v>
                </c:pt>
                <c:pt idx="9">
                  <c:v>EP-UCM</c:v>
                </c:pt>
                <c:pt idx="10">
                  <c:v>EP-UFT</c:v>
                </c:pt>
                <c:pt idx="11">
                  <c:v>HSE-ENV</c:v>
                </c:pt>
                <c:pt idx="12">
                  <c:v>SY-RF</c:v>
                </c:pt>
                <c:pt idx="13">
                  <c:v>SY-ABT</c:v>
                </c:pt>
                <c:pt idx="14">
                  <c:v>SY-BI</c:v>
                </c:pt>
                <c:pt idx="15">
                  <c:v>TE-MPE</c:v>
                </c:pt>
                <c:pt idx="16">
                  <c:v>TE-MSC-HSD</c:v>
                </c:pt>
                <c:pt idx="17">
                  <c:v>TE-MSC-LMF</c:v>
                </c:pt>
                <c:pt idx="18">
                  <c:v>TE-MSC-MQA</c:v>
                </c:pt>
                <c:pt idx="19">
                  <c:v>TE-MSC-NCM</c:v>
                </c:pt>
                <c:pt idx="20">
                  <c:v>TE-MSC-SMT</c:v>
                </c:pt>
                <c:pt idx="21">
                  <c:v>TE-MSC-CMI</c:v>
                </c:pt>
                <c:pt idx="22">
                  <c:v>TE-VSC-DLM</c:v>
                </c:pt>
                <c:pt idx="23">
                  <c:v>TE-VSC-SCC</c:v>
                </c:pt>
                <c:pt idx="24">
                  <c:v>TE-VSC-BVO</c:v>
                </c:pt>
              </c:strCache>
            </c:strRef>
          </c:cat>
          <c:val>
            <c:numRef>
              <c:f>Sheet1!$M$2:$M$26</c:f>
              <c:numCache>
                <c:formatCode>General</c:formatCode>
                <c:ptCount val="25"/>
                <c:pt idx="0">
                  <c:v>687.75</c:v>
                </c:pt>
                <c:pt idx="1">
                  <c:v>721.35</c:v>
                </c:pt>
                <c:pt idx="2">
                  <c:v>27503.7</c:v>
                </c:pt>
                <c:pt idx="3">
                  <c:v>1488.05</c:v>
                </c:pt>
                <c:pt idx="4">
                  <c:v>1991.25</c:v>
                </c:pt>
                <c:pt idx="5">
                  <c:v>1183.95</c:v>
                </c:pt>
                <c:pt idx="6">
                  <c:v>1655.5</c:v>
                </c:pt>
                <c:pt idx="7">
                  <c:v>233.1</c:v>
                </c:pt>
                <c:pt idx="8">
                  <c:v>350.7</c:v>
                </c:pt>
                <c:pt idx="9">
                  <c:v>150</c:v>
                </c:pt>
                <c:pt idx="10">
                  <c:v>1134</c:v>
                </c:pt>
                <c:pt idx="11">
                  <c:v>278.75</c:v>
                </c:pt>
                <c:pt idx="12">
                  <c:v>4534.05</c:v>
                </c:pt>
                <c:pt idx="13">
                  <c:v>811.65</c:v>
                </c:pt>
                <c:pt idx="14">
                  <c:v>1306.5</c:v>
                </c:pt>
                <c:pt idx="15">
                  <c:v>400</c:v>
                </c:pt>
                <c:pt idx="16">
                  <c:v>5554.75</c:v>
                </c:pt>
                <c:pt idx="17">
                  <c:v>7399.1</c:v>
                </c:pt>
                <c:pt idx="18">
                  <c:v>1814.4</c:v>
                </c:pt>
                <c:pt idx="19">
                  <c:v>1044.75</c:v>
                </c:pt>
                <c:pt idx="20">
                  <c:v>14993.7</c:v>
                </c:pt>
                <c:pt idx="21">
                  <c:v>379.05</c:v>
                </c:pt>
                <c:pt idx="22">
                  <c:v>3831.45</c:v>
                </c:pt>
                <c:pt idx="23">
                  <c:v>470.3</c:v>
                </c:pt>
                <c:pt idx="24">
                  <c:v>469.5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C48E-467F-A6A9-73E02F39AF1E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321331896237896"/>
          <c:y val="0.14485319772326283"/>
          <c:w val="0.53357336207524209"/>
          <c:h val="0.7404691457093309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48E-467F-A6A9-73E02F39AF1E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48E-467F-A6A9-73E02F39AF1E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48E-467F-A6A9-73E02F39AF1E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48E-467F-A6A9-73E02F39AF1E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C48E-467F-A6A9-73E02F39AF1E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C48E-467F-A6A9-73E02F39AF1E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C48E-467F-A6A9-73E02F39AF1E}"/>
              </c:ext>
            </c:extLst>
          </c:dPt>
          <c:dPt>
            <c:idx val="7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C48E-467F-A6A9-73E02F39AF1E}"/>
              </c:ext>
            </c:extLst>
          </c:dPt>
          <c:dPt>
            <c:idx val="8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C48E-467F-A6A9-73E02F39AF1E}"/>
              </c:ext>
            </c:extLst>
          </c:dPt>
          <c:dPt>
            <c:idx val="9"/>
            <c:bubble3D val="0"/>
            <c:spPr>
              <a:solidFill>
                <a:schemeClr val="accent6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C48E-467F-A6A9-73E02F39AF1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C48E-467F-A6A9-73E02F39AF1E}"/>
              </c:ext>
            </c:extLst>
          </c:dPt>
          <c:dPt>
            <c:idx val="11"/>
            <c:bubble3D val="0"/>
            <c:spPr>
              <a:solidFill>
                <a:schemeClr val="accent4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C48E-467F-A6A9-73E02F39AF1E}"/>
              </c:ext>
            </c:extLst>
          </c:dPt>
          <c:dPt>
            <c:idx val="1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C48E-467F-A6A9-73E02F39AF1E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C48E-467F-A6A9-73E02F39AF1E}"/>
              </c:ext>
            </c:extLst>
          </c:dPt>
          <c:dPt>
            <c:idx val="14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C48E-467F-A6A9-73E02F39AF1E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C48E-467F-A6A9-73E02F39AF1E}"/>
              </c:ext>
            </c:extLst>
          </c:dPt>
          <c:dPt>
            <c:idx val="16"/>
            <c:bubble3D val="0"/>
            <c:spPr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C48E-467F-A6A9-73E02F39AF1E}"/>
              </c:ext>
            </c:extLst>
          </c:dPt>
          <c:dPt>
            <c:idx val="17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C48E-467F-A6A9-73E02F39AF1E}"/>
              </c:ext>
            </c:extLst>
          </c:dPt>
          <c:dPt>
            <c:idx val="18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C48E-467F-A6A9-73E02F39AF1E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C48E-467F-A6A9-73E02F39AF1E}"/>
              </c:ext>
            </c:extLst>
          </c:dPt>
          <c:dPt>
            <c:idx val="20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C48E-467F-A6A9-73E02F39AF1E}"/>
              </c:ext>
            </c:extLst>
          </c:dPt>
          <c:dPt>
            <c:idx val="21"/>
            <c:bubble3D val="0"/>
            <c:spPr>
              <a:solidFill>
                <a:schemeClr val="accent6">
                  <a:lumMod val="7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C48E-467F-A6A9-73E02F39AF1E}"/>
              </c:ext>
            </c:extLst>
          </c:dPt>
          <c:dPt>
            <c:idx val="22"/>
            <c:bubble3D val="0"/>
            <c:spPr>
              <a:solidFill>
                <a:schemeClr val="accent5">
                  <a:lumMod val="7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D-C48E-467F-A6A9-73E02F39AF1E}"/>
              </c:ext>
            </c:extLst>
          </c:dPt>
          <c:dPt>
            <c:idx val="23"/>
            <c:bubble3D val="0"/>
            <c:spPr>
              <a:solidFill>
                <a:schemeClr val="accent4">
                  <a:lumMod val="7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F-C48E-467F-A6A9-73E02F39AF1E}"/>
              </c:ext>
            </c:extLst>
          </c:dPt>
          <c:dPt>
            <c:idx val="24"/>
            <c:bubble3D val="0"/>
            <c:spPr>
              <a:solidFill>
                <a:schemeClr val="accent6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1-C48E-467F-A6A9-73E02F39AF1E}"/>
              </c:ext>
            </c:extLst>
          </c:dPt>
          <c:dLbls>
            <c:dLbl>
              <c:idx val="0"/>
              <c:layout>
                <c:manualLayout>
                  <c:x val="0.13435541145592095"/>
                  <c:y val="7.644454858827083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8E-467F-A6A9-73E02F39AF1E}"/>
                </c:ext>
              </c:extLst>
            </c:dLbl>
            <c:dLbl>
              <c:idx val="1"/>
              <c:layout>
                <c:manualLayout>
                  <c:x val="0.16924659101546646"/>
                  <c:y val="5.943935962067732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48E-467F-A6A9-73E02F39AF1E}"/>
                </c:ext>
              </c:extLst>
            </c:dLbl>
            <c:dLbl>
              <c:idx val="2"/>
              <c:layout>
                <c:manualLayout>
                  <c:x val="-0.19607836763986977"/>
                  <c:y val="0.1088436133606411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F73A37E-E5EF-4723-B405-8DE0832754CF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chemeClr val="bg1"/>
                        </a:solidFill>
                      </a:rPr>
                      <a:t>
</a:t>
                    </a:r>
                    <a:fld id="{CB448EC9-3141-4228-B272-D815D6238710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solidFill>
                  <a:schemeClr val="accent4"/>
                </a:solidFill>
                <a:ln>
                  <a:solidFill>
                    <a:schemeClr val="accent4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055722985552771"/>
                      <c:h val="0.147253799091497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48E-467F-A6A9-73E02F39AF1E}"/>
                </c:ext>
              </c:extLst>
            </c:dLbl>
            <c:dLbl>
              <c:idx val="3"/>
              <c:layout>
                <c:manualLayout>
                  <c:x val="7.4690418829243793E-2"/>
                  <c:y val="-0.1138685474534883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8815774137350784E-2"/>
                      <c:h val="8.509116010822810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C48E-467F-A6A9-73E02F39AF1E}"/>
                </c:ext>
              </c:extLst>
            </c:dLbl>
            <c:dLbl>
              <c:idx val="4"/>
              <c:layout>
                <c:manualLayout>
                  <c:x val="7.4303381421424342E-2"/>
                  <c:y val="-7.733617147384609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48E-467F-A6A9-73E02F39AF1E}"/>
                </c:ext>
              </c:extLst>
            </c:dLbl>
            <c:dLbl>
              <c:idx val="5"/>
              <c:layout>
                <c:manualLayout>
                  <c:x val="9.0815243959518635E-2"/>
                  <c:y val="-3.43716317661538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48E-467F-A6A9-73E02F39AF1E}"/>
                </c:ext>
              </c:extLst>
            </c:dLbl>
            <c:dLbl>
              <c:idx val="6"/>
              <c:layout>
                <c:manualLayout>
                  <c:x val="8.8751261142256843E-2"/>
                  <c:y val="-1.4321513235897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48E-467F-A6A9-73E02F39AF1E}"/>
                </c:ext>
              </c:extLst>
            </c:dLbl>
            <c:dLbl>
              <c:idx val="7"/>
              <c:layout>
                <c:manualLayout>
                  <c:x val="7.636736423868612E-2"/>
                  <c:y val="3.437163176615382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C718D34-5378-4FE9-9FB9-51A6CD79E2A6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C48E-467F-A6A9-73E02F39AF1E}"/>
                </c:ext>
              </c:extLst>
            </c:dLbl>
            <c:dLbl>
              <c:idx val="8"/>
              <c:layout>
                <c:manualLayout>
                  <c:x val="1.0319914086308935E-2"/>
                  <c:y val="4.851158014453082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BC36D0C-794A-43C3-B6DB-3B691686020B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C48E-467F-A6A9-73E02F39AF1E}"/>
                </c:ext>
              </c:extLst>
            </c:dLbl>
            <c:dLbl>
              <c:idx val="9"/>
              <c:layout>
                <c:manualLayout>
                  <c:x val="-5.9790927070153752E-2"/>
                  <c:y val="7.86138220398506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DB7885E-1209-4D47-9757-25232656E7C8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695558308977253"/>
                      <c:h val="7.847986271194429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3-C48E-467F-A6A9-73E02F39AF1E}"/>
                </c:ext>
              </c:extLst>
            </c:dLbl>
            <c:dLbl>
              <c:idx val="10"/>
              <c:layout>
                <c:manualLayout>
                  <c:x val="-9.9562554680664911E-2"/>
                  <c:y val="7.644419569126860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C48E-467F-A6A9-73E02F39AF1E}"/>
                </c:ext>
              </c:extLst>
            </c:dLbl>
            <c:dLbl>
              <c:idx val="11"/>
              <c:layout>
                <c:manualLayout>
                  <c:x val="-0.1444787972083251"/>
                  <c:y val="3.395355487199159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E4CA13A-0A43-4FA4-B276-810E37AA6974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7-C48E-467F-A6A9-73E02F39AF1E}"/>
                </c:ext>
              </c:extLst>
            </c:dLbl>
            <c:dLbl>
              <c:idx val="12"/>
              <c:layout>
                <c:manualLayout>
                  <c:x val="-6.1919484517853618E-3"/>
                  <c:y val="-0.1117078032400000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4350002-30C8-4A3F-BE33-7C97C9451940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9-C48E-467F-A6A9-73E02F39AF1E}"/>
                </c:ext>
              </c:extLst>
            </c:dLbl>
            <c:dLbl>
              <c:idx val="13"/>
              <c:layout>
                <c:manualLayout>
                  <c:x val="-7.6367364238686161E-2"/>
                  <c:y val="2.299813957622985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C48E-467F-A6A9-73E02F39AF1E}"/>
                </c:ext>
              </c:extLst>
            </c:dLbl>
            <c:dLbl>
              <c:idx val="14"/>
              <c:layout>
                <c:manualLayout>
                  <c:x val="-0.10113515804582761"/>
                  <c:y val="-2.529755942266315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C48E-467F-A6A9-73E02F39AF1E}"/>
                </c:ext>
              </c:extLst>
            </c:dLbl>
            <c:dLbl>
              <c:idx val="15"/>
              <c:layout>
                <c:manualLayout>
                  <c:x val="-9.9071175228565816E-2"/>
                  <c:y val="-5.063759527364344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16C8ED2-79E1-4622-9C41-354EAA913CB9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F-C48E-467F-A6A9-73E02F39AF1E}"/>
                </c:ext>
              </c:extLst>
            </c:dLbl>
            <c:dLbl>
              <c:idx val="16"/>
              <c:layout>
                <c:manualLayout>
                  <c:x val="9.5234327475678185E-2"/>
                  <c:y val="-8.64167380147000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C7908C5-5541-41F3-B3E7-BDB935C4149D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chemeClr val="bg1"/>
                        </a:solidFill>
                      </a:rPr>
                      <a:t>
</a:t>
                    </a:r>
                    <a:fld id="{323D5EAB-CF14-469F-8F61-7DDAF2564723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1-C48E-467F-A6A9-73E02F39AF1E}"/>
                </c:ext>
              </c:extLst>
            </c:dLbl>
            <c:dLbl>
              <c:idx val="17"/>
              <c:layout>
                <c:manualLayout>
                  <c:x val="0.13170177257254612"/>
                  <c:y val="-6.987219482173062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E5B59C2-F166-47CF-8866-251E1E46D297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</a:t>
                    </a:r>
                    <a:fld id="{DFC05857-820D-4733-971C-9247CFEC2149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3-C48E-467F-A6A9-73E02F39AF1E}"/>
                </c:ext>
              </c:extLst>
            </c:dLbl>
            <c:dLbl>
              <c:idx val="18"/>
              <c:layout>
                <c:manualLayout>
                  <c:x val="-1.2383896903570732E-2"/>
                  <c:y val="2.431610166300426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70000"/>
                          <a:lumOff val="3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C48E-467F-A6A9-73E02F39AF1E}"/>
                </c:ext>
              </c:extLst>
            </c:dLbl>
            <c:dLbl>
              <c:idx val="19"/>
              <c:layout>
                <c:manualLayout>
                  <c:x val="-2.063982817261787E-2"/>
                  <c:y val="-2.431610166300435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70000"/>
                          <a:lumOff val="3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C48E-467F-A6A9-73E02F39AF1E}"/>
                </c:ext>
              </c:extLst>
            </c:dLbl>
            <c:dLbl>
              <c:idx val="20"/>
              <c:layout>
                <c:manualLayout>
                  <c:x val="0.14654271157281804"/>
                  <c:y val="9.528024962522330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6369737-8170-4EF4-A49E-A7AC1E99AE89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chemeClr val="bg1"/>
                        </a:solidFill>
                      </a:rPr>
                      <a:t>
</a:t>
                    </a:r>
                    <a:fld id="{57CD77E8-23DC-49FF-B54E-2601113A5680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9-C48E-467F-A6A9-73E02F39AF1E}"/>
                </c:ext>
              </c:extLst>
            </c:dLbl>
            <c:dLbl>
              <c:idx val="21"/>
              <c:layout>
                <c:manualLayout>
                  <c:x val="-9.7007192411303997E-2"/>
                  <c:y val="2.701789073667151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D247611-9CEB-4F36-A4D3-8CBD49CBD798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B-C48E-467F-A6A9-73E02F39AF1E}"/>
                </c:ext>
              </c:extLst>
            </c:dLbl>
            <c:dLbl>
              <c:idx val="22"/>
              <c:layout>
                <c:manualLayout>
                  <c:x val="-9.2879226776780455E-2"/>
                  <c:y val="-8.105367221001453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7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C48E-467F-A6A9-73E02F39AF1E}"/>
                </c:ext>
              </c:extLst>
            </c:dLbl>
            <c:dLbl>
              <c:idx val="23"/>
              <c:layout>
                <c:manualLayout>
                  <c:x val="-4.5407621979759394E-2"/>
                  <c:y val="5.403578147334301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7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C48E-467F-A6A9-73E02F39AF1E}"/>
                </c:ext>
              </c:extLst>
            </c:dLbl>
            <c:dLbl>
              <c:idx val="24"/>
              <c:layout>
                <c:manualLayout>
                  <c:x val="4.6783563819228477E-2"/>
                  <c:y val="-2.450675586020761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50000"/>
                          <a:lumOff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C48E-467F-A6A9-73E02F39AF1E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Sheet1!$L$2:$L$26</c:f>
              <c:strCache>
                <c:ptCount val="25"/>
                <c:pt idx="0">
                  <c:v>ATS-DO</c:v>
                </c:pt>
                <c:pt idx="1">
                  <c:v>BE-ABP-PEC</c:v>
                </c:pt>
                <c:pt idx="2">
                  <c:v>BE-GM-HPA</c:v>
                </c:pt>
                <c:pt idx="3">
                  <c:v>EN-MME</c:v>
                </c:pt>
                <c:pt idx="4">
                  <c:v>EP-ADE-CA</c:v>
                </c:pt>
                <c:pt idx="5">
                  <c:v>EP-CMX-ID</c:v>
                </c:pt>
                <c:pt idx="6">
                  <c:v>EP-DT</c:v>
                </c:pt>
                <c:pt idx="7">
                  <c:v>EP-ESE-BE</c:v>
                </c:pt>
                <c:pt idx="8">
                  <c:v>EP-LBO-DO</c:v>
                </c:pt>
                <c:pt idx="9">
                  <c:v>EP-UCM</c:v>
                </c:pt>
                <c:pt idx="10">
                  <c:v>EP-UFT</c:v>
                </c:pt>
                <c:pt idx="11">
                  <c:v>HSE-ENV</c:v>
                </c:pt>
                <c:pt idx="12">
                  <c:v>SY-RF</c:v>
                </c:pt>
                <c:pt idx="13">
                  <c:v>SY-ABT</c:v>
                </c:pt>
                <c:pt idx="14">
                  <c:v>SY-BI</c:v>
                </c:pt>
                <c:pt idx="15">
                  <c:v>TE-MPE</c:v>
                </c:pt>
                <c:pt idx="16">
                  <c:v>TE-MSC-HSD</c:v>
                </c:pt>
                <c:pt idx="17">
                  <c:v>TE-MSC-LMF</c:v>
                </c:pt>
                <c:pt idx="18">
                  <c:v>TE-MSC-MQA</c:v>
                </c:pt>
                <c:pt idx="19">
                  <c:v>TE-MSC-NCM</c:v>
                </c:pt>
                <c:pt idx="20">
                  <c:v>TE-MSC-SMT</c:v>
                </c:pt>
                <c:pt idx="21">
                  <c:v>TE-MSC-CMI</c:v>
                </c:pt>
                <c:pt idx="22">
                  <c:v>TE-VSC-DLM</c:v>
                </c:pt>
                <c:pt idx="23">
                  <c:v>TE-VSC-SCC</c:v>
                </c:pt>
                <c:pt idx="24">
                  <c:v>TE-VSC-BVO</c:v>
                </c:pt>
              </c:strCache>
            </c:strRef>
          </c:cat>
          <c:val>
            <c:numRef>
              <c:f>Sheet1!$M$2:$M$26</c:f>
              <c:numCache>
                <c:formatCode>General</c:formatCode>
                <c:ptCount val="25"/>
                <c:pt idx="0">
                  <c:v>687.75</c:v>
                </c:pt>
                <c:pt idx="1">
                  <c:v>721.35</c:v>
                </c:pt>
                <c:pt idx="2">
                  <c:v>27503.7</c:v>
                </c:pt>
                <c:pt idx="3">
                  <c:v>1488.05</c:v>
                </c:pt>
                <c:pt idx="4">
                  <c:v>1991.25</c:v>
                </c:pt>
                <c:pt idx="5">
                  <c:v>1183.95</c:v>
                </c:pt>
                <c:pt idx="6">
                  <c:v>1655.5</c:v>
                </c:pt>
                <c:pt idx="7">
                  <c:v>233.1</c:v>
                </c:pt>
                <c:pt idx="8">
                  <c:v>350.7</c:v>
                </c:pt>
                <c:pt idx="9">
                  <c:v>150</c:v>
                </c:pt>
                <c:pt idx="10">
                  <c:v>1134</c:v>
                </c:pt>
                <c:pt idx="11">
                  <c:v>278.75</c:v>
                </c:pt>
                <c:pt idx="12">
                  <c:v>4534.05</c:v>
                </c:pt>
                <c:pt idx="13">
                  <c:v>811.65</c:v>
                </c:pt>
                <c:pt idx="14">
                  <c:v>1306.5</c:v>
                </c:pt>
                <c:pt idx="15">
                  <c:v>400</c:v>
                </c:pt>
                <c:pt idx="16">
                  <c:v>5554.75</c:v>
                </c:pt>
                <c:pt idx="17">
                  <c:v>7399.1</c:v>
                </c:pt>
                <c:pt idx="18">
                  <c:v>1814.4</c:v>
                </c:pt>
                <c:pt idx="19">
                  <c:v>1044.75</c:v>
                </c:pt>
                <c:pt idx="20">
                  <c:v>14993.7</c:v>
                </c:pt>
                <c:pt idx="21">
                  <c:v>379.05</c:v>
                </c:pt>
                <c:pt idx="22">
                  <c:v>3831.45</c:v>
                </c:pt>
                <c:pt idx="23">
                  <c:v>470.3</c:v>
                </c:pt>
                <c:pt idx="24">
                  <c:v>469.5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C48E-467F-A6A9-73E02F39AF1E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321331896237896"/>
          <c:y val="0.14485319772326283"/>
          <c:w val="0.53357336207524209"/>
          <c:h val="0.7404691457093309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48E-467F-A6A9-73E02F39AF1E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48E-467F-A6A9-73E02F39AF1E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48E-467F-A6A9-73E02F39AF1E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48E-467F-A6A9-73E02F39AF1E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C48E-467F-A6A9-73E02F39AF1E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C48E-467F-A6A9-73E02F39AF1E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C48E-467F-A6A9-73E02F39AF1E}"/>
              </c:ext>
            </c:extLst>
          </c:dPt>
          <c:dPt>
            <c:idx val="7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C48E-467F-A6A9-73E02F39AF1E}"/>
              </c:ext>
            </c:extLst>
          </c:dPt>
          <c:dPt>
            <c:idx val="8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C48E-467F-A6A9-73E02F39AF1E}"/>
              </c:ext>
            </c:extLst>
          </c:dPt>
          <c:dPt>
            <c:idx val="9"/>
            <c:bubble3D val="0"/>
            <c:spPr>
              <a:solidFill>
                <a:schemeClr val="accent6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C48E-467F-A6A9-73E02F39AF1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C48E-467F-A6A9-73E02F39AF1E}"/>
              </c:ext>
            </c:extLst>
          </c:dPt>
          <c:dPt>
            <c:idx val="11"/>
            <c:bubble3D val="0"/>
            <c:spPr>
              <a:solidFill>
                <a:schemeClr val="accent4">
                  <a:lumMod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C48E-467F-A6A9-73E02F39AF1E}"/>
              </c:ext>
            </c:extLst>
          </c:dPt>
          <c:dPt>
            <c:idx val="1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C48E-467F-A6A9-73E02F39AF1E}"/>
              </c:ext>
            </c:extLst>
          </c:dPt>
          <c:dPt>
            <c:idx val="1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B-C48E-467F-A6A9-73E02F39AF1E}"/>
              </c:ext>
            </c:extLst>
          </c:dPt>
          <c:dPt>
            <c:idx val="14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D-C48E-467F-A6A9-73E02F39AF1E}"/>
              </c:ext>
            </c:extLst>
          </c:dPt>
          <c:dPt>
            <c:idx val="15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C48E-467F-A6A9-73E02F39AF1E}"/>
              </c:ext>
            </c:extLst>
          </c:dPt>
          <c:dPt>
            <c:idx val="16"/>
            <c:bubble3D val="0"/>
            <c:spPr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C48E-467F-A6A9-73E02F39AF1E}"/>
              </c:ext>
            </c:extLst>
          </c:dPt>
          <c:dPt>
            <c:idx val="17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C48E-467F-A6A9-73E02F39AF1E}"/>
              </c:ext>
            </c:extLst>
          </c:dPt>
          <c:dPt>
            <c:idx val="18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C48E-467F-A6A9-73E02F39AF1E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C48E-467F-A6A9-73E02F39AF1E}"/>
              </c:ext>
            </c:extLst>
          </c:dPt>
          <c:dPt>
            <c:idx val="20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C48E-467F-A6A9-73E02F39AF1E}"/>
              </c:ext>
            </c:extLst>
          </c:dPt>
          <c:dPt>
            <c:idx val="21"/>
            <c:bubble3D val="0"/>
            <c:spPr>
              <a:solidFill>
                <a:schemeClr val="accent6">
                  <a:lumMod val="7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C48E-467F-A6A9-73E02F39AF1E}"/>
              </c:ext>
            </c:extLst>
          </c:dPt>
          <c:dPt>
            <c:idx val="22"/>
            <c:bubble3D val="0"/>
            <c:spPr>
              <a:solidFill>
                <a:schemeClr val="accent5">
                  <a:lumMod val="7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D-C48E-467F-A6A9-73E02F39AF1E}"/>
              </c:ext>
            </c:extLst>
          </c:dPt>
          <c:dPt>
            <c:idx val="23"/>
            <c:bubble3D val="0"/>
            <c:spPr>
              <a:solidFill>
                <a:schemeClr val="accent4">
                  <a:lumMod val="7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F-C48E-467F-A6A9-73E02F39AF1E}"/>
              </c:ext>
            </c:extLst>
          </c:dPt>
          <c:dPt>
            <c:idx val="24"/>
            <c:bubble3D val="0"/>
            <c:spPr>
              <a:solidFill>
                <a:schemeClr val="accent6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31-C48E-467F-A6A9-73E02F39AF1E}"/>
              </c:ext>
            </c:extLst>
          </c:dPt>
          <c:dLbls>
            <c:dLbl>
              <c:idx val="0"/>
              <c:layout>
                <c:manualLayout>
                  <c:x val="0.13435541145592095"/>
                  <c:y val="7.644454858827083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8E-467F-A6A9-73E02F39AF1E}"/>
                </c:ext>
              </c:extLst>
            </c:dLbl>
            <c:dLbl>
              <c:idx val="1"/>
              <c:layout>
                <c:manualLayout>
                  <c:x val="0.16924659101546646"/>
                  <c:y val="5.943935962067732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48E-467F-A6A9-73E02F39AF1E}"/>
                </c:ext>
              </c:extLst>
            </c:dLbl>
            <c:dLbl>
              <c:idx val="2"/>
              <c:layout>
                <c:manualLayout>
                  <c:x val="-0.19607836763986977"/>
                  <c:y val="0.1088436133606411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F73A37E-E5EF-4723-B405-8DE0832754CF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chemeClr val="bg1"/>
                        </a:solidFill>
                      </a:rPr>
                      <a:t>
</a:t>
                    </a:r>
                    <a:fld id="{CB448EC9-3141-4228-B272-D815D6238710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solidFill>
                  <a:schemeClr val="accent4"/>
                </a:solidFill>
                <a:ln>
                  <a:solidFill>
                    <a:schemeClr val="accent4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055722985552771"/>
                      <c:h val="0.147253799091497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48E-467F-A6A9-73E02F39AF1E}"/>
                </c:ext>
              </c:extLst>
            </c:dLbl>
            <c:dLbl>
              <c:idx val="3"/>
              <c:layout>
                <c:manualLayout>
                  <c:x val="7.4690418829243793E-2"/>
                  <c:y val="-0.1138685474534883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8815774137350784E-2"/>
                      <c:h val="8.509116010822810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C48E-467F-A6A9-73E02F39AF1E}"/>
                </c:ext>
              </c:extLst>
            </c:dLbl>
            <c:dLbl>
              <c:idx val="4"/>
              <c:layout>
                <c:manualLayout>
                  <c:x val="7.4303381421424342E-2"/>
                  <c:y val="-7.733617147384609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48E-467F-A6A9-73E02F39AF1E}"/>
                </c:ext>
              </c:extLst>
            </c:dLbl>
            <c:dLbl>
              <c:idx val="5"/>
              <c:layout>
                <c:manualLayout>
                  <c:x val="9.0815243959518635E-2"/>
                  <c:y val="-3.43716317661538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48E-467F-A6A9-73E02F39AF1E}"/>
                </c:ext>
              </c:extLst>
            </c:dLbl>
            <c:dLbl>
              <c:idx val="6"/>
              <c:layout>
                <c:manualLayout>
                  <c:x val="8.8751261142256843E-2"/>
                  <c:y val="-1.4321513235897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48E-467F-A6A9-73E02F39AF1E}"/>
                </c:ext>
              </c:extLst>
            </c:dLbl>
            <c:dLbl>
              <c:idx val="7"/>
              <c:layout>
                <c:manualLayout>
                  <c:x val="7.636736423868612E-2"/>
                  <c:y val="3.437163176615382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C718D34-5378-4FE9-9FB9-51A6CD79E2A6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C48E-467F-A6A9-73E02F39AF1E}"/>
                </c:ext>
              </c:extLst>
            </c:dLbl>
            <c:dLbl>
              <c:idx val="8"/>
              <c:layout>
                <c:manualLayout>
                  <c:x val="1.0319914086308935E-2"/>
                  <c:y val="4.851158014453082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BC36D0C-794A-43C3-B6DB-3B691686020B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C48E-467F-A6A9-73E02F39AF1E}"/>
                </c:ext>
              </c:extLst>
            </c:dLbl>
            <c:dLbl>
              <c:idx val="9"/>
              <c:layout>
                <c:manualLayout>
                  <c:x val="-5.9790927070153752E-2"/>
                  <c:y val="7.86138220398506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DB7885E-1209-4D47-9757-25232656E7C8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695558308977253"/>
                      <c:h val="7.847986271194429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3-C48E-467F-A6A9-73E02F39AF1E}"/>
                </c:ext>
              </c:extLst>
            </c:dLbl>
            <c:dLbl>
              <c:idx val="10"/>
              <c:layout>
                <c:manualLayout>
                  <c:x val="-9.9562554680664911E-2"/>
                  <c:y val="7.644419569126860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C48E-467F-A6A9-73E02F39AF1E}"/>
                </c:ext>
              </c:extLst>
            </c:dLbl>
            <c:dLbl>
              <c:idx val="11"/>
              <c:layout>
                <c:manualLayout>
                  <c:x val="-0.1444787972083251"/>
                  <c:y val="3.395355487199159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E4CA13A-0A43-4FA4-B276-810E37AA6974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7-C48E-467F-A6A9-73E02F39AF1E}"/>
                </c:ext>
              </c:extLst>
            </c:dLbl>
            <c:dLbl>
              <c:idx val="12"/>
              <c:layout>
                <c:manualLayout>
                  <c:x val="-6.1919484517853618E-3"/>
                  <c:y val="-0.1117078032400000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4350002-30C8-4A3F-BE33-7C97C9451940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9-C48E-467F-A6A9-73E02F39AF1E}"/>
                </c:ext>
              </c:extLst>
            </c:dLbl>
            <c:dLbl>
              <c:idx val="13"/>
              <c:layout>
                <c:manualLayout>
                  <c:x val="-7.6367364238686161E-2"/>
                  <c:y val="2.299813957622985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C48E-467F-A6A9-73E02F39AF1E}"/>
                </c:ext>
              </c:extLst>
            </c:dLbl>
            <c:dLbl>
              <c:idx val="14"/>
              <c:layout>
                <c:manualLayout>
                  <c:x val="-0.10113515804582761"/>
                  <c:y val="-2.529755942266315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C48E-467F-A6A9-73E02F39AF1E}"/>
                </c:ext>
              </c:extLst>
            </c:dLbl>
            <c:dLbl>
              <c:idx val="15"/>
              <c:layout>
                <c:manualLayout>
                  <c:x val="-9.9071175228565816E-2"/>
                  <c:y val="-5.063759527364344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16C8ED2-79E1-4622-9C41-354EAA913CB9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F-C48E-467F-A6A9-73E02F39AF1E}"/>
                </c:ext>
              </c:extLst>
            </c:dLbl>
            <c:dLbl>
              <c:idx val="16"/>
              <c:layout>
                <c:manualLayout>
                  <c:x val="9.5234327475678185E-2"/>
                  <c:y val="-8.64167380147000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C7908C5-5541-41F3-B3E7-BDB935C4149D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chemeClr val="bg1"/>
                        </a:solidFill>
                      </a:rPr>
                      <a:t>
</a:t>
                    </a:r>
                    <a:fld id="{323D5EAB-CF14-469F-8F61-7DDAF2564723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1-C48E-467F-A6A9-73E02F39AF1E}"/>
                </c:ext>
              </c:extLst>
            </c:dLbl>
            <c:dLbl>
              <c:idx val="17"/>
              <c:layout>
                <c:manualLayout>
                  <c:x val="0.13170177257254612"/>
                  <c:y val="-6.987219482173062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E5B59C2-F166-47CF-8866-251E1E46D297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</a:t>
                    </a:r>
                    <a:fld id="{DFC05857-820D-4733-971C-9247CFEC2149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3-C48E-467F-A6A9-73E02F39AF1E}"/>
                </c:ext>
              </c:extLst>
            </c:dLbl>
            <c:dLbl>
              <c:idx val="18"/>
              <c:layout>
                <c:manualLayout>
                  <c:x val="-1.2383896903570732E-2"/>
                  <c:y val="2.431610166300426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70000"/>
                          <a:lumOff val="3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C48E-467F-A6A9-73E02F39AF1E}"/>
                </c:ext>
              </c:extLst>
            </c:dLbl>
            <c:dLbl>
              <c:idx val="19"/>
              <c:layout>
                <c:manualLayout>
                  <c:x val="-2.063982817261787E-2"/>
                  <c:y val="-2.431610166300435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70000"/>
                          <a:lumOff val="3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C48E-467F-A6A9-73E02F39AF1E}"/>
                </c:ext>
              </c:extLst>
            </c:dLbl>
            <c:dLbl>
              <c:idx val="20"/>
              <c:layout>
                <c:manualLayout>
                  <c:x val="0.14654271157281804"/>
                  <c:y val="9.528024962522330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6369737-8170-4EF4-A49E-A7AC1E99AE89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>
                        <a:solidFill>
                          <a:schemeClr val="bg1"/>
                        </a:solidFill>
                      </a:rPr>
                      <a:t>
</a:t>
                    </a:r>
                    <a:fld id="{57CD77E8-23DC-49FF-B54E-2601113A5680}" type="PERCENTAGE">
                      <a:rPr lang="en-US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[PERCENTAGE]</a:t>
                    </a:fld>
                    <a:endParaRPr lang="en-US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9-C48E-467F-A6A9-73E02F39AF1E}"/>
                </c:ext>
              </c:extLst>
            </c:dLbl>
            <c:dLbl>
              <c:idx val="21"/>
              <c:layout>
                <c:manualLayout>
                  <c:x val="-9.7007192411303997E-2"/>
                  <c:y val="2.701789073667151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D247611-9CEB-4F36-A4D3-8CBD49CBD798}" type="CATEGORYNAME">
                      <a:rPr lang="en-US"/>
                      <a:pPr>
                        <a:defRPr>
                          <a:solidFill>
                            <a:schemeClr val="accent6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0,5%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2B-C48E-467F-A6A9-73E02F39AF1E}"/>
                </c:ext>
              </c:extLst>
            </c:dLbl>
            <c:dLbl>
              <c:idx val="22"/>
              <c:layout>
                <c:manualLayout>
                  <c:x val="-9.2879226776780455E-2"/>
                  <c:y val="-8.105367221001453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7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C48E-467F-A6A9-73E02F39AF1E}"/>
                </c:ext>
              </c:extLst>
            </c:dLbl>
            <c:dLbl>
              <c:idx val="23"/>
              <c:layout>
                <c:manualLayout>
                  <c:x val="-4.5407621979759394E-2"/>
                  <c:y val="5.403578147334301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7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C48E-467F-A6A9-73E02F39AF1E}"/>
                </c:ext>
              </c:extLst>
            </c:dLbl>
            <c:dLbl>
              <c:idx val="24"/>
              <c:layout>
                <c:manualLayout>
                  <c:x val="4.6783563819228477E-2"/>
                  <c:y val="-2.450675586020761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50000"/>
                          <a:lumOff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C48E-467F-A6A9-73E02F39AF1E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Sheet1!$L$2:$L$26</c:f>
              <c:strCache>
                <c:ptCount val="25"/>
                <c:pt idx="0">
                  <c:v>ATS-DO</c:v>
                </c:pt>
                <c:pt idx="1">
                  <c:v>BE-ABP-PEC</c:v>
                </c:pt>
                <c:pt idx="2">
                  <c:v>BE-GM-HPA</c:v>
                </c:pt>
                <c:pt idx="3">
                  <c:v>EN-MME</c:v>
                </c:pt>
                <c:pt idx="4">
                  <c:v>EP-ADE-CA</c:v>
                </c:pt>
                <c:pt idx="5">
                  <c:v>EP-CMX-ID</c:v>
                </c:pt>
                <c:pt idx="6">
                  <c:v>EP-DT</c:v>
                </c:pt>
                <c:pt idx="7">
                  <c:v>EP-ESE-BE</c:v>
                </c:pt>
                <c:pt idx="8">
                  <c:v>EP-LBO-DO</c:v>
                </c:pt>
                <c:pt idx="9">
                  <c:v>EP-UCM</c:v>
                </c:pt>
                <c:pt idx="10">
                  <c:v>EP-UFT</c:v>
                </c:pt>
                <c:pt idx="11">
                  <c:v>HSE-ENV</c:v>
                </c:pt>
                <c:pt idx="12">
                  <c:v>SY-RF</c:v>
                </c:pt>
                <c:pt idx="13">
                  <c:v>SY-ABT</c:v>
                </c:pt>
                <c:pt idx="14">
                  <c:v>SY-BI</c:v>
                </c:pt>
                <c:pt idx="15">
                  <c:v>TE-MPE</c:v>
                </c:pt>
                <c:pt idx="16">
                  <c:v>TE-MSC-HSD</c:v>
                </c:pt>
                <c:pt idx="17">
                  <c:v>TE-MSC-LMF</c:v>
                </c:pt>
                <c:pt idx="18">
                  <c:v>TE-MSC-MQA</c:v>
                </c:pt>
                <c:pt idx="19">
                  <c:v>TE-MSC-NCM</c:v>
                </c:pt>
                <c:pt idx="20">
                  <c:v>TE-MSC-SMT</c:v>
                </c:pt>
                <c:pt idx="21">
                  <c:v>TE-MSC-CMI</c:v>
                </c:pt>
                <c:pt idx="22">
                  <c:v>TE-VSC-DLM</c:v>
                </c:pt>
                <c:pt idx="23">
                  <c:v>TE-VSC-SCC</c:v>
                </c:pt>
                <c:pt idx="24">
                  <c:v>TE-VSC-BVO</c:v>
                </c:pt>
              </c:strCache>
            </c:strRef>
          </c:cat>
          <c:val>
            <c:numRef>
              <c:f>Sheet1!$M$2:$M$26</c:f>
              <c:numCache>
                <c:formatCode>General</c:formatCode>
                <c:ptCount val="25"/>
                <c:pt idx="0">
                  <c:v>687.75</c:v>
                </c:pt>
                <c:pt idx="1">
                  <c:v>721.35</c:v>
                </c:pt>
                <c:pt idx="2">
                  <c:v>27503.7</c:v>
                </c:pt>
                <c:pt idx="3">
                  <c:v>1488.05</c:v>
                </c:pt>
                <c:pt idx="4">
                  <c:v>1991.25</c:v>
                </c:pt>
                <c:pt idx="5">
                  <c:v>1183.95</c:v>
                </c:pt>
                <c:pt idx="6">
                  <c:v>1655.5</c:v>
                </c:pt>
                <c:pt idx="7">
                  <c:v>233.1</c:v>
                </c:pt>
                <c:pt idx="8">
                  <c:v>350.7</c:v>
                </c:pt>
                <c:pt idx="9">
                  <c:v>150</c:v>
                </c:pt>
                <c:pt idx="10">
                  <c:v>1134</c:v>
                </c:pt>
                <c:pt idx="11">
                  <c:v>278.75</c:v>
                </c:pt>
                <c:pt idx="12">
                  <c:v>4534.05</c:v>
                </c:pt>
                <c:pt idx="13">
                  <c:v>811.65</c:v>
                </c:pt>
                <c:pt idx="14">
                  <c:v>1306.5</c:v>
                </c:pt>
                <c:pt idx="15">
                  <c:v>400</c:v>
                </c:pt>
                <c:pt idx="16">
                  <c:v>5554.75</c:v>
                </c:pt>
                <c:pt idx="17">
                  <c:v>7399.1</c:v>
                </c:pt>
                <c:pt idx="18">
                  <c:v>1814.4</c:v>
                </c:pt>
                <c:pt idx="19">
                  <c:v>1044.75</c:v>
                </c:pt>
                <c:pt idx="20">
                  <c:v>14993.7</c:v>
                </c:pt>
                <c:pt idx="21">
                  <c:v>379.05</c:v>
                </c:pt>
                <c:pt idx="22">
                  <c:v>3831.45</c:v>
                </c:pt>
                <c:pt idx="23">
                  <c:v>470.3</c:v>
                </c:pt>
                <c:pt idx="24">
                  <c:v>469.5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C48E-467F-A6A9-73E02F39AF1E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364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871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R. Piccin - SMT section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75" r:id="rId3"/>
    <p:sldLayoutId id="2147483649" r:id="rId4"/>
    <p:sldLayoutId id="2147483662" r:id="rId5"/>
    <p:sldLayoutId id="2147483665" r:id="rId6"/>
    <p:sldLayoutId id="2147483668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343054/0" TargetMode="External"/><Relationship Id="rId13" Type="http://schemas.openxmlformats.org/officeDocument/2006/relationships/hyperlink" Target="https://edms.cern.ch/document/3313552/0" TargetMode="External"/><Relationship Id="rId3" Type="http://schemas.openxmlformats.org/officeDocument/2006/relationships/hyperlink" Target="https://edms.cern.ch/document/3157920/1" TargetMode="External"/><Relationship Id="rId7" Type="http://schemas.openxmlformats.org/officeDocument/2006/relationships/image" Target="../media/image30.png"/><Relationship Id="rId12" Type="http://schemas.openxmlformats.org/officeDocument/2006/relationships/image" Target="../media/image33.png"/><Relationship Id="rId2" Type="http://schemas.openxmlformats.org/officeDocument/2006/relationships/hyperlink" Target="https://edms.cern.ch/document/3059720/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2.png"/><Relationship Id="rId5" Type="http://schemas.openxmlformats.org/officeDocument/2006/relationships/hyperlink" Target="https://edms.cern.ch/document/3356211/0" TargetMode="External"/><Relationship Id="rId10" Type="http://schemas.openxmlformats.org/officeDocument/2006/relationships/hyperlink" Target="https://edms.cern.ch/document/3349297/0" TargetMode="External"/><Relationship Id="rId4" Type="http://schemas.openxmlformats.org/officeDocument/2006/relationships/hyperlink" Target="https://edms.cern.ch/document/3284247/0" TargetMode="External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indico.cern.ch/event/1587303/attachments/3131908/5556179/Interlayer_4.pdf" TargetMode="External"/><Relationship Id="rId5" Type="http://schemas.openxmlformats.org/officeDocument/2006/relationships/image" Target="../media/image36.png"/><Relationship Id="rId4" Type="http://schemas.openxmlformats.org/officeDocument/2006/relationships/hyperlink" Target="https://indico.cern.ch/event/1582763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312895/1" TargetMode="External"/><Relationship Id="rId7" Type="http://schemas.openxmlformats.org/officeDocument/2006/relationships/image" Target="../media/image4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png"/><Relationship Id="rId4" Type="http://schemas.openxmlformats.org/officeDocument/2006/relationships/hyperlink" Target="https://indico.cern.ch/event/1480445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s://indico.cern.ch/event/1573397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hyperlink" Target="https://edms.cern.ch/document/3355232/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hyperlink" Target="https://indico.cern.ch/event/1557617/" TargetMode="External"/><Relationship Id="rId7" Type="http://schemas.openxmlformats.org/officeDocument/2006/relationships/image" Target="../media/image5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hyperlink" Target="https://indico.cern.ch/event/1580685/" TargetMode="External"/><Relationship Id="rId9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hyperlink" Target="https://indico.cern.ch/event/1541953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edh.cern.ch/Document/SupplyChain/DepartmentRequest/1008732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edh.cern.ch/Document/SupplyChain/DepartmentRequest/10061986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65.png"/><Relationship Id="rId7" Type="http://schemas.openxmlformats.org/officeDocument/2006/relationships/image" Target="../media/image68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microsoft.com/office/2017/06/relationships/model3d" Target="../media/model3d1.glb"/><Relationship Id="rId4" Type="http://schemas.openxmlformats.org/officeDocument/2006/relationships/image" Target="../media/image66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s://edms.cern.ch/document/3328884/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3328884/1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3328884/1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s://edms.cern.ch/document/3328884/1" TargetMode="External"/><Relationship Id="rId10" Type="http://schemas.openxmlformats.org/officeDocument/2006/relationships/hyperlink" Target="https://edms.cern.ch/document/3254924/0.1" TargetMode="External"/><Relationship Id="rId4" Type="http://schemas.openxmlformats.org/officeDocument/2006/relationships/image" Target="../media/image11.png"/><Relationship Id="rId9" Type="http://schemas.openxmlformats.org/officeDocument/2006/relationships/hyperlink" Target="https://indico.cern.ch/event/1578776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edms.cern.ch/document/3245399/1" TargetMode="External"/><Relationship Id="rId7" Type="http://schemas.openxmlformats.org/officeDocument/2006/relationships/image" Target="../media/image17.png"/><Relationship Id="rId12" Type="http://schemas.openxmlformats.org/officeDocument/2006/relationships/image" Target="../media/image22.jpeg"/><Relationship Id="rId2" Type="http://schemas.openxmlformats.org/officeDocument/2006/relationships/hyperlink" Target="https://indico.cern.ch/event/1565801/timetable/?view=standar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hyperlink" Target="https://edms.cern.ch/document/3331965/1" TargetMode="External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hyperlink" Target="https://indico.cern.ch/event/1590901/" TargetMode="External"/><Relationship Id="rId7" Type="http://schemas.openxmlformats.org/officeDocument/2006/relationships/image" Target="../media/image26.png"/><Relationship Id="rId2" Type="http://schemas.openxmlformats.org/officeDocument/2006/relationships/hyperlink" Target="https://edms.cern.ch/document/3016367/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05" y="3139751"/>
            <a:ext cx="12098695" cy="2153265"/>
          </a:xfrm>
        </p:spPr>
        <p:txBody>
          <a:bodyPr/>
          <a:lstStyle/>
          <a:p>
            <a:pPr algn="ctr"/>
            <a:r>
              <a:rPr lang="en-GB" dirty="0"/>
              <a:t>Results from POLAB &amp; HV in 2025 and Outlook for the end of the year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587" y="5715001"/>
            <a:ext cx="11376026" cy="830580"/>
          </a:xfrm>
        </p:spPr>
        <p:txBody>
          <a:bodyPr/>
          <a:lstStyle/>
          <a:p>
            <a:pPr algn="l"/>
            <a:r>
              <a:rPr lang="en-US" sz="1800" dirty="0"/>
              <a:t>Roland Piccin (TE-MSC-SMT) on behalf of POLAB &amp; HVLAB</a:t>
            </a:r>
          </a:p>
          <a:p>
            <a:pPr algn="l"/>
            <a:r>
              <a:rPr lang="en-US" sz="1800" dirty="0"/>
              <a:t>30/9/2025									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B3EA5E-5FF5-F9B3-66B0-E08352539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45E9E-5B1F-E6D6-A6FC-E010BCAAD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69A2D5-64D0-2551-12E6-E1B36FD59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82618" y="6356350"/>
            <a:ext cx="6572221" cy="365125"/>
          </a:xfrm>
        </p:spPr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294981-22F2-8C1E-DB8C-C9479BA8F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35E909B-363F-70E8-3E59-9E3B6C5AF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46" y="142024"/>
            <a:ext cx="11376025" cy="510186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ITER Collaboration Agreement IA24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D81F497-9D4E-FE48-333E-BEE71751A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997860"/>
              </p:ext>
            </p:extLst>
          </p:nvPr>
        </p:nvGraphicFramePr>
        <p:xfrm>
          <a:off x="125084" y="1607829"/>
          <a:ext cx="4739102" cy="460047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32487">
                  <a:extLst>
                    <a:ext uri="{9D8B030D-6E8A-4147-A177-3AD203B41FA5}">
                      <a16:colId xmlns:a16="http://schemas.microsoft.com/office/drawing/2014/main" val="3967477024"/>
                    </a:ext>
                  </a:extLst>
                </a:gridCol>
                <a:gridCol w="1695425">
                  <a:extLst>
                    <a:ext uri="{9D8B030D-6E8A-4147-A177-3AD203B41FA5}">
                      <a16:colId xmlns:a16="http://schemas.microsoft.com/office/drawing/2014/main" val="1892273827"/>
                    </a:ext>
                  </a:extLst>
                </a:gridCol>
                <a:gridCol w="1411190">
                  <a:extLst>
                    <a:ext uri="{9D8B030D-6E8A-4147-A177-3AD203B41FA5}">
                      <a16:colId xmlns:a16="http://schemas.microsoft.com/office/drawing/2014/main" val="3278042365"/>
                    </a:ext>
                  </a:extLst>
                </a:gridCol>
              </a:tblGrid>
              <a:tr h="292307">
                <a:tc>
                  <a:txBody>
                    <a:bodyPr/>
                    <a:lstStyle/>
                    <a:p>
                      <a:r>
                        <a:rPr lang="en-US" sz="1600" dirty="0"/>
                        <a:t>Deliverables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Expected Date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EDMS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175881"/>
                  </a:ext>
                </a:extLst>
              </a:tr>
              <a:tr h="29230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Report No. 1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March 2024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3059720</a:t>
                      </a:r>
                      <a:endParaRPr lang="en-GB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569374"/>
                  </a:ext>
                </a:extLst>
              </a:tr>
              <a:tr h="4871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Report No. 2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September 2024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3157920</a:t>
                      </a:r>
                      <a:endParaRPr lang="en-GB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282807"/>
                  </a:ext>
                </a:extLst>
              </a:tr>
              <a:tr h="324785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Report No. 3</a:t>
                      </a:r>
                      <a:endParaRPr lang="en-GB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March 2025</a:t>
                      </a:r>
                      <a:endParaRPr lang="en-GB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3284247</a:t>
                      </a:r>
                      <a:endParaRPr lang="en-GB" sz="16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730475"/>
                  </a:ext>
                </a:extLst>
              </a:tr>
              <a:tr h="5521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Report No. 4</a:t>
                      </a:r>
                      <a:endParaRPr lang="en-GB" sz="18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September 2025</a:t>
                      </a:r>
                      <a:endParaRPr lang="en-GB" sz="18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3356211</a:t>
                      </a:r>
                      <a:endParaRPr lang="en-GB" sz="18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592277"/>
                  </a:ext>
                </a:extLst>
              </a:tr>
              <a:tr h="292307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Report No. 5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March 2026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26217"/>
                  </a:ext>
                </a:extLst>
              </a:tr>
              <a:tr h="4871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Report No. 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September 2026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94589"/>
                  </a:ext>
                </a:extLst>
              </a:tr>
              <a:tr h="292307">
                <a:tc>
                  <a:txBody>
                    <a:bodyPr/>
                    <a:lstStyle/>
                    <a:p>
                      <a:r>
                        <a:rPr lang="en-US" sz="1600" dirty="0"/>
                        <a:t>Report No. 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March 2027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489232"/>
                  </a:ext>
                </a:extLst>
              </a:tr>
              <a:tr h="4871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Report No. 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September 2027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849180"/>
                  </a:ext>
                </a:extLst>
              </a:tr>
              <a:tr h="168624">
                <a:tc>
                  <a:txBody>
                    <a:bodyPr/>
                    <a:lstStyle/>
                    <a:p>
                      <a:r>
                        <a:rPr lang="en-US" sz="1600" dirty="0"/>
                        <a:t>Report No. 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March 2028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052169"/>
                  </a:ext>
                </a:extLst>
              </a:tr>
              <a:tr h="4871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Report No. 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September 2028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26444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AFC9A12-E0CB-22BE-9279-616799F87D13}"/>
              </a:ext>
            </a:extLst>
          </p:cNvPr>
          <p:cNvSpPr txBox="1"/>
          <p:nvPr/>
        </p:nvSpPr>
        <p:spPr>
          <a:xfrm>
            <a:off x="126895" y="651910"/>
            <a:ext cx="119382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Support ITER </a:t>
            </a:r>
            <a:r>
              <a:rPr lang="en-GB" dirty="0"/>
              <a:t>in the areas of </a:t>
            </a:r>
            <a:r>
              <a:rPr lang="en-GB" b="1" dirty="0"/>
              <a:t>high voltage engineering </a:t>
            </a:r>
            <a:r>
              <a:rPr lang="en-GB" dirty="0"/>
              <a:t>and </a:t>
            </a:r>
            <a:r>
              <a:rPr lang="en-GB" b="1" dirty="0"/>
              <a:t>insulating materials</a:t>
            </a:r>
            <a:r>
              <a:rPr lang="en-GB" dirty="0"/>
              <a:t>: material testing; special tests; inspection of failures to assist in root cause diagnosis; fabrication of samples and special replacement parts.</a:t>
            </a:r>
            <a:endParaRPr lang="en-GB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69C2EE-45C7-BFD4-F6F8-24BB6CE9B161}"/>
              </a:ext>
            </a:extLst>
          </p:cNvPr>
          <p:cNvSpPr txBox="1"/>
          <p:nvPr/>
        </p:nvSpPr>
        <p:spPr>
          <a:xfrm>
            <a:off x="5035413" y="1527079"/>
            <a:ext cx="27398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Design and Qualification of Repair Methods for 30 kV Voltage Tape Wires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9494B4C-0C0E-66CA-03A8-BB018F09C5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5285" y="1290853"/>
            <a:ext cx="1881293" cy="195219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EC43B71-5F1E-2531-D781-4ED19EA905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19987" y="1290853"/>
            <a:ext cx="2165019" cy="205273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4A4C295-2F13-C0DD-121C-674683C10E73}"/>
              </a:ext>
            </a:extLst>
          </p:cNvPr>
          <p:cNvSpPr txBox="1"/>
          <p:nvPr/>
        </p:nvSpPr>
        <p:spPr>
          <a:xfrm>
            <a:off x="8558701" y="3024328"/>
            <a:ext cx="290197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4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(</a:t>
            </a:r>
            <a:r>
              <a:rPr lang="en-GB" sz="14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V. Schenk et al </a:t>
            </a:r>
            <a:r>
              <a:rPr lang="en-GB" sz="14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8"/>
              </a:rPr>
              <a:t>EDMS 3343054</a:t>
            </a:r>
            <a:r>
              <a:rPr lang="en-GB" sz="14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2D6DCA-5374-19B9-558A-B3E17EDD3F9F}"/>
              </a:ext>
            </a:extLst>
          </p:cNvPr>
          <p:cNvSpPr txBox="1"/>
          <p:nvPr/>
        </p:nvSpPr>
        <p:spPr>
          <a:xfrm>
            <a:off x="5082307" y="3450468"/>
            <a:ext cx="29399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dirty="0"/>
              <a:t>Surface resistivity measurement of conductive paints at 4.5 K</a:t>
            </a:r>
          </a:p>
        </p:txBody>
      </p:sp>
      <p:pic>
        <p:nvPicPr>
          <p:cNvPr id="32" name="Picture 31" descr="A ruler and a black tape measure&#10;&#10;AI-generated content may be incorrect.">
            <a:extLst>
              <a:ext uri="{FF2B5EF4-FFF2-40B4-BE49-F238E27FC236}">
                <a16:creationId xmlns:a16="http://schemas.microsoft.com/office/drawing/2014/main" id="{80311222-E3D4-61E5-9A7B-A55A035FE0C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5531" t="8557" r="19559" b="11152"/>
          <a:stretch>
            <a:fillRect/>
          </a:stretch>
        </p:blipFill>
        <p:spPr>
          <a:xfrm rot="10800000">
            <a:off x="8797183" y="3361375"/>
            <a:ext cx="2165019" cy="124305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B6FF755F-0F7F-5E2C-E36F-65F898C02E61}"/>
              </a:ext>
            </a:extLst>
          </p:cNvPr>
          <p:cNvSpPr txBox="1"/>
          <p:nvPr/>
        </p:nvSpPr>
        <p:spPr>
          <a:xfrm>
            <a:off x="8497901" y="4361487"/>
            <a:ext cx="3286111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 Chaganti et al. </a:t>
            </a: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  <a:hlinkClick r:id="rId10"/>
              </a:rPr>
              <a:t>EDMS 3349297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8" name="Picture 37" descr="Men in a warehouse looking at a computer&#10;&#10;AI-generated content may be incorrect.">
            <a:extLst>
              <a:ext uri="{FF2B5EF4-FFF2-40B4-BE49-F238E27FC236}">
                <a16:creationId xmlns:a16="http://schemas.microsoft.com/office/drawing/2014/main" id="{1A982665-5071-2ABA-D293-B0CFA01EB6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75285" y="4707000"/>
            <a:ext cx="1424971" cy="1611034"/>
          </a:xfrm>
          <a:prstGeom prst="rect">
            <a:avLst/>
          </a:prstGeom>
        </p:spPr>
      </p:pic>
      <p:pic>
        <p:nvPicPr>
          <p:cNvPr id="39" name="Picture 38" descr="A graph of a graph of a graph of a graph of a graph of a graph of a graph of a graph of a graph of a graph of a graph of a graph of a graph of&#10;&#10;AI-generated content may be incorrect.">
            <a:extLst>
              <a:ext uri="{FF2B5EF4-FFF2-40B4-BE49-F238E27FC236}">
                <a16:creationId xmlns:a16="http://schemas.microsoft.com/office/drawing/2014/main" id="{FAE87DEE-814B-8033-878F-A44345A8F9D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12972" y="4967483"/>
            <a:ext cx="2706161" cy="109006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695BD028-029D-FD99-D1F4-436861B979D0}"/>
              </a:ext>
            </a:extLst>
          </p:cNvPr>
          <p:cNvSpPr txBox="1"/>
          <p:nvPr/>
        </p:nvSpPr>
        <p:spPr>
          <a:xfrm>
            <a:off x="5427369" y="5011912"/>
            <a:ext cx="19004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dirty="0"/>
              <a:t>IVC Cable Fault Localization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C82DF4C-AC4D-1361-3642-B7752E63C54A}"/>
              </a:ext>
            </a:extLst>
          </p:cNvPr>
          <p:cNvSpPr txBox="1"/>
          <p:nvPr/>
        </p:nvSpPr>
        <p:spPr>
          <a:xfrm>
            <a:off x="8698895" y="5959603"/>
            <a:ext cx="3286111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 Chaganti et al. </a:t>
            </a:r>
            <a:r>
              <a:rPr lang="en-GB" sz="16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13"/>
              </a:rPr>
              <a:t>EDMS 3313552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4300434-45CC-3AF7-90EE-1C1B4B0F553A}"/>
              </a:ext>
            </a:extLst>
          </p:cNvPr>
          <p:cNvSpPr txBox="1"/>
          <p:nvPr/>
        </p:nvSpPr>
        <p:spPr>
          <a:xfrm>
            <a:off x="5735580" y="5820906"/>
            <a:ext cx="1087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rgbClr val="00B050"/>
                </a:solidFill>
              </a:rPr>
              <a:t>Q2 2025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4A0C714-75F7-3C41-B84F-9C4D9273A0D7}"/>
              </a:ext>
            </a:extLst>
          </p:cNvPr>
          <p:cNvSpPr txBox="1"/>
          <p:nvPr/>
        </p:nvSpPr>
        <p:spPr>
          <a:xfrm>
            <a:off x="5767324" y="4422530"/>
            <a:ext cx="1087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rgbClr val="00B050"/>
                </a:solidFill>
              </a:rPr>
              <a:t>Q3 2025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80DCE1F-A0B4-5861-5362-5FC61B72F71D}"/>
              </a:ext>
            </a:extLst>
          </p:cNvPr>
          <p:cNvSpPr txBox="1"/>
          <p:nvPr/>
        </p:nvSpPr>
        <p:spPr>
          <a:xfrm>
            <a:off x="5216114" y="2395883"/>
            <a:ext cx="23072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rgbClr val="FFC000"/>
                </a:solidFill>
              </a:rPr>
              <a:t>Report for Q4 2025</a:t>
            </a:r>
            <a:endParaRPr lang="en-GB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04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96383-C966-B95D-746E-D61A42923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31" y="3287452"/>
            <a:ext cx="7541913" cy="648383"/>
          </a:xfrm>
        </p:spPr>
        <p:txBody>
          <a:bodyPr/>
          <a:lstStyle/>
          <a:p>
            <a:r>
              <a:rPr lang="en-US" dirty="0"/>
              <a:t>HFM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6B7685-9C6D-EFB9-C988-D8647ED56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8A0718-C584-E924-A51B-546E7ECCE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642493-02C4-4E91-4539-813E2A388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873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89982-3E19-C5EF-582E-41ACA8532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1E6511D-C3CD-7467-77D5-1741E9DE4CED}"/>
              </a:ext>
            </a:extLst>
          </p:cNvPr>
          <p:cNvSpPr txBox="1">
            <a:spLocks/>
          </p:cNvSpPr>
          <p:nvPr/>
        </p:nvSpPr>
        <p:spPr>
          <a:xfrm>
            <a:off x="406156" y="262958"/>
            <a:ext cx="11376025" cy="4520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Overview of R&amp;D activities WP4.3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88184E-4445-81F2-29DE-15FB2BBDDDC8}"/>
              </a:ext>
            </a:extLst>
          </p:cNvPr>
          <p:cNvSpPr txBox="1"/>
          <p:nvPr/>
        </p:nvSpPr>
        <p:spPr>
          <a:xfrm>
            <a:off x="166880" y="1004244"/>
            <a:ext cx="11491444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Impregnation systems</a:t>
            </a:r>
          </a:p>
          <a:p>
            <a:endParaRPr lang="en-GB" b="1" dirty="0"/>
          </a:p>
          <a:p>
            <a:r>
              <a:rPr lang="en-GB" dirty="0"/>
              <a:t>SMC with filled wax</a:t>
            </a:r>
          </a:p>
          <a:p>
            <a:r>
              <a:rPr lang="en-GB" dirty="0"/>
              <a:t>Beyond POLAB mix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A966D4-B857-8D4A-5F81-ED34493F227C}"/>
              </a:ext>
            </a:extLst>
          </p:cNvPr>
          <p:cNvSpPr txBox="1"/>
          <p:nvPr/>
        </p:nvSpPr>
        <p:spPr>
          <a:xfrm>
            <a:off x="229777" y="3535919"/>
            <a:ext cx="485273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Insulation Systems</a:t>
            </a:r>
          </a:p>
          <a:p>
            <a:endParaRPr lang="en-GB" b="1" dirty="0"/>
          </a:p>
          <a:p>
            <a:r>
              <a:rPr lang="en-GB" dirty="0"/>
              <a:t>Dielectric Coatings </a:t>
            </a:r>
          </a:p>
          <a:p>
            <a:r>
              <a:rPr lang="en-US" dirty="0"/>
              <a:t>Interlayer for BOND</a:t>
            </a:r>
          </a:p>
          <a:p>
            <a:r>
              <a:rPr lang="en-US" dirty="0"/>
              <a:t>Cable Insulation for FCC-</a:t>
            </a:r>
            <a:r>
              <a:rPr lang="en-US" dirty="0" err="1"/>
              <a:t>hh</a:t>
            </a:r>
            <a:r>
              <a:rPr lang="en-US" dirty="0"/>
              <a:t> MQ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451B8D-FE9E-8AEC-EB45-3BC5E761DCB1}"/>
              </a:ext>
            </a:extLst>
          </p:cNvPr>
          <p:cNvSpPr txBox="1"/>
          <p:nvPr/>
        </p:nvSpPr>
        <p:spPr>
          <a:xfrm>
            <a:off x="229777" y="2452874"/>
            <a:ext cx="2734403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Processes</a:t>
            </a:r>
            <a:endParaRPr lang="en-GB" b="1" dirty="0"/>
          </a:p>
          <a:p>
            <a:endParaRPr lang="en-GB" b="1" dirty="0"/>
          </a:p>
          <a:p>
            <a:r>
              <a:rPr lang="en-GB" dirty="0"/>
              <a:t>De-sizing</a:t>
            </a:r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45AD71-2281-65DA-2C40-0A02A227165A}"/>
              </a:ext>
            </a:extLst>
          </p:cNvPr>
          <p:cNvSpPr txBox="1"/>
          <p:nvPr/>
        </p:nvSpPr>
        <p:spPr>
          <a:xfrm>
            <a:off x="166880" y="5181028"/>
            <a:ext cx="52204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POLAB Radiation Program</a:t>
            </a:r>
          </a:p>
          <a:p>
            <a:endParaRPr lang="en-GB" b="1" dirty="0"/>
          </a:p>
          <a:p>
            <a:r>
              <a:rPr lang="en-US" dirty="0"/>
              <a:t>Highlight on Wax and cold irradiation facility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AFF3AC-A2B8-9AA2-8A2A-24BF07B81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934" y="902361"/>
            <a:ext cx="3403637" cy="2198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FDAF2C-D666-F8B8-EFF9-E9F7F55CB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8371" y="902361"/>
            <a:ext cx="3299746" cy="22709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8040796-427A-54AE-7C74-F68847D19956}"/>
              </a:ext>
            </a:extLst>
          </p:cNvPr>
          <p:cNvSpPr txBox="1"/>
          <p:nvPr/>
        </p:nvSpPr>
        <p:spPr>
          <a:xfrm>
            <a:off x="8388518" y="715013"/>
            <a:ext cx="285959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V. Schenk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>
                <a:solidFill>
                  <a:schemeClr val="tx2"/>
                </a:solidFill>
                <a:hlinkClick r:id="rId4"/>
              </a:rPr>
              <a:t>Indico</a:t>
            </a:r>
            <a:r>
              <a:rPr lang="en-US" sz="1400" dirty="0">
                <a:solidFill>
                  <a:schemeClr val="tx2"/>
                </a:solidFill>
              </a:rPr>
              <a:t>/EDMS 3340687</a:t>
            </a:r>
            <a:endParaRPr lang="en-GB" sz="1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008391C-25A3-6926-F00D-2DDA9BEB6C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2511" y="3203222"/>
            <a:ext cx="6331811" cy="278223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DAAB5D7-6005-1D40-C3C6-EA2D203825AF}"/>
              </a:ext>
            </a:extLst>
          </p:cNvPr>
          <p:cNvSpPr txBox="1"/>
          <p:nvPr/>
        </p:nvSpPr>
        <p:spPr>
          <a:xfrm>
            <a:off x="8464481" y="5985461"/>
            <a:ext cx="285959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J. Osuna, N. Lusa et al </a:t>
            </a:r>
            <a:r>
              <a:rPr lang="en-US" sz="1400" dirty="0">
                <a:solidFill>
                  <a:schemeClr val="tx2"/>
                </a:solidFill>
                <a:hlinkClick r:id="rId6"/>
              </a:rPr>
              <a:t>Indico</a:t>
            </a:r>
            <a:endParaRPr lang="en-GB" sz="14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B91EF93-3E8D-F5B3-735E-CB0008AF6095}"/>
              </a:ext>
            </a:extLst>
          </p:cNvPr>
          <p:cNvCxnSpPr/>
          <p:nvPr/>
        </p:nvCxnSpPr>
        <p:spPr>
          <a:xfrm>
            <a:off x="2462314" y="2110740"/>
            <a:ext cx="19126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574CA8-C42D-682A-40B9-59F5BBC2F86B}"/>
              </a:ext>
            </a:extLst>
          </p:cNvPr>
          <p:cNvCxnSpPr>
            <a:cxnSpLocks/>
          </p:cNvCxnSpPr>
          <p:nvPr/>
        </p:nvCxnSpPr>
        <p:spPr>
          <a:xfrm>
            <a:off x="2462314" y="4609581"/>
            <a:ext cx="24068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D248C868-F8E8-EB46-C97C-D58DBA2960D3}"/>
              </a:ext>
            </a:extLst>
          </p:cNvPr>
          <p:cNvSpPr/>
          <p:nvPr/>
        </p:nvSpPr>
        <p:spPr>
          <a:xfrm>
            <a:off x="166880" y="1981200"/>
            <a:ext cx="2295434" cy="25908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E5A2F7F-9BF1-6347-E37A-9CB3A51AF657}"/>
              </a:ext>
            </a:extLst>
          </p:cNvPr>
          <p:cNvSpPr/>
          <p:nvPr/>
        </p:nvSpPr>
        <p:spPr>
          <a:xfrm>
            <a:off x="166880" y="4480041"/>
            <a:ext cx="2295434" cy="25908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F0A0B2-41BD-4818-CCE5-0755748BF8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55C32-84B0-EABA-57DA-960769842A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837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6C276F-6623-2307-C829-281E375A3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F02DE1-2F8B-B430-F3A2-C2BF165F4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00C57D-51DD-F436-5ACC-6DE74934D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D484FC-44D3-5509-1E26-D566122E77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762543" y="3236505"/>
            <a:ext cx="2486436" cy="18650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65E49A-8021-6157-07BA-9A3BA9A821A4}"/>
              </a:ext>
            </a:extLst>
          </p:cNvPr>
          <p:cNvSpPr txBox="1"/>
          <p:nvPr/>
        </p:nvSpPr>
        <p:spPr>
          <a:xfrm>
            <a:off x="164935" y="923731"/>
            <a:ext cx="679583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filled (alumina particles) </a:t>
            </a:r>
            <a:r>
              <a:rPr lang="en-GB" b="1" dirty="0"/>
              <a:t>wax recipe and processing </a:t>
            </a:r>
            <a:r>
              <a:rPr lang="en-GB" dirty="0"/>
              <a:t>parameters have been provided </a:t>
            </a:r>
            <a:r>
              <a:rPr lang="en-GB" b="1" dirty="0"/>
              <a:t>by A. Brem (PSI)</a:t>
            </a:r>
            <a:r>
              <a:rPr lang="en-GB" dirty="0"/>
              <a:t>. </a:t>
            </a:r>
            <a:r>
              <a:rPr lang="en-GB" b="1" dirty="0">
                <a:solidFill>
                  <a:srgbClr val="00B050"/>
                </a:solidFill>
              </a:rPr>
              <a:t>Q2 2025 </a:t>
            </a: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New 8-loop temperature control system </a:t>
            </a:r>
            <a:r>
              <a:rPr lang="en-GB" dirty="0"/>
              <a:t>prototype developed with support from BE-ICS team. </a:t>
            </a:r>
            <a:r>
              <a:rPr lang="en-GB" b="1" dirty="0">
                <a:solidFill>
                  <a:srgbClr val="00B050"/>
                </a:solidFill>
              </a:rPr>
              <a:t>Q3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Tuning and optimization </a:t>
            </a:r>
            <a:r>
              <a:rPr lang="en-GB" dirty="0"/>
              <a:t>of the impregnation process was tested in the modular impregnation set-up (C. Urscheler/ V. Schenk </a:t>
            </a:r>
            <a:r>
              <a:rPr lang="en-GB" dirty="0">
                <a:hlinkClick r:id="rId3"/>
              </a:rPr>
              <a:t>EDMS </a:t>
            </a:r>
            <a:r>
              <a:rPr lang="en-GB" dirty="0">
                <a:solidFill>
                  <a:srgbClr val="0645AD"/>
                </a:solidFill>
                <a:latin typeface="Helvetica Neue"/>
                <a:hlinkClick r:id="rId3"/>
              </a:rPr>
              <a:t>3312895</a:t>
            </a:r>
            <a:r>
              <a:rPr lang="en-GB" dirty="0"/>
              <a:t>) </a:t>
            </a:r>
            <a:r>
              <a:rPr lang="en-GB" b="1" dirty="0">
                <a:solidFill>
                  <a:srgbClr val="00B050"/>
                </a:solidFill>
              </a:rPr>
              <a:t>Q3 2025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SMC110 impregnation successful</a:t>
            </a:r>
            <a:r>
              <a:rPr lang="en-GB" dirty="0"/>
              <a:t>. 1</a:t>
            </a:r>
            <a:r>
              <a:rPr lang="en-GB" baseline="30000" dirty="0"/>
              <a:t>st</a:t>
            </a:r>
            <a:r>
              <a:rPr lang="en-GB" dirty="0"/>
              <a:t> Non-Stress Managed Coil Impregnated with Filled Wax. </a:t>
            </a:r>
            <a:r>
              <a:rPr lang="en-GB" b="1" dirty="0">
                <a:solidFill>
                  <a:srgbClr val="00B050"/>
                </a:solidFill>
              </a:rPr>
              <a:t>Q3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3"/>
                </a:solidFill>
              </a:rPr>
              <a:t>SMC 110 test in Q4 2025</a:t>
            </a:r>
            <a:endParaRPr lang="en-GB" dirty="0">
              <a:solidFill>
                <a:schemeClr val="accent3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193FB6-3730-FF61-B54C-EC070662F5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8959" y="26583"/>
            <a:ext cx="2903784" cy="28823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C7C0E8-8BBA-D2B9-D1CA-A125D966A5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8872" y="1044987"/>
            <a:ext cx="2080839" cy="16253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64C9AD7-98BC-E4A0-0BBB-E2FAD4C231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0320" y="3134185"/>
            <a:ext cx="2333872" cy="21952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25DF6E-04FB-48B6-A68B-EDA728A1E4B6}"/>
              </a:ext>
            </a:extLst>
          </p:cNvPr>
          <p:cNvSpPr txBox="1"/>
          <p:nvPr/>
        </p:nvSpPr>
        <p:spPr>
          <a:xfrm>
            <a:off x="139711" y="5019536"/>
            <a:ext cx="7635460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F2F2F"/>
                </a:solidFill>
              </a:rPr>
              <a:t>Possible next steps after testing (for discussion):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Impregnation with </a:t>
            </a:r>
            <a:r>
              <a:rPr lang="en-GB" b="1" dirty="0">
                <a:solidFill>
                  <a:schemeClr val="accent1"/>
                </a:solidFill>
              </a:rPr>
              <a:t>Filled Epoxy </a:t>
            </a:r>
            <a:r>
              <a:rPr lang="en-GB" dirty="0">
                <a:solidFill>
                  <a:schemeClr val="accent1"/>
                </a:solidFill>
              </a:rPr>
              <a:t>(similar techniques)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Filled wax for </a:t>
            </a:r>
            <a:r>
              <a:rPr lang="en-GB" b="1" dirty="0">
                <a:solidFill>
                  <a:schemeClr val="accent1"/>
                </a:solidFill>
              </a:rPr>
              <a:t>future SMT projects</a:t>
            </a:r>
            <a:r>
              <a:rPr lang="en-GB" dirty="0">
                <a:solidFill>
                  <a:schemeClr val="accent1"/>
                </a:solidFill>
              </a:rPr>
              <a:t>, both stress-managed (e.g. Fusillo) or again SMC (for reproducibility), RMM, MQXFs, 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1F03277-0AD9-EBA0-3F80-E0950FCC6B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9252" y="2062774"/>
            <a:ext cx="246748" cy="2437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8F2D51-8BE5-C662-0701-01E5058809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6388" y="3134185"/>
            <a:ext cx="246748" cy="2437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C4B50EF-6913-D75A-FA18-792246D55C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4020" y="1223979"/>
            <a:ext cx="246748" cy="2437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CD7F98-34A8-F5DC-1BFA-B01F2B96D7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0275" y="3967891"/>
            <a:ext cx="246748" cy="2437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55EB0E-8925-3241-689C-BF8E56B05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82" y="268013"/>
            <a:ext cx="8484133" cy="550138"/>
          </a:xfrm>
        </p:spPr>
        <p:txBody>
          <a:bodyPr/>
          <a:lstStyle/>
          <a:p>
            <a:r>
              <a:rPr lang="en-GB" dirty="0"/>
              <a:t>SMC 110 with Filled Wax (HFM WP3.4)</a:t>
            </a:r>
          </a:p>
        </p:txBody>
      </p:sp>
    </p:spTree>
    <p:extLst>
      <p:ext uri="{BB962C8B-B14F-4D97-AF65-F5344CB8AC3E}">
        <p14:creationId xmlns:p14="http://schemas.microsoft.com/office/powerpoint/2010/main" val="3065135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621140-B57E-53CD-E93C-E43D76C3C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16645-FE1F-5E2B-9F05-422ABC0A2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44" y="78423"/>
            <a:ext cx="11376025" cy="769407"/>
          </a:xfrm>
        </p:spPr>
        <p:txBody>
          <a:bodyPr/>
          <a:lstStyle/>
          <a:p>
            <a:r>
              <a:rPr lang="en-US" dirty="0"/>
              <a:t>De-sizing for Enhanced Electrical Insulation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A7BE4F-BD78-4B57-EA26-A26454151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01154D-2C7A-D1E1-80F2-0C62F9362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BB1E5-7D90-C4C0-3F6E-0D14A52F6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F9F2BD5-83B0-31B5-BD8E-4E1E980AAAFF}"/>
              </a:ext>
            </a:extLst>
          </p:cNvPr>
          <p:cNvSpPr txBox="1">
            <a:spLocks/>
          </p:cNvSpPr>
          <p:nvPr/>
        </p:nvSpPr>
        <p:spPr>
          <a:xfrm>
            <a:off x="8290135" y="4708041"/>
            <a:ext cx="3653048" cy="107986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endParaRPr lang="fr-CH" sz="1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C8FBC5-B171-C7B7-3238-43F029811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481" y="804733"/>
            <a:ext cx="9650887" cy="36190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FB5A0B-F251-6DC1-AED0-FB38F1DEE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175" y="3486074"/>
            <a:ext cx="246748" cy="2437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4AB8CC-3672-3E83-FE08-DFF0FF10E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602" y="3447923"/>
            <a:ext cx="246748" cy="2437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0BA15B-0747-909C-2853-6FA1B3E725A0}"/>
              </a:ext>
            </a:extLst>
          </p:cNvPr>
          <p:cNvSpPr txBox="1"/>
          <p:nvPr/>
        </p:nvSpPr>
        <p:spPr>
          <a:xfrm flipH="1">
            <a:off x="1512160" y="3231904"/>
            <a:ext cx="8770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D00D41-F2AC-75F3-0587-0CA9E1155F3E}"/>
              </a:ext>
            </a:extLst>
          </p:cNvPr>
          <p:cNvSpPr txBox="1"/>
          <p:nvPr/>
        </p:nvSpPr>
        <p:spPr>
          <a:xfrm flipH="1">
            <a:off x="2848030" y="3238029"/>
            <a:ext cx="17037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Q2 2025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29384D-F0E2-3346-F7CF-947EA1584A70}"/>
              </a:ext>
            </a:extLst>
          </p:cNvPr>
          <p:cNvSpPr txBox="1"/>
          <p:nvPr/>
        </p:nvSpPr>
        <p:spPr>
          <a:xfrm flipH="1">
            <a:off x="4598019" y="3209075"/>
            <a:ext cx="17037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 Q3 2025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13DDB40-1156-B56C-8A12-847372E33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863" y="3461318"/>
            <a:ext cx="246748" cy="24375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445C702-4128-4A1A-247C-C26FD9A71F1A}"/>
              </a:ext>
            </a:extLst>
          </p:cNvPr>
          <p:cNvSpPr txBox="1"/>
          <p:nvPr/>
        </p:nvSpPr>
        <p:spPr>
          <a:xfrm flipH="1">
            <a:off x="6316455" y="3184319"/>
            <a:ext cx="17037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 Q3 2025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0DDCED7-4BC5-6B0C-6022-932709D18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852" y="3485377"/>
            <a:ext cx="246748" cy="24375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992BFC8-1E44-4A02-A0BF-FD951338B56E}"/>
              </a:ext>
            </a:extLst>
          </p:cNvPr>
          <p:cNvSpPr txBox="1"/>
          <p:nvPr/>
        </p:nvSpPr>
        <p:spPr>
          <a:xfrm rot="19697485" flipH="1">
            <a:off x="3316941" y="1951273"/>
            <a:ext cx="234014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B050"/>
                </a:solidFill>
              </a:rPr>
              <a:t>Completed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2C1557-38F1-AC01-7786-0BEE11585388}"/>
              </a:ext>
            </a:extLst>
          </p:cNvPr>
          <p:cNvSpPr/>
          <p:nvPr/>
        </p:nvSpPr>
        <p:spPr>
          <a:xfrm>
            <a:off x="951995" y="778554"/>
            <a:ext cx="7202960" cy="3746794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3110BA-5A38-1BF2-07E4-67FBD479AB9E}"/>
              </a:ext>
            </a:extLst>
          </p:cNvPr>
          <p:cNvSpPr txBox="1"/>
          <p:nvPr/>
        </p:nvSpPr>
        <p:spPr>
          <a:xfrm>
            <a:off x="420335" y="4619813"/>
            <a:ext cx="625407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Clr>
                <a:srgbClr val="0055A0"/>
              </a:buClr>
              <a:buNone/>
              <a:defRPr/>
            </a:pPr>
            <a:r>
              <a:rPr lang="fr-CH" sz="1400" b="1" dirty="0" err="1"/>
              <a:t>Lab</a:t>
            </a:r>
            <a:r>
              <a:rPr lang="fr-CH" sz="1400" b="1" dirty="0"/>
              <a:t> phase completed </a:t>
            </a:r>
            <a:r>
              <a:rPr lang="fr-CH" sz="1400" dirty="0"/>
              <a:t>-&gt; </a:t>
            </a:r>
            <a:r>
              <a:rPr lang="fr-CH" sz="1400" dirty="0" err="1"/>
              <a:t>See</a:t>
            </a:r>
            <a:r>
              <a:rPr lang="fr-CH" sz="1400" dirty="0"/>
              <a:t> </a:t>
            </a:r>
            <a:r>
              <a:rPr lang="en-GB" sz="1400" i="1" dirty="0"/>
              <a:t>Enhancement of Nb3Sn Cable Electrical Insulation through Thermal and Plasma Treatments </a:t>
            </a:r>
            <a:r>
              <a:rPr lang="en-GB" sz="1400" dirty="0"/>
              <a:t>(J. Osuna et al. </a:t>
            </a:r>
            <a:r>
              <a:rPr lang="en-GB" sz="1400" dirty="0">
                <a:hlinkClick r:id="rId4"/>
              </a:rPr>
              <a:t>link</a:t>
            </a:r>
            <a:r>
              <a:rPr lang="en-GB" sz="1400" dirty="0"/>
              <a:t>):</a:t>
            </a:r>
          </a:p>
          <a:p>
            <a:pPr marL="36576" indent="0">
              <a:buClr>
                <a:srgbClr val="0055A0"/>
              </a:buClr>
              <a:buNone/>
              <a:defRPr/>
            </a:pPr>
            <a:endParaRPr lang="en-GB" sz="1400" dirty="0"/>
          </a:p>
          <a:p>
            <a:pPr marL="322326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Thermal and Plasma de-sizing proved considerable enhancement of the dielectric withstand </a:t>
            </a:r>
          </a:p>
          <a:p>
            <a:pPr marL="322326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Plasma method prioritized for the implementation in the coil manufacturing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226A61D-10E1-36A5-BEC8-0C61210909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0817" y="4521817"/>
            <a:ext cx="1816822" cy="1733001"/>
          </a:xfrm>
          <a:prstGeom prst="rect">
            <a:avLst/>
          </a:prstGeom>
        </p:spPr>
      </p:pic>
      <p:pic>
        <p:nvPicPr>
          <p:cNvPr id="26" name="Picture 25" descr="A machine in a factory&#10;&#10;AI-generated content may be incorrect.">
            <a:extLst>
              <a:ext uri="{FF2B5EF4-FFF2-40B4-BE49-F238E27FC236}">
                <a16:creationId xmlns:a16="http://schemas.microsoft.com/office/drawing/2014/main" id="{90E8D887-FCCF-ED19-F9A8-3249E79173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7146159" y="4540275"/>
            <a:ext cx="1634899" cy="175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789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1A6357-D4EE-3850-AFE8-EB4E8946D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67F3-ADA2-56F1-C846-05603C4B3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44" y="78423"/>
            <a:ext cx="11376025" cy="769407"/>
          </a:xfrm>
        </p:spPr>
        <p:txBody>
          <a:bodyPr/>
          <a:lstStyle/>
          <a:p>
            <a:r>
              <a:rPr lang="en-US" dirty="0"/>
              <a:t>De-sizing for Enhanced Electrical Insulation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079630-A86C-5EE8-DDFA-7A9DE09BD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FCBF11-2894-F0D8-5F05-85BA4EEA9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688E84-5CA8-610D-F3C7-617CD8F7D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8C63FB9-6966-86DA-A661-78FC5FE8E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995" y="778553"/>
            <a:ext cx="9650887" cy="36190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733BC3-FDE4-722B-9782-844BC3153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175" y="3486074"/>
            <a:ext cx="246748" cy="2437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85DFF5-F13D-209A-2A56-E6839FD4E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602" y="3447923"/>
            <a:ext cx="246748" cy="2437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8A88FA-10A5-4A2E-4CD6-74489046F204}"/>
              </a:ext>
            </a:extLst>
          </p:cNvPr>
          <p:cNvSpPr txBox="1"/>
          <p:nvPr/>
        </p:nvSpPr>
        <p:spPr>
          <a:xfrm flipH="1">
            <a:off x="1512160" y="3231904"/>
            <a:ext cx="8770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4E95DD-11F5-2743-A1E2-428E5583A94D}"/>
              </a:ext>
            </a:extLst>
          </p:cNvPr>
          <p:cNvSpPr txBox="1"/>
          <p:nvPr/>
        </p:nvSpPr>
        <p:spPr>
          <a:xfrm flipH="1">
            <a:off x="2848030" y="3238029"/>
            <a:ext cx="17037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Q2 2025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8F515D-4823-CF8C-C0E0-601B3CBCCE9F}"/>
              </a:ext>
            </a:extLst>
          </p:cNvPr>
          <p:cNvSpPr txBox="1"/>
          <p:nvPr/>
        </p:nvSpPr>
        <p:spPr>
          <a:xfrm flipH="1">
            <a:off x="4598019" y="3209075"/>
            <a:ext cx="17037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 Q3 2025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FC9381C-2FC1-D134-40C7-4B148BFAA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863" y="3461318"/>
            <a:ext cx="246748" cy="24375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B857331-C111-25F1-5AED-F76B14B84EE7}"/>
              </a:ext>
            </a:extLst>
          </p:cNvPr>
          <p:cNvSpPr txBox="1"/>
          <p:nvPr/>
        </p:nvSpPr>
        <p:spPr>
          <a:xfrm flipH="1">
            <a:off x="6316455" y="3184319"/>
            <a:ext cx="17037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 Q3 2025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C998F25-657A-2FBD-3ED4-CC3C59F30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852" y="3485377"/>
            <a:ext cx="246748" cy="24375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5DF20C9-E34C-8F8A-FC9A-30D5DF925633}"/>
              </a:ext>
            </a:extLst>
          </p:cNvPr>
          <p:cNvSpPr txBox="1"/>
          <p:nvPr/>
        </p:nvSpPr>
        <p:spPr>
          <a:xfrm rot="19455982" flipH="1">
            <a:off x="3316942" y="1612533"/>
            <a:ext cx="234014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B050"/>
                </a:solidFill>
              </a:rPr>
              <a:t>Completed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A7B85A5-A578-4A57-0F02-52B1CD896B1C}"/>
              </a:ext>
            </a:extLst>
          </p:cNvPr>
          <p:cNvSpPr/>
          <p:nvPr/>
        </p:nvSpPr>
        <p:spPr>
          <a:xfrm>
            <a:off x="8112707" y="621230"/>
            <a:ext cx="2504885" cy="3832089"/>
          </a:xfrm>
          <a:prstGeom prst="rect">
            <a:avLst/>
          </a:prstGeom>
          <a:noFill/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E96DAC0-D0C7-FBDE-F626-07656123ED40}"/>
              </a:ext>
            </a:extLst>
          </p:cNvPr>
          <p:cNvSpPr txBox="1">
            <a:spLocks/>
          </p:cNvSpPr>
          <p:nvPr/>
        </p:nvSpPr>
        <p:spPr>
          <a:xfrm>
            <a:off x="331099" y="4726061"/>
            <a:ext cx="6837219" cy="1495362"/>
          </a:xfrm>
          <a:prstGeom prst="rect">
            <a:avLst/>
          </a:prstGeom>
          <a:ln w="76200">
            <a:solidFill>
              <a:srgbClr val="FFFF00"/>
            </a:solidFill>
          </a:ln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5A0"/>
              </a:buClr>
              <a:buNone/>
              <a:defRPr/>
            </a:pPr>
            <a:r>
              <a:rPr lang="en-US" sz="1800" b="1" dirty="0"/>
              <a:t>Implementation phase</a:t>
            </a:r>
            <a:endParaRPr lang="en-GB" sz="1800" dirty="0"/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endParaRPr lang="fr-CH" sz="1800" dirty="0"/>
          </a:p>
          <a:p>
            <a:pPr>
              <a:buClr>
                <a:srgbClr val="0055A0"/>
              </a:buClr>
              <a:defRPr/>
            </a:pPr>
            <a:r>
              <a:rPr lang="fr-CH" sz="1800" dirty="0"/>
              <a:t>Validation on BOX -&gt; </a:t>
            </a:r>
            <a:r>
              <a:rPr lang="fr-CH" sz="2000" b="1" i="1" dirty="0">
                <a:solidFill>
                  <a:srgbClr val="FFC000"/>
                </a:solidFill>
              </a:rPr>
              <a:t>Q1 2026</a:t>
            </a:r>
          </a:p>
          <a:p>
            <a:pPr>
              <a:buClr>
                <a:srgbClr val="0055A0"/>
              </a:buClr>
              <a:defRPr/>
            </a:pPr>
            <a:r>
              <a:rPr lang="fr-CH" sz="1800" dirty="0"/>
              <a:t>Leasing of Plasma Treatment Fixture -&gt; </a:t>
            </a:r>
            <a:r>
              <a:rPr lang="fr-CH" sz="2000" b="1" i="1" dirty="0">
                <a:solidFill>
                  <a:srgbClr val="FFC000"/>
                </a:solidFill>
              </a:rPr>
              <a:t>Q4 2025 – Q1 2026</a:t>
            </a:r>
          </a:p>
          <a:p>
            <a:pPr>
              <a:buClr>
                <a:srgbClr val="0055A0"/>
              </a:buClr>
              <a:defRPr/>
            </a:pPr>
            <a:r>
              <a:rPr lang="fr-CH" sz="1800" dirty="0"/>
              <a:t>Application on SMC QXF -&gt; </a:t>
            </a:r>
            <a:r>
              <a:rPr lang="fr-CH" sz="1800" b="1" dirty="0">
                <a:solidFill>
                  <a:srgbClr val="FFC000"/>
                </a:solidFill>
              </a:rPr>
              <a:t>2026</a:t>
            </a:r>
            <a:r>
              <a:rPr lang="fr-CH" sz="1800" dirty="0"/>
              <a:t> - to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planned</a:t>
            </a:r>
            <a:r>
              <a:rPr lang="fr-CH" sz="18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A. </a:t>
            </a:r>
            <a:r>
              <a:rPr lang="fr-CH" sz="1800" dirty="0" err="1"/>
              <a:t>Hazot</a:t>
            </a:r>
            <a:endParaRPr lang="fr-CH" sz="18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6F3E60-C11C-7C3A-14E8-233BADBF9B8F}"/>
              </a:ext>
            </a:extLst>
          </p:cNvPr>
          <p:cNvSpPr/>
          <p:nvPr/>
        </p:nvSpPr>
        <p:spPr>
          <a:xfrm>
            <a:off x="817221" y="726642"/>
            <a:ext cx="7202960" cy="3746794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751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8D859-C493-F417-4790-F7C52D9D4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708" y="187384"/>
            <a:ext cx="11204834" cy="533425"/>
          </a:xfrm>
        </p:spPr>
        <p:txBody>
          <a:bodyPr/>
          <a:lstStyle/>
          <a:p>
            <a:r>
              <a:rPr lang="en-US" dirty="0"/>
              <a:t>POLAB BOX Program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369E52-B263-C1C9-676A-1B4C1F628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4C0E4A75-EF6B-2ED7-005F-E90AC43189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37628" y="6447265"/>
            <a:ext cx="631160" cy="365125"/>
          </a:xfrm>
        </p:spPr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BA339909-F60A-9F77-1EA9-4DD1427031EE}"/>
              </a:ext>
            </a:extLst>
          </p:cNvPr>
          <p:cNvSpPr txBox="1">
            <a:spLocks/>
          </p:cNvSpPr>
          <p:nvPr/>
        </p:nvSpPr>
        <p:spPr>
          <a:xfrm>
            <a:off x="4411662" y="6424771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CB38A-0DD4-7B8B-A66F-E005DF936976}"/>
              </a:ext>
            </a:extLst>
          </p:cNvPr>
          <p:cNvSpPr txBox="1">
            <a:spLocks/>
          </p:cNvSpPr>
          <p:nvPr/>
        </p:nvSpPr>
        <p:spPr>
          <a:xfrm>
            <a:off x="291684" y="969766"/>
            <a:ext cx="5886647" cy="53342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Clr>
                <a:srgbClr val="0055A0"/>
              </a:buClr>
              <a:buNone/>
              <a:defRPr/>
            </a:pPr>
            <a:endParaRPr lang="en-US" sz="1600" kern="0" dirty="0">
              <a:solidFill>
                <a:srgbClr val="0033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55A0"/>
              </a:buClr>
              <a:defRPr/>
            </a:pPr>
            <a:endParaRPr lang="fr-CH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0234F6-CE7F-9099-CC70-FEEBFB382921}"/>
              </a:ext>
            </a:extLst>
          </p:cNvPr>
          <p:cNvSpPr txBox="1"/>
          <p:nvPr/>
        </p:nvSpPr>
        <p:spPr>
          <a:xfrm>
            <a:off x="243340" y="764399"/>
            <a:ext cx="1120483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The BOX (</a:t>
            </a:r>
            <a:r>
              <a:rPr lang="en-GB" dirty="0" err="1"/>
              <a:t>BOnding</a:t>
            </a:r>
            <a:r>
              <a:rPr lang="en-GB" dirty="0"/>
              <a:t> </a:t>
            </a:r>
            <a:r>
              <a:rPr lang="en-GB" dirty="0" err="1"/>
              <a:t>eXperiment</a:t>
            </a:r>
            <a:r>
              <a:rPr lang="en-GB" dirty="0"/>
              <a:t>), a subscale test facility, was developed to study the performance limitations in superconducting accelerator magnets. The POLAB joined the BOX program which has started through a collaboration between Twente University and PSI.</a:t>
            </a:r>
          </a:p>
          <a:p>
            <a:endParaRPr lang="en-GB" dirty="0"/>
          </a:p>
          <a:p>
            <a:r>
              <a:rPr lang="en-GB" dirty="0"/>
              <a:t>For complete overview and status update see </a:t>
            </a:r>
            <a:r>
              <a:rPr lang="en-GB" dirty="0">
                <a:hlinkClick r:id="rId2"/>
              </a:rPr>
              <a:t>link</a:t>
            </a:r>
            <a:r>
              <a:rPr lang="en-GB" dirty="0"/>
              <a:t> (V. Schenk et al., September 2025):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BF5B95-9685-0034-EF34-3E4812BE2CD9}"/>
              </a:ext>
            </a:extLst>
          </p:cNvPr>
          <p:cNvSpPr txBox="1"/>
          <p:nvPr/>
        </p:nvSpPr>
        <p:spPr>
          <a:xfrm>
            <a:off x="363158" y="2415885"/>
            <a:ext cx="8577512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Technology Transfer PSI-CERN 			</a:t>
            </a:r>
            <a:r>
              <a:rPr lang="en-US" b="1" dirty="0">
                <a:solidFill>
                  <a:srgbClr val="00B050"/>
                </a:solidFill>
              </a:rPr>
              <a:t>May 2025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Built 1</a:t>
            </a:r>
            <a:r>
              <a:rPr lang="en-GB" baseline="30000" dirty="0"/>
              <a:t>st</a:t>
            </a:r>
            <a:r>
              <a:rPr lang="en-GB" dirty="0"/>
              <a:t> POLAB BOX E1* 			</a:t>
            </a:r>
            <a:r>
              <a:rPr lang="en-GB" b="1" dirty="0">
                <a:solidFill>
                  <a:srgbClr val="00B050"/>
                </a:solidFill>
              </a:rPr>
              <a:t>August 2025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Electrical Tests E1* 				</a:t>
            </a:r>
            <a:r>
              <a:rPr lang="en-GB" b="1" dirty="0">
                <a:solidFill>
                  <a:srgbClr val="FFC000"/>
                </a:solidFill>
              </a:rPr>
              <a:t>September / October 2025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Test BOX 1 (Reference BOX)			</a:t>
            </a:r>
            <a:r>
              <a:rPr lang="en-GB" b="1" dirty="0">
                <a:solidFill>
                  <a:srgbClr val="FFC000"/>
                </a:solidFill>
              </a:rPr>
              <a:t>December 2025</a:t>
            </a:r>
            <a:endParaRPr lang="en-US" b="1" dirty="0">
              <a:solidFill>
                <a:srgbClr val="FFC00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6E21213-283D-FE7C-2707-64EFC34F2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502" y="4432543"/>
            <a:ext cx="6999657" cy="168027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C63FEE3-AB1F-460E-0369-02EB2EE3C565}"/>
              </a:ext>
            </a:extLst>
          </p:cNvPr>
          <p:cNvSpPr txBox="1"/>
          <p:nvPr/>
        </p:nvSpPr>
        <p:spPr>
          <a:xfrm>
            <a:off x="243340" y="6112817"/>
            <a:ext cx="425539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/>
              <a:t>*BOX E1 set the electrical test parameters for all other BOXES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367F374-FC7E-7C66-CB39-4B1D97BFCE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0670" y="2292071"/>
            <a:ext cx="2962817" cy="154306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4D9C85B-DACE-48CC-1372-96D0B1541D0E}"/>
              </a:ext>
            </a:extLst>
          </p:cNvPr>
          <p:cNvSpPr txBox="1"/>
          <p:nvPr/>
        </p:nvSpPr>
        <p:spPr>
          <a:xfrm>
            <a:off x="9304856" y="4004416"/>
            <a:ext cx="167902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/>
              <a:t>DOI 10.1109/TASC.2023.3267051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DC38F7F-88A9-4936-EDF1-25FA865F6C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6030" y="2435146"/>
            <a:ext cx="246748" cy="24375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7C2A413-4CEE-77E6-E199-45AFD09440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6030" y="2956758"/>
            <a:ext cx="246748" cy="243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32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23F64-A9E1-8DA4-6B2D-9D6B390F7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CFD61-597A-4DF0-7643-3C173B275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44" y="78423"/>
            <a:ext cx="11376025" cy="664745"/>
          </a:xfrm>
        </p:spPr>
        <p:txBody>
          <a:bodyPr/>
          <a:lstStyle/>
          <a:p>
            <a:pPr marL="36576">
              <a:buClr>
                <a:srgbClr val="0055A0"/>
              </a:buClr>
              <a:defRPr/>
            </a:pPr>
            <a:r>
              <a:rPr lang="fr-CH" dirty="0"/>
              <a:t>FCC-</a:t>
            </a:r>
            <a:r>
              <a:rPr lang="fr-CH" dirty="0" err="1"/>
              <a:t>hh</a:t>
            </a:r>
            <a:r>
              <a:rPr lang="fr-CH" dirty="0"/>
              <a:t> MQ Insulation Development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295378-492A-B6CF-7B7D-F16D616CE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6ACFD1-20D5-5A69-E022-3A21D61CF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217244-EC5D-3B96-B203-A422FA949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78E199E2-BCAB-F2E1-800C-A162F66C2DB3}"/>
              </a:ext>
            </a:extLst>
          </p:cNvPr>
          <p:cNvSpPr txBox="1">
            <a:spLocks/>
          </p:cNvSpPr>
          <p:nvPr/>
        </p:nvSpPr>
        <p:spPr>
          <a:xfrm>
            <a:off x="8290135" y="4708041"/>
            <a:ext cx="3653048" cy="107986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endParaRPr lang="fr-CH" sz="18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EA5816B-9CD7-6FC6-23AD-70E7AD42BF43}"/>
              </a:ext>
            </a:extLst>
          </p:cNvPr>
          <p:cNvSpPr txBox="1">
            <a:spLocks/>
          </p:cNvSpPr>
          <p:nvPr/>
        </p:nvSpPr>
        <p:spPr>
          <a:xfrm>
            <a:off x="13409" y="2219968"/>
            <a:ext cx="5121299" cy="66474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55A0"/>
              </a:buClr>
              <a:defRPr/>
            </a:pPr>
            <a:r>
              <a:rPr lang="fr-CH" sz="1800" dirty="0"/>
              <a:t>Extensive study of MICA tapes completed (J. Osuna </a:t>
            </a:r>
            <a:r>
              <a:rPr lang="en-US" sz="1800" dirty="0">
                <a:hlinkClick r:id="rId2"/>
              </a:rPr>
              <a:t>EDMS 3355232</a:t>
            </a:r>
            <a:r>
              <a:rPr lang="en-US" sz="1800" kern="0" dirty="0">
                <a:solidFill>
                  <a:srgbClr val="0033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endParaRPr lang="en-US" sz="1600" kern="0" dirty="0">
              <a:solidFill>
                <a:srgbClr val="0033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55A0"/>
              </a:buClr>
              <a:defRPr/>
            </a:pPr>
            <a:endParaRPr lang="fr-CH" sz="1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0E624D-46FD-7415-B25D-5E10B7C6D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4161" y="4105309"/>
            <a:ext cx="2554644" cy="21878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B4F9F6-A458-EB00-9984-8CB278BD3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3575" y="2266260"/>
            <a:ext cx="3316831" cy="17090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0ABAA1-51EB-372F-FF9E-6C69F9180B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2951" y="2426627"/>
            <a:ext cx="2880039" cy="146400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D265FC9-6F73-4F9C-6E12-506C76336FE2}"/>
              </a:ext>
            </a:extLst>
          </p:cNvPr>
          <p:cNvSpPr txBox="1">
            <a:spLocks/>
          </p:cNvSpPr>
          <p:nvPr/>
        </p:nvSpPr>
        <p:spPr>
          <a:xfrm>
            <a:off x="92691" y="4139733"/>
            <a:ext cx="5877536" cy="11008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55A0"/>
              </a:buClr>
              <a:defRPr/>
            </a:pPr>
            <a:endParaRPr lang="fr-CH" sz="1800" b="1" dirty="0"/>
          </a:p>
          <a:p>
            <a:pPr>
              <a:buClr>
                <a:srgbClr val="0055A0"/>
              </a:buClr>
              <a:defRPr/>
            </a:pPr>
            <a:r>
              <a:rPr lang="en-US" sz="1800" dirty="0"/>
              <a:t>Design and construction of MICA tape un-winder and insertion tooling </a:t>
            </a:r>
          </a:p>
          <a:p>
            <a:pPr>
              <a:buClr>
                <a:srgbClr val="0055A0"/>
              </a:buClr>
              <a:defRPr/>
            </a:pPr>
            <a:endParaRPr lang="en-US" sz="1800" kern="0" dirty="0">
              <a:solidFill>
                <a:srgbClr val="0033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55A0"/>
              </a:buClr>
              <a:defRPr/>
            </a:pPr>
            <a:endParaRPr lang="en-US" sz="1400" kern="0" dirty="0">
              <a:solidFill>
                <a:srgbClr val="0033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1" indent="0">
              <a:buClr>
                <a:srgbClr val="0055A0"/>
              </a:buClr>
              <a:buNone/>
              <a:defRPr/>
            </a:pPr>
            <a:endParaRPr lang="en-US" sz="1400" kern="0" dirty="0">
              <a:solidFill>
                <a:srgbClr val="0033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55A0"/>
              </a:buClr>
              <a:defRPr/>
            </a:pPr>
            <a:endParaRPr lang="fr-CH" sz="18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FF1701B-854C-CE40-367F-99A990BF9390}"/>
              </a:ext>
            </a:extLst>
          </p:cNvPr>
          <p:cNvSpPr txBox="1">
            <a:spLocks/>
          </p:cNvSpPr>
          <p:nvPr/>
        </p:nvSpPr>
        <p:spPr>
          <a:xfrm>
            <a:off x="83580" y="5309455"/>
            <a:ext cx="6176144" cy="78673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55A0"/>
              </a:buClr>
              <a:defRPr/>
            </a:pPr>
            <a:r>
              <a:rPr lang="en-US" sz="1800" dirty="0"/>
              <a:t>1</a:t>
            </a:r>
            <a:r>
              <a:rPr lang="en-US" sz="1800" baseline="30000" dirty="0"/>
              <a:t>st</a:t>
            </a:r>
            <a:r>
              <a:rPr lang="en-US" sz="1800" dirty="0"/>
              <a:t> Insulation trial at CGP in </a:t>
            </a:r>
            <a:r>
              <a:rPr lang="en-US" sz="1800" b="1" dirty="0">
                <a:solidFill>
                  <a:srgbClr val="00B050"/>
                </a:solidFill>
              </a:rPr>
              <a:t>September 2025</a:t>
            </a:r>
            <a:r>
              <a:rPr lang="en-US" sz="1800" dirty="0"/>
              <a:t>. Thickness measurement on-going. </a:t>
            </a:r>
          </a:p>
          <a:p>
            <a:pPr>
              <a:buClr>
                <a:srgbClr val="0055A0"/>
              </a:buClr>
              <a:defRPr/>
            </a:pPr>
            <a:endParaRPr lang="en-US" sz="1800" kern="0" dirty="0">
              <a:solidFill>
                <a:srgbClr val="0033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55A0"/>
              </a:buClr>
              <a:defRPr/>
            </a:pPr>
            <a:endParaRPr lang="en-US" sz="1400" kern="0" dirty="0">
              <a:solidFill>
                <a:srgbClr val="0033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1" indent="0">
              <a:buClr>
                <a:srgbClr val="0055A0"/>
              </a:buClr>
              <a:buNone/>
              <a:defRPr/>
            </a:pPr>
            <a:endParaRPr lang="en-US" sz="1400" kern="0" dirty="0">
              <a:solidFill>
                <a:srgbClr val="0033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55A0"/>
              </a:buClr>
              <a:defRPr/>
            </a:pPr>
            <a:endParaRPr lang="fr-CH" sz="18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87BD05D-DFCC-186B-B7DE-10C1D56E4E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7896" y="4089747"/>
            <a:ext cx="3760491" cy="213068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9FCD826-B098-FB8C-962E-720DE3CDE348}"/>
              </a:ext>
            </a:extLst>
          </p:cNvPr>
          <p:cNvSpPr txBox="1"/>
          <p:nvPr/>
        </p:nvSpPr>
        <p:spPr>
          <a:xfrm>
            <a:off x="8806258" y="5975038"/>
            <a:ext cx="1100212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buClr>
                <a:srgbClr val="0055A0"/>
              </a:buClr>
              <a:defRPr/>
            </a:pPr>
            <a:r>
              <a:rPr lang="en-US" sz="1400" kern="0" dirty="0">
                <a:solidFill>
                  <a:srgbClr val="0033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 O. Pincot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86ACDE0-51FB-59AD-B215-689092EC10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4044" y="769517"/>
            <a:ext cx="2769899" cy="104815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F68475E-929B-FFFD-E1C0-BCB5EC6E3603}"/>
              </a:ext>
            </a:extLst>
          </p:cNvPr>
          <p:cNvSpPr txBox="1"/>
          <p:nvPr/>
        </p:nvSpPr>
        <p:spPr>
          <a:xfrm>
            <a:off x="234272" y="2935758"/>
            <a:ext cx="477038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Market survey</a:t>
            </a:r>
          </a:p>
          <a:p>
            <a:pPr marL="742950" lvl="1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Electrical and thermal characterization before-after heat treatment </a:t>
            </a:r>
          </a:p>
          <a:p>
            <a:pPr marL="742950" lvl="1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MTE E-Tape M good alternative to </a:t>
            </a:r>
            <a:r>
              <a:rPr lang="en-US" sz="1400" dirty="0" err="1"/>
              <a:t>Cogebi</a:t>
            </a:r>
            <a:r>
              <a:rPr lang="en-US" sz="1400" dirty="0"/>
              <a:t> </a:t>
            </a:r>
            <a:r>
              <a:rPr lang="en-US" sz="1400" dirty="0" err="1"/>
              <a:t>Firox</a:t>
            </a:r>
            <a:r>
              <a:rPr lang="en-US" sz="1400" dirty="0"/>
              <a:t> available in 60µm 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3E400D81-7D91-0483-99EA-4EA3338FBDD2}"/>
              </a:ext>
            </a:extLst>
          </p:cNvPr>
          <p:cNvSpPr txBox="1">
            <a:spLocks/>
          </p:cNvSpPr>
          <p:nvPr/>
        </p:nvSpPr>
        <p:spPr>
          <a:xfrm>
            <a:off x="140337" y="831691"/>
            <a:ext cx="5479676" cy="96752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5A0"/>
              </a:buClr>
              <a:buNone/>
              <a:defRPr/>
            </a:pPr>
            <a:r>
              <a:rPr lang="fr-CH" sz="1400" dirty="0"/>
              <a:t>The </a:t>
            </a:r>
            <a:r>
              <a:rPr lang="fr-CH" sz="1400" dirty="0" err="1"/>
              <a:t>baseline</a:t>
            </a:r>
            <a:r>
              <a:rPr lang="fr-CH" sz="1400" dirty="0"/>
              <a:t> </a:t>
            </a:r>
            <a:r>
              <a:rPr lang="fr-CH" sz="1400" dirty="0" err="1"/>
              <a:t>cable</a:t>
            </a:r>
            <a:r>
              <a:rPr lang="fr-CH" sz="1400" dirty="0"/>
              <a:t> insulation </a:t>
            </a:r>
            <a:r>
              <a:rPr lang="fr-CH" sz="1400" dirty="0" err="1"/>
              <a:t>layout</a:t>
            </a:r>
            <a:r>
              <a:rPr lang="fr-CH" sz="1400" dirty="0"/>
              <a:t> for FCC-</a:t>
            </a:r>
            <a:r>
              <a:rPr lang="fr-CH" sz="1400" dirty="0" err="1"/>
              <a:t>hh</a:t>
            </a:r>
            <a:r>
              <a:rPr lang="fr-CH" sz="1400" dirty="0"/>
              <a:t> MQ </a:t>
            </a:r>
            <a:r>
              <a:rPr lang="fr-CH" sz="1400" dirty="0" err="1"/>
              <a:t>cable</a:t>
            </a:r>
            <a:r>
              <a:rPr lang="fr-CH" sz="1400" dirty="0"/>
              <a:t> </a:t>
            </a:r>
            <a:r>
              <a:rPr lang="fr-CH" sz="1400" dirty="0" err="1"/>
              <a:t>is</a:t>
            </a:r>
            <a:r>
              <a:rPr lang="fr-CH" sz="1400" dirty="0"/>
              <a:t> Mica tape + S2 Glass braid. </a:t>
            </a:r>
            <a:r>
              <a:rPr lang="fr-CH" sz="1400" dirty="0" err="1"/>
              <a:t>Selected</a:t>
            </a:r>
            <a:r>
              <a:rPr lang="fr-CH" sz="1400" dirty="0"/>
              <a:t> Mica </a:t>
            </a:r>
            <a:r>
              <a:rPr lang="fr-CH" sz="1400" dirty="0" err="1"/>
              <a:t>is</a:t>
            </a:r>
            <a:r>
              <a:rPr lang="fr-CH" sz="1400" dirty="0"/>
              <a:t> </a:t>
            </a:r>
            <a:r>
              <a:rPr lang="fr-CH" sz="1400" dirty="0" err="1"/>
              <a:t>Cogebi</a:t>
            </a:r>
            <a:r>
              <a:rPr lang="fr-CH" sz="1400" dirty="0"/>
              <a:t> </a:t>
            </a:r>
            <a:r>
              <a:rPr lang="fr-CH" sz="1400" dirty="0" err="1"/>
              <a:t>Firox</a:t>
            </a:r>
            <a:r>
              <a:rPr lang="fr-CH" sz="1400" dirty="0"/>
              <a:t> (</a:t>
            </a:r>
            <a:r>
              <a:rPr lang="fr-CH" sz="1400" dirty="0" err="1"/>
              <a:t>avaialble</a:t>
            </a:r>
            <a:r>
              <a:rPr lang="fr-CH" sz="1400" dirty="0"/>
              <a:t> in CERN stock). Alternative </a:t>
            </a:r>
            <a:r>
              <a:rPr lang="fr-CH" sz="1400" dirty="0" err="1"/>
              <a:t>products</a:t>
            </a:r>
            <a:r>
              <a:rPr lang="fr-CH" sz="1400" dirty="0"/>
              <a:t> have been </a:t>
            </a:r>
            <a:r>
              <a:rPr lang="fr-CH" sz="1400" dirty="0" err="1"/>
              <a:t>studied</a:t>
            </a:r>
            <a:r>
              <a:rPr lang="fr-CH" sz="1400" dirty="0"/>
              <a:t>.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14C97E1-A225-24E2-8D83-F70DC7AC45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1854" y="2567209"/>
            <a:ext cx="246748" cy="24375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2CD67BD-4259-120D-7796-8B03747E65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4614" y="4780696"/>
            <a:ext cx="246748" cy="24375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6E11F6D-E52E-D251-A6BD-A2A861F7E2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3140" y="5656575"/>
            <a:ext cx="246748" cy="2437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E24B6A-B3D1-FA44-4BD1-1B78C539E9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81285" y="309835"/>
            <a:ext cx="3123370" cy="181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249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37168-0315-3CF7-A0B5-79DE1D9A1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238" y="209631"/>
            <a:ext cx="4399079" cy="515582"/>
          </a:xfrm>
        </p:spPr>
        <p:txBody>
          <a:bodyPr/>
          <a:lstStyle/>
          <a:p>
            <a:r>
              <a:rPr lang="en-US" dirty="0"/>
              <a:t>Dielectric Coatings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08D387-093A-D1FC-AF59-3676AE51E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724D4-4AA6-6C55-F81E-B0F3F1DF8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4E9B38-3B91-F812-4652-2D59CAB15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8629EC-F44E-7F1E-384F-93A584633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28" y="925726"/>
            <a:ext cx="4462330" cy="30458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339093C-A765-E7B5-50EE-B6884D51EE28}"/>
              </a:ext>
            </a:extLst>
          </p:cNvPr>
          <p:cNvSpPr txBox="1"/>
          <p:nvPr/>
        </p:nvSpPr>
        <p:spPr>
          <a:xfrm rot="21058610">
            <a:off x="383708" y="2300307"/>
            <a:ext cx="4067422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050" dirty="0">
                <a:highlight>
                  <a:srgbClr val="FFFF00"/>
                </a:highlight>
              </a:rPr>
              <a:t>HFM Forum: Feedback from MQXF (S. Izquierdo Bermudez </a:t>
            </a:r>
            <a:r>
              <a:rPr lang="en-GB" sz="1050" dirty="0">
                <a:highlight>
                  <a:srgbClr val="FFFF00"/>
                </a:highlight>
                <a:hlinkClick r:id="rId3"/>
              </a:rPr>
              <a:t>link</a:t>
            </a:r>
            <a:r>
              <a:rPr lang="en-GB" sz="1050" dirty="0">
                <a:highlight>
                  <a:srgbClr val="FFFF00"/>
                </a:highlight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EEF5BA-E9C9-8580-6E5C-02BDB8E9E37A}"/>
              </a:ext>
            </a:extLst>
          </p:cNvPr>
          <p:cNvSpPr txBox="1"/>
          <p:nvPr/>
        </p:nvSpPr>
        <p:spPr>
          <a:xfrm>
            <a:off x="4671318" y="631396"/>
            <a:ext cx="62268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Towards qualification of Al2O3 coatings by reactive sputtering for use in Nb3Sn magnets (C. Scheuerlein et al. </a:t>
            </a:r>
            <a:r>
              <a:rPr lang="en-GB" dirty="0">
                <a:hlinkClick r:id="rId4"/>
              </a:rPr>
              <a:t>link</a:t>
            </a:r>
            <a:r>
              <a:rPr lang="en-GB" dirty="0"/>
              <a:t>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728CED-DD61-DCF4-D395-C37EE58054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0" t="7531" r="827" b="4678"/>
          <a:stretch>
            <a:fillRect/>
          </a:stretch>
        </p:blipFill>
        <p:spPr>
          <a:xfrm>
            <a:off x="4562543" y="1291430"/>
            <a:ext cx="2383763" cy="2774671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465432BE-EA8D-6008-40C5-BBDE29E2933E}"/>
              </a:ext>
            </a:extLst>
          </p:cNvPr>
          <p:cNvSpPr txBox="1">
            <a:spLocks/>
          </p:cNvSpPr>
          <p:nvPr/>
        </p:nvSpPr>
        <p:spPr>
          <a:xfrm>
            <a:off x="4648674" y="3850450"/>
            <a:ext cx="2297632" cy="16532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00" b="0" dirty="0">
                <a:latin typeface="+mn-lt"/>
                <a:ea typeface="+mn-ea"/>
                <a:cs typeface="+mn-cs"/>
              </a:rPr>
              <a:t>SMC spacers coated by </a:t>
            </a:r>
            <a:r>
              <a:rPr lang="en-GB" sz="900" b="0" dirty="0"/>
              <a:t>Al2O3 </a:t>
            </a:r>
            <a:r>
              <a:rPr lang="en-GB" sz="900" b="0" dirty="0">
                <a:latin typeface="+mn-lt"/>
                <a:ea typeface="+mn-ea"/>
                <a:cs typeface="+mn-cs"/>
              </a:rPr>
              <a:t>reactive sputtering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A7F39F-DB8E-3333-9535-F884C9A3B925}"/>
              </a:ext>
            </a:extLst>
          </p:cNvPr>
          <p:cNvSpPr txBox="1"/>
          <p:nvPr/>
        </p:nvSpPr>
        <p:spPr>
          <a:xfrm>
            <a:off x="272240" y="4172137"/>
            <a:ext cx="11286714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Outlook 2025/2026: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b="1" dirty="0"/>
              <a:t>Qualify dielectric ceramic coatings </a:t>
            </a:r>
            <a:r>
              <a:rPr lang="en-GB" sz="1600" dirty="0"/>
              <a:t>for use in superconducting magnets (withstand &gt; 1kV in </a:t>
            </a:r>
            <a:r>
              <a:rPr lang="en-GB" sz="1600" dirty="0" err="1"/>
              <a:t>LHe</a:t>
            </a:r>
            <a:r>
              <a:rPr lang="en-GB" sz="1600" dirty="0"/>
              <a:t>/LN</a:t>
            </a:r>
            <a:r>
              <a:rPr lang="en-GB" sz="1100" dirty="0"/>
              <a:t>2</a:t>
            </a:r>
            <a:r>
              <a:rPr lang="en-GB" sz="1600" dirty="0"/>
              <a:t>)</a:t>
            </a:r>
          </a:p>
          <a:p>
            <a:pPr marL="1657350" lvl="3" indent="-285750">
              <a:buFontTx/>
              <a:buChar char="-"/>
            </a:pPr>
            <a:r>
              <a:rPr lang="en-GB" sz="1600" dirty="0"/>
              <a:t>Al</a:t>
            </a:r>
            <a:r>
              <a:rPr lang="en-GB" sz="900" dirty="0"/>
              <a:t>2</a:t>
            </a:r>
            <a:r>
              <a:rPr lang="en-GB" sz="1600" dirty="0"/>
              <a:t>O</a:t>
            </a:r>
            <a:r>
              <a:rPr lang="en-GB" sz="1000" dirty="0"/>
              <a:t>3</a:t>
            </a:r>
            <a:r>
              <a:rPr lang="en-GB" sz="1600" dirty="0"/>
              <a:t> coatings produced by reactive sputtering </a:t>
            </a:r>
            <a:r>
              <a:rPr lang="en-GB" sz="1600" b="1" dirty="0">
                <a:solidFill>
                  <a:srgbClr val="FFC000"/>
                </a:solidFill>
              </a:rPr>
              <a:t>Q1 2026</a:t>
            </a:r>
          </a:p>
          <a:p>
            <a:pPr marL="1657350" lvl="3" indent="-285750">
              <a:buFontTx/>
              <a:buChar char="-"/>
            </a:pPr>
            <a:r>
              <a:rPr lang="en-GB" sz="1600" dirty="0"/>
              <a:t>Ceramic paints PSI developed (</a:t>
            </a:r>
            <a:r>
              <a:rPr lang="en-US" sz="1600" dirty="0"/>
              <a:t>Aremco Glass-Coat SGC4000-HT) </a:t>
            </a:r>
            <a:r>
              <a:rPr lang="en-US" sz="1600" b="1" dirty="0">
                <a:solidFill>
                  <a:srgbClr val="FFC000"/>
                </a:solidFill>
              </a:rPr>
              <a:t>Q1 2026</a:t>
            </a:r>
          </a:p>
          <a:p>
            <a:pPr marL="1657350" lvl="3" indent="-285750">
              <a:buFontTx/>
              <a:buChar char="-"/>
            </a:pPr>
            <a:r>
              <a:rPr lang="en-US" sz="1600" dirty="0"/>
              <a:t>Comparison with </a:t>
            </a:r>
            <a:r>
              <a:rPr lang="en-GB" sz="1600" dirty="0"/>
              <a:t>Al2O3 coatings produced by plasma spraying (MQXF) </a:t>
            </a:r>
          </a:p>
          <a:p>
            <a:pPr marL="1657350" lvl="3" indent="-285750">
              <a:buFontTx/>
              <a:buChar char="-"/>
            </a:pPr>
            <a:r>
              <a:rPr lang="en-GB" sz="1600" dirty="0"/>
              <a:t>Radiation hardness, adhesive strength, thickness process control </a:t>
            </a:r>
            <a:r>
              <a:rPr lang="en-GB" sz="1600" b="1" dirty="0">
                <a:solidFill>
                  <a:srgbClr val="FFC000"/>
                </a:solidFill>
              </a:rPr>
              <a:t>END 2026</a:t>
            </a:r>
          </a:p>
          <a:p>
            <a:pPr marL="742950" lvl="1" indent="-285750">
              <a:buFontTx/>
              <a:buChar char="-"/>
            </a:pPr>
            <a:endParaRPr lang="en-GB" sz="1600" b="1" dirty="0">
              <a:solidFill>
                <a:srgbClr val="FFC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In-coil validation: SMC, BOND, FALCON-D (to be discussed)</a:t>
            </a:r>
          </a:p>
        </p:txBody>
      </p:sp>
      <p:pic>
        <p:nvPicPr>
          <p:cNvPr id="15" name="Content Placeholder 3">
            <a:extLst>
              <a:ext uri="{FF2B5EF4-FFF2-40B4-BE49-F238E27FC236}">
                <a16:creationId xmlns:a16="http://schemas.microsoft.com/office/drawing/2014/main" id="{10C078B9-7C28-2FDC-A394-C08244343B1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9754"/>
          <a:stretch>
            <a:fillRect/>
          </a:stretch>
        </p:blipFill>
        <p:spPr>
          <a:xfrm>
            <a:off x="9673721" y="1258493"/>
            <a:ext cx="1670836" cy="11245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ECE3DFA-1035-D664-1C93-71826B599C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9118" y="2415978"/>
            <a:ext cx="2709682" cy="1550385"/>
          </a:xfrm>
          <a:prstGeom prst="rect">
            <a:avLst/>
          </a:prstGeom>
        </p:spPr>
      </p:pic>
      <p:pic>
        <p:nvPicPr>
          <p:cNvPr id="17" name="Picture 16" descr="A graph with blue arrows&#10;&#10;AI-generated content may be incorrect.">
            <a:extLst>
              <a:ext uri="{FF2B5EF4-FFF2-40B4-BE49-F238E27FC236}">
                <a16:creationId xmlns:a16="http://schemas.microsoft.com/office/drawing/2014/main" id="{F238C90C-9BF0-B76E-BB56-FBE112C657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719" y="2415979"/>
            <a:ext cx="1957377" cy="1550385"/>
          </a:xfrm>
          <a:prstGeom prst="rect">
            <a:avLst/>
          </a:prstGeom>
          <a:noFill/>
        </p:spPr>
      </p:pic>
      <p:pic>
        <p:nvPicPr>
          <p:cNvPr id="18" name="Picture 17" descr="A white paper with black x marks&#10;&#10;AI-generated content may be incorrect.">
            <a:extLst>
              <a:ext uri="{FF2B5EF4-FFF2-40B4-BE49-F238E27FC236}">
                <a16:creationId xmlns:a16="http://schemas.microsoft.com/office/drawing/2014/main" id="{5A4FF880-0AD9-B59A-CB5B-60993FC7FC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326" y="1482138"/>
            <a:ext cx="1895792" cy="553998"/>
          </a:xfrm>
          <a:prstGeom prst="rect">
            <a:avLst/>
          </a:prstGeom>
          <a:noFill/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FD3E8365-B796-A0A4-AF9C-9F6D62E7F8B4}"/>
              </a:ext>
            </a:extLst>
          </p:cNvPr>
          <p:cNvSpPr txBox="1">
            <a:spLocks/>
          </p:cNvSpPr>
          <p:nvPr/>
        </p:nvSpPr>
        <p:spPr>
          <a:xfrm>
            <a:off x="7455554" y="2211165"/>
            <a:ext cx="1444551" cy="16532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00" b="0" dirty="0"/>
              <a:t>Plasma spraying of MQXFB 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98EBA9A0-D938-91D7-11F4-47FC4C170556}"/>
              </a:ext>
            </a:extLst>
          </p:cNvPr>
          <p:cNvSpPr txBox="1">
            <a:spLocks/>
          </p:cNvSpPr>
          <p:nvPr/>
        </p:nvSpPr>
        <p:spPr>
          <a:xfrm>
            <a:off x="9848810" y="2234187"/>
            <a:ext cx="1444551" cy="16532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00" b="0" dirty="0"/>
              <a:t>Al2O3 reactive sputtering 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938975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A6FCEB-85D4-4974-A8D7-19D53FEB9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E1B3A-64DF-1E1C-EF23-78DA9CFF0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263" y="197256"/>
            <a:ext cx="8418835" cy="737248"/>
          </a:xfrm>
        </p:spPr>
        <p:txBody>
          <a:bodyPr/>
          <a:lstStyle/>
          <a:p>
            <a:r>
              <a:rPr lang="en-US" dirty="0"/>
              <a:t>POLAB Radiation Program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7F1582-04D1-D9D1-D83A-1C2200308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78B97-8F88-4471-C7DC-75003EAD3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DD4C6-5849-EF55-8387-2B6598E39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D5B620-D384-E67A-F3CB-CD9BB65B37E3}"/>
              </a:ext>
            </a:extLst>
          </p:cNvPr>
          <p:cNvSpPr txBox="1"/>
          <p:nvPr/>
        </p:nvSpPr>
        <p:spPr>
          <a:xfrm>
            <a:off x="260563" y="892484"/>
            <a:ext cx="654475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Cold Irradiation Facility </a:t>
            </a:r>
            <a:r>
              <a:rPr lang="en-GB" dirty="0"/>
              <a:t>set-up is advancing. Commissioning at IRRAD </a:t>
            </a:r>
            <a:r>
              <a:rPr lang="en-GB" b="1" dirty="0">
                <a:solidFill>
                  <a:srgbClr val="FFC000"/>
                </a:solidFill>
              </a:rPr>
              <a:t>Q2/3 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Ten different wax (list in annex) types including pure natural and synthetic waxes, wax mixtures and wax composites, have been exposed to </a:t>
            </a:r>
            <a:r>
              <a:rPr lang="en-GB" baseline="30000" dirty="0"/>
              <a:t>60</a:t>
            </a:r>
            <a:r>
              <a:rPr lang="en-GB" dirty="0"/>
              <a:t>Co gamma irradiation in ambient air with an approximate dose rate of 2 </a:t>
            </a:r>
            <a:r>
              <a:rPr lang="en-GB" dirty="0" err="1"/>
              <a:t>kGy</a:t>
            </a:r>
            <a:r>
              <a:rPr lang="en-GB" dirty="0"/>
              <a:t>/h, in collaboration with PSI.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Preliminary DSC results and visual aspect of irradiated wax samples suggest that doses in the order of 1 </a:t>
            </a:r>
            <a:r>
              <a:rPr lang="en-GB" dirty="0" err="1"/>
              <a:t>MGy</a:t>
            </a:r>
            <a:r>
              <a:rPr lang="en-GB" dirty="0"/>
              <a:t> absorbed in ambient air have a moderate effect on all examined wax types.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DSC analysis after 10 </a:t>
            </a:r>
            <a:r>
              <a:rPr lang="en-GB" dirty="0" err="1"/>
              <a:t>MGy</a:t>
            </a:r>
            <a:r>
              <a:rPr lang="en-GB" dirty="0"/>
              <a:t> is ongoing. Detailed analysis of the results of air </a:t>
            </a:r>
            <a:r>
              <a:rPr lang="en-GB" b="1" dirty="0"/>
              <a:t>irradiated waxes</a:t>
            </a:r>
            <a:r>
              <a:rPr lang="en-GB" dirty="0"/>
              <a:t> will be available by the </a:t>
            </a:r>
            <a:r>
              <a:rPr lang="en-GB" b="1" dirty="0">
                <a:solidFill>
                  <a:srgbClr val="FFC000"/>
                </a:solidFill>
              </a:rPr>
              <a:t>end of 2025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Irradiations at cryogenic temperature will be performed on few selected samples.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606E1E-8E29-B230-9231-337BF01EA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870" y="934504"/>
            <a:ext cx="2626029" cy="2073847"/>
          </a:xfrm>
          <a:prstGeom prst="rect">
            <a:avLst/>
          </a:prstGeom>
        </p:spPr>
      </p:pic>
      <p:pic>
        <p:nvPicPr>
          <p:cNvPr id="9" name="Picture 8" descr="A large metal cylinder with a glass door&#10;&#10;AI-generated content may be incorrect.">
            <a:extLst>
              <a:ext uri="{FF2B5EF4-FFF2-40B4-BE49-F238E27FC236}">
                <a16:creationId xmlns:a16="http://schemas.microsoft.com/office/drawing/2014/main" id="{753312CB-1AE8-BDA7-DE27-FE8C826D88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7" r="20717"/>
          <a:stretch>
            <a:fillRect/>
          </a:stretch>
        </p:blipFill>
        <p:spPr bwMode="auto">
          <a:xfrm rot="5400000">
            <a:off x="9796994" y="741521"/>
            <a:ext cx="2136738" cy="22879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0BAD157-6E31-7318-AD98-DE0E07AED93B}"/>
              </a:ext>
            </a:extLst>
          </p:cNvPr>
          <p:cNvSpPr txBox="1">
            <a:spLocks/>
          </p:cNvSpPr>
          <p:nvPr/>
        </p:nvSpPr>
        <p:spPr>
          <a:xfrm>
            <a:off x="9918810" y="2871189"/>
            <a:ext cx="1447326" cy="16532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00" b="0" dirty="0">
                <a:latin typeface="+mn-lt"/>
                <a:ea typeface="+mn-ea"/>
                <a:cs typeface="+mn-cs"/>
              </a:rPr>
              <a:t>Insert assembly in POLAB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9604480-A3EE-8886-638B-E3BF2B52B3F2}"/>
              </a:ext>
            </a:extLst>
          </p:cNvPr>
          <p:cNvSpPr txBox="1">
            <a:spLocks/>
          </p:cNvSpPr>
          <p:nvPr/>
        </p:nvSpPr>
        <p:spPr>
          <a:xfrm>
            <a:off x="7123383" y="2892295"/>
            <a:ext cx="2238506" cy="16532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00" b="0" dirty="0"/>
              <a:t>L. Wolf - </a:t>
            </a:r>
            <a:r>
              <a:rPr lang="en-GB" sz="900" b="0" dirty="0">
                <a:latin typeface="+mn-lt"/>
                <a:ea typeface="+mn-ea"/>
                <a:cs typeface="+mn-cs"/>
              </a:rPr>
              <a:t>Design Study April 2025 (</a:t>
            </a:r>
            <a:r>
              <a:rPr lang="en-GB" sz="900" b="0" dirty="0">
                <a:latin typeface="+mn-lt"/>
                <a:ea typeface="+mn-ea"/>
                <a:cs typeface="+mn-cs"/>
                <a:hlinkClick r:id="rId4"/>
              </a:rPr>
              <a:t>link</a:t>
            </a:r>
            <a:r>
              <a:rPr lang="en-GB" sz="900" b="0" dirty="0">
                <a:latin typeface="+mn-lt"/>
                <a:ea typeface="+mn-ea"/>
                <a:cs typeface="+mn-cs"/>
              </a:rPr>
              <a:t>)</a:t>
            </a:r>
          </a:p>
        </p:txBody>
      </p:sp>
      <p:pic>
        <p:nvPicPr>
          <p:cNvPr id="21" name="Picture 20" descr="A row of different colored rectangular shapes&#10;&#10;AI-generated content may be incorrect.">
            <a:extLst>
              <a:ext uri="{FF2B5EF4-FFF2-40B4-BE49-F238E27FC236}">
                <a16:creationId xmlns:a16="http://schemas.microsoft.com/office/drawing/2014/main" id="{929EC1CE-DB1A-4456-EEB7-A1A75F3869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46" t="27694" r="23756" b="19735"/>
          <a:stretch>
            <a:fillRect/>
          </a:stretch>
        </p:blipFill>
        <p:spPr bwMode="auto">
          <a:xfrm>
            <a:off x="9918170" y="3540354"/>
            <a:ext cx="2221278" cy="19290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13E6731-A5DC-2E72-133D-8B8CD36965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5319" y="3431641"/>
            <a:ext cx="3065756" cy="213674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CD5F217-549A-2500-D7DA-1E90C7A3BAEB}"/>
              </a:ext>
            </a:extLst>
          </p:cNvPr>
          <p:cNvSpPr txBox="1"/>
          <p:nvPr/>
        </p:nvSpPr>
        <p:spPr>
          <a:xfrm>
            <a:off x="9241968" y="5862743"/>
            <a:ext cx="2648803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Slide from C.</a:t>
            </a:r>
            <a:r>
              <a:rPr lang="fr-FR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 Scheuerlein</a:t>
            </a:r>
            <a:endParaRPr lang="en-GB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B3D28C-7961-5F12-AED1-4AC43BAEC74B}"/>
              </a:ext>
            </a:extLst>
          </p:cNvPr>
          <p:cNvSpPr txBox="1"/>
          <p:nvPr/>
        </p:nvSpPr>
        <p:spPr>
          <a:xfrm>
            <a:off x="437754" y="5772201"/>
            <a:ext cx="6094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Presentation of preliminary results to HFM forum </a:t>
            </a:r>
            <a:r>
              <a:rPr lang="en-US" b="1" dirty="0">
                <a:solidFill>
                  <a:srgbClr val="FFC000"/>
                </a:solidFill>
              </a:rPr>
              <a:t>Q1 2026</a:t>
            </a:r>
            <a:endParaRPr lang="en-GB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69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7D935-03B9-144D-5967-8BF8F8D8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Content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0C8A96-E90D-74E2-ABEC-7515D3054E70}"/>
              </a:ext>
            </a:extLst>
          </p:cNvPr>
          <p:cNvSpPr txBox="1"/>
          <p:nvPr/>
        </p:nvSpPr>
        <p:spPr>
          <a:xfrm>
            <a:off x="331846" y="1646251"/>
            <a:ext cx="8685506" cy="35654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  <a:ea typeface="+mj-ea"/>
                <a:cs typeface="+mj-cs"/>
              </a:rPr>
              <a:t>CERN-Wide Service</a:t>
            </a:r>
          </a:p>
          <a:p>
            <a:pPr>
              <a:spcAft>
                <a:spcPts val="600"/>
              </a:spcAft>
            </a:pPr>
            <a:endParaRPr lang="en-US" sz="2800" b="1" dirty="0">
              <a:latin typeface="+mj-lt"/>
              <a:ea typeface="+mj-ea"/>
              <a:cs typeface="+mj-cs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  <a:ea typeface="+mj-ea"/>
                <a:cs typeface="+mj-cs"/>
              </a:rPr>
              <a:t>HFM</a:t>
            </a:r>
          </a:p>
          <a:p>
            <a:pPr>
              <a:spcAft>
                <a:spcPts val="600"/>
              </a:spcAft>
            </a:pPr>
            <a:endParaRPr lang="en-US" sz="2800" b="1" dirty="0">
              <a:latin typeface="+mj-lt"/>
              <a:ea typeface="+mj-ea"/>
              <a:cs typeface="+mj-cs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  <a:ea typeface="+mj-ea"/>
                <a:cs typeface="+mj-cs"/>
              </a:rPr>
              <a:t>Infrastructure and Investments </a:t>
            </a:r>
          </a:p>
          <a:p>
            <a:pPr>
              <a:spcAft>
                <a:spcPts val="600"/>
              </a:spcAft>
            </a:pPr>
            <a:endParaRPr lang="en-US" sz="2800" b="1" dirty="0">
              <a:latin typeface="+mj-lt"/>
              <a:ea typeface="+mj-ea"/>
              <a:cs typeface="+mj-cs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  <a:ea typeface="+mj-ea"/>
                <a:cs typeface="+mj-cs"/>
              </a:rPr>
              <a:t>Conclusions </a:t>
            </a:r>
          </a:p>
          <a:p>
            <a:pPr>
              <a:spcAft>
                <a:spcPts val="600"/>
              </a:spcAft>
            </a:pP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B754A9-924F-3CB1-D72A-10EF43F2B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F01DDD-9660-02BA-C1CB-B3795CA1F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192FFF-5F69-DC05-F55B-1C678168F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859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96383-C966-B95D-746E-D61A42923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31" y="3611644"/>
            <a:ext cx="7541913" cy="648383"/>
          </a:xfrm>
        </p:spPr>
        <p:txBody>
          <a:bodyPr/>
          <a:lstStyle/>
          <a:p>
            <a:r>
              <a:rPr lang="en-US" dirty="0"/>
              <a:t>Procurement &amp; Infrastructure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6B7685-9C6D-EFB9-C988-D8647ED56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8A0718-C584-E924-A51B-546E7ECCE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642493-02C4-4E91-4539-813E2A388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3131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B5B11-BE22-9DD7-DCD7-FEE8BAEFF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81" y="225114"/>
            <a:ext cx="11376025" cy="611113"/>
          </a:xfrm>
        </p:spPr>
        <p:txBody>
          <a:bodyPr/>
          <a:lstStyle/>
          <a:p>
            <a:r>
              <a:rPr lang="en-US" dirty="0"/>
              <a:t>Cable Insulation Contract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B7CF71-1919-F3CA-373F-644B97618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7A59EB-AB3D-4E49-6E4E-3EF81C5C2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D980CC-B8A3-1942-2660-80AACEEF3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9D9D47-DEA1-C339-C75A-85C08476AB29}"/>
              </a:ext>
            </a:extLst>
          </p:cNvPr>
          <p:cNvSpPr txBox="1"/>
          <p:nvPr/>
        </p:nvSpPr>
        <p:spPr>
          <a:xfrm>
            <a:off x="270481" y="847345"/>
            <a:ext cx="1137602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Start-up meeting (</a:t>
            </a:r>
            <a:r>
              <a:rPr lang="en-GB" sz="2000" dirty="0">
                <a:hlinkClick r:id="rId2"/>
              </a:rPr>
              <a:t>DR10087323</a:t>
            </a:r>
            <a:r>
              <a:rPr lang="en-GB" sz="2000" dirty="0"/>
              <a:t>) 					January 2024</a:t>
            </a:r>
          </a:p>
          <a:p>
            <a:r>
              <a:rPr lang="en-GB" sz="2000" dirty="0"/>
              <a:t>Market Survey completed 						September 2024</a:t>
            </a:r>
          </a:p>
          <a:p>
            <a:r>
              <a:rPr lang="en-GB" sz="2000" dirty="0"/>
              <a:t>Green from Spec Committee for Dispatching 				January 2025</a:t>
            </a:r>
            <a:endParaRPr lang="en-US" sz="2000" dirty="0"/>
          </a:p>
          <a:p>
            <a:r>
              <a:rPr lang="en-US" sz="2000" strike="sngStrike" dirty="0">
                <a:solidFill>
                  <a:srgbClr val="FF0000"/>
                </a:solidFill>
              </a:rPr>
              <a:t>Foreseen signature of the contract 					February 2025 </a:t>
            </a:r>
            <a:r>
              <a:rPr lang="en-US" sz="2000" dirty="0">
                <a:solidFill>
                  <a:srgbClr val="FF0000"/>
                </a:solidFill>
              </a:rPr>
              <a:t>*</a:t>
            </a:r>
            <a:endParaRPr lang="en-US" sz="2000" dirty="0"/>
          </a:p>
          <a:p>
            <a:r>
              <a:rPr lang="en-GB" sz="2000" b="1" dirty="0">
                <a:solidFill>
                  <a:srgbClr val="00B050"/>
                </a:solidFill>
              </a:rPr>
              <a:t>Amendment with CGP singed till December 2025			August 2025</a:t>
            </a:r>
            <a:endParaRPr lang="en-GB" sz="2000" dirty="0"/>
          </a:p>
          <a:p>
            <a:r>
              <a:rPr lang="en-GB" sz="2000" b="1" dirty="0">
                <a:solidFill>
                  <a:srgbClr val="FFC000"/>
                </a:solidFill>
              </a:rPr>
              <a:t>Sourcing / Market Inquiry </a:t>
            </a:r>
            <a:r>
              <a:rPr lang="en-GB" sz="1400" b="1" dirty="0">
                <a:solidFill>
                  <a:srgbClr val="FFC000"/>
                </a:solidFill>
              </a:rPr>
              <a:t>(in contact with 5 new, 2 refused)</a:t>
            </a:r>
            <a:r>
              <a:rPr lang="en-GB" sz="2000" b="1" dirty="0">
                <a:solidFill>
                  <a:srgbClr val="FFC000"/>
                </a:solidFill>
              </a:rPr>
              <a:t>			December 2025 </a:t>
            </a:r>
          </a:p>
          <a:p>
            <a:r>
              <a:rPr lang="en-GB" sz="2000" dirty="0"/>
              <a:t>Price Enquiry								Q1 2026 		</a:t>
            </a:r>
          </a:p>
          <a:p>
            <a:r>
              <a:rPr lang="en-GB" sz="2000" dirty="0"/>
              <a:t>New Contract 								Q2 2026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C5724C-6433-E5D4-8353-6CAB7B3C1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6254" y="853576"/>
            <a:ext cx="285646" cy="2821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D70EC5-AA73-BF9C-05B3-C93884FFD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6254" y="1175537"/>
            <a:ext cx="285646" cy="2821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4CBB7D8-29EE-67E1-30DD-420DDA1CD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0692" y="1511597"/>
            <a:ext cx="285646" cy="2821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D89878-B3CA-3C44-D6C4-ECAD9B8B7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837" y="2068852"/>
            <a:ext cx="285646" cy="282184"/>
          </a:xfrm>
          <a:prstGeom prst="rect">
            <a:avLst/>
          </a:prstGeom>
        </p:spPr>
      </p:pic>
      <p:pic>
        <p:nvPicPr>
          <p:cNvPr id="8" name="Picture 7" descr="A machine with red and silver tubes&#10;&#10;Description automatically generated">
            <a:extLst>
              <a:ext uri="{FF2B5EF4-FFF2-40B4-BE49-F238E27FC236}">
                <a16:creationId xmlns:a16="http://schemas.microsoft.com/office/drawing/2014/main" id="{B39CF1FC-E538-FFC2-B472-3F11F7A6FC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852" r="29500"/>
          <a:stretch/>
        </p:blipFill>
        <p:spPr>
          <a:xfrm rot="5400000">
            <a:off x="10215836" y="2897417"/>
            <a:ext cx="2134787" cy="1683941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166366D-CCBD-F7CE-5D06-47F79842CF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173347"/>
              </p:ext>
            </p:extLst>
          </p:nvPr>
        </p:nvGraphicFramePr>
        <p:xfrm>
          <a:off x="4427887" y="3761623"/>
          <a:ext cx="6255628" cy="2902376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1687417">
                  <a:extLst>
                    <a:ext uri="{9D8B030D-6E8A-4147-A177-3AD203B41FA5}">
                      <a16:colId xmlns:a16="http://schemas.microsoft.com/office/drawing/2014/main" val="2186854800"/>
                    </a:ext>
                  </a:extLst>
                </a:gridCol>
                <a:gridCol w="1820634">
                  <a:extLst>
                    <a:ext uri="{9D8B030D-6E8A-4147-A177-3AD203B41FA5}">
                      <a16:colId xmlns:a16="http://schemas.microsoft.com/office/drawing/2014/main" val="1517328118"/>
                    </a:ext>
                  </a:extLst>
                </a:gridCol>
                <a:gridCol w="1571963">
                  <a:extLst>
                    <a:ext uri="{9D8B030D-6E8A-4147-A177-3AD203B41FA5}">
                      <a16:colId xmlns:a16="http://schemas.microsoft.com/office/drawing/2014/main" val="3614829278"/>
                    </a:ext>
                  </a:extLst>
                </a:gridCol>
                <a:gridCol w="1175614">
                  <a:extLst>
                    <a:ext uri="{9D8B030D-6E8A-4147-A177-3AD203B41FA5}">
                      <a16:colId xmlns:a16="http://schemas.microsoft.com/office/drawing/2014/main" val="2611719033"/>
                    </a:ext>
                  </a:extLst>
                </a:gridCol>
              </a:tblGrid>
              <a:tr h="149924"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600" kern="100" dirty="0">
                          <a:effectLst/>
                        </a:rPr>
                        <a:t>Project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UL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Status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100" kern="100" dirty="0">
                          <a:effectLst/>
                        </a:rPr>
                        <a:t>Delivery 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3964149"/>
                  </a:ext>
                </a:extLst>
              </a:tr>
              <a:tr h="201346"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M-Bond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C11uc0518A (Cu)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Inspection (NC)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100" kern="100" dirty="0">
                          <a:effectLst/>
                        </a:rPr>
                        <a:t>180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1421549"/>
                  </a:ext>
                </a:extLst>
              </a:tr>
              <a:tr h="370224"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BOND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Braiding test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10stacks measurement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100" kern="100" dirty="0">
                          <a:effectLst/>
                        </a:rPr>
                        <a:t>927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9353717"/>
                  </a:ext>
                </a:extLst>
              </a:tr>
              <a:tr h="370224"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MQ-FCC-</a:t>
                      </a:r>
                      <a:r>
                        <a:rPr lang="en-GB" sz="1100" kern="100" dirty="0" err="1">
                          <a:effectLst/>
                        </a:rPr>
                        <a:t>hh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Braiding test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10stacks measurement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100" kern="100" dirty="0">
                          <a:effectLst/>
                        </a:rPr>
                        <a:t>927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64668445"/>
                  </a:ext>
                </a:extLst>
              </a:tr>
              <a:tr h="370224"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SMC-QXF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C07oc0520A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Ready to start braiding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100" kern="100">
                          <a:effectLst/>
                        </a:rPr>
                        <a:t>CGP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50097916"/>
                  </a:ext>
                </a:extLst>
              </a:tr>
              <a:tr h="201346"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SMC-QXF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C07oc0525A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Wait braiding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100" kern="100">
                          <a:effectLst/>
                        </a:rPr>
                        <a:t>CGP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9691490"/>
                  </a:ext>
                </a:extLst>
              </a:tr>
              <a:tr h="201346"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FalconD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C01uc0519A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Wait braiding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100" kern="100">
                          <a:effectLst/>
                        </a:rPr>
                        <a:t>CGP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9044048"/>
                  </a:ext>
                </a:extLst>
              </a:tr>
              <a:tr h="201346"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FalconD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C01uc0519B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Wait braiding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100" kern="100">
                          <a:effectLst/>
                        </a:rPr>
                        <a:t>CGP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71416254"/>
                  </a:ext>
                </a:extLst>
              </a:tr>
              <a:tr h="370224"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CERN Box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C06OC0492A Part 2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 dirty="0">
                          <a:effectLst/>
                        </a:rPr>
                        <a:t>Ready to start braiding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100" kern="100" dirty="0">
                          <a:effectLst/>
                        </a:rPr>
                        <a:t>CGP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46847383"/>
                  </a:ext>
                </a:extLst>
              </a:tr>
              <a:tr h="370224"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PSI Box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C06OC0492A Part 1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GB" sz="1100" kern="100">
                          <a:effectLst/>
                        </a:rPr>
                        <a:t>Wait unbraiding</a:t>
                      </a:r>
                      <a:endParaRPr lang="en-GB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100" kern="100" dirty="0">
                          <a:effectLst/>
                        </a:rPr>
                        <a:t>927</a:t>
                      </a:r>
                      <a:endParaRPr lang="en-GB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3324191"/>
                  </a:ext>
                </a:extLst>
              </a:tr>
            </a:tbl>
          </a:graphicData>
        </a:graphic>
      </p:graphicFrame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751EF23-6687-4F5F-8530-DD65D25BDCB4}"/>
              </a:ext>
            </a:extLst>
          </p:cNvPr>
          <p:cNvSpPr txBox="1">
            <a:spLocks/>
          </p:cNvSpPr>
          <p:nvPr/>
        </p:nvSpPr>
        <p:spPr>
          <a:xfrm>
            <a:off x="75580" y="3900872"/>
            <a:ext cx="3554767" cy="1942943"/>
          </a:xfrm>
          <a:prstGeom prst="rect">
            <a:avLst/>
          </a:prstGeom>
          <a:solidFill>
            <a:schemeClr val="bg1"/>
          </a:solidFill>
          <a:ln w="76200">
            <a:solidFill>
              <a:srgbClr val="00B050"/>
            </a:solidFill>
          </a:ln>
        </p:spPr>
        <p:txBody>
          <a:bodyPr vert="horz">
            <a:normAutofit fontScale="2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55A0"/>
              </a:buClr>
              <a:defRPr/>
            </a:pPr>
            <a:endParaRPr lang="fr-CH" sz="1600" b="1" dirty="0"/>
          </a:p>
          <a:p>
            <a:pPr marL="36576" indent="0">
              <a:buClr>
                <a:srgbClr val="0055A0"/>
              </a:buClr>
              <a:buNone/>
              <a:defRPr/>
            </a:pPr>
            <a:r>
              <a:rPr lang="en-US" sz="5500" dirty="0"/>
              <a:t>UL manufacturing status:</a:t>
            </a:r>
          </a:p>
          <a:p>
            <a:pPr>
              <a:buClr>
                <a:srgbClr val="0055A0"/>
              </a:buClr>
              <a:defRPr/>
            </a:pPr>
            <a:r>
              <a:rPr lang="fr-CH" sz="5400" b="1" dirty="0">
                <a:solidFill>
                  <a:srgbClr val="00B050"/>
                </a:solidFill>
              </a:rPr>
              <a:t>MQXF : 5xUL 3851m</a:t>
            </a:r>
          </a:p>
          <a:p>
            <a:pPr lvl="0"/>
            <a:r>
              <a:rPr lang="fr-CH" sz="5400" b="1" dirty="0" err="1">
                <a:solidFill>
                  <a:srgbClr val="00B050"/>
                </a:solidFill>
              </a:rPr>
              <a:t>Eurosig</a:t>
            </a:r>
            <a:r>
              <a:rPr lang="fr-CH" sz="5400" b="1" dirty="0">
                <a:solidFill>
                  <a:srgbClr val="00B050"/>
                </a:solidFill>
              </a:rPr>
              <a:t> : 2xUL 800m</a:t>
            </a:r>
            <a:endParaRPr lang="en-GB" sz="5400" b="1" dirty="0">
              <a:solidFill>
                <a:srgbClr val="00B050"/>
              </a:solidFill>
            </a:endParaRPr>
          </a:p>
          <a:p>
            <a:pPr lvl="0"/>
            <a:r>
              <a:rPr lang="fr-CH" sz="5400" b="1" dirty="0" err="1">
                <a:solidFill>
                  <a:srgbClr val="00B050"/>
                </a:solidFill>
              </a:rPr>
              <a:t>FalconD</a:t>
            </a:r>
            <a:r>
              <a:rPr lang="fr-CH" sz="5400" b="1" dirty="0">
                <a:solidFill>
                  <a:srgbClr val="00B050"/>
                </a:solidFill>
              </a:rPr>
              <a:t> : 2xUL 328m</a:t>
            </a:r>
            <a:endParaRPr lang="en-GB" sz="5400" b="1" dirty="0">
              <a:solidFill>
                <a:srgbClr val="00B050"/>
              </a:solidFill>
            </a:endParaRPr>
          </a:p>
          <a:p>
            <a:pPr lvl="0"/>
            <a:r>
              <a:rPr lang="fr-CH" sz="5400" b="1" dirty="0">
                <a:solidFill>
                  <a:srgbClr val="00B050"/>
                </a:solidFill>
              </a:rPr>
              <a:t>SMC : 2xUL 370m</a:t>
            </a:r>
            <a:endParaRPr lang="en-US" sz="4900" b="1" dirty="0">
              <a:solidFill>
                <a:srgbClr val="00B050"/>
              </a:solidFill>
            </a:endParaRPr>
          </a:p>
          <a:p>
            <a:pPr lvl="0"/>
            <a:r>
              <a:rPr lang="en-GB" sz="5500" dirty="0"/>
              <a:t>M-Bond : 1xUL 845m (NC)</a:t>
            </a:r>
          </a:p>
          <a:p>
            <a:pPr lvl="0"/>
            <a:r>
              <a:rPr lang="fr-CH" sz="5500" dirty="0"/>
              <a:t>PSI </a:t>
            </a:r>
            <a:r>
              <a:rPr lang="fr-CH" sz="5500" dirty="0" err="1"/>
              <a:t>cable</a:t>
            </a:r>
            <a:r>
              <a:rPr lang="fr-CH" sz="5500" dirty="0"/>
              <a:t> box : 1xUL 90m (NC)</a:t>
            </a:r>
            <a:endParaRPr lang="en-GB" sz="5500" dirty="0"/>
          </a:p>
          <a:p>
            <a:pPr lvl="0"/>
            <a:r>
              <a:rPr lang="fr-CH" sz="5500" dirty="0"/>
              <a:t>CERN </a:t>
            </a:r>
            <a:r>
              <a:rPr lang="fr-CH" sz="5500" dirty="0" err="1"/>
              <a:t>cable</a:t>
            </a:r>
            <a:r>
              <a:rPr lang="fr-CH" sz="5500" dirty="0"/>
              <a:t> box 1xUL 60m (NC)</a:t>
            </a:r>
            <a:endParaRPr lang="en-GB" sz="5500" dirty="0"/>
          </a:p>
          <a:p>
            <a:pPr>
              <a:buClr>
                <a:srgbClr val="0055A0"/>
              </a:buClr>
              <a:defRPr/>
            </a:pPr>
            <a:endParaRPr lang="en-US" sz="1600" kern="0" dirty="0">
              <a:solidFill>
                <a:srgbClr val="0033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55A0"/>
              </a:buClr>
              <a:defRPr/>
            </a:pPr>
            <a:endParaRPr lang="en-US" sz="1400" kern="0" dirty="0">
              <a:solidFill>
                <a:srgbClr val="0033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1" indent="0">
              <a:buClr>
                <a:srgbClr val="0055A0"/>
              </a:buClr>
              <a:buNone/>
              <a:defRPr/>
            </a:pPr>
            <a:endParaRPr lang="en-US" sz="1400" kern="0" dirty="0">
              <a:solidFill>
                <a:srgbClr val="0033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55A0"/>
              </a:buClr>
              <a:defRPr/>
            </a:pPr>
            <a:endParaRPr lang="fr-CH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90177A-69D4-3B9C-9B9B-8AAC0E7D69A4}"/>
              </a:ext>
            </a:extLst>
          </p:cNvPr>
          <p:cNvSpPr txBox="1"/>
          <p:nvPr/>
        </p:nvSpPr>
        <p:spPr>
          <a:xfrm>
            <a:off x="88484" y="3345574"/>
            <a:ext cx="30652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*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00"/>
                </a:solidFill>
              </a:rPr>
              <a:t>Withdrawal of the qualified bidder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819176-800A-C7C6-EEEB-1F87972F635F}"/>
              </a:ext>
            </a:extLst>
          </p:cNvPr>
          <p:cNvSpPr txBox="1"/>
          <p:nvPr/>
        </p:nvSpPr>
        <p:spPr>
          <a:xfrm>
            <a:off x="5635742" y="3370056"/>
            <a:ext cx="3920689" cy="369332"/>
          </a:xfrm>
          <a:prstGeom prst="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0055A0"/>
              </a:buClr>
              <a:defRPr/>
            </a:pPr>
            <a:r>
              <a:rPr lang="en-US" sz="1800" b="1" dirty="0">
                <a:solidFill>
                  <a:srgbClr val="FFC000"/>
                </a:solidFill>
              </a:rPr>
              <a:t>HFM pipeline to complete by 2025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D50EFA-3DC9-25E1-8006-08F3A382C618}"/>
              </a:ext>
            </a:extLst>
          </p:cNvPr>
          <p:cNvSpPr txBox="1"/>
          <p:nvPr/>
        </p:nvSpPr>
        <p:spPr>
          <a:xfrm rot="21061317">
            <a:off x="2935725" y="3664971"/>
            <a:ext cx="181312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buClr>
                <a:srgbClr val="0055A0"/>
              </a:buClr>
              <a:defRPr/>
            </a:pPr>
            <a:r>
              <a:rPr lang="en-US" sz="1800" b="1" dirty="0">
                <a:solidFill>
                  <a:srgbClr val="00B050"/>
                </a:solidFill>
              </a:rPr>
              <a:t>HL-LHC ULs completed!!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FE6645D-E23C-398F-4C21-618994FC9544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2520462" y="4129611"/>
            <a:ext cx="426370" cy="153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092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5BE90-8335-78B5-0D86-99D5E650C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845" y="282838"/>
            <a:ext cx="11376025" cy="767982"/>
          </a:xfrm>
        </p:spPr>
        <p:txBody>
          <a:bodyPr/>
          <a:lstStyle/>
          <a:p>
            <a:r>
              <a:rPr lang="en-US" dirty="0"/>
              <a:t>Insulation Braiding Machine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7E78D1-5FAC-3DB2-FF40-F4E27472B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053A7A-7EFA-DA0E-F6DA-2891B247D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BFD944-F6D0-FE88-0031-3E1203F8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92BD09-5A41-B263-2F18-47B98F69B23F}"/>
              </a:ext>
            </a:extLst>
          </p:cNvPr>
          <p:cNvSpPr txBox="1"/>
          <p:nvPr/>
        </p:nvSpPr>
        <p:spPr>
          <a:xfrm>
            <a:off x="362131" y="1001911"/>
            <a:ext cx="935310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Start-up meeting (</a:t>
            </a:r>
            <a:r>
              <a:rPr lang="en-GB" sz="2000" dirty="0">
                <a:hlinkClick r:id="rId2"/>
              </a:rPr>
              <a:t>DR10061986</a:t>
            </a:r>
            <a:r>
              <a:rPr lang="en-GB" sz="2000" dirty="0"/>
              <a:t>)		 		January 2024</a:t>
            </a:r>
          </a:p>
          <a:p>
            <a:r>
              <a:rPr lang="en-GB" sz="2000" dirty="0"/>
              <a:t>Technical specification validated 			June 2024</a:t>
            </a:r>
          </a:p>
          <a:p>
            <a:r>
              <a:rPr lang="en-GB" sz="2000" dirty="0"/>
              <a:t>1</a:t>
            </a:r>
            <a:r>
              <a:rPr lang="en-GB" sz="2000" baseline="30000" dirty="0"/>
              <a:t>st</a:t>
            </a:r>
            <a:r>
              <a:rPr lang="en-GB" sz="2000" dirty="0"/>
              <a:t> offers received 					October 2024</a:t>
            </a:r>
          </a:p>
          <a:p>
            <a:r>
              <a:rPr lang="en-GB" sz="2000" dirty="0"/>
              <a:t>2</a:t>
            </a:r>
            <a:r>
              <a:rPr lang="en-GB" sz="2000" baseline="30000" dirty="0"/>
              <a:t>nd</a:t>
            </a:r>
            <a:r>
              <a:rPr lang="en-GB" sz="2000" dirty="0"/>
              <a:t> offers received					January 2025</a:t>
            </a:r>
          </a:p>
          <a:p>
            <a:r>
              <a:rPr lang="en-GB" sz="2000" dirty="0"/>
              <a:t>Issue of PO foreseen					February 2025</a:t>
            </a:r>
          </a:p>
          <a:p>
            <a:r>
              <a:rPr lang="en-GB" sz="2000" dirty="0"/>
              <a:t>Desing Review 						June 2025</a:t>
            </a:r>
          </a:p>
          <a:p>
            <a:r>
              <a:rPr lang="en-GB" sz="2000" dirty="0"/>
              <a:t>Order Options (suction system &amp; tape insert) 		August 2025	</a:t>
            </a:r>
          </a:p>
          <a:p>
            <a:r>
              <a:rPr lang="en-GB" sz="2000" dirty="0"/>
              <a:t>Delivery 						</a:t>
            </a:r>
            <a:r>
              <a:rPr lang="en-GB" sz="2000" strike="sngStrike" dirty="0"/>
              <a:t>Q4 2025 </a:t>
            </a:r>
            <a:r>
              <a:rPr lang="en-GB" sz="2000" dirty="0">
                <a:solidFill>
                  <a:srgbClr val="FF0000"/>
                </a:solidFill>
              </a:rPr>
              <a:t>April 2026* 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*new date after ordering the options</a:t>
            </a:r>
          </a:p>
          <a:p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83FA53-C4A2-E639-6896-FB30641C8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1284" y="1001911"/>
            <a:ext cx="285646" cy="2821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079C33-1720-87C5-67C0-D5177FD25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8246" y="1310277"/>
            <a:ext cx="285646" cy="2821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657A56-A929-99A3-79AF-CC4BAB7A5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3963" y="1629120"/>
            <a:ext cx="285646" cy="2821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848363-EE4B-733B-4466-6465BAA17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6606" y="1944662"/>
            <a:ext cx="285646" cy="28218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15E964B-952C-9ACB-4091-DC6375E03AC9}"/>
              </a:ext>
            </a:extLst>
          </p:cNvPr>
          <p:cNvSpPr txBox="1"/>
          <p:nvPr/>
        </p:nvSpPr>
        <p:spPr>
          <a:xfrm>
            <a:off x="2929042" y="4317415"/>
            <a:ext cx="610640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FFC000"/>
                </a:solidFill>
              </a:rPr>
              <a:t>Braiding area to be confirmed -&gt; </a:t>
            </a:r>
            <a:r>
              <a:rPr lang="en-US" sz="3200" b="1" dirty="0">
                <a:solidFill>
                  <a:srgbClr val="FFC000"/>
                </a:solidFill>
              </a:rPr>
              <a:t>October 2025</a:t>
            </a:r>
            <a:endParaRPr lang="en-GB" sz="3200" b="1" dirty="0">
              <a:solidFill>
                <a:srgbClr val="FFC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48D38B-D6B1-11C6-4ADC-94D725358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5570" y="2271795"/>
            <a:ext cx="285646" cy="2821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8D75804-6751-A894-8D05-5F2A2E522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0892" y="2591118"/>
            <a:ext cx="285646" cy="2821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9F5DC0-FBC1-7A40-7C19-D8B0E2236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917" y="2890663"/>
            <a:ext cx="285646" cy="28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4675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945DD-87FE-55FE-F58A-02E86B69B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78" y="335359"/>
            <a:ext cx="11376025" cy="1065742"/>
          </a:xfrm>
        </p:spPr>
        <p:txBody>
          <a:bodyPr/>
          <a:lstStyle/>
          <a:p>
            <a:r>
              <a:rPr lang="en-US" dirty="0"/>
              <a:t>Telstar Upgrade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F8CADF-7997-10C7-AF58-7CAB8D949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2B5FDE-6179-7D0D-9641-D8510D1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47DE87-C65C-A705-E236-4A679B988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A30263-E140-3405-7741-BBCDF5587AD8}"/>
              </a:ext>
            </a:extLst>
          </p:cNvPr>
          <p:cNvSpPr txBox="1"/>
          <p:nvPr/>
        </p:nvSpPr>
        <p:spPr>
          <a:xfrm>
            <a:off x="327678" y="1167116"/>
            <a:ext cx="6045798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Upgrade of the control system of the Telstar impregnation facility in collaboration with BE/ICS. Integration multiple measurements and controls into one system and synoptic.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1DA244-BBD6-91CC-7D20-C6EDFFCFD10F}"/>
              </a:ext>
            </a:extLst>
          </p:cNvPr>
          <p:cNvSpPr txBox="1"/>
          <p:nvPr/>
        </p:nvSpPr>
        <p:spPr>
          <a:xfrm>
            <a:off x="0" y="4476935"/>
            <a:ext cx="85191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Kick off meeting 				March 2024</a:t>
            </a:r>
          </a:p>
          <a:p>
            <a:pPr algn="l"/>
            <a:r>
              <a:rPr lang="en-US" sz="2400" dirty="0"/>
              <a:t>Engineering and Development	 	November 2024</a:t>
            </a:r>
          </a:p>
          <a:p>
            <a:pPr algn="l"/>
            <a:r>
              <a:rPr lang="en-US" sz="2400" dirty="0"/>
              <a:t>Start of refurbishment 			December 2024</a:t>
            </a:r>
          </a:p>
          <a:p>
            <a:pPr algn="l"/>
            <a:r>
              <a:rPr lang="en-US" sz="2400" dirty="0"/>
              <a:t>End of commissioning 			</a:t>
            </a:r>
            <a:r>
              <a:rPr lang="en-US" sz="2400" strike="sngStrike" dirty="0" err="1"/>
              <a:t>February</a:t>
            </a:r>
            <a:r>
              <a:rPr lang="en-US" sz="2400" dirty="0" err="1">
                <a:solidFill>
                  <a:srgbClr val="FF0000"/>
                </a:solidFill>
              </a:rPr>
              <a:t>March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2025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3CD7B7-0DA1-2655-50C2-2424B9A4C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894" y="87399"/>
            <a:ext cx="5308242" cy="43290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F4767B-F445-06DC-83A4-D630B2130A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1511" y="4442668"/>
            <a:ext cx="285646" cy="2821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0ED928-3FEB-FBAA-1853-A11CB6AF1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8457" y="4777256"/>
            <a:ext cx="285646" cy="2821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85B2A9-50E2-A3EF-3188-8D120D7F5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8457" y="5164248"/>
            <a:ext cx="285646" cy="2821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6035CF-1EB5-FB97-6866-2F9FF1F26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3698" y="5595875"/>
            <a:ext cx="285646" cy="28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4553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white object on a metal surface&#10;&#10;AI-generated content may be incorrect.">
            <a:extLst>
              <a:ext uri="{FF2B5EF4-FFF2-40B4-BE49-F238E27FC236}">
                <a16:creationId xmlns:a16="http://schemas.microsoft.com/office/drawing/2014/main" id="{696DE496-1038-25E6-2BFF-626FCD3081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0404" y="83409"/>
            <a:ext cx="3438673" cy="29168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3B6F61-4D66-56EC-6F0F-026567B2C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052" y="357878"/>
            <a:ext cx="11376025" cy="553998"/>
          </a:xfrm>
        </p:spPr>
        <p:txBody>
          <a:bodyPr/>
          <a:lstStyle/>
          <a:p>
            <a:r>
              <a:rPr lang="en-US" dirty="0"/>
              <a:t>3D Scanner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1B31C9-3E58-6544-0E6B-D41A6A891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4325BA-D838-C8BE-053B-3F1036BEA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297742-D884-E4DD-37A0-BF6441ECC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949E82-D363-2291-5E1E-285F4F46427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167" t="7334" r="5000" b="7334"/>
          <a:stretch>
            <a:fillRect/>
          </a:stretch>
        </p:blipFill>
        <p:spPr>
          <a:xfrm>
            <a:off x="7641949" y="3370954"/>
            <a:ext cx="4375880" cy="26146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090A10-97C5-9C50-B15D-0A200BBF5C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47" b="8614"/>
          <a:stretch>
            <a:fillRect/>
          </a:stretch>
        </p:blipFill>
        <p:spPr>
          <a:xfrm>
            <a:off x="3485228" y="113950"/>
            <a:ext cx="3039476" cy="31269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8C4DA25-E86B-971E-B5EC-74A9E21D18D1}"/>
              </a:ext>
            </a:extLst>
          </p:cNvPr>
          <p:cNvSpPr txBox="1"/>
          <p:nvPr/>
        </p:nvSpPr>
        <p:spPr>
          <a:xfrm>
            <a:off x="6081064" y="3004689"/>
            <a:ext cx="43948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MQXFS spacer scan (Courtesy V. Schenk)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DB09F6-1748-42C0-B8A7-D70D8DF24615}"/>
              </a:ext>
            </a:extLst>
          </p:cNvPr>
          <p:cNvSpPr txBox="1"/>
          <p:nvPr/>
        </p:nvSpPr>
        <p:spPr>
          <a:xfrm>
            <a:off x="9395301" y="5985651"/>
            <a:ext cx="26225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(Courtesy O. Choisnet)</a:t>
            </a:r>
            <a:endParaRPr lang="en-GB" sz="1200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8" name="3D Model 7">
                <a:extLst>
                  <a:ext uri="{FF2B5EF4-FFF2-40B4-BE49-F238E27FC236}">
                    <a16:creationId xmlns:a16="http://schemas.microsoft.com/office/drawing/2014/main" id="{AC3ADC44-9BB0-99CF-2B02-5E1E9868019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60011989"/>
                  </p:ext>
                </p:extLst>
              </p:nvPr>
            </p:nvGraphicFramePr>
            <p:xfrm>
              <a:off x="6067509" y="134161"/>
              <a:ext cx="3024589" cy="2720228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3024589" cy="2720228"/>
                    </a:xfrm>
                    <a:prstGeom prst="rect">
                      <a:avLst/>
                    </a:prstGeom>
                    <a:noFill/>
                    <a:effectLst/>
                  </am3d:spPr>
                  <am3d:camera>
                    <am3d:pos x="0" y="0" z="6237634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305" d="1000000"/>
                    <am3d:preTrans dx="-3316" dy="-14773141" dz="2677807"/>
                    <am3d:scale>
                      <am3d:sx n="1000000" d="1000000"/>
                      <am3d:sy n="1000000" d="1000000"/>
                      <am3d:sz n="1000000" d="1000000"/>
                    </am3d:scale>
                    <am3d:rot ax="7128028" ay="1003376" az="-1724995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42406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8" name="3D Model 7">
                <a:extLst>
                  <a:ext uri="{FF2B5EF4-FFF2-40B4-BE49-F238E27FC236}">
                    <a16:creationId xmlns:a16="http://schemas.microsoft.com/office/drawing/2014/main" id="{AC3ADC44-9BB0-99CF-2B02-5E1E9868019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67509" y="134161"/>
                <a:ext cx="3024589" cy="2720228"/>
              </a:xfrm>
              <a:prstGeom prst="rect">
                <a:avLst/>
              </a:prstGeom>
              <a:noFill/>
              <a:effectLst/>
            </p:spPr>
          </p:pic>
        </mc:Fallback>
      </mc:AlternateContent>
      <p:pic>
        <p:nvPicPr>
          <p:cNvPr id="15" name="Picture 14" descr="A group of people in a room&#10;&#10;AI-generated content may be incorrect.">
            <a:extLst>
              <a:ext uri="{FF2B5EF4-FFF2-40B4-BE49-F238E27FC236}">
                <a16:creationId xmlns:a16="http://schemas.microsoft.com/office/drawing/2014/main" id="{D425343C-8423-F801-B2AA-F7C55617BC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4807" y="3370954"/>
            <a:ext cx="2480565" cy="259944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407A389-596A-B485-E422-2C55C52EE0AD}"/>
              </a:ext>
            </a:extLst>
          </p:cNvPr>
          <p:cNvSpPr txBox="1"/>
          <p:nvPr/>
        </p:nvSpPr>
        <p:spPr>
          <a:xfrm>
            <a:off x="307992" y="1000913"/>
            <a:ext cx="410550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New Scanner 3D </a:t>
            </a:r>
            <a:r>
              <a:rPr lang="en-GB" dirty="0" err="1"/>
              <a:t>Creaform</a:t>
            </a:r>
            <a:r>
              <a:rPr lang="en-GB" dirty="0"/>
              <a:t> </a:t>
            </a:r>
            <a:r>
              <a:rPr lang="en-GB" dirty="0" err="1"/>
              <a:t>HandySCAN</a:t>
            </a:r>
            <a:r>
              <a:rPr lang="en-GB" dirty="0"/>
              <a:t> Sliver E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Rapid Prototyping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Reverse Engineering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Metrology</a:t>
            </a:r>
          </a:p>
          <a:p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47AAA2-E60A-5732-55D1-373737A4971A}"/>
              </a:ext>
            </a:extLst>
          </p:cNvPr>
          <p:cNvSpPr txBox="1"/>
          <p:nvPr/>
        </p:nvSpPr>
        <p:spPr>
          <a:xfrm>
            <a:off x="0" y="4097594"/>
            <a:ext cx="48234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Training of SMT personnel in </a:t>
            </a:r>
            <a:r>
              <a:rPr lang="en-GB" b="1" dirty="0">
                <a:solidFill>
                  <a:srgbClr val="00B050"/>
                </a:solidFill>
              </a:rPr>
              <a:t>August 2025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On-going procurement of computer and accessories + Preparation of </a:t>
            </a:r>
            <a:r>
              <a:rPr lang="en-GB" b="1" dirty="0"/>
              <a:t>Scan Zone </a:t>
            </a:r>
            <a:r>
              <a:rPr lang="en-GB" dirty="0"/>
              <a:t>by </a:t>
            </a:r>
            <a:r>
              <a:rPr lang="en-GB" b="1" dirty="0">
                <a:solidFill>
                  <a:srgbClr val="FFC000"/>
                </a:solidFill>
              </a:rPr>
              <a:t>December 2025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E84F669-6B30-DC03-A5BC-69AE44B8BD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77214" y="4099135"/>
            <a:ext cx="285646" cy="28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60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3FDBB-3AA8-B98E-91DD-CB50CE898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C81CD-D2D1-7607-347B-E827AE6C3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736" y="276853"/>
            <a:ext cx="11376025" cy="693052"/>
          </a:xfrm>
        </p:spPr>
        <p:txBody>
          <a:bodyPr/>
          <a:lstStyle/>
          <a:p>
            <a:r>
              <a:rPr lang="en-US" dirty="0"/>
              <a:t>Summary…</a:t>
            </a:r>
            <a:br>
              <a:rPr lang="en-US" dirty="0"/>
            </a:b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F4D075-3920-6EFB-E361-284785BA3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EFC085-4CDD-C64C-C25A-AB911A209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0B287D-0BE7-9585-5BC8-68A9C997F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D75733FE-53CF-215D-8F01-510360463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698" y="1228397"/>
            <a:ext cx="11530102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000" dirty="0"/>
              <a:t>Up to June we delivered </a:t>
            </a:r>
            <a:r>
              <a:rPr lang="en-US" altLang="en-US" sz="2000" b="1" dirty="0"/>
              <a:t>~60 jobs </a:t>
            </a:r>
            <a:r>
              <a:rPr lang="en-US" altLang="en-US" sz="2000" dirty="0"/>
              <a:t>across 6 CERN departments. We are engaged in many diverse and stimulating jobs and projects across CERN.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000" dirty="0"/>
              <a:t>Progress on </a:t>
            </a:r>
            <a:r>
              <a:rPr lang="en-US" altLang="en-US" sz="2000" b="1" dirty="0"/>
              <a:t>vacuum impregnation</a:t>
            </a:r>
            <a:r>
              <a:rPr lang="en-US" altLang="en-US" sz="2000" dirty="0"/>
              <a:t>: Fusillo in new Telstar machine, completed SMC110 impregnation with filled wax, preparing AP10b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en-US" sz="20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000" b="1" dirty="0"/>
              <a:t>ITER IA24 agreement</a:t>
            </a:r>
            <a:r>
              <a:rPr lang="en-US" altLang="en-US" sz="2000" dirty="0"/>
              <a:t>: HV engineering, materials testing, and repair methods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en-US" sz="20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000" dirty="0"/>
              <a:t>Progressed on key </a:t>
            </a:r>
            <a:r>
              <a:rPr lang="en-US" altLang="en-US" sz="2000" b="1" dirty="0"/>
              <a:t>R&amp;D fronts</a:t>
            </a:r>
            <a:r>
              <a:rPr lang="en-US" altLang="en-US" sz="2000" dirty="0"/>
              <a:t>: de-sizing for </a:t>
            </a:r>
            <a:r>
              <a:rPr lang="en-US" altLang="en-US" sz="2000" dirty="0" err="1"/>
              <a:t>Nb₃Sn</a:t>
            </a:r>
            <a:r>
              <a:rPr lang="en-US" altLang="en-US" sz="2000" dirty="0"/>
              <a:t> cables, FCC-</a:t>
            </a:r>
            <a:r>
              <a:rPr lang="en-US" altLang="en-US" sz="2000" dirty="0" err="1"/>
              <a:t>hh</a:t>
            </a:r>
            <a:r>
              <a:rPr lang="en-US" altLang="en-US" sz="2000" dirty="0"/>
              <a:t> insulation, dielectric coatings, POLAB BOX program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en-US" sz="20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000" dirty="0"/>
              <a:t>Strengthened </a:t>
            </a:r>
            <a:r>
              <a:rPr lang="en-US" altLang="en-US" sz="2000" b="1" dirty="0"/>
              <a:t>infrastructure</a:t>
            </a:r>
            <a:r>
              <a:rPr lang="en-US" altLang="en-US" sz="2000" dirty="0"/>
              <a:t>: Telstar upgrade, new 3D scanner, braiding line procurement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en-US" sz="20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000" dirty="0"/>
              <a:t>Expanded </a:t>
            </a:r>
            <a:r>
              <a:rPr lang="en-US" altLang="en-US" sz="2000" b="1" dirty="0"/>
              <a:t>irradiation program</a:t>
            </a:r>
            <a:r>
              <a:rPr lang="en-US" altLang="en-US" sz="2000" dirty="0"/>
              <a:t>: wax tests with PSI, setup of cold irradiation facility underway</a:t>
            </a:r>
          </a:p>
        </p:txBody>
      </p:sp>
    </p:spTree>
    <p:extLst>
      <p:ext uri="{BB962C8B-B14F-4D97-AF65-F5344CB8AC3E}">
        <p14:creationId xmlns:p14="http://schemas.microsoft.com/office/powerpoint/2010/main" val="33713976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703F4-541F-D571-8336-1A78CE180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698" y="127563"/>
            <a:ext cx="11220711" cy="1065742"/>
          </a:xfrm>
        </p:spPr>
        <p:txBody>
          <a:bodyPr/>
          <a:lstStyle/>
          <a:p>
            <a:r>
              <a:rPr lang="en-US" dirty="0"/>
              <a:t>… And Way Forward 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1C48F4-95E0-45AC-2588-60BB738A9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5F1554-BAD9-2902-9245-7B9AD14FC95E}"/>
              </a:ext>
            </a:extLst>
          </p:cNvPr>
          <p:cNvSpPr txBox="1"/>
          <p:nvPr/>
        </p:nvSpPr>
        <p:spPr>
          <a:xfrm>
            <a:off x="414013" y="716436"/>
            <a:ext cx="11220710" cy="58169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dirty="0"/>
              <a:t>Top priorities for the end of year:</a:t>
            </a:r>
          </a:p>
          <a:p>
            <a:pPr algn="l"/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Vacuum impregnation of </a:t>
            </a:r>
            <a:r>
              <a:rPr lang="en-US" b="1" dirty="0"/>
              <a:t>MCBRD AP10b </a:t>
            </a:r>
            <a:r>
              <a:rPr lang="en-US" dirty="0"/>
              <a:t>in Telstar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Complete </a:t>
            </a:r>
            <a:r>
              <a:rPr lang="en-US" b="1" dirty="0"/>
              <a:t>cable insulation manufacturing of HFM </a:t>
            </a:r>
            <a:r>
              <a:rPr lang="en-US" dirty="0"/>
              <a:t>in the pipeline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Complete </a:t>
            </a:r>
            <a:r>
              <a:rPr lang="en-US" b="1" dirty="0"/>
              <a:t>market survey </a:t>
            </a:r>
            <a:r>
              <a:rPr lang="en-US" dirty="0"/>
              <a:t>(including visits) to cable insulation companies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Decide the area for the </a:t>
            </a:r>
            <a:r>
              <a:rPr lang="en-US" b="1" dirty="0"/>
              <a:t>braiding line in 927</a:t>
            </a:r>
          </a:p>
          <a:p>
            <a:pPr algn="l"/>
            <a:endParaRPr lang="en-US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HFM WP4.3 milestones for Q4 2025: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Set-up </a:t>
            </a:r>
            <a:r>
              <a:rPr lang="en-US" b="1" dirty="0"/>
              <a:t>Plasma Treatment </a:t>
            </a:r>
            <a:r>
              <a:rPr lang="en-US" dirty="0"/>
              <a:t>Area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1</a:t>
            </a:r>
            <a:r>
              <a:rPr lang="en-US" b="1" baseline="30000" dirty="0"/>
              <a:t>st</a:t>
            </a:r>
            <a:r>
              <a:rPr lang="en-US" b="1" dirty="0"/>
              <a:t> BOX </a:t>
            </a:r>
            <a:r>
              <a:rPr lang="en-US" dirty="0"/>
              <a:t>test at Twente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Results on </a:t>
            </a:r>
            <a:r>
              <a:rPr lang="en-US" b="1" dirty="0"/>
              <a:t>Wax Irradiation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Points for enlarged discussion:</a:t>
            </a:r>
          </a:p>
          <a:p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Impregnation systems for SMT projects</a:t>
            </a:r>
            <a:r>
              <a:rPr lang="en-US" dirty="0"/>
              <a:t>: POLAB mix, Particle Charged Systems (Wax/Epoxy),  Polyurethane, etc. There is no unique answer. Depends on magnet-type: Arc, Inner Triplet, conduction cooled.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Are there </a:t>
            </a:r>
            <a:r>
              <a:rPr lang="en-US" b="1" dirty="0"/>
              <a:t>Electrical Design Criteria </a:t>
            </a:r>
            <a:r>
              <a:rPr lang="en-US" dirty="0"/>
              <a:t>for </a:t>
            </a:r>
            <a:r>
              <a:rPr lang="en-US" b="1" dirty="0"/>
              <a:t>HFM</a:t>
            </a:r>
            <a:r>
              <a:rPr lang="en-US" dirty="0"/>
              <a:t> magnets? We should set realistic test voltages already in this preliminary phase.</a:t>
            </a:r>
          </a:p>
          <a:p>
            <a:pPr algn="l"/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2F6270-E69A-DE97-D546-51191E5BF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18F125-1862-23D9-C8A8-4F381DD9F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5882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63D9D5-7C33-FB69-A0B8-F5B8C7ADD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BF834C-700D-41EA-29D2-13FD74D99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66AE7B-D891-32BF-F2FE-AE529A136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7DCE35-45E5-0F1F-DF69-D6F996FEF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5936" y="73061"/>
            <a:ext cx="5922838" cy="61597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BE43A1-A0D9-0A01-6760-E244C6052C5E}"/>
              </a:ext>
            </a:extLst>
          </p:cNvPr>
          <p:cNvSpPr txBox="1"/>
          <p:nvPr/>
        </p:nvSpPr>
        <p:spPr>
          <a:xfrm>
            <a:off x="4925684" y="2609655"/>
            <a:ext cx="2058590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/>
              <a:t>Thank you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8954476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96383-C966-B95D-746E-D61A42923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31" y="3287452"/>
            <a:ext cx="9656985" cy="648383"/>
          </a:xfrm>
        </p:spPr>
        <p:txBody>
          <a:bodyPr/>
          <a:lstStyle/>
          <a:p>
            <a:r>
              <a:rPr lang="en-US" dirty="0"/>
              <a:t>CERN-wide service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6B7685-9C6D-EFB9-C988-D8647ED56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8A0718-C584-E924-A51B-546E7ECCE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642493-02C4-4E91-4539-813E2A388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2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AD06AA-5307-8202-5F18-699773C48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4AD4C4-4A99-1558-F85B-5B72B6146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82618" y="6356350"/>
            <a:ext cx="6572221" cy="365125"/>
          </a:xfrm>
        </p:spPr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BB2B7-CDF1-6B8E-65F8-57EBDF357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BDD6C4-6D6F-7987-2D46-4F2F92C489F6}"/>
              </a:ext>
            </a:extLst>
          </p:cNvPr>
          <p:cNvSpPr txBox="1"/>
          <p:nvPr/>
        </p:nvSpPr>
        <p:spPr>
          <a:xfrm>
            <a:off x="5327661" y="798990"/>
            <a:ext cx="62628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Up to </a:t>
            </a:r>
            <a:r>
              <a:rPr lang="en-US" b="1" dirty="0">
                <a:solidFill>
                  <a:srgbClr val="00B050"/>
                </a:solidFill>
              </a:rPr>
              <a:t>June 2025</a:t>
            </a:r>
            <a:r>
              <a:rPr lang="en-US" dirty="0"/>
              <a:t>, </a:t>
            </a:r>
            <a:r>
              <a:rPr lang="en-US" b="1" dirty="0"/>
              <a:t>60 Jobs </a:t>
            </a:r>
            <a:r>
              <a:rPr lang="en-US" dirty="0"/>
              <a:t>across </a:t>
            </a:r>
            <a:r>
              <a:rPr lang="en-US" b="1" dirty="0"/>
              <a:t>6 Departments</a:t>
            </a:r>
            <a:r>
              <a:rPr lang="en-US" dirty="0"/>
              <a:t>. Particularly, TE, EP and BE.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538222-B7D9-11B6-BD96-2980A5911277}"/>
              </a:ext>
            </a:extLst>
          </p:cNvPr>
          <p:cNvSpPr txBox="1"/>
          <p:nvPr/>
        </p:nvSpPr>
        <p:spPr>
          <a:xfrm>
            <a:off x="5639444" y="1560101"/>
            <a:ext cx="5421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~ 40 % </a:t>
            </a:r>
            <a:r>
              <a:rPr lang="en-GB" dirty="0"/>
              <a:t>of the activities requested by </a:t>
            </a:r>
            <a:r>
              <a:rPr lang="en-GB" b="1" dirty="0"/>
              <a:t>MSC group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70BBC9A-69C2-BBE2-539F-01028F03E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70015"/>
            <a:ext cx="11376025" cy="727419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CERN-wide service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6DB34E-3C61-1DE2-4682-EF614C27214A}"/>
              </a:ext>
            </a:extLst>
          </p:cNvPr>
          <p:cNvSpPr txBox="1"/>
          <p:nvPr/>
        </p:nvSpPr>
        <p:spPr>
          <a:xfrm>
            <a:off x="635340" y="5559237"/>
            <a:ext cx="44899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CERN Wide Service 1</a:t>
            </a:r>
            <a:r>
              <a:rPr lang="en-US" sz="1600" baseline="30000" dirty="0">
                <a:solidFill>
                  <a:schemeClr val="tx2"/>
                </a:solidFill>
              </a:rPr>
              <a:t>st</a:t>
            </a:r>
            <a:r>
              <a:rPr lang="en-US" sz="1600" dirty="0">
                <a:solidFill>
                  <a:schemeClr val="tx2"/>
                </a:solidFill>
              </a:rPr>
              <a:t> semester report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(S. Clement </a:t>
            </a:r>
            <a:r>
              <a:rPr lang="en-US" sz="1600" dirty="0">
                <a:solidFill>
                  <a:schemeClr val="tx2"/>
                </a:solidFill>
                <a:hlinkClick r:id="rId2"/>
              </a:rPr>
              <a:t>EDMS 3328884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  <a:endParaRPr lang="en-GB" sz="16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0A87AEA-1B2C-2A3C-510D-F74DB38B17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6674763"/>
              </p:ext>
            </p:extLst>
          </p:nvPr>
        </p:nvGraphicFramePr>
        <p:xfrm>
          <a:off x="104079" y="1075989"/>
          <a:ext cx="5421854" cy="4387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8F30FA7-4133-D7A9-ED4F-49F3F50B5160}"/>
              </a:ext>
            </a:extLst>
          </p:cNvPr>
          <p:cNvSpPr txBox="1"/>
          <p:nvPr/>
        </p:nvSpPr>
        <p:spPr>
          <a:xfrm>
            <a:off x="4469679" y="2215143"/>
            <a:ext cx="739909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Large number of diverse activities:</a:t>
            </a:r>
          </a:p>
          <a:p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Coil impregnations for SMT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Construction of functional components (casting, gluing, 3D, …)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Troubleshooting and repairs for HL-LHC and not only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Projects</a:t>
            </a:r>
          </a:p>
          <a:p>
            <a:pPr marL="742950" lvl="1" indent="-285750">
              <a:buFontTx/>
              <a:buChar char="-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ITER Collaboration Agreement (IA24) on High Voltage Engineering </a:t>
            </a:r>
          </a:p>
        </p:txBody>
      </p:sp>
    </p:spTree>
    <p:extLst>
      <p:ext uri="{BB962C8B-B14F-4D97-AF65-F5344CB8AC3E}">
        <p14:creationId xmlns:p14="http://schemas.microsoft.com/office/powerpoint/2010/main" val="1878246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6DCE0-52B3-B05A-F2D0-1F8F784C8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33A1DD-0062-5B56-74C8-B8C82C59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1B9C97-B3CC-2436-6D78-0B750CE37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82618" y="6356350"/>
            <a:ext cx="6572221" cy="365125"/>
          </a:xfrm>
        </p:spPr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DF0FCBE-D02C-8FE9-C033-14C8B64C5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5923" y="3220182"/>
            <a:ext cx="2574294" cy="292506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EFA869-EA60-9155-B5BD-ABCE49C83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20A46C-7FE2-C91F-BF2A-F8BB5713FA8D}"/>
              </a:ext>
            </a:extLst>
          </p:cNvPr>
          <p:cNvSpPr txBox="1"/>
          <p:nvPr/>
        </p:nvSpPr>
        <p:spPr>
          <a:xfrm>
            <a:off x="4627672" y="871986"/>
            <a:ext cx="62628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Up to June 2025, </a:t>
            </a:r>
            <a:r>
              <a:rPr lang="en-US" b="1" dirty="0"/>
              <a:t>60 Jobs </a:t>
            </a:r>
            <a:r>
              <a:rPr lang="en-US" dirty="0"/>
              <a:t>across </a:t>
            </a:r>
            <a:r>
              <a:rPr lang="en-US" b="1" dirty="0"/>
              <a:t>6 Departments</a:t>
            </a:r>
            <a:r>
              <a:rPr lang="en-US" dirty="0"/>
              <a:t>. Particularly, TE, EP and BE.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898030-978C-450D-632F-B60A17375B0F}"/>
              </a:ext>
            </a:extLst>
          </p:cNvPr>
          <p:cNvSpPr txBox="1"/>
          <p:nvPr/>
        </p:nvSpPr>
        <p:spPr>
          <a:xfrm>
            <a:off x="4534996" y="1445321"/>
            <a:ext cx="5421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~ 40 % </a:t>
            </a:r>
            <a:r>
              <a:rPr lang="en-GB" dirty="0"/>
              <a:t>of the activities requested by </a:t>
            </a:r>
            <a:r>
              <a:rPr lang="en-GB" b="1" dirty="0"/>
              <a:t>MSC group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6445B23-802B-6ED8-5B32-4116D6DE0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70015"/>
            <a:ext cx="11376025" cy="727419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CERN-wide service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836BB81-97E4-E8B1-8953-74C9B04AD812}"/>
              </a:ext>
            </a:extLst>
          </p:cNvPr>
          <p:cNvGraphicFramePr/>
          <p:nvPr/>
        </p:nvGraphicFramePr>
        <p:xfrm>
          <a:off x="104079" y="1075989"/>
          <a:ext cx="5421854" cy="4387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5706F38-189C-3543-3808-BF45742A73ED}"/>
              </a:ext>
            </a:extLst>
          </p:cNvPr>
          <p:cNvSpPr txBox="1"/>
          <p:nvPr/>
        </p:nvSpPr>
        <p:spPr>
          <a:xfrm>
            <a:off x="4441688" y="2197815"/>
            <a:ext cx="677223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Large number of diverse activities:</a:t>
            </a:r>
          </a:p>
          <a:p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Coil impregnations for SMT</a:t>
            </a:r>
          </a:p>
          <a:p>
            <a:pPr lvl="1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23051D-7CE3-2BE0-698D-A9A154AF8D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24653" y="3566935"/>
            <a:ext cx="2995653" cy="224696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91382A8-67A6-587D-A910-61278DCA9AE3}"/>
              </a:ext>
            </a:extLst>
          </p:cNvPr>
          <p:cNvSpPr txBox="1"/>
          <p:nvPr/>
        </p:nvSpPr>
        <p:spPr>
          <a:xfrm>
            <a:off x="9668850" y="4124071"/>
            <a:ext cx="2362880" cy="147732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dirty="0"/>
              <a:t>Remaining </a:t>
            </a:r>
            <a:r>
              <a:rPr lang="en-GB" u="sng" dirty="0"/>
              <a:t>main VPI</a:t>
            </a:r>
            <a:r>
              <a:rPr lang="en-GB" dirty="0"/>
              <a:t> jobs for 2025:</a:t>
            </a:r>
          </a:p>
          <a:p>
            <a:endParaRPr lang="en-GB" dirty="0"/>
          </a:p>
          <a:p>
            <a:r>
              <a:rPr lang="en-GB" dirty="0"/>
              <a:t>1) MCBRD AP10b</a:t>
            </a:r>
          </a:p>
          <a:p>
            <a:r>
              <a:rPr lang="en-GB" dirty="0"/>
              <a:t>2) SMC QXF 301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F87EEA-B9E0-5CCF-1B9C-F724C6B0665B}"/>
              </a:ext>
            </a:extLst>
          </p:cNvPr>
          <p:cNvSpPr txBox="1"/>
          <p:nvPr/>
        </p:nvSpPr>
        <p:spPr>
          <a:xfrm>
            <a:off x="5034410" y="5755426"/>
            <a:ext cx="168193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/>
              <a:t>SMC 110 Wax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C196AD-DC6D-AD3D-5278-81F03E6B10AA}"/>
              </a:ext>
            </a:extLst>
          </p:cNvPr>
          <p:cNvSpPr txBox="1"/>
          <p:nvPr/>
        </p:nvSpPr>
        <p:spPr>
          <a:xfrm>
            <a:off x="8069222" y="5726104"/>
            <a:ext cx="92769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Fusillo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46C6DA-67F3-7687-3D2C-125B2F5679FA}"/>
              </a:ext>
            </a:extLst>
          </p:cNvPr>
          <p:cNvSpPr txBox="1"/>
          <p:nvPr/>
        </p:nvSpPr>
        <p:spPr>
          <a:xfrm>
            <a:off x="635340" y="5559237"/>
            <a:ext cx="44899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CERN Wide Service 1</a:t>
            </a:r>
            <a:r>
              <a:rPr lang="en-US" sz="1600" baseline="30000" dirty="0">
                <a:solidFill>
                  <a:schemeClr val="tx2"/>
                </a:solidFill>
              </a:rPr>
              <a:t>st</a:t>
            </a:r>
            <a:r>
              <a:rPr lang="en-US" sz="1600" dirty="0">
                <a:solidFill>
                  <a:schemeClr val="tx2"/>
                </a:solidFill>
              </a:rPr>
              <a:t> semester report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(S. Clement </a:t>
            </a:r>
            <a:r>
              <a:rPr lang="en-US" sz="1600" dirty="0">
                <a:solidFill>
                  <a:schemeClr val="tx2"/>
                </a:solidFill>
                <a:hlinkClick r:id="rId5"/>
              </a:rPr>
              <a:t>EDMS 3328884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2447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E40D1-77B1-9B74-FADD-0DA5BC3EA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39F1BF-575F-44A3-0AB3-16B9F45E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AA8EF-48F6-2434-A344-779EF5407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82618" y="6356350"/>
            <a:ext cx="6572221" cy="365125"/>
          </a:xfrm>
        </p:spPr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4B5B69-EFFF-911E-A3DF-57C43323E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B28AE-C904-8582-E160-AB21ECA3875E}"/>
              </a:ext>
            </a:extLst>
          </p:cNvPr>
          <p:cNvSpPr txBox="1"/>
          <p:nvPr/>
        </p:nvSpPr>
        <p:spPr>
          <a:xfrm>
            <a:off x="4627672" y="871986"/>
            <a:ext cx="62628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Up to June 2025, </a:t>
            </a:r>
            <a:r>
              <a:rPr lang="en-US" b="1" dirty="0"/>
              <a:t>60 Jobs </a:t>
            </a:r>
            <a:r>
              <a:rPr lang="en-US" dirty="0"/>
              <a:t>across </a:t>
            </a:r>
            <a:r>
              <a:rPr lang="en-US" b="1" dirty="0"/>
              <a:t>6 Departments</a:t>
            </a:r>
            <a:r>
              <a:rPr lang="en-US" dirty="0"/>
              <a:t>. Particularly, TE, EP and BE.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0B56F5-C4AD-EFB3-57C3-F187B279BAA9}"/>
              </a:ext>
            </a:extLst>
          </p:cNvPr>
          <p:cNvSpPr txBox="1"/>
          <p:nvPr/>
        </p:nvSpPr>
        <p:spPr>
          <a:xfrm>
            <a:off x="4534996" y="1445321"/>
            <a:ext cx="5421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~ 40 % </a:t>
            </a:r>
            <a:r>
              <a:rPr lang="en-GB" dirty="0"/>
              <a:t>of the activities requested by </a:t>
            </a:r>
            <a:r>
              <a:rPr lang="en-GB" b="1" dirty="0"/>
              <a:t>MSC group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39566C11-54D1-254D-1F9F-67B5871BA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70015"/>
            <a:ext cx="11376025" cy="727419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b="1" kern="1200" dirty="0">
                <a:latin typeface="+mj-lt"/>
                <a:ea typeface="+mj-ea"/>
                <a:cs typeface="+mj-cs"/>
              </a:rPr>
              <a:t>CERN-wide service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93A58CD-E343-A806-DF31-090F813C83FC}"/>
              </a:ext>
            </a:extLst>
          </p:cNvPr>
          <p:cNvGraphicFramePr/>
          <p:nvPr/>
        </p:nvGraphicFramePr>
        <p:xfrm>
          <a:off x="104079" y="1075989"/>
          <a:ext cx="5421854" cy="4387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9F1D8C4-4543-A41E-4BE1-B30C37D2E912}"/>
              </a:ext>
            </a:extLst>
          </p:cNvPr>
          <p:cNvSpPr txBox="1"/>
          <p:nvPr/>
        </p:nvSpPr>
        <p:spPr>
          <a:xfrm>
            <a:off x="4283058" y="2196481"/>
            <a:ext cx="787472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Large number of diverse activities:</a:t>
            </a:r>
          </a:p>
          <a:p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Coil impregnations for SMT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Construction of functional components (casting, gluing, 3D, …)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C8A89F-07F3-A803-11B5-57EDB4B2D9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14" y="3713389"/>
            <a:ext cx="2298504" cy="2542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FF5727-9E5B-4552-A67A-4660BC9E2B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5733" y="3882112"/>
            <a:ext cx="2611117" cy="22405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A11603C-7DFD-B73B-C868-E5CEB0B6C3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1196" y="3805323"/>
            <a:ext cx="1812896" cy="24341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3D0B00-A396-0CE4-6216-56A2E73E83A8}"/>
              </a:ext>
            </a:extLst>
          </p:cNvPr>
          <p:cNvSpPr txBox="1"/>
          <p:nvPr/>
        </p:nvSpPr>
        <p:spPr>
          <a:xfrm>
            <a:off x="635340" y="5559237"/>
            <a:ext cx="44899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CERN Wide Service 1</a:t>
            </a:r>
            <a:r>
              <a:rPr lang="en-US" sz="1600" baseline="30000" dirty="0">
                <a:solidFill>
                  <a:schemeClr val="tx2"/>
                </a:solidFill>
              </a:rPr>
              <a:t>st</a:t>
            </a:r>
            <a:r>
              <a:rPr lang="en-US" sz="1600" dirty="0">
                <a:solidFill>
                  <a:schemeClr val="tx2"/>
                </a:solidFill>
              </a:rPr>
              <a:t> semester report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(S. Clement </a:t>
            </a:r>
            <a:r>
              <a:rPr lang="en-US" sz="1600" dirty="0">
                <a:solidFill>
                  <a:schemeClr val="tx2"/>
                </a:solidFill>
                <a:hlinkClick r:id="rId6"/>
              </a:rPr>
              <a:t>EDMS 3328884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5406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176C1-52B7-B4B1-FF61-3137C69C3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230606-A4DE-916F-09A8-F86C85B8F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7E6E7A-FE19-F887-7DB4-02B41EE0E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82618" y="6356350"/>
            <a:ext cx="6572221" cy="365125"/>
          </a:xfrm>
        </p:spPr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48F36D-A3D3-2227-7338-1AF545028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527A510-8B60-794D-8EF0-C9A51A1A5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543" y="114517"/>
            <a:ext cx="6515327" cy="419196"/>
          </a:xfrm>
        </p:spPr>
        <p:txBody>
          <a:bodyPr vert="horz" lIns="0" tIns="0" rIns="0" bIns="0" rtlCol="0" anchor="t" anchorCtr="0">
            <a:normAutofit fontScale="90000"/>
          </a:bodyPr>
          <a:lstStyle/>
          <a:p>
            <a:r>
              <a:rPr lang="en-US" dirty="0"/>
              <a:t>Troubleshooting and Repairing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FA2209-50DE-FB92-7E8F-49F93B058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118" y="805765"/>
            <a:ext cx="2825208" cy="24387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9F9104C-85BB-AA27-CF27-1A84C2C55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7705" y="820080"/>
            <a:ext cx="2840328" cy="243879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4AF4708-FA45-2AF6-8144-0247C1E765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2412" y="223401"/>
            <a:ext cx="3721442" cy="522774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11F0936-C8C8-087E-0EB8-FBFA52675B6D}"/>
              </a:ext>
            </a:extLst>
          </p:cNvPr>
          <p:cNvSpPr txBox="1"/>
          <p:nvPr/>
        </p:nvSpPr>
        <p:spPr>
          <a:xfrm>
            <a:off x="8502769" y="4902697"/>
            <a:ext cx="352072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/>
              <a:t>HV connectors for SM18 long-test station </a:t>
            </a:r>
            <a:r>
              <a:rPr lang="en-US" sz="1400" dirty="0"/>
              <a:t>(S. Clement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>
                <a:solidFill>
                  <a:schemeClr val="tx2"/>
                </a:solidFill>
                <a:hlinkClick r:id="rId5"/>
              </a:rPr>
              <a:t>EDMS 3328884</a:t>
            </a:r>
            <a:r>
              <a:rPr lang="en-US" sz="1400" dirty="0">
                <a:solidFill>
                  <a:schemeClr val="tx2"/>
                </a:solidFill>
              </a:rPr>
              <a:t>)</a:t>
            </a:r>
            <a:endParaRPr lang="en-GB" sz="14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F6BCFD0-EA77-40B0-D58F-089ED67119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7415" y="3673666"/>
            <a:ext cx="2350618" cy="2201034"/>
          </a:xfrm>
          <a:prstGeom prst="rect">
            <a:avLst/>
          </a:prstGeom>
        </p:spPr>
      </p:pic>
      <p:pic>
        <p:nvPicPr>
          <p:cNvPr id="2" name="Picture 1" descr="A close-up of a metal tube&#10;&#10;AI-generated content may be incorrect.">
            <a:extLst>
              <a:ext uri="{FF2B5EF4-FFF2-40B4-BE49-F238E27FC236}">
                <a16:creationId xmlns:a16="http://schemas.microsoft.com/office/drawing/2014/main" id="{4C2D88C6-88E5-2766-C699-F8457700AB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47" y="805765"/>
            <a:ext cx="2216475" cy="24674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019269-06FB-95C0-5621-D191666180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0543" y="3467766"/>
            <a:ext cx="5667260" cy="254112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6BFB2CF0-5929-0678-0334-C1CC17F96C62}"/>
              </a:ext>
            </a:extLst>
          </p:cNvPr>
          <p:cNvSpPr txBox="1"/>
          <p:nvPr/>
        </p:nvSpPr>
        <p:spPr>
          <a:xfrm>
            <a:off x="2294768" y="5524587"/>
            <a:ext cx="4538104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/>
              <a:t>Repair of leak in N-Line bellow near Q3 (</a:t>
            </a:r>
            <a:r>
              <a:rPr lang="en-GB" sz="1400" dirty="0">
                <a:hlinkClick r:id="rId9"/>
              </a:rPr>
              <a:t>link</a:t>
            </a:r>
            <a:r>
              <a:rPr lang="en-GB" sz="1400" dirty="0"/>
              <a:t>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977C8D-ADEB-27A4-1B14-17195ACE3994}"/>
              </a:ext>
            </a:extLst>
          </p:cNvPr>
          <p:cNvSpPr txBox="1"/>
          <p:nvPr/>
        </p:nvSpPr>
        <p:spPr>
          <a:xfrm>
            <a:off x="1119634" y="2953576"/>
            <a:ext cx="6242496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/>
              <a:t>Reparation of MCBRD external former (AP10b) (C. Urscheler </a:t>
            </a:r>
            <a:r>
              <a:rPr lang="en-GB" sz="1200" dirty="0">
                <a:hlinkClick r:id="rId10"/>
              </a:rPr>
              <a:t>EDMS 3254924</a:t>
            </a:r>
            <a:r>
              <a:rPr lang="en-GB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91251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5DC6D0CD-0AE9-D7B6-8A8E-10541D6285B5}"/>
              </a:ext>
            </a:extLst>
          </p:cNvPr>
          <p:cNvSpPr txBox="1"/>
          <p:nvPr/>
        </p:nvSpPr>
        <p:spPr>
          <a:xfrm>
            <a:off x="0" y="567485"/>
            <a:ext cx="10708410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PU Jack Task Force (BE, MME, MSC, SY, VSC) – </a:t>
            </a:r>
            <a:r>
              <a:rPr lang="en-GB" b="1" dirty="0">
                <a:solidFill>
                  <a:srgbClr val="00B050"/>
                </a:solidFill>
              </a:rPr>
              <a:t>Q4 2025 (95% completed)</a:t>
            </a:r>
          </a:p>
          <a:p>
            <a:r>
              <a:rPr lang="en-GB" sz="1400" i="1" dirty="0"/>
              <a:t>Ageing study of Polyurethane jacks used on LHC magnet alignment </a:t>
            </a:r>
          </a:p>
          <a:p>
            <a:r>
              <a:rPr lang="en-GB" sz="1400" i="1" dirty="0"/>
              <a:t>Drafting of material specifications 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b="1" dirty="0"/>
              <a:t>ISOLDE Beam Dump Replacement – IBDRS - Boris Tube (SY) </a:t>
            </a:r>
            <a:r>
              <a:rPr lang="en-GB" dirty="0">
                <a:hlinkClick r:id="rId2"/>
              </a:rPr>
              <a:t>link</a:t>
            </a:r>
            <a:endParaRPr lang="en-GB" dirty="0"/>
          </a:p>
          <a:p>
            <a:r>
              <a:rPr lang="en-GB" sz="1400" i="1" dirty="0"/>
              <a:t>Construction and HV testing of Boris Tube Prototype v.2 (</a:t>
            </a:r>
            <a:r>
              <a:rPr lang="en-GB" sz="1400" dirty="0"/>
              <a:t>P. Chaganti et al. </a:t>
            </a:r>
            <a:r>
              <a:rPr lang="en-GB" sz="1400" dirty="0">
                <a:hlinkClick r:id="rId3"/>
              </a:rPr>
              <a:t>EDMS 3245399</a:t>
            </a:r>
            <a:r>
              <a:rPr lang="en-GB" sz="1400" dirty="0"/>
              <a:t>) </a:t>
            </a:r>
            <a:r>
              <a:rPr lang="en-GB" sz="1400" b="1" i="1" dirty="0">
                <a:solidFill>
                  <a:srgbClr val="00B050"/>
                </a:solidFill>
              </a:rPr>
              <a:t>Q1 2025</a:t>
            </a:r>
          </a:p>
          <a:p>
            <a:r>
              <a:rPr lang="en-GB" sz="1400" i="1" dirty="0"/>
              <a:t>Construction and HV testing of Boris Tube Prototype v.3 </a:t>
            </a:r>
            <a:r>
              <a:rPr lang="en-GB" sz="1400" dirty="0"/>
              <a:t>(P. Chaganti et al. </a:t>
            </a:r>
            <a:r>
              <a:rPr lang="en-GB" sz="1400" dirty="0">
                <a:hlinkClick r:id="rId4"/>
              </a:rPr>
              <a:t>EDMS 3331965</a:t>
            </a:r>
            <a:r>
              <a:rPr lang="en-GB" sz="1400" dirty="0"/>
              <a:t>) </a:t>
            </a:r>
            <a:r>
              <a:rPr lang="en-GB" sz="1400" b="1" i="1" dirty="0">
                <a:solidFill>
                  <a:srgbClr val="00B050"/>
                </a:solidFill>
              </a:rPr>
              <a:t>Q3 2025</a:t>
            </a:r>
          </a:p>
          <a:p>
            <a:r>
              <a:rPr lang="en-GB" sz="1400" b="1" dirty="0">
                <a:solidFill>
                  <a:srgbClr val="FFC000"/>
                </a:solidFill>
              </a:rPr>
              <a:t>v.4 (continue through Q4 2025 and 2026)</a:t>
            </a:r>
          </a:p>
          <a:p>
            <a:endParaRPr lang="en-GB" i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>
              <a:solidFill>
                <a:srgbClr val="00B050"/>
              </a:solidFill>
            </a:endParaRPr>
          </a:p>
          <a:p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A7B9DC-8612-51C9-3B8C-1991A9C9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66" y="51281"/>
            <a:ext cx="11376025" cy="587460"/>
          </a:xfrm>
        </p:spPr>
        <p:txBody>
          <a:bodyPr/>
          <a:lstStyle/>
          <a:p>
            <a:r>
              <a:rPr lang="en-GB" dirty="0"/>
              <a:t>Highlights on Projects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860F44-9EDA-95CB-56C5-90E6D64A7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38B073-BAE9-C217-8F53-353CEA400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CBD9D1-C661-E0CF-2F1C-3DD9A3EB0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58D6C8-D247-DD92-E577-086481138B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9676" y="1154945"/>
            <a:ext cx="3289124" cy="2202041"/>
          </a:xfrm>
          <a:prstGeom prst="rect">
            <a:avLst/>
          </a:prstGeom>
        </p:spPr>
      </p:pic>
      <p:pic>
        <p:nvPicPr>
          <p:cNvPr id="7" name="Picture 6" descr="A metal rack with metal plates&#10;&#10;AI-generated content may be incorrect.">
            <a:extLst>
              <a:ext uri="{FF2B5EF4-FFF2-40B4-BE49-F238E27FC236}">
                <a16:creationId xmlns:a16="http://schemas.microsoft.com/office/drawing/2014/main" id="{122FA253-28DF-2C60-A69B-65C4FADA51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6" r="10106"/>
          <a:stretch>
            <a:fillRect/>
          </a:stretch>
        </p:blipFill>
        <p:spPr>
          <a:xfrm rot="5400000">
            <a:off x="4091520" y="1209263"/>
            <a:ext cx="1876875" cy="1979615"/>
          </a:xfrm>
          <a:prstGeom prst="rect">
            <a:avLst/>
          </a:prstGeom>
        </p:spPr>
      </p:pic>
      <p:pic>
        <p:nvPicPr>
          <p:cNvPr id="8" name="Picture 7" descr="A graph with numbers and points&#10;&#10;AI-generated content may be incorrect.">
            <a:extLst>
              <a:ext uri="{FF2B5EF4-FFF2-40B4-BE49-F238E27FC236}">
                <a16:creationId xmlns:a16="http://schemas.microsoft.com/office/drawing/2014/main" id="{E811F942-6100-0C8F-F4C8-D3E43CD4D85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943" y="3689929"/>
            <a:ext cx="3402506" cy="2600586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5D5B98-0640-F8C9-2A58-83AFEC17DD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80940" y="1403014"/>
            <a:ext cx="1947860" cy="17441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29BCE2-C44F-6B8B-D222-842A72D0B5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4868" y="1403014"/>
            <a:ext cx="1473596" cy="15921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1FCB60D-9C90-BA06-70ED-8E14994D36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55219" y="4077072"/>
            <a:ext cx="2481562" cy="22353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FB66617-6938-7A87-52F9-39F54DCBB7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6143" y="4225215"/>
            <a:ext cx="2386211" cy="2385795"/>
          </a:xfrm>
          <a:prstGeom prst="rect">
            <a:avLst/>
          </a:prstGeom>
        </p:spPr>
      </p:pic>
      <p:pic>
        <p:nvPicPr>
          <p:cNvPr id="18" name="Picture 17" descr="A metal ruler and metal objects&#10;&#10;AI-generated content may be incorrect.">
            <a:extLst>
              <a:ext uri="{FF2B5EF4-FFF2-40B4-BE49-F238E27FC236}">
                <a16:creationId xmlns:a16="http://schemas.microsoft.com/office/drawing/2014/main" id="{BD626A70-EA07-7546-DD02-3CE49EEAE8F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04"/>
          <a:stretch>
            <a:fillRect/>
          </a:stretch>
        </p:blipFill>
        <p:spPr>
          <a:xfrm rot="10800000">
            <a:off x="6096000" y="1234516"/>
            <a:ext cx="2260670" cy="190299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7CE606F-5EF5-767B-6BBB-4BE4762009CD}"/>
              </a:ext>
            </a:extLst>
          </p:cNvPr>
          <p:cNvSpPr txBox="1"/>
          <p:nvPr/>
        </p:nvSpPr>
        <p:spPr>
          <a:xfrm>
            <a:off x="9664110" y="2665215"/>
            <a:ext cx="171696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(V. Schenk</a:t>
            </a:r>
            <a:r>
              <a:rPr lang="en-US" sz="1400" dirty="0">
                <a:solidFill>
                  <a:schemeClr val="tx2"/>
                </a:solidFill>
              </a:rPr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83087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2FAD0-1997-3259-97A1-C74BAA392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78B03-893E-763E-32FC-EFF5034ED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661" y="141247"/>
            <a:ext cx="11376025" cy="587460"/>
          </a:xfrm>
        </p:spPr>
        <p:txBody>
          <a:bodyPr/>
          <a:lstStyle/>
          <a:p>
            <a:r>
              <a:rPr lang="en-GB" dirty="0"/>
              <a:t>Highlights on Projects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E109E3-E14D-3C1B-E5AB-D021AE2B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30/09/2025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D1310A-AF91-5691-F0C2-F8A462B1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Piccin - SMT section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70FEEC-9E7F-076D-C880-886A4BF84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6CBA76-4FF4-8D9A-0E70-4CC94B567640}"/>
              </a:ext>
            </a:extLst>
          </p:cNvPr>
          <p:cNvSpPr txBox="1"/>
          <p:nvPr/>
        </p:nvSpPr>
        <p:spPr>
          <a:xfrm>
            <a:off x="116241" y="800719"/>
            <a:ext cx="11642276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PS Booster and Dipole MBB Projects (MSC-NCM) </a:t>
            </a:r>
          </a:p>
          <a:p>
            <a:r>
              <a:rPr lang="en-GB" i="1" dirty="0"/>
              <a:t>Rheology and optimization of epoxy systems with </a:t>
            </a:r>
            <a:r>
              <a:rPr lang="en-US" i="1" dirty="0"/>
              <a:t>different accelerators (C. Urscheler </a:t>
            </a:r>
            <a:r>
              <a:rPr lang="en-US" i="1" dirty="0">
                <a:hlinkClick r:id="rId2"/>
              </a:rPr>
              <a:t>EDMS 3016367</a:t>
            </a:r>
            <a:r>
              <a:rPr lang="en-US" i="1" dirty="0"/>
              <a:t>)</a:t>
            </a:r>
            <a:endParaRPr lang="en-GB" i="1" dirty="0"/>
          </a:p>
          <a:p>
            <a:r>
              <a:rPr lang="en-GB" i="1" dirty="0"/>
              <a:t>Final Report - </a:t>
            </a:r>
            <a:r>
              <a:rPr lang="en-GB" b="1" i="1" dirty="0">
                <a:solidFill>
                  <a:srgbClr val="FFC000"/>
                </a:solidFill>
              </a:rPr>
              <a:t>Q4 2025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r>
              <a:rPr lang="en-GB" b="1" dirty="0" err="1"/>
              <a:t>SHiP</a:t>
            </a:r>
            <a:r>
              <a:rPr lang="en-GB" b="1" dirty="0"/>
              <a:t> Spectrometer (TE-CRG, -HDO, -MSC)</a:t>
            </a:r>
          </a:p>
          <a:p>
            <a:r>
              <a:rPr lang="en-GB" i="1" dirty="0"/>
              <a:t>Design &amp; testing of high thermal conductivity putty (D. </a:t>
            </a:r>
            <a:r>
              <a:rPr lang="en-GB" i="1" dirty="0" err="1"/>
              <a:t>Beaujoint</a:t>
            </a:r>
            <a:r>
              <a:rPr lang="en-GB" i="1" dirty="0"/>
              <a:t> </a:t>
            </a:r>
            <a:r>
              <a:rPr lang="en-GB" i="1" dirty="0">
                <a:hlinkClick r:id="rId3"/>
              </a:rPr>
              <a:t>link</a:t>
            </a:r>
            <a:r>
              <a:rPr lang="en-GB" i="1" dirty="0"/>
              <a:t>) - </a:t>
            </a:r>
            <a:r>
              <a:rPr lang="en-GB" b="1" i="1" dirty="0">
                <a:solidFill>
                  <a:srgbClr val="FFC000"/>
                </a:solidFill>
              </a:rPr>
              <a:t>Q4 2025</a:t>
            </a:r>
          </a:p>
          <a:p>
            <a:endParaRPr lang="en-GB" i="1" dirty="0"/>
          </a:p>
          <a:p>
            <a:endParaRPr lang="en-GB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4532B3-B2CC-1CEE-6606-3A202F478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67" y="1692227"/>
            <a:ext cx="4900201" cy="2436019"/>
          </a:xfrm>
          <a:prstGeom prst="rect">
            <a:avLst/>
          </a:prstGeom>
        </p:spPr>
      </p:pic>
      <p:pic>
        <p:nvPicPr>
          <p:cNvPr id="10" name="Picture 9" descr="A green circuit board with black and white components&#10;&#10;AI-generated content may be incorrect.">
            <a:extLst>
              <a:ext uri="{FF2B5EF4-FFF2-40B4-BE49-F238E27FC236}">
                <a16:creationId xmlns:a16="http://schemas.microsoft.com/office/drawing/2014/main" id="{53A2A8A8-C813-02A0-A56E-BE2BE9A849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1681" y="5090915"/>
            <a:ext cx="2045865" cy="11633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B4C9241-CD25-9FE0-8908-62DC416A58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7379" y="5053921"/>
            <a:ext cx="1045533" cy="120032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0CC26CE-C73D-71D0-2206-A5898F80EB8B}"/>
              </a:ext>
            </a:extLst>
          </p:cNvPr>
          <p:cNvSpPr txBox="1"/>
          <p:nvPr/>
        </p:nvSpPr>
        <p:spPr>
          <a:xfrm>
            <a:off x="170661" y="5180596"/>
            <a:ext cx="54992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TPC Hyperkamiokande </a:t>
            </a:r>
          </a:p>
          <a:p>
            <a:r>
              <a:rPr lang="en-GB" i="1" dirty="0"/>
              <a:t>Development of HV splitter module casting procedure and HV validation in vacuum – </a:t>
            </a:r>
            <a:r>
              <a:rPr lang="en-GB" b="1" i="1" dirty="0">
                <a:solidFill>
                  <a:srgbClr val="FFC000"/>
                </a:solidFill>
              </a:rPr>
              <a:t>Q4 2025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58027A2-485D-2102-E570-4F6E9D3793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0344" y="5021995"/>
            <a:ext cx="1567632" cy="12322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D133EEB-B196-AED6-EC1F-7B577298CA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67757" y="3906093"/>
            <a:ext cx="3045979" cy="10573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7832417-33AC-9452-96C6-3CA2C1A046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42502" y="1556785"/>
            <a:ext cx="4006298" cy="233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92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31295</TotalTime>
  <Words>2678</Words>
  <Application>Microsoft Office PowerPoint</Application>
  <PresentationFormat>Widescreen</PresentationFormat>
  <Paragraphs>520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Helvetica Neue</vt:lpstr>
      <vt:lpstr>Times New Roman</vt:lpstr>
      <vt:lpstr>Wingdings</vt:lpstr>
      <vt:lpstr>Office Theme</vt:lpstr>
      <vt:lpstr>Results from POLAB &amp; HV in 2025 and Outlook for the end of the year</vt:lpstr>
      <vt:lpstr>Content</vt:lpstr>
      <vt:lpstr>CERN-wide service</vt:lpstr>
      <vt:lpstr>CERN-wide service</vt:lpstr>
      <vt:lpstr>CERN-wide service</vt:lpstr>
      <vt:lpstr>CERN-wide service</vt:lpstr>
      <vt:lpstr>Troubleshooting and Repairing</vt:lpstr>
      <vt:lpstr>Highlights on Projects </vt:lpstr>
      <vt:lpstr>Highlights on Projects </vt:lpstr>
      <vt:lpstr>ITER Collaboration Agreement IA24</vt:lpstr>
      <vt:lpstr>HFM</vt:lpstr>
      <vt:lpstr>PowerPoint Presentation</vt:lpstr>
      <vt:lpstr>SMC 110 with Filled Wax (HFM WP3.4)</vt:lpstr>
      <vt:lpstr>De-sizing for Enhanced Electrical Insulation </vt:lpstr>
      <vt:lpstr>De-sizing for Enhanced Electrical Insulation </vt:lpstr>
      <vt:lpstr>POLAB BOX Program </vt:lpstr>
      <vt:lpstr>FCC-hh MQ Insulation Development</vt:lpstr>
      <vt:lpstr>Dielectric Coatings</vt:lpstr>
      <vt:lpstr>POLAB Radiation Program</vt:lpstr>
      <vt:lpstr>Procurement &amp; Infrastructure</vt:lpstr>
      <vt:lpstr>Cable Insulation Contract</vt:lpstr>
      <vt:lpstr>Insulation Braiding Machine</vt:lpstr>
      <vt:lpstr>Telstar Upgrade</vt:lpstr>
      <vt:lpstr>3D Scanner</vt:lpstr>
      <vt:lpstr>Summary… </vt:lpstr>
      <vt:lpstr>… And Way Forward  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HALO Project : 1st mechanical results</dc:title>
  <dc:creator>Francois-Olivier Pincot</dc:creator>
  <cp:lastModifiedBy>Serco</cp:lastModifiedBy>
  <cp:revision>493</cp:revision>
  <dcterms:created xsi:type="dcterms:W3CDTF">2020-01-16T15:24:45Z</dcterms:created>
  <dcterms:modified xsi:type="dcterms:W3CDTF">2025-09-30T14:29:17Z</dcterms:modified>
</cp:coreProperties>
</file>