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300" r:id="rId2"/>
    <p:sldId id="30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C4EDDF-B58B-4DC4-10D1-78C4D5FA6949}" name="chiara antuono" initials="ca" userId="S::antuono.1679218@studenti.uniroma1.it::c07079e8-8e0c-4b01-b041-c18018cf0155" providerId="AD"/>
  <p188:author id="{6EE8B3E4-41C4-E9B2-3A87-C41C194D668F}" name="Chiara Antuono" initials="CA" userId="S::chiara.antuono@cern.ch::90afa8dc-9561-466f-8ef9-cd9390affa6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181"/>
    <a:srgbClr val="FFFF99"/>
    <a:srgbClr val="FFFF00"/>
    <a:srgbClr val="FFFFFF"/>
    <a:srgbClr val="F8F8F8"/>
    <a:srgbClr val="F0F0F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A0D65-1974-4751-B2D5-1B827415E3AF}" type="datetimeFigureOut">
              <a:rPr lang="en-GB" smtClean="0"/>
              <a:t>25/09/2025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AF6D7-BD4D-4816-9400-AEB6D923D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80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FCA4D-B54C-EE27-F946-C217B9B21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385E58-9611-B79E-7583-CBAD391CD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D2E0E-8FD3-178C-10EA-EFFEA94B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BEBF-1AC2-42D7-B722-C7668A2982CD}" type="datetime1">
              <a:rPr lang="en-GB" smtClean="0"/>
              <a:t>25/09/2025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5F654-9C57-1D50-273D-AEAAF003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2F741-C1FC-8559-CBA3-51EBEA233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103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4BAB6-16CA-7552-A195-C804277C6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FD73FE-9B39-E43B-0E37-03822F78AD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A6319-3F8E-947B-788F-69F14BB27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EFFB-8FAF-4A0D-86AA-E803FE2997FC}" type="datetime1">
              <a:rPr lang="en-GB" smtClean="0"/>
              <a:t>25/09/2025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5DD51-CF70-1802-CBF2-2C303AE9B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6E854-F2C6-45E2-3FB5-DDDB5946A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562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8AE5F0-368F-F4B6-9502-FF116E182A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AF5882-89BD-819E-7486-80FE26DCB3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83E868-3B9F-38D7-9636-9AF9C70FC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E807-5CFA-49DB-BA3C-ED28A001D311}" type="datetime1">
              <a:rPr lang="en-GB" smtClean="0"/>
              <a:t>25/09/2025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15507-D003-1E04-2712-454D51D0F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14187-4F57-6997-AA49-047130CB4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97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143B8-E994-020B-90AE-245776EA0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C0A68-52D4-4E2B-1AF6-E59342A78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37C12-12C7-496A-02D7-C9414C8A8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181-1EC7-4729-91EF-69BBF7EE7C7F}" type="datetime1">
              <a:rPr lang="en-GB" smtClean="0"/>
              <a:t>25/09/2025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87D25-F4F9-89F1-8413-4E6077B93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7A5D5-07F0-A9BF-B7B5-E340953EC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672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D4A6D-A3D5-4946-9C52-A10A8501B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90F050-7B41-C775-7973-DFB5CD0CC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8E34C-DF06-29CE-3A50-738274973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E6BE-F527-4CFD-A7A2-93F34C6F0057}" type="datetime1">
              <a:rPr lang="en-GB" smtClean="0"/>
              <a:t>25/09/2025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5FFB1-C6CF-C030-416A-0BB47BC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71C2F-4964-B77A-09C6-361DFB2D0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375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4883B-F81B-E974-FD59-3BEA57E3A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9823B-3CE0-6D5A-95F3-0CA2683AAF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B50A0A-0C36-B8DB-BCF9-5DBB8487B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376842-BD3B-95B9-B695-0CACA1C0C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4B22-C3F3-4C8C-B2D8-B7D79652C678}" type="datetime1">
              <a:rPr lang="en-GB" smtClean="0"/>
              <a:t>25/09/2025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06BFF8-802C-CDF9-7C43-0C0DF75B0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3DF38-377E-CE01-B51B-B2EE778F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53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DB820-3469-C8C5-136D-E316955CC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B958A-B1EE-CCC3-1367-7B4FA628D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91059A-23B9-1CD5-A5F6-FCDEE2902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48D1BC-5DF1-DB47-DC27-E053CE1654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22FBDC-0788-FF38-FF5F-7B7F9B7E04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B78A18-3888-CC6D-21F0-FDE2BBC9D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CF637-5FFC-4214-8B8E-ABDCBDEBFB53}" type="datetime1">
              <a:rPr lang="en-GB" smtClean="0"/>
              <a:t>25/09/2025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C27C19-6CBB-AFDB-049F-0838B841F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3C63A4-10BE-89B0-0A56-695E66321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42DB8-1729-8984-4906-2415ECE90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4D058C-F21B-FD8C-CF27-0A28B7D64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A7EFB-38DA-4912-B80D-DA4DF404BEBE}" type="datetime1">
              <a:rPr lang="en-GB" smtClean="0"/>
              <a:t>25/09/2025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466C17-B97E-0370-1188-B7536C1C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6FD097-8F67-DA36-7734-818762C1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682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873822-018D-7CAE-5482-C6BE632D1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7551-3904-4143-8999-41DE6BC3A9B0}" type="datetime1">
              <a:rPr lang="en-GB" smtClean="0"/>
              <a:t>25/09/2025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4A2A2C-87FC-111B-EF9A-416B740E4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2E1A7F-065B-1807-8E46-5CCA9E174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863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F9970-730A-9716-C4FA-1BF438446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5BFFD-4EB6-1064-B9D9-8FFAA95F3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B5AE4F-A13E-AAC9-0837-59CD5B4D8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1E6A9-29A9-FCE1-A4EA-F6A734292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FA4E-4567-4005-A98C-525D47A2F2F5}" type="datetime1">
              <a:rPr lang="en-GB" smtClean="0"/>
              <a:t>25/09/2025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EB2581-3E80-829F-224E-E10CAA7BA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C03373-7D6D-AFCA-87AE-6ED6E9643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303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A49F6-8A42-1255-E51E-F01AA0CF9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30CD97-2DBA-3C89-B029-3E847D023B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09F37A-E203-02ED-AECD-9C3E8168ED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0F9061-C6F9-D51E-AB11-C05B8D924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AFD0-B414-48BE-9C5D-81D7B0D33624}" type="datetime1">
              <a:rPr lang="en-GB" smtClean="0"/>
              <a:t>25/09/2025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EC849-83CC-BFD2-6FD4-AB093EED6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185635-BF50-1AA5-CD2B-8FEAC63CF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36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3587A8-A9B9-2458-3C8F-4B446C3EC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15A98D-75FE-5B05-FFAF-7A2833F2E3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FB319-64BD-A2D8-F269-9D80EC29EA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5B8EC7-1D93-4C5F-BB10-4D011A455A7A}" type="datetime1">
              <a:rPr lang="en-GB" smtClean="0"/>
              <a:t>25/09/2025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67092-A101-1A56-8B0D-279D48529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7E8A1-A6B3-54F6-66FC-4F89E12CB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1755E8-C07A-4E0D-8542-45F9665EE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35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C0AD4-AC27-C2B8-95F2-9FDD836A7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468" y="195942"/>
            <a:ext cx="10515600" cy="681037"/>
          </a:xfrm>
        </p:spPr>
        <p:txBody>
          <a:bodyPr>
            <a:normAutofit fontScale="90000"/>
          </a:bodyPr>
          <a:lstStyle/>
          <a:p>
            <a:r>
              <a:rPr lang="en-US" dirty="0"/>
              <a:t>Transverse impedance studies for HL-LHC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72F7A-ADE4-2085-3964-0110977436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468" y="1057523"/>
            <a:ext cx="10515600" cy="4937760"/>
          </a:xfrm>
        </p:spPr>
        <p:txBody>
          <a:bodyPr>
            <a:normAutofit fontScale="62500" lnSpcReduction="20000"/>
          </a:bodyPr>
          <a:lstStyle/>
          <a:p>
            <a:r>
              <a:rPr lang="en-US" sz="2900" b="1" dirty="0"/>
              <a:t>Introduction</a:t>
            </a:r>
          </a:p>
          <a:p>
            <a:pPr lvl="1"/>
            <a:r>
              <a:rPr lang="en-US" sz="2900" dirty="0"/>
              <a:t>Intro and motivations : scenario at FL and collision</a:t>
            </a:r>
          </a:p>
          <a:p>
            <a:pPr marL="0" indent="0">
              <a:buNone/>
            </a:pPr>
            <a:endParaRPr lang="en-US" sz="2900" dirty="0"/>
          </a:p>
          <a:p>
            <a:r>
              <a:rPr lang="en-US" sz="2900" b="1" dirty="0"/>
              <a:t>HL-LHC impedance model update</a:t>
            </a:r>
          </a:p>
          <a:p>
            <a:pPr lvl="1"/>
            <a:r>
              <a:rPr lang="en-US" sz="2900" dirty="0"/>
              <a:t>Recent installations in LHC and planned installations for HL (with </a:t>
            </a:r>
            <a:r>
              <a:rPr lang="en-US" sz="2900" b="1" dirty="0"/>
              <a:t>Oct. increase </a:t>
            </a:r>
            <a:r>
              <a:rPr lang="en-US" sz="2900" b="1" dirty="0" err="1"/>
              <a:t>wrt</a:t>
            </a:r>
            <a:r>
              <a:rPr lang="en-US" sz="2900" b="1" dirty="0"/>
              <a:t> baseline)</a:t>
            </a:r>
          </a:p>
          <a:p>
            <a:pPr lvl="2"/>
            <a:r>
              <a:rPr lang="en-US" sz="2900" dirty="0"/>
              <a:t>FT case</a:t>
            </a:r>
          </a:p>
          <a:p>
            <a:pPr lvl="2"/>
            <a:r>
              <a:rPr lang="en-US" sz="2900" dirty="0"/>
              <a:t>Collision case (i.e. non–colling bunches studies)</a:t>
            </a:r>
          </a:p>
          <a:p>
            <a:endParaRPr lang="en-US" sz="2900" dirty="0"/>
          </a:p>
          <a:p>
            <a:r>
              <a:rPr lang="en-US" sz="2900" b="1" dirty="0"/>
              <a:t>Results from beam-based measurements</a:t>
            </a:r>
          </a:p>
          <a:p>
            <a:pPr lvl="1"/>
            <a:r>
              <a:rPr lang="en-US" sz="2900" dirty="0"/>
              <a:t>Tune shift MDs</a:t>
            </a:r>
          </a:p>
          <a:p>
            <a:pPr lvl="1"/>
            <a:r>
              <a:rPr lang="en-US" sz="2900" dirty="0"/>
              <a:t>Growth rate MDs (showing improvements </a:t>
            </a:r>
            <a:r>
              <a:rPr lang="en-US" sz="2900" dirty="0" err="1"/>
              <a:t>wrt</a:t>
            </a:r>
            <a:r>
              <a:rPr lang="en-US" sz="2900" dirty="0"/>
              <a:t> to past measurements)</a:t>
            </a:r>
          </a:p>
          <a:p>
            <a:pPr marL="457200" lvl="1" indent="0">
              <a:buNone/>
            </a:pPr>
            <a:endParaRPr lang="en-US" sz="2900" dirty="0"/>
          </a:p>
          <a:p>
            <a:r>
              <a:rPr lang="en-US" sz="2900" b="1" dirty="0"/>
              <a:t>Ongoing follow-up and future plans</a:t>
            </a:r>
          </a:p>
          <a:p>
            <a:pPr lvl="1"/>
            <a:r>
              <a:rPr lang="en-US" sz="2900" dirty="0"/>
              <a:t>HL Collimators model/measurements</a:t>
            </a:r>
          </a:p>
          <a:p>
            <a:pPr lvl="1"/>
            <a:r>
              <a:rPr lang="en-US" sz="2900" dirty="0"/>
              <a:t>Possible general Impedance model improvement</a:t>
            </a:r>
          </a:p>
          <a:p>
            <a:r>
              <a:rPr lang="en-US" sz="2900" b="1" dirty="0"/>
              <a:t>Summary</a:t>
            </a:r>
            <a:endParaRPr lang="en-US" sz="2500" b="1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F8438-C197-D0F1-BFB0-0E89E4CA5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181-1EC7-4729-91EF-69BBF7EE7C7F}" type="datetime1">
              <a:rPr lang="en-GB" smtClean="0"/>
              <a:t>25/09/2025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6473-1833-45B0-E0EF-7DE24BB49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469AB-3AE2-2819-0384-A7A59771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360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8CBE9-0D61-3960-84C9-35651A528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52153-02F1-DC8F-E044-3E4DEDCC4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91" y="267504"/>
            <a:ext cx="11735368" cy="681037"/>
          </a:xfrm>
        </p:spPr>
        <p:txBody>
          <a:bodyPr>
            <a:normAutofit fontScale="90000"/>
          </a:bodyPr>
          <a:lstStyle/>
          <a:p>
            <a:r>
              <a:rPr lang="en-US" dirty="0"/>
              <a:t>SPS high intensity Crab Cavity MDs and related studies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C3E34-6E6C-ADE0-F580-FD4348D3E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468" y="1388020"/>
            <a:ext cx="10515600" cy="4351338"/>
          </a:xfrm>
        </p:spPr>
        <p:txBody>
          <a:bodyPr>
            <a:normAutofit fontScale="62500" lnSpcReduction="20000"/>
          </a:bodyPr>
          <a:lstStyle/>
          <a:p>
            <a:r>
              <a:rPr lang="en-US" sz="2900" b="1" dirty="0"/>
              <a:t>Introduction and motivations</a:t>
            </a:r>
          </a:p>
          <a:p>
            <a:pPr lvl="1"/>
            <a:r>
              <a:rPr lang="en-US" sz="2900" dirty="0"/>
              <a:t>Intro about CC in HL</a:t>
            </a:r>
          </a:p>
          <a:p>
            <a:pPr lvl="1"/>
            <a:r>
              <a:rPr lang="en-US" sz="2900" dirty="0"/>
              <a:t>General status: recap of past studies and motivations for current studies (</a:t>
            </a:r>
            <a:r>
              <a:rPr lang="en-US" sz="2900" dirty="0" err="1"/>
              <a:t>i.e</a:t>
            </a:r>
            <a:r>
              <a:rPr lang="en-US" sz="2900" dirty="0"/>
              <a:t> test at the SPS…)</a:t>
            </a:r>
          </a:p>
          <a:p>
            <a:pPr lvl="2"/>
            <a:r>
              <a:rPr lang="en-US" sz="2900" dirty="0"/>
              <a:t>Highlights of Notch filter predictions for the SPS case to explore the comb </a:t>
            </a:r>
            <a:r>
              <a:rPr lang="en-US" sz="2900" dirty="0" err="1"/>
              <a:t>effectivness</a:t>
            </a:r>
            <a:endParaRPr lang="en-US" sz="2900" dirty="0"/>
          </a:p>
          <a:p>
            <a:pPr marL="0" indent="0">
              <a:buNone/>
            </a:pPr>
            <a:endParaRPr lang="en-US" sz="2900" dirty="0"/>
          </a:p>
          <a:p>
            <a:r>
              <a:rPr lang="en-US" sz="2900" b="1" dirty="0"/>
              <a:t>High intensity SPS MD</a:t>
            </a:r>
          </a:p>
          <a:p>
            <a:pPr lvl="1"/>
            <a:r>
              <a:rPr lang="en-US" sz="2900" dirty="0"/>
              <a:t>Analysis of MD#2 observations (Growth rate versus cavity detuning)</a:t>
            </a:r>
          </a:p>
          <a:p>
            <a:pPr lvl="1"/>
            <a:r>
              <a:rPr lang="en-US" sz="2900" dirty="0"/>
              <a:t>Analysis of MD#3 observations (Growth rate versus cavity detuning)</a:t>
            </a:r>
          </a:p>
          <a:p>
            <a:pPr lvl="1"/>
            <a:endParaRPr lang="en-US" sz="2900" dirty="0"/>
          </a:p>
          <a:p>
            <a:endParaRPr lang="en-US" sz="2900" dirty="0"/>
          </a:p>
          <a:p>
            <a:r>
              <a:rPr lang="en-US" sz="2900" b="1" dirty="0"/>
              <a:t>Impact of measured HOMs</a:t>
            </a:r>
          </a:p>
          <a:p>
            <a:pPr lvl="1"/>
            <a:r>
              <a:rPr lang="en-US" sz="2900" dirty="0"/>
              <a:t>Oct. current increase with measured DQW HOMs (input on worst cavity and modes)</a:t>
            </a:r>
          </a:p>
          <a:p>
            <a:pPr marL="0" indent="0">
              <a:buNone/>
            </a:pPr>
            <a:endParaRPr lang="en-US" sz="2900" b="1" dirty="0"/>
          </a:p>
          <a:p>
            <a:r>
              <a:rPr lang="en-US" sz="2900" b="1" dirty="0"/>
              <a:t>Conclusions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B3031E-86FE-F4AE-77EF-C124DF229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181-1EC7-4729-91EF-69BBF7EE7C7F}" type="datetime1">
              <a:rPr lang="en-GB" smtClean="0"/>
              <a:t>26/09/2025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9B539-9822-B396-A088-B95FD9307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2ADC1-D3A2-EC83-51BF-6B323B791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755E8-C07A-4E0D-8542-45F9665EEF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1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</a:spPr>
      <a:bodyPr wrap="square" rtlCol="0">
        <a:spAutoFit/>
      </a:bodyPr>
      <a:lstStyle>
        <a:defPPr algn="l">
          <a:defRPr sz="900" i="1" dirty="0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17854</TotalTime>
  <Words>198</Words>
  <Application>Microsoft Office PowerPoint</Application>
  <PresentationFormat>Widescreen</PresentationFormat>
  <Paragraphs>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Transverse impedance studies for HL-LHC</vt:lpstr>
      <vt:lpstr>SPS high intensity Crab Cavity MDs and related studies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Chiara Antuono</dc:creator>
  <cp:lastModifiedBy>Chiara Antuono</cp:lastModifiedBy>
  <cp:revision>162</cp:revision>
  <dcterms:created xsi:type="dcterms:W3CDTF">2025-05-19T12:45:55Z</dcterms:created>
  <dcterms:modified xsi:type="dcterms:W3CDTF">2025-09-26T11:24:04Z</dcterms:modified>
</cp:coreProperties>
</file>