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942" r:id="rId2"/>
    <p:sldId id="4365" r:id="rId3"/>
    <p:sldId id="261" r:id="rId4"/>
    <p:sldId id="943" r:id="rId5"/>
    <p:sldId id="43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C0107"/>
    <a:srgbClr val="1155CC"/>
    <a:srgbClr val="0432FF"/>
    <a:srgbClr val="FD66FF"/>
    <a:srgbClr val="FEC5FF"/>
    <a:srgbClr val="800080"/>
    <a:srgbClr val="FF6600"/>
    <a:srgbClr val="0000FF"/>
    <a:srgbClr val="E6F0E0"/>
    <a:srgbClr val="800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2" autoAdjust="0"/>
    <p:restoredTop sz="96121" autoAdjust="0"/>
  </p:normalViewPr>
  <p:slideViewPr>
    <p:cSldViewPr snapToGrid="0">
      <p:cViewPr varScale="1">
        <p:scale>
          <a:sx n="91" d="100"/>
          <a:sy n="91" d="100"/>
        </p:scale>
        <p:origin x="192" y="6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9" d="100"/>
        <a:sy n="10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E9DA3-7739-3744-B18A-E15A0785C813}" type="datetime1">
              <a:rPr lang="en-US" smtClean="0"/>
              <a:pPr/>
              <a:t>10/15/25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2BA1C-BAB0-6944-BFE5-A96294756A91}" type="datetime1">
              <a:rPr lang="en-US" smtClean="0"/>
              <a:pPr/>
              <a:t>10/15/25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02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781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 xmlns:mv="urn:schemas-microsoft-com:mac:vml">
      <p:transition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 xmlns:mv="urn:schemas-microsoft-com:mac:vml">
      <p:transition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 xmlns:mv="urn:schemas-microsoft-com:mac:vml">
      <p:transition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 xmlns:mv="urn:schemas-microsoft-com:mac:vml">
      <p:transition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 xmlns:mv="urn:schemas-microsoft-com:mac:vml">
      <p:transition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 xmlns:mv="urn:schemas-microsoft-com:mac:vml">
      <p:transition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 xmlns:mv="urn:schemas-microsoft-com:mac:vml">
      <p:transition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 xmlns:mv="urn:schemas-microsoft-com:mac:vml">
      <p:transition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 xmlns:mv="urn:schemas-microsoft-com:mac:vml">
      <p:transition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 xmlns:mv="urn:schemas-microsoft-com:mac:vml">
      <p:transition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9871136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AWAKE Review, 28 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WAKE_white_background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399" y="166679"/>
            <a:ext cx="786893" cy="39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 xmlns:mv="urn:schemas-microsoft-com:mac:vml">
      <p:transition>
        <p:dissolv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4C0FD19-7DC9-A34F-A262-2001BD06DE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7246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sz="8800" baseline="30000" dirty="0"/>
              <a:t>AWAKE Collaboration Meeting</a:t>
            </a:r>
            <a:br>
              <a:rPr lang="en-US" sz="8800" baseline="30000" dirty="0"/>
            </a:br>
            <a:r>
              <a:rPr lang="en-US" sz="8800" baseline="30000" dirty="0"/>
              <a:t>CERN, 15 – 17 October 2025</a:t>
            </a:r>
            <a:endParaRPr lang="en-US" sz="8800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D94F1EC7-9B41-C746-AF4A-00C2A529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88716"/>
            <a:ext cx="9144000" cy="896815"/>
          </a:xfrm>
        </p:spPr>
        <p:txBody>
          <a:bodyPr>
            <a:normAutofit/>
          </a:bodyPr>
          <a:lstStyle/>
          <a:p>
            <a:r>
              <a:rPr lang="en-US" dirty="0"/>
              <a:t>Edda Gschwendtner,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75C95-C0C5-6D40-A2D4-4741A1C29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0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9344D-30EF-81B4-29F9-4E5EE14DE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6BC576-3875-017D-CB6A-56E98F667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317" y="1081146"/>
            <a:ext cx="8650458" cy="4695707"/>
          </a:xfrm>
          <a:prstGeom prst="rect">
            <a:avLst/>
          </a:prstGeom>
          <a:ln>
            <a:solidFill>
              <a:srgbClr val="1155CC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A7CE2B5-466A-972B-2A77-E48E5436E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9871136" cy="717134"/>
          </a:xfrm>
        </p:spPr>
        <p:txBody>
          <a:bodyPr/>
          <a:lstStyle/>
          <a:p>
            <a:r>
              <a:rPr lang="en-CH" dirty="0"/>
              <a:t>News</a:t>
            </a:r>
          </a:p>
        </p:txBody>
      </p:sp>
    </p:spTree>
    <p:extLst>
      <p:ext uri="{BB962C8B-B14F-4D97-AF65-F5344CB8AC3E}">
        <p14:creationId xmlns:p14="http://schemas.microsoft.com/office/powerpoint/2010/main" val="206506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3EC952-6C43-3303-A652-ADBE6CB7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AWAKE Master Schedule</a:t>
            </a: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CE274577-F32B-1F1B-A6DD-C05E43F3A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D351EE0-6949-4F2E-8F68-46F7424C488D}" type="slidenum">
              <a:rPr lang="en-US" smtClean="0"/>
              <a:t>3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616175F-2639-B0B3-E13B-5884AB1C9813}"/>
              </a:ext>
            </a:extLst>
          </p:cNvPr>
          <p:cNvGrpSpPr/>
          <p:nvPr/>
        </p:nvGrpSpPr>
        <p:grpSpPr>
          <a:xfrm>
            <a:off x="119336" y="970568"/>
            <a:ext cx="11974596" cy="4474656"/>
            <a:chOff x="108702" y="970568"/>
            <a:chExt cx="11974596" cy="447465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E0C57D4-EA70-EE4F-AE0D-76DA224FB0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19314"/>
            <a:stretch>
              <a:fillRect/>
            </a:stretch>
          </p:blipFill>
          <p:spPr>
            <a:xfrm>
              <a:off x="108702" y="970568"/>
              <a:ext cx="11974596" cy="396719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AD9A883-7F24-748B-22E8-7430D153EB5F}"/>
                </a:ext>
              </a:extLst>
            </p:cNvPr>
            <p:cNvSpPr/>
            <p:nvPr/>
          </p:nvSpPr>
          <p:spPr>
            <a:xfrm>
              <a:off x="407988" y="5229200"/>
              <a:ext cx="1943596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9" name="5-point Star 8">
            <a:extLst>
              <a:ext uri="{FF2B5EF4-FFF2-40B4-BE49-F238E27FC236}">
                <a16:creationId xmlns:a16="http://schemas.microsoft.com/office/drawing/2014/main" id="{0EDBF012-F820-8354-B45C-52F3544DF8A7}"/>
              </a:ext>
            </a:extLst>
          </p:cNvPr>
          <p:cNvSpPr/>
          <p:nvPr/>
        </p:nvSpPr>
        <p:spPr>
          <a:xfrm>
            <a:off x="5425730" y="2293035"/>
            <a:ext cx="426430" cy="481104"/>
          </a:xfrm>
          <a:prstGeom prst="star5">
            <a:avLst/>
          </a:prstGeom>
          <a:solidFill>
            <a:srgbClr val="FFFF00"/>
          </a:solidFill>
          <a:ln>
            <a:solidFill>
              <a:srgbClr val="FC01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3F4C90-0042-1D49-24FD-681C5EB36D3D}"/>
              </a:ext>
            </a:extLst>
          </p:cNvPr>
          <p:cNvSpPr txBox="1"/>
          <p:nvPr/>
        </p:nvSpPr>
        <p:spPr>
          <a:xfrm>
            <a:off x="1390420" y="5152546"/>
            <a:ext cx="6239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Enormous progress since the last AWAKE Collaboration Meeting! </a:t>
            </a:r>
          </a:p>
        </p:txBody>
      </p:sp>
    </p:spTree>
    <p:extLst>
      <p:ext uri="{BB962C8B-B14F-4D97-AF65-F5344CB8AC3E}">
        <p14:creationId xmlns:p14="http://schemas.microsoft.com/office/powerpoint/2010/main" val="2976777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111E2F1-65E1-62FC-4B80-EC495E122D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1747" y="1776877"/>
            <a:ext cx="3713360" cy="38365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067325-58A7-ECA1-7715-BC3E85699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7687" y="304472"/>
            <a:ext cx="3789259" cy="30314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86BCC7-F029-CED1-C4E4-2D4D740B83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893" y="1499602"/>
            <a:ext cx="3557258" cy="39525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D081B9-8D0B-3248-96BC-4E4841B19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358" y="181946"/>
            <a:ext cx="9871136" cy="717134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378EC1-BAD9-894E-A495-7CFF26D3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Edda Gschwendtner,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50DBA-E22E-5041-A888-EC276855F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5DC8C0-C46F-5532-D565-83D6B093E424}"/>
              </a:ext>
            </a:extLst>
          </p:cNvPr>
          <p:cNvSpPr txBox="1"/>
          <p:nvPr/>
        </p:nvSpPr>
        <p:spPr>
          <a:xfrm>
            <a:off x="4810705" y="6553528"/>
            <a:ext cx="1521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>
                <a:solidFill>
                  <a:srgbClr val="C00000"/>
                </a:solidFill>
              </a:rPr>
              <a:t>Collaboration Dinner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BF3E18-6B4B-9156-0C4F-AEEAFB718FEE}"/>
              </a:ext>
            </a:extLst>
          </p:cNvPr>
          <p:cNvSpPr txBox="1"/>
          <p:nvPr/>
        </p:nvSpPr>
        <p:spPr>
          <a:xfrm>
            <a:off x="774700" y="1054100"/>
            <a:ext cx="1864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Wed, 15 Oct 2025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CE32D3-3126-BE3D-55FD-725E0745CBA6}"/>
              </a:ext>
            </a:extLst>
          </p:cNvPr>
          <p:cNvSpPr txBox="1"/>
          <p:nvPr/>
        </p:nvSpPr>
        <p:spPr>
          <a:xfrm>
            <a:off x="5086423" y="0"/>
            <a:ext cx="17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Thu, 16 Oct 2025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A263CE-1FF7-5118-AD58-D6FB442EEDED}"/>
              </a:ext>
            </a:extLst>
          </p:cNvPr>
          <p:cNvSpPr txBox="1"/>
          <p:nvPr/>
        </p:nvSpPr>
        <p:spPr>
          <a:xfrm>
            <a:off x="9829800" y="1244600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Fri, 17 Oct 2025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725BF8-CBC5-9932-F34E-0ED082774479}"/>
              </a:ext>
            </a:extLst>
          </p:cNvPr>
          <p:cNvSpPr txBox="1"/>
          <p:nvPr/>
        </p:nvSpPr>
        <p:spPr>
          <a:xfrm rot="1330421">
            <a:off x="1243195" y="2834790"/>
            <a:ext cx="1544654" cy="369332"/>
          </a:xfrm>
          <a:prstGeom prst="rect">
            <a:avLst/>
          </a:prstGeom>
          <a:solidFill>
            <a:srgbClr val="FEC5FF"/>
          </a:solidFill>
        </p:spPr>
        <p:txBody>
          <a:bodyPr wrap="none" rtlCol="0">
            <a:spAutoFit/>
          </a:bodyPr>
          <a:lstStyle/>
          <a:p>
            <a:r>
              <a:rPr lang="en-CH" b="1" dirty="0"/>
              <a:t>Run 2b results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0CF220-FAE5-1B04-6875-2156E64A98BC}"/>
              </a:ext>
            </a:extLst>
          </p:cNvPr>
          <p:cNvSpPr txBox="1"/>
          <p:nvPr/>
        </p:nvSpPr>
        <p:spPr>
          <a:xfrm rot="1290866">
            <a:off x="1063793" y="4901995"/>
            <a:ext cx="1732847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400" b="1" dirty="0"/>
              <a:t>Tutorial PWFA Basics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0949F9-0B75-0A0E-06A9-227C8DEE4410}"/>
              </a:ext>
            </a:extLst>
          </p:cNvPr>
          <p:cNvSpPr txBox="1"/>
          <p:nvPr/>
        </p:nvSpPr>
        <p:spPr>
          <a:xfrm rot="1310191">
            <a:off x="5204688" y="955905"/>
            <a:ext cx="1303049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b="1" dirty="0"/>
              <a:t>Simulations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B80CA8-EE53-73ED-9CB1-F630074973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4349" y="3429000"/>
            <a:ext cx="3789259" cy="315457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3373BD0-D158-126F-C56F-975CE60E19F2}"/>
              </a:ext>
            </a:extLst>
          </p:cNvPr>
          <p:cNvSpPr txBox="1"/>
          <p:nvPr/>
        </p:nvSpPr>
        <p:spPr>
          <a:xfrm rot="1307569">
            <a:off x="5820303" y="4074016"/>
            <a:ext cx="827471" cy="369332"/>
          </a:xfrm>
          <a:prstGeom prst="rect">
            <a:avLst/>
          </a:prstGeom>
          <a:solidFill>
            <a:srgbClr val="FD66FF"/>
          </a:solidFill>
        </p:spPr>
        <p:txBody>
          <a:bodyPr wrap="none" rtlCol="0">
            <a:spAutoFit/>
          </a:bodyPr>
          <a:lstStyle/>
          <a:p>
            <a:r>
              <a:rPr lang="en-CH" b="1" dirty="0"/>
              <a:t>Run 2c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41684A-9143-212F-5A42-C2000A5E4D5B}"/>
              </a:ext>
            </a:extLst>
          </p:cNvPr>
          <p:cNvSpPr txBox="1"/>
          <p:nvPr/>
        </p:nvSpPr>
        <p:spPr>
          <a:xfrm rot="1289367">
            <a:off x="5309627" y="2901091"/>
            <a:ext cx="1548309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400" b="1" dirty="0"/>
              <a:t>CERN ATS Seminar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11D4CD-A1AD-AB54-D331-84B07C9B6D63}"/>
              </a:ext>
            </a:extLst>
          </p:cNvPr>
          <p:cNvSpPr txBox="1"/>
          <p:nvPr/>
        </p:nvSpPr>
        <p:spPr>
          <a:xfrm rot="1307569">
            <a:off x="9868788" y="2526951"/>
            <a:ext cx="827471" cy="369332"/>
          </a:xfrm>
          <a:prstGeom prst="rect">
            <a:avLst/>
          </a:prstGeom>
          <a:solidFill>
            <a:srgbClr val="FD66FF"/>
          </a:solidFill>
        </p:spPr>
        <p:txBody>
          <a:bodyPr wrap="none" rtlCol="0">
            <a:spAutoFit/>
          </a:bodyPr>
          <a:lstStyle/>
          <a:p>
            <a:r>
              <a:rPr lang="en-CH" b="1" dirty="0"/>
              <a:t>Run 2c</a:t>
            </a:r>
          </a:p>
        </p:txBody>
      </p:sp>
      <p:sp>
        <p:nvSpPr>
          <p:cNvPr id="26" name="Explosion 1 25">
            <a:extLst>
              <a:ext uri="{FF2B5EF4-FFF2-40B4-BE49-F238E27FC236}">
                <a16:creationId xmlns:a16="http://schemas.microsoft.com/office/drawing/2014/main" id="{BD4CFDB5-2EA5-A742-F429-596FCBE107E3}"/>
              </a:ext>
            </a:extLst>
          </p:cNvPr>
          <p:cNvSpPr/>
          <p:nvPr/>
        </p:nvSpPr>
        <p:spPr>
          <a:xfrm>
            <a:off x="5468661" y="2074694"/>
            <a:ext cx="2092190" cy="582687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b="1" dirty="0"/>
              <a:t>Group Photo</a:t>
            </a:r>
          </a:p>
        </p:txBody>
      </p:sp>
    </p:spTree>
    <p:extLst>
      <p:ext uri="{BB962C8B-B14F-4D97-AF65-F5344CB8AC3E}">
        <p14:creationId xmlns:p14="http://schemas.microsoft.com/office/powerpoint/2010/main" val="289270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02987-FF7A-3C7A-4CD1-899F2EB14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Collaboration Dinner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FCF3D-9165-1D3A-2DCF-188D1FF2B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7B708-5DC9-D95C-5830-A59A10CC4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9CA6AE-2D38-32ED-949F-B23E53594031}"/>
              </a:ext>
            </a:extLst>
          </p:cNvPr>
          <p:cNvSpPr txBox="1"/>
          <p:nvPr/>
        </p:nvSpPr>
        <p:spPr>
          <a:xfrm>
            <a:off x="1175798" y="3878233"/>
            <a:ext cx="293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1155CC"/>
                </a:solidFill>
                <a:effectLst/>
              </a:rPr>
              <a:t>Le Lacustre</a:t>
            </a:r>
            <a:br>
              <a:rPr lang="en-GB" dirty="0">
                <a:solidFill>
                  <a:srgbClr val="1155CC"/>
                </a:solidFill>
                <a:effectLst/>
              </a:rPr>
            </a:br>
            <a:r>
              <a:rPr lang="en-GB" dirty="0">
                <a:solidFill>
                  <a:srgbClr val="1155CC"/>
                </a:solidFill>
                <a:effectLst/>
              </a:rPr>
              <a:t>Quai du </a:t>
            </a:r>
            <a:r>
              <a:rPr lang="en-GB" dirty="0" err="1">
                <a:solidFill>
                  <a:srgbClr val="1155CC"/>
                </a:solidFill>
                <a:effectLst/>
              </a:rPr>
              <a:t>Général</a:t>
            </a:r>
            <a:r>
              <a:rPr lang="en-GB" dirty="0" err="1">
                <a:solidFill>
                  <a:srgbClr val="1155CC"/>
                </a:solidFill>
              </a:rPr>
              <a:t>-Guisan</a:t>
            </a:r>
            <a:r>
              <a:rPr lang="en-GB" dirty="0">
                <a:solidFill>
                  <a:srgbClr val="1155CC"/>
                </a:solidFill>
              </a:rPr>
              <a:t> 5</a:t>
            </a:r>
            <a:br>
              <a:rPr lang="en-GB" dirty="0">
                <a:solidFill>
                  <a:srgbClr val="1155CC"/>
                </a:solidFill>
                <a:effectLst/>
              </a:rPr>
            </a:br>
            <a:r>
              <a:rPr lang="en-GB" dirty="0">
                <a:solidFill>
                  <a:srgbClr val="1155CC"/>
                </a:solidFill>
                <a:effectLst/>
              </a:rPr>
              <a:t>CH-1204 Genève</a:t>
            </a:r>
            <a:br>
              <a:rPr lang="en-GB" dirty="0">
                <a:solidFill>
                  <a:srgbClr val="1155CC"/>
                </a:solidFill>
                <a:effectLst/>
              </a:rPr>
            </a:br>
            <a:r>
              <a:rPr lang="en-GB" i="1" dirty="0" err="1">
                <a:solidFill>
                  <a:srgbClr val="1155CC"/>
                </a:solidFill>
                <a:effectLst/>
              </a:rPr>
              <a:t>Tél</a:t>
            </a:r>
            <a:r>
              <a:rPr lang="en-GB" i="1" dirty="0">
                <a:solidFill>
                  <a:srgbClr val="1155CC"/>
                </a:solidFill>
                <a:effectLst/>
              </a:rPr>
              <a:t> : +41 22 </a:t>
            </a:r>
            <a:r>
              <a:rPr lang="en-GB" i="1" dirty="0">
                <a:solidFill>
                  <a:srgbClr val="1155CC"/>
                </a:solidFill>
              </a:rPr>
              <a:t>317 40 00</a:t>
            </a:r>
            <a:br>
              <a:rPr lang="en-GB" dirty="0">
                <a:solidFill>
                  <a:srgbClr val="1155CC"/>
                </a:solidFill>
                <a:effectLst/>
              </a:rPr>
            </a:br>
            <a:endParaRPr lang="en-CH" dirty="0">
              <a:solidFill>
                <a:srgbClr val="1155CC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3CCA04-B322-5E62-FB5B-E9FCA78DEC41}"/>
              </a:ext>
            </a:extLst>
          </p:cNvPr>
          <p:cNvSpPr txBox="1"/>
          <p:nvPr/>
        </p:nvSpPr>
        <p:spPr>
          <a:xfrm>
            <a:off x="6156132" y="5253417"/>
            <a:ext cx="4360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CH" dirty="0"/>
              <a:t>T</a:t>
            </a:r>
            <a:r>
              <a:rPr lang="en-GB" dirty="0"/>
              <a:t>a</a:t>
            </a:r>
            <a:r>
              <a:rPr lang="en-CH" dirty="0"/>
              <a:t>ke the tram 18 from CERN to Bel-Air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dirty="0"/>
              <a:t>walk to Le Lacustre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BFFACB9-E626-CE29-DE94-B00EA7F1ABFA}"/>
              </a:ext>
            </a:extLst>
          </p:cNvPr>
          <p:cNvGrpSpPr/>
          <p:nvPr/>
        </p:nvGrpSpPr>
        <p:grpSpPr>
          <a:xfrm>
            <a:off x="5168928" y="1753776"/>
            <a:ext cx="6540500" cy="3350448"/>
            <a:chOff x="3269387" y="3216858"/>
            <a:chExt cx="6540500" cy="335044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2508FF1-EB2B-0345-947A-6156776F11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1275" t="19188" r="4575" b="9029"/>
            <a:stretch>
              <a:fillRect/>
            </a:stretch>
          </p:blipFill>
          <p:spPr>
            <a:xfrm>
              <a:off x="3269387" y="3216858"/>
              <a:ext cx="6540500" cy="3350448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B7CDBD1-ECD9-D93B-88DF-0B3129BAEC56}"/>
                </a:ext>
              </a:extLst>
            </p:cNvPr>
            <p:cNvSpPr/>
            <p:nvPr/>
          </p:nvSpPr>
          <p:spPr>
            <a:xfrm>
              <a:off x="4406718" y="5691479"/>
              <a:ext cx="234087" cy="232258"/>
            </a:xfrm>
            <a:prstGeom prst="ellipse">
              <a:avLst/>
            </a:prstGeom>
            <a:solidFill>
              <a:srgbClr val="FC0107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82B1010-A68B-5D06-817D-18BE3E879A24}"/>
                </a:ext>
              </a:extLst>
            </p:cNvPr>
            <p:cNvSpPr txBox="1"/>
            <p:nvPr/>
          </p:nvSpPr>
          <p:spPr>
            <a:xfrm>
              <a:off x="3797300" y="5610033"/>
              <a:ext cx="7328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FC0107"/>
                  </a:solidFill>
                </a:rPr>
                <a:t>T</a:t>
              </a:r>
              <a:r>
                <a:rPr lang="en-CH" sz="1200" b="1" dirty="0">
                  <a:solidFill>
                    <a:srgbClr val="FC0107"/>
                  </a:solidFill>
                </a:rPr>
                <a:t>ram 18 </a:t>
              </a:r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EEDE0A5D-D3FC-2CF5-9AA3-FFBAB70D9CF3}"/>
                </a:ext>
              </a:extLst>
            </p:cNvPr>
            <p:cNvSpPr/>
            <p:nvPr/>
          </p:nvSpPr>
          <p:spPr>
            <a:xfrm>
              <a:off x="4640805" y="5341315"/>
              <a:ext cx="3614812" cy="918054"/>
            </a:xfrm>
            <a:prstGeom prst="arc">
              <a:avLst>
                <a:gd name="adj1" fmla="val 10966361"/>
                <a:gd name="adj2" fmla="val 21455957"/>
              </a:avLst>
            </a:prstGeom>
            <a:ln w="38100">
              <a:solidFill>
                <a:srgbClr val="FC0107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050109F7-F140-6F12-460A-27C59C4344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216" t="3907" b="11954"/>
          <a:stretch>
            <a:fillRect/>
          </a:stretch>
        </p:blipFill>
        <p:spPr>
          <a:xfrm>
            <a:off x="1050646" y="1753776"/>
            <a:ext cx="3202661" cy="1803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10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75634</TotalTime>
  <Words>116</Words>
  <Application>Microsoft Macintosh PowerPoint</Application>
  <PresentationFormat>Widescreen</PresentationFormat>
  <Paragraphs>31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AWAKE Collaboration Meeting CERN, 15 – 17 October 2025</vt:lpstr>
      <vt:lpstr>News</vt:lpstr>
      <vt:lpstr>AWAKE Master Schedule</vt:lpstr>
      <vt:lpstr>Agenda</vt:lpstr>
      <vt:lpstr>Collaboration Dinner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Edda Gschwendtner</cp:lastModifiedBy>
  <cp:revision>976</cp:revision>
  <cp:lastPrinted>2019-11-10T14:33:14Z</cp:lastPrinted>
  <dcterms:created xsi:type="dcterms:W3CDTF">2019-11-21T10:39:45Z</dcterms:created>
  <dcterms:modified xsi:type="dcterms:W3CDTF">2025-10-15T09:50:03Z</dcterms:modified>
</cp:coreProperties>
</file>