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96" r:id="rId2"/>
    <p:sldId id="268" r:id="rId3"/>
    <p:sldId id="281" r:id="rId4"/>
    <p:sldId id="349" r:id="rId5"/>
    <p:sldId id="350" r:id="rId6"/>
    <p:sldId id="351" r:id="rId7"/>
    <p:sldId id="331" r:id="rId8"/>
    <p:sldId id="332" r:id="rId9"/>
    <p:sldId id="334" r:id="rId10"/>
    <p:sldId id="352" r:id="rId11"/>
    <p:sldId id="345" r:id="rId12"/>
    <p:sldId id="337" r:id="rId13"/>
    <p:sldId id="338" r:id="rId14"/>
    <p:sldId id="340" r:id="rId15"/>
    <p:sldId id="339" r:id="rId16"/>
    <p:sldId id="342" r:id="rId17"/>
    <p:sldId id="343" r:id="rId18"/>
    <p:sldId id="346" r:id="rId19"/>
    <p:sldId id="336" r:id="rId20"/>
    <p:sldId id="326" r:id="rId21"/>
    <p:sldId id="28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9E8"/>
    <a:srgbClr val="4571C5"/>
    <a:srgbClr val="4671C5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42"/>
    <p:restoredTop sz="93036"/>
  </p:normalViewPr>
  <p:slideViewPr>
    <p:cSldViewPr snapToGrid="0" snapToObjects="1">
      <p:cViewPr varScale="1">
        <p:scale>
          <a:sx n="88" d="100"/>
          <a:sy n="88" d="100"/>
        </p:scale>
        <p:origin x="192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10/16/25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10/16/25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231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Is it issue for </a:t>
            </a:r>
            <a:r>
              <a:rPr lang="en-GB" dirty="0" err="1"/>
              <a:t>ChDR</a:t>
            </a:r>
            <a:r>
              <a:rPr lang="en-GB" dirty="0"/>
              <a:t> bunch length monitor?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0148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257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C. Pakuza | Run 2c BI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tif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583466/" TargetMode="External"/><Relationship Id="rId3" Type="http://schemas.openxmlformats.org/officeDocument/2006/relationships/hyperlink" Target="https://indico.cern.ch/event/1586161/" TargetMode="External"/><Relationship Id="rId7" Type="http://schemas.openxmlformats.org/officeDocument/2006/relationships/hyperlink" Target="https://indico.cern.ch/event/1583073/" TargetMode="External"/><Relationship Id="rId2" Type="http://schemas.openxmlformats.org/officeDocument/2006/relationships/hyperlink" Target="https://indico.cern.ch/event/1560227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indico.cern.ch/event/1572531/" TargetMode="External"/><Relationship Id="rId5" Type="http://schemas.openxmlformats.org/officeDocument/2006/relationships/hyperlink" Target="https://indico.cern.ch/event/1593037/" TargetMode="External"/><Relationship Id="rId4" Type="http://schemas.openxmlformats.org/officeDocument/2006/relationships/hyperlink" Target="https://indico.cern.ch/event/1578633/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Run 2c beam instrumentation:</a:t>
            </a:r>
            <a:br>
              <a:rPr lang="en-US" dirty="0"/>
            </a:br>
            <a:r>
              <a:rPr lang="en-US" dirty="0"/>
              <a:t>towards specifications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Collette Pakuza </a:t>
            </a:r>
            <a:r>
              <a:rPr lang="en-GB" b="0" dirty="0"/>
              <a:t>on behalf of AWAKE BI</a:t>
            </a:r>
            <a:endParaRPr lang="en-GB" dirty="0"/>
          </a:p>
          <a:p>
            <a:r>
              <a:rPr lang="en-GB" b="0" dirty="0"/>
              <a:t>AWAKE Collaboration Meeting </a:t>
            </a:r>
          </a:p>
          <a:p>
            <a:r>
              <a:rPr lang="en-GB" b="0" dirty="0"/>
              <a:t>15-17 October 2025 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C0C2BDFB-3E48-5C49-ADC3-3D1157810C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24" y="3416377"/>
            <a:ext cx="11759877" cy="271381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 charge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B57AB12-2142-0246-8D80-AEEB3735ED6F}"/>
              </a:ext>
            </a:extLst>
          </p:cNvPr>
          <p:cNvSpPr/>
          <p:nvPr/>
        </p:nvSpPr>
        <p:spPr>
          <a:xfrm>
            <a:off x="758661" y="4472634"/>
            <a:ext cx="364134" cy="36285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320D311-D323-664F-993A-44737B84F55A}"/>
              </a:ext>
            </a:extLst>
          </p:cNvPr>
          <p:cNvSpPr/>
          <p:nvPr/>
        </p:nvSpPr>
        <p:spPr>
          <a:xfrm>
            <a:off x="2914571" y="4443605"/>
            <a:ext cx="364134" cy="36285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21EF432-C747-CB4A-BC82-88B4DD4B1E62}"/>
              </a:ext>
            </a:extLst>
          </p:cNvPr>
          <p:cNvSpPr/>
          <p:nvPr/>
        </p:nvSpPr>
        <p:spPr>
          <a:xfrm>
            <a:off x="10120064" y="5497396"/>
            <a:ext cx="364134" cy="36285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233B1A5A-4DA5-E04F-8A40-396173EB3740}"/>
              </a:ext>
            </a:extLst>
          </p:cNvPr>
          <p:cNvSpPr/>
          <p:nvPr/>
        </p:nvSpPr>
        <p:spPr>
          <a:xfrm rot="5400000">
            <a:off x="3631037" y="3130993"/>
            <a:ext cx="87084" cy="555404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ight Brace 22">
            <a:extLst>
              <a:ext uri="{FF2B5EF4-FFF2-40B4-BE49-F238E27FC236}">
                <a16:creationId xmlns:a16="http://schemas.microsoft.com/office/drawing/2014/main" id="{3EA47998-0BFC-4F4A-8F9D-B331360C97B1}"/>
              </a:ext>
            </a:extLst>
          </p:cNvPr>
          <p:cNvSpPr/>
          <p:nvPr/>
        </p:nvSpPr>
        <p:spPr>
          <a:xfrm rot="5400000" flipH="1">
            <a:off x="8696839" y="2193819"/>
            <a:ext cx="76462" cy="429116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3A2F88-1C7F-084C-BD7C-16FD874005E6}"/>
              </a:ext>
            </a:extLst>
          </p:cNvPr>
          <p:cNvSpPr txBox="1"/>
          <p:nvPr/>
        </p:nvSpPr>
        <p:spPr>
          <a:xfrm>
            <a:off x="7350075" y="3952883"/>
            <a:ext cx="27699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60 mm beam pipe aperture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F71E32-8A41-7F4B-9898-1E5696AC5B5E}"/>
              </a:ext>
            </a:extLst>
          </p:cNvPr>
          <p:cNvSpPr txBox="1"/>
          <p:nvPr/>
        </p:nvSpPr>
        <p:spPr>
          <a:xfrm>
            <a:off x="2289584" y="5991685"/>
            <a:ext cx="27699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40 mm beam pipe aperture</a:t>
            </a:r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21C3EBEB-C44E-6E4D-984D-F778A7FBEDED}"/>
              </a:ext>
            </a:extLst>
          </p:cNvPr>
          <p:cNvSpPr txBox="1">
            <a:spLocks/>
          </p:cNvSpPr>
          <p:nvPr/>
        </p:nvSpPr>
        <p:spPr>
          <a:xfrm>
            <a:off x="407990" y="1074957"/>
            <a:ext cx="8151548" cy="24501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/>
              <a:t>Well-defined 38 mm aperture ICT at the gun (No.1)</a:t>
            </a:r>
          </a:p>
          <a:p>
            <a:r>
              <a:rPr lang="en-US" sz="2000" b="0" dirty="0"/>
              <a:t>+1 38 mm ICT before dogleg for coherent bunch length monitor signal normalization (No.2), if this is installed then no need for Faraday cup after first dipole </a:t>
            </a:r>
          </a:p>
          <a:p>
            <a:r>
              <a:rPr lang="en-US" sz="2000" b="0" dirty="0"/>
              <a:t>During commissioning: re-use existing 60 mm ICT before plasma source 1 (No.3)</a:t>
            </a:r>
          </a:p>
          <a:p>
            <a:endParaRPr lang="en-US" sz="2000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CBB7D3A-BEFD-D341-AFD7-BBFAF0B642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6423" y="845931"/>
            <a:ext cx="1918830" cy="2300513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0D03D27D-F199-9B4F-92C4-5BEAB6F51F6C}"/>
              </a:ext>
            </a:extLst>
          </p:cNvPr>
          <p:cNvSpPr txBox="1"/>
          <p:nvPr/>
        </p:nvSpPr>
        <p:spPr>
          <a:xfrm>
            <a:off x="7205837" y="6130185"/>
            <a:ext cx="4578176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900" i="1" dirty="0"/>
              <a:t>Layout for illustrative purposes, order of instruments up to date but exact locations are not</a:t>
            </a:r>
          </a:p>
        </p:txBody>
      </p:sp>
    </p:spTree>
    <p:extLst>
      <p:ext uri="{BB962C8B-B14F-4D97-AF65-F5344CB8AC3E}">
        <p14:creationId xmlns:p14="http://schemas.microsoft.com/office/powerpoint/2010/main" val="1527104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05D3D-D632-6548-A543-1A5E420CE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Instruments for the 150 MeV electron 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2527C-FCD2-1A4C-AD0F-C38B22448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CEF46-B6A5-B141-AF9D-CFD11350B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A406D-49D5-F344-9660-B3DBDE908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9142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D0209AF8-F3CC-674B-BB26-55FB9ACF59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8332" y="3382428"/>
            <a:ext cx="8689379" cy="289037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BPMs (1)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DA3FC18A-20A2-FC4D-BDFB-8F77802F1765}"/>
              </a:ext>
            </a:extLst>
          </p:cNvPr>
          <p:cNvSpPr txBox="1">
            <a:spLocks/>
          </p:cNvSpPr>
          <p:nvPr/>
        </p:nvSpPr>
        <p:spPr>
          <a:xfrm>
            <a:off x="407990" y="1074957"/>
            <a:ext cx="7606868" cy="24501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0" dirty="0"/>
              <a:t>News: updated specifications means that magnet positions and hence instrument positions are not frozen </a:t>
            </a:r>
          </a:p>
          <a:p>
            <a:r>
              <a:rPr lang="en-US" sz="1600" b="0" dirty="0"/>
              <a:t>I will present the status as now – quantity of instruments will likely remain unchanged but location, and aperture, may change </a:t>
            </a:r>
          </a:p>
          <a:p>
            <a:r>
              <a:rPr lang="en-US" sz="1600" b="0" dirty="0"/>
              <a:t>BPMs 3-10 will be the new 307 mm-long </a:t>
            </a:r>
            <a:r>
              <a:rPr lang="en-US" sz="1600" b="0" dirty="0" err="1"/>
              <a:t>stripline</a:t>
            </a:r>
            <a:r>
              <a:rPr lang="en-US" sz="1600" b="0" dirty="0"/>
              <a:t> BPMs designed to accommodate for longer corrector length: </a:t>
            </a:r>
          </a:p>
          <a:p>
            <a:pPr lvl="1"/>
            <a:r>
              <a:rPr lang="en-US" sz="1100" b="0" dirty="0"/>
              <a:t>7x 40 mm and </a:t>
            </a:r>
            <a:r>
              <a:rPr lang="en-US" sz="1100" b="0" dirty="0">
                <a:solidFill>
                  <a:schemeClr val="bg2">
                    <a:lumMod val="10000"/>
                  </a:schemeClr>
                </a:solidFill>
              </a:rPr>
              <a:t>1x 60 mm aperture at large beta region (BPM 7)</a:t>
            </a:r>
            <a:r>
              <a:rPr lang="en-US" sz="1100" b="0" dirty="0">
                <a:solidFill>
                  <a:srgbClr val="FF0000"/>
                </a:solidFill>
              </a:rPr>
              <a:t> </a:t>
            </a:r>
          </a:p>
          <a:p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If possible, try to avoid the 60 mm one-off design during the optics update for budget and time reasons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DF5A8DF1-2259-954B-A4FB-655C5C09A1B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18097838"/>
                  </p:ext>
                </p:extLst>
              </p:nvPr>
            </p:nvGraphicFramePr>
            <p:xfrm>
              <a:off x="7932738" y="1341709"/>
              <a:ext cx="3765601" cy="1114314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620782">
                      <a:extLst>
                        <a:ext uri="{9D8B030D-6E8A-4147-A177-3AD203B41FA5}">
                          <a16:colId xmlns:a16="http://schemas.microsoft.com/office/drawing/2014/main" val="1793771829"/>
                        </a:ext>
                      </a:extLst>
                    </a:gridCol>
                    <a:gridCol w="532890">
                      <a:extLst>
                        <a:ext uri="{9D8B030D-6E8A-4147-A177-3AD203B41FA5}">
                          <a16:colId xmlns:a16="http://schemas.microsoft.com/office/drawing/2014/main" val="1381878019"/>
                        </a:ext>
                      </a:extLst>
                    </a:gridCol>
                    <a:gridCol w="631183">
                      <a:extLst>
                        <a:ext uri="{9D8B030D-6E8A-4147-A177-3AD203B41FA5}">
                          <a16:colId xmlns:a16="http://schemas.microsoft.com/office/drawing/2014/main" val="3386206346"/>
                        </a:ext>
                      </a:extLst>
                    </a:gridCol>
                    <a:gridCol w="593186">
                      <a:extLst>
                        <a:ext uri="{9D8B030D-6E8A-4147-A177-3AD203B41FA5}">
                          <a16:colId xmlns:a16="http://schemas.microsoft.com/office/drawing/2014/main" val="3711212227"/>
                        </a:ext>
                      </a:extLst>
                    </a:gridCol>
                    <a:gridCol w="1387560">
                      <a:extLst>
                        <a:ext uri="{9D8B030D-6E8A-4147-A177-3AD203B41FA5}">
                          <a16:colId xmlns:a16="http://schemas.microsoft.com/office/drawing/2014/main" val="1863043234"/>
                        </a:ext>
                      </a:extLst>
                    </a:gridCol>
                  </a:tblGrid>
                  <a:tr h="426102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BPM Diameter/mm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Length/mm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Number of Units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Existing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Confirmed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1062427"/>
                      </a:ext>
                    </a:extLst>
                  </a:tr>
                  <a:tr h="219038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307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No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No – awaiting final optics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41618843"/>
                      </a:ext>
                    </a:extLst>
                  </a:tr>
                  <a:tr h="219038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60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307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No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No – awaiting final optics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4424885"/>
                      </a:ext>
                    </a:extLst>
                  </a:tr>
                  <a:tr h="219038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GB" sz="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lang="en-GB" sz="800" dirty="0"/>
                            <a:t>260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No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No – awaiting final optics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2689304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DF5A8DF1-2259-954B-A4FB-655C5C09A1B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18097838"/>
                  </p:ext>
                </p:extLst>
              </p:nvPr>
            </p:nvGraphicFramePr>
            <p:xfrm>
              <a:off x="7932738" y="1341709"/>
              <a:ext cx="3765601" cy="1114314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620782">
                      <a:extLst>
                        <a:ext uri="{9D8B030D-6E8A-4147-A177-3AD203B41FA5}">
                          <a16:colId xmlns:a16="http://schemas.microsoft.com/office/drawing/2014/main" val="1793771829"/>
                        </a:ext>
                      </a:extLst>
                    </a:gridCol>
                    <a:gridCol w="532890">
                      <a:extLst>
                        <a:ext uri="{9D8B030D-6E8A-4147-A177-3AD203B41FA5}">
                          <a16:colId xmlns:a16="http://schemas.microsoft.com/office/drawing/2014/main" val="1381878019"/>
                        </a:ext>
                      </a:extLst>
                    </a:gridCol>
                    <a:gridCol w="631183">
                      <a:extLst>
                        <a:ext uri="{9D8B030D-6E8A-4147-A177-3AD203B41FA5}">
                          <a16:colId xmlns:a16="http://schemas.microsoft.com/office/drawing/2014/main" val="3386206346"/>
                        </a:ext>
                      </a:extLst>
                    </a:gridCol>
                    <a:gridCol w="593186">
                      <a:extLst>
                        <a:ext uri="{9D8B030D-6E8A-4147-A177-3AD203B41FA5}">
                          <a16:colId xmlns:a16="http://schemas.microsoft.com/office/drawing/2014/main" val="3711212227"/>
                        </a:ext>
                      </a:extLst>
                    </a:gridCol>
                    <a:gridCol w="1387560">
                      <a:extLst>
                        <a:ext uri="{9D8B030D-6E8A-4147-A177-3AD203B41FA5}">
                          <a16:colId xmlns:a16="http://schemas.microsoft.com/office/drawing/2014/main" val="1863043234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BPM Diameter/mm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Length/mm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Number of Units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Existing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Confirmed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1062427"/>
                      </a:ext>
                    </a:extLst>
                  </a:tr>
                  <a:tr h="219038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307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No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No – awaiting final optics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41618843"/>
                      </a:ext>
                    </a:extLst>
                  </a:tr>
                  <a:tr h="219038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60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307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No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No – awaiting final optics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4424885"/>
                      </a:ext>
                    </a:extLst>
                  </a:tr>
                  <a:tr h="219038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6667" t="-429412" r="-49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No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No – awaiting final optics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2689304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A0FF655F-6EB3-A246-9004-31CA16AEA36B}"/>
              </a:ext>
            </a:extLst>
          </p:cNvPr>
          <p:cNvSpPr txBox="1"/>
          <p:nvPr/>
        </p:nvSpPr>
        <p:spPr>
          <a:xfrm>
            <a:off x="8065877" y="1101208"/>
            <a:ext cx="324768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i="1" dirty="0"/>
              <a:t>Table 3. Summary of </a:t>
            </a:r>
            <a:r>
              <a:rPr lang="en-GB" sz="1000" i="1" dirty="0" err="1"/>
              <a:t>stripline</a:t>
            </a:r>
            <a:r>
              <a:rPr lang="en-GB" sz="1000" i="1" dirty="0"/>
              <a:t> BPMs for the 150 MeV line.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E73066D-A5D9-8E4F-A550-F0A453A1FFB9}"/>
              </a:ext>
            </a:extLst>
          </p:cNvPr>
          <p:cNvSpPr txBox="1"/>
          <p:nvPr/>
        </p:nvSpPr>
        <p:spPr>
          <a:xfrm>
            <a:off x="7205837" y="6130185"/>
            <a:ext cx="4578176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900" i="1" dirty="0"/>
              <a:t>Layout for illustrative purposes, order of instruments up to date but exact locations are not</a:t>
            </a:r>
          </a:p>
        </p:txBody>
      </p:sp>
    </p:spTree>
    <p:extLst>
      <p:ext uri="{BB962C8B-B14F-4D97-AF65-F5344CB8AC3E}">
        <p14:creationId xmlns:p14="http://schemas.microsoft.com/office/powerpoint/2010/main" val="17569438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BPMs (2)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6D8F1188-D0F9-AD4E-9668-49A4384A534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7990" y="1074957"/>
                <a:ext cx="7524748" cy="2450187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342900" indent="-3429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28650" indent="-261938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889000" indent="-26035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209675" indent="-269875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/>
                <a:r>
                  <a:rPr lang="en-GB" sz="1400" b="0" dirty="0"/>
                  <a:t>Procurement of electronics ongoing as planned (major expenses in 2026 in 2027)</a:t>
                </a:r>
              </a:p>
              <a:p>
                <a:pPr fontAlgn="base"/>
                <a:r>
                  <a:rPr lang="en-GB" sz="1400" b="0" dirty="0"/>
                  <a:t>Prototype electronics will be tested with beam in the LHC in 2025 and 2026</a:t>
                </a:r>
              </a:p>
              <a:p>
                <a:pPr fontAlgn="base"/>
                <a:r>
                  <a:rPr lang="en-GB" sz="1400" b="0" dirty="0"/>
                  <a:t>Production plan after news of specs modification: 2x 40 mm BPMs manufactured as a pre-series in 2026. Rest of the series will be produced as soon as the pre-series is fully validated (end of 2026 / early 2027). For now, production of 60 mm BPMs put on hold until the beamline layout if frozen</a:t>
                </a:r>
              </a:p>
              <a:p>
                <a:r>
                  <a:rPr lang="en-US" sz="1400" b="0" dirty="0"/>
                  <a:t>Under discussion: design of the BPMs 1, 2 and 11 which at the moment are designed to be </a:t>
                </a:r>
                <a14:m>
                  <m:oMath xmlns:m="http://schemas.openxmlformats.org/officeDocument/2006/math">
                    <m:r>
                      <a:rPr lang="en-US" sz="14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1400" b="0" dirty="0"/>
                  <a:t>260 mm-long stripline BPMs accommodating for space in these regions</a:t>
                </a:r>
              </a:p>
              <a:p>
                <a:r>
                  <a:rPr lang="en-US" sz="1400" b="0" dirty="0"/>
                  <a:t>One BPM removed as has same functionality as BPM 3 </a:t>
                </a:r>
              </a:p>
              <a:p>
                <a:endParaRPr lang="en-US" sz="1400" dirty="0"/>
              </a:p>
            </p:txBody>
          </p:sp>
        </mc:Choice>
        <mc:Fallback xmlns="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6D8F1188-D0F9-AD4E-9668-49A4384A53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90" y="1074957"/>
                <a:ext cx="7524748" cy="2450187"/>
              </a:xfrm>
              <a:prstGeom prst="rect">
                <a:avLst/>
              </a:prstGeom>
              <a:blipFill>
                <a:blip r:embed="rId2"/>
                <a:stretch>
                  <a:fillRect l="-1178" t="-3093" r="-11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9CBD79DF-1E85-EE48-B725-DD20DBA981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8332" y="3382428"/>
            <a:ext cx="8689379" cy="289037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2D5453B-EB44-CC4D-B2B4-F47066137DCA}"/>
              </a:ext>
            </a:extLst>
          </p:cNvPr>
          <p:cNvSpPr txBox="1"/>
          <p:nvPr/>
        </p:nvSpPr>
        <p:spPr>
          <a:xfrm>
            <a:off x="7205837" y="6130185"/>
            <a:ext cx="4578176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900" i="1" dirty="0"/>
              <a:t>Layout for illustrative purposes, order of instruments up to date but exact locations are not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B1AC089-E557-D147-BE66-9E6A3A2F78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0486" y="2437066"/>
            <a:ext cx="2874451" cy="16344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1DDF93-777C-FC48-BC52-0EB2E6F0B9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49102" y="265605"/>
            <a:ext cx="3634911" cy="204895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63B9547-AA3E-7A49-A37C-8D04CAA774AA}"/>
              </a:ext>
            </a:extLst>
          </p:cNvPr>
          <p:cNvSpPr txBox="1"/>
          <p:nvPr/>
        </p:nvSpPr>
        <p:spPr>
          <a:xfrm>
            <a:off x="9795570" y="828460"/>
            <a:ext cx="46166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BPM 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158020-E2A1-A544-99A4-CD1A555F23F3}"/>
              </a:ext>
            </a:extLst>
          </p:cNvPr>
          <p:cNvSpPr txBox="1"/>
          <p:nvPr/>
        </p:nvSpPr>
        <p:spPr>
          <a:xfrm>
            <a:off x="10986508" y="828460"/>
            <a:ext cx="46166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BPM 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2238B04-9DCE-9741-85F1-4E3E3C8FACF6}"/>
              </a:ext>
            </a:extLst>
          </p:cNvPr>
          <p:cNvSpPr txBox="1"/>
          <p:nvPr/>
        </p:nvSpPr>
        <p:spPr>
          <a:xfrm>
            <a:off x="9831605" y="2886649"/>
            <a:ext cx="53521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chemeClr val="bg1"/>
                </a:solidFill>
              </a:rPr>
              <a:t>BPM 11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9398704-09EB-4F4C-9F2C-20E1B846C277}"/>
              </a:ext>
            </a:extLst>
          </p:cNvPr>
          <p:cNvCxnSpPr/>
          <p:nvPr/>
        </p:nvCxnSpPr>
        <p:spPr>
          <a:xfrm>
            <a:off x="9875838" y="1024701"/>
            <a:ext cx="0" cy="276958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8AE1BAC-E5B2-504A-92EB-D15BC1D5FF61}"/>
              </a:ext>
            </a:extLst>
          </p:cNvPr>
          <p:cNvCxnSpPr/>
          <p:nvPr/>
        </p:nvCxnSpPr>
        <p:spPr>
          <a:xfrm>
            <a:off x="11058384" y="1026630"/>
            <a:ext cx="0" cy="276958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AB7C4B0-8860-B44D-ABBE-4C7012402F5A}"/>
              </a:ext>
            </a:extLst>
          </p:cNvPr>
          <p:cNvCxnSpPr>
            <a:cxnSpLocks/>
          </p:cNvCxnSpPr>
          <p:nvPr/>
        </p:nvCxnSpPr>
        <p:spPr>
          <a:xfrm>
            <a:off x="10178709" y="3071315"/>
            <a:ext cx="0" cy="38516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9" name="Table 18">
                <a:extLst>
                  <a:ext uri="{FF2B5EF4-FFF2-40B4-BE49-F238E27FC236}">
                    <a16:creationId xmlns:a16="http://schemas.microsoft.com/office/drawing/2014/main" id="{FDC2C7A1-4AA0-4948-90A6-BF4A28E92E2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0500812"/>
                  </p:ext>
                </p:extLst>
              </p:nvPr>
            </p:nvGraphicFramePr>
            <p:xfrm>
              <a:off x="544967" y="5016771"/>
              <a:ext cx="3765601" cy="1114314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620782">
                      <a:extLst>
                        <a:ext uri="{9D8B030D-6E8A-4147-A177-3AD203B41FA5}">
                          <a16:colId xmlns:a16="http://schemas.microsoft.com/office/drawing/2014/main" val="1793771829"/>
                        </a:ext>
                      </a:extLst>
                    </a:gridCol>
                    <a:gridCol w="532890">
                      <a:extLst>
                        <a:ext uri="{9D8B030D-6E8A-4147-A177-3AD203B41FA5}">
                          <a16:colId xmlns:a16="http://schemas.microsoft.com/office/drawing/2014/main" val="1381878019"/>
                        </a:ext>
                      </a:extLst>
                    </a:gridCol>
                    <a:gridCol w="631183">
                      <a:extLst>
                        <a:ext uri="{9D8B030D-6E8A-4147-A177-3AD203B41FA5}">
                          <a16:colId xmlns:a16="http://schemas.microsoft.com/office/drawing/2014/main" val="3386206346"/>
                        </a:ext>
                      </a:extLst>
                    </a:gridCol>
                    <a:gridCol w="593186">
                      <a:extLst>
                        <a:ext uri="{9D8B030D-6E8A-4147-A177-3AD203B41FA5}">
                          <a16:colId xmlns:a16="http://schemas.microsoft.com/office/drawing/2014/main" val="3711212227"/>
                        </a:ext>
                      </a:extLst>
                    </a:gridCol>
                    <a:gridCol w="1387560">
                      <a:extLst>
                        <a:ext uri="{9D8B030D-6E8A-4147-A177-3AD203B41FA5}">
                          <a16:colId xmlns:a16="http://schemas.microsoft.com/office/drawing/2014/main" val="1863043234"/>
                        </a:ext>
                      </a:extLst>
                    </a:gridCol>
                  </a:tblGrid>
                  <a:tr h="426102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BPM Diameter/mm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Length/mm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Number of Units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Existing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Confirmed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1062427"/>
                      </a:ext>
                    </a:extLst>
                  </a:tr>
                  <a:tr h="219038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307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No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No – awaiting final optics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41618843"/>
                      </a:ext>
                    </a:extLst>
                  </a:tr>
                  <a:tr h="219038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60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307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No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No – awaiting final optics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4424885"/>
                      </a:ext>
                    </a:extLst>
                  </a:tr>
                  <a:tr h="219038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GB" sz="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lang="en-GB" sz="800" dirty="0"/>
                            <a:t>260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No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No – awaiting final optics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2689304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9" name="Table 18">
                <a:extLst>
                  <a:ext uri="{FF2B5EF4-FFF2-40B4-BE49-F238E27FC236}">
                    <a16:creationId xmlns:a16="http://schemas.microsoft.com/office/drawing/2014/main" id="{FDC2C7A1-4AA0-4948-90A6-BF4A28E92E2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0500812"/>
                  </p:ext>
                </p:extLst>
              </p:nvPr>
            </p:nvGraphicFramePr>
            <p:xfrm>
              <a:off x="544967" y="5016771"/>
              <a:ext cx="3765601" cy="1114314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620782">
                      <a:extLst>
                        <a:ext uri="{9D8B030D-6E8A-4147-A177-3AD203B41FA5}">
                          <a16:colId xmlns:a16="http://schemas.microsoft.com/office/drawing/2014/main" val="1793771829"/>
                        </a:ext>
                      </a:extLst>
                    </a:gridCol>
                    <a:gridCol w="532890">
                      <a:extLst>
                        <a:ext uri="{9D8B030D-6E8A-4147-A177-3AD203B41FA5}">
                          <a16:colId xmlns:a16="http://schemas.microsoft.com/office/drawing/2014/main" val="1381878019"/>
                        </a:ext>
                      </a:extLst>
                    </a:gridCol>
                    <a:gridCol w="631183">
                      <a:extLst>
                        <a:ext uri="{9D8B030D-6E8A-4147-A177-3AD203B41FA5}">
                          <a16:colId xmlns:a16="http://schemas.microsoft.com/office/drawing/2014/main" val="3386206346"/>
                        </a:ext>
                      </a:extLst>
                    </a:gridCol>
                    <a:gridCol w="593186">
                      <a:extLst>
                        <a:ext uri="{9D8B030D-6E8A-4147-A177-3AD203B41FA5}">
                          <a16:colId xmlns:a16="http://schemas.microsoft.com/office/drawing/2014/main" val="3711212227"/>
                        </a:ext>
                      </a:extLst>
                    </a:gridCol>
                    <a:gridCol w="1387560">
                      <a:extLst>
                        <a:ext uri="{9D8B030D-6E8A-4147-A177-3AD203B41FA5}">
                          <a16:colId xmlns:a16="http://schemas.microsoft.com/office/drawing/2014/main" val="1863043234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BPM Diameter/mm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Length/mm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Number of Units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Existing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Confirmed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1062427"/>
                      </a:ext>
                    </a:extLst>
                  </a:tr>
                  <a:tr h="219038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307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No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No – awaiting final optics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41618843"/>
                      </a:ext>
                    </a:extLst>
                  </a:tr>
                  <a:tr h="219038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60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307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No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No – awaiting final optics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4424885"/>
                      </a:ext>
                    </a:extLst>
                  </a:tr>
                  <a:tr h="219038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16667" t="-429412" r="-492857" b="-58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No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No – awaiting final optics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2689304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8436EDA1-B6EC-1E48-B3EF-77A20023C94E}"/>
              </a:ext>
            </a:extLst>
          </p:cNvPr>
          <p:cNvSpPr txBox="1"/>
          <p:nvPr/>
        </p:nvSpPr>
        <p:spPr>
          <a:xfrm>
            <a:off x="678106" y="4776270"/>
            <a:ext cx="324768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i="1" dirty="0"/>
              <a:t>Table 3. Summary of </a:t>
            </a:r>
            <a:r>
              <a:rPr lang="en-GB" sz="1000" i="1" dirty="0" err="1"/>
              <a:t>stripline</a:t>
            </a:r>
            <a:r>
              <a:rPr lang="en-GB" sz="1000" i="1" dirty="0"/>
              <a:t> BPMs for the 150 MeV line.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FD6881E8-F426-B443-99EE-BFE0E75F46C4}"/>
              </a:ext>
            </a:extLst>
          </p:cNvPr>
          <p:cNvSpPr/>
          <p:nvPr/>
        </p:nvSpPr>
        <p:spPr>
          <a:xfrm>
            <a:off x="3802743" y="4071478"/>
            <a:ext cx="377371" cy="7047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74030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BTVs (1)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EE052AD2-482C-2B42-9B9E-F0C5095D8AB6}"/>
              </a:ext>
            </a:extLst>
          </p:cNvPr>
          <p:cNvSpPr txBox="1">
            <a:spLocks/>
          </p:cNvSpPr>
          <p:nvPr/>
        </p:nvSpPr>
        <p:spPr>
          <a:xfrm>
            <a:off x="407989" y="1074957"/>
            <a:ext cx="6599075" cy="24501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en-GB" sz="1400" b="0" dirty="0"/>
              <a:t>BTV 1 will be a multi-screen linear BTV used in run 2b in 18 MeV line so that both lines are equipped with multi-screen BTV</a:t>
            </a:r>
          </a:p>
          <a:p>
            <a:pPr fontAlgn="base"/>
            <a:r>
              <a:rPr lang="en-GB" sz="1400" b="0" dirty="0"/>
              <a:t>BTV 2 and 3 will be 40 mm and </a:t>
            </a:r>
            <a:r>
              <a:rPr lang="en-GB" sz="1400" b="0" dirty="0">
                <a:solidFill>
                  <a:schemeClr val="bg2">
                    <a:lumMod val="10000"/>
                  </a:schemeClr>
                </a:solidFill>
              </a:rPr>
              <a:t>60 mm aperture versions </a:t>
            </a:r>
            <a:r>
              <a:rPr lang="en-GB" sz="1400" b="0" dirty="0"/>
              <a:t>of the new BI BTV with single YAG screen respectively </a:t>
            </a:r>
          </a:p>
          <a:p>
            <a:pPr fontAlgn="base"/>
            <a:r>
              <a:rPr lang="en-GB" sz="1400" b="0" dirty="0"/>
              <a:t>Again, </a:t>
            </a:r>
            <a:r>
              <a:rPr lang="en-GB" sz="1400" dirty="0"/>
              <a:t>try to avoid 60 mm aperture version if possible in the new optics</a:t>
            </a:r>
          </a:p>
          <a:p>
            <a:pPr fontAlgn="base"/>
            <a:r>
              <a:rPr lang="en-GB" sz="1400" b="0" dirty="0"/>
              <a:t>Possibly another 40 mm BTV in space after BPM 9 – to be seen after optics have been updated </a:t>
            </a:r>
          </a:p>
          <a:p>
            <a:pPr fontAlgn="base"/>
            <a:r>
              <a:rPr lang="en-GB" sz="1400" b="0" dirty="0"/>
              <a:t>Another expansion volume screen before entrance into dipole 2 vacuum chamber which may require BI actuator </a:t>
            </a:r>
            <a:endParaRPr lang="en-US" sz="1050" b="0" dirty="0"/>
          </a:p>
          <a:p>
            <a:endParaRPr lang="en-US" sz="1400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9B5DB245-7D71-194C-A08C-BA3DEEA70B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0907347"/>
              </p:ext>
            </p:extLst>
          </p:nvPr>
        </p:nvGraphicFramePr>
        <p:xfrm>
          <a:off x="7392389" y="1321733"/>
          <a:ext cx="4006300" cy="1252468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846638">
                  <a:extLst>
                    <a:ext uri="{9D8B030D-6E8A-4147-A177-3AD203B41FA5}">
                      <a16:colId xmlns:a16="http://schemas.microsoft.com/office/drawing/2014/main" val="1793771829"/>
                    </a:ext>
                  </a:extLst>
                </a:gridCol>
                <a:gridCol w="707010">
                  <a:extLst>
                    <a:ext uri="{9D8B030D-6E8A-4147-A177-3AD203B41FA5}">
                      <a16:colId xmlns:a16="http://schemas.microsoft.com/office/drawing/2014/main" val="1381878019"/>
                    </a:ext>
                  </a:extLst>
                </a:gridCol>
                <a:gridCol w="731076">
                  <a:extLst>
                    <a:ext uri="{9D8B030D-6E8A-4147-A177-3AD203B41FA5}">
                      <a16:colId xmlns:a16="http://schemas.microsoft.com/office/drawing/2014/main" val="3386206346"/>
                    </a:ext>
                  </a:extLst>
                </a:gridCol>
                <a:gridCol w="697241">
                  <a:extLst>
                    <a:ext uri="{9D8B030D-6E8A-4147-A177-3AD203B41FA5}">
                      <a16:colId xmlns:a16="http://schemas.microsoft.com/office/drawing/2014/main" val="3711212227"/>
                    </a:ext>
                  </a:extLst>
                </a:gridCol>
                <a:gridCol w="1024335">
                  <a:extLst>
                    <a:ext uri="{9D8B030D-6E8A-4147-A177-3AD203B41FA5}">
                      <a16:colId xmlns:a16="http://schemas.microsoft.com/office/drawing/2014/main" val="1863043234"/>
                    </a:ext>
                  </a:extLst>
                </a:gridCol>
              </a:tblGrid>
              <a:tr h="346811">
                <a:tc>
                  <a:txBody>
                    <a:bodyPr/>
                    <a:lstStyle/>
                    <a:p>
                      <a:r>
                        <a:rPr lang="en-GB" sz="800" dirty="0"/>
                        <a:t>BTV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Diameter/mm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Number of Units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Existing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Confirmed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1062427"/>
                  </a:ext>
                </a:extLst>
              </a:tr>
              <a:tr h="235097">
                <a:tc>
                  <a:txBody>
                    <a:bodyPr/>
                    <a:lstStyle/>
                    <a:p>
                      <a:r>
                        <a:rPr lang="en-GB" sz="800" dirty="0"/>
                        <a:t>CTF linear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1618843"/>
                  </a:ext>
                </a:extLst>
              </a:tr>
              <a:tr h="222186">
                <a:tc>
                  <a:txBody>
                    <a:bodyPr/>
                    <a:lstStyle/>
                    <a:p>
                      <a:r>
                        <a:rPr lang="en-GB" sz="800" dirty="0"/>
                        <a:t>New single-screen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 (maybe 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893047"/>
                  </a:ext>
                </a:extLst>
              </a:tr>
              <a:tr h="222186">
                <a:tc>
                  <a:txBody>
                    <a:bodyPr/>
                    <a:lstStyle/>
                    <a:p>
                      <a:r>
                        <a:rPr lang="en-GB" sz="800" dirty="0"/>
                        <a:t>New single-screen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9876470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80216346-4953-3944-83D0-6D07D7F0F1B5}"/>
              </a:ext>
            </a:extLst>
          </p:cNvPr>
          <p:cNvSpPr txBox="1"/>
          <p:nvPr/>
        </p:nvSpPr>
        <p:spPr>
          <a:xfrm>
            <a:off x="7683532" y="1096554"/>
            <a:ext cx="349454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i="1" dirty="0"/>
              <a:t>Table 4. Summary of BI BTVs for 150 MeV and common line.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430FAC2-D3C8-3249-881A-3F8E9C193F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8332" y="3382428"/>
            <a:ext cx="8689379" cy="289037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FD3BBDD-F647-2546-A2DE-393B7FC461DD}"/>
              </a:ext>
            </a:extLst>
          </p:cNvPr>
          <p:cNvSpPr txBox="1"/>
          <p:nvPr/>
        </p:nvSpPr>
        <p:spPr>
          <a:xfrm>
            <a:off x="7205837" y="6130185"/>
            <a:ext cx="4578176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900" i="1" dirty="0"/>
              <a:t>Layout for illustrative purposes, order of instruments up to date but exact locations are not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9083A62-6353-664A-9BAB-7327E00C3D9A}"/>
              </a:ext>
            </a:extLst>
          </p:cNvPr>
          <p:cNvSpPr/>
          <p:nvPr/>
        </p:nvSpPr>
        <p:spPr>
          <a:xfrm>
            <a:off x="5328233" y="3776612"/>
            <a:ext cx="364134" cy="36285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C535DE3-2800-1B44-809A-18D334FED824}"/>
              </a:ext>
            </a:extLst>
          </p:cNvPr>
          <p:cNvSpPr/>
          <p:nvPr/>
        </p:nvSpPr>
        <p:spPr>
          <a:xfrm>
            <a:off x="6131384" y="3970515"/>
            <a:ext cx="364134" cy="36285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9BAFBE0-EDAC-D744-8C95-3B06D060F0CD}"/>
              </a:ext>
            </a:extLst>
          </p:cNvPr>
          <p:cNvSpPr/>
          <p:nvPr/>
        </p:nvSpPr>
        <p:spPr>
          <a:xfrm>
            <a:off x="6966577" y="4214066"/>
            <a:ext cx="364134" cy="36285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48B4829-8880-EB4C-8AE7-DB0E6FA18BA9}"/>
              </a:ext>
            </a:extLst>
          </p:cNvPr>
          <p:cNvSpPr/>
          <p:nvPr/>
        </p:nvSpPr>
        <p:spPr>
          <a:xfrm>
            <a:off x="7801770" y="4482314"/>
            <a:ext cx="364134" cy="362856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solidFill>
              <a:schemeClr val="accent3">
                <a:shade val="50000"/>
                <a:alpha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5013804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BTVs (2)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9516B1-89F8-B44D-972D-5646DA71BC7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1517"/>
          <a:stretch/>
        </p:blipFill>
        <p:spPr>
          <a:xfrm>
            <a:off x="5572341" y="506890"/>
            <a:ext cx="6211672" cy="19860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46462BC-8D0B-CF42-9F09-A8C07A05F8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6482" y="2544860"/>
            <a:ext cx="6870050" cy="27498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AB55E9C-A268-5D48-AD9F-1BA4E17BA94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5300"/>
          <a:stretch/>
        </p:blipFill>
        <p:spPr>
          <a:xfrm>
            <a:off x="5444061" y="4434827"/>
            <a:ext cx="6514891" cy="1873898"/>
          </a:xfrm>
          <a:prstGeom prst="rect">
            <a:avLst/>
          </a:prstGeom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B99F9B99-8B34-714E-A84D-BDFCF95AD181}"/>
              </a:ext>
            </a:extLst>
          </p:cNvPr>
          <p:cNvSpPr txBox="1">
            <a:spLocks/>
          </p:cNvSpPr>
          <p:nvPr/>
        </p:nvSpPr>
        <p:spPr>
          <a:xfrm>
            <a:off x="407990" y="1074957"/>
            <a:ext cx="4858492" cy="50210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0" dirty="0"/>
              <a:t>For the new BI BTV design: question about the need for replacement chamber and its effect on the BPM signal</a:t>
            </a:r>
            <a:endParaRPr lang="en-US" sz="1400" b="0" dirty="0"/>
          </a:p>
          <a:p>
            <a:r>
              <a:rPr lang="en-US" sz="1400" b="0" dirty="0"/>
              <a:t>Simulations have been done with and without the replacement chamber</a:t>
            </a:r>
          </a:p>
          <a:p>
            <a:r>
              <a:rPr lang="en-GB" sz="1400" b="0" dirty="0"/>
              <a:t>This is the worst-case scenario </a:t>
            </a:r>
            <a:r>
              <a:rPr lang="en-GB" sz="1400" dirty="0"/>
              <a:t>if the beampipe aperture does not exceed 60 mm and the BPM-BTV distance does not go any shorter</a:t>
            </a:r>
          </a:p>
          <a:p>
            <a:r>
              <a:rPr lang="en-GB" sz="1400" b="0" dirty="0"/>
              <a:t>BPM sensitive to the effect of replacement chamber</a:t>
            </a:r>
          </a:p>
          <a:p>
            <a:r>
              <a:rPr lang="en-GB" sz="1400" b="0" dirty="0"/>
              <a:t>However since signal filtering done at lower frequencies, not an issue for BPM electronics -&gt; </a:t>
            </a:r>
            <a:r>
              <a:rPr lang="en-GB" sz="1400" dirty="0"/>
              <a:t>no replacement chamber needed for </a:t>
            </a:r>
            <a:r>
              <a:rPr lang="en-GB" sz="1400" dirty="0" err="1"/>
              <a:t>stripline</a:t>
            </a:r>
            <a:r>
              <a:rPr lang="en-GB" sz="1400" dirty="0"/>
              <a:t> BPM operation</a:t>
            </a:r>
          </a:p>
          <a:p>
            <a:r>
              <a:rPr lang="en-GB" sz="1400" b="0" dirty="0"/>
              <a:t>Generated </a:t>
            </a:r>
            <a:r>
              <a:rPr lang="en-GB" sz="1400" b="0" dirty="0" err="1"/>
              <a:t>wakefields</a:t>
            </a:r>
            <a:r>
              <a:rPr lang="en-GB" sz="1400" b="0" dirty="0"/>
              <a:t> could be an issue for close by high-frequency and EO pick-ups – ideally simulated with real beam (but very computationally heavy for such short bunches) </a:t>
            </a:r>
          </a:p>
          <a:p>
            <a:r>
              <a:rPr lang="en-GB" sz="1400" b="0" dirty="0"/>
              <a:t>At the moment, </a:t>
            </a:r>
            <a:r>
              <a:rPr lang="en-GB" sz="1400" dirty="0"/>
              <a:t>we don’t see the need to make a bigger and more complex design with the replacement chamber </a:t>
            </a:r>
            <a:r>
              <a:rPr lang="en-GB" sz="1400" b="0" dirty="0"/>
              <a:t>but we keep in mind that the HF and EO monitors should be placed as far away as possible from BTVs without replacement chambers </a:t>
            </a:r>
          </a:p>
          <a:p>
            <a:endParaRPr lang="en-US" sz="1050" dirty="0"/>
          </a:p>
          <a:p>
            <a:endParaRPr lang="en-US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EE08E7C-9478-CC4E-AF43-34E384F95C5A}"/>
              </a:ext>
            </a:extLst>
          </p:cNvPr>
          <p:cNvSpPr txBox="1"/>
          <p:nvPr/>
        </p:nvSpPr>
        <p:spPr>
          <a:xfrm>
            <a:off x="10658242" y="44696"/>
            <a:ext cx="14782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/>
              <a:t>Beampipe aperture: 60mm</a:t>
            </a:r>
          </a:p>
          <a:p>
            <a:r>
              <a:rPr lang="en-GB" sz="600" dirty="0"/>
              <a:t>Simulation bandwidth: </a:t>
            </a:r>
            <a:r>
              <a:rPr lang="en-GB" sz="600" dirty="0" err="1"/>
              <a:t>fmax</a:t>
            </a:r>
            <a:r>
              <a:rPr lang="en-GB" sz="600" dirty="0"/>
              <a:t> = 20 GHz</a:t>
            </a:r>
          </a:p>
          <a:p>
            <a:r>
              <a:rPr lang="en-GB" sz="600" dirty="0"/>
              <a:t>Bunch sigma = 100 </a:t>
            </a:r>
            <a:r>
              <a:rPr lang="en-GB" sz="600" dirty="0" err="1"/>
              <a:t>ps</a:t>
            </a:r>
            <a:endParaRPr lang="en-GB" sz="600" dirty="0"/>
          </a:p>
          <a:p>
            <a:r>
              <a:rPr lang="en-GB" sz="600" dirty="0"/>
              <a:t>Bunch charge = 200 </a:t>
            </a:r>
            <a:r>
              <a:rPr lang="en-GB" sz="600" dirty="0" err="1"/>
              <a:t>pC</a:t>
            </a:r>
            <a:endParaRPr lang="en-GB" sz="600" dirty="0"/>
          </a:p>
          <a:p>
            <a:endParaRPr lang="en-GB" sz="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95A7F95-DC48-4A4E-9C06-1DEC8DAE47E4}"/>
              </a:ext>
            </a:extLst>
          </p:cNvPr>
          <p:cNvSpPr txBox="1"/>
          <p:nvPr/>
        </p:nvSpPr>
        <p:spPr>
          <a:xfrm>
            <a:off x="7790113" y="216530"/>
            <a:ext cx="177612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BPM+BTV model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5CC84A-C560-B94C-A04C-E0561553BA11}"/>
              </a:ext>
            </a:extLst>
          </p:cNvPr>
          <p:cNvSpPr txBox="1"/>
          <p:nvPr/>
        </p:nvSpPr>
        <p:spPr>
          <a:xfrm>
            <a:off x="6176777" y="2460221"/>
            <a:ext cx="1683153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100" dirty="0"/>
              <a:t>With replacement chamber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8EE51D-12B3-FD48-BDE0-4A35B0E91670}"/>
              </a:ext>
            </a:extLst>
          </p:cNvPr>
          <p:cNvSpPr txBox="1"/>
          <p:nvPr/>
        </p:nvSpPr>
        <p:spPr>
          <a:xfrm>
            <a:off x="9714234" y="2488661"/>
            <a:ext cx="187871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100" dirty="0"/>
              <a:t>Without replacement chamber</a:t>
            </a:r>
          </a:p>
        </p:txBody>
      </p:sp>
    </p:spTree>
    <p:extLst>
      <p:ext uri="{BB962C8B-B14F-4D97-AF65-F5344CB8AC3E}">
        <p14:creationId xmlns:p14="http://schemas.microsoft.com/office/powerpoint/2010/main" val="577531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 length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359E363-15F7-B24A-9DC7-C305D302FD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8332" y="3382428"/>
            <a:ext cx="8689379" cy="28903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96AE30C-1C58-9A48-98FA-83B43032C1FC}"/>
              </a:ext>
            </a:extLst>
          </p:cNvPr>
          <p:cNvSpPr txBox="1"/>
          <p:nvPr/>
        </p:nvSpPr>
        <p:spPr>
          <a:xfrm>
            <a:off x="7205837" y="6130185"/>
            <a:ext cx="4578176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900" i="1" dirty="0"/>
              <a:t>Layout for illustrative purposes, order of instruments up to date but exact locations are not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5EEA54AC-D8E3-1A42-8DB9-1A44600D96ED}"/>
              </a:ext>
            </a:extLst>
          </p:cNvPr>
          <p:cNvSpPr txBox="1">
            <a:spLocks/>
          </p:cNvSpPr>
          <p:nvPr/>
        </p:nvSpPr>
        <p:spPr>
          <a:xfrm>
            <a:off x="407989" y="1074957"/>
            <a:ext cx="6797848" cy="24501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0" dirty="0"/>
              <a:t>Requirement: online, non-destructive measurement before and after the dogleg</a:t>
            </a:r>
            <a:endParaRPr lang="en-US" sz="1200" b="0" dirty="0"/>
          </a:p>
          <a:p>
            <a:r>
              <a:rPr lang="en-US" sz="1200" b="0" dirty="0"/>
              <a:t>EO bunch length monitor offers this capability – see </a:t>
            </a:r>
            <a:r>
              <a:rPr lang="en-US" sz="1200" dirty="0"/>
              <a:t>Sam Norman’s talk </a:t>
            </a:r>
            <a:r>
              <a:rPr lang="en-US" sz="1200" b="0" dirty="0"/>
              <a:t>tomorrow on </a:t>
            </a:r>
            <a:r>
              <a:rPr lang="en-US" sz="1200" b="0" dirty="0" err="1"/>
              <a:t>resultsof</a:t>
            </a:r>
            <a:r>
              <a:rPr lang="en-US" sz="1200" b="0" dirty="0"/>
              <a:t> EO measurements from CLEAR</a:t>
            </a:r>
          </a:p>
          <a:p>
            <a:r>
              <a:rPr lang="en-US" sz="1200" b="0" dirty="0"/>
              <a:t>Propose to have one of these monitors in space before the dogleg (1a)</a:t>
            </a:r>
          </a:p>
          <a:p>
            <a:r>
              <a:rPr lang="en-US" sz="1200" b="0" dirty="0"/>
              <a:t>If electrons can be propagated after plasma 2 (to be checked from optics), a second EO monitor would be useful </a:t>
            </a:r>
          </a:p>
          <a:p>
            <a:r>
              <a:rPr lang="en-US" sz="1200" b="0" dirty="0"/>
              <a:t>This can be used first on the test bench during commissioning (1b), cross-calibrated with the Coherent synchrotron radiation diagnostic (</a:t>
            </a:r>
            <a:r>
              <a:rPr lang="en-US" sz="1200" dirty="0"/>
              <a:t>U. Liverpool</a:t>
            </a:r>
            <a:r>
              <a:rPr lang="en-US" sz="1200" b="0" dirty="0"/>
              <a:t>) (2) and then moved to after plasma 2 during operation (provided there is space) </a:t>
            </a:r>
          </a:p>
          <a:p>
            <a:r>
              <a:rPr lang="en-US" sz="1200" b="0" dirty="0"/>
              <a:t>Otherwise, 1x EO monitor used interchangeably before and after dogleg during commissioning </a:t>
            </a:r>
          </a:p>
          <a:p>
            <a:endParaRPr lang="en-US" sz="12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034BCFF-6DDD-604E-8095-83D16D0113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5838" y="2579574"/>
            <a:ext cx="1315868" cy="130132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67D71AE-05EA-5F45-95C5-CC27E765E8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9956" y="493704"/>
            <a:ext cx="4044057" cy="180634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0444E1E-159F-8B4C-87EC-58BDBB32E350}"/>
              </a:ext>
            </a:extLst>
          </p:cNvPr>
          <p:cNvSpPr txBox="1"/>
          <p:nvPr/>
        </p:nvSpPr>
        <p:spPr>
          <a:xfrm>
            <a:off x="9809222" y="3975760"/>
            <a:ext cx="171361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200" i="1" dirty="0"/>
              <a:t>DN40CF 6-way cross </a:t>
            </a:r>
          </a:p>
          <a:p>
            <a:r>
              <a:rPr lang="en-GB" sz="1200" i="1" dirty="0"/>
              <a:t>Flange-to-flange 125 mm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A11556F-4BEA-784E-A5D5-95405F0EDE2C}"/>
              </a:ext>
            </a:extLst>
          </p:cNvPr>
          <p:cNvSpPr txBox="1"/>
          <p:nvPr/>
        </p:nvSpPr>
        <p:spPr>
          <a:xfrm>
            <a:off x="10177711" y="261609"/>
            <a:ext cx="151644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i="1" dirty="0"/>
              <a:t>Space before Dipole 1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B282F0E-AA63-624C-8308-38FC24DF4692}"/>
              </a:ext>
            </a:extLst>
          </p:cNvPr>
          <p:cNvSpPr/>
          <p:nvPr/>
        </p:nvSpPr>
        <p:spPr>
          <a:xfrm>
            <a:off x="5247036" y="4481532"/>
            <a:ext cx="364134" cy="362856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3C7701E-399A-E14B-8BEA-9044C732146B}"/>
              </a:ext>
            </a:extLst>
          </p:cNvPr>
          <p:cNvSpPr txBox="1"/>
          <p:nvPr/>
        </p:nvSpPr>
        <p:spPr>
          <a:xfrm>
            <a:off x="5300863" y="4516641"/>
            <a:ext cx="25648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1a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BB94D44-9FE2-C448-8159-51F6C9D5FE5A}"/>
              </a:ext>
            </a:extLst>
          </p:cNvPr>
          <p:cNvSpPr/>
          <p:nvPr/>
        </p:nvSpPr>
        <p:spPr>
          <a:xfrm>
            <a:off x="9627155" y="5427470"/>
            <a:ext cx="364134" cy="362856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EA9B38-A188-3449-ADBE-BF2914CF7DD2}"/>
              </a:ext>
            </a:extLst>
          </p:cNvPr>
          <p:cNvSpPr txBox="1"/>
          <p:nvPr/>
        </p:nvSpPr>
        <p:spPr>
          <a:xfrm>
            <a:off x="9680982" y="5470398"/>
            <a:ext cx="25648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1b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89C762E-3F68-194F-BD06-B9C43A59E312}"/>
              </a:ext>
            </a:extLst>
          </p:cNvPr>
          <p:cNvSpPr/>
          <p:nvPr/>
        </p:nvSpPr>
        <p:spPr>
          <a:xfrm>
            <a:off x="9161695" y="5427470"/>
            <a:ext cx="364134" cy="362856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960517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8" y="1074957"/>
            <a:ext cx="11376025" cy="5125818"/>
          </a:xfrm>
        </p:spPr>
        <p:txBody>
          <a:bodyPr>
            <a:normAutofit/>
          </a:bodyPr>
          <a:lstStyle/>
          <a:p>
            <a:r>
              <a:rPr lang="en-US" sz="2000" b="0" dirty="0"/>
              <a:t>Well-defined 38 mm ICT at the gun</a:t>
            </a:r>
          </a:p>
          <a:p>
            <a:r>
              <a:rPr lang="en-US" sz="2000" b="0" dirty="0"/>
              <a:t>Potentially one existing Faraday cup after Dipole 1 since no other charge measurement close by</a:t>
            </a:r>
          </a:p>
          <a:p>
            <a:r>
              <a:rPr lang="en-US" sz="2000" b="0" dirty="0"/>
              <a:t>Another 38 mm ICT either installed in the line if there is space (needed for Coherent synchrotron radiation diagnostic) or used only during commissioning</a:t>
            </a:r>
          </a:p>
          <a:p>
            <a:pPr marL="0" indent="0">
              <a:buNone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 charge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016817E-C5BA-5046-964E-C302A2B778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8332" y="3382428"/>
            <a:ext cx="8689379" cy="28903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D7B6452-F970-6E40-AD83-E1B85FACE23E}"/>
              </a:ext>
            </a:extLst>
          </p:cNvPr>
          <p:cNvSpPr txBox="1"/>
          <p:nvPr/>
        </p:nvSpPr>
        <p:spPr>
          <a:xfrm>
            <a:off x="7205837" y="6130185"/>
            <a:ext cx="4578176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900" i="1" dirty="0"/>
              <a:t>Layout for illustrative purposes, order of instruments up to date but exact locations are not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0B20469-33F5-4B4C-AC9E-F71A1D2D56F2}"/>
              </a:ext>
            </a:extLst>
          </p:cNvPr>
          <p:cNvSpPr/>
          <p:nvPr/>
        </p:nvSpPr>
        <p:spPr>
          <a:xfrm>
            <a:off x="1892980" y="4518349"/>
            <a:ext cx="364134" cy="36285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E18C528-3B58-3A46-975C-D2FA42CA7DB7}"/>
              </a:ext>
            </a:extLst>
          </p:cNvPr>
          <p:cNvSpPr/>
          <p:nvPr/>
        </p:nvSpPr>
        <p:spPr>
          <a:xfrm>
            <a:off x="8624742" y="4699777"/>
            <a:ext cx="364134" cy="36285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8DEAAA0-3E0D-2447-82BF-F46FEFF7AFAD}"/>
              </a:ext>
            </a:extLst>
          </p:cNvPr>
          <p:cNvSpPr/>
          <p:nvPr/>
        </p:nvSpPr>
        <p:spPr>
          <a:xfrm>
            <a:off x="6096000" y="4030911"/>
            <a:ext cx="364134" cy="36285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7048695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05D3D-D632-6548-A543-1A5E420CE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Instruments for the proton 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2527C-FCD2-1A4C-AD0F-C38B22448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CEF46-B6A5-B141-AF9D-CFD11350B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A406D-49D5-F344-9660-B3DBDE908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7000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Upstream plasma 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8" y="1074957"/>
            <a:ext cx="11376025" cy="51258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BPMs:</a:t>
            </a:r>
          </a:p>
          <a:p>
            <a:r>
              <a:rPr lang="en-US" sz="1600" b="0" dirty="0"/>
              <a:t>Well-defined number and locations </a:t>
            </a:r>
          </a:p>
          <a:p>
            <a:r>
              <a:rPr lang="en-US" sz="1600" b="0" dirty="0"/>
              <a:t>19 proton button BPMs up to plasma source 2 (BPM 412346 being the last of the 19)</a:t>
            </a:r>
          </a:p>
          <a:p>
            <a:r>
              <a:rPr lang="en-US" sz="1600" b="0" dirty="0"/>
              <a:t>In addition the </a:t>
            </a:r>
            <a:r>
              <a:rPr lang="en-US" sz="1600" b="0" dirty="0" err="1"/>
              <a:t>stripline</a:t>
            </a:r>
            <a:r>
              <a:rPr lang="en-US" sz="1600" b="0" dirty="0"/>
              <a:t> BPMs can also be used for proton position measurements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accent3"/>
                </a:solidFill>
              </a:rPr>
              <a:t>BTVs:</a:t>
            </a:r>
          </a:p>
          <a:p>
            <a:r>
              <a:rPr lang="en-US" sz="1600" b="0" dirty="0"/>
              <a:t>2x rotational BTVs for laser and proton alignment into plasma 1, distance between made as large as possible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accent2"/>
                </a:solidFill>
              </a:rPr>
              <a:t>Charge:</a:t>
            </a:r>
          </a:p>
          <a:p>
            <a:r>
              <a:rPr lang="en-US" sz="1600" b="0" dirty="0"/>
              <a:t>Keep existing BCTF 412347 before 18 MeV injection dipole 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accent5"/>
                </a:solidFill>
              </a:rPr>
              <a:t>Spectrum:</a:t>
            </a:r>
          </a:p>
          <a:p>
            <a:r>
              <a:rPr lang="en-US" sz="1600" b="0" dirty="0"/>
              <a:t>Considering EO BPM or Coherent </a:t>
            </a:r>
            <a:r>
              <a:rPr lang="en-US" sz="1600" b="0" dirty="0" err="1"/>
              <a:t>ChDR</a:t>
            </a:r>
            <a:r>
              <a:rPr lang="en-US" sz="1600" b="0" dirty="0"/>
              <a:t> diagnostic in space before 18 MeV injection dipole – needs further discussions</a:t>
            </a:r>
          </a:p>
          <a:p>
            <a:endParaRPr lang="en-US" sz="1600" b="0" dirty="0"/>
          </a:p>
          <a:p>
            <a:pPr marL="0" indent="0">
              <a:buNone/>
            </a:pPr>
            <a:endParaRPr lang="en-US" sz="1600" dirty="0"/>
          </a:p>
          <a:p>
            <a:endParaRPr lang="en-US" sz="1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B31E9FE-86BD-8D45-9652-FFCBEEB9E8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2574"/>
          <a:stretch/>
        </p:blipFill>
        <p:spPr>
          <a:xfrm>
            <a:off x="0" y="4751290"/>
            <a:ext cx="12192000" cy="156159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E13E258-4FF8-9546-AC26-4583397F58DC}"/>
              </a:ext>
            </a:extLst>
          </p:cNvPr>
          <p:cNvSpPr/>
          <p:nvPr/>
        </p:nvSpPr>
        <p:spPr>
          <a:xfrm>
            <a:off x="245942" y="5115668"/>
            <a:ext cx="980433" cy="601884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2412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/>
              <a:t>Since last collaboration meeting, a lot of work and discussions to define the functional specifications of the instruments:</a:t>
            </a:r>
          </a:p>
          <a:p>
            <a:pPr lvl="1"/>
            <a:r>
              <a:rPr lang="en-US" sz="1600" dirty="0"/>
              <a:t>BI Internal Review (</a:t>
            </a:r>
            <a:r>
              <a:rPr lang="en-US" sz="1600" dirty="0">
                <a:hlinkClick r:id="rId2"/>
              </a:rPr>
              <a:t>https://indico.cern.ch/event/1560227/</a:t>
            </a:r>
            <a:r>
              <a:rPr lang="en-US" sz="1600" dirty="0"/>
              <a:t>) </a:t>
            </a:r>
          </a:p>
          <a:p>
            <a:pPr lvl="1"/>
            <a:r>
              <a:rPr lang="en-US" sz="1600" dirty="0"/>
              <a:t>Diagnostics injectors </a:t>
            </a:r>
          </a:p>
          <a:p>
            <a:pPr lvl="1"/>
            <a:r>
              <a:rPr lang="en-US" sz="1600" dirty="0"/>
              <a:t>Diagnostics upstream plasma source 1 (</a:t>
            </a:r>
            <a:r>
              <a:rPr lang="en-US" sz="1600" dirty="0">
                <a:hlinkClick r:id="rId3"/>
              </a:rPr>
              <a:t>https://indico.cern.ch/event/1586161/</a:t>
            </a:r>
            <a:r>
              <a:rPr lang="en-US" sz="1600" dirty="0"/>
              <a:t>)</a:t>
            </a:r>
          </a:p>
          <a:p>
            <a:pPr lvl="1"/>
            <a:r>
              <a:rPr lang="en-US" sz="1600" dirty="0"/>
              <a:t>Diagnostics downstream plasma source 2 (</a:t>
            </a:r>
            <a:r>
              <a:rPr lang="en-US" sz="1600" dirty="0">
                <a:hlinkClick r:id="rId4"/>
              </a:rPr>
              <a:t>https://indico.cern.ch/event/1578633/</a:t>
            </a:r>
            <a:r>
              <a:rPr lang="en-US" sz="1600" dirty="0"/>
              <a:t>)</a:t>
            </a:r>
          </a:p>
          <a:p>
            <a:pPr lvl="1"/>
            <a:r>
              <a:rPr lang="en-US" sz="1600" dirty="0"/>
              <a:t>Bunch length diagnostic location proposal (</a:t>
            </a:r>
            <a:r>
              <a:rPr lang="en-GB" dirty="0">
                <a:hlinkClick r:id="rId5"/>
              </a:rPr>
              <a:t>https://indico.cern.ch/event/1593037/</a:t>
            </a:r>
            <a:r>
              <a:rPr lang="en-GB" dirty="0"/>
              <a:t>)</a:t>
            </a:r>
            <a:endParaRPr lang="en-US" sz="1600" dirty="0"/>
          </a:p>
          <a:p>
            <a:pPr lvl="1"/>
            <a:r>
              <a:rPr lang="en-US" sz="1600" dirty="0"/>
              <a:t>Infrastructure requirements </a:t>
            </a:r>
          </a:p>
          <a:p>
            <a:pPr lvl="1"/>
            <a:r>
              <a:rPr lang="en-US" sz="1600" dirty="0"/>
              <a:t>Continued Coordination and Scheduling meetings (</a:t>
            </a:r>
            <a:r>
              <a:rPr lang="en-US" sz="1600" dirty="0">
                <a:hlinkClick r:id="rId6"/>
              </a:rPr>
              <a:t>https://indico.cern.ch/event/1572531/</a:t>
            </a:r>
            <a:r>
              <a:rPr lang="en-US" sz="1600" dirty="0"/>
              <a:t>)</a:t>
            </a:r>
          </a:p>
          <a:p>
            <a:pPr lvl="1"/>
            <a:r>
              <a:rPr lang="en-US" sz="1600" dirty="0"/>
              <a:t>Continued AWAKE Instrumentation meetings (</a:t>
            </a:r>
            <a:r>
              <a:rPr lang="en-GB" dirty="0">
                <a:hlinkClick r:id="rId7"/>
              </a:rPr>
              <a:t>https://indico.cern.ch/event/1583073/</a:t>
            </a:r>
            <a:r>
              <a:rPr lang="en-GB" dirty="0"/>
              <a:t>)</a:t>
            </a:r>
          </a:p>
          <a:p>
            <a:pPr lvl="1"/>
            <a:r>
              <a:rPr lang="en-GB" sz="1600" dirty="0"/>
              <a:t>Continued Electron Spectrometer meetings (</a:t>
            </a:r>
            <a:r>
              <a:rPr lang="en-GB" sz="1600" dirty="0">
                <a:hlinkClick r:id="rId8"/>
              </a:rPr>
              <a:t>https://indico.cern.ch/event/1583466/</a:t>
            </a:r>
            <a:r>
              <a:rPr lang="en-GB" sz="1600" dirty="0"/>
              <a:t>)</a:t>
            </a:r>
            <a:endParaRPr lang="en-US" sz="1600" dirty="0"/>
          </a:p>
          <a:p>
            <a:r>
              <a:rPr lang="en-US" sz="2000" dirty="0"/>
              <a:t>Today, summary of instruments for Run 2c</a:t>
            </a:r>
            <a:endParaRPr lang="en-US" sz="1600" dirty="0"/>
          </a:p>
          <a:p>
            <a:pPr lvl="1"/>
            <a:r>
              <a:rPr lang="en-US" sz="1600" dirty="0"/>
              <a:t>The instruments as it stands</a:t>
            </a:r>
          </a:p>
          <a:p>
            <a:pPr lvl="1"/>
            <a:r>
              <a:rPr lang="en-US" sz="1600" dirty="0"/>
              <a:t>What still needs to be addressed </a:t>
            </a:r>
          </a:p>
          <a:p>
            <a:pPr lvl="1"/>
            <a:r>
              <a:rPr lang="en-US" sz="1600" dirty="0"/>
              <a:t>Focusing on instruments upstream of 2</a:t>
            </a:r>
            <a:r>
              <a:rPr lang="en-US" sz="1600" baseline="30000" dirty="0"/>
              <a:t>nd</a:t>
            </a:r>
            <a:r>
              <a:rPr lang="en-US" sz="1600" dirty="0"/>
              <a:t> plasma source </a:t>
            </a:r>
          </a:p>
          <a:p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76A4E71-F4FA-AC41-A05A-7AC0E88FD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Summary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966D0C-2A21-AF4D-B8D1-6869ED2DD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98A5B-3A8D-1342-91BC-30FBA585A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82D27-59B6-F246-8209-32519D465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615E9F-B2B1-2147-8AD0-77919102B722}"/>
              </a:ext>
            </a:extLst>
          </p:cNvPr>
          <p:cNvSpPr txBox="1"/>
          <p:nvPr/>
        </p:nvSpPr>
        <p:spPr>
          <a:xfrm>
            <a:off x="407987" y="1439335"/>
            <a:ext cx="11376025" cy="4308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000" b="1" dirty="0"/>
              <a:t>Work ongoing: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Defining diagnostics after plasma source 2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Use of BLMs to be addressed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Cabling request to be updated and finalised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Cameras running scenarios to be defined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Ongoing discussions on stepper motors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dirty="0"/>
          </a:p>
          <a:p>
            <a:pPr algn="l"/>
            <a:r>
              <a:rPr lang="en-GB" sz="2000" b="1" dirty="0"/>
              <a:t>Conclusions: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Almost full functional specifications for the 18 MeV and common line upstream of plasma 1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150 MeV line not yet frozen – end of this year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Once proposals are agreed by the experiment and institutes, specs will be published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Revise cost estimation based on changes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Propose readiness dates for instruments to be installed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Planning can be updated accordingly </a:t>
            </a:r>
          </a:p>
        </p:txBody>
      </p:sp>
    </p:spTree>
    <p:extLst>
      <p:ext uri="{BB962C8B-B14F-4D97-AF65-F5344CB8AC3E}">
        <p14:creationId xmlns:p14="http://schemas.microsoft.com/office/powerpoint/2010/main" val="36807917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D08B5-58AB-014F-88CA-D5E993A79DF8}"/>
              </a:ext>
            </a:extLst>
          </p:cNvPr>
          <p:cNvSpPr txBox="1">
            <a:spLocks/>
          </p:cNvSpPr>
          <p:nvPr/>
        </p:nvSpPr>
        <p:spPr>
          <a:xfrm>
            <a:off x="407987" y="1709738"/>
            <a:ext cx="11376025" cy="28527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Thank you for your attention!</a:t>
            </a:r>
          </a:p>
          <a:p>
            <a:pPr algn="ctr"/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05D3D-D632-6548-A543-1A5E420CE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Instruments for the 18 MeV electron line and common line with protons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2527C-FCD2-1A4C-AD0F-C38B22448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CEF46-B6A5-B141-AF9D-CFD11350B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A406D-49D5-F344-9660-B3DBDE908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931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6D04A5EE-3979-1046-BBBF-90E19F00C2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24" y="3416377"/>
            <a:ext cx="11759877" cy="271381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D354608-4DAD-8747-ABFA-A8E062F2A8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383" r="10504"/>
          <a:stretch/>
        </p:blipFill>
        <p:spPr>
          <a:xfrm>
            <a:off x="9755250" y="303924"/>
            <a:ext cx="2316162" cy="3477599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90" y="1074957"/>
            <a:ext cx="9347260" cy="2450187"/>
          </a:xfrm>
        </p:spPr>
        <p:txBody>
          <a:bodyPr>
            <a:noAutofit/>
          </a:bodyPr>
          <a:lstStyle/>
          <a:p>
            <a:r>
              <a:rPr lang="en-US" sz="1200" b="0" dirty="0"/>
              <a:t>For most of the BPMs: number and location well-defined </a:t>
            </a:r>
          </a:p>
          <a:p>
            <a:r>
              <a:rPr lang="en-US" sz="1200" b="0" dirty="0"/>
              <a:t>Re-use 5x40 mm and 4x60 mm-diameter, 207 mm-long </a:t>
            </a:r>
            <a:r>
              <a:rPr lang="en-US" sz="1200" dirty="0"/>
              <a:t>stripline BPMs </a:t>
            </a:r>
            <a:r>
              <a:rPr lang="en-US" sz="1200" b="0" dirty="0"/>
              <a:t>(existing)</a:t>
            </a:r>
            <a:endParaRPr lang="en-US" sz="1200" dirty="0"/>
          </a:p>
          <a:p>
            <a:r>
              <a:rPr lang="en-US" sz="1200" b="0" dirty="0"/>
              <a:t>Exact location of last BPM (412370) (No.9) needs to be updated from Eleonora’s MAD-X file in the official layout</a:t>
            </a:r>
          </a:p>
          <a:p>
            <a:endParaRPr lang="en-US" sz="1200" b="0" dirty="0"/>
          </a:p>
          <a:p>
            <a:pPr marL="0" indent="0">
              <a:buNone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61236"/>
          </a:xfrm>
        </p:spPr>
        <p:txBody>
          <a:bodyPr/>
          <a:lstStyle/>
          <a:p>
            <a:r>
              <a:rPr lang="en-US" dirty="0"/>
              <a:t>BPMs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B57AB12-2142-0246-8D80-AEEB3735ED6F}"/>
              </a:ext>
            </a:extLst>
          </p:cNvPr>
          <p:cNvSpPr/>
          <p:nvPr/>
        </p:nvSpPr>
        <p:spPr>
          <a:xfrm>
            <a:off x="942153" y="4542973"/>
            <a:ext cx="364134" cy="3628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320D311-D323-664F-993A-44737B84F55A}"/>
              </a:ext>
            </a:extLst>
          </p:cNvPr>
          <p:cNvSpPr/>
          <p:nvPr/>
        </p:nvSpPr>
        <p:spPr>
          <a:xfrm>
            <a:off x="1747696" y="4535716"/>
            <a:ext cx="364134" cy="3628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21EF432-C747-CB4A-BC82-88B4DD4B1E62}"/>
              </a:ext>
            </a:extLst>
          </p:cNvPr>
          <p:cNvSpPr/>
          <p:nvPr/>
        </p:nvSpPr>
        <p:spPr>
          <a:xfrm>
            <a:off x="3414368" y="4545841"/>
            <a:ext cx="364134" cy="3628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4914EA2-6A14-4949-9D3E-8148B808F545}"/>
              </a:ext>
            </a:extLst>
          </p:cNvPr>
          <p:cNvSpPr/>
          <p:nvPr/>
        </p:nvSpPr>
        <p:spPr>
          <a:xfrm>
            <a:off x="3855777" y="4646241"/>
            <a:ext cx="364134" cy="3628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4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EF8CA7A-8F82-464C-A366-43544886D00B}"/>
              </a:ext>
            </a:extLst>
          </p:cNvPr>
          <p:cNvSpPr/>
          <p:nvPr/>
        </p:nvSpPr>
        <p:spPr>
          <a:xfrm>
            <a:off x="6087467" y="5421087"/>
            <a:ext cx="364134" cy="3628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5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580A326-BF04-5D4D-A4E7-2CA54FF67D61}"/>
              </a:ext>
            </a:extLst>
          </p:cNvPr>
          <p:cNvSpPr/>
          <p:nvPr/>
        </p:nvSpPr>
        <p:spPr>
          <a:xfrm>
            <a:off x="7586855" y="5512066"/>
            <a:ext cx="364134" cy="3628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6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B9981DC-6945-CF46-A560-FDE9C4464AB7}"/>
              </a:ext>
            </a:extLst>
          </p:cNvPr>
          <p:cNvSpPr/>
          <p:nvPr/>
        </p:nvSpPr>
        <p:spPr>
          <a:xfrm>
            <a:off x="8758396" y="5512066"/>
            <a:ext cx="364134" cy="3628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7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92C009C-9407-0E4A-8DF4-0E1E9B39DE1F}"/>
              </a:ext>
            </a:extLst>
          </p:cNvPr>
          <p:cNvSpPr/>
          <p:nvPr/>
        </p:nvSpPr>
        <p:spPr>
          <a:xfrm>
            <a:off x="9929937" y="5508173"/>
            <a:ext cx="364134" cy="3628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8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37B6D8A-2D83-114F-9BB9-5EA07BB6DA24}"/>
              </a:ext>
            </a:extLst>
          </p:cNvPr>
          <p:cNvSpPr/>
          <p:nvPr/>
        </p:nvSpPr>
        <p:spPr>
          <a:xfrm>
            <a:off x="10452642" y="5508173"/>
            <a:ext cx="364134" cy="3628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9</a:t>
            </a:r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233B1A5A-4DA5-E04F-8A40-396173EB3740}"/>
              </a:ext>
            </a:extLst>
          </p:cNvPr>
          <p:cNvSpPr/>
          <p:nvPr/>
        </p:nvSpPr>
        <p:spPr>
          <a:xfrm rot="5400000">
            <a:off x="3631037" y="3130993"/>
            <a:ext cx="87084" cy="555404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ight Brace 17">
            <a:extLst>
              <a:ext uri="{FF2B5EF4-FFF2-40B4-BE49-F238E27FC236}">
                <a16:creationId xmlns:a16="http://schemas.microsoft.com/office/drawing/2014/main" id="{0A1FEF11-6423-2A4C-AE76-0C3D98DCCA6B}"/>
              </a:ext>
            </a:extLst>
          </p:cNvPr>
          <p:cNvSpPr/>
          <p:nvPr/>
        </p:nvSpPr>
        <p:spPr>
          <a:xfrm rot="5400000" flipH="1">
            <a:off x="8696839" y="2193819"/>
            <a:ext cx="76462" cy="429116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FD13B41-43B9-0D43-A725-A34EF45EDE01}"/>
              </a:ext>
            </a:extLst>
          </p:cNvPr>
          <p:cNvSpPr txBox="1"/>
          <p:nvPr/>
        </p:nvSpPr>
        <p:spPr>
          <a:xfrm>
            <a:off x="2289584" y="5991685"/>
            <a:ext cx="27699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40 mm beam pipe aperture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6A5E82-A44F-DB47-9EB7-39AAD943C750}"/>
              </a:ext>
            </a:extLst>
          </p:cNvPr>
          <p:cNvSpPr txBox="1"/>
          <p:nvPr/>
        </p:nvSpPr>
        <p:spPr>
          <a:xfrm>
            <a:off x="7350075" y="3952883"/>
            <a:ext cx="27699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60 mm beam pipe aperture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B40E458-9D1F-EA43-8064-852E25A96E89}"/>
              </a:ext>
            </a:extLst>
          </p:cNvPr>
          <p:cNvCxnSpPr/>
          <p:nvPr/>
        </p:nvCxnSpPr>
        <p:spPr>
          <a:xfrm>
            <a:off x="9944524" y="2347581"/>
            <a:ext cx="1319752" cy="5656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59B512C7-72F4-624F-984B-A67316401826}"/>
              </a:ext>
            </a:extLst>
          </p:cNvPr>
          <p:cNvSpPr txBox="1"/>
          <p:nvPr/>
        </p:nvSpPr>
        <p:spPr>
          <a:xfrm rot="1333968">
            <a:off x="10321335" y="2654070"/>
            <a:ext cx="50815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100" dirty="0"/>
              <a:t>207 mm</a:t>
            </a:r>
          </a:p>
        </p:txBody>
      </p: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0DBFC6A6-6ABD-E047-A439-41AAE50BD2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4396820"/>
              </p:ext>
            </p:extLst>
          </p:nvPr>
        </p:nvGraphicFramePr>
        <p:xfrm>
          <a:off x="6651345" y="450608"/>
          <a:ext cx="3103905" cy="1114314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620782">
                  <a:extLst>
                    <a:ext uri="{9D8B030D-6E8A-4147-A177-3AD203B41FA5}">
                      <a16:colId xmlns:a16="http://schemas.microsoft.com/office/drawing/2014/main" val="1793771829"/>
                    </a:ext>
                  </a:extLst>
                </a:gridCol>
                <a:gridCol w="532890">
                  <a:extLst>
                    <a:ext uri="{9D8B030D-6E8A-4147-A177-3AD203B41FA5}">
                      <a16:colId xmlns:a16="http://schemas.microsoft.com/office/drawing/2014/main" val="1381878019"/>
                    </a:ext>
                  </a:extLst>
                </a:gridCol>
                <a:gridCol w="631183">
                  <a:extLst>
                    <a:ext uri="{9D8B030D-6E8A-4147-A177-3AD203B41FA5}">
                      <a16:colId xmlns:a16="http://schemas.microsoft.com/office/drawing/2014/main" val="3386206346"/>
                    </a:ext>
                  </a:extLst>
                </a:gridCol>
                <a:gridCol w="593186">
                  <a:extLst>
                    <a:ext uri="{9D8B030D-6E8A-4147-A177-3AD203B41FA5}">
                      <a16:colId xmlns:a16="http://schemas.microsoft.com/office/drawing/2014/main" val="3711212227"/>
                    </a:ext>
                  </a:extLst>
                </a:gridCol>
                <a:gridCol w="725864">
                  <a:extLst>
                    <a:ext uri="{9D8B030D-6E8A-4147-A177-3AD203B41FA5}">
                      <a16:colId xmlns:a16="http://schemas.microsoft.com/office/drawing/2014/main" val="1863043234"/>
                    </a:ext>
                  </a:extLst>
                </a:gridCol>
              </a:tblGrid>
              <a:tr h="426102">
                <a:tc>
                  <a:txBody>
                    <a:bodyPr/>
                    <a:lstStyle/>
                    <a:p>
                      <a:r>
                        <a:rPr lang="en-GB" sz="800" dirty="0"/>
                        <a:t>BPM Diameter/mm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Length/mm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Number of Units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Existing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Confirmed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1062427"/>
                  </a:ext>
                </a:extLst>
              </a:tr>
              <a:tr h="219038">
                <a:tc>
                  <a:txBody>
                    <a:bodyPr/>
                    <a:lstStyle/>
                    <a:p>
                      <a:r>
                        <a:rPr lang="en-GB" sz="800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207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1618843"/>
                  </a:ext>
                </a:extLst>
              </a:tr>
              <a:tr h="219038">
                <a:tc>
                  <a:txBody>
                    <a:bodyPr/>
                    <a:lstStyle/>
                    <a:p>
                      <a:r>
                        <a:rPr lang="en-GB" sz="800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207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4424885"/>
                  </a:ext>
                </a:extLst>
              </a:tr>
              <a:tr h="219038">
                <a:tc>
                  <a:txBody>
                    <a:bodyPr/>
                    <a:lstStyle/>
                    <a:p>
                      <a:r>
                        <a:rPr lang="en-GB" sz="800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207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893047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91C1E2FE-A5B4-AF4C-B0A8-52BE98DF3078}"/>
              </a:ext>
            </a:extLst>
          </p:cNvPr>
          <p:cNvSpPr txBox="1"/>
          <p:nvPr/>
        </p:nvSpPr>
        <p:spPr>
          <a:xfrm>
            <a:off x="6614722" y="239025"/>
            <a:ext cx="317715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i="1" dirty="0"/>
              <a:t>Table 1. Summary of </a:t>
            </a:r>
            <a:r>
              <a:rPr lang="en-GB" sz="1000" i="1" dirty="0" err="1"/>
              <a:t>stripline</a:t>
            </a:r>
            <a:r>
              <a:rPr lang="en-GB" sz="1000" i="1" dirty="0"/>
              <a:t> BPMs for the 18 MeV line.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BC6C774-7ED8-AC4F-8FD2-4A408AD24F59}"/>
              </a:ext>
            </a:extLst>
          </p:cNvPr>
          <p:cNvSpPr txBox="1"/>
          <p:nvPr/>
        </p:nvSpPr>
        <p:spPr>
          <a:xfrm>
            <a:off x="10068372" y="1509285"/>
            <a:ext cx="77425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i="1" dirty="0" err="1"/>
              <a:t>Stripline</a:t>
            </a:r>
            <a:r>
              <a:rPr lang="en-GB" sz="1000" i="1" dirty="0"/>
              <a:t> BPM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16207CB-C398-AD43-92AE-BE7B3E07C15E}"/>
              </a:ext>
            </a:extLst>
          </p:cNvPr>
          <p:cNvSpPr txBox="1"/>
          <p:nvPr/>
        </p:nvSpPr>
        <p:spPr>
          <a:xfrm>
            <a:off x="7205837" y="6130185"/>
            <a:ext cx="4578176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900" i="1" dirty="0"/>
              <a:t>Layout for illustrative purposes, order of instruments up to date but exact locations are not</a:t>
            </a:r>
          </a:p>
        </p:txBody>
      </p:sp>
    </p:spTree>
    <p:extLst>
      <p:ext uri="{BB962C8B-B14F-4D97-AF65-F5344CB8AC3E}">
        <p14:creationId xmlns:p14="http://schemas.microsoft.com/office/powerpoint/2010/main" val="4885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072D3095-E4F1-564D-9E46-5EAFBE32CC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24" y="3416377"/>
            <a:ext cx="11759877" cy="271381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D354608-4DAD-8747-ABFA-A8E062F2A8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383" r="10504"/>
          <a:stretch/>
        </p:blipFill>
        <p:spPr>
          <a:xfrm>
            <a:off x="9755250" y="303924"/>
            <a:ext cx="2316162" cy="3477599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90" y="1074957"/>
            <a:ext cx="9347260" cy="2450187"/>
          </a:xfrm>
        </p:spPr>
        <p:txBody>
          <a:bodyPr>
            <a:noAutofit/>
          </a:bodyPr>
          <a:lstStyle/>
          <a:p>
            <a:r>
              <a:rPr lang="en-US" sz="1200" b="0" dirty="0"/>
              <a:t>For most of the BPMs: number and location well-defined </a:t>
            </a:r>
          </a:p>
          <a:p>
            <a:r>
              <a:rPr lang="en-US" sz="1200" b="0" dirty="0"/>
              <a:t>Re-use 5x40 mm and 4x60 mm-diameter, 207 mm-long </a:t>
            </a:r>
            <a:r>
              <a:rPr lang="en-US" sz="1200" dirty="0"/>
              <a:t>stripline BPMs </a:t>
            </a:r>
            <a:r>
              <a:rPr lang="en-US" sz="1200" b="0" dirty="0"/>
              <a:t>(existing)</a:t>
            </a:r>
            <a:endParaRPr lang="en-US" sz="1200" dirty="0"/>
          </a:p>
          <a:p>
            <a:r>
              <a:rPr lang="en-US" sz="1200" b="0" dirty="0"/>
              <a:t>Exact location of last BPM (412370) (No.9) needs to be updated from Eleonora’s MAD-X file in the official layout</a:t>
            </a:r>
          </a:p>
          <a:p>
            <a:r>
              <a:rPr lang="en-US" sz="1200" b="0" dirty="0"/>
              <a:t>Potentially +1 BPM (No.10) near second quadrupole if we put a coherent bunch length monitor in this location as the instrument is sensitive to bunch charge and position (this BPM will come from one of our existing spares)</a:t>
            </a:r>
          </a:p>
          <a:p>
            <a:pPr marL="0" indent="0">
              <a:buNone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16043"/>
          </a:xfrm>
        </p:spPr>
        <p:txBody>
          <a:bodyPr/>
          <a:lstStyle/>
          <a:p>
            <a:r>
              <a:rPr lang="en-US" dirty="0"/>
              <a:t>BPMs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34BA9A6-F404-4647-BD88-400CDB0E9DA4}"/>
              </a:ext>
            </a:extLst>
          </p:cNvPr>
          <p:cNvCxnSpPr>
            <a:cxnSpLocks/>
          </p:cNvCxnSpPr>
          <p:nvPr/>
        </p:nvCxnSpPr>
        <p:spPr>
          <a:xfrm flipV="1">
            <a:off x="2975646" y="4459381"/>
            <a:ext cx="0" cy="3628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4041D42-F06D-264E-BA70-0C8E329B666D}"/>
              </a:ext>
            </a:extLst>
          </p:cNvPr>
          <p:cNvSpPr txBox="1"/>
          <p:nvPr/>
        </p:nvSpPr>
        <p:spPr>
          <a:xfrm>
            <a:off x="2259416" y="4854712"/>
            <a:ext cx="155159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+1 BPM for coherent bunch length diagnostic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EA01D73-300A-7B40-AD06-1F086E2222A9}"/>
              </a:ext>
            </a:extLst>
          </p:cNvPr>
          <p:cNvSpPr/>
          <p:nvPr/>
        </p:nvSpPr>
        <p:spPr>
          <a:xfrm>
            <a:off x="2778847" y="3917650"/>
            <a:ext cx="364134" cy="362856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45F2B8F-88AF-5E43-9380-E32064AE21CA}"/>
              </a:ext>
            </a:extLst>
          </p:cNvPr>
          <p:cNvSpPr txBox="1"/>
          <p:nvPr/>
        </p:nvSpPr>
        <p:spPr>
          <a:xfrm>
            <a:off x="2832674" y="3971452"/>
            <a:ext cx="25648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10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B40E458-9D1F-EA43-8064-852E25A96E89}"/>
              </a:ext>
            </a:extLst>
          </p:cNvPr>
          <p:cNvCxnSpPr/>
          <p:nvPr/>
        </p:nvCxnSpPr>
        <p:spPr>
          <a:xfrm>
            <a:off x="9944524" y="2347581"/>
            <a:ext cx="1319752" cy="5656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59B512C7-72F4-624F-984B-A67316401826}"/>
              </a:ext>
            </a:extLst>
          </p:cNvPr>
          <p:cNvSpPr txBox="1"/>
          <p:nvPr/>
        </p:nvSpPr>
        <p:spPr>
          <a:xfrm rot="1333968">
            <a:off x="10321335" y="2654070"/>
            <a:ext cx="50815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100" dirty="0"/>
              <a:t>207 mm</a:t>
            </a:r>
          </a:p>
        </p:txBody>
      </p: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0DBFC6A6-6ABD-E047-A439-41AAE50BD2D6}"/>
              </a:ext>
            </a:extLst>
          </p:cNvPr>
          <p:cNvGraphicFramePr>
            <a:graphicFrameLocks noGrp="1"/>
          </p:cNvGraphicFramePr>
          <p:nvPr/>
        </p:nvGraphicFramePr>
        <p:xfrm>
          <a:off x="6651345" y="450608"/>
          <a:ext cx="3103905" cy="1114314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620782">
                  <a:extLst>
                    <a:ext uri="{9D8B030D-6E8A-4147-A177-3AD203B41FA5}">
                      <a16:colId xmlns:a16="http://schemas.microsoft.com/office/drawing/2014/main" val="1793771829"/>
                    </a:ext>
                  </a:extLst>
                </a:gridCol>
                <a:gridCol w="532890">
                  <a:extLst>
                    <a:ext uri="{9D8B030D-6E8A-4147-A177-3AD203B41FA5}">
                      <a16:colId xmlns:a16="http://schemas.microsoft.com/office/drawing/2014/main" val="1381878019"/>
                    </a:ext>
                  </a:extLst>
                </a:gridCol>
                <a:gridCol w="631183">
                  <a:extLst>
                    <a:ext uri="{9D8B030D-6E8A-4147-A177-3AD203B41FA5}">
                      <a16:colId xmlns:a16="http://schemas.microsoft.com/office/drawing/2014/main" val="3386206346"/>
                    </a:ext>
                  </a:extLst>
                </a:gridCol>
                <a:gridCol w="593186">
                  <a:extLst>
                    <a:ext uri="{9D8B030D-6E8A-4147-A177-3AD203B41FA5}">
                      <a16:colId xmlns:a16="http://schemas.microsoft.com/office/drawing/2014/main" val="3711212227"/>
                    </a:ext>
                  </a:extLst>
                </a:gridCol>
                <a:gridCol w="725864">
                  <a:extLst>
                    <a:ext uri="{9D8B030D-6E8A-4147-A177-3AD203B41FA5}">
                      <a16:colId xmlns:a16="http://schemas.microsoft.com/office/drawing/2014/main" val="1863043234"/>
                    </a:ext>
                  </a:extLst>
                </a:gridCol>
              </a:tblGrid>
              <a:tr h="426102">
                <a:tc>
                  <a:txBody>
                    <a:bodyPr/>
                    <a:lstStyle/>
                    <a:p>
                      <a:r>
                        <a:rPr lang="en-GB" sz="800" dirty="0"/>
                        <a:t>BPM Diameter/mm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Length/mm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Number of Units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Existing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Confirmed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1062427"/>
                  </a:ext>
                </a:extLst>
              </a:tr>
              <a:tr h="219038">
                <a:tc>
                  <a:txBody>
                    <a:bodyPr/>
                    <a:lstStyle/>
                    <a:p>
                      <a:r>
                        <a:rPr lang="en-GB" sz="800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207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1618843"/>
                  </a:ext>
                </a:extLst>
              </a:tr>
              <a:tr h="219038">
                <a:tc>
                  <a:txBody>
                    <a:bodyPr/>
                    <a:lstStyle/>
                    <a:p>
                      <a:r>
                        <a:rPr lang="en-GB" sz="800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207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4424885"/>
                  </a:ext>
                </a:extLst>
              </a:tr>
              <a:tr h="219038">
                <a:tc>
                  <a:txBody>
                    <a:bodyPr/>
                    <a:lstStyle/>
                    <a:p>
                      <a:r>
                        <a:rPr lang="en-GB" sz="800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207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893047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161088E3-E257-2147-90E7-2BB072A5F4A8}"/>
              </a:ext>
            </a:extLst>
          </p:cNvPr>
          <p:cNvSpPr txBox="1"/>
          <p:nvPr/>
        </p:nvSpPr>
        <p:spPr>
          <a:xfrm>
            <a:off x="6614722" y="239025"/>
            <a:ext cx="317715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i="1" dirty="0"/>
              <a:t>Table 1. Summary of </a:t>
            </a:r>
            <a:r>
              <a:rPr lang="en-GB" sz="1000" i="1" dirty="0" err="1"/>
              <a:t>stripline</a:t>
            </a:r>
            <a:r>
              <a:rPr lang="en-GB" sz="1000" i="1" dirty="0"/>
              <a:t> BPMs for the 18 MeV line.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298A479-59EC-1249-8329-ACE11BD5A4DB}"/>
              </a:ext>
            </a:extLst>
          </p:cNvPr>
          <p:cNvSpPr txBox="1"/>
          <p:nvPr/>
        </p:nvSpPr>
        <p:spPr>
          <a:xfrm>
            <a:off x="10068372" y="1509285"/>
            <a:ext cx="77425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i="1" dirty="0" err="1"/>
              <a:t>Stripline</a:t>
            </a:r>
            <a:r>
              <a:rPr lang="en-GB" sz="1000" i="1" dirty="0"/>
              <a:t> BPM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0BA0BAA-7935-C548-A95A-659303F63C31}"/>
              </a:ext>
            </a:extLst>
          </p:cNvPr>
          <p:cNvSpPr/>
          <p:nvPr/>
        </p:nvSpPr>
        <p:spPr>
          <a:xfrm>
            <a:off x="942153" y="4542973"/>
            <a:ext cx="364134" cy="3628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56DB8FC8-DE50-1143-AAE1-A547D822AAF8}"/>
              </a:ext>
            </a:extLst>
          </p:cNvPr>
          <p:cNvSpPr/>
          <p:nvPr/>
        </p:nvSpPr>
        <p:spPr>
          <a:xfrm>
            <a:off x="1747696" y="4535716"/>
            <a:ext cx="364134" cy="3628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032A3B87-7347-DB49-B322-E020B59B8693}"/>
              </a:ext>
            </a:extLst>
          </p:cNvPr>
          <p:cNvSpPr/>
          <p:nvPr/>
        </p:nvSpPr>
        <p:spPr>
          <a:xfrm>
            <a:off x="3414368" y="4545841"/>
            <a:ext cx="364134" cy="3628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BA97674D-5158-D847-ADC5-210C3BBC405C}"/>
              </a:ext>
            </a:extLst>
          </p:cNvPr>
          <p:cNvSpPr/>
          <p:nvPr/>
        </p:nvSpPr>
        <p:spPr>
          <a:xfrm>
            <a:off x="3855777" y="4646241"/>
            <a:ext cx="364134" cy="3628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4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AA7DE027-D543-A446-B6B4-66F082BB8286}"/>
              </a:ext>
            </a:extLst>
          </p:cNvPr>
          <p:cNvSpPr/>
          <p:nvPr/>
        </p:nvSpPr>
        <p:spPr>
          <a:xfrm>
            <a:off x="6087467" y="5421087"/>
            <a:ext cx="364134" cy="3628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5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AD09975E-1AC4-6344-84EC-4AB9BD721F8F}"/>
              </a:ext>
            </a:extLst>
          </p:cNvPr>
          <p:cNvSpPr/>
          <p:nvPr/>
        </p:nvSpPr>
        <p:spPr>
          <a:xfrm>
            <a:off x="7586855" y="5512066"/>
            <a:ext cx="364134" cy="3628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6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0E6208F-E35B-C245-B89F-A99494A38C1C}"/>
              </a:ext>
            </a:extLst>
          </p:cNvPr>
          <p:cNvSpPr/>
          <p:nvPr/>
        </p:nvSpPr>
        <p:spPr>
          <a:xfrm>
            <a:off x="8758396" y="5512066"/>
            <a:ext cx="364134" cy="3628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7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FEA01CAB-7987-0A45-90EA-7590785C519B}"/>
              </a:ext>
            </a:extLst>
          </p:cNvPr>
          <p:cNvSpPr/>
          <p:nvPr/>
        </p:nvSpPr>
        <p:spPr>
          <a:xfrm>
            <a:off x="9929937" y="5508173"/>
            <a:ext cx="364134" cy="3628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8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A6A14CF3-F861-8E48-8072-8A8CCBE8EDD3}"/>
              </a:ext>
            </a:extLst>
          </p:cNvPr>
          <p:cNvSpPr/>
          <p:nvPr/>
        </p:nvSpPr>
        <p:spPr>
          <a:xfrm>
            <a:off x="10452642" y="5508173"/>
            <a:ext cx="364134" cy="3628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9</a:t>
            </a:r>
          </a:p>
        </p:txBody>
      </p:sp>
      <p:sp>
        <p:nvSpPr>
          <p:cNvPr id="42" name="Right Brace 41">
            <a:extLst>
              <a:ext uri="{FF2B5EF4-FFF2-40B4-BE49-F238E27FC236}">
                <a16:creationId xmlns:a16="http://schemas.microsoft.com/office/drawing/2014/main" id="{77483385-FE3A-FB42-9C15-C642F7C78B63}"/>
              </a:ext>
            </a:extLst>
          </p:cNvPr>
          <p:cNvSpPr/>
          <p:nvPr/>
        </p:nvSpPr>
        <p:spPr>
          <a:xfrm rot="5400000">
            <a:off x="3631037" y="3130993"/>
            <a:ext cx="87084" cy="555404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ight Brace 42">
            <a:extLst>
              <a:ext uri="{FF2B5EF4-FFF2-40B4-BE49-F238E27FC236}">
                <a16:creationId xmlns:a16="http://schemas.microsoft.com/office/drawing/2014/main" id="{4E900354-E656-B54F-81B3-BC0AEB22556E}"/>
              </a:ext>
            </a:extLst>
          </p:cNvPr>
          <p:cNvSpPr/>
          <p:nvPr/>
        </p:nvSpPr>
        <p:spPr>
          <a:xfrm rot="5400000" flipH="1">
            <a:off x="8696839" y="2193819"/>
            <a:ext cx="76462" cy="429116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B05212E-519A-A94F-B5DA-7E9BFE2FC9CA}"/>
              </a:ext>
            </a:extLst>
          </p:cNvPr>
          <p:cNvSpPr txBox="1"/>
          <p:nvPr/>
        </p:nvSpPr>
        <p:spPr>
          <a:xfrm>
            <a:off x="2289584" y="5991685"/>
            <a:ext cx="27699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40 mm beam pipe aperture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127A695-DD0D-8C48-B413-4F056473E304}"/>
              </a:ext>
            </a:extLst>
          </p:cNvPr>
          <p:cNvSpPr txBox="1"/>
          <p:nvPr/>
        </p:nvSpPr>
        <p:spPr>
          <a:xfrm>
            <a:off x="7350075" y="3952883"/>
            <a:ext cx="27699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60 mm beam pipe aperture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1D58C9D-8066-DF47-971E-19492C2E1A33}"/>
              </a:ext>
            </a:extLst>
          </p:cNvPr>
          <p:cNvSpPr txBox="1"/>
          <p:nvPr/>
        </p:nvSpPr>
        <p:spPr>
          <a:xfrm>
            <a:off x="7205837" y="6130185"/>
            <a:ext cx="4578176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900" i="1" dirty="0"/>
              <a:t>Layout for illustrative purposes, order of instruments up to date but exact locations are not</a:t>
            </a:r>
          </a:p>
        </p:txBody>
      </p:sp>
    </p:spTree>
    <p:extLst>
      <p:ext uri="{BB962C8B-B14F-4D97-AF65-F5344CB8AC3E}">
        <p14:creationId xmlns:p14="http://schemas.microsoft.com/office/powerpoint/2010/main" val="42798287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8A931A06-8FB2-5841-8DF7-74CF4FFC8F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24" y="3416377"/>
            <a:ext cx="11759877" cy="271381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D354608-4DAD-8747-ABFA-A8E062F2A8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383" r="10504"/>
          <a:stretch/>
        </p:blipFill>
        <p:spPr>
          <a:xfrm>
            <a:off x="9755250" y="303924"/>
            <a:ext cx="2316162" cy="3477599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90" y="1074957"/>
            <a:ext cx="9347260" cy="2450187"/>
          </a:xfrm>
        </p:spPr>
        <p:txBody>
          <a:bodyPr>
            <a:noAutofit/>
          </a:bodyPr>
          <a:lstStyle/>
          <a:p>
            <a:r>
              <a:rPr lang="en-US" sz="1200" b="0" dirty="0"/>
              <a:t>For most of the BPMs: number and location well-defined </a:t>
            </a:r>
          </a:p>
          <a:p>
            <a:r>
              <a:rPr lang="en-US" sz="1200" b="0" dirty="0"/>
              <a:t>Re-use 5x40 mm and 4x60 mm-diameter, 207 mm-long </a:t>
            </a:r>
            <a:r>
              <a:rPr lang="en-US" sz="1200" dirty="0"/>
              <a:t>stripline BPMs </a:t>
            </a:r>
            <a:r>
              <a:rPr lang="en-US" sz="1200" b="0" dirty="0"/>
              <a:t>(existing)</a:t>
            </a:r>
            <a:endParaRPr lang="en-US" sz="1200" dirty="0"/>
          </a:p>
          <a:p>
            <a:r>
              <a:rPr lang="en-US" sz="1200" b="0" dirty="0"/>
              <a:t>Exact location of last BPM (412370) (No.9) needs to be updated from Eleonora’s MAD-X file in the official layout</a:t>
            </a:r>
          </a:p>
          <a:p>
            <a:r>
              <a:rPr lang="en-US" sz="1200" b="0" dirty="0"/>
              <a:t>Potentially +1 BPM (No.10) near second quadrupole if we put a coherent bunch length monitor in this location as the instrument is sensitive to bunch charge and position (this BPM will come from one of our existing spares)</a:t>
            </a:r>
          </a:p>
          <a:p>
            <a:r>
              <a:rPr lang="en-US" sz="1200" b="0" dirty="0"/>
              <a:t>Common line: problem of measuring electron beam position in the presence of protons at the nominal proton bunch charge </a:t>
            </a:r>
          </a:p>
          <a:p>
            <a:r>
              <a:rPr lang="en-US" sz="1200" b="0" dirty="0"/>
              <a:t>Proposal of using a </a:t>
            </a:r>
            <a:r>
              <a:rPr lang="en-US" sz="1200" b="0" dirty="0" err="1"/>
              <a:t>ChDR</a:t>
            </a:r>
            <a:r>
              <a:rPr lang="en-US" sz="1200" b="0" dirty="0"/>
              <a:t> pick-up coupled to an EO modulator for time-resolved measurements</a:t>
            </a:r>
          </a:p>
          <a:p>
            <a:r>
              <a:rPr lang="en-US" sz="1200" b="0" dirty="0"/>
              <a:t>From 23</a:t>
            </a:r>
            <a:r>
              <a:rPr lang="en-US" sz="1200" b="0" baseline="30000" dirty="0"/>
              <a:t>rd</a:t>
            </a:r>
            <a:r>
              <a:rPr lang="en-US" sz="1200" b="0" dirty="0"/>
              <a:t> Instrumentation meeting: presentation on the results of such a system at CLEAR and </a:t>
            </a:r>
            <a:r>
              <a:rPr lang="en-US" sz="1200" b="0" dirty="0" err="1"/>
              <a:t>HiRadMat</a:t>
            </a:r>
            <a:endParaRPr lang="en-US" sz="1200" b="0" dirty="0"/>
          </a:p>
          <a:p>
            <a:r>
              <a:rPr lang="en-US" sz="1200" b="0" dirty="0"/>
              <a:t>The possibility and suitability of this for AWAKE application needs to be further discussed </a:t>
            </a:r>
          </a:p>
          <a:p>
            <a:pPr marL="0" indent="0">
              <a:buNone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BPMs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B40E458-9D1F-EA43-8064-852E25A96E89}"/>
              </a:ext>
            </a:extLst>
          </p:cNvPr>
          <p:cNvCxnSpPr/>
          <p:nvPr/>
        </p:nvCxnSpPr>
        <p:spPr>
          <a:xfrm>
            <a:off x="9944524" y="2347581"/>
            <a:ext cx="1319752" cy="5656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59B512C7-72F4-624F-984B-A67316401826}"/>
              </a:ext>
            </a:extLst>
          </p:cNvPr>
          <p:cNvSpPr txBox="1"/>
          <p:nvPr/>
        </p:nvSpPr>
        <p:spPr>
          <a:xfrm rot="1333968">
            <a:off x="10321335" y="2654070"/>
            <a:ext cx="50815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100" dirty="0"/>
              <a:t>207 mm</a:t>
            </a:r>
          </a:p>
        </p:txBody>
      </p: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0DBFC6A6-6ABD-E047-A439-41AAE50BD2D6}"/>
              </a:ext>
            </a:extLst>
          </p:cNvPr>
          <p:cNvGraphicFramePr>
            <a:graphicFrameLocks noGrp="1"/>
          </p:cNvGraphicFramePr>
          <p:nvPr/>
        </p:nvGraphicFramePr>
        <p:xfrm>
          <a:off x="6651345" y="450608"/>
          <a:ext cx="3103905" cy="1114314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620782">
                  <a:extLst>
                    <a:ext uri="{9D8B030D-6E8A-4147-A177-3AD203B41FA5}">
                      <a16:colId xmlns:a16="http://schemas.microsoft.com/office/drawing/2014/main" val="1793771829"/>
                    </a:ext>
                  </a:extLst>
                </a:gridCol>
                <a:gridCol w="532890">
                  <a:extLst>
                    <a:ext uri="{9D8B030D-6E8A-4147-A177-3AD203B41FA5}">
                      <a16:colId xmlns:a16="http://schemas.microsoft.com/office/drawing/2014/main" val="1381878019"/>
                    </a:ext>
                  </a:extLst>
                </a:gridCol>
                <a:gridCol w="631183">
                  <a:extLst>
                    <a:ext uri="{9D8B030D-6E8A-4147-A177-3AD203B41FA5}">
                      <a16:colId xmlns:a16="http://schemas.microsoft.com/office/drawing/2014/main" val="3386206346"/>
                    </a:ext>
                  </a:extLst>
                </a:gridCol>
                <a:gridCol w="593186">
                  <a:extLst>
                    <a:ext uri="{9D8B030D-6E8A-4147-A177-3AD203B41FA5}">
                      <a16:colId xmlns:a16="http://schemas.microsoft.com/office/drawing/2014/main" val="3711212227"/>
                    </a:ext>
                  </a:extLst>
                </a:gridCol>
                <a:gridCol w="725864">
                  <a:extLst>
                    <a:ext uri="{9D8B030D-6E8A-4147-A177-3AD203B41FA5}">
                      <a16:colId xmlns:a16="http://schemas.microsoft.com/office/drawing/2014/main" val="1863043234"/>
                    </a:ext>
                  </a:extLst>
                </a:gridCol>
              </a:tblGrid>
              <a:tr h="426102">
                <a:tc>
                  <a:txBody>
                    <a:bodyPr/>
                    <a:lstStyle/>
                    <a:p>
                      <a:r>
                        <a:rPr lang="en-GB" sz="800" dirty="0"/>
                        <a:t>BPM Diameter/mm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Length/mm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Number of Units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Existing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Confirmed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1062427"/>
                  </a:ext>
                </a:extLst>
              </a:tr>
              <a:tr h="219038">
                <a:tc>
                  <a:txBody>
                    <a:bodyPr/>
                    <a:lstStyle/>
                    <a:p>
                      <a:r>
                        <a:rPr lang="en-GB" sz="800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207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1618843"/>
                  </a:ext>
                </a:extLst>
              </a:tr>
              <a:tr h="219038">
                <a:tc>
                  <a:txBody>
                    <a:bodyPr/>
                    <a:lstStyle/>
                    <a:p>
                      <a:r>
                        <a:rPr lang="en-GB" sz="800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207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4424885"/>
                  </a:ext>
                </a:extLst>
              </a:tr>
              <a:tr h="219038">
                <a:tc>
                  <a:txBody>
                    <a:bodyPr/>
                    <a:lstStyle/>
                    <a:p>
                      <a:r>
                        <a:rPr lang="en-GB" sz="800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207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893047"/>
                  </a:ext>
                </a:extLst>
              </a:tr>
            </a:tbl>
          </a:graphicData>
        </a:graphic>
      </p:graphicFrame>
      <p:sp>
        <p:nvSpPr>
          <p:cNvPr id="21" name="Rectangle 20">
            <a:extLst>
              <a:ext uri="{FF2B5EF4-FFF2-40B4-BE49-F238E27FC236}">
                <a16:creationId xmlns:a16="http://schemas.microsoft.com/office/drawing/2014/main" id="{BA0E508F-3109-1548-82FB-39CC6A5CAF9D}"/>
              </a:ext>
            </a:extLst>
          </p:cNvPr>
          <p:cNvSpPr/>
          <p:nvPr/>
        </p:nvSpPr>
        <p:spPr>
          <a:xfrm>
            <a:off x="6570822" y="4759521"/>
            <a:ext cx="4309832" cy="1311341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924EFDD-6FB9-1B4B-93EA-4C28A93D0A35}"/>
              </a:ext>
            </a:extLst>
          </p:cNvPr>
          <p:cNvSpPr txBox="1"/>
          <p:nvPr/>
        </p:nvSpPr>
        <p:spPr>
          <a:xfrm>
            <a:off x="6614722" y="239025"/>
            <a:ext cx="317715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i="1" dirty="0"/>
              <a:t>Table 1. Summary of </a:t>
            </a:r>
            <a:r>
              <a:rPr lang="en-GB" sz="1000" i="1" dirty="0" err="1"/>
              <a:t>stripline</a:t>
            </a:r>
            <a:r>
              <a:rPr lang="en-GB" sz="1000" i="1" dirty="0"/>
              <a:t> BPMs for the 18 MeV line.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997983A-43E4-C848-A207-CCD617BEEF26}"/>
              </a:ext>
            </a:extLst>
          </p:cNvPr>
          <p:cNvSpPr txBox="1"/>
          <p:nvPr/>
        </p:nvSpPr>
        <p:spPr>
          <a:xfrm>
            <a:off x="6861960" y="4542973"/>
            <a:ext cx="97622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b="1" dirty="0"/>
              <a:t>Common line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1CBF476-199F-5C4A-B49F-5683BAD4B11B}"/>
              </a:ext>
            </a:extLst>
          </p:cNvPr>
          <p:cNvSpPr txBox="1"/>
          <p:nvPr/>
        </p:nvSpPr>
        <p:spPr>
          <a:xfrm>
            <a:off x="10068372" y="1509285"/>
            <a:ext cx="77425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i="1" dirty="0" err="1"/>
              <a:t>Stripline</a:t>
            </a:r>
            <a:r>
              <a:rPr lang="en-GB" sz="1000" i="1" dirty="0"/>
              <a:t> BPM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3707CE2-2C3B-FF42-905E-BF1215721AC1}"/>
              </a:ext>
            </a:extLst>
          </p:cNvPr>
          <p:cNvCxnSpPr>
            <a:cxnSpLocks/>
          </p:cNvCxnSpPr>
          <p:nvPr/>
        </p:nvCxnSpPr>
        <p:spPr>
          <a:xfrm flipV="1">
            <a:off x="2975646" y="4459381"/>
            <a:ext cx="0" cy="3628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0F70F4B-182E-044D-8280-4BB0416E725A}"/>
              </a:ext>
            </a:extLst>
          </p:cNvPr>
          <p:cNvSpPr txBox="1"/>
          <p:nvPr/>
        </p:nvSpPr>
        <p:spPr>
          <a:xfrm>
            <a:off x="2259416" y="4854712"/>
            <a:ext cx="155159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+1 BPM for coherent bunch length diagnostic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7F24AFF-3128-CB4F-9B03-552923B2B136}"/>
              </a:ext>
            </a:extLst>
          </p:cNvPr>
          <p:cNvSpPr/>
          <p:nvPr/>
        </p:nvSpPr>
        <p:spPr>
          <a:xfrm>
            <a:off x="2778847" y="3917650"/>
            <a:ext cx="364134" cy="362856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826EAC7-10EE-064B-8D5A-2E11B6E48D5C}"/>
              </a:ext>
            </a:extLst>
          </p:cNvPr>
          <p:cNvSpPr txBox="1"/>
          <p:nvPr/>
        </p:nvSpPr>
        <p:spPr>
          <a:xfrm>
            <a:off x="2832674" y="3971452"/>
            <a:ext cx="25648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E807DE7-A5D2-404D-AEE1-901803695BE4}"/>
              </a:ext>
            </a:extLst>
          </p:cNvPr>
          <p:cNvSpPr/>
          <p:nvPr/>
        </p:nvSpPr>
        <p:spPr>
          <a:xfrm>
            <a:off x="942153" y="4542973"/>
            <a:ext cx="364134" cy="3628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CED2ACC-4676-BE4A-8C3F-792456B96961}"/>
              </a:ext>
            </a:extLst>
          </p:cNvPr>
          <p:cNvSpPr/>
          <p:nvPr/>
        </p:nvSpPr>
        <p:spPr>
          <a:xfrm>
            <a:off x="1747696" y="4535716"/>
            <a:ext cx="364134" cy="3628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FB8E9DCE-8591-1646-A183-616EFF794BEF}"/>
              </a:ext>
            </a:extLst>
          </p:cNvPr>
          <p:cNvSpPr/>
          <p:nvPr/>
        </p:nvSpPr>
        <p:spPr>
          <a:xfrm>
            <a:off x="3414368" y="4545841"/>
            <a:ext cx="364134" cy="3628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E416AA59-65D4-6947-B700-602DAF861591}"/>
              </a:ext>
            </a:extLst>
          </p:cNvPr>
          <p:cNvSpPr/>
          <p:nvPr/>
        </p:nvSpPr>
        <p:spPr>
          <a:xfrm>
            <a:off x="3855777" y="4646241"/>
            <a:ext cx="364134" cy="3628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4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7D6C824B-D5F3-7548-B711-26C57D92E651}"/>
              </a:ext>
            </a:extLst>
          </p:cNvPr>
          <p:cNvSpPr/>
          <p:nvPr/>
        </p:nvSpPr>
        <p:spPr>
          <a:xfrm>
            <a:off x="6087467" y="5421087"/>
            <a:ext cx="364134" cy="3628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5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0C752B3B-0C9A-4C45-9DA1-6048F257CC27}"/>
              </a:ext>
            </a:extLst>
          </p:cNvPr>
          <p:cNvSpPr/>
          <p:nvPr/>
        </p:nvSpPr>
        <p:spPr>
          <a:xfrm>
            <a:off x="7586855" y="5512066"/>
            <a:ext cx="364134" cy="3628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6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1452ED63-74D6-8847-A46D-B639CBA1BEFE}"/>
              </a:ext>
            </a:extLst>
          </p:cNvPr>
          <p:cNvSpPr/>
          <p:nvPr/>
        </p:nvSpPr>
        <p:spPr>
          <a:xfrm>
            <a:off x="8758396" y="5512066"/>
            <a:ext cx="364134" cy="3628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7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DF99F001-9E34-B24C-B71D-35F5AD79220B}"/>
              </a:ext>
            </a:extLst>
          </p:cNvPr>
          <p:cNvSpPr/>
          <p:nvPr/>
        </p:nvSpPr>
        <p:spPr>
          <a:xfrm>
            <a:off x="9929937" y="5508173"/>
            <a:ext cx="364134" cy="3628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8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5D4E2883-A1EC-804B-ABC5-162C2C2F2721}"/>
              </a:ext>
            </a:extLst>
          </p:cNvPr>
          <p:cNvSpPr/>
          <p:nvPr/>
        </p:nvSpPr>
        <p:spPr>
          <a:xfrm>
            <a:off x="10452642" y="5508173"/>
            <a:ext cx="364134" cy="3628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9</a:t>
            </a:r>
          </a:p>
        </p:txBody>
      </p:sp>
      <p:sp>
        <p:nvSpPr>
          <p:cNvPr id="47" name="Right Brace 46">
            <a:extLst>
              <a:ext uri="{FF2B5EF4-FFF2-40B4-BE49-F238E27FC236}">
                <a16:creationId xmlns:a16="http://schemas.microsoft.com/office/drawing/2014/main" id="{A4DFE3C1-49A6-1045-AFB6-02D893EE585E}"/>
              </a:ext>
            </a:extLst>
          </p:cNvPr>
          <p:cNvSpPr/>
          <p:nvPr/>
        </p:nvSpPr>
        <p:spPr>
          <a:xfrm rot="5400000">
            <a:off x="3631037" y="3130993"/>
            <a:ext cx="87084" cy="555404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ight Brace 47">
            <a:extLst>
              <a:ext uri="{FF2B5EF4-FFF2-40B4-BE49-F238E27FC236}">
                <a16:creationId xmlns:a16="http://schemas.microsoft.com/office/drawing/2014/main" id="{7D7FBAB9-F713-F741-809A-F347AB970054}"/>
              </a:ext>
            </a:extLst>
          </p:cNvPr>
          <p:cNvSpPr/>
          <p:nvPr/>
        </p:nvSpPr>
        <p:spPr>
          <a:xfrm rot="5400000" flipH="1">
            <a:off x="8696839" y="2193819"/>
            <a:ext cx="76462" cy="429116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EE43D65-BAEC-9140-877C-639D11526C99}"/>
              </a:ext>
            </a:extLst>
          </p:cNvPr>
          <p:cNvSpPr txBox="1"/>
          <p:nvPr/>
        </p:nvSpPr>
        <p:spPr>
          <a:xfrm>
            <a:off x="2289584" y="5991685"/>
            <a:ext cx="27699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40 mm beam pipe aperture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E5E1359-D187-E04B-88AF-4A335A8A5FD6}"/>
              </a:ext>
            </a:extLst>
          </p:cNvPr>
          <p:cNvSpPr txBox="1"/>
          <p:nvPr/>
        </p:nvSpPr>
        <p:spPr>
          <a:xfrm>
            <a:off x="7350075" y="3952883"/>
            <a:ext cx="27699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60 mm beam pipe aperture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FBA4C6A-1532-C944-B9E1-744CD3A39D3D}"/>
              </a:ext>
            </a:extLst>
          </p:cNvPr>
          <p:cNvSpPr txBox="1"/>
          <p:nvPr/>
        </p:nvSpPr>
        <p:spPr>
          <a:xfrm>
            <a:off x="7205837" y="6130185"/>
            <a:ext cx="4578176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900" i="1" dirty="0"/>
              <a:t>Layout for illustrative purposes, order of instruments up to date but exact locations are not</a:t>
            </a:r>
          </a:p>
        </p:txBody>
      </p:sp>
    </p:spTree>
    <p:extLst>
      <p:ext uri="{BB962C8B-B14F-4D97-AF65-F5344CB8AC3E}">
        <p14:creationId xmlns:p14="http://schemas.microsoft.com/office/powerpoint/2010/main" val="2260423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394DBD1C-3A8F-554F-8F32-CC7674D83B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24" y="3416377"/>
            <a:ext cx="11759877" cy="271381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24D4A1A-F0AD-B64E-B1F5-6C13A06A02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6167"/>
          <a:stretch/>
        </p:blipFill>
        <p:spPr>
          <a:xfrm>
            <a:off x="9120506" y="554635"/>
            <a:ext cx="2830421" cy="266782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BTVs (1)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B57AB12-2142-0246-8D80-AEEB3735ED6F}"/>
              </a:ext>
            </a:extLst>
          </p:cNvPr>
          <p:cNvSpPr/>
          <p:nvPr/>
        </p:nvSpPr>
        <p:spPr>
          <a:xfrm>
            <a:off x="1070073" y="3759570"/>
            <a:ext cx="364134" cy="36285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320D311-D323-664F-993A-44737B84F55A}"/>
              </a:ext>
            </a:extLst>
          </p:cNvPr>
          <p:cNvSpPr/>
          <p:nvPr/>
        </p:nvSpPr>
        <p:spPr>
          <a:xfrm>
            <a:off x="3492511" y="3762412"/>
            <a:ext cx="364134" cy="36285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21EF432-C747-CB4A-BC82-88B4DD4B1E62}"/>
              </a:ext>
            </a:extLst>
          </p:cNvPr>
          <p:cNvSpPr/>
          <p:nvPr/>
        </p:nvSpPr>
        <p:spPr>
          <a:xfrm>
            <a:off x="4171783" y="4016758"/>
            <a:ext cx="364134" cy="36285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4914EA2-6A14-4949-9D3E-8148B808F545}"/>
              </a:ext>
            </a:extLst>
          </p:cNvPr>
          <p:cNvSpPr/>
          <p:nvPr/>
        </p:nvSpPr>
        <p:spPr>
          <a:xfrm>
            <a:off x="6901655" y="4835471"/>
            <a:ext cx="364134" cy="36285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4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EF8CA7A-8F82-464C-A366-43544886D00B}"/>
              </a:ext>
            </a:extLst>
          </p:cNvPr>
          <p:cNvSpPr/>
          <p:nvPr/>
        </p:nvSpPr>
        <p:spPr>
          <a:xfrm>
            <a:off x="9556317" y="4835471"/>
            <a:ext cx="364134" cy="36285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5</a:t>
            </a:r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233B1A5A-4DA5-E04F-8A40-396173EB3740}"/>
              </a:ext>
            </a:extLst>
          </p:cNvPr>
          <p:cNvSpPr/>
          <p:nvPr/>
        </p:nvSpPr>
        <p:spPr>
          <a:xfrm rot="5400000">
            <a:off x="3631037" y="3130993"/>
            <a:ext cx="87084" cy="555404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ight Brace 22">
            <a:extLst>
              <a:ext uri="{FF2B5EF4-FFF2-40B4-BE49-F238E27FC236}">
                <a16:creationId xmlns:a16="http://schemas.microsoft.com/office/drawing/2014/main" id="{3EA47998-0BFC-4F4A-8F9D-B331360C97B1}"/>
              </a:ext>
            </a:extLst>
          </p:cNvPr>
          <p:cNvSpPr/>
          <p:nvPr/>
        </p:nvSpPr>
        <p:spPr>
          <a:xfrm rot="5400000" flipH="1">
            <a:off x="8696839" y="2193819"/>
            <a:ext cx="76462" cy="429116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3A2F88-1C7F-084C-BD7C-16FD874005E6}"/>
              </a:ext>
            </a:extLst>
          </p:cNvPr>
          <p:cNvSpPr txBox="1"/>
          <p:nvPr/>
        </p:nvSpPr>
        <p:spPr>
          <a:xfrm>
            <a:off x="7350075" y="3952883"/>
            <a:ext cx="27699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60 mm beam pipe aperture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F71E32-8A41-7F4B-9898-1E5696AC5B5E}"/>
              </a:ext>
            </a:extLst>
          </p:cNvPr>
          <p:cNvSpPr txBox="1"/>
          <p:nvPr/>
        </p:nvSpPr>
        <p:spPr>
          <a:xfrm>
            <a:off x="2289584" y="5991685"/>
            <a:ext cx="27699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40 mm beam pipe aperture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3259D5A-3EE8-A949-8CC7-6223B146DAB6}"/>
              </a:ext>
            </a:extLst>
          </p:cNvPr>
          <p:cNvSpPr/>
          <p:nvPr/>
        </p:nvSpPr>
        <p:spPr>
          <a:xfrm>
            <a:off x="10259245" y="5517194"/>
            <a:ext cx="364134" cy="362856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solidFill>
              <a:schemeClr val="accent3">
                <a:shade val="50000"/>
                <a:alpha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6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4512DB9-385A-7C4A-A5C7-3D7D18C47B10}"/>
              </a:ext>
            </a:extLst>
          </p:cNvPr>
          <p:cNvSpPr/>
          <p:nvPr/>
        </p:nvSpPr>
        <p:spPr>
          <a:xfrm>
            <a:off x="10786583" y="5517194"/>
            <a:ext cx="364134" cy="362856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solidFill>
              <a:schemeClr val="accent3">
                <a:shade val="50000"/>
                <a:alpha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7</a:t>
            </a:r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F698E1A5-2453-0142-BDA2-014F5C530DBC}"/>
              </a:ext>
            </a:extLst>
          </p:cNvPr>
          <p:cNvSpPr txBox="1">
            <a:spLocks/>
          </p:cNvSpPr>
          <p:nvPr/>
        </p:nvSpPr>
        <p:spPr>
          <a:xfrm>
            <a:off x="407989" y="1074957"/>
            <a:ext cx="5464910" cy="24501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/>
              <a:t>For now, 3 BI BTVs will be re-used from run 2b in this line:</a:t>
            </a:r>
          </a:p>
          <a:p>
            <a:pPr lvl="1"/>
            <a:r>
              <a:rPr lang="en-US" sz="1200" dirty="0"/>
              <a:t>BTV 450074 (No.2) – CTF linear-type with OTR, YAG and replacement chamber – for position, emittance (quad scans) measurements and offline bunch length measurements with streak camera </a:t>
            </a:r>
          </a:p>
          <a:p>
            <a:pPr lvl="1"/>
            <a:r>
              <a:rPr lang="en-US" sz="1200" dirty="0"/>
              <a:t>BTV 4 and 5 – LHC rotational-type with OTR and </a:t>
            </a:r>
            <a:r>
              <a:rPr lang="en-US" sz="1200" dirty="0" err="1"/>
              <a:t>Chromox</a:t>
            </a:r>
            <a:r>
              <a:rPr lang="en-US" sz="1200" dirty="0"/>
              <a:t> – for proton and laser alignment </a:t>
            </a:r>
          </a:p>
          <a:p>
            <a:pPr lvl="1"/>
            <a:r>
              <a:rPr lang="en-US" sz="1200" dirty="0"/>
              <a:t>From previous runs, there were some doubts about the position reproducibility of these rotational BTVs – these have been removed from TT41 to building 867 where they will undergo alignment checks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200" dirty="0"/>
          </a:p>
          <a:p>
            <a:endParaRPr lang="en-US" sz="12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5980E3BB-52AE-2C44-9B04-118C0391052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4059"/>
          <a:stretch/>
        </p:blipFill>
        <p:spPr>
          <a:xfrm>
            <a:off x="5973761" y="632964"/>
            <a:ext cx="3344708" cy="257505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A436677-213C-C84E-ABBE-3DDB94E385E1}"/>
              </a:ext>
            </a:extLst>
          </p:cNvPr>
          <p:cNvSpPr txBox="1"/>
          <p:nvPr/>
        </p:nvSpPr>
        <p:spPr>
          <a:xfrm>
            <a:off x="6582522" y="329456"/>
            <a:ext cx="212718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000" b="1" i="1" dirty="0"/>
              <a:t>CTF linear-type </a:t>
            </a:r>
          </a:p>
          <a:p>
            <a:pPr algn="ctr"/>
            <a:r>
              <a:rPr lang="en-GB" sz="1000" i="1" dirty="0"/>
              <a:t>OTR, YAG and replacement chamber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BD806B7-EB08-724D-A7B2-31699857E6FD}"/>
              </a:ext>
            </a:extLst>
          </p:cNvPr>
          <p:cNvSpPr txBox="1"/>
          <p:nvPr/>
        </p:nvSpPr>
        <p:spPr>
          <a:xfrm>
            <a:off x="10112815" y="329456"/>
            <a:ext cx="118942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000" b="1" i="1" dirty="0"/>
              <a:t>LHC rotational-type</a:t>
            </a:r>
          </a:p>
          <a:p>
            <a:pPr algn="ctr"/>
            <a:r>
              <a:rPr lang="en-GB" sz="1000" i="1" dirty="0"/>
              <a:t>OTR, </a:t>
            </a:r>
            <a:r>
              <a:rPr lang="en-GB" sz="1000" i="1" dirty="0" err="1"/>
              <a:t>Chromox</a:t>
            </a:r>
            <a:endParaRPr lang="en-GB" sz="1000" i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59C9C81-077E-F54B-9008-8DD0D6856374}"/>
              </a:ext>
            </a:extLst>
          </p:cNvPr>
          <p:cNvSpPr txBox="1"/>
          <p:nvPr/>
        </p:nvSpPr>
        <p:spPr>
          <a:xfrm>
            <a:off x="7205837" y="6130185"/>
            <a:ext cx="4578176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900" i="1" dirty="0"/>
              <a:t>Layout for illustrative purposes, order of instruments up to date but exact locations are not</a:t>
            </a:r>
          </a:p>
        </p:txBody>
      </p:sp>
    </p:spTree>
    <p:extLst>
      <p:ext uri="{BB962C8B-B14F-4D97-AF65-F5344CB8AC3E}">
        <p14:creationId xmlns:p14="http://schemas.microsoft.com/office/powerpoint/2010/main" val="171470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BTVs (2)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F3BDC1C2-7333-EA46-B274-0B587B81B72A}"/>
              </a:ext>
            </a:extLst>
          </p:cNvPr>
          <p:cNvSpPr txBox="1">
            <a:spLocks/>
          </p:cNvSpPr>
          <p:nvPr/>
        </p:nvSpPr>
        <p:spPr>
          <a:xfrm>
            <a:off x="407990" y="1074957"/>
            <a:ext cx="6942086" cy="24501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/>
              <a:t>2 new BI BTVs with single YAG screen will be installed: </a:t>
            </a:r>
          </a:p>
          <a:p>
            <a:pPr lvl="1"/>
            <a:r>
              <a:rPr lang="en-US" sz="1200" dirty="0"/>
              <a:t>Location No.1 replacing the pepper pot </a:t>
            </a:r>
          </a:p>
          <a:p>
            <a:pPr lvl="1"/>
            <a:r>
              <a:rPr lang="en-US" sz="1200" dirty="0"/>
              <a:t>After first dipole (No. 3) – for position and energy measurements</a:t>
            </a:r>
          </a:p>
          <a:p>
            <a:r>
              <a:rPr lang="en-US" sz="1200" b="0" dirty="0"/>
              <a:t>MPP/GWA screens may be replaced or modified: </a:t>
            </a:r>
          </a:p>
          <a:p>
            <a:pPr lvl="1"/>
            <a:r>
              <a:rPr lang="en-US" sz="1200" dirty="0"/>
              <a:t>No.6 (previously known as BTV54) still need to decide if we keep or replace with new BI BTV</a:t>
            </a:r>
          </a:p>
          <a:p>
            <a:pPr lvl="1"/>
            <a:r>
              <a:rPr lang="en-US" sz="1200" dirty="0"/>
              <a:t>BTV Exp. Vol. (No.7) where the actuator may be replaced by BI (as requested by the Experimental Team) </a:t>
            </a:r>
          </a:p>
          <a:p>
            <a:r>
              <a:rPr lang="en-US" sz="1200" b="0" dirty="0"/>
              <a:t>Exact positions of BTVs 4, 5 and 6 to be updated from Eleonora’s MAD-X file in the official layout</a:t>
            </a:r>
            <a:endParaRPr lang="en-US" sz="1200" dirty="0"/>
          </a:p>
          <a:p>
            <a:endParaRPr lang="en-US" sz="1200" dirty="0"/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11733FA2-9199-8A4F-9A82-D990B94C0E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1463569"/>
              </p:ext>
            </p:extLst>
          </p:nvPr>
        </p:nvGraphicFramePr>
        <p:xfrm>
          <a:off x="7777713" y="1298835"/>
          <a:ext cx="4006300" cy="1592567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846638">
                  <a:extLst>
                    <a:ext uri="{9D8B030D-6E8A-4147-A177-3AD203B41FA5}">
                      <a16:colId xmlns:a16="http://schemas.microsoft.com/office/drawing/2014/main" val="1793771829"/>
                    </a:ext>
                  </a:extLst>
                </a:gridCol>
                <a:gridCol w="707010">
                  <a:extLst>
                    <a:ext uri="{9D8B030D-6E8A-4147-A177-3AD203B41FA5}">
                      <a16:colId xmlns:a16="http://schemas.microsoft.com/office/drawing/2014/main" val="1381878019"/>
                    </a:ext>
                  </a:extLst>
                </a:gridCol>
                <a:gridCol w="731076">
                  <a:extLst>
                    <a:ext uri="{9D8B030D-6E8A-4147-A177-3AD203B41FA5}">
                      <a16:colId xmlns:a16="http://schemas.microsoft.com/office/drawing/2014/main" val="3386206346"/>
                    </a:ext>
                  </a:extLst>
                </a:gridCol>
                <a:gridCol w="697241">
                  <a:extLst>
                    <a:ext uri="{9D8B030D-6E8A-4147-A177-3AD203B41FA5}">
                      <a16:colId xmlns:a16="http://schemas.microsoft.com/office/drawing/2014/main" val="3711212227"/>
                    </a:ext>
                  </a:extLst>
                </a:gridCol>
                <a:gridCol w="1024335">
                  <a:extLst>
                    <a:ext uri="{9D8B030D-6E8A-4147-A177-3AD203B41FA5}">
                      <a16:colId xmlns:a16="http://schemas.microsoft.com/office/drawing/2014/main" val="1863043234"/>
                    </a:ext>
                  </a:extLst>
                </a:gridCol>
              </a:tblGrid>
              <a:tr h="346811">
                <a:tc>
                  <a:txBody>
                    <a:bodyPr/>
                    <a:lstStyle/>
                    <a:p>
                      <a:r>
                        <a:rPr lang="en-GB" sz="800" dirty="0"/>
                        <a:t>BTV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Diameter/mm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Number of Units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Existing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Confirmed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1062427"/>
                  </a:ext>
                </a:extLst>
              </a:tr>
              <a:tr h="235097">
                <a:tc>
                  <a:txBody>
                    <a:bodyPr/>
                    <a:lstStyle/>
                    <a:p>
                      <a:r>
                        <a:rPr lang="en-GB" sz="800" dirty="0"/>
                        <a:t>CTF linear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1618843"/>
                  </a:ext>
                </a:extLst>
              </a:tr>
              <a:tr h="340099">
                <a:tc>
                  <a:txBody>
                    <a:bodyPr/>
                    <a:lstStyle/>
                    <a:p>
                      <a:r>
                        <a:rPr lang="en-GB" sz="800" dirty="0"/>
                        <a:t>LHC rotational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No, awaiting alignment checks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4424885"/>
                  </a:ext>
                </a:extLst>
              </a:tr>
              <a:tr h="222186">
                <a:tc>
                  <a:txBody>
                    <a:bodyPr/>
                    <a:lstStyle/>
                    <a:p>
                      <a:r>
                        <a:rPr lang="en-GB" sz="800" dirty="0"/>
                        <a:t>New single-screen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893047"/>
                  </a:ext>
                </a:extLst>
              </a:tr>
              <a:tr h="222186">
                <a:tc>
                  <a:txBody>
                    <a:bodyPr/>
                    <a:lstStyle/>
                    <a:p>
                      <a:r>
                        <a:rPr lang="en-GB" sz="800" dirty="0"/>
                        <a:t>New single-screen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9876470"/>
                  </a:ext>
                </a:extLst>
              </a:tr>
            </a:tbl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7FBE19D6-F2D6-5C49-A188-416752FE79BD}"/>
              </a:ext>
            </a:extLst>
          </p:cNvPr>
          <p:cNvSpPr txBox="1"/>
          <p:nvPr/>
        </p:nvSpPr>
        <p:spPr>
          <a:xfrm>
            <a:off x="8068856" y="1073656"/>
            <a:ext cx="342401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i="1" dirty="0"/>
              <a:t>Table 2. Summary of BI BTVs for 18 MeV and common line. 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5AD63B7-A6F4-BA4A-AFBA-0A42D410A6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24" y="3416377"/>
            <a:ext cx="11759877" cy="2713817"/>
          </a:xfrm>
          <a:prstGeom prst="rect">
            <a:avLst/>
          </a:prstGeom>
        </p:spPr>
      </p:pic>
      <p:sp>
        <p:nvSpPr>
          <p:cNvPr id="29" name="Oval 28">
            <a:extLst>
              <a:ext uri="{FF2B5EF4-FFF2-40B4-BE49-F238E27FC236}">
                <a16:creationId xmlns:a16="http://schemas.microsoft.com/office/drawing/2014/main" id="{94F092FD-A6D5-164C-B516-4584C63D29A4}"/>
              </a:ext>
            </a:extLst>
          </p:cNvPr>
          <p:cNvSpPr/>
          <p:nvPr/>
        </p:nvSpPr>
        <p:spPr>
          <a:xfrm>
            <a:off x="1070073" y="3759570"/>
            <a:ext cx="364134" cy="36285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30C1A67-262F-EE43-B33E-D2C9644F179C}"/>
              </a:ext>
            </a:extLst>
          </p:cNvPr>
          <p:cNvSpPr/>
          <p:nvPr/>
        </p:nvSpPr>
        <p:spPr>
          <a:xfrm>
            <a:off x="3492511" y="3762412"/>
            <a:ext cx="364134" cy="36285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FC0B7F0-C358-CC45-BB0E-CA15F674FF3F}"/>
              </a:ext>
            </a:extLst>
          </p:cNvPr>
          <p:cNvSpPr/>
          <p:nvPr/>
        </p:nvSpPr>
        <p:spPr>
          <a:xfrm>
            <a:off x="4171783" y="4016758"/>
            <a:ext cx="364134" cy="36285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66478370-8069-F140-BBC2-9DEB9A05A870}"/>
              </a:ext>
            </a:extLst>
          </p:cNvPr>
          <p:cNvSpPr/>
          <p:nvPr/>
        </p:nvSpPr>
        <p:spPr>
          <a:xfrm>
            <a:off x="6901655" y="4835471"/>
            <a:ext cx="364134" cy="36285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4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473B597-9A01-C142-9A23-370A7A9B4413}"/>
              </a:ext>
            </a:extLst>
          </p:cNvPr>
          <p:cNvSpPr/>
          <p:nvPr/>
        </p:nvSpPr>
        <p:spPr>
          <a:xfrm>
            <a:off x="9556317" y="4835471"/>
            <a:ext cx="364134" cy="36285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5</a:t>
            </a:r>
          </a:p>
        </p:txBody>
      </p:sp>
      <p:sp>
        <p:nvSpPr>
          <p:cNvPr id="34" name="Right Brace 33">
            <a:extLst>
              <a:ext uri="{FF2B5EF4-FFF2-40B4-BE49-F238E27FC236}">
                <a16:creationId xmlns:a16="http://schemas.microsoft.com/office/drawing/2014/main" id="{6CB9152A-BA75-5D40-ADCE-BAFB1B849013}"/>
              </a:ext>
            </a:extLst>
          </p:cNvPr>
          <p:cNvSpPr/>
          <p:nvPr/>
        </p:nvSpPr>
        <p:spPr>
          <a:xfrm rot="5400000">
            <a:off x="3631037" y="3130993"/>
            <a:ext cx="87084" cy="555404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ight Brace 34">
            <a:extLst>
              <a:ext uri="{FF2B5EF4-FFF2-40B4-BE49-F238E27FC236}">
                <a16:creationId xmlns:a16="http://schemas.microsoft.com/office/drawing/2014/main" id="{49EABB9A-1DED-504E-A33D-C71925B6FF7B}"/>
              </a:ext>
            </a:extLst>
          </p:cNvPr>
          <p:cNvSpPr/>
          <p:nvPr/>
        </p:nvSpPr>
        <p:spPr>
          <a:xfrm rot="5400000" flipH="1">
            <a:off x="8696839" y="2193819"/>
            <a:ext cx="76462" cy="429116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83C9624-12DC-624E-A03E-DFCB0D723D6E}"/>
              </a:ext>
            </a:extLst>
          </p:cNvPr>
          <p:cNvSpPr txBox="1"/>
          <p:nvPr/>
        </p:nvSpPr>
        <p:spPr>
          <a:xfrm>
            <a:off x="7350075" y="3952883"/>
            <a:ext cx="27699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60 mm beam pipe aperture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4BAA702-622E-DB4D-99BF-1609C788781F}"/>
              </a:ext>
            </a:extLst>
          </p:cNvPr>
          <p:cNvSpPr txBox="1"/>
          <p:nvPr/>
        </p:nvSpPr>
        <p:spPr>
          <a:xfrm>
            <a:off x="2289584" y="5991685"/>
            <a:ext cx="27699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40 mm beam pipe aperture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104D530E-E0CB-4A45-B379-467EB8E85038}"/>
              </a:ext>
            </a:extLst>
          </p:cNvPr>
          <p:cNvSpPr/>
          <p:nvPr/>
        </p:nvSpPr>
        <p:spPr>
          <a:xfrm>
            <a:off x="10259245" y="5517194"/>
            <a:ext cx="364134" cy="362856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solidFill>
              <a:schemeClr val="accent3">
                <a:shade val="50000"/>
                <a:alpha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6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6EAB8F2-C376-1B45-83C1-EB7B9D965107}"/>
              </a:ext>
            </a:extLst>
          </p:cNvPr>
          <p:cNvSpPr/>
          <p:nvPr/>
        </p:nvSpPr>
        <p:spPr>
          <a:xfrm>
            <a:off x="10786583" y="5517194"/>
            <a:ext cx="364134" cy="362856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solidFill>
              <a:schemeClr val="accent3">
                <a:shade val="50000"/>
                <a:alpha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7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5957D50-8888-B24F-9152-405F1B1A93D2}"/>
              </a:ext>
            </a:extLst>
          </p:cNvPr>
          <p:cNvSpPr txBox="1"/>
          <p:nvPr/>
        </p:nvSpPr>
        <p:spPr>
          <a:xfrm>
            <a:off x="7205837" y="6130185"/>
            <a:ext cx="4578176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900" i="1" dirty="0"/>
              <a:t>Layout for illustrative purposes, order of instruments up to date but exact locations are not</a:t>
            </a:r>
          </a:p>
        </p:txBody>
      </p:sp>
    </p:spTree>
    <p:extLst>
      <p:ext uri="{BB962C8B-B14F-4D97-AF65-F5344CB8AC3E}">
        <p14:creationId xmlns:p14="http://schemas.microsoft.com/office/powerpoint/2010/main" val="157790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31104EA9-8796-9D40-9CB6-A03F51D9E8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24" y="3416377"/>
            <a:ext cx="11759877" cy="271381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 length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October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Pakuza | Run 2c 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233B1A5A-4DA5-E04F-8A40-396173EB3740}"/>
              </a:ext>
            </a:extLst>
          </p:cNvPr>
          <p:cNvSpPr/>
          <p:nvPr/>
        </p:nvSpPr>
        <p:spPr>
          <a:xfrm rot="5400000">
            <a:off x="3631037" y="3130993"/>
            <a:ext cx="87084" cy="555404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ight Brace 22">
            <a:extLst>
              <a:ext uri="{FF2B5EF4-FFF2-40B4-BE49-F238E27FC236}">
                <a16:creationId xmlns:a16="http://schemas.microsoft.com/office/drawing/2014/main" id="{3EA47998-0BFC-4F4A-8F9D-B331360C97B1}"/>
              </a:ext>
            </a:extLst>
          </p:cNvPr>
          <p:cNvSpPr/>
          <p:nvPr/>
        </p:nvSpPr>
        <p:spPr>
          <a:xfrm rot="5400000" flipH="1">
            <a:off x="8696839" y="2193819"/>
            <a:ext cx="76462" cy="429116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3A2F88-1C7F-084C-BD7C-16FD874005E6}"/>
              </a:ext>
            </a:extLst>
          </p:cNvPr>
          <p:cNvSpPr txBox="1"/>
          <p:nvPr/>
        </p:nvSpPr>
        <p:spPr>
          <a:xfrm>
            <a:off x="7350075" y="3952883"/>
            <a:ext cx="27699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60 mm beam pipe aperture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F71E32-8A41-7F4B-9898-1E5696AC5B5E}"/>
              </a:ext>
            </a:extLst>
          </p:cNvPr>
          <p:cNvSpPr txBox="1"/>
          <p:nvPr/>
        </p:nvSpPr>
        <p:spPr>
          <a:xfrm>
            <a:off x="2289584" y="5991685"/>
            <a:ext cx="27699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40 mm beam pipe aperture</a:t>
            </a:r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21C3EBEB-C44E-6E4D-984D-F778A7FBEDED}"/>
              </a:ext>
            </a:extLst>
          </p:cNvPr>
          <p:cNvSpPr txBox="1">
            <a:spLocks/>
          </p:cNvSpPr>
          <p:nvPr/>
        </p:nvSpPr>
        <p:spPr>
          <a:xfrm>
            <a:off x="407990" y="1074957"/>
            <a:ext cx="8071181" cy="24501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/>
              <a:t>Few options for bunch length diagnostics (presented by institutes in the BI Review, 4 July)</a:t>
            </a:r>
          </a:p>
          <a:p>
            <a:r>
              <a:rPr lang="en-US" sz="1200" b="0" dirty="0"/>
              <a:t>Since the Coherent </a:t>
            </a:r>
            <a:r>
              <a:rPr lang="en-US" sz="1200" b="0" dirty="0" err="1"/>
              <a:t>ChDR</a:t>
            </a:r>
            <a:r>
              <a:rPr lang="en-US" sz="1200" b="0" dirty="0"/>
              <a:t> bunch length monitor is 450 mm-long, propose to install this in the 18 MeV line where there is more available space in location before the dogleg (1a)</a:t>
            </a:r>
          </a:p>
          <a:p>
            <a:r>
              <a:rPr lang="en-US" sz="1200" b="0" dirty="0"/>
              <a:t>During commissioning, the instrument can be moved to a location before plasma source 1 (e.g. 1b) for verifying bunch length after dogleg</a:t>
            </a:r>
          </a:p>
          <a:p>
            <a:r>
              <a:rPr lang="en-US" sz="1200" b="0" dirty="0"/>
              <a:t>Then for operation, moved back to 1a for online measurement even when proton bunches are present (not possible at location 1b)</a:t>
            </a:r>
          </a:p>
          <a:p>
            <a:r>
              <a:rPr lang="en-US" sz="1200" b="0" dirty="0"/>
              <a:t>Instrument requires an ICT and BPM close by for normalization, and space for transitions (instrument aperture 50 mm)</a:t>
            </a:r>
          </a:p>
          <a:p>
            <a:r>
              <a:rPr lang="en-US" sz="1200" dirty="0"/>
              <a:t>A proposal, the locations need to be verified and agreed by the institutes</a:t>
            </a:r>
          </a:p>
          <a:p>
            <a:endParaRPr lang="en-US" sz="12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1C50C22-A8A0-AD48-9F56-E9AC1627976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553" r="20037"/>
          <a:stretch/>
        </p:blipFill>
        <p:spPr>
          <a:xfrm rot="5400000">
            <a:off x="9222404" y="665406"/>
            <a:ext cx="2059686" cy="289222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B8F484E-2757-C04A-A292-3E1771A48B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38783" y="1157984"/>
            <a:ext cx="598999" cy="253423"/>
          </a:xfrm>
          <a:prstGeom prst="rect">
            <a:avLst/>
          </a:prstGeom>
        </p:spPr>
      </p:pic>
      <p:sp>
        <p:nvSpPr>
          <p:cNvPr id="27" name="Oval 26">
            <a:extLst>
              <a:ext uri="{FF2B5EF4-FFF2-40B4-BE49-F238E27FC236}">
                <a16:creationId xmlns:a16="http://schemas.microsoft.com/office/drawing/2014/main" id="{90A21605-BDD8-DE4B-BDB5-FC1BFEB7324B}"/>
              </a:ext>
            </a:extLst>
          </p:cNvPr>
          <p:cNvSpPr/>
          <p:nvPr/>
        </p:nvSpPr>
        <p:spPr>
          <a:xfrm>
            <a:off x="2964252" y="4443252"/>
            <a:ext cx="364134" cy="362856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CD6325F-047A-CA44-AC1E-742CB9AEB20E}"/>
              </a:ext>
            </a:extLst>
          </p:cNvPr>
          <p:cNvSpPr txBox="1"/>
          <p:nvPr/>
        </p:nvSpPr>
        <p:spPr>
          <a:xfrm>
            <a:off x="3018079" y="4478361"/>
            <a:ext cx="25648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1a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E0F4A37-0B25-6D48-90FE-43B340397016}"/>
              </a:ext>
            </a:extLst>
          </p:cNvPr>
          <p:cNvSpPr/>
          <p:nvPr/>
        </p:nvSpPr>
        <p:spPr>
          <a:xfrm>
            <a:off x="10120064" y="5515459"/>
            <a:ext cx="364134" cy="362856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DF1374-D538-5041-89C0-FDE5578F439E}"/>
              </a:ext>
            </a:extLst>
          </p:cNvPr>
          <p:cNvSpPr txBox="1"/>
          <p:nvPr/>
        </p:nvSpPr>
        <p:spPr>
          <a:xfrm>
            <a:off x="10173891" y="5558387"/>
            <a:ext cx="25648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1b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6D91A4B-9377-8A4A-829B-BA40EC2DA759}"/>
              </a:ext>
            </a:extLst>
          </p:cNvPr>
          <p:cNvSpPr txBox="1"/>
          <p:nvPr/>
        </p:nvSpPr>
        <p:spPr>
          <a:xfrm>
            <a:off x="8891022" y="884643"/>
            <a:ext cx="2715487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i="1" dirty="0" err="1"/>
              <a:t>ChDR</a:t>
            </a:r>
            <a:r>
              <a:rPr lang="en-GB" sz="1000" i="1" dirty="0"/>
              <a:t> bunch length monitor installed at CLEAR.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E1662BE-46CB-EE4A-8B67-9886C5EC80F7}"/>
              </a:ext>
            </a:extLst>
          </p:cNvPr>
          <p:cNvSpPr txBox="1"/>
          <p:nvPr/>
        </p:nvSpPr>
        <p:spPr>
          <a:xfrm>
            <a:off x="7205837" y="6130185"/>
            <a:ext cx="4578176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900" i="1" dirty="0"/>
              <a:t>Layout for illustrative purposes, order of instruments up to date but exact locations are not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E89A48-1F11-C74E-B195-ED1290FFC5E7}"/>
              </a:ext>
            </a:extLst>
          </p:cNvPr>
          <p:cNvSpPr txBox="1"/>
          <p:nvPr/>
        </p:nvSpPr>
        <p:spPr>
          <a:xfrm>
            <a:off x="8541892" y="3238456"/>
            <a:ext cx="3552254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100" b="1" dirty="0"/>
              <a:t>Jack </a:t>
            </a:r>
            <a:r>
              <a:rPr lang="en-US" sz="1100" b="1" dirty="0" err="1"/>
              <a:t>McGunigal’s</a:t>
            </a:r>
            <a:r>
              <a:rPr lang="en-US" sz="1100" b="1" dirty="0"/>
              <a:t> </a:t>
            </a:r>
            <a:r>
              <a:rPr lang="en-US" sz="1100" dirty="0"/>
              <a:t>talk tomorrow on results from CLEAR</a:t>
            </a:r>
          </a:p>
          <a:p>
            <a:pPr algn="l"/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566898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5641</TotalTime>
  <Words>2786</Words>
  <Application>Microsoft Macintosh PowerPoint</Application>
  <PresentationFormat>Widescreen</PresentationFormat>
  <Paragraphs>456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Cambria Math</vt:lpstr>
      <vt:lpstr>Office Theme</vt:lpstr>
      <vt:lpstr>Run 2c beam instrumentation: towards specifications</vt:lpstr>
      <vt:lpstr>Overview </vt:lpstr>
      <vt:lpstr>Instruments for the 18 MeV electron line and common line with protons</vt:lpstr>
      <vt:lpstr>BPMs </vt:lpstr>
      <vt:lpstr>BPMs </vt:lpstr>
      <vt:lpstr>BPMs </vt:lpstr>
      <vt:lpstr>BTVs (1) </vt:lpstr>
      <vt:lpstr>BTVs (2) </vt:lpstr>
      <vt:lpstr>Bunch length</vt:lpstr>
      <vt:lpstr>Bunch charge</vt:lpstr>
      <vt:lpstr>Instruments for the 150 MeV electron line</vt:lpstr>
      <vt:lpstr>BPMs (1)</vt:lpstr>
      <vt:lpstr>BPMs (2)</vt:lpstr>
      <vt:lpstr>BTVs (1)</vt:lpstr>
      <vt:lpstr>BTVs (2)</vt:lpstr>
      <vt:lpstr>Bunch length</vt:lpstr>
      <vt:lpstr>Bunch charge</vt:lpstr>
      <vt:lpstr>Instruments for the proton line</vt:lpstr>
      <vt:lpstr>Upstream plasma 1</vt:lpstr>
      <vt:lpstr>Summary 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Collette Pakuza</dc:creator>
  <cp:lastModifiedBy>Collette Pakuza</cp:lastModifiedBy>
  <cp:revision>2477</cp:revision>
  <cp:lastPrinted>2025-08-21T06:57:47Z</cp:lastPrinted>
  <dcterms:created xsi:type="dcterms:W3CDTF">2025-06-26T08:36:13Z</dcterms:created>
  <dcterms:modified xsi:type="dcterms:W3CDTF">2025-10-16T12:42:32Z</dcterms:modified>
</cp:coreProperties>
</file>