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EA0B14-EACA-AEC3-DDB9-9538093266E1}" v="221" dt="2025-10-15T13:42:31.22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z="12000" spc="-119"/>
            </a:lvl1pPr>
          </a:lstStyle>
          <a:p>
            <a:r>
              <a:t>Presentation Title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100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Agenda Subtitle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Agenda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12000" spc="-119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z="35000" spc="-175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z="5500" spc="-5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36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z="9300" spc="-93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a curved, white, layered pattern"/>
          <p:cNvSpPr>
            <a:spLocks noGrp="1"/>
          </p:cNvSpPr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Close-up of a layered pattern of grey stone"/>
          <p:cNvSpPr>
            <a:spLocks noGrp="1"/>
          </p:cNvSpPr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Close-up of a white ribbed pattern"/>
          <p:cNvSpPr>
            <a:spLocks noGrp="1"/>
          </p:cNvSpPr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ngular, futuristic, white corridor with shadows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uturistic, curved, white structure"/>
          <p:cNvSpPr>
            <a:spLocks noGrp="1"/>
          </p:cNvSpPr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z="12000" spc="-119"/>
            </a:lvl1pPr>
          </a:lstStyle>
          <a:p>
            <a:r>
              <a:t>Presentation Title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curved, white, layered pattern"/>
          <p:cNvSpPr>
            <a:spLocks noGrp="1"/>
          </p:cNvSpPr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43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lose-up of the edge of white curved stone"/>
          <p:cNvSpPr>
            <a:spLocks noGrp="1"/>
          </p:cNvSpPr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6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7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Slide Subtitle</a:t>
            </a:r>
          </a:p>
        </p:txBody>
      </p:sp>
      <p:sp>
        <p:nvSpPr>
          <p:cNvPr id="8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2000" spc="-119"/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58499" y="12458699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-100" baseline="0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29.png"/><Relationship Id="rId5" Type="http://schemas.openxmlformats.org/officeDocument/2006/relationships/image" Target="../media/image5.jpe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29.png"/><Relationship Id="rId5" Type="http://schemas.openxmlformats.org/officeDocument/2006/relationships/image" Target="../media/image5.jpe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31.png"/><Relationship Id="rId5" Type="http://schemas.openxmlformats.org/officeDocument/2006/relationships/image" Target="../media/image5.jpe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4.png"/><Relationship Id="rId9" Type="http://schemas.openxmlformats.org/officeDocument/2006/relationships/image" Target="../media/image29.png"/><Relationship Id="rId14" Type="http://schemas.openxmlformats.org/officeDocument/2006/relationships/image" Target="../media/image3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0.gif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hyperlink" Target="https://www.astec.stfc.ac.uk/Pages/CLARA-FEL-Test-Facility.asp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39.png"/><Relationship Id="rId5" Type="http://schemas.openxmlformats.org/officeDocument/2006/relationships/image" Target="../media/image5.jpeg"/><Relationship Id="rId10" Type="http://schemas.openxmlformats.org/officeDocument/2006/relationships/image" Target="../media/image38.jpeg"/><Relationship Id="rId4" Type="http://schemas.openxmlformats.org/officeDocument/2006/relationships/image" Target="../media/image4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46.png"/><Relationship Id="rId18" Type="http://schemas.openxmlformats.org/officeDocument/2006/relationships/image" Target="../media/image51.gif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image" Target="../media/image2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44.png"/><Relationship Id="rId5" Type="http://schemas.openxmlformats.org/officeDocument/2006/relationships/image" Target="../media/image5.jpe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4.png"/><Relationship Id="rId9" Type="http://schemas.openxmlformats.org/officeDocument/2006/relationships/image" Target="../media/image27.png"/><Relationship Id="rId1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tif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15.png"/><Relationship Id="rId5" Type="http://schemas.openxmlformats.org/officeDocument/2006/relationships/image" Target="../media/image5.jpeg"/><Relationship Id="rId10" Type="http://schemas.openxmlformats.org/officeDocument/2006/relationships/image" Target="../media/image14.tif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tif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15.png"/><Relationship Id="rId5" Type="http://schemas.openxmlformats.org/officeDocument/2006/relationships/image" Target="../media/image5.jpeg"/><Relationship Id="rId10" Type="http://schemas.openxmlformats.org/officeDocument/2006/relationships/image" Target="../media/image14.tif"/><Relationship Id="rId4" Type="http://schemas.openxmlformats.org/officeDocument/2006/relationships/image" Target="../media/image4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20.jpeg"/><Relationship Id="rId4" Type="http://schemas.openxmlformats.org/officeDocument/2006/relationships/image" Target="../media/image4.pn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2.gif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12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20.jpeg"/><Relationship Id="rId4" Type="http://schemas.openxmlformats.org/officeDocument/2006/relationships/image" Target="../media/image4.pn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hyperlink" Target="mailto:debdeep.ghosal@cockcroft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ghosal@liverpool.ac.uk" TargetMode="External"/><Relationship Id="rId11" Type="http://schemas.openxmlformats.org/officeDocument/2006/relationships/image" Target="../media/image25.png"/><Relationship Id="rId5" Type="http://schemas.openxmlformats.org/officeDocument/2006/relationships/image" Target="../media/image5.jpeg"/><Relationship Id="rId10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Update on Emittance diagnostics"/>
          <p:cNvSpPr txBox="1">
            <a:spLocks noGrp="1"/>
          </p:cNvSpPr>
          <p:nvPr>
            <p:ph type="ctrTitle"/>
          </p:nvPr>
        </p:nvSpPr>
        <p:spPr>
          <a:xfrm>
            <a:off x="1225165" y="1620460"/>
            <a:ext cx="22309180" cy="2060702"/>
          </a:xfrm>
          <a:prstGeom prst="rect">
            <a:avLst/>
          </a:prstGeom>
        </p:spPr>
        <p:txBody>
          <a:bodyPr/>
          <a:lstStyle>
            <a:lvl1pPr>
              <a:defRPr sz="9000" spc="-90">
                <a:solidFill>
                  <a:srgbClr val="FFFFFF"/>
                </a:solidFill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t>Update on Emittance diagnostics</a:t>
            </a:r>
          </a:p>
        </p:txBody>
      </p:sp>
      <p:pic>
        <p:nvPicPr>
          <p:cNvPr id="173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744" y="11554417"/>
            <a:ext cx="2572545" cy="18174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177" y="12093698"/>
            <a:ext cx="3932837" cy="1010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unknown.png" descr="unknow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3902" y="11781835"/>
            <a:ext cx="2045343" cy="1634631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77" name="Debdeep Ghosal, J. Wolfenden, C. Welsch…"/>
          <p:cNvSpPr txBox="1"/>
          <p:nvPr/>
        </p:nvSpPr>
        <p:spPr>
          <a:xfrm>
            <a:off x="1271767" y="9352982"/>
            <a:ext cx="16631267" cy="2060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pPr defTabSz="825500">
              <a:spcBef>
                <a:spcPts val="0"/>
              </a:spcBef>
              <a:defRPr sz="4600">
                <a:solidFill>
                  <a:srgbClr val="D5D5D5"/>
                </a:solidFill>
                <a:latin typeface="Produkt Regular"/>
                <a:ea typeface="Produkt Regular"/>
                <a:cs typeface="Produkt Regular"/>
                <a:sym typeface="Produkt Regular"/>
              </a:defRPr>
            </a:pPr>
            <a:r>
              <a:rPr>
                <a:solidFill>
                  <a:srgbClr val="FFFFFF"/>
                </a:solidFill>
              </a:rPr>
              <a:t>Debdeep</a:t>
            </a:r>
            <a:r>
              <a:rPr i="1">
                <a:solidFill>
                  <a:srgbClr val="FFFFFF"/>
                </a:solidFill>
              </a:rPr>
              <a:t> </a:t>
            </a:r>
            <a:r>
              <a:rPr>
                <a:solidFill>
                  <a:srgbClr val="FFFFFF"/>
                </a:solidFill>
              </a:rPr>
              <a:t>Ghosal</a:t>
            </a:r>
            <a:r>
              <a:t>, </a:t>
            </a:r>
            <a:r>
              <a:rPr>
                <a:latin typeface="Produkt Light"/>
                <a:ea typeface="Produkt Light"/>
                <a:cs typeface="Produkt Light"/>
                <a:sym typeface="Produkt Light"/>
              </a:rPr>
              <a:t>J. Wolfenden, C. Welsch</a:t>
            </a:r>
          </a:p>
          <a:p>
            <a:pPr defTabSz="825500">
              <a:spcBef>
                <a:spcPts val="0"/>
              </a:spcBef>
              <a:defRPr sz="4600">
                <a:solidFill>
                  <a:schemeClr val="accent3"/>
                </a:solidFill>
                <a:latin typeface="Produkt Light"/>
                <a:ea typeface="Produkt Light"/>
                <a:cs typeface="Produkt Light"/>
                <a:sym typeface="Produkt Light"/>
              </a:defRPr>
            </a:pPr>
            <a:r>
              <a:t>16</a:t>
            </a:r>
            <a:r>
              <a:rPr baseline="31999"/>
              <a:t>th </a:t>
            </a:r>
            <a:r>
              <a:t>Oct., ‘25</a:t>
            </a:r>
          </a:p>
        </p:txBody>
      </p:sp>
      <p:pic>
        <p:nvPicPr>
          <p:cNvPr id="178" name="AWAKE_white_background.jpg" descr="AWAKE_white_backgroun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68134" y="11867550"/>
            <a:ext cx="2362385" cy="1191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clear_logo.png" descr="clear_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65642" y="12034154"/>
            <a:ext cx="2383881" cy="857936"/>
          </a:xfrm>
          <a:prstGeom prst="rect">
            <a:avLst/>
          </a:prstGeom>
          <a:ln w="254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180" name="AWAKE collab meet"/>
          <p:cNvSpPr txBox="1">
            <a:spLocks noGrp="1"/>
          </p:cNvSpPr>
          <p:nvPr>
            <p:ph type="subTitle" sz="quarter" idx="1"/>
          </p:nvPr>
        </p:nvSpPr>
        <p:spPr>
          <a:xfrm>
            <a:off x="1206500" y="5887654"/>
            <a:ext cx="21971000" cy="1775074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chemeClr val="accent4">
                    <a:hueOff val="-297102"/>
                    <a:satOff val="16978"/>
                    <a:lumOff val="-20883"/>
                  </a:schemeClr>
                </a:solidFill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pPr>
              <a:defRPr i="0">
                <a:latin typeface="+mn-lt"/>
                <a:ea typeface="+mn-ea"/>
                <a:cs typeface="+mn-cs"/>
                <a:sym typeface="Produkt Extralight"/>
              </a:defRPr>
            </a:pPr>
            <a:r>
              <a:rPr i="1">
                <a:latin typeface="Produkt Regular"/>
                <a:ea typeface="Produkt Regular"/>
                <a:cs typeface="Produkt Regular"/>
                <a:sym typeface="Produkt Regular"/>
              </a:rPr>
              <a:t>AWAKE collab meet </a:t>
            </a:r>
          </a:p>
        </p:txBody>
      </p:sp>
      <p:pic>
        <p:nvPicPr>
          <p:cNvPr id="181" name="Cern_Logo_black.svg.png" descr="Cern_Logo_black.svg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0663" y="7387460"/>
            <a:ext cx="1511655" cy="1511656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Line"/>
          <p:cNvSpPr/>
          <p:nvPr/>
        </p:nvSpPr>
        <p:spPr>
          <a:xfrm>
            <a:off x="1278540" y="19578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31473" y="12458699"/>
            <a:ext cx="215647" cy="429261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184" name="IMG_6679.jpeg" descr="IMG_6679.jpeg"/>
          <p:cNvPicPr>
            <a:picLocks noChangeAspect="1"/>
          </p:cNvPicPr>
          <p:nvPr/>
        </p:nvPicPr>
        <p:blipFill>
          <a:blip r:embed="rId9"/>
          <a:srcRect t="12072" b="12072"/>
          <a:stretch>
            <a:fillRect/>
          </a:stretch>
        </p:blipFill>
        <p:spPr>
          <a:xfrm>
            <a:off x="10926567" y="4157479"/>
            <a:ext cx="6104761" cy="6142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7" extrusionOk="0">
                <a:moveTo>
                  <a:pt x="10408" y="0"/>
                </a:moveTo>
                <a:cubicBezTo>
                  <a:pt x="4994" y="192"/>
                  <a:pt x="589" y="4319"/>
                  <a:pt x="0" y="9590"/>
                </a:cubicBezTo>
                <a:lnTo>
                  <a:pt x="0" y="11981"/>
                </a:lnTo>
                <a:cubicBezTo>
                  <a:pt x="153" y="13367"/>
                  <a:pt x="567" y="14676"/>
                  <a:pt x="1196" y="15855"/>
                </a:cubicBezTo>
                <a:cubicBezTo>
                  <a:pt x="1238" y="15933"/>
                  <a:pt x="1337" y="15960"/>
                  <a:pt x="1414" y="15916"/>
                </a:cubicBezTo>
                <a:lnTo>
                  <a:pt x="10429" y="10744"/>
                </a:lnTo>
                <a:cubicBezTo>
                  <a:pt x="10516" y="10694"/>
                  <a:pt x="10569" y="10599"/>
                  <a:pt x="10569" y="10499"/>
                </a:cubicBezTo>
                <a:lnTo>
                  <a:pt x="10569" y="158"/>
                </a:lnTo>
                <a:cubicBezTo>
                  <a:pt x="10569" y="69"/>
                  <a:pt x="10497" y="-2"/>
                  <a:pt x="10408" y="0"/>
                </a:cubicBezTo>
                <a:close/>
                <a:moveTo>
                  <a:pt x="11192" y="0"/>
                </a:moveTo>
                <a:cubicBezTo>
                  <a:pt x="11103" y="-3"/>
                  <a:pt x="11030" y="69"/>
                  <a:pt x="11030" y="158"/>
                </a:cubicBezTo>
                <a:lnTo>
                  <a:pt x="11030" y="10499"/>
                </a:lnTo>
                <a:cubicBezTo>
                  <a:pt x="11030" y="10599"/>
                  <a:pt x="11084" y="10694"/>
                  <a:pt x="11171" y="10744"/>
                </a:cubicBezTo>
                <a:lnTo>
                  <a:pt x="20186" y="15916"/>
                </a:lnTo>
                <a:cubicBezTo>
                  <a:pt x="20263" y="15960"/>
                  <a:pt x="20362" y="15932"/>
                  <a:pt x="20404" y="15855"/>
                </a:cubicBezTo>
                <a:cubicBezTo>
                  <a:pt x="21034" y="14676"/>
                  <a:pt x="21447" y="13368"/>
                  <a:pt x="21600" y="11981"/>
                </a:cubicBezTo>
                <a:lnTo>
                  <a:pt x="21600" y="9590"/>
                </a:lnTo>
                <a:cubicBezTo>
                  <a:pt x="21011" y="4319"/>
                  <a:pt x="16606" y="192"/>
                  <a:pt x="11192" y="0"/>
                </a:cubicBezTo>
                <a:close/>
                <a:moveTo>
                  <a:pt x="10799" y="11102"/>
                </a:moveTo>
                <a:cubicBezTo>
                  <a:pt x="10750" y="11102"/>
                  <a:pt x="10703" y="11115"/>
                  <a:pt x="10659" y="11141"/>
                </a:cubicBezTo>
                <a:lnTo>
                  <a:pt x="1644" y="16312"/>
                </a:lnTo>
                <a:cubicBezTo>
                  <a:pt x="1567" y="16356"/>
                  <a:pt x="1542" y="16456"/>
                  <a:pt x="1589" y="16531"/>
                </a:cubicBezTo>
                <a:cubicBezTo>
                  <a:pt x="3512" y="19574"/>
                  <a:pt x="6918" y="21597"/>
                  <a:pt x="10799" y="21597"/>
                </a:cubicBezTo>
                <a:cubicBezTo>
                  <a:pt x="14681" y="21597"/>
                  <a:pt x="18088" y="19574"/>
                  <a:pt x="20011" y="16531"/>
                </a:cubicBezTo>
                <a:cubicBezTo>
                  <a:pt x="20058" y="16456"/>
                  <a:pt x="20033" y="16356"/>
                  <a:pt x="19956" y="16312"/>
                </a:cubicBezTo>
                <a:lnTo>
                  <a:pt x="10941" y="11141"/>
                </a:lnTo>
                <a:cubicBezTo>
                  <a:pt x="10897" y="11115"/>
                  <a:pt x="10848" y="11102"/>
                  <a:pt x="10799" y="1110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85" name="CI.jpeg" descr="CI.jpeg"/>
          <p:cNvPicPr>
            <a:picLocks/>
          </p:cNvPicPr>
          <p:nvPr/>
        </p:nvPicPr>
        <p:blipFill>
          <a:blip r:embed="rId10"/>
          <a:srcRect l="30919"/>
          <a:stretch>
            <a:fillRect/>
          </a:stretch>
        </p:blipFill>
        <p:spPr>
          <a:xfrm>
            <a:off x="17106835" y="3724802"/>
            <a:ext cx="6094821" cy="73422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uol.jpg" descr="uol.jpg"/>
          <p:cNvPicPr>
            <a:picLocks noChangeAspect="1"/>
          </p:cNvPicPr>
          <p:nvPr/>
        </p:nvPicPr>
        <p:blipFill>
          <a:blip r:embed="rId11"/>
          <a:srcRect l="48334" t="6533" b="6533"/>
          <a:stretch>
            <a:fillRect/>
          </a:stretch>
        </p:blipFill>
        <p:spPr>
          <a:xfrm flipH="1">
            <a:off x="17088122" y="3768864"/>
            <a:ext cx="3688558" cy="3253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87" y="0"/>
                </a:moveTo>
                <a:lnTo>
                  <a:pt x="21600" y="3489"/>
                </a:lnTo>
                <a:lnTo>
                  <a:pt x="21600" y="21600"/>
                </a:lnTo>
                <a:lnTo>
                  <a:pt x="5659" y="21600"/>
                </a:lnTo>
                <a:lnTo>
                  <a:pt x="0" y="0"/>
                </a:lnTo>
                <a:lnTo>
                  <a:pt x="2068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04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05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08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0350" y="12321528"/>
            <a:ext cx="303277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411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12" name="OSR Simulation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OSR Simulation</a:t>
            </a:r>
          </a:p>
        </p:txBody>
      </p:sp>
      <p:sp>
        <p:nvSpPr>
          <p:cNvPr id="413" name="SRW &lt;—&gt; Zemax (Full end-to end integration) with parametric scans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SRW &lt;—&gt; </a:t>
            </a:r>
            <a:r>
              <a:rPr err="1">
                <a:solidFill>
                  <a:schemeClr val="bg1">
                    <a:lumMod val="49000"/>
                  </a:schemeClr>
                </a:solidFill>
              </a:rPr>
              <a:t>Zemax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(Full </a:t>
            </a:r>
            <a:r>
              <a:rPr lang="en-US">
                <a:solidFill>
                  <a:schemeClr val="bg1">
                    <a:lumMod val="49000"/>
                  </a:schemeClr>
                </a:solidFill>
              </a:rPr>
              <a:t>end-to-end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integration) with parametric scans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414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15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16" name="Text"/>
          <p:cNvSpPr txBox="1"/>
          <p:nvPr/>
        </p:nvSpPr>
        <p:spPr>
          <a:xfrm>
            <a:off x="5905500" y="13589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17" name="ESRF.jpg" descr="ESRF.jp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7873840" y="1121207"/>
            <a:ext cx="1219462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8" name="Screenshot 2024-10-17 at 01.19.42.png" descr="Screenshot 2024-10-17 at 01.19.4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11619" y="1278357"/>
            <a:ext cx="3299682" cy="955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9" name="OSR.png" descr="OSR.pn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987107" y="5003917"/>
            <a:ext cx="5969938" cy="4890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0" name="MLA_spatial_unzoom.png" descr="MLA_spatial_unzoo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95494" y="5038134"/>
            <a:ext cx="6682219" cy="5128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MLA_farfield.png" descr="MLA_farfield.png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16331046" y="5038134"/>
            <a:ext cx="6682219" cy="5038672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Image plane          MLAfocal Plane"/>
          <p:cNvSpPr txBox="1"/>
          <p:nvPr/>
        </p:nvSpPr>
        <p:spPr>
          <a:xfrm>
            <a:off x="13333193" y="4664132"/>
            <a:ext cx="5159376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Image plane          MLAfocal Plane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25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6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7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29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430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20142" y="12321528"/>
            <a:ext cx="443485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432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33" name="OSR Simulation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OSR Simulation</a:t>
            </a:r>
          </a:p>
        </p:txBody>
      </p:sp>
      <p:sp>
        <p:nvSpPr>
          <p:cNvPr id="434" name="SRW &lt;—&gt; Zemax (Full end-to end integration) with parametric scans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SRW &lt;—&gt; </a:t>
            </a:r>
            <a:r>
              <a:rPr err="1">
                <a:solidFill>
                  <a:schemeClr val="bg1">
                    <a:lumMod val="49000"/>
                  </a:schemeClr>
                </a:solidFill>
              </a:rPr>
              <a:t>Zemax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(Full </a:t>
            </a:r>
            <a:r>
              <a:rPr lang="en-US">
                <a:solidFill>
                  <a:schemeClr val="bg1">
                    <a:lumMod val="49000"/>
                  </a:schemeClr>
                </a:solidFill>
              </a:rPr>
              <a:t>end-to-end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integration) with parametric scans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435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36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37" name="Text"/>
          <p:cNvSpPr txBox="1"/>
          <p:nvPr/>
        </p:nvSpPr>
        <p:spPr>
          <a:xfrm>
            <a:off x="5905500" y="13589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38" name="ESRF.jpg" descr="ESRF.jp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7873840" y="1121207"/>
            <a:ext cx="1219462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9" name="Screenshot 2024-10-17 at 01.19.42.png" descr="Screenshot 2024-10-17 at 01.19.4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11619" y="1278357"/>
            <a:ext cx="3299682" cy="955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0" name="OSR.png" descr="OSR.pn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987107" y="5003917"/>
            <a:ext cx="6071510" cy="519685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1" name="MLA_spatial_unzoom.png" descr="MLA_spatial_unzoo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95494" y="5038134"/>
            <a:ext cx="6682219" cy="5128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MLA_farfield.png" descr="MLA_farfield.png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16331046" y="5038134"/>
            <a:ext cx="6682219" cy="5038672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Image plane          MLAfocal Plane"/>
          <p:cNvSpPr txBox="1"/>
          <p:nvPr/>
        </p:nvSpPr>
        <p:spPr>
          <a:xfrm>
            <a:off x="13333193" y="4664132"/>
            <a:ext cx="5159376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Image plane          MLAfocal Plane</a:t>
            </a:r>
          </a:p>
        </p:txBody>
      </p:sp>
      <p:sp>
        <p:nvSpPr>
          <p:cNvPr id="444" name="Rectangle"/>
          <p:cNvSpPr/>
          <p:nvPr/>
        </p:nvSpPr>
        <p:spPr>
          <a:xfrm>
            <a:off x="1446560" y="4294245"/>
            <a:ext cx="21637791" cy="6526450"/>
          </a:xfrm>
          <a:prstGeom prst="rect">
            <a:avLst/>
          </a:prstGeom>
          <a:solidFill>
            <a:srgbClr val="FFFFFF">
              <a:alpha val="8581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45" name="450x100y.png" descr="450x100y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824141" y="4909658"/>
            <a:ext cx="6896839" cy="51284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6" name="image (5).png" descr="image (5).png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9079508" y="5038134"/>
            <a:ext cx="6224984" cy="4878843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25x20y_0.2.png" descr="25x20y_0.2.png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1628149" y="4993260"/>
            <a:ext cx="7054240" cy="51678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50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453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54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455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06095" y="12321528"/>
            <a:ext cx="357532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57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58" name="OSR Simulation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OSR Simulation</a:t>
            </a:r>
          </a:p>
        </p:txBody>
      </p:sp>
      <p:sp>
        <p:nvSpPr>
          <p:cNvPr id="459" name="SRW &lt;—&gt; Zemax (Full end-to end integration) with parametric scans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SRW &lt;—&gt; </a:t>
            </a:r>
            <a:r>
              <a:rPr err="1">
                <a:solidFill>
                  <a:schemeClr val="bg1">
                    <a:lumMod val="49000"/>
                  </a:schemeClr>
                </a:solidFill>
              </a:rPr>
              <a:t>Zemax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(Full </a:t>
            </a:r>
            <a:r>
              <a:rPr lang="en-US">
                <a:solidFill>
                  <a:schemeClr val="bg1">
                    <a:lumMod val="49000"/>
                  </a:schemeClr>
                </a:solidFill>
              </a:rPr>
              <a:t>end-to-end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integration) with parametric scans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460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61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62" name="Text"/>
          <p:cNvSpPr txBox="1"/>
          <p:nvPr/>
        </p:nvSpPr>
        <p:spPr>
          <a:xfrm>
            <a:off x="5905500" y="13589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63" name="OSR.png" descr="OSR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987107" y="5003917"/>
            <a:ext cx="6071510" cy="519685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4" name="MLA_spatial_unzoom.png" descr="MLA_spatial_unzoo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5494" y="5038134"/>
            <a:ext cx="6682219" cy="5128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MLA_farfield.png" descr="MLA_farfield.pn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6331046" y="5038134"/>
            <a:ext cx="6682219" cy="5038672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Image plane          MLAfocal Plane"/>
          <p:cNvSpPr txBox="1"/>
          <p:nvPr/>
        </p:nvSpPr>
        <p:spPr>
          <a:xfrm>
            <a:off x="13333193" y="4664132"/>
            <a:ext cx="5159376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Image plane          MLAfocal Plane</a:t>
            </a:r>
          </a:p>
        </p:txBody>
      </p:sp>
      <p:sp>
        <p:nvSpPr>
          <p:cNvPr id="467" name="Rectangle"/>
          <p:cNvSpPr/>
          <p:nvPr/>
        </p:nvSpPr>
        <p:spPr>
          <a:xfrm>
            <a:off x="1446560" y="4294245"/>
            <a:ext cx="21637791" cy="6526450"/>
          </a:xfrm>
          <a:prstGeom prst="rect">
            <a:avLst/>
          </a:prstGeom>
          <a:solidFill>
            <a:srgbClr val="FFFFFF">
              <a:alpha val="89816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68" name="450x100y.png" descr="450x100y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82744" y="4038600"/>
            <a:ext cx="4418513" cy="328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9" name="image (5).png" descr="image (5).png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5788847" y="4038600"/>
            <a:ext cx="4152392" cy="3368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0" name="25x20y_0.2.png" descr="25x20y_0.2.png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172982" y="3946092"/>
            <a:ext cx="4532866" cy="3368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1" name="ellipse_gif.gif" descr="ellipse_gif.gif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6282628" y="7411426"/>
            <a:ext cx="4152392" cy="40768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2" name="twiss_sim.png" descr="twiss_sim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442761" y="4643311"/>
            <a:ext cx="8630214" cy="6884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75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7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479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480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58851" y="12321528"/>
            <a:ext cx="404776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482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83" name="Equipment Status for run-2c and other Updates"/>
          <p:cNvSpPr txBox="1">
            <a:spLocks noGrp="1"/>
          </p:cNvSpPr>
          <p:nvPr>
            <p:ph type="ctrTitle"/>
          </p:nvPr>
        </p:nvSpPr>
        <p:spPr>
          <a:xfrm>
            <a:off x="1206500" y="876300"/>
            <a:ext cx="21677668" cy="1689100"/>
          </a:xfrm>
          <a:prstGeom prst="rect">
            <a:avLst/>
          </a:prstGeom>
        </p:spPr>
        <p:txBody>
          <a:bodyPr anchor="t"/>
          <a:lstStyle>
            <a:lvl1pPr defTabSz="263144">
              <a:defRPr sz="7844" spc="-78">
                <a:solidFill>
                  <a:srgbClr val="000000"/>
                </a:solidFill>
              </a:defRPr>
            </a:lvl1pPr>
          </a:lstStyle>
          <a:p>
            <a:r>
              <a:t>Equipment Status for run-2c and other Updates</a:t>
            </a:r>
          </a:p>
        </p:txBody>
      </p:sp>
      <p:sp>
        <p:nvSpPr>
          <p:cNvPr id="484" name="System design and beamtime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System design and beamtime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485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86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87" name="Text"/>
          <p:cNvSpPr txBox="1"/>
          <p:nvPr/>
        </p:nvSpPr>
        <p:spPr>
          <a:xfrm>
            <a:off x="5905500" y="13589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488" name="Content Placeholder 2"/>
          <p:cNvSpPr txBox="1"/>
          <p:nvPr/>
        </p:nvSpPr>
        <p:spPr>
          <a:xfrm>
            <a:off x="1324054" y="4000772"/>
            <a:ext cx="8184295" cy="3009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/>
          <a:p>
            <a:pPr marL="339090" indent="-339090" defTabSz="905255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772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rPr sz="2750" b="1"/>
              <a:t>PCO Edge 26</a:t>
            </a:r>
            <a:r>
              <a:rPr sz="2750"/>
              <a:t> (~£10k) to </a:t>
            </a:r>
            <a:r>
              <a:rPr sz="2750" b="1"/>
              <a:t>Basler ace2 a2A2048-37gmPRO </a:t>
            </a:r>
            <a:r>
              <a:rPr sz="2750"/>
              <a:t>(~£370) Camera comparison carried out</a:t>
            </a:r>
            <a:endParaRPr lang="en-US" sz="2750"/>
          </a:p>
          <a:p>
            <a:pPr marL="339090" indent="-339090" defTabSz="905255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772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rPr sz="2750"/>
              <a:t>Much smaller sensor (not relevant), comparable resolution, slightly worse noise floor</a:t>
            </a:r>
          </a:p>
          <a:p>
            <a:pPr marL="339090" indent="-339090" defTabSz="905255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772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rPr sz="2750" b="1"/>
              <a:t>DN63 CF</a:t>
            </a:r>
            <a:r>
              <a:rPr sz="2750"/>
              <a:t> finalized with Nicolas, Marlene… (more angular acceptance)</a:t>
            </a:r>
          </a:p>
        </p:txBody>
      </p:sp>
      <p:pic>
        <p:nvPicPr>
          <p:cNvPr id="489" name="Picture 4" descr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0063" y="7289406"/>
            <a:ext cx="5902679" cy="3320258"/>
          </a:xfrm>
          <a:prstGeom prst="rect">
            <a:avLst/>
          </a:prstGeom>
          <a:ln w="12700">
            <a:miter lim="400000"/>
          </a:ln>
        </p:spPr>
      </p:pic>
      <p:pic>
        <p:nvPicPr>
          <p:cNvPr id="490" name="Picture 15" descr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0513" y="7049644"/>
            <a:ext cx="4750320" cy="4055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491" name="Picture 4" descr="Picture 4"/>
          <p:cNvPicPr>
            <a:picLocks noChangeAspect="1"/>
          </p:cNvPicPr>
          <p:nvPr/>
        </p:nvPicPr>
        <p:blipFill>
          <a:blip r:embed="rId10"/>
          <a:srcRect t="6425" b="6425"/>
          <a:stretch>
            <a:fillRect/>
          </a:stretch>
        </p:blipFill>
        <p:spPr>
          <a:xfrm>
            <a:off x="9872079" y="4025310"/>
            <a:ext cx="2930692" cy="2554043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  <p:sp>
        <p:nvSpPr>
          <p:cNvPr id="492" name="Content Placeholder 2"/>
          <p:cNvSpPr txBox="1"/>
          <p:nvPr/>
        </p:nvSpPr>
        <p:spPr>
          <a:xfrm>
            <a:off x="13471453" y="3890329"/>
            <a:ext cx="5705494" cy="3665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/>
          <a:p>
            <a:pPr marL="342900" indent="-3429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000"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OTR quad scan simulation </a:t>
            </a:r>
            <a:r>
              <a:rPr>
                <a:solidFill>
                  <a:srgbClr val="0070C0"/>
                </a:solidFill>
              </a:rPr>
              <a:t>—&gt;</a:t>
            </a:r>
            <a:r>
              <a:t> sampling issue almost resolved</a:t>
            </a:r>
          </a:p>
          <a:p>
            <a:pPr marL="342900" indent="-3429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3000">
                <a:latin typeface="Aptos"/>
                <a:ea typeface="Aptos"/>
                <a:cs typeface="Aptos"/>
                <a:sym typeface="Aptos"/>
              </a:defRPr>
            </a:pPr>
            <a:r>
              <a:rPr>
                <a:solidFill>
                  <a:schemeClr val="tx1">
                    <a:lumMod val="49000"/>
                  </a:schemeClr>
                </a:solidFill>
              </a:rPr>
              <a:t>Installation and beamtime (OTR) at CLARA confirmed in Feb/March; </a:t>
            </a:r>
            <a:r>
              <a:rPr i="1">
                <a:solidFill>
                  <a:schemeClr val="tx1">
                    <a:lumMod val="49000"/>
                  </a:schemeClr>
                </a:solidFill>
              </a:rPr>
              <a:t>OSR to follow later…</a:t>
            </a:r>
          </a:p>
        </p:txBody>
      </p:sp>
      <p:pic>
        <p:nvPicPr>
          <p:cNvPr id="493" name="Picture 5" descr="Picture 5"/>
          <p:cNvPicPr>
            <a:picLocks noChangeAspect="1"/>
          </p:cNvPicPr>
          <p:nvPr/>
        </p:nvPicPr>
        <p:blipFill>
          <a:blip r:embed="rId11"/>
          <a:srcRect l="47932" t="4666" b="28526"/>
          <a:stretch>
            <a:fillRect/>
          </a:stretch>
        </p:blipFill>
        <p:spPr>
          <a:xfrm>
            <a:off x="13845946" y="8080102"/>
            <a:ext cx="8749875" cy="3143251"/>
          </a:xfrm>
          <a:prstGeom prst="rect">
            <a:avLst/>
          </a:prstGeom>
          <a:ln w="12700">
            <a:miter lim="400000"/>
          </a:ln>
        </p:spPr>
      </p:pic>
      <p:sp>
        <p:nvSpPr>
          <p:cNvPr id="494" name="Source: CLARA"/>
          <p:cNvSpPr txBox="1"/>
          <p:nvPr/>
        </p:nvSpPr>
        <p:spPr>
          <a:xfrm>
            <a:off x="13927537" y="10918574"/>
            <a:ext cx="2021587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 i="1" u="sng">
                <a:solidFill>
                  <a:srgbClr val="0625DD"/>
                </a:solidFill>
                <a:latin typeface="Graphik"/>
                <a:ea typeface="Graphik"/>
                <a:cs typeface="Graphik"/>
                <a:sym typeface="Graphik"/>
                <a:hlinkClick r:id="rId12"/>
              </a:defRPr>
            </a:lvl1pPr>
          </a:lstStyle>
          <a:p>
            <a:pPr>
              <a:defRPr u="none"/>
            </a:pPr>
            <a:r>
              <a:rPr u="sng">
                <a:hlinkClick r:id="rId12"/>
              </a:rPr>
              <a:t>Source: CLARA</a:t>
            </a:r>
          </a:p>
        </p:txBody>
      </p:sp>
      <p:sp>
        <p:nvSpPr>
          <p:cNvPr id="495" name="Joe"/>
          <p:cNvSpPr txBox="1"/>
          <p:nvPr/>
        </p:nvSpPr>
        <p:spPr>
          <a:xfrm>
            <a:off x="1467255" y="10922794"/>
            <a:ext cx="541275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 i="1" u="sng">
                <a:solidFill>
                  <a:srgbClr val="0625DD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Joe</a:t>
            </a:r>
          </a:p>
        </p:txBody>
      </p:sp>
      <p:sp>
        <p:nvSpPr>
          <p:cNvPr id="496" name="Thorlabs"/>
          <p:cNvSpPr txBox="1"/>
          <p:nvPr/>
        </p:nvSpPr>
        <p:spPr>
          <a:xfrm>
            <a:off x="11580494" y="3329951"/>
            <a:ext cx="1223011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 i="1" u="sng">
                <a:solidFill>
                  <a:srgbClr val="0625DD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Thorlabs</a:t>
            </a:r>
          </a:p>
        </p:txBody>
      </p:sp>
      <p:pic>
        <p:nvPicPr>
          <p:cNvPr id="497" name="Picture 2" descr="Picture 2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9059380" y="4656999"/>
            <a:ext cx="3668948" cy="3668948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Line"/>
          <p:cNvSpPr/>
          <p:nvPr/>
        </p:nvSpPr>
        <p:spPr>
          <a:xfrm>
            <a:off x="20864292" y="9749357"/>
            <a:ext cx="1127761" cy="1"/>
          </a:xfrm>
          <a:prstGeom prst="line">
            <a:avLst/>
          </a:prstGeom>
          <a:ln w="63500">
            <a:solidFill>
              <a:schemeClr val="accent5">
                <a:lumOff val="-14283"/>
              </a:schemeClr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99" name="Line"/>
          <p:cNvSpPr/>
          <p:nvPr/>
        </p:nvSpPr>
        <p:spPr>
          <a:xfrm>
            <a:off x="19628535" y="10349032"/>
            <a:ext cx="616768" cy="616768"/>
          </a:xfrm>
          <a:prstGeom prst="line">
            <a:avLst/>
          </a:prstGeom>
          <a:ln w="63500">
            <a:solidFill>
              <a:schemeClr val="accent5">
                <a:lumOff val="-14283"/>
              </a:schemeClr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00" name="OSR"/>
          <p:cNvSpPr txBox="1"/>
          <p:nvPr/>
        </p:nvSpPr>
        <p:spPr>
          <a:xfrm>
            <a:off x="22095080" y="9505701"/>
            <a:ext cx="636393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OSR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501" name="OTR"/>
          <p:cNvSpPr txBox="1"/>
          <p:nvPr/>
        </p:nvSpPr>
        <p:spPr>
          <a:xfrm>
            <a:off x="20326382" y="10889547"/>
            <a:ext cx="644407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OTR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502" name="Rounded Rectangle"/>
          <p:cNvSpPr/>
          <p:nvPr/>
        </p:nvSpPr>
        <p:spPr>
          <a:xfrm>
            <a:off x="19221436" y="9407896"/>
            <a:ext cx="703581" cy="926644"/>
          </a:xfrm>
          <a:prstGeom prst="roundRect">
            <a:avLst>
              <a:gd name="adj" fmla="val 27076"/>
            </a:avLst>
          </a:prstGeom>
          <a:ln w="63500">
            <a:solidFill>
              <a:schemeClr val="accent5">
                <a:lumOff val="-14283"/>
              </a:schemeClr>
            </a:solidFill>
            <a:miter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3" name="Rounded Rectangle"/>
          <p:cNvSpPr/>
          <p:nvPr/>
        </p:nvSpPr>
        <p:spPr>
          <a:xfrm>
            <a:off x="19950027" y="9415609"/>
            <a:ext cx="906582" cy="650037"/>
          </a:xfrm>
          <a:prstGeom prst="roundRect">
            <a:avLst>
              <a:gd name="adj" fmla="val 29306"/>
            </a:avLst>
          </a:prstGeom>
          <a:ln w="63500">
            <a:solidFill>
              <a:schemeClr val="accent5">
                <a:lumOff val="-14283"/>
              </a:schemeClr>
            </a:solidFill>
            <a:miter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" grpId="0" animBg="1" advAuto="0"/>
      <p:bldP spid="4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06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507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8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509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510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511" name="Line"/>
          <p:cNvSpPr/>
          <p:nvPr/>
        </p:nvSpPr>
        <p:spPr>
          <a:xfrm>
            <a:off x="1202340" y="2237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43611" y="12321528"/>
            <a:ext cx="420016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513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514" name="To Wrap up!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18791875" cy="1505415"/>
          </a:xfrm>
          <a:prstGeom prst="rect">
            <a:avLst/>
          </a:prstGeom>
        </p:spPr>
        <p:txBody>
          <a:bodyPr anchor="t"/>
          <a:lstStyle>
            <a:lvl1pPr defTabSz="291591">
              <a:defRPr sz="8528" spc="-85">
                <a:solidFill>
                  <a:srgbClr val="000000"/>
                </a:solidFill>
              </a:defRPr>
            </a:lvl1pPr>
          </a:lstStyle>
          <a:p>
            <a:r>
              <a:t>To Wrap up!</a:t>
            </a:r>
          </a:p>
        </p:txBody>
      </p:sp>
      <p:sp>
        <p:nvSpPr>
          <p:cNvPr id="515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516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517" name="Text"/>
          <p:cNvSpPr txBox="1"/>
          <p:nvPr/>
        </p:nvSpPr>
        <p:spPr>
          <a:xfrm>
            <a:off x="5905500" y="13589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518" name="Emittance"/>
          <p:cNvSpPr txBox="1"/>
          <p:nvPr/>
        </p:nvSpPr>
        <p:spPr>
          <a:xfrm>
            <a:off x="19367355" y="5340980"/>
            <a:ext cx="2476501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Emittance</a:t>
            </a:r>
          </a:p>
        </p:txBody>
      </p:sp>
      <p:sp>
        <p:nvSpPr>
          <p:cNvPr id="519" name="Long. Profile"/>
          <p:cNvSpPr txBox="1"/>
          <p:nvPr/>
        </p:nvSpPr>
        <p:spPr>
          <a:xfrm>
            <a:off x="19317543" y="9242107"/>
            <a:ext cx="2946401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Long. Profile</a:t>
            </a:r>
          </a:p>
        </p:txBody>
      </p:sp>
      <p:sp>
        <p:nvSpPr>
          <p:cNvPr id="520" name="While in contact with Marlene and Nicolas, UoL to lead the final stages of development and integration in collab. with CERN BI + UCL…"/>
          <p:cNvSpPr txBox="1"/>
          <p:nvPr/>
        </p:nvSpPr>
        <p:spPr>
          <a:xfrm>
            <a:off x="2052496" y="4284097"/>
            <a:ext cx="20279007" cy="5960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indent="-457200">
              <a:buSzPct val="27000"/>
              <a:buBlip>
                <a:blip r:embed="rId8"/>
              </a:buBlip>
              <a:defRPr sz="3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200"/>
              <a:t>While in contact with Marlene and Nicolas, </a:t>
            </a:r>
            <a:r>
              <a:rPr sz="3200" err="1"/>
              <a:t>UoL</a:t>
            </a:r>
            <a:r>
              <a:rPr sz="3200"/>
              <a:t> to lead the final stages of development and integration in collab. with CERN BI + UCL</a:t>
            </a:r>
            <a:endParaRPr lang="en-US" sz="3200"/>
          </a:p>
          <a:p>
            <a:pPr marL="457200" indent="-457200">
              <a:buSzPct val="27000"/>
              <a:buBlip>
                <a:blip r:embed="rId8"/>
              </a:buBlip>
              <a:defRPr sz="3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200"/>
              <a:t>OSR simulation is at the final stage </a:t>
            </a:r>
          </a:p>
          <a:p>
            <a:pPr marL="457200" indent="-457200">
              <a:buSzPct val="27000"/>
              <a:buBlip>
                <a:blip r:embed="rId8"/>
              </a:buBlip>
              <a:defRPr sz="3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200"/>
              <a:t>DN63 CF flange (4.50" OD) decided for the window</a:t>
            </a:r>
          </a:p>
          <a:p>
            <a:pPr marL="457200" indent="-457200">
              <a:buSzPct val="27000"/>
              <a:buBlip>
                <a:blip r:embed="rId8"/>
              </a:buBlip>
              <a:defRPr sz="3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200"/>
              <a:t>Installation and confirmed beamtime OTR (and also possibly OSR later on) at CLARA, Daresbury </a:t>
            </a:r>
          </a:p>
          <a:p>
            <a:pPr marL="457200" indent="-457200">
              <a:buSzPct val="27000"/>
              <a:buFont typeface="Arial"/>
              <a:buBlip>
                <a:blip r:embed="rId8"/>
              </a:buBlip>
              <a:defRPr sz="3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200"/>
              <a:t>A new PhD recruitment in place, already </a:t>
            </a:r>
            <a:r>
              <a:rPr lang="en-US" sz="3200"/>
              <a:t>receiving </a:t>
            </a:r>
            <a:r>
              <a:rPr sz="3200"/>
              <a:t>applications (possible LTA during </a:t>
            </a:r>
            <a:r>
              <a:rPr lang="en-US" sz="3200"/>
              <a:t>commissioning</a:t>
            </a:r>
            <a:r>
              <a:rPr sz="3200"/>
              <a:t>, integration for run-2c)</a:t>
            </a:r>
          </a:p>
        </p:txBody>
      </p:sp>
      <p:sp>
        <p:nvSpPr>
          <p:cNvPr id="521" name="Outlook…"/>
          <p:cNvSpPr txBox="1"/>
          <p:nvPr/>
        </p:nvSpPr>
        <p:spPr>
          <a:xfrm>
            <a:off x="1353410" y="2324100"/>
            <a:ext cx="2182409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45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 sz="4800">
                <a:solidFill>
                  <a:schemeClr val="bg1">
                    <a:lumMod val="49000"/>
                  </a:schemeClr>
                </a:solidFill>
              </a:rPr>
              <a:t>Outlook…</a:t>
            </a:r>
            <a:endParaRPr lang="en-US" sz="4800">
              <a:solidFill>
                <a:schemeClr val="bg1">
                  <a:lumMod val="49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24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744" y="11554417"/>
            <a:ext cx="2572545" cy="18174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177" y="12093698"/>
            <a:ext cx="3932837" cy="1010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526" name="unknown.png" descr="unknow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3902" y="11781835"/>
            <a:ext cx="2045343" cy="1634631"/>
          </a:xfrm>
          <a:prstGeom prst="rect">
            <a:avLst/>
          </a:prstGeom>
          <a:ln w="12700">
            <a:miter lim="400000"/>
          </a:ln>
        </p:spPr>
      </p:pic>
      <p:sp>
        <p:nvSpPr>
          <p:cNvPr id="527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528" name="AWAKE_white_background.jpg" descr="AWAKE_white_backgroun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68134" y="11867550"/>
            <a:ext cx="2362385" cy="1191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9" name="clear_logo.png" descr="clear_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65642" y="12034154"/>
            <a:ext cx="2383881" cy="857936"/>
          </a:xfrm>
          <a:prstGeom prst="rect">
            <a:avLst/>
          </a:prstGeom>
          <a:ln w="254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5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79835" y="12458699"/>
            <a:ext cx="367285" cy="429261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531" name="uol.jpg" descr="uol.jp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260101" y="742459"/>
            <a:ext cx="20010709" cy="9178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32" name="CI.jpeg" descr="CI.jpeg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460439" y="1989799"/>
            <a:ext cx="10469769" cy="7840994"/>
          </a:xfrm>
          <a:prstGeom prst="rect">
            <a:avLst/>
          </a:prstGeom>
          <a:ln w="254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533" name="Thank you!"/>
          <p:cNvSpPr txBox="1"/>
          <p:nvPr/>
        </p:nvSpPr>
        <p:spPr>
          <a:xfrm>
            <a:off x="2539077" y="3830670"/>
            <a:ext cx="6457730" cy="4641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5000" b="1" i="1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12000"/>
              <a:t>Thank you</a:t>
            </a:r>
            <a:r>
              <a:t>!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36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539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540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48793" y="12321528"/>
            <a:ext cx="414834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543" name="dghosal@liverpool.ac.uk debdeep.ghosal@cockcroft.ac.uk"/>
          <p:cNvSpPr txBox="1"/>
          <p:nvPr/>
        </p:nvSpPr>
        <p:spPr>
          <a:xfrm>
            <a:off x="1693757" y="12083726"/>
            <a:ext cx="405772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hlinkClick r:id="rId6"/>
              </a:rPr>
              <a:t>dghosal@liverpool.ac.uk</a:t>
            </a:r>
            <a:br/>
            <a:r>
              <a:rPr>
                <a:hlinkClick r:id="rId7"/>
              </a:rPr>
              <a:t>debdeep.ghosal@cockcroft.ac.uk</a:t>
            </a:r>
          </a:p>
        </p:txBody>
      </p:sp>
      <p:sp>
        <p:nvSpPr>
          <p:cNvPr id="544" name="Back up!"/>
          <p:cNvSpPr txBox="1">
            <a:spLocks noGrp="1"/>
          </p:cNvSpPr>
          <p:nvPr>
            <p:ph type="ctrTitle"/>
          </p:nvPr>
        </p:nvSpPr>
        <p:spPr>
          <a:xfrm>
            <a:off x="8654806" y="6013450"/>
            <a:ext cx="21971001" cy="1689100"/>
          </a:xfrm>
          <a:prstGeom prst="rect">
            <a:avLst/>
          </a:prstGeom>
        </p:spPr>
        <p:txBody>
          <a:bodyPr anchor="t"/>
          <a:lstStyle>
            <a:lvl1pPr defTabSz="309372">
              <a:defRPr sz="9483" spc="-94">
                <a:solidFill>
                  <a:srgbClr val="000000"/>
                </a:solidFill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t>Back up!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47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548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9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551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552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39039" y="12321528"/>
            <a:ext cx="424588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554" name="dghosal@liverpool.ac.uk debdeep.ghosal@cockcroft.ac.uk"/>
          <p:cNvSpPr txBox="1"/>
          <p:nvPr/>
        </p:nvSpPr>
        <p:spPr>
          <a:xfrm>
            <a:off x="1693757" y="12083726"/>
            <a:ext cx="405772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hlinkClick r:id="rId6"/>
              </a:rPr>
              <a:t>dghosal@liverpool.ac.uk</a:t>
            </a:r>
            <a:br/>
            <a:r>
              <a:rPr>
                <a:hlinkClick r:id="rId7"/>
              </a:rPr>
              <a:t>debdeep.ghosal@cockcroft.ac.uk</a:t>
            </a:r>
          </a:p>
        </p:txBody>
      </p:sp>
      <p:sp>
        <p:nvSpPr>
          <p:cNvPr id="555" name="OSR Simulation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OSR Simulation</a:t>
            </a:r>
          </a:p>
        </p:txBody>
      </p:sp>
      <p:sp>
        <p:nvSpPr>
          <p:cNvPr id="556" name="SRW &amp; Zemax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t>SRW &amp; Zemax</a:t>
            </a:r>
          </a:p>
        </p:txBody>
      </p:sp>
      <p:sp>
        <p:nvSpPr>
          <p:cNvPr id="557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558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559" name="Text"/>
          <p:cNvSpPr txBox="1"/>
          <p:nvPr/>
        </p:nvSpPr>
        <p:spPr>
          <a:xfrm>
            <a:off x="5905500" y="13589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560" name="ESRF.jpg" descr="ESRF.jp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6091287" y="1144084"/>
            <a:ext cx="1219462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1" name="Screenshot 2024-10-17 at 01.19.42.png" descr="Screenshot 2024-10-17 at 01.19.4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33633" y="1368399"/>
            <a:ext cx="3299682" cy="955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ansys.png" descr="ansys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56198" y="1234068"/>
            <a:ext cx="1992434" cy="1090032"/>
          </a:xfrm>
          <a:prstGeom prst="rect">
            <a:avLst/>
          </a:prstGeom>
          <a:ln w="12700">
            <a:miter lim="400000"/>
          </a:ln>
        </p:spPr>
      </p:pic>
      <p:sp>
        <p:nvSpPr>
          <p:cNvPr id="563" name="https://github.com/ochubar/SRW"/>
          <p:cNvSpPr txBox="1"/>
          <p:nvPr/>
        </p:nvSpPr>
        <p:spPr>
          <a:xfrm>
            <a:off x="17505435" y="3230297"/>
            <a:ext cx="5295266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 b="1" i="1" u="sng">
                <a:solidFill>
                  <a:srgbClr val="0433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https://github.com/ochubar/SRW</a:t>
            </a:r>
          </a:p>
        </p:txBody>
      </p:sp>
      <p:sp>
        <p:nvSpPr>
          <p:cNvPr id="564" name="SRW is a comprehensive software toolkit developed (by O. Chubar &amp; P. Elleaume, @ESRF) for simulating the emission, propagation, and interaction of SR with materials. Fast computation of SR emitted by relativistic electrons in mag. field of arb. configura"/>
          <p:cNvSpPr txBox="1">
            <a:spLocks noGrp="1"/>
          </p:cNvSpPr>
          <p:nvPr>
            <p:ph type="subTitle" sz="half" idx="1"/>
          </p:nvPr>
        </p:nvSpPr>
        <p:spPr>
          <a:xfrm>
            <a:off x="1261306" y="4053484"/>
            <a:ext cx="10736732" cy="6633123"/>
          </a:xfrm>
          <a:prstGeom prst="rect">
            <a:avLst/>
          </a:prstGeom>
        </p:spPr>
        <p:txBody>
          <a:bodyPr/>
          <a:lstStyle/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rPr b="1">
                <a:solidFill>
                  <a:schemeClr val="accent4">
                    <a:hueOff val="31372"/>
                    <a:lumOff val="-14375"/>
                  </a:schemeClr>
                </a:solidFill>
                <a:latin typeface="Graphik"/>
                <a:ea typeface="Graphik"/>
                <a:cs typeface="Graphik"/>
                <a:sym typeface="Graphik"/>
              </a:rPr>
              <a:t>SRW</a:t>
            </a:r>
            <a:r>
              <a:t> is a comprehensive software toolkit developed </a:t>
            </a:r>
            <a:r>
              <a:rPr i="1">
                <a:latin typeface="Graphik"/>
                <a:ea typeface="Graphik"/>
                <a:cs typeface="Graphik"/>
                <a:sym typeface="Graphik"/>
              </a:rPr>
              <a:t>(by O. Chubar &amp; P. Elleaume, @ESRF)</a:t>
            </a:r>
            <a:r>
              <a:t> for simulating the emission, propagation, and interaction of SR with materials.</a:t>
            </a:r>
            <a:br/>
            <a:r>
              <a:t>Fast computation of SR emitted by relativistic electrons in mag. field of arb. configuration</a:t>
            </a:r>
          </a:p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t>SR </a:t>
            </a:r>
            <a:r>
              <a:rPr b="1">
                <a:latin typeface="Graphik"/>
                <a:ea typeface="Graphik"/>
                <a:cs typeface="Graphik"/>
                <a:sym typeface="Graphik"/>
              </a:rPr>
              <a:t>wavefront propagation</a:t>
            </a:r>
          </a:p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t>Simulation of experiments involving SR</a:t>
            </a:r>
          </a:p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t>Python-based API</a:t>
            </a:r>
          </a:p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t>Accurate </a:t>
            </a:r>
            <a:r>
              <a:rPr b="1">
                <a:latin typeface="Graphik"/>
                <a:ea typeface="Graphik"/>
                <a:cs typeface="Graphik"/>
                <a:sym typeface="Graphik"/>
              </a:rPr>
              <a:t>Field computation</a:t>
            </a:r>
            <a:br/>
            <a:endParaRPr/>
          </a:p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rPr b="1">
                <a:solidFill>
                  <a:schemeClr val="accent3">
                    <a:satOff val="-6303"/>
                    <a:lumOff val="-14839"/>
                  </a:schemeClr>
                </a:solidFill>
                <a:latin typeface="Graphik"/>
                <a:ea typeface="Graphik"/>
                <a:cs typeface="Graphik"/>
                <a:sym typeface="Graphik"/>
              </a:rPr>
              <a:t>Zemax</a:t>
            </a:r>
            <a:r>
              <a:t> is used to simulate the optical path for OSR collection and imaging</a:t>
            </a:r>
          </a:p>
          <a:p>
            <a:pPr marL="219455" indent="-219455" defTabSz="170687">
              <a:spcBef>
                <a:spcPts val="2200"/>
              </a:spcBef>
              <a:buSzPct val="100000"/>
              <a:buChar char="•"/>
              <a:defRPr sz="2400">
                <a:latin typeface="Graphik Light"/>
                <a:ea typeface="Graphik Light"/>
                <a:cs typeface="Graphik Light"/>
                <a:sym typeface="Graphik Light"/>
              </a:defRPr>
            </a:pPr>
            <a:r>
              <a:t>Helpful with </a:t>
            </a:r>
            <a:r>
              <a:rPr b="1">
                <a:latin typeface="Graphik"/>
                <a:ea typeface="Graphik"/>
                <a:cs typeface="Graphik"/>
                <a:sym typeface="Graphik"/>
              </a:rPr>
              <a:t>ray tracing</a:t>
            </a:r>
            <a:r>
              <a:t>, </a:t>
            </a:r>
            <a:r>
              <a:rPr b="1">
                <a:latin typeface="Graphik"/>
                <a:ea typeface="Graphik"/>
                <a:cs typeface="Graphik"/>
                <a:sym typeface="Graphik"/>
              </a:rPr>
              <a:t>PoP </a:t>
            </a:r>
            <a:r>
              <a:t>and </a:t>
            </a:r>
            <a:r>
              <a:rPr b="1">
                <a:latin typeface="Graphik"/>
                <a:ea typeface="Graphik"/>
                <a:cs typeface="Graphik"/>
                <a:sym typeface="Graphik"/>
              </a:rPr>
              <a:t>spot size analysis</a:t>
            </a:r>
          </a:p>
        </p:txBody>
      </p:sp>
      <p:sp>
        <p:nvSpPr>
          <p:cNvPr id="565" name="Line"/>
          <p:cNvSpPr/>
          <p:nvPr/>
        </p:nvSpPr>
        <p:spPr>
          <a:xfrm flipV="1">
            <a:off x="13727063" y="7922914"/>
            <a:ext cx="1757114" cy="1757114"/>
          </a:xfrm>
          <a:prstGeom prst="line">
            <a:avLst/>
          </a:prstGeom>
          <a:ln w="76200">
            <a:solidFill>
              <a:schemeClr val="accent6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1" name="Connection Line"/>
          <p:cNvSpPr/>
          <p:nvPr/>
        </p:nvSpPr>
        <p:spPr>
          <a:xfrm>
            <a:off x="13190449" y="7439135"/>
            <a:ext cx="1270001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700" y="16832"/>
                  <a:pt x="18900" y="9632"/>
                  <a:pt x="21600" y="0"/>
                </a:cubicBezTo>
              </a:path>
            </a:pathLst>
          </a:custGeom>
          <a:ln w="76200">
            <a:solidFill>
              <a:schemeClr val="accent6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67" name="Line"/>
          <p:cNvSpPr/>
          <p:nvPr/>
        </p:nvSpPr>
        <p:spPr>
          <a:xfrm flipH="1" flipV="1">
            <a:off x="14446282" y="7415034"/>
            <a:ext cx="1040494" cy="469292"/>
          </a:xfrm>
          <a:prstGeom prst="line">
            <a:avLst/>
          </a:prstGeom>
          <a:ln w="76200">
            <a:solidFill>
              <a:schemeClr val="accent6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68" name="Line"/>
          <p:cNvSpPr/>
          <p:nvPr/>
        </p:nvSpPr>
        <p:spPr>
          <a:xfrm flipH="1" flipV="1">
            <a:off x="13185574" y="8731497"/>
            <a:ext cx="583500" cy="1008451"/>
          </a:xfrm>
          <a:prstGeom prst="line">
            <a:avLst/>
          </a:prstGeom>
          <a:ln w="76200">
            <a:solidFill>
              <a:schemeClr val="accent6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69" name="Line"/>
          <p:cNvSpPr/>
          <p:nvPr/>
        </p:nvSpPr>
        <p:spPr>
          <a:xfrm flipV="1">
            <a:off x="11915035" y="9033970"/>
            <a:ext cx="1402290" cy="254404"/>
          </a:xfrm>
          <a:prstGeom prst="line">
            <a:avLst/>
          </a:prstGeom>
          <a:ln w="25400">
            <a:solidFill>
              <a:srgbClr val="E781AE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0" name="Line"/>
          <p:cNvSpPr/>
          <p:nvPr/>
        </p:nvSpPr>
        <p:spPr>
          <a:xfrm flipV="1">
            <a:off x="12032257" y="9414838"/>
            <a:ext cx="1525351" cy="251376"/>
          </a:xfrm>
          <a:prstGeom prst="line">
            <a:avLst/>
          </a:prstGeom>
          <a:ln w="25400">
            <a:solidFill>
              <a:srgbClr val="E781AE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1" name="Line"/>
          <p:cNvSpPr/>
          <p:nvPr/>
        </p:nvSpPr>
        <p:spPr>
          <a:xfrm flipV="1">
            <a:off x="14734527" y="6715898"/>
            <a:ext cx="570959" cy="824317"/>
          </a:xfrm>
          <a:prstGeom prst="line">
            <a:avLst/>
          </a:prstGeom>
          <a:ln w="25400">
            <a:solidFill>
              <a:srgbClr val="E781AE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2" name="Line"/>
          <p:cNvSpPr/>
          <p:nvPr/>
        </p:nvSpPr>
        <p:spPr>
          <a:xfrm flipV="1">
            <a:off x="15144733" y="6926197"/>
            <a:ext cx="509308" cy="824962"/>
          </a:xfrm>
          <a:prstGeom prst="line">
            <a:avLst/>
          </a:prstGeom>
          <a:ln w="25400">
            <a:solidFill>
              <a:srgbClr val="E781AE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2" name="Connection Line"/>
          <p:cNvSpPr/>
          <p:nvPr/>
        </p:nvSpPr>
        <p:spPr>
          <a:xfrm>
            <a:off x="13321377" y="7618868"/>
            <a:ext cx="1352913" cy="1400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658" y="17891"/>
                  <a:pt x="18858" y="10691"/>
                  <a:pt x="21600" y="0"/>
                </a:cubicBezTo>
              </a:path>
            </a:pathLst>
          </a:custGeom>
          <a:ln w="38100" cap="rnd">
            <a:solidFill>
              <a:schemeClr val="accent1">
                <a:satOff val="-9155"/>
                <a:lumOff val="-32673"/>
              </a:schemeClr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603" name="Connection Line"/>
          <p:cNvSpPr/>
          <p:nvPr/>
        </p:nvSpPr>
        <p:spPr>
          <a:xfrm>
            <a:off x="13536317" y="7794314"/>
            <a:ext cx="1495219" cy="1518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9744" y="17385"/>
                  <a:pt x="16944" y="10185"/>
                  <a:pt x="21600" y="0"/>
                </a:cubicBezTo>
              </a:path>
            </a:pathLst>
          </a:custGeom>
          <a:ln w="38100" cap="rnd">
            <a:solidFill>
              <a:schemeClr val="accent1">
                <a:satOff val="-9155"/>
                <a:lumOff val="-32673"/>
              </a:schemeClr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pic>
        <p:nvPicPr>
          <p:cNvPr id="575" name="Line Line" descr="Line Line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20554933">
            <a:off x="14210861" y="8263900"/>
            <a:ext cx="2595111" cy="101601"/>
          </a:xfrm>
          <a:prstGeom prst="rect">
            <a:avLst/>
          </a:prstGeom>
        </p:spPr>
      </p:pic>
      <p:pic>
        <p:nvPicPr>
          <p:cNvPr id="577" name="Line Line" descr="Line Line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14209484" y="8661644"/>
            <a:ext cx="2623265" cy="101601"/>
          </a:xfrm>
          <a:prstGeom prst="rect">
            <a:avLst/>
          </a:prstGeom>
        </p:spPr>
      </p:pic>
      <p:pic>
        <p:nvPicPr>
          <p:cNvPr id="604" name="Connection Line" descr="Connection Line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6629815" y="7865104"/>
            <a:ext cx="374795" cy="943372"/>
          </a:xfrm>
          <a:prstGeom prst="rect">
            <a:avLst/>
          </a:prstGeom>
        </p:spPr>
      </p:pic>
      <p:sp>
        <p:nvSpPr>
          <p:cNvPr id="580" name="Shape"/>
          <p:cNvSpPr/>
          <p:nvPr/>
        </p:nvSpPr>
        <p:spPr>
          <a:xfrm rot="1725443">
            <a:off x="17029445" y="7767893"/>
            <a:ext cx="306467" cy="1221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39" y="0"/>
                </a:moveTo>
                <a:lnTo>
                  <a:pt x="0" y="21600"/>
                </a:lnTo>
                <a:lnTo>
                  <a:pt x="16961" y="21600"/>
                </a:lnTo>
                <a:lnTo>
                  <a:pt x="21600" y="0"/>
                </a:lnTo>
                <a:lnTo>
                  <a:pt x="4639" y="0"/>
                </a:lnTo>
                <a:close/>
              </a:path>
            </a:pathLst>
          </a:custGeom>
          <a:solidFill>
            <a:schemeClr val="accent1">
              <a:satOff val="-9155"/>
              <a:lumOff val="-3267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1" name="Shape"/>
          <p:cNvSpPr/>
          <p:nvPr/>
        </p:nvSpPr>
        <p:spPr>
          <a:xfrm rot="21426438">
            <a:off x="21110375" y="7764265"/>
            <a:ext cx="162701" cy="1221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39" y="0"/>
                </a:moveTo>
                <a:lnTo>
                  <a:pt x="0" y="21600"/>
                </a:lnTo>
                <a:lnTo>
                  <a:pt x="16961" y="21600"/>
                </a:lnTo>
                <a:lnTo>
                  <a:pt x="21600" y="0"/>
                </a:lnTo>
                <a:lnTo>
                  <a:pt x="4639" y="0"/>
                </a:lnTo>
                <a:close/>
              </a:path>
            </a:pathLst>
          </a:custGeom>
          <a:solidFill>
            <a:schemeClr val="accent1">
              <a:satOff val="-9155"/>
              <a:lumOff val="-32673"/>
            </a:schemeClr>
          </a:solidFill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2" name="SR"/>
          <p:cNvSpPr txBox="1"/>
          <p:nvPr/>
        </p:nvSpPr>
        <p:spPr>
          <a:xfrm>
            <a:off x="15651565" y="8869263"/>
            <a:ext cx="592227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SR</a:t>
            </a:r>
          </a:p>
        </p:txBody>
      </p:sp>
      <p:sp>
        <p:nvSpPr>
          <p:cNvPr id="583" name="SRW"/>
          <p:cNvSpPr txBox="1"/>
          <p:nvPr/>
        </p:nvSpPr>
        <p:spPr>
          <a:xfrm>
            <a:off x="15915462" y="6785530"/>
            <a:ext cx="941782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1">
                <a:solidFill>
                  <a:schemeClr val="accent4">
                    <a:hueOff val="31372"/>
                    <a:lumOff val="-14375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SRW</a:t>
            </a:r>
          </a:p>
        </p:txBody>
      </p:sp>
      <p:sp>
        <p:nvSpPr>
          <p:cNvPr id="584" name="Zemax"/>
          <p:cNvSpPr txBox="1"/>
          <p:nvPr/>
        </p:nvSpPr>
        <p:spPr>
          <a:xfrm>
            <a:off x="18559329" y="6708667"/>
            <a:ext cx="1315517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1">
                <a:solidFill>
                  <a:schemeClr val="accent3">
                    <a:satOff val="-6303"/>
                    <a:lumOff val="-14839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Zemax</a:t>
            </a:r>
          </a:p>
        </p:txBody>
      </p:sp>
      <p:sp>
        <p:nvSpPr>
          <p:cNvPr id="585" name="B"/>
          <p:cNvSpPr txBox="1"/>
          <p:nvPr/>
        </p:nvSpPr>
        <p:spPr>
          <a:xfrm>
            <a:off x="13658724" y="7767373"/>
            <a:ext cx="355753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1">
                <a:solidFill>
                  <a:schemeClr val="accent6">
                    <a:hueOff val="-107063"/>
                    <a:satOff val="-8917"/>
                    <a:lumOff val="-18413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B</a:t>
            </a:r>
          </a:p>
        </p:txBody>
      </p:sp>
      <p:sp>
        <p:nvSpPr>
          <p:cNvPr id="586" name="e-"/>
          <p:cNvSpPr txBox="1"/>
          <p:nvPr/>
        </p:nvSpPr>
        <p:spPr>
          <a:xfrm>
            <a:off x="12530145" y="8517499"/>
            <a:ext cx="417509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 b="1">
                <a:solidFill>
                  <a:srgbClr val="CC605F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e</a:t>
            </a:r>
            <a:r>
              <a:rPr baseline="31999"/>
              <a:t>-</a:t>
            </a:r>
          </a:p>
        </p:txBody>
      </p:sp>
      <p:sp>
        <p:nvSpPr>
          <p:cNvPr id="587" name="Shape"/>
          <p:cNvSpPr/>
          <p:nvPr/>
        </p:nvSpPr>
        <p:spPr>
          <a:xfrm rot="21207792">
            <a:off x="11115737" y="8660862"/>
            <a:ext cx="1591128" cy="2838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69" y="0"/>
                </a:moveTo>
                <a:cubicBezTo>
                  <a:pt x="13010" y="0"/>
                  <a:pt x="12551" y="232"/>
                  <a:pt x="12200" y="697"/>
                </a:cubicBezTo>
                <a:cubicBezTo>
                  <a:pt x="11500" y="1626"/>
                  <a:pt x="11500" y="3135"/>
                  <a:pt x="12200" y="4065"/>
                </a:cubicBezTo>
                <a:lnTo>
                  <a:pt x="15479" y="8419"/>
                </a:lnTo>
                <a:lnTo>
                  <a:pt x="1793" y="8419"/>
                </a:lnTo>
                <a:cubicBezTo>
                  <a:pt x="802" y="8419"/>
                  <a:pt x="0" y="9485"/>
                  <a:pt x="0" y="10800"/>
                </a:cubicBezTo>
                <a:cubicBezTo>
                  <a:pt x="0" y="12115"/>
                  <a:pt x="802" y="13181"/>
                  <a:pt x="1793" y="13181"/>
                </a:cubicBezTo>
                <a:lnTo>
                  <a:pt x="15479" y="13181"/>
                </a:lnTo>
                <a:lnTo>
                  <a:pt x="12200" y="17535"/>
                </a:lnTo>
                <a:cubicBezTo>
                  <a:pt x="11500" y="18465"/>
                  <a:pt x="11500" y="19974"/>
                  <a:pt x="12200" y="20903"/>
                </a:cubicBezTo>
                <a:cubicBezTo>
                  <a:pt x="12551" y="21368"/>
                  <a:pt x="13010" y="21600"/>
                  <a:pt x="13469" y="21600"/>
                </a:cubicBezTo>
                <a:cubicBezTo>
                  <a:pt x="13927" y="21600"/>
                  <a:pt x="14387" y="21368"/>
                  <a:pt x="14737" y="20903"/>
                </a:cubicBezTo>
                <a:lnTo>
                  <a:pt x="21074" y="12484"/>
                </a:lnTo>
                <a:cubicBezTo>
                  <a:pt x="21424" y="12019"/>
                  <a:pt x="21600" y="11409"/>
                  <a:pt x="21600" y="10800"/>
                </a:cubicBezTo>
                <a:cubicBezTo>
                  <a:pt x="21600" y="10191"/>
                  <a:pt x="21424" y="9581"/>
                  <a:pt x="21074" y="9116"/>
                </a:cubicBezTo>
                <a:lnTo>
                  <a:pt x="14737" y="697"/>
                </a:lnTo>
                <a:cubicBezTo>
                  <a:pt x="14387" y="232"/>
                  <a:pt x="13927" y="0"/>
                  <a:pt x="13469" y="0"/>
                </a:cubicBezTo>
                <a:close/>
              </a:path>
            </a:pathLst>
          </a:custGeom>
          <a:solidFill>
            <a:srgbClr val="D7617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E83E35"/>
                </a:solidFill>
              </a:defRPr>
            </a:pPr>
            <a:endParaRPr/>
          </a:p>
        </p:txBody>
      </p:sp>
      <p:sp>
        <p:nvSpPr>
          <p:cNvPr id="588" name="Detector"/>
          <p:cNvSpPr txBox="1"/>
          <p:nvPr/>
        </p:nvSpPr>
        <p:spPr>
          <a:xfrm>
            <a:off x="20730791" y="9110801"/>
            <a:ext cx="1661161" cy="567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Detector</a:t>
            </a:r>
          </a:p>
        </p:txBody>
      </p:sp>
      <p:pic>
        <p:nvPicPr>
          <p:cNvPr id="589" name="Line Line" descr="Line Line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 rot="21179837">
            <a:off x="17425182" y="7946932"/>
            <a:ext cx="1559980" cy="101601"/>
          </a:xfrm>
          <a:prstGeom prst="rect">
            <a:avLst/>
          </a:prstGeom>
        </p:spPr>
      </p:pic>
      <p:pic>
        <p:nvPicPr>
          <p:cNvPr id="591" name="Line Line" descr="Line Line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 rot="363342">
            <a:off x="17210079" y="8591484"/>
            <a:ext cx="1786988" cy="101601"/>
          </a:xfrm>
          <a:prstGeom prst="rect">
            <a:avLst/>
          </a:prstGeom>
        </p:spPr>
      </p:pic>
      <p:cxnSp>
        <p:nvCxnSpPr>
          <p:cNvPr id="593" name="Connection Line"/>
          <p:cNvCxnSpPr>
            <a:stCxn id="588" idx="0"/>
            <a:endCxn id="564" idx="0"/>
          </p:cNvCxnSpPr>
          <p:nvPr/>
        </p:nvCxnSpPr>
        <p:spPr>
          <a:xfrm flipH="1" flipV="1">
            <a:off x="6629672" y="7370045"/>
            <a:ext cx="14931700" cy="2024729"/>
          </a:xfrm>
          <a:prstGeom prst="straightConnector1">
            <a:avLst/>
          </a:prstGeom>
          <a:ln w="25400">
            <a:solidFill>
              <a:schemeClr val="accent1">
                <a:satOff val="-9155"/>
                <a:lumOff val="-32673"/>
              </a:schemeClr>
            </a:solidFill>
            <a:miter lim="400000"/>
          </a:ln>
        </p:spPr>
      </p:cxnSp>
      <p:sp>
        <p:nvSpPr>
          <p:cNvPr id="606" name="Connection Line"/>
          <p:cNvSpPr/>
          <p:nvPr/>
        </p:nvSpPr>
        <p:spPr>
          <a:xfrm>
            <a:off x="18866939" y="7674692"/>
            <a:ext cx="245107" cy="1317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16201" y="21600"/>
                </a:moveTo>
                <a:cubicBezTo>
                  <a:pt x="-5270" y="13416"/>
                  <a:pt x="-5399" y="6216"/>
                  <a:pt x="15815" y="0"/>
                </a:cubicBezTo>
              </a:path>
            </a:pathLst>
          </a:custGeom>
          <a:ln w="25400">
            <a:solidFill>
              <a:schemeClr val="accent1">
                <a:satOff val="-9155"/>
                <a:lumOff val="-3267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607" name="Connection Line"/>
          <p:cNvSpPr/>
          <p:nvPr/>
        </p:nvSpPr>
        <p:spPr>
          <a:xfrm>
            <a:off x="19078759" y="7639182"/>
            <a:ext cx="274391" cy="13606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18" h="21600" extrusionOk="0">
                <a:moveTo>
                  <a:pt x="0" y="21600"/>
                </a:moveTo>
                <a:cubicBezTo>
                  <a:pt x="20907" y="13509"/>
                  <a:pt x="21600" y="6309"/>
                  <a:pt x="2080" y="0"/>
                </a:cubicBezTo>
              </a:path>
            </a:pathLst>
          </a:custGeom>
          <a:ln w="25400">
            <a:solidFill>
              <a:schemeClr val="accent1">
                <a:satOff val="-9155"/>
                <a:lumOff val="-3267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pic>
        <p:nvPicPr>
          <p:cNvPr id="596" name="Line Line" descr="Line Line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rot="724048">
            <a:off x="19233055" y="8035832"/>
            <a:ext cx="1919030" cy="101601"/>
          </a:xfrm>
          <a:prstGeom prst="rect">
            <a:avLst/>
          </a:prstGeom>
        </p:spPr>
      </p:pic>
      <p:pic>
        <p:nvPicPr>
          <p:cNvPr id="598" name="Line Line" descr="Line Line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 rot="20990638">
            <a:off x="19238991" y="8502584"/>
            <a:ext cx="1907159" cy="101601"/>
          </a:xfrm>
          <a:prstGeom prst="rect">
            <a:avLst/>
          </a:prstGeom>
        </p:spPr>
      </p:pic>
      <p:pic>
        <p:nvPicPr>
          <p:cNvPr id="600" name="Picture 7" descr="Picture 7"/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9113131" y="2689251"/>
            <a:ext cx="5237015" cy="5107776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0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89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193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466" y="12321528"/>
            <a:ext cx="283161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96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97" name="Overview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Overview</a:t>
            </a:r>
          </a:p>
        </p:txBody>
      </p:sp>
      <p:sp>
        <p:nvSpPr>
          <p:cNvPr id="198" name="Key points…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Key points…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199" name="Emittance measurement…"/>
          <p:cNvSpPr txBox="1">
            <a:spLocks noGrp="1"/>
          </p:cNvSpPr>
          <p:nvPr>
            <p:ph type="subTitle" sz="half" idx="1"/>
          </p:nvPr>
        </p:nvSpPr>
        <p:spPr>
          <a:xfrm>
            <a:off x="2683965" y="5404204"/>
            <a:ext cx="19752405" cy="4586813"/>
          </a:xfrm>
          <a:prstGeom prst="rect">
            <a:avLst/>
          </a:prstGeom>
        </p:spPr>
        <p:txBody>
          <a:bodyPr/>
          <a:lstStyle/>
          <a:p>
            <a:pPr marL="457200" indent="-457200" defTabSz="355600">
              <a:spcBef>
                <a:spcPts val="4700"/>
              </a:spcBef>
              <a:buSzPct val="100000"/>
              <a:buChar char="•"/>
              <a:defRPr sz="39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Emittance measurement</a:t>
            </a:r>
          </a:p>
          <a:p>
            <a:pPr marL="457200" indent="-457200" defTabSz="355600">
              <a:spcBef>
                <a:spcPts val="4700"/>
              </a:spcBef>
              <a:buSzPct val="100000"/>
              <a:buChar char="•"/>
              <a:defRPr sz="39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Overview of 2024 and update on 2025 (Experiment/Simulation/Analysis)</a:t>
            </a:r>
          </a:p>
          <a:p>
            <a:pPr marL="457200" indent="-457200" defTabSz="355600">
              <a:spcBef>
                <a:spcPts val="4700"/>
              </a:spcBef>
              <a:buSzPct val="100000"/>
              <a:buChar char="•"/>
              <a:defRPr sz="39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Outlook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1379-C2C5-2E97-E3DD-191BB2052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">
            <a:extLst>
              <a:ext uri="{FF2B5EF4-FFF2-40B4-BE49-F238E27FC236}">
                <a16:creationId xmlns:a16="http://schemas.microsoft.com/office/drawing/2014/main" id="{66C0E9D2-AB88-141A-EFFC-25F2D75A8FF9}"/>
              </a:ext>
            </a:extLst>
          </p:cNvPr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02" name="unknown.png" descr="unknown.png">
            <a:extLst>
              <a:ext uri="{FF2B5EF4-FFF2-40B4-BE49-F238E27FC236}">
                <a16:creationId xmlns:a16="http://schemas.microsoft.com/office/drawing/2014/main" id="{F54FBE17-C339-9626-35EA-4C6A85FEA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unknown.png" descr="unknown.png">
            <a:extLst>
              <a:ext uri="{FF2B5EF4-FFF2-40B4-BE49-F238E27FC236}">
                <a16:creationId xmlns:a16="http://schemas.microsoft.com/office/drawing/2014/main" id="{10EC1693-4FF4-8323-20FA-5F3D06607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unknown.png" descr="unknown.png">
            <a:extLst>
              <a:ext uri="{FF2B5EF4-FFF2-40B4-BE49-F238E27FC236}">
                <a16:creationId xmlns:a16="http://schemas.microsoft.com/office/drawing/2014/main" id="{8AC83801-B334-FB17-4D03-5CD4CA6D2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ext">
            <a:extLst>
              <a:ext uri="{FF2B5EF4-FFF2-40B4-BE49-F238E27FC236}">
                <a16:creationId xmlns:a16="http://schemas.microsoft.com/office/drawing/2014/main" id="{02175DB5-24E8-7144-8AC6-03DC1B0CB90C}"/>
              </a:ext>
            </a:extLst>
          </p:cNvPr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06" name="AWAKE_white_background.jpg" descr="AWAKE_white_background.jpg">
            <a:extLst>
              <a:ext uri="{FF2B5EF4-FFF2-40B4-BE49-F238E27FC236}">
                <a16:creationId xmlns:a16="http://schemas.microsoft.com/office/drawing/2014/main" id="{2DA890F7-65BE-84C4-4DEF-22E93CE51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Line">
            <a:extLst>
              <a:ext uri="{FF2B5EF4-FFF2-40B4-BE49-F238E27FC236}">
                <a16:creationId xmlns:a16="http://schemas.microsoft.com/office/drawing/2014/main" id="{41682D3A-B9AA-A415-21DD-AC3840E0E016}"/>
              </a:ext>
            </a:extLst>
          </p:cNvPr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8" name="Slide Number">
            <a:extLst>
              <a:ext uri="{FF2B5EF4-FFF2-40B4-BE49-F238E27FC236}">
                <a16:creationId xmlns:a16="http://schemas.microsoft.com/office/drawing/2014/main" id="{F9A1EBB6-0C9A-E6D5-4481-4E777DFDC72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465226" y="12321528"/>
            <a:ext cx="298401" cy="492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209" name="dghosal@liverpool.ac.uk debdeep.ghosal@cockcroft.ac.uk">
            <a:extLst>
              <a:ext uri="{FF2B5EF4-FFF2-40B4-BE49-F238E27FC236}">
                <a16:creationId xmlns:a16="http://schemas.microsoft.com/office/drawing/2014/main" id="{BB276502-E0A5-584D-93BE-F742AEEA6746}"/>
              </a:ext>
            </a:extLst>
          </p:cNvPr>
          <p:cNvSpPr txBox="1"/>
          <p:nvPr/>
        </p:nvSpPr>
        <p:spPr>
          <a:xfrm>
            <a:off x="1693757" y="12083726"/>
            <a:ext cx="405772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hlinkClick r:id="rId6"/>
              </a:rPr>
              <a:t>dghosal@liverpool.ac.uk</a:t>
            </a:r>
            <a:br/>
            <a:r>
              <a:rPr>
                <a:hlinkClick r:id="rId7"/>
              </a:rPr>
              <a:t>debdeep.ghosal@cockcroft.ac.uk</a:t>
            </a:r>
          </a:p>
        </p:txBody>
      </p:sp>
      <p:sp>
        <p:nvSpPr>
          <p:cNvPr id="210" name="Emittance measurement">
            <a:extLst>
              <a:ext uri="{FF2B5EF4-FFF2-40B4-BE49-F238E27FC236}">
                <a16:creationId xmlns:a16="http://schemas.microsoft.com/office/drawing/2014/main" id="{F710BE53-707A-2D0C-743A-E097798947B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Emittance measurement</a:t>
            </a:r>
          </a:p>
        </p:txBody>
      </p:sp>
      <p:sp>
        <p:nvSpPr>
          <p:cNvPr id="211" name="Advantage of Pepper-pot &amp; Corresponding Optical Mapping">
            <a:extLst>
              <a:ext uri="{FF2B5EF4-FFF2-40B4-BE49-F238E27FC236}">
                <a16:creationId xmlns:a16="http://schemas.microsoft.com/office/drawing/2014/main" id="{2F5764B3-BA75-C8C7-3D16-FFD95113B2A7}"/>
              </a:ext>
            </a:extLst>
          </p:cNvPr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 lang="en-US">
                <a:solidFill>
                  <a:schemeClr val="bg1">
                    <a:lumMod val="49000"/>
                  </a:schemeClr>
                </a:solidFill>
              </a:rPr>
              <a:t>Advantages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of Pepper-pot &amp; Corresponding Optical Mapping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212" name="- Single shot (over multi-shot Quad scans) - Phase space mapping…">
            <a:extLst>
              <a:ext uri="{FF2B5EF4-FFF2-40B4-BE49-F238E27FC236}">
                <a16:creationId xmlns:a16="http://schemas.microsoft.com/office/drawing/2014/main" id="{A59726A4-7F69-1785-6BA2-CF05DC9F2FF6}"/>
              </a:ext>
            </a:extLst>
          </p:cNvPr>
          <p:cNvSpPr txBox="1"/>
          <p:nvPr/>
        </p:nvSpPr>
        <p:spPr>
          <a:xfrm>
            <a:off x="1286290" y="4196202"/>
            <a:ext cx="11141965" cy="3742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- Single shot (over multi-shot Quad scans)</a:t>
            </a:r>
            <a:br/>
            <a:r>
              <a:t>- Phase space mapping</a:t>
            </a:r>
            <a:br/>
            <a:endParaRPr/>
          </a:p>
          <a:p>
            <a:pPr marL="457200" indent="-457200">
              <a:buSzPct val="100000"/>
              <a:buChar char="-"/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Lower energy-limitation of Slit/pinhole scans &amp; pepper-pot </a:t>
            </a:r>
            <a:br/>
            <a:r>
              <a:rPr>
                <a:solidFill>
                  <a:srgbClr val="0000E2"/>
                </a:solidFill>
              </a:rPr>
              <a:t>—&gt;</a:t>
            </a:r>
            <a:r>
              <a:t> Possible solution: </a:t>
            </a:r>
            <a:r>
              <a:rPr b="1"/>
              <a:t>Optical version</a:t>
            </a:r>
            <a:br>
              <a:rPr b="1"/>
            </a:br>
            <a:endParaRPr b="1"/>
          </a:p>
        </p:txBody>
      </p:sp>
      <p:sp>
        <p:nvSpPr>
          <p:cNvPr id="213" name="Oval">
            <a:extLst>
              <a:ext uri="{FF2B5EF4-FFF2-40B4-BE49-F238E27FC236}">
                <a16:creationId xmlns:a16="http://schemas.microsoft.com/office/drawing/2014/main" id="{63FBD9BA-03E0-9B07-82D3-7D9F46221650}"/>
              </a:ext>
            </a:extLst>
          </p:cNvPr>
          <p:cNvSpPr/>
          <p:nvPr/>
        </p:nvSpPr>
        <p:spPr>
          <a:xfrm>
            <a:off x="16796497" y="3795921"/>
            <a:ext cx="903924" cy="4809954"/>
          </a:xfrm>
          <a:prstGeom prst="ellipse">
            <a:avLst/>
          </a:prstGeom>
          <a:solidFill>
            <a:schemeClr val="accent3">
              <a:satOff val="-6303"/>
              <a:lumOff val="-1483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chemeClr val="accent3"/>
                </a:solidFill>
              </a:defRPr>
            </a:pPr>
            <a:endParaRPr/>
          </a:p>
        </p:txBody>
      </p:sp>
      <p:sp>
        <p:nvSpPr>
          <p:cNvPr id="214" name="Rectangle">
            <a:extLst>
              <a:ext uri="{FF2B5EF4-FFF2-40B4-BE49-F238E27FC236}">
                <a16:creationId xmlns:a16="http://schemas.microsoft.com/office/drawing/2014/main" id="{E98BCC39-9C03-43E4-7C3F-A08F63ACEB51}"/>
              </a:ext>
            </a:extLst>
          </p:cNvPr>
          <p:cNvSpPr/>
          <p:nvPr/>
        </p:nvSpPr>
        <p:spPr>
          <a:xfrm>
            <a:off x="20737070" y="5432547"/>
            <a:ext cx="198851" cy="1270001"/>
          </a:xfrm>
          <a:prstGeom prst="rect">
            <a:avLst/>
          </a:prstGeom>
          <a:blipFill>
            <a:blip r:embed="rId8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5" name="Rectangle">
            <a:extLst>
              <a:ext uri="{FF2B5EF4-FFF2-40B4-BE49-F238E27FC236}">
                <a16:creationId xmlns:a16="http://schemas.microsoft.com/office/drawing/2014/main" id="{C45C33B8-8384-86DC-057B-66D1F1282AFD}"/>
              </a:ext>
            </a:extLst>
          </p:cNvPr>
          <p:cNvSpPr/>
          <p:nvPr/>
        </p:nvSpPr>
        <p:spPr>
          <a:xfrm>
            <a:off x="22146102" y="5432547"/>
            <a:ext cx="198850" cy="1270001"/>
          </a:xfrm>
          <a:prstGeom prst="rect">
            <a:avLst/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6" name="Arrow">
            <a:extLst>
              <a:ext uri="{FF2B5EF4-FFF2-40B4-BE49-F238E27FC236}">
                <a16:creationId xmlns:a16="http://schemas.microsoft.com/office/drawing/2014/main" id="{A887557A-E23B-A0FF-FDEF-4E171B036519}"/>
              </a:ext>
            </a:extLst>
          </p:cNvPr>
          <p:cNvSpPr/>
          <p:nvPr/>
        </p:nvSpPr>
        <p:spPr>
          <a:xfrm>
            <a:off x="15048270" y="5828363"/>
            <a:ext cx="1424018" cy="629918"/>
          </a:xfrm>
          <a:prstGeom prst="rightArrow">
            <a:avLst>
              <a:gd name="adj1" fmla="val 32000"/>
              <a:gd name="adj2" fmla="val 85984"/>
            </a:avLst>
          </a:prstGeom>
          <a:solidFill>
            <a:schemeClr val="accent4">
              <a:hueOff val="-297102"/>
              <a:satOff val="16978"/>
              <a:lumOff val="-2088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8" name="Connection Line">
            <a:extLst>
              <a:ext uri="{FF2B5EF4-FFF2-40B4-BE49-F238E27FC236}">
                <a16:creationId xmlns:a16="http://schemas.microsoft.com/office/drawing/2014/main" id="{A6741834-E5C0-125F-1E26-0B97837F1F86}"/>
              </a:ext>
            </a:extLst>
          </p:cNvPr>
          <p:cNvSpPr/>
          <p:nvPr/>
        </p:nvSpPr>
        <p:spPr>
          <a:xfrm>
            <a:off x="17824631" y="4931297"/>
            <a:ext cx="5293713" cy="1060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9" extrusionOk="0">
                <a:moveTo>
                  <a:pt x="21600" y="19181"/>
                </a:moveTo>
                <a:cubicBezTo>
                  <a:pt x="8844" y="21600"/>
                  <a:pt x="1644" y="15206"/>
                  <a:pt x="0" y="0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39" name="Connection Line">
            <a:extLst>
              <a:ext uri="{FF2B5EF4-FFF2-40B4-BE49-F238E27FC236}">
                <a16:creationId xmlns:a16="http://schemas.microsoft.com/office/drawing/2014/main" id="{5831FE25-F48D-A221-37CE-C23D51CD04E4}"/>
              </a:ext>
            </a:extLst>
          </p:cNvPr>
          <p:cNvSpPr/>
          <p:nvPr/>
        </p:nvSpPr>
        <p:spPr>
          <a:xfrm>
            <a:off x="17793425" y="6099094"/>
            <a:ext cx="5311715" cy="1431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54" extrusionOk="0">
                <a:moveTo>
                  <a:pt x="21600" y="225"/>
                </a:moveTo>
                <a:cubicBezTo>
                  <a:pt x="9761" y="-1346"/>
                  <a:pt x="2561" y="5330"/>
                  <a:pt x="0" y="20254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0" name="Connection Line">
            <a:extLst>
              <a:ext uri="{FF2B5EF4-FFF2-40B4-BE49-F238E27FC236}">
                <a16:creationId xmlns:a16="http://schemas.microsoft.com/office/drawing/2014/main" id="{44C09258-9F5C-3560-717F-88E4DC1FB0D6}"/>
              </a:ext>
            </a:extLst>
          </p:cNvPr>
          <p:cNvSpPr/>
          <p:nvPr/>
        </p:nvSpPr>
        <p:spPr>
          <a:xfrm>
            <a:off x="17701607" y="6303736"/>
            <a:ext cx="5459268" cy="1921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0135" y="934"/>
                  <a:pt x="2935" y="8134"/>
                  <a:pt x="0" y="21600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1" name="Connection Line">
            <a:extLst>
              <a:ext uri="{FF2B5EF4-FFF2-40B4-BE49-F238E27FC236}">
                <a16:creationId xmlns:a16="http://schemas.microsoft.com/office/drawing/2014/main" id="{3973157A-BDC4-5DEF-7B64-8FD6080B960F}"/>
              </a:ext>
            </a:extLst>
          </p:cNvPr>
          <p:cNvSpPr/>
          <p:nvPr/>
        </p:nvSpPr>
        <p:spPr>
          <a:xfrm>
            <a:off x="17824631" y="4468205"/>
            <a:ext cx="5267561" cy="1322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8421" y="20051"/>
                  <a:pt x="1221" y="12851"/>
                  <a:pt x="0" y="0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21" name="Arrow">
            <a:extLst>
              <a:ext uri="{FF2B5EF4-FFF2-40B4-BE49-F238E27FC236}">
                <a16:creationId xmlns:a16="http://schemas.microsoft.com/office/drawing/2014/main" id="{DA69FBEF-2C6E-B1EC-6A77-5A7DA1E7D0CE}"/>
              </a:ext>
            </a:extLst>
          </p:cNvPr>
          <p:cNvSpPr/>
          <p:nvPr/>
        </p:nvSpPr>
        <p:spPr>
          <a:xfrm rot="16193527">
            <a:off x="16786170" y="9026551"/>
            <a:ext cx="3387697" cy="495741"/>
          </a:xfrm>
          <a:prstGeom prst="rightArrow">
            <a:avLst>
              <a:gd name="adj1" fmla="val 32000"/>
              <a:gd name="adj2" fmla="val 141723"/>
            </a:avLst>
          </a:prstGeom>
          <a:solidFill>
            <a:schemeClr val="accent1">
              <a:satOff val="-9155"/>
              <a:lumOff val="-3267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2" name="Arrow">
            <a:extLst>
              <a:ext uri="{FF2B5EF4-FFF2-40B4-BE49-F238E27FC236}">
                <a16:creationId xmlns:a16="http://schemas.microsoft.com/office/drawing/2014/main" id="{8A9A7F18-4D23-9F85-2FE0-C3C11EE1F8AC}"/>
              </a:ext>
            </a:extLst>
          </p:cNvPr>
          <p:cNvSpPr/>
          <p:nvPr/>
        </p:nvSpPr>
        <p:spPr>
          <a:xfrm>
            <a:off x="18451686" y="10713668"/>
            <a:ext cx="5141708" cy="387123"/>
          </a:xfrm>
          <a:prstGeom prst="rightArrow">
            <a:avLst>
              <a:gd name="adj1" fmla="val 32000"/>
              <a:gd name="adj2" fmla="val 182475"/>
            </a:avLst>
          </a:prstGeom>
          <a:solidFill>
            <a:schemeClr val="accent1">
              <a:satOff val="-9155"/>
              <a:lumOff val="-3267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3" name="Star">
            <a:extLst>
              <a:ext uri="{FF2B5EF4-FFF2-40B4-BE49-F238E27FC236}">
                <a16:creationId xmlns:a16="http://schemas.microsoft.com/office/drawing/2014/main" id="{DBE3D85D-D713-3029-B030-80C2B31B61E2}"/>
              </a:ext>
            </a:extLst>
          </p:cNvPr>
          <p:cNvSpPr/>
          <p:nvPr/>
        </p:nvSpPr>
        <p:spPr>
          <a:xfrm>
            <a:off x="18930997" y="7827816"/>
            <a:ext cx="245915" cy="26664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4" name="Star">
            <a:extLst>
              <a:ext uri="{FF2B5EF4-FFF2-40B4-BE49-F238E27FC236}">
                <a16:creationId xmlns:a16="http://schemas.microsoft.com/office/drawing/2014/main" id="{966CCEE9-D0E6-AB4B-60C4-ADACFE2E4052}"/>
              </a:ext>
            </a:extLst>
          </p:cNvPr>
          <p:cNvSpPr/>
          <p:nvPr/>
        </p:nvSpPr>
        <p:spPr>
          <a:xfrm>
            <a:off x="19249807" y="8549927"/>
            <a:ext cx="241571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5" name="Star">
            <a:extLst>
              <a:ext uri="{FF2B5EF4-FFF2-40B4-BE49-F238E27FC236}">
                <a16:creationId xmlns:a16="http://schemas.microsoft.com/office/drawing/2014/main" id="{BCB37BE8-0673-388C-1788-FCA726712CA2}"/>
              </a:ext>
            </a:extLst>
          </p:cNvPr>
          <p:cNvSpPr/>
          <p:nvPr/>
        </p:nvSpPr>
        <p:spPr>
          <a:xfrm>
            <a:off x="19718055" y="9282358"/>
            <a:ext cx="241571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6" name="Star">
            <a:extLst>
              <a:ext uri="{FF2B5EF4-FFF2-40B4-BE49-F238E27FC236}">
                <a16:creationId xmlns:a16="http://schemas.microsoft.com/office/drawing/2014/main" id="{ACB043BB-ACEF-BC79-9B40-A7C83F2A35FC}"/>
              </a:ext>
            </a:extLst>
          </p:cNvPr>
          <p:cNvSpPr/>
          <p:nvPr/>
        </p:nvSpPr>
        <p:spPr>
          <a:xfrm>
            <a:off x="20242327" y="10163184"/>
            <a:ext cx="241570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7" name="Star">
            <a:extLst>
              <a:ext uri="{FF2B5EF4-FFF2-40B4-BE49-F238E27FC236}">
                <a16:creationId xmlns:a16="http://schemas.microsoft.com/office/drawing/2014/main" id="{E71D06E3-569B-4C52-531E-D74F5B1D3932}"/>
              </a:ext>
            </a:extLst>
          </p:cNvPr>
          <p:cNvSpPr/>
          <p:nvPr/>
        </p:nvSpPr>
        <p:spPr>
          <a:xfrm>
            <a:off x="21715066" y="10163184"/>
            <a:ext cx="236447" cy="263036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8" name="Star">
            <a:extLst>
              <a:ext uri="{FF2B5EF4-FFF2-40B4-BE49-F238E27FC236}">
                <a16:creationId xmlns:a16="http://schemas.microsoft.com/office/drawing/2014/main" id="{6A362633-C0EF-C0B3-74B9-FE08561168CF}"/>
              </a:ext>
            </a:extLst>
          </p:cNvPr>
          <p:cNvSpPr/>
          <p:nvPr/>
        </p:nvSpPr>
        <p:spPr>
          <a:xfrm>
            <a:off x="22223145" y="9418539"/>
            <a:ext cx="241571" cy="26256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9" name="Star">
            <a:extLst>
              <a:ext uri="{FF2B5EF4-FFF2-40B4-BE49-F238E27FC236}">
                <a16:creationId xmlns:a16="http://schemas.microsoft.com/office/drawing/2014/main" id="{169FE422-7D49-1EFF-CC0C-39CD1FB54801}"/>
              </a:ext>
            </a:extLst>
          </p:cNvPr>
          <p:cNvSpPr/>
          <p:nvPr/>
        </p:nvSpPr>
        <p:spPr>
          <a:xfrm>
            <a:off x="20970600" y="10483034"/>
            <a:ext cx="241571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0" name="Star">
            <a:extLst>
              <a:ext uri="{FF2B5EF4-FFF2-40B4-BE49-F238E27FC236}">
                <a16:creationId xmlns:a16="http://schemas.microsoft.com/office/drawing/2014/main" id="{D0B3192E-C79E-BC70-BCC1-3B8CBFB9E8E9}"/>
              </a:ext>
            </a:extLst>
          </p:cNvPr>
          <p:cNvSpPr/>
          <p:nvPr/>
        </p:nvSpPr>
        <p:spPr>
          <a:xfrm>
            <a:off x="22761027" y="8549927"/>
            <a:ext cx="241571" cy="26256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1" name="Star">
            <a:extLst>
              <a:ext uri="{FF2B5EF4-FFF2-40B4-BE49-F238E27FC236}">
                <a16:creationId xmlns:a16="http://schemas.microsoft.com/office/drawing/2014/main" id="{CB735FD7-0EDE-703E-6859-97763F29CF93}"/>
              </a:ext>
            </a:extLst>
          </p:cNvPr>
          <p:cNvSpPr/>
          <p:nvPr/>
        </p:nvSpPr>
        <p:spPr>
          <a:xfrm>
            <a:off x="23165093" y="7839011"/>
            <a:ext cx="241570" cy="26256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2" name="K">
            <a:extLst>
              <a:ext uri="{FF2B5EF4-FFF2-40B4-BE49-F238E27FC236}">
                <a16:creationId xmlns:a16="http://schemas.microsoft.com/office/drawing/2014/main" id="{FE23C481-5693-C9AB-0581-04245B7F1A24}"/>
              </a:ext>
            </a:extLst>
          </p:cNvPr>
          <p:cNvSpPr txBox="1"/>
          <p:nvPr/>
        </p:nvSpPr>
        <p:spPr>
          <a:xfrm>
            <a:off x="17045624" y="5682737"/>
            <a:ext cx="483109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6">
                    <a:hueOff val="20365414"/>
                    <a:satOff val="10503"/>
                    <a:lumOff val="17946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K</a:t>
            </a:r>
          </a:p>
        </p:txBody>
      </p:sp>
      <p:sp>
        <p:nvSpPr>
          <p:cNvPr id="233" name="σ2">
            <a:extLst>
              <a:ext uri="{FF2B5EF4-FFF2-40B4-BE49-F238E27FC236}">
                <a16:creationId xmlns:a16="http://schemas.microsoft.com/office/drawing/2014/main" id="{F2B35CF5-7873-8100-5437-1CC9421BDDAF}"/>
              </a:ext>
            </a:extLst>
          </p:cNvPr>
          <p:cNvSpPr txBox="1"/>
          <p:nvPr/>
        </p:nvSpPr>
        <p:spPr>
          <a:xfrm>
            <a:off x="17678395" y="9168193"/>
            <a:ext cx="50815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B050"/>
                </a:solidFill>
              </a:rPr>
              <a:t>σ</a:t>
            </a:r>
            <a:r>
              <a:rPr baseline="31999">
                <a:solidFill>
                  <a:srgbClr val="00B050"/>
                </a:solidFill>
              </a:rPr>
              <a:t>2</a:t>
            </a:r>
            <a:endParaRPr lang="en-US" baseline="31999">
              <a:solidFill>
                <a:srgbClr val="00B050"/>
              </a:solidFill>
            </a:endParaRPr>
          </a:p>
        </p:txBody>
      </p:sp>
      <p:sp>
        <p:nvSpPr>
          <p:cNvPr id="234" name="K">
            <a:extLst>
              <a:ext uri="{FF2B5EF4-FFF2-40B4-BE49-F238E27FC236}">
                <a16:creationId xmlns:a16="http://schemas.microsoft.com/office/drawing/2014/main" id="{686E97AE-6B60-6979-0381-CC910409A89A}"/>
              </a:ext>
            </a:extLst>
          </p:cNvPr>
          <p:cNvSpPr txBox="1"/>
          <p:nvPr/>
        </p:nvSpPr>
        <p:spPr>
          <a:xfrm>
            <a:off x="20648046" y="10951553"/>
            <a:ext cx="367088" cy="579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3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K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235" name="screen">
            <a:extLst>
              <a:ext uri="{FF2B5EF4-FFF2-40B4-BE49-F238E27FC236}">
                <a16:creationId xmlns:a16="http://schemas.microsoft.com/office/drawing/2014/main" id="{F26FE03F-4F97-8EDB-8F34-97FD4C514424}"/>
              </a:ext>
            </a:extLst>
          </p:cNvPr>
          <p:cNvSpPr txBox="1"/>
          <p:nvPr/>
        </p:nvSpPr>
        <p:spPr>
          <a:xfrm>
            <a:off x="21900954" y="6735213"/>
            <a:ext cx="885953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screen</a:t>
            </a:r>
          </a:p>
        </p:txBody>
      </p:sp>
      <p:sp>
        <p:nvSpPr>
          <p:cNvPr id="236" name="Quad">
            <a:extLst>
              <a:ext uri="{FF2B5EF4-FFF2-40B4-BE49-F238E27FC236}">
                <a16:creationId xmlns:a16="http://schemas.microsoft.com/office/drawing/2014/main" id="{54E83349-D89E-7000-3602-1CFFD27F502B}"/>
              </a:ext>
            </a:extLst>
          </p:cNvPr>
          <p:cNvSpPr txBox="1"/>
          <p:nvPr/>
        </p:nvSpPr>
        <p:spPr>
          <a:xfrm>
            <a:off x="16298853" y="8466263"/>
            <a:ext cx="773177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Quad</a:t>
            </a:r>
          </a:p>
        </p:txBody>
      </p:sp>
    </p:spTree>
    <p:extLst>
      <p:ext uri="{BB962C8B-B14F-4D97-AF65-F5344CB8AC3E}">
        <p14:creationId xmlns:p14="http://schemas.microsoft.com/office/powerpoint/2010/main" val="1133806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542E8-3684-B339-9999-499A93D2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">
            <a:extLst>
              <a:ext uri="{FF2B5EF4-FFF2-40B4-BE49-F238E27FC236}">
                <a16:creationId xmlns:a16="http://schemas.microsoft.com/office/drawing/2014/main" id="{DB27FCA0-9081-B24E-6E26-61B08D376311}"/>
              </a:ext>
            </a:extLst>
          </p:cNvPr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02" name="unknown.png" descr="unknown.png">
            <a:extLst>
              <a:ext uri="{FF2B5EF4-FFF2-40B4-BE49-F238E27FC236}">
                <a16:creationId xmlns:a16="http://schemas.microsoft.com/office/drawing/2014/main" id="{3B799079-04B3-3C91-2163-444A75A74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unknown.png" descr="unknown.png">
            <a:extLst>
              <a:ext uri="{FF2B5EF4-FFF2-40B4-BE49-F238E27FC236}">
                <a16:creationId xmlns:a16="http://schemas.microsoft.com/office/drawing/2014/main" id="{D313234F-E306-2BED-501F-F79ACA3C1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unknown.png" descr="unknown.png">
            <a:extLst>
              <a:ext uri="{FF2B5EF4-FFF2-40B4-BE49-F238E27FC236}">
                <a16:creationId xmlns:a16="http://schemas.microsoft.com/office/drawing/2014/main" id="{C66CC823-124A-E77A-167E-A47EF44F3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ext">
            <a:extLst>
              <a:ext uri="{FF2B5EF4-FFF2-40B4-BE49-F238E27FC236}">
                <a16:creationId xmlns:a16="http://schemas.microsoft.com/office/drawing/2014/main" id="{FCA8B6E4-F6D2-F80B-0212-DBC3FFEE7D20}"/>
              </a:ext>
            </a:extLst>
          </p:cNvPr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06" name="AWAKE_white_background.jpg" descr="AWAKE_white_background.jpg">
            <a:extLst>
              <a:ext uri="{FF2B5EF4-FFF2-40B4-BE49-F238E27FC236}">
                <a16:creationId xmlns:a16="http://schemas.microsoft.com/office/drawing/2014/main" id="{E2A5E330-358D-BC5C-56E1-755857271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Line">
            <a:extLst>
              <a:ext uri="{FF2B5EF4-FFF2-40B4-BE49-F238E27FC236}">
                <a16:creationId xmlns:a16="http://schemas.microsoft.com/office/drawing/2014/main" id="{42E08432-38DF-0999-0447-754816216EC5}"/>
              </a:ext>
            </a:extLst>
          </p:cNvPr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08" name="Slide Number">
            <a:extLst>
              <a:ext uri="{FF2B5EF4-FFF2-40B4-BE49-F238E27FC236}">
                <a16:creationId xmlns:a16="http://schemas.microsoft.com/office/drawing/2014/main" id="{13B26A38-6505-F00A-9841-D167D9D6193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465226" y="12321528"/>
            <a:ext cx="298401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09" name="dghosal@liverpool.ac.uk debdeep.ghosal@cockcroft.ac.uk">
            <a:extLst>
              <a:ext uri="{FF2B5EF4-FFF2-40B4-BE49-F238E27FC236}">
                <a16:creationId xmlns:a16="http://schemas.microsoft.com/office/drawing/2014/main" id="{A3D39FD1-A389-4E28-FA62-14E0A3D95406}"/>
              </a:ext>
            </a:extLst>
          </p:cNvPr>
          <p:cNvSpPr txBox="1"/>
          <p:nvPr/>
        </p:nvSpPr>
        <p:spPr>
          <a:xfrm>
            <a:off x="1693757" y="12083726"/>
            <a:ext cx="405772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hlinkClick r:id="rId6"/>
              </a:rPr>
              <a:t>dghosal@liverpool.ac.uk</a:t>
            </a:r>
            <a:br/>
            <a:r>
              <a:rPr>
                <a:hlinkClick r:id="rId7"/>
              </a:rPr>
              <a:t>debdeep.ghosal@cockcroft.ac.uk</a:t>
            </a:r>
          </a:p>
        </p:txBody>
      </p:sp>
      <p:sp>
        <p:nvSpPr>
          <p:cNvPr id="210" name="Emittance measurement">
            <a:extLst>
              <a:ext uri="{FF2B5EF4-FFF2-40B4-BE49-F238E27FC236}">
                <a16:creationId xmlns:a16="http://schemas.microsoft.com/office/drawing/2014/main" id="{ECA7008D-9706-4C8E-3B82-F7BFF6C1B46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Emittance measurement</a:t>
            </a:r>
          </a:p>
        </p:txBody>
      </p:sp>
      <p:sp>
        <p:nvSpPr>
          <p:cNvPr id="211" name="Advantage of Pepper-pot &amp; Corresponding Optical Mapping">
            <a:extLst>
              <a:ext uri="{FF2B5EF4-FFF2-40B4-BE49-F238E27FC236}">
                <a16:creationId xmlns:a16="http://schemas.microsoft.com/office/drawing/2014/main" id="{907B90A2-38A7-4B2B-D2BF-BBA338434751}"/>
              </a:ext>
            </a:extLst>
          </p:cNvPr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 lang="en-US">
                <a:solidFill>
                  <a:schemeClr val="bg1">
                    <a:lumMod val="49000"/>
                  </a:schemeClr>
                </a:solidFill>
              </a:rPr>
              <a:t>Advantages</a:t>
            </a:r>
            <a:r>
              <a:rPr>
                <a:solidFill>
                  <a:schemeClr val="bg1">
                    <a:lumMod val="49000"/>
                  </a:schemeClr>
                </a:solidFill>
              </a:rPr>
              <a:t> of Pepper-pot &amp; Corresponding Optical Mapping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212" name="- Single shot (over multi-shot Quad scans) - Phase space mapping…">
            <a:extLst>
              <a:ext uri="{FF2B5EF4-FFF2-40B4-BE49-F238E27FC236}">
                <a16:creationId xmlns:a16="http://schemas.microsoft.com/office/drawing/2014/main" id="{F21BD2A9-A239-91AB-EB6A-2A8B6F25D54E}"/>
              </a:ext>
            </a:extLst>
          </p:cNvPr>
          <p:cNvSpPr txBox="1"/>
          <p:nvPr/>
        </p:nvSpPr>
        <p:spPr>
          <a:xfrm>
            <a:off x="1286290" y="4196202"/>
            <a:ext cx="11141965" cy="3742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- Single shot (over multi-shot Quad scans)</a:t>
            </a:r>
            <a:br/>
            <a:r>
              <a:t>- Phase space mapping</a:t>
            </a:r>
            <a:br/>
            <a:endParaRPr/>
          </a:p>
          <a:p>
            <a:pPr marL="457200" indent="-457200">
              <a:buSzPct val="100000"/>
              <a:buChar char="-"/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Lower energy-limitation of Slit/pinhole scans &amp; pepper-pot </a:t>
            </a:r>
            <a:br/>
            <a:r>
              <a:rPr>
                <a:solidFill>
                  <a:srgbClr val="0000E2"/>
                </a:solidFill>
              </a:rPr>
              <a:t>—&gt;</a:t>
            </a:r>
            <a:r>
              <a:t> Possible solution: </a:t>
            </a:r>
            <a:r>
              <a:rPr b="1"/>
              <a:t>Optical version</a:t>
            </a:r>
            <a:br>
              <a:rPr b="1"/>
            </a:br>
            <a:endParaRPr b="1"/>
          </a:p>
        </p:txBody>
      </p:sp>
      <p:sp>
        <p:nvSpPr>
          <p:cNvPr id="213" name="Oval">
            <a:extLst>
              <a:ext uri="{FF2B5EF4-FFF2-40B4-BE49-F238E27FC236}">
                <a16:creationId xmlns:a16="http://schemas.microsoft.com/office/drawing/2014/main" id="{6898EE56-AA11-FEB9-B144-40AE758DDDE4}"/>
              </a:ext>
            </a:extLst>
          </p:cNvPr>
          <p:cNvSpPr/>
          <p:nvPr/>
        </p:nvSpPr>
        <p:spPr>
          <a:xfrm>
            <a:off x="16796497" y="3795921"/>
            <a:ext cx="903924" cy="4809954"/>
          </a:xfrm>
          <a:prstGeom prst="ellipse">
            <a:avLst/>
          </a:prstGeom>
          <a:solidFill>
            <a:schemeClr val="accent3">
              <a:satOff val="-6303"/>
              <a:lumOff val="-1483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chemeClr val="accent3"/>
                </a:solidFill>
              </a:defRPr>
            </a:pPr>
            <a:endParaRPr/>
          </a:p>
        </p:txBody>
      </p:sp>
      <p:sp>
        <p:nvSpPr>
          <p:cNvPr id="214" name="Rectangle">
            <a:extLst>
              <a:ext uri="{FF2B5EF4-FFF2-40B4-BE49-F238E27FC236}">
                <a16:creationId xmlns:a16="http://schemas.microsoft.com/office/drawing/2014/main" id="{2053C048-41C0-1750-2936-6A03080C6480}"/>
              </a:ext>
            </a:extLst>
          </p:cNvPr>
          <p:cNvSpPr/>
          <p:nvPr/>
        </p:nvSpPr>
        <p:spPr>
          <a:xfrm>
            <a:off x="20737070" y="5432547"/>
            <a:ext cx="198851" cy="1270001"/>
          </a:xfrm>
          <a:prstGeom prst="rect">
            <a:avLst/>
          </a:prstGeom>
          <a:blipFill>
            <a:blip r:embed="rId8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5" name="Rectangle">
            <a:extLst>
              <a:ext uri="{FF2B5EF4-FFF2-40B4-BE49-F238E27FC236}">
                <a16:creationId xmlns:a16="http://schemas.microsoft.com/office/drawing/2014/main" id="{FCB15047-02D0-469E-4386-7465324599AB}"/>
              </a:ext>
            </a:extLst>
          </p:cNvPr>
          <p:cNvSpPr/>
          <p:nvPr/>
        </p:nvSpPr>
        <p:spPr>
          <a:xfrm>
            <a:off x="22146102" y="5432547"/>
            <a:ext cx="198850" cy="1270001"/>
          </a:xfrm>
          <a:prstGeom prst="rect">
            <a:avLst/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6" name="Arrow">
            <a:extLst>
              <a:ext uri="{FF2B5EF4-FFF2-40B4-BE49-F238E27FC236}">
                <a16:creationId xmlns:a16="http://schemas.microsoft.com/office/drawing/2014/main" id="{EFAFC93F-2AD8-F2FE-61CD-D14CD11C67BC}"/>
              </a:ext>
            </a:extLst>
          </p:cNvPr>
          <p:cNvSpPr/>
          <p:nvPr/>
        </p:nvSpPr>
        <p:spPr>
          <a:xfrm>
            <a:off x="15048270" y="5828363"/>
            <a:ext cx="1424018" cy="629918"/>
          </a:xfrm>
          <a:prstGeom prst="rightArrow">
            <a:avLst>
              <a:gd name="adj1" fmla="val 32000"/>
              <a:gd name="adj2" fmla="val 85984"/>
            </a:avLst>
          </a:prstGeom>
          <a:solidFill>
            <a:schemeClr val="accent4">
              <a:hueOff val="-297102"/>
              <a:satOff val="16978"/>
              <a:lumOff val="-2088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8" name="Connection Line">
            <a:extLst>
              <a:ext uri="{FF2B5EF4-FFF2-40B4-BE49-F238E27FC236}">
                <a16:creationId xmlns:a16="http://schemas.microsoft.com/office/drawing/2014/main" id="{B781FCC4-C163-6D59-7165-8DF110EA70F7}"/>
              </a:ext>
            </a:extLst>
          </p:cNvPr>
          <p:cNvSpPr/>
          <p:nvPr/>
        </p:nvSpPr>
        <p:spPr>
          <a:xfrm>
            <a:off x="17824631" y="4931297"/>
            <a:ext cx="5293713" cy="1060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79" extrusionOk="0">
                <a:moveTo>
                  <a:pt x="21600" y="19181"/>
                </a:moveTo>
                <a:cubicBezTo>
                  <a:pt x="8844" y="21600"/>
                  <a:pt x="1644" y="15206"/>
                  <a:pt x="0" y="0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39" name="Connection Line">
            <a:extLst>
              <a:ext uri="{FF2B5EF4-FFF2-40B4-BE49-F238E27FC236}">
                <a16:creationId xmlns:a16="http://schemas.microsoft.com/office/drawing/2014/main" id="{22096FC7-8E51-D414-E5B7-CFCD20FB4039}"/>
              </a:ext>
            </a:extLst>
          </p:cNvPr>
          <p:cNvSpPr/>
          <p:nvPr/>
        </p:nvSpPr>
        <p:spPr>
          <a:xfrm>
            <a:off x="17793425" y="6099094"/>
            <a:ext cx="5311715" cy="1431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54" extrusionOk="0">
                <a:moveTo>
                  <a:pt x="21600" y="225"/>
                </a:moveTo>
                <a:cubicBezTo>
                  <a:pt x="9761" y="-1346"/>
                  <a:pt x="2561" y="5330"/>
                  <a:pt x="0" y="20254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0" name="Connection Line">
            <a:extLst>
              <a:ext uri="{FF2B5EF4-FFF2-40B4-BE49-F238E27FC236}">
                <a16:creationId xmlns:a16="http://schemas.microsoft.com/office/drawing/2014/main" id="{E2087730-DA39-1175-E252-35A435933097}"/>
              </a:ext>
            </a:extLst>
          </p:cNvPr>
          <p:cNvSpPr/>
          <p:nvPr/>
        </p:nvSpPr>
        <p:spPr>
          <a:xfrm>
            <a:off x="17701607" y="6303736"/>
            <a:ext cx="5459268" cy="1921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0135" y="934"/>
                  <a:pt x="2935" y="8134"/>
                  <a:pt x="0" y="21600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1" name="Connection Line">
            <a:extLst>
              <a:ext uri="{FF2B5EF4-FFF2-40B4-BE49-F238E27FC236}">
                <a16:creationId xmlns:a16="http://schemas.microsoft.com/office/drawing/2014/main" id="{A242516E-5CC2-D479-A22A-801DBDF5D147}"/>
              </a:ext>
            </a:extLst>
          </p:cNvPr>
          <p:cNvSpPr/>
          <p:nvPr/>
        </p:nvSpPr>
        <p:spPr>
          <a:xfrm>
            <a:off x="17824631" y="4468205"/>
            <a:ext cx="5267561" cy="1322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8421" y="20051"/>
                  <a:pt x="1221" y="12851"/>
                  <a:pt x="0" y="0"/>
                </a:cubicBezTo>
              </a:path>
            </a:pathLst>
          </a:custGeom>
          <a:ln w="25400">
            <a:solidFill>
              <a:schemeClr val="accent2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21" name="Arrow">
            <a:extLst>
              <a:ext uri="{FF2B5EF4-FFF2-40B4-BE49-F238E27FC236}">
                <a16:creationId xmlns:a16="http://schemas.microsoft.com/office/drawing/2014/main" id="{1AC3D9B4-5ED2-7E07-118D-DF68A1DF22E7}"/>
              </a:ext>
            </a:extLst>
          </p:cNvPr>
          <p:cNvSpPr/>
          <p:nvPr/>
        </p:nvSpPr>
        <p:spPr>
          <a:xfrm rot="16193527">
            <a:off x="16786170" y="9026551"/>
            <a:ext cx="3387697" cy="495741"/>
          </a:xfrm>
          <a:prstGeom prst="rightArrow">
            <a:avLst>
              <a:gd name="adj1" fmla="val 32000"/>
              <a:gd name="adj2" fmla="val 141723"/>
            </a:avLst>
          </a:prstGeom>
          <a:solidFill>
            <a:schemeClr val="accent1">
              <a:satOff val="-9155"/>
              <a:lumOff val="-3267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2" name="Arrow">
            <a:extLst>
              <a:ext uri="{FF2B5EF4-FFF2-40B4-BE49-F238E27FC236}">
                <a16:creationId xmlns:a16="http://schemas.microsoft.com/office/drawing/2014/main" id="{07F5BC51-29DA-BF29-E35F-AC1F6193BD21}"/>
              </a:ext>
            </a:extLst>
          </p:cNvPr>
          <p:cNvSpPr/>
          <p:nvPr/>
        </p:nvSpPr>
        <p:spPr>
          <a:xfrm>
            <a:off x="18451686" y="10713668"/>
            <a:ext cx="5141708" cy="387123"/>
          </a:xfrm>
          <a:prstGeom prst="rightArrow">
            <a:avLst>
              <a:gd name="adj1" fmla="val 32000"/>
              <a:gd name="adj2" fmla="val 182475"/>
            </a:avLst>
          </a:prstGeom>
          <a:solidFill>
            <a:schemeClr val="accent1">
              <a:satOff val="-9155"/>
              <a:lumOff val="-3267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3" name="Star">
            <a:extLst>
              <a:ext uri="{FF2B5EF4-FFF2-40B4-BE49-F238E27FC236}">
                <a16:creationId xmlns:a16="http://schemas.microsoft.com/office/drawing/2014/main" id="{094F346D-1054-2AB7-D17B-8DBE189429C6}"/>
              </a:ext>
            </a:extLst>
          </p:cNvPr>
          <p:cNvSpPr/>
          <p:nvPr/>
        </p:nvSpPr>
        <p:spPr>
          <a:xfrm>
            <a:off x="18930997" y="7827816"/>
            <a:ext cx="245915" cy="26664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4" name="Star">
            <a:extLst>
              <a:ext uri="{FF2B5EF4-FFF2-40B4-BE49-F238E27FC236}">
                <a16:creationId xmlns:a16="http://schemas.microsoft.com/office/drawing/2014/main" id="{A9BFE1DD-477D-542C-8228-328446C1D885}"/>
              </a:ext>
            </a:extLst>
          </p:cNvPr>
          <p:cNvSpPr/>
          <p:nvPr/>
        </p:nvSpPr>
        <p:spPr>
          <a:xfrm>
            <a:off x="19249807" y="8549927"/>
            <a:ext cx="241571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5" name="Star">
            <a:extLst>
              <a:ext uri="{FF2B5EF4-FFF2-40B4-BE49-F238E27FC236}">
                <a16:creationId xmlns:a16="http://schemas.microsoft.com/office/drawing/2014/main" id="{52202CAD-0D49-715B-2B83-0105A118C43F}"/>
              </a:ext>
            </a:extLst>
          </p:cNvPr>
          <p:cNvSpPr/>
          <p:nvPr/>
        </p:nvSpPr>
        <p:spPr>
          <a:xfrm>
            <a:off x="19718055" y="9282358"/>
            <a:ext cx="241571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6" name="Star">
            <a:extLst>
              <a:ext uri="{FF2B5EF4-FFF2-40B4-BE49-F238E27FC236}">
                <a16:creationId xmlns:a16="http://schemas.microsoft.com/office/drawing/2014/main" id="{5C41E33D-2EFA-A15D-860F-F42138026186}"/>
              </a:ext>
            </a:extLst>
          </p:cNvPr>
          <p:cNvSpPr/>
          <p:nvPr/>
        </p:nvSpPr>
        <p:spPr>
          <a:xfrm>
            <a:off x="20242327" y="10163184"/>
            <a:ext cx="241570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7" name="Star">
            <a:extLst>
              <a:ext uri="{FF2B5EF4-FFF2-40B4-BE49-F238E27FC236}">
                <a16:creationId xmlns:a16="http://schemas.microsoft.com/office/drawing/2014/main" id="{DB6D28BD-70D2-A92F-B9AA-EB0D337AE0DE}"/>
              </a:ext>
            </a:extLst>
          </p:cNvPr>
          <p:cNvSpPr/>
          <p:nvPr/>
        </p:nvSpPr>
        <p:spPr>
          <a:xfrm>
            <a:off x="21715066" y="10163184"/>
            <a:ext cx="236447" cy="263036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8" name="Star">
            <a:extLst>
              <a:ext uri="{FF2B5EF4-FFF2-40B4-BE49-F238E27FC236}">
                <a16:creationId xmlns:a16="http://schemas.microsoft.com/office/drawing/2014/main" id="{B3252BAF-2A38-A038-7ABD-E38EEAAB4B6B}"/>
              </a:ext>
            </a:extLst>
          </p:cNvPr>
          <p:cNvSpPr/>
          <p:nvPr/>
        </p:nvSpPr>
        <p:spPr>
          <a:xfrm>
            <a:off x="22223145" y="9418539"/>
            <a:ext cx="241571" cy="26256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9" name="Star">
            <a:extLst>
              <a:ext uri="{FF2B5EF4-FFF2-40B4-BE49-F238E27FC236}">
                <a16:creationId xmlns:a16="http://schemas.microsoft.com/office/drawing/2014/main" id="{17036F3C-E17D-10EB-8BDF-3E01620BD43C}"/>
              </a:ext>
            </a:extLst>
          </p:cNvPr>
          <p:cNvSpPr/>
          <p:nvPr/>
        </p:nvSpPr>
        <p:spPr>
          <a:xfrm>
            <a:off x="20970600" y="10483034"/>
            <a:ext cx="241571" cy="26193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0" name="Star">
            <a:extLst>
              <a:ext uri="{FF2B5EF4-FFF2-40B4-BE49-F238E27FC236}">
                <a16:creationId xmlns:a16="http://schemas.microsoft.com/office/drawing/2014/main" id="{E1F6C7C9-2E90-5FDA-41C3-76EE7FE91849}"/>
              </a:ext>
            </a:extLst>
          </p:cNvPr>
          <p:cNvSpPr/>
          <p:nvPr/>
        </p:nvSpPr>
        <p:spPr>
          <a:xfrm>
            <a:off x="22761027" y="8549927"/>
            <a:ext cx="241571" cy="26256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1" name="Star">
            <a:extLst>
              <a:ext uri="{FF2B5EF4-FFF2-40B4-BE49-F238E27FC236}">
                <a16:creationId xmlns:a16="http://schemas.microsoft.com/office/drawing/2014/main" id="{AFA43B97-A97E-87AB-57CB-4AFEF78237C1}"/>
              </a:ext>
            </a:extLst>
          </p:cNvPr>
          <p:cNvSpPr/>
          <p:nvPr/>
        </p:nvSpPr>
        <p:spPr>
          <a:xfrm>
            <a:off x="23165093" y="7839011"/>
            <a:ext cx="241570" cy="26256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5">
              <a:satOff val="-6299"/>
              <a:lumOff val="-3230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2" name="K">
            <a:extLst>
              <a:ext uri="{FF2B5EF4-FFF2-40B4-BE49-F238E27FC236}">
                <a16:creationId xmlns:a16="http://schemas.microsoft.com/office/drawing/2014/main" id="{CC026305-FAEA-F12A-FA02-DF6D2838A341}"/>
              </a:ext>
            </a:extLst>
          </p:cNvPr>
          <p:cNvSpPr txBox="1"/>
          <p:nvPr/>
        </p:nvSpPr>
        <p:spPr>
          <a:xfrm>
            <a:off x="17045624" y="5682737"/>
            <a:ext cx="483109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6">
                    <a:hueOff val="20365414"/>
                    <a:satOff val="10503"/>
                    <a:lumOff val="17946"/>
                  </a:scheme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K</a:t>
            </a:r>
          </a:p>
        </p:txBody>
      </p:sp>
      <p:sp>
        <p:nvSpPr>
          <p:cNvPr id="233" name="σ2">
            <a:extLst>
              <a:ext uri="{FF2B5EF4-FFF2-40B4-BE49-F238E27FC236}">
                <a16:creationId xmlns:a16="http://schemas.microsoft.com/office/drawing/2014/main" id="{A3724860-61D2-A035-4B22-FE279609D0D8}"/>
              </a:ext>
            </a:extLst>
          </p:cNvPr>
          <p:cNvSpPr txBox="1"/>
          <p:nvPr/>
        </p:nvSpPr>
        <p:spPr>
          <a:xfrm>
            <a:off x="17678395" y="9168193"/>
            <a:ext cx="50815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B050"/>
                </a:solidFill>
              </a:rPr>
              <a:t>σ</a:t>
            </a:r>
            <a:r>
              <a:rPr baseline="31999">
                <a:solidFill>
                  <a:srgbClr val="00B050"/>
                </a:solidFill>
              </a:rPr>
              <a:t>2</a:t>
            </a:r>
            <a:endParaRPr lang="en-US" baseline="31999">
              <a:solidFill>
                <a:srgbClr val="00B050"/>
              </a:solidFill>
            </a:endParaRPr>
          </a:p>
        </p:txBody>
      </p:sp>
      <p:sp>
        <p:nvSpPr>
          <p:cNvPr id="234" name="K">
            <a:extLst>
              <a:ext uri="{FF2B5EF4-FFF2-40B4-BE49-F238E27FC236}">
                <a16:creationId xmlns:a16="http://schemas.microsoft.com/office/drawing/2014/main" id="{F9DAAB47-D778-6503-34B0-F6F07F9FAE0B}"/>
              </a:ext>
            </a:extLst>
          </p:cNvPr>
          <p:cNvSpPr txBox="1"/>
          <p:nvPr/>
        </p:nvSpPr>
        <p:spPr>
          <a:xfrm>
            <a:off x="20648046" y="10951553"/>
            <a:ext cx="367088" cy="579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3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K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235" name="screen">
            <a:extLst>
              <a:ext uri="{FF2B5EF4-FFF2-40B4-BE49-F238E27FC236}">
                <a16:creationId xmlns:a16="http://schemas.microsoft.com/office/drawing/2014/main" id="{E10DE9C1-BEA7-32FE-3372-64E0FDBE2510}"/>
              </a:ext>
            </a:extLst>
          </p:cNvPr>
          <p:cNvSpPr txBox="1"/>
          <p:nvPr/>
        </p:nvSpPr>
        <p:spPr>
          <a:xfrm>
            <a:off x="21900954" y="6735213"/>
            <a:ext cx="885953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screen</a:t>
            </a:r>
          </a:p>
        </p:txBody>
      </p:sp>
      <p:sp>
        <p:nvSpPr>
          <p:cNvPr id="236" name="Quad">
            <a:extLst>
              <a:ext uri="{FF2B5EF4-FFF2-40B4-BE49-F238E27FC236}">
                <a16:creationId xmlns:a16="http://schemas.microsoft.com/office/drawing/2014/main" id="{B6EA1E9D-3079-349F-AE05-BD6CF1C9E6C8}"/>
              </a:ext>
            </a:extLst>
          </p:cNvPr>
          <p:cNvSpPr txBox="1"/>
          <p:nvPr/>
        </p:nvSpPr>
        <p:spPr>
          <a:xfrm>
            <a:off x="16298853" y="8466263"/>
            <a:ext cx="773177" cy="429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Quad</a:t>
            </a:r>
          </a:p>
        </p:txBody>
      </p:sp>
      <p:sp>
        <p:nvSpPr>
          <p:cNvPr id="237" name="Non-/minimally invasive optical radiation sources can be used (OTR, OSR)…">
            <a:extLst>
              <a:ext uri="{FF2B5EF4-FFF2-40B4-BE49-F238E27FC236}">
                <a16:creationId xmlns:a16="http://schemas.microsoft.com/office/drawing/2014/main" id="{BA69417E-2F73-027C-A79A-8F5531B13BB0}"/>
              </a:ext>
            </a:extLst>
          </p:cNvPr>
          <p:cNvSpPr txBox="1"/>
          <p:nvPr/>
        </p:nvSpPr>
        <p:spPr>
          <a:xfrm>
            <a:off x="2162611" y="7497528"/>
            <a:ext cx="13084499" cy="3831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42900" indent="-342900">
              <a:buSzPct val="100000"/>
              <a:buChar char="•"/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Non-/minimally invasive optical radiation sources can be used (OTR, OSR) </a:t>
            </a:r>
          </a:p>
          <a:p>
            <a:pPr marL="342900" indent="-342900">
              <a:buSzPct val="100000"/>
              <a:buChar char="•"/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Increase in Divergence resol. with energy, Real-time monitoring…</a:t>
            </a:r>
          </a:p>
          <a:p>
            <a:pPr marL="342900" indent="-342900">
              <a:buSzPct val="100000"/>
              <a:buChar char="•"/>
              <a:defRPr sz="30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Advantage of 4D transverse phase space reconstruction</a:t>
            </a:r>
            <a:br/>
            <a:endParaRPr/>
          </a:p>
        </p:txBody>
      </p:sp>
    </p:spTree>
    <p:extLst>
      <p:ext uri="{BB962C8B-B14F-4D97-AF65-F5344CB8AC3E}">
        <p14:creationId xmlns:p14="http://schemas.microsoft.com/office/powerpoint/2010/main" val="3930120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44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48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1264" y="12321528"/>
            <a:ext cx="302363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251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252" name="Status of Emittance measurement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Status of Emittance measurement</a:t>
            </a:r>
          </a:p>
        </p:txBody>
      </p:sp>
      <p:sp>
        <p:nvSpPr>
          <p:cNvPr id="253" name="OTR + OSR (@CLEAR (’24 &amp; ’25) demonstrated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OTR + OSR (@CLEAR (’24 &amp; ’25) demonstrated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254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255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56" name="Screenshot 2024-10-16 at 23.55.59.png" descr="Screenshot 2024-10-16 at 23.55.59.png"/>
          <p:cNvPicPr>
            <a:picLocks/>
          </p:cNvPicPr>
          <p:nvPr/>
        </p:nvPicPr>
        <p:blipFill>
          <a:blip r:embed="rId8"/>
          <a:srcRect l="14279" t="60774"/>
          <a:stretch>
            <a:fillRect/>
          </a:stretch>
        </p:blipFill>
        <p:spPr>
          <a:xfrm>
            <a:off x="5409439" y="3760557"/>
            <a:ext cx="13712002" cy="33105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unknown.png" descr="unknown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52410" y="1658317"/>
            <a:ext cx="2276704" cy="8382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Text"/>
          <p:cNvSpPr txBox="1"/>
          <p:nvPr/>
        </p:nvSpPr>
        <p:spPr>
          <a:xfrm>
            <a:off x="5943600" y="46482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59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6204" y="7473867"/>
            <a:ext cx="7364809" cy="39758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age.png" descr="A diagram of a machine&#10;&#10;AI-generated content may be incorrect.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44164" y="7907835"/>
            <a:ext cx="5155786" cy="3107926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Arrow"/>
          <p:cNvSpPr/>
          <p:nvPr/>
        </p:nvSpPr>
        <p:spPr>
          <a:xfrm flipH="1">
            <a:off x="21147943" y="9251062"/>
            <a:ext cx="838201" cy="279401"/>
          </a:xfrm>
          <a:prstGeom prst="rightArrow">
            <a:avLst>
              <a:gd name="adj1" fmla="val 32000"/>
              <a:gd name="adj2" fmla="val 98818"/>
            </a:avLst>
          </a:prstGeom>
          <a:gradFill>
            <a:gsLst>
              <a:gs pos="0">
                <a:schemeClr val="accent4">
                  <a:hueOff val="103425"/>
                  <a:satOff val="-7243"/>
                  <a:lumOff val="9921"/>
                </a:schemeClr>
              </a:gs>
              <a:gs pos="100000">
                <a:schemeClr val="accent4">
                  <a:hueOff val="-309705"/>
                  <a:satOff val="16978"/>
                  <a:lumOff val="-20772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2" name="Arrow"/>
          <p:cNvSpPr/>
          <p:nvPr/>
        </p:nvSpPr>
        <p:spPr>
          <a:xfrm rot="4680000" flipH="1">
            <a:off x="20112283" y="8398414"/>
            <a:ext cx="1118926" cy="358735"/>
          </a:xfrm>
          <a:prstGeom prst="rightArrow">
            <a:avLst>
              <a:gd name="adj1" fmla="val 32000"/>
              <a:gd name="adj2" fmla="val 73403"/>
            </a:avLst>
          </a:prstGeom>
          <a:gradFill>
            <a:gsLst>
              <a:gs pos="0">
                <a:schemeClr val="accent4">
                  <a:hueOff val="103425"/>
                  <a:satOff val="-7243"/>
                  <a:lumOff val="9921"/>
                </a:schemeClr>
              </a:gs>
              <a:gs pos="100000">
                <a:schemeClr val="accent4">
                  <a:hueOff val="-309705"/>
                  <a:satOff val="16978"/>
                  <a:lumOff val="-20772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3" name="Arrow"/>
          <p:cNvSpPr/>
          <p:nvPr/>
        </p:nvSpPr>
        <p:spPr>
          <a:xfrm rot="120000" flipH="1">
            <a:off x="19146051" y="9135964"/>
            <a:ext cx="1470256" cy="363596"/>
          </a:xfrm>
          <a:prstGeom prst="rightArrow">
            <a:avLst>
              <a:gd name="adj1" fmla="val 32000"/>
              <a:gd name="adj2" fmla="val 54344"/>
            </a:avLst>
          </a:prstGeom>
          <a:gradFill>
            <a:gsLst>
              <a:gs pos="0">
                <a:schemeClr val="accent4">
                  <a:hueOff val="103425"/>
                  <a:satOff val="-7243"/>
                  <a:lumOff val="9921"/>
                </a:schemeClr>
              </a:gs>
              <a:gs pos="100000">
                <a:schemeClr val="accent4">
                  <a:hueOff val="-309705"/>
                  <a:satOff val="16978"/>
                  <a:lumOff val="-20772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4" name="Sunburst"/>
          <p:cNvSpPr/>
          <p:nvPr/>
        </p:nvSpPr>
        <p:spPr>
          <a:xfrm>
            <a:off x="22516197" y="9042697"/>
            <a:ext cx="838201" cy="83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9463" y="4077"/>
                </a:lnTo>
                <a:lnTo>
                  <a:pt x="6667" y="823"/>
                </a:lnTo>
                <a:lnTo>
                  <a:pt x="6991" y="5101"/>
                </a:lnTo>
                <a:lnTo>
                  <a:pt x="3164" y="3164"/>
                </a:lnTo>
                <a:lnTo>
                  <a:pt x="5100" y="6993"/>
                </a:lnTo>
                <a:lnTo>
                  <a:pt x="822" y="6667"/>
                </a:lnTo>
                <a:lnTo>
                  <a:pt x="4077" y="9463"/>
                </a:lnTo>
                <a:lnTo>
                  <a:pt x="0" y="10800"/>
                </a:lnTo>
                <a:lnTo>
                  <a:pt x="4077" y="12138"/>
                </a:lnTo>
                <a:lnTo>
                  <a:pt x="822" y="14934"/>
                </a:lnTo>
                <a:lnTo>
                  <a:pt x="5100" y="14609"/>
                </a:lnTo>
                <a:lnTo>
                  <a:pt x="3164" y="18438"/>
                </a:lnTo>
                <a:lnTo>
                  <a:pt x="6991" y="16500"/>
                </a:lnTo>
                <a:lnTo>
                  <a:pt x="6667" y="20778"/>
                </a:lnTo>
                <a:lnTo>
                  <a:pt x="9463" y="17525"/>
                </a:lnTo>
                <a:lnTo>
                  <a:pt x="10800" y="21600"/>
                </a:lnTo>
                <a:lnTo>
                  <a:pt x="12138" y="17525"/>
                </a:lnTo>
                <a:lnTo>
                  <a:pt x="14933" y="20778"/>
                </a:lnTo>
                <a:lnTo>
                  <a:pt x="14609" y="16500"/>
                </a:lnTo>
                <a:lnTo>
                  <a:pt x="18438" y="18438"/>
                </a:lnTo>
                <a:lnTo>
                  <a:pt x="16500" y="14609"/>
                </a:lnTo>
                <a:lnTo>
                  <a:pt x="20778" y="14934"/>
                </a:lnTo>
                <a:lnTo>
                  <a:pt x="17523" y="12138"/>
                </a:lnTo>
                <a:lnTo>
                  <a:pt x="21600" y="10800"/>
                </a:lnTo>
                <a:lnTo>
                  <a:pt x="17523" y="9463"/>
                </a:lnTo>
                <a:lnTo>
                  <a:pt x="20778" y="6667"/>
                </a:lnTo>
                <a:lnTo>
                  <a:pt x="16500" y="6993"/>
                </a:lnTo>
                <a:lnTo>
                  <a:pt x="18438" y="3164"/>
                </a:lnTo>
                <a:lnTo>
                  <a:pt x="14609" y="5101"/>
                </a:lnTo>
                <a:lnTo>
                  <a:pt x="14933" y="823"/>
                </a:lnTo>
                <a:lnTo>
                  <a:pt x="12138" y="4077"/>
                </a:lnTo>
                <a:lnTo>
                  <a:pt x="10800" y="0"/>
                </a:lnTo>
                <a:close/>
                <a:moveTo>
                  <a:pt x="10800" y="5098"/>
                </a:moveTo>
                <a:cubicBezTo>
                  <a:pt x="13950" y="5098"/>
                  <a:pt x="16504" y="7650"/>
                  <a:pt x="16504" y="10800"/>
                </a:cubicBezTo>
                <a:cubicBezTo>
                  <a:pt x="16504" y="13950"/>
                  <a:pt x="13950" y="16504"/>
                  <a:pt x="10800" y="16504"/>
                </a:cubicBezTo>
                <a:cubicBezTo>
                  <a:pt x="7650" y="16504"/>
                  <a:pt x="5096" y="13950"/>
                  <a:pt x="5096" y="10800"/>
                </a:cubicBezTo>
                <a:cubicBezTo>
                  <a:pt x="5096" y="7650"/>
                  <a:pt x="7650" y="5098"/>
                  <a:pt x="10800" y="5098"/>
                </a:cubicBezTo>
                <a:close/>
              </a:path>
            </a:pathLst>
          </a:custGeom>
          <a:blipFill>
            <a:blip r:embed="rId1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65" name="Image" descr="Image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156082" y="7927802"/>
            <a:ext cx="6775480" cy="3092025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Line"/>
          <p:cNvSpPr/>
          <p:nvPr/>
        </p:nvSpPr>
        <p:spPr>
          <a:xfrm flipH="1">
            <a:off x="4990338" y="5833537"/>
            <a:ext cx="590750" cy="1532551"/>
          </a:xfrm>
          <a:prstGeom prst="line">
            <a:avLst/>
          </a:prstGeom>
          <a:ln w="76200">
            <a:solidFill>
              <a:schemeClr val="accent5">
                <a:satOff val="-6299"/>
                <a:lumOff val="-32309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7" name="Rounded Rectangle"/>
          <p:cNvSpPr/>
          <p:nvPr/>
        </p:nvSpPr>
        <p:spPr>
          <a:xfrm>
            <a:off x="5206277" y="4348986"/>
            <a:ext cx="1525445" cy="1483061"/>
          </a:xfrm>
          <a:prstGeom prst="roundRect">
            <a:avLst>
              <a:gd name="adj" fmla="val 20558"/>
            </a:avLst>
          </a:prstGeom>
          <a:ln w="63500">
            <a:solidFill>
              <a:schemeClr val="accent5">
                <a:lumOff val="-14283"/>
              </a:schemeClr>
            </a:solidFill>
            <a:miter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70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74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70408" y="12321528"/>
            <a:ext cx="293219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277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278" name="Status of Emittance measurement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Status of Emittance measurement</a:t>
            </a:r>
          </a:p>
        </p:txBody>
      </p:sp>
      <p:sp>
        <p:nvSpPr>
          <p:cNvPr id="279" name="OTR + OSR (@CLEAR (’24 &amp; ’25) demonstrated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OTR + OSR (@CLEAR (’24 &amp; ’25) demonstrated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280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281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82" name="Screenshot 2024-10-16 at 23.55.59.png" descr="Screenshot 2024-10-16 at 23.55.59.png"/>
          <p:cNvPicPr>
            <a:picLocks/>
          </p:cNvPicPr>
          <p:nvPr/>
        </p:nvPicPr>
        <p:blipFill>
          <a:blip r:embed="rId8"/>
          <a:srcRect l="14279" t="60774"/>
          <a:stretch>
            <a:fillRect/>
          </a:stretch>
        </p:blipFill>
        <p:spPr>
          <a:xfrm>
            <a:off x="1750269" y="4016647"/>
            <a:ext cx="10562165" cy="2609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unknown.png" descr="unknown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52410" y="1658317"/>
            <a:ext cx="2276704" cy="838201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Text"/>
          <p:cNvSpPr txBox="1"/>
          <p:nvPr/>
        </p:nvSpPr>
        <p:spPr>
          <a:xfrm>
            <a:off x="5943600" y="46482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85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6204" y="7473867"/>
            <a:ext cx="7364809" cy="39758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image.png" descr="A diagram of a machine&#10;&#10;AI-generated content may be incorrect.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167431" y="7560177"/>
            <a:ext cx="6309253" cy="380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Arrow"/>
          <p:cNvSpPr/>
          <p:nvPr/>
        </p:nvSpPr>
        <p:spPr>
          <a:xfrm flipH="1">
            <a:off x="21147943" y="9251062"/>
            <a:ext cx="838201" cy="279401"/>
          </a:xfrm>
          <a:prstGeom prst="rightArrow">
            <a:avLst>
              <a:gd name="adj1" fmla="val 32000"/>
              <a:gd name="adj2" fmla="val 98818"/>
            </a:avLst>
          </a:prstGeom>
          <a:gradFill>
            <a:gsLst>
              <a:gs pos="0">
                <a:schemeClr val="accent4">
                  <a:hueOff val="103425"/>
                  <a:satOff val="-7243"/>
                  <a:lumOff val="9921"/>
                </a:schemeClr>
              </a:gs>
              <a:gs pos="100000">
                <a:schemeClr val="accent4">
                  <a:hueOff val="-309705"/>
                  <a:satOff val="16978"/>
                  <a:lumOff val="-20772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8" name="Arrow"/>
          <p:cNvSpPr/>
          <p:nvPr/>
        </p:nvSpPr>
        <p:spPr>
          <a:xfrm rot="4680000" flipH="1">
            <a:off x="20112283" y="8398414"/>
            <a:ext cx="1118926" cy="358735"/>
          </a:xfrm>
          <a:prstGeom prst="rightArrow">
            <a:avLst>
              <a:gd name="adj1" fmla="val 32000"/>
              <a:gd name="adj2" fmla="val 73403"/>
            </a:avLst>
          </a:prstGeom>
          <a:gradFill>
            <a:gsLst>
              <a:gs pos="0">
                <a:schemeClr val="accent4">
                  <a:hueOff val="103425"/>
                  <a:satOff val="-7243"/>
                  <a:lumOff val="9921"/>
                </a:schemeClr>
              </a:gs>
              <a:gs pos="100000">
                <a:schemeClr val="accent4">
                  <a:hueOff val="-309705"/>
                  <a:satOff val="16978"/>
                  <a:lumOff val="-20772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9" name="Arrow"/>
          <p:cNvSpPr/>
          <p:nvPr/>
        </p:nvSpPr>
        <p:spPr>
          <a:xfrm rot="120000" flipH="1">
            <a:off x="19146051" y="9135964"/>
            <a:ext cx="1470256" cy="363596"/>
          </a:xfrm>
          <a:prstGeom prst="rightArrow">
            <a:avLst>
              <a:gd name="adj1" fmla="val 32000"/>
              <a:gd name="adj2" fmla="val 54344"/>
            </a:avLst>
          </a:prstGeom>
          <a:gradFill>
            <a:gsLst>
              <a:gs pos="0">
                <a:schemeClr val="accent4">
                  <a:hueOff val="103425"/>
                  <a:satOff val="-7243"/>
                  <a:lumOff val="9921"/>
                </a:schemeClr>
              </a:gs>
              <a:gs pos="100000">
                <a:schemeClr val="accent4">
                  <a:hueOff val="-309705"/>
                  <a:satOff val="16978"/>
                  <a:lumOff val="-20772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0" name="Sunburst"/>
          <p:cNvSpPr/>
          <p:nvPr/>
        </p:nvSpPr>
        <p:spPr>
          <a:xfrm>
            <a:off x="22516197" y="9042697"/>
            <a:ext cx="838201" cy="83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9463" y="4077"/>
                </a:lnTo>
                <a:lnTo>
                  <a:pt x="6667" y="823"/>
                </a:lnTo>
                <a:lnTo>
                  <a:pt x="6991" y="5101"/>
                </a:lnTo>
                <a:lnTo>
                  <a:pt x="3164" y="3164"/>
                </a:lnTo>
                <a:lnTo>
                  <a:pt x="5100" y="6993"/>
                </a:lnTo>
                <a:lnTo>
                  <a:pt x="822" y="6667"/>
                </a:lnTo>
                <a:lnTo>
                  <a:pt x="4077" y="9463"/>
                </a:lnTo>
                <a:lnTo>
                  <a:pt x="0" y="10800"/>
                </a:lnTo>
                <a:lnTo>
                  <a:pt x="4077" y="12138"/>
                </a:lnTo>
                <a:lnTo>
                  <a:pt x="822" y="14934"/>
                </a:lnTo>
                <a:lnTo>
                  <a:pt x="5100" y="14609"/>
                </a:lnTo>
                <a:lnTo>
                  <a:pt x="3164" y="18438"/>
                </a:lnTo>
                <a:lnTo>
                  <a:pt x="6991" y="16500"/>
                </a:lnTo>
                <a:lnTo>
                  <a:pt x="6667" y="20778"/>
                </a:lnTo>
                <a:lnTo>
                  <a:pt x="9463" y="17525"/>
                </a:lnTo>
                <a:lnTo>
                  <a:pt x="10800" y="21600"/>
                </a:lnTo>
                <a:lnTo>
                  <a:pt x="12138" y="17525"/>
                </a:lnTo>
                <a:lnTo>
                  <a:pt x="14933" y="20778"/>
                </a:lnTo>
                <a:lnTo>
                  <a:pt x="14609" y="16500"/>
                </a:lnTo>
                <a:lnTo>
                  <a:pt x="18438" y="18438"/>
                </a:lnTo>
                <a:lnTo>
                  <a:pt x="16500" y="14609"/>
                </a:lnTo>
                <a:lnTo>
                  <a:pt x="20778" y="14934"/>
                </a:lnTo>
                <a:lnTo>
                  <a:pt x="17523" y="12138"/>
                </a:lnTo>
                <a:lnTo>
                  <a:pt x="21600" y="10800"/>
                </a:lnTo>
                <a:lnTo>
                  <a:pt x="17523" y="9463"/>
                </a:lnTo>
                <a:lnTo>
                  <a:pt x="20778" y="6667"/>
                </a:lnTo>
                <a:lnTo>
                  <a:pt x="16500" y="6993"/>
                </a:lnTo>
                <a:lnTo>
                  <a:pt x="18438" y="3164"/>
                </a:lnTo>
                <a:lnTo>
                  <a:pt x="14609" y="5101"/>
                </a:lnTo>
                <a:lnTo>
                  <a:pt x="14933" y="823"/>
                </a:lnTo>
                <a:lnTo>
                  <a:pt x="12138" y="4077"/>
                </a:lnTo>
                <a:lnTo>
                  <a:pt x="10800" y="0"/>
                </a:lnTo>
                <a:close/>
                <a:moveTo>
                  <a:pt x="10800" y="5098"/>
                </a:moveTo>
                <a:cubicBezTo>
                  <a:pt x="13950" y="5098"/>
                  <a:pt x="16504" y="7650"/>
                  <a:pt x="16504" y="10800"/>
                </a:cubicBezTo>
                <a:cubicBezTo>
                  <a:pt x="16504" y="13950"/>
                  <a:pt x="13950" y="16504"/>
                  <a:pt x="10800" y="16504"/>
                </a:cubicBezTo>
                <a:cubicBezTo>
                  <a:pt x="7650" y="16504"/>
                  <a:pt x="5096" y="13950"/>
                  <a:pt x="5096" y="10800"/>
                </a:cubicBezTo>
                <a:cubicBezTo>
                  <a:pt x="5096" y="7650"/>
                  <a:pt x="7650" y="5098"/>
                  <a:pt x="10800" y="5098"/>
                </a:cubicBezTo>
                <a:close/>
              </a:path>
            </a:pathLst>
          </a:custGeom>
          <a:blipFill>
            <a:blip r:embed="rId1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91" name="Image" descr="Image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9156082" y="7927802"/>
            <a:ext cx="6775480" cy="3092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Picture 9" descr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195820" y="3737786"/>
            <a:ext cx="3696905" cy="33335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95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299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0654" y="12321528"/>
            <a:ext cx="302973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302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03" name="Emittance measurement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Emittance measurement</a:t>
            </a:r>
          </a:p>
        </p:txBody>
      </p:sp>
      <p:sp>
        <p:nvSpPr>
          <p:cNvPr id="304" name="OSR (@CLEAR (’24 &amp; ’25) demonstrated"/>
          <p:cNvSpPr txBox="1"/>
          <p:nvPr/>
        </p:nvSpPr>
        <p:spPr>
          <a:xfrm>
            <a:off x="1353410" y="2590800"/>
            <a:ext cx="2182409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OSR (@CLEAR (’24 &amp; ’25) demonstrated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305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306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07" name="unknown.png" descr="unknow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52410" y="1658317"/>
            <a:ext cx="2276704" cy="838201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Text"/>
          <p:cNvSpPr txBox="1"/>
          <p:nvPr/>
        </p:nvSpPr>
        <p:spPr>
          <a:xfrm>
            <a:off x="5943600" y="46482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09" name="december_setup_differentangle.heic" descr="december_setup_differentangle.heic"/>
          <p:cNvPicPr>
            <a:picLocks noChangeAspect="1"/>
          </p:cNvPicPr>
          <p:nvPr/>
        </p:nvPicPr>
        <p:blipFill>
          <a:blip r:embed="rId9"/>
          <a:srcRect t="22724" b="9776"/>
          <a:stretch>
            <a:fillRect/>
          </a:stretch>
        </p:blipFill>
        <p:spPr>
          <a:xfrm>
            <a:off x="1474275" y="3544371"/>
            <a:ext cx="7639616" cy="3866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december_setup.heic" descr="december_setup.heic"/>
          <p:cNvPicPr>
            <a:picLocks noChangeAspect="1"/>
          </p:cNvPicPr>
          <p:nvPr/>
        </p:nvPicPr>
        <p:blipFill>
          <a:blip r:embed="rId10"/>
          <a:srcRect t="23612"/>
          <a:stretch>
            <a:fillRect/>
          </a:stretch>
        </p:blipFill>
        <p:spPr>
          <a:xfrm>
            <a:off x="1671724" y="7611800"/>
            <a:ext cx="6770338" cy="3877900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Rectangle"/>
          <p:cNvSpPr/>
          <p:nvPr/>
        </p:nvSpPr>
        <p:spPr>
          <a:xfrm>
            <a:off x="10069059" y="6134567"/>
            <a:ext cx="1058237" cy="5441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2" name="Rectangle"/>
          <p:cNvSpPr/>
          <p:nvPr/>
        </p:nvSpPr>
        <p:spPr>
          <a:xfrm>
            <a:off x="10069059" y="7719141"/>
            <a:ext cx="1165618" cy="5441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3" name="Rectangle"/>
          <p:cNvSpPr/>
          <p:nvPr/>
        </p:nvSpPr>
        <p:spPr>
          <a:xfrm>
            <a:off x="10373290" y="9705495"/>
            <a:ext cx="1058237" cy="5441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graphicFrame>
        <p:nvGraphicFramePr>
          <p:cNvPr id="314" name="Table 2"/>
          <p:cNvGraphicFramePr/>
          <p:nvPr/>
        </p:nvGraphicFramePr>
        <p:xfrm>
          <a:off x="17183278" y="4967673"/>
          <a:ext cx="4980976" cy="3200001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2726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4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6173">
                <a:tc>
                  <a:txBody>
                    <a:bodyPr/>
                    <a:lstStyle/>
                    <a:p>
                      <a:pPr algn="ctr" defTabSz="914400">
                        <a:defRPr sz="1800" b="0"/>
                      </a:pPr>
                      <a:r>
                        <a:rPr sz="3000">
                          <a:solidFill>
                            <a:srgbClr val="FFFFFF"/>
                          </a:solidFill>
                          <a:sym typeface="Graphik Semibold"/>
                        </a:rPr>
                        <a:t>Parameters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/>
                      </a:pPr>
                      <a:r>
                        <a:rPr sz="3000">
                          <a:solidFill>
                            <a:srgbClr val="FFFFFF"/>
                          </a:solidFill>
                          <a:sym typeface="Graphik Semibold"/>
                        </a:rPr>
                        <a:t>Values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866">
                <a:tc>
                  <a:txBody>
                    <a:bodyPr/>
                    <a:lstStyle/>
                    <a:p>
                      <a:pPr algn="ctr" defTabSz="457200">
                        <a:defRPr sz="1800" b="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 (MeV)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198 ± 5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1481">
                <a:tc>
                  <a:txBody>
                    <a:bodyPr/>
                    <a:lstStyle/>
                    <a:p>
                      <a:pPr algn="ctr" defTabSz="457200">
                        <a:defRPr sz="1800" b="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Q (nC)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0.1 - 2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1481">
                <a:tc>
                  <a:txBody>
                    <a:bodyPr/>
                    <a:lstStyle/>
                    <a:p>
                      <a:pPr algn="ctr" defTabSz="457200">
                        <a:defRPr sz="1800" b="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ΔE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1.5-2 %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15" name="IMG_4981.heic" descr="IMG_4981.heic"/>
          <p:cNvPicPr>
            <a:picLocks/>
          </p:cNvPicPr>
          <p:nvPr/>
        </p:nvPicPr>
        <p:blipFill>
          <a:blip r:embed="rId12"/>
          <a:srcRect r="6053"/>
          <a:stretch>
            <a:fillRect/>
          </a:stretch>
        </p:blipFill>
        <p:spPr>
          <a:xfrm>
            <a:off x="9200905" y="4702600"/>
            <a:ext cx="6770396" cy="5987481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Angular"/>
          <p:cNvSpPr txBox="1"/>
          <p:nvPr/>
        </p:nvSpPr>
        <p:spPr>
          <a:xfrm>
            <a:off x="12902335" y="9098406"/>
            <a:ext cx="1301751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Angular</a:t>
            </a:r>
          </a:p>
        </p:txBody>
      </p:sp>
      <p:sp>
        <p:nvSpPr>
          <p:cNvPr id="317" name="Spatial"/>
          <p:cNvSpPr txBox="1"/>
          <p:nvPr/>
        </p:nvSpPr>
        <p:spPr>
          <a:xfrm>
            <a:off x="9245864" y="3629327"/>
            <a:ext cx="981038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Spatial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318" name="MLA"/>
          <p:cNvSpPr txBox="1"/>
          <p:nvPr/>
        </p:nvSpPr>
        <p:spPr>
          <a:xfrm>
            <a:off x="8802507" y="6802418"/>
            <a:ext cx="697307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dirty="0"/>
              <a:t>MLA</a:t>
            </a:r>
            <a:endParaRPr lang="en-US" dirty="0"/>
          </a:p>
        </p:txBody>
      </p:sp>
      <p:sp>
        <p:nvSpPr>
          <p:cNvPr id="319" name="Line"/>
          <p:cNvSpPr/>
          <p:nvPr/>
        </p:nvSpPr>
        <p:spPr>
          <a:xfrm flipH="1">
            <a:off x="4816115" y="3871433"/>
            <a:ext cx="4519057" cy="97819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0" name="Line"/>
          <p:cNvSpPr/>
          <p:nvPr/>
        </p:nvSpPr>
        <p:spPr>
          <a:xfrm flipH="1" flipV="1">
            <a:off x="5480825" y="5744496"/>
            <a:ext cx="3238757" cy="1216233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1" name="Line"/>
          <p:cNvSpPr/>
          <p:nvPr/>
        </p:nvSpPr>
        <p:spPr>
          <a:xfrm flipH="1" flipV="1">
            <a:off x="10156465" y="8181935"/>
            <a:ext cx="2736705" cy="1185133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2" name="Line"/>
          <p:cNvSpPr/>
          <p:nvPr/>
        </p:nvSpPr>
        <p:spPr>
          <a:xfrm flipH="1">
            <a:off x="5269604" y="3858236"/>
            <a:ext cx="3817596" cy="5681530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3" name="Line"/>
          <p:cNvSpPr/>
          <p:nvPr/>
        </p:nvSpPr>
        <p:spPr>
          <a:xfrm flipH="1">
            <a:off x="5023426" y="7281463"/>
            <a:ext cx="3696156" cy="1605430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4" name="Line"/>
          <p:cNvSpPr/>
          <p:nvPr/>
        </p:nvSpPr>
        <p:spPr>
          <a:xfrm>
            <a:off x="9538969" y="6999493"/>
            <a:ext cx="1875864" cy="33893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5" name="Line"/>
          <p:cNvSpPr/>
          <p:nvPr/>
        </p:nvSpPr>
        <p:spPr>
          <a:xfrm flipH="1">
            <a:off x="3730880" y="4105918"/>
            <a:ext cx="1177926" cy="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6" name="Line"/>
          <p:cNvSpPr/>
          <p:nvPr/>
        </p:nvSpPr>
        <p:spPr>
          <a:xfrm>
            <a:off x="5028689" y="11060406"/>
            <a:ext cx="2383882" cy="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7" name="Line"/>
          <p:cNvSpPr/>
          <p:nvPr/>
        </p:nvSpPr>
        <p:spPr>
          <a:xfrm flipV="1">
            <a:off x="5056869" y="4074481"/>
            <a:ext cx="1" cy="835646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8" name="Line"/>
          <p:cNvSpPr/>
          <p:nvPr/>
        </p:nvSpPr>
        <p:spPr>
          <a:xfrm flipV="1">
            <a:off x="7606058" y="9573243"/>
            <a:ext cx="11548" cy="1169476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29" name="Line"/>
          <p:cNvSpPr/>
          <p:nvPr/>
        </p:nvSpPr>
        <p:spPr>
          <a:xfrm>
            <a:off x="4653522" y="9816255"/>
            <a:ext cx="1" cy="100330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0" name="Line"/>
          <p:cNvSpPr/>
          <p:nvPr/>
        </p:nvSpPr>
        <p:spPr>
          <a:xfrm flipV="1">
            <a:off x="14669427" y="7333909"/>
            <a:ext cx="450083" cy="450083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1" name="Line"/>
          <p:cNvSpPr/>
          <p:nvPr/>
        </p:nvSpPr>
        <p:spPr>
          <a:xfrm>
            <a:off x="13296561" y="7266578"/>
            <a:ext cx="1046544" cy="476906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2" name="Line"/>
          <p:cNvSpPr/>
          <p:nvPr/>
        </p:nvSpPr>
        <p:spPr>
          <a:xfrm flipV="1">
            <a:off x="11928167" y="7045354"/>
            <a:ext cx="1048537" cy="226387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3" name="Line"/>
          <p:cNvSpPr/>
          <p:nvPr/>
        </p:nvSpPr>
        <p:spPr>
          <a:xfrm>
            <a:off x="14514824" y="3601027"/>
            <a:ext cx="1976058" cy="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34" name="Beam path"/>
          <p:cNvSpPr txBox="1"/>
          <p:nvPr/>
        </p:nvSpPr>
        <p:spPr>
          <a:xfrm>
            <a:off x="16620633" y="3357370"/>
            <a:ext cx="15180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Beam path</a:t>
            </a:r>
            <a:endParaRPr lang="en-US">
              <a:solidFill>
                <a:srgbClr val="00B050"/>
              </a:solidFill>
            </a:endParaRPr>
          </a:p>
        </p:txBody>
      </p:sp>
      <p:graphicFrame>
        <p:nvGraphicFramePr>
          <p:cNvPr id="335" name="Table 2-1"/>
          <p:cNvGraphicFramePr/>
          <p:nvPr/>
        </p:nvGraphicFramePr>
        <p:xfrm>
          <a:off x="16990948" y="8792998"/>
          <a:ext cx="5365635" cy="2440335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3186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9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3445">
                <a:tc>
                  <a:txBody>
                    <a:bodyPr/>
                    <a:lstStyle/>
                    <a:p>
                      <a:pPr algn="ctr" defTabSz="914400">
                        <a:defRPr sz="2400" b="0">
                          <a:sym typeface="Graphik Semibold"/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Benchmarked</a:t>
                      </a:r>
                      <a:r>
                        <a:t> </a:t>
                      </a:r>
                      <a:r>
                        <a:rPr>
                          <a:solidFill>
                            <a:srgbClr val="FFFFFF"/>
                          </a:solidFill>
                        </a:rPr>
                        <a:t>Emittance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/>
                      </a:pPr>
                      <a:r>
                        <a:rPr sz="2400">
                          <a:solidFill>
                            <a:srgbClr val="FFFFFF"/>
                          </a:solidFill>
                          <a:sym typeface="Graphik Semibold"/>
                        </a:rPr>
                        <a:t>Values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445">
                <a:tc>
                  <a:txBody>
                    <a:bodyPr/>
                    <a:lstStyle/>
                    <a:p>
                      <a:pPr algn="ctr" defTabSz="457200">
                        <a:defRPr sz="2400" b="0" baseline="-169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ε</a:t>
                      </a:r>
                      <a:r>
                        <a:rPr baseline="-6169"/>
                        <a:t>x</a:t>
                      </a:r>
                      <a:r>
                        <a:t> (mm.mrad)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16 ± 2.6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3445">
                <a:tc>
                  <a:txBody>
                    <a:bodyPr/>
                    <a:lstStyle/>
                    <a:p>
                      <a:pPr algn="ctr" defTabSz="457200">
                        <a:defRPr sz="2400" b="0" baseline="-169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ε</a:t>
                      </a:r>
                      <a:r>
                        <a:rPr baseline="-6169"/>
                        <a:t>y</a:t>
                      </a:r>
                      <a:r>
                        <a:t> (mm.mrad)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4.5 ± 0.7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38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9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0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42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9306" y="12321528"/>
            <a:ext cx="274321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345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46" name="Emittance measurement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Emittance measurement</a:t>
            </a:r>
          </a:p>
        </p:txBody>
      </p:sp>
      <p:sp>
        <p:nvSpPr>
          <p:cNvPr id="347" name="OSR (@CLEAR (’24 &amp; ’25) demonstrated"/>
          <p:cNvSpPr txBox="1"/>
          <p:nvPr/>
        </p:nvSpPr>
        <p:spPr>
          <a:xfrm>
            <a:off x="1353410" y="2590800"/>
            <a:ext cx="2182409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OSR (@CLEAR (’24 &amp; ’25) demonstrated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348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349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50" name="unknown.png" descr="unknow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52410" y="1658317"/>
            <a:ext cx="2276704" cy="838201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Text"/>
          <p:cNvSpPr txBox="1"/>
          <p:nvPr/>
        </p:nvSpPr>
        <p:spPr>
          <a:xfrm>
            <a:off x="5943600" y="46482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52" name="december_setup_differentangle.heic" descr="december_setup_differentangle.heic"/>
          <p:cNvPicPr>
            <a:picLocks noChangeAspect="1"/>
          </p:cNvPicPr>
          <p:nvPr/>
        </p:nvPicPr>
        <p:blipFill>
          <a:blip r:embed="rId9"/>
          <a:srcRect t="22724" b="9776"/>
          <a:stretch>
            <a:fillRect/>
          </a:stretch>
        </p:blipFill>
        <p:spPr>
          <a:xfrm>
            <a:off x="1474275" y="3544371"/>
            <a:ext cx="7639616" cy="3866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december_setup.heic" descr="december_setup.heic"/>
          <p:cNvPicPr>
            <a:picLocks noChangeAspect="1"/>
          </p:cNvPicPr>
          <p:nvPr/>
        </p:nvPicPr>
        <p:blipFill>
          <a:blip r:embed="rId10"/>
          <a:srcRect t="23612"/>
          <a:stretch>
            <a:fillRect/>
          </a:stretch>
        </p:blipFill>
        <p:spPr>
          <a:xfrm>
            <a:off x="1671724" y="7611800"/>
            <a:ext cx="6770338" cy="3877900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Rectangle"/>
          <p:cNvSpPr/>
          <p:nvPr/>
        </p:nvSpPr>
        <p:spPr>
          <a:xfrm>
            <a:off x="10069059" y="6134567"/>
            <a:ext cx="1058237" cy="5441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5" name="Rectangle"/>
          <p:cNvSpPr/>
          <p:nvPr/>
        </p:nvSpPr>
        <p:spPr>
          <a:xfrm>
            <a:off x="10069059" y="7719141"/>
            <a:ext cx="1165618" cy="5441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6" name="Rectangle"/>
          <p:cNvSpPr/>
          <p:nvPr/>
        </p:nvSpPr>
        <p:spPr>
          <a:xfrm>
            <a:off x="10373290" y="9705495"/>
            <a:ext cx="1058237" cy="54416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graphicFrame>
        <p:nvGraphicFramePr>
          <p:cNvPr id="357" name="Table 2"/>
          <p:cNvGraphicFramePr/>
          <p:nvPr/>
        </p:nvGraphicFramePr>
        <p:xfrm>
          <a:off x="17183278" y="4967673"/>
          <a:ext cx="4980976" cy="3200001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2726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4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6173">
                <a:tc>
                  <a:txBody>
                    <a:bodyPr/>
                    <a:lstStyle/>
                    <a:p>
                      <a:pPr algn="ctr" defTabSz="914400">
                        <a:defRPr sz="1800" b="0"/>
                      </a:pPr>
                      <a:r>
                        <a:rPr sz="3000">
                          <a:solidFill>
                            <a:srgbClr val="FFFFFF"/>
                          </a:solidFill>
                          <a:sym typeface="Graphik Semibold"/>
                        </a:rPr>
                        <a:t>Parameters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/>
                      </a:pPr>
                      <a:r>
                        <a:rPr sz="3000">
                          <a:solidFill>
                            <a:srgbClr val="FFFFFF"/>
                          </a:solidFill>
                          <a:sym typeface="Graphik Semibold"/>
                        </a:rPr>
                        <a:t>Values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866">
                <a:tc>
                  <a:txBody>
                    <a:bodyPr/>
                    <a:lstStyle/>
                    <a:p>
                      <a:pPr algn="ctr" defTabSz="457200">
                        <a:defRPr sz="1800" b="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 (MeV)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198 ± 5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1481">
                <a:tc>
                  <a:txBody>
                    <a:bodyPr/>
                    <a:lstStyle/>
                    <a:p>
                      <a:pPr algn="ctr" defTabSz="457200">
                        <a:defRPr sz="1800" b="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Q (nC)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0.1 - 2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1481">
                <a:tc>
                  <a:txBody>
                    <a:bodyPr/>
                    <a:lstStyle/>
                    <a:p>
                      <a:pPr algn="ctr" defTabSz="457200">
                        <a:defRPr sz="1800" b="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ΔE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1.5-2 %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58" name="IMG_4981.heic" descr="IMG_4981.heic"/>
          <p:cNvPicPr>
            <a:picLocks/>
          </p:cNvPicPr>
          <p:nvPr/>
        </p:nvPicPr>
        <p:blipFill>
          <a:blip r:embed="rId12"/>
          <a:srcRect r="6053"/>
          <a:stretch>
            <a:fillRect/>
          </a:stretch>
        </p:blipFill>
        <p:spPr>
          <a:xfrm>
            <a:off x="9200905" y="4702600"/>
            <a:ext cx="6770396" cy="5987481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Angular"/>
          <p:cNvSpPr txBox="1"/>
          <p:nvPr/>
        </p:nvSpPr>
        <p:spPr>
          <a:xfrm>
            <a:off x="12902335" y="9098406"/>
            <a:ext cx="1301751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Angular</a:t>
            </a:r>
          </a:p>
        </p:txBody>
      </p:sp>
      <p:sp>
        <p:nvSpPr>
          <p:cNvPr id="360" name="Spatial"/>
          <p:cNvSpPr txBox="1"/>
          <p:nvPr/>
        </p:nvSpPr>
        <p:spPr>
          <a:xfrm>
            <a:off x="9245864" y="3629327"/>
            <a:ext cx="981038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Spatial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361" name="MLA"/>
          <p:cNvSpPr txBox="1"/>
          <p:nvPr/>
        </p:nvSpPr>
        <p:spPr>
          <a:xfrm>
            <a:off x="8802507" y="6780962"/>
            <a:ext cx="769939" cy="53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MLA</a:t>
            </a:r>
          </a:p>
        </p:txBody>
      </p:sp>
      <p:sp>
        <p:nvSpPr>
          <p:cNvPr id="362" name="Line"/>
          <p:cNvSpPr/>
          <p:nvPr/>
        </p:nvSpPr>
        <p:spPr>
          <a:xfrm flipH="1">
            <a:off x="4816115" y="3871433"/>
            <a:ext cx="4519057" cy="97819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3" name="Line"/>
          <p:cNvSpPr/>
          <p:nvPr/>
        </p:nvSpPr>
        <p:spPr>
          <a:xfrm flipH="1" flipV="1">
            <a:off x="5480825" y="5744496"/>
            <a:ext cx="3238757" cy="1216233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4" name="Line"/>
          <p:cNvSpPr/>
          <p:nvPr/>
        </p:nvSpPr>
        <p:spPr>
          <a:xfrm flipH="1" flipV="1">
            <a:off x="10156465" y="8181935"/>
            <a:ext cx="2736705" cy="1185133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5" name="Line"/>
          <p:cNvSpPr/>
          <p:nvPr/>
        </p:nvSpPr>
        <p:spPr>
          <a:xfrm flipH="1">
            <a:off x="5269604" y="3858236"/>
            <a:ext cx="3817596" cy="5681530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6" name="Line"/>
          <p:cNvSpPr/>
          <p:nvPr/>
        </p:nvSpPr>
        <p:spPr>
          <a:xfrm flipH="1">
            <a:off x="5023426" y="7281463"/>
            <a:ext cx="3696156" cy="1605430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7" name="Line"/>
          <p:cNvSpPr/>
          <p:nvPr/>
        </p:nvSpPr>
        <p:spPr>
          <a:xfrm>
            <a:off x="9538969" y="6999493"/>
            <a:ext cx="1875864" cy="338934"/>
          </a:xfrm>
          <a:prstGeom prst="line">
            <a:avLst/>
          </a:prstGeom>
          <a:ln w="63500">
            <a:solidFill>
              <a:srgbClr val="FFFFFF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8" name="Line"/>
          <p:cNvSpPr/>
          <p:nvPr/>
        </p:nvSpPr>
        <p:spPr>
          <a:xfrm flipH="1">
            <a:off x="3730880" y="4105918"/>
            <a:ext cx="1177926" cy="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9" name="Line"/>
          <p:cNvSpPr/>
          <p:nvPr/>
        </p:nvSpPr>
        <p:spPr>
          <a:xfrm>
            <a:off x="5028689" y="11060406"/>
            <a:ext cx="2383882" cy="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0" name="Line"/>
          <p:cNvSpPr/>
          <p:nvPr/>
        </p:nvSpPr>
        <p:spPr>
          <a:xfrm flipV="1">
            <a:off x="5056869" y="4074481"/>
            <a:ext cx="1" cy="835646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1" name="Line"/>
          <p:cNvSpPr/>
          <p:nvPr/>
        </p:nvSpPr>
        <p:spPr>
          <a:xfrm flipV="1">
            <a:off x="7606058" y="9573243"/>
            <a:ext cx="11548" cy="1169476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2" name="Line"/>
          <p:cNvSpPr/>
          <p:nvPr/>
        </p:nvSpPr>
        <p:spPr>
          <a:xfrm>
            <a:off x="4653522" y="9816255"/>
            <a:ext cx="1" cy="100330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3" name="Line"/>
          <p:cNvSpPr/>
          <p:nvPr/>
        </p:nvSpPr>
        <p:spPr>
          <a:xfrm flipV="1">
            <a:off x="14669427" y="7333909"/>
            <a:ext cx="450083" cy="450083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4" name="Line"/>
          <p:cNvSpPr/>
          <p:nvPr/>
        </p:nvSpPr>
        <p:spPr>
          <a:xfrm>
            <a:off x="13296561" y="7266578"/>
            <a:ext cx="1046544" cy="476906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5" name="Line"/>
          <p:cNvSpPr/>
          <p:nvPr/>
        </p:nvSpPr>
        <p:spPr>
          <a:xfrm flipV="1">
            <a:off x="11928167" y="7045354"/>
            <a:ext cx="1048537" cy="226387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6" name="Line"/>
          <p:cNvSpPr/>
          <p:nvPr/>
        </p:nvSpPr>
        <p:spPr>
          <a:xfrm>
            <a:off x="14514824" y="3601027"/>
            <a:ext cx="1976058" cy="1"/>
          </a:xfrm>
          <a:prstGeom prst="line">
            <a:avLst/>
          </a:prstGeom>
          <a:ln w="88900">
            <a:solidFill>
              <a:schemeClr val="accent4">
                <a:hueOff val="-297102"/>
                <a:satOff val="16978"/>
                <a:lumOff val="-20883"/>
              </a:schemeClr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7" name="Beam path"/>
          <p:cNvSpPr txBox="1"/>
          <p:nvPr/>
        </p:nvSpPr>
        <p:spPr>
          <a:xfrm>
            <a:off x="16620633" y="3357370"/>
            <a:ext cx="15180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>
                <a:solidFill>
                  <a:srgbClr val="00B050"/>
                </a:solidFill>
              </a:rPr>
              <a:t>Beam path</a:t>
            </a:r>
            <a:endParaRPr lang="en-US">
              <a:solidFill>
                <a:srgbClr val="00B050"/>
              </a:solidFill>
            </a:endParaRPr>
          </a:p>
        </p:txBody>
      </p:sp>
      <p:graphicFrame>
        <p:nvGraphicFramePr>
          <p:cNvPr id="378" name="Table 2-1"/>
          <p:cNvGraphicFramePr/>
          <p:nvPr/>
        </p:nvGraphicFramePr>
        <p:xfrm>
          <a:off x="16990948" y="8792998"/>
          <a:ext cx="5365635" cy="2440335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3186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9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3445">
                <a:tc>
                  <a:txBody>
                    <a:bodyPr/>
                    <a:lstStyle/>
                    <a:p>
                      <a:pPr algn="ctr" defTabSz="914400">
                        <a:defRPr sz="2400" b="0">
                          <a:sym typeface="Graphik Semibold"/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Benchmarked</a:t>
                      </a:r>
                      <a:r>
                        <a:t> </a:t>
                      </a:r>
                      <a:r>
                        <a:rPr>
                          <a:solidFill>
                            <a:srgbClr val="FFFFFF"/>
                          </a:solidFill>
                        </a:rPr>
                        <a:t>Emittance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/>
                      </a:pPr>
                      <a:r>
                        <a:rPr sz="2400">
                          <a:solidFill>
                            <a:srgbClr val="FFFFFF"/>
                          </a:solidFill>
                          <a:sym typeface="Graphik Semibold"/>
                        </a:rPr>
                        <a:t>Values</a:t>
                      </a:r>
                    </a:p>
                  </a:txBody>
                  <a:tcPr marL="50800" marR="50800" marT="50800" marB="50800" anchor="ctr" horzOverflow="overflow">
                    <a:blipFill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445">
                <a:tc>
                  <a:txBody>
                    <a:bodyPr/>
                    <a:lstStyle/>
                    <a:p>
                      <a:pPr algn="ctr" defTabSz="457200">
                        <a:defRPr sz="2400" b="0" baseline="-169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ε</a:t>
                      </a:r>
                      <a:r>
                        <a:rPr baseline="-6169"/>
                        <a:t>x</a:t>
                      </a:r>
                      <a:r>
                        <a:t> (mm.mrad)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16 ± 2.6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3445">
                <a:tc>
                  <a:txBody>
                    <a:bodyPr/>
                    <a:lstStyle/>
                    <a:p>
                      <a:pPr algn="ctr" defTabSz="457200">
                        <a:defRPr sz="2400" b="0" baseline="-169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ε</a:t>
                      </a:r>
                      <a:r>
                        <a:rPr baseline="-6169"/>
                        <a:t>y</a:t>
                      </a:r>
                      <a:r>
                        <a:t> (mm.mrad)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 baseline="-169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4.5 ± 0.7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9" name="Rectangle"/>
          <p:cNvSpPr/>
          <p:nvPr/>
        </p:nvSpPr>
        <p:spPr>
          <a:xfrm>
            <a:off x="16444312" y="4460383"/>
            <a:ext cx="6640039" cy="6964705"/>
          </a:xfrm>
          <a:prstGeom prst="rect">
            <a:avLst/>
          </a:prstGeom>
          <a:solidFill>
            <a:srgbClr val="FFFFFF">
              <a:alpha val="80205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80" name="765-01.gif" descr="765-01.gif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6131221" y="4920235"/>
            <a:ext cx="7885059" cy="5740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Rectangle"/>
          <p:cNvSpPr/>
          <p:nvPr/>
        </p:nvSpPr>
        <p:spPr>
          <a:xfrm>
            <a:off x="1279953" y="11575585"/>
            <a:ext cx="21971004" cy="1775075"/>
          </a:xfrm>
          <a:prstGeom prst="rect">
            <a:avLst/>
          </a:prstGeom>
          <a:solidFill>
            <a:srgbClr val="121D4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83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463" y="11724920"/>
            <a:ext cx="2089850" cy="14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906" y="12291370"/>
            <a:ext cx="2394784" cy="615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5" name="unknown.png" descr="unknow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282" y="11852306"/>
            <a:ext cx="1528577" cy="1221633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Text"/>
          <p:cNvSpPr txBox="1"/>
          <p:nvPr/>
        </p:nvSpPr>
        <p:spPr>
          <a:xfrm>
            <a:off x="6955086" y="-12700"/>
            <a:ext cx="1524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87" name="AWAKE_white_background.jpg" descr="AWAKE_white_backgroun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1453" y="12117463"/>
            <a:ext cx="1528577" cy="770727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Line"/>
          <p:cNvSpPr/>
          <p:nvPr/>
        </p:nvSpPr>
        <p:spPr>
          <a:xfrm>
            <a:off x="1202340" y="2618264"/>
            <a:ext cx="21547520" cy="1"/>
          </a:xfrm>
          <a:prstGeom prst="line">
            <a:avLst/>
          </a:prstGeom>
          <a:ln w="76200">
            <a:solidFill>
              <a:schemeClr val="accent1">
                <a:satOff val="-6863"/>
                <a:lumOff val="-169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4312" y="12321528"/>
            <a:ext cx="299315" cy="492253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390" name="dghosal@liverpool.ac.uk debdeep.ghosal@cockcroft.ac.uk"/>
          <p:cNvSpPr txBox="1"/>
          <p:nvPr/>
        </p:nvSpPr>
        <p:spPr>
          <a:xfrm>
            <a:off x="1693757" y="12128365"/>
            <a:ext cx="369973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FFFFFF"/>
                </a:solidFill>
                <a:latin typeface="Avenir Book Oblique"/>
                <a:ea typeface="Avenir Book Oblique"/>
                <a:cs typeface="Avenir Book Oblique"/>
                <a:sym typeface="Avenir Book Oblique"/>
              </a:defRPr>
            </a:pPr>
            <a:r>
              <a:rPr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dghosal@liverpool.ac.uk</a:t>
            </a:r>
            <a:br>
              <a:rPr>
                <a:solidFill>
                  <a:schemeClr val="bg1"/>
                </a:solidFill>
              </a:rPr>
            </a:br>
            <a:r>
              <a:rPr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debdeep.ghosal@cockcroft.ac.uk</a:t>
            </a:r>
            <a:endParaRPr lang="en-US">
              <a:solidFill>
                <a:schemeClr val="bg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91" name="Emittance measurement"/>
          <p:cNvSpPr txBox="1">
            <a:spLocks noGrp="1"/>
          </p:cNvSpPr>
          <p:nvPr>
            <p:ph type="ctrTitle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</p:spPr>
        <p:txBody>
          <a:bodyPr anchor="t"/>
          <a:lstStyle>
            <a:lvl1pPr defTabSz="320039">
              <a:defRPr sz="9539" spc="-95">
                <a:solidFill>
                  <a:srgbClr val="000000"/>
                </a:solidFill>
              </a:defRPr>
            </a:lvl1pPr>
          </a:lstStyle>
          <a:p>
            <a:r>
              <a:t>Emittance measurement</a:t>
            </a:r>
          </a:p>
        </p:txBody>
      </p:sp>
      <p:sp>
        <p:nvSpPr>
          <p:cNvPr id="392" name="OTR (@CLEAR (’24 &amp; ’25) demonstrated"/>
          <p:cNvSpPr txBox="1"/>
          <p:nvPr/>
        </p:nvSpPr>
        <p:spPr>
          <a:xfrm>
            <a:off x="1206500" y="2667000"/>
            <a:ext cx="21971000" cy="100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normAutofit/>
          </a:bodyPr>
          <a:lstStyle>
            <a:lvl1pPr defTabSz="825500">
              <a:spcBef>
                <a:spcPts val="0"/>
              </a:spcBef>
              <a:defRPr sz="5000" i="1">
                <a:latin typeface="Produkt Regular"/>
                <a:ea typeface="Produkt Regular"/>
                <a:cs typeface="Produkt Regular"/>
                <a:sym typeface="Produkt Regular"/>
              </a:defRPr>
            </a:lvl1pPr>
          </a:lstStyle>
          <a:p>
            <a:r>
              <a:rPr>
                <a:solidFill>
                  <a:schemeClr val="bg1">
                    <a:lumMod val="49000"/>
                  </a:schemeClr>
                </a:solidFill>
              </a:rPr>
              <a:t>OTR (@CLEAR (’24 &amp; ’25) demonstrated</a:t>
            </a:r>
            <a:endParaRPr lang="en-US">
              <a:solidFill>
                <a:schemeClr val="bg1">
                  <a:lumMod val="49000"/>
                </a:schemeClr>
              </a:solidFill>
            </a:endParaRPr>
          </a:p>
        </p:txBody>
      </p:sp>
      <p:sp>
        <p:nvSpPr>
          <p:cNvPr id="393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394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95" name="unknown.png" descr="unknow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52410" y="1658317"/>
            <a:ext cx="2276704" cy="838201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Text"/>
          <p:cNvSpPr txBox="1"/>
          <p:nvPr/>
        </p:nvSpPr>
        <p:spPr>
          <a:xfrm>
            <a:off x="5943600" y="46482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pic>
        <p:nvPicPr>
          <p:cNvPr id="397" name="Picture 5" descr="Picture 5"/>
          <p:cNvPicPr>
            <a:picLocks noChangeAspect="1"/>
          </p:cNvPicPr>
          <p:nvPr/>
        </p:nvPicPr>
        <p:blipFill>
          <a:blip r:embed="rId9"/>
          <a:srcRect l="14" t="25417" r="832" b="12157"/>
          <a:stretch>
            <a:fillRect/>
          </a:stretch>
        </p:blipFill>
        <p:spPr>
          <a:xfrm>
            <a:off x="7047597" y="7304053"/>
            <a:ext cx="8397706" cy="39653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Picture 6" descr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48286" y="7174411"/>
            <a:ext cx="5079007" cy="4089252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  <p:sp>
        <p:nvSpPr>
          <p:cNvPr id="399" name="Rectangle 10"/>
          <p:cNvSpPr txBox="1"/>
          <p:nvPr/>
        </p:nvSpPr>
        <p:spPr>
          <a:xfrm>
            <a:off x="1653452" y="4645794"/>
            <a:ext cx="8732695" cy="1409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 marL="342900" indent="-2286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Wide dataset range (</a:t>
            </a:r>
            <a:r>
              <a:rPr>
                <a:solidFill>
                  <a:schemeClr val="bg2">
                    <a:lumMod val="49000"/>
                  </a:schemeClr>
                </a:solidFill>
              </a:rPr>
              <a:t>700pC to 2.2nC @200 MeV</a:t>
            </a:r>
            <a:r>
              <a:t>)</a:t>
            </a:r>
            <a:endParaRPr>
              <a:solidFill>
                <a:srgbClr val="1155CC"/>
              </a:solidFill>
            </a:endParaRPr>
          </a:p>
          <a:p>
            <a:pPr marL="342900" indent="-2286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Quad scanning to feasible/reliable range</a:t>
            </a:r>
          </a:p>
          <a:p>
            <a:pPr marL="342900" indent="-2286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t>Sufficient for PoC measurements</a:t>
            </a:r>
          </a:p>
        </p:txBody>
      </p:sp>
      <p:sp>
        <p:nvSpPr>
          <p:cNvPr id="400" name="Rectangle 10"/>
          <p:cNvSpPr txBox="1"/>
          <p:nvPr/>
        </p:nvSpPr>
        <p:spPr>
          <a:xfrm>
            <a:off x="10871962" y="4140539"/>
            <a:ext cx="12780377" cy="1908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marL="342900" indent="-2286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000"/>
              <a:t>Initial proof of principle results looked promising</a:t>
            </a:r>
            <a:endParaRPr lang="en-US" sz="3000"/>
          </a:p>
          <a:p>
            <a:pPr marL="342900" indent="-2286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000">
                <a:solidFill>
                  <a:srgbClr val="000000"/>
                </a:solidFill>
              </a:rPr>
              <a:t>Twiss patterns to be checked for resolution limit </a:t>
            </a:r>
            <a:r>
              <a:rPr lang="en-US" sz="3000">
                <a:solidFill>
                  <a:srgbClr val="000000"/>
                </a:solidFill>
              </a:rPr>
              <a:t>behavior</a:t>
            </a:r>
            <a:r>
              <a:rPr sz="3000">
                <a:solidFill>
                  <a:srgbClr val="000000"/>
                </a:solidFill>
              </a:rPr>
              <a:t>	</a:t>
            </a:r>
            <a:br>
              <a:rPr lang="en-US" sz="3000">
                <a:solidFill>
                  <a:schemeClr val="bg2">
                    <a:lumMod val="76000"/>
                  </a:schemeClr>
                </a:solidFill>
              </a:rPr>
            </a:br>
            <a:r>
              <a:rPr sz="3000" i="1">
                <a:solidFill>
                  <a:schemeClr val="bg2">
                    <a:lumMod val="49000"/>
                  </a:schemeClr>
                </a:solidFill>
              </a:rPr>
              <a:t>(error in the actual hardware misalignment or beam characteristics!)</a:t>
            </a:r>
          </a:p>
          <a:p>
            <a:pPr marL="342900" indent="-2286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3000"/>
              <a:t>Simulation study to define </a:t>
            </a:r>
            <a:r>
              <a:rPr sz="3000" err="1"/>
              <a:t>resol</a:t>
            </a:r>
            <a:r>
              <a:rPr sz="3000"/>
              <a:t>. limit</a:t>
            </a:r>
          </a:p>
        </p:txBody>
      </p:sp>
      <p:pic>
        <p:nvPicPr>
          <p:cNvPr id="401" name="Picture 8" descr="Picture 8"/>
          <p:cNvPicPr>
            <a:picLocks noChangeAspect="1"/>
          </p:cNvPicPr>
          <p:nvPr/>
        </p:nvPicPr>
        <p:blipFill>
          <a:blip r:embed="rId11"/>
          <a:srcRect t="10000"/>
          <a:stretch>
            <a:fillRect/>
          </a:stretch>
        </p:blipFill>
        <p:spPr>
          <a:xfrm>
            <a:off x="15970220" y="6875948"/>
            <a:ext cx="6704753" cy="4516852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" grpId="0" animBg="1" advAuto="0"/>
      <p:bldP spid="398" grpId="0" animBg="1" advAuto="0"/>
      <p:bldP spid="400" grpId="0" build="p" bldLvl="5" animBg="1" advAuto="0"/>
      <p:bldP spid="401" grpId="0" animBg="1" advAuto="0"/>
    </p:bldLst>
  </p:timing>
</p:sld>
</file>

<file path=ppt/theme/theme1.xml><?xml version="1.0" encoding="utf-8"?>
<a:theme xmlns:a="http://schemas.openxmlformats.org/drawingml/2006/main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38_MinimalistLight</vt:lpstr>
      <vt:lpstr>Update on Emittance diagnostics</vt:lpstr>
      <vt:lpstr>Overview</vt:lpstr>
      <vt:lpstr>Emittance measurement</vt:lpstr>
      <vt:lpstr>Emittance measurement</vt:lpstr>
      <vt:lpstr>Status of Emittance measurement</vt:lpstr>
      <vt:lpstr>Status of Emittance measurement</vt:lpstr>
      <vt:lpstr>Emittance measurement</vt:lpstr>
      <vt:lpstr>Emittance measurement</vt:lpstr>
      <vt:lpstr>Emittance measurement</vt:lpstr>
      <vt:lpstr>OSR Simulation</vt:lpstr>
      <vt:lpstr>OSR Simulation</vt:lpstr>
      <vt:lpstr>OSR Simulation</vt:lpstr>
      <vt:lpstr>Equipment Status for run-2c and other Updates</vt:lpstr>
      <vt:lpstr>To Wrap up!</vt:lpstr>
      <vt:lpstr>PowerPoint Presentation</vt:lpstr>
      <vt:lpstr>Back up!</vt:lpstr>
      <vt:lpstr>OSR Simulation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11</cp:revision>
  <dcterms:modified xsi:type="dcterms:W3CDTF">2025-10-15T13:46:27Z</dcterms:modified>
</cp:coreProperties>
</file>