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1"/>
  </p:notesMasterIdLst>
  <p:sldIdLst>
    <p:sldId id="309" r:id="rId5"/>
    <p:sldId id="256" r:id="rId6"/>
    <p:sldId id="299" r:id="rId7"/>
    <p:sldId id="300" r:id="rId8"/>
    <p:sldId id="303" r:id="rId9"/>
    <p:sldId id="305" r:id="rId10"/>
    <p:sldId id="306" r:id="rId11"/>
    <p:sldId id="314" r:id="rId12"/>
    <p:sldId id="304" r:id="rId13"/>
    <p:sldId id="307" r:id="rId14"/>
    <p:sldId id="311" r:id="rId15"/>
    <p:sldId id="312" r:id="rId16"/>
    <p:sldId id="313" r:id="rId17"/>
    <p:sldId id="308" r:id="rId18"/>
    <p:sldId id="310" r:id="rId19"/>
    <p:sldId id="278" r:id="rId20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9" autoAdjust="0"/>
    <p:restoredTop sz="97505"/>
  </p:normalViewPr>
  <p:slideViewPr>
    <p:cSldViewPr>
      <p:cViewPr varScale="1">
        <p:scale>
          <a:sx n="122" d="100"/>
          <a:sy n="122" d="100"/>
        </p:scale>
        <p:origin x="197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10/2/2025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10/2/2025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10/2/2025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10/2/2025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10/2/2025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10/2/2025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10/2/2025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10/2/2025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10/2/2025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10/2/2025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10/2/2025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10/2/2025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E583E23-E8D7-45A5-8798-9A1C2A9AC1FC}"/>
              </a:ext>
            </a:extLst>
          </p:cNvPr>
          <p:cNvSpPr/>
          <p:nvPr/>
        </p:nvSpPr>
        <p:spPr>
          <a:xfrm>
            <a:off x="0" y="5970984"/>
            <a:ext cx="121920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D1B9ED-88BD-E49A-6581-880E6C499B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8426"/>
            <a:ext cx="12192000" cy="4141147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76C8D24C-8242-3B45-0DEE-8706ECA6F986}"/>
              </a:ext>
            </a:extLst>
          </p:cNvPr>
          <p:cNvGrpSpPr/>
          <p:nvPr/>
        </p:nvGrpSpPr>
        <p:grpSpPr>
          <a:xfrm>
            <a:off x="4295800" y="2265784"/>
            <a:ext cx="7466527" cy="4176464"/>
            <a:chOff x="4295800" y="2265784"/>
            <a:chExt cx="7466527" cy="417646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7FFD132-DFFD-D56A-627F-C273D4D339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95800" y="2265784"/>
              <a:ext cx="7466527" cy="417646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C87E246-F185-3E5D-921E-748393759BF1}"/>
                </a:ext>
              </a:extLst>
            </p:cNvPr>
            <p:cNvSpPr/>
            <p:nvPr/>
          </p:nvSpPr>
          <p:spPr>
            <a:xfrm>
              <a:off x="4439816" y="5661248"/>
              <a:ext cx="3096344" cy="43204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846713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7E46D2-ECB3-2B05-3EF3-7676E8C8FD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DFBAC0-191A-2426-76C7-85795C22F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DF2D3972-4274-5D79-F162-0AE54C479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7560220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Updated Functional Specifications and CONS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8065B9F-3412-0F12-BD15-B1AB98381D48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6480101" cy="427861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User requirements and new insights into device operation after 15 years motivate update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FF0000"/>
                </a:solidFill>
              </a:rPr>
              <a:t>New functional specs. document to be circulated for engineering check next week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Information from equipment owners required</a:t>
            </a:r>
            <a:r>
              <a:rPr lang="en-US" sz="2400" b="0" dirty="0"/>
              <a:t>: estimation of rack space and power consumption on-platform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Basis for ACC-CONS request submitted this round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b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6A727D-6234-ABD1-38F1-41DF12AFDE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6160" y="-1"/>
            <a:ext cx="4292752" cy="628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272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0EEC4D-882B-3791-6CC1-BEB58F3C84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45FA3E-E1C3-83E5-7CBA-5C419F423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168C634A-631D-D044-001E-6EF10A4E5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7560220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Updated Functional Specifications and CONS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B9C0FF4-19FB-C138-DE0D-9D9B81B28FFA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6480101" cy="427861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User requirements and new insights into device operation after 15 years motivate update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FF0000"/>
                </a:solidFill>
              </a:rPr>
              <a:t>New functional specs. document to be circulated for engineering check next week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Information from equipment owners required</a:t>
            </a:r>
            <a:r>
              <a:rPr lang="en-US" sz="2400" b="0" dirty="0"/>
              <a:t>: estimation of rack space and power consumption on-platform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Basis for ACC-CONS request submitted this round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b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7BDA30-AE4B-A9A3-A1E6-5A5DACDDB8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6160" y="-1"/>
            <a:ext cx="4292752" cy="628593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29E96E4-C015-709E-05FB-0CB39E30D4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3552" y="620688"/>
            <a:ext cx="7917799" cy="50981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77F2591-CA00-9063-A0F0-5F7972969409}"/>
              </a:ext>
            </a:extLst>
          </p:cNvPr>
          <p:cNvSpPr txBox="1"/>
          <p:nvPr/>
        </p:nvSpPr>
        <p:spPr bwMode="auto">
          <a:xfrm>
            <a:off x="3719736" y="5349483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*Transmission*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063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EE09ED-3B80-6BA6-B770-9EC71D51B2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A06D5F-9B77-E091-520C-B9DBA4565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26F80CFB-4C34-FA93-9A59-BB6E9713E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7560220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Updated Functional Specifications and CONS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742F0A2-5358-E21E-0B34-E3BDF3801C5A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6480101" cy="427861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User requirements and new insights into device operation after 15 years motivate update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FF0000"/>
                </a:solidFill>
              </a:rPr>
              <a:t>New functional specs. document to be circulated for engineering check next week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Information from equipment owners required</a:t>
            </a:r>
            <a:r>
              <a:rPr lang="en-US" sz="2400" b="0" dirty="0"/>
              <a:t>: estimation of rack space and power consumption on-platform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Basis for ACC-CONS request submitted this round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b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9240A7-17EB-BA31-8974-ED17BFB32E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6160" y="-1"/>
            <a:ext cx="4292752" cy="628593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E99D824-AB5B-3EDF-8E83-51E1946AE65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063552" y="639252"/>
            <a:ext cx="7917799" cy="50609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61238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46FB9-99A0-A093-EE03-38B9444D8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DBAF69-3EE9-4838-DB7A-55721FDD7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2286685A-8D97-640A-9FC4-83F316748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8640339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User Feedback between LS2 – LS3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7C7413-7B3D-9904-FA9F-FE29F2EC145D}"/>
              </a:ext>
            </a:extLst>
          </p:cNvPr>
          <p:cNvSpPr txBox="1"/>
          <p:nvPr/>
        </p:nvSpPr>
        <p:spPr bwMode="auto">
          <a:xfrm>
            <a:off x="193080" y="835707"/>
            <a:ext cx="11805840" cy="55456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20000"/>
              </a:lnSpc>
              <a:spcAft>
                <a:spcPts val="600"/>
              </a:spcAft>
              <a:buFont typeface="Verdana" panose="020B0604030504040204" pitchFamily="34" charset="0"/>
              <a:buChar char="-"/>
            </a:pP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Since 2014, efficiency has consistently improved from 30% to up to 80%, but </a:t>
            </a:r>
            <a:r>
              <a:rPr lang="en-US" sz="1600" b="1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temporal widths </a:t>
            </a: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also increased from a reported 500ns to more than 2us</a:t>
            </a:r>
            <a:endParaRPr lang="en-GB" sz="1600" dirty="0">
              <a:solidFill>
                <a:schemeClr val="tx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600"/>
              </a:spcAft>
              <a:buFont typeface="Verdana" panose="020B0604030504040204" pitchFamily="34" charset="0"/>
              <a:buChar char="-"/>
            </a:pP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a </a:t>
            </a:r>
            <a:r>
              <a:rPr lang="en-US" sz="1600" b="1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molecular spectroscopy </a:t>
            </a: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experiment it was deduced, that only 50% of the ion beam was cooled to room temperature </a:t>
            </a:r>
            <a:endParaRPr lang="en-GB" sz="1600" dirty="0">
              <a:solidFill>
                <a:schemeClr val="tx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600"/>
              </a:spcAft>
              <a:buFont typeface="Verdana" panose="020B0604030504040204" pitchFamily="34" charset="0"/>
              <a:buChar char="-"/>
            </a:pP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way how the </a:t>
            </a:r>
            <a:r>
              <a:rPr lang="en-US" sz="1600" b="1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readout of the HT platform </a:t>
            </a: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potential using EP-UIS hardware is done may need to be revised as for some experiments significantly more noise was observed than through others</a:t>
            </a:r>
            <a:endParaRPr lang="en-GB" sz="1600" dirty="0">
              <a:solidFill>
                <a:schemeClr val="tx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600"/>
              </a:spcAft>
              <a:buFont typeface="Verdana" panose="020B0604030504040204" pitchFamily="34" charset="0"/>
              <a:buChar char="-"/>
            </a:pP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600" b="1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temporal width of the bunches </a:t>
            </a: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too long for certain users to efficiently recapture the bunches in their experiments</a:t>
            </a:r>
            <a:endParaRPr lang="en-GB" sz="1600" dirty="0">
              <a:solidFill>
                <a:schemeClr val="tx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600"/>
              </a:spcAft>
              <a:buFont typeface="Verdana" panose="020B0604030504040204" pitchFamily="34" charset="0"/>
              <a:buChar char="-"/>
            </a:pP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was observed that, when switching between </a:t>
            </a:r>
            <a:r>
              <a:rPr lang="en-US" sz="1600" b="1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 and PI-LIST modes</a:t>
            </a: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frequent retuning of the downstream beamlines after ISCOOL were necessary, even though the emittance of the delivered bunches from the device should be independent from the ion source mode</a:t>
            </a:r>
            <a:endParaRPr lang="en-GB" sz="1600" dirty="0">
              <a:solidFill>
                <a:schemeClr val="tx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600"/>
              </a:spcAft>
              <a:buFont typeface="Verdana" panose="020B0604030504040204" pitchFamily="34" charset="0"/>
              <a:buChar char="-"/>
            </a:pP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observed </a:t>
            </a:r>
            <a:r>
              <a:rPr lang="en-US" sz="1600" b="1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performance for low atomic masses, especially on Li and Be was poor</a:t>
            </a: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attributed to </a:t>
            </a:r>
            <a:r>
              <a:rPr lang="en-US" sz="1600" b="1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inefficient trapping</a:t>
            </a: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as well as </a:t>
            </a:r>
            <a:r>
              <a:rPr lang="en-US" sz="1600" b="1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charge exchange </a:t>
            </a: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molecular formation due to buffer gas impurities</a:t>
            </a:r>
            <a:endParaRPr lang="en-GB" sz="1600" dirty="0">
              <a:solidFill>
                <a:schemeClr val="tx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600"/>
              </a:spcAft>
              <a:buFont typeface="Verdana" panose="020B0604030504040204" pitchFamily="34" charset="0"/>
              <a:buChar char="-"/>
            </a:pP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During high-sensitivity measurements, i.e. with extremely low rates and single-ion detection, it was observed that </a:t>
            </a:r>
            <a:r>
              <a:rPr lang="en-US" sz="1600" b="1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ISCOOL serves as a constant source of ions </a:t>
            </a: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(in a low particles per second rate) with a memory of previously transmitted beam. The mechanism behind this is not understood but likely poses no issue to user experiments. </a:t>
            </a:r>
            <a:endParaRPr lang="en-GB" sz="1600" dirty="0">
              <a:solidFill>
                <a:schemeClr val="tx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8030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8707EB-E32E-C2C9-65F0-C33E6DD692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261C30-96B6-2256-7CD9-D3FA526DB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0E642512-0526-45F8-C636-E5055F3EE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Consolidation request for LS3</a:t>
            </a:r>
            <a:endParaRPr lang="en-US" dirty="0">
              <a:solidFill>
                <a:schemeClr val="accent3"/>
              </a:solidFill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1C95696-1A8F-796B-1345-4BBEF735AE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891594"/>
              </p:ext>
            </p:extLst>
          </p:nvPr>
        </p:nvGraphicFramePr>
        <p:xfrm>
          <a:off x="1703511" y="906464"/>
          <a:ext cx="8784978" cy="5368050"/>
        </p:xfrm>
        <a:graphic>
          <a:graphicData uri="http://schemas.openxmlformats.org/drawingml/2006/table">
            <a:tbl>
              <a:tblPr/>
              <a:tblGrid>
                <a:gridCol w="2179734">
                  <a:extLst>
                    <a:ext uri="{9D8B030D-6E8A-4147-A177-3AD203B41FA5}">
                      <a16:colId xmlns:a16="http://schemas.microsoft.com/office/drawing/2014/main" val="1481472644"/>
                    </a:ext>
                  </a:extLst>
                </a:gridCol>
                <a:gridCol w="2031117">
                  <a:extLst>
                    <a:ext uri="{9D8B030D-6E8A-4147-A177-3AD203B41FA5}">
                      <a16:colId xmlns:a16="http://schemas.microsoft.com/office/drawing/2014/main" val="4051852669"/>
                    </a:ext>
                  </a:extLst>
                </a:gridCol>
                <a:gridCol w="445855">
                  <a:extLst>
                    <a:ext uri="{9D8B030D-6E8A-4147-A177-3AD203B41FA5}">
                      <a16:colId xmlns:a16="http://schemas.microsoft.com/office/drawing/2014/main" val="695755823"/>
                    </a:ext>
                  </a:extLst>
                </a:gridCol>
                <a:gridCol w="1075713">
                  <a:extLst>
                    <a:ext uri="{9D8B030D-6E8A-4147-A177-3AD203B41FA5}">
                      <a16:colId xmlns:a16="http://schemas.microsoft.com/office/drawing/2014/main" val="3370908081"/>
                    </a:ext>
                  </a:extLst>
                </a:gridCol>
                <a:gridCol w="66052">
                  <a:extLst>
                    <a:ext uri="{9D8B030D-6E8A-4147-A177-3AD203B41FA5}">
                      <a16:colId xmlns:a16="http://schemas.microsoft.com/office/drawing/2014/main" val="1470583194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3351286039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205376866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2444074044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3344743746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3383091770"/>
                    </a:ext>
                  </a:extLst>
                </a:gridCol>
                <a:gridCol w="198156">
                  <a:extLst>
                    <a:ext uri="{9D8B030D-6E8A-4147-A177-3AD203B41FA5}">
                      <a16:colId xmlns:a16="http://schemas.microsoft.com/office/drawing/2014/main" val="514329480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57083961"/>
                    </a:ext>
                  </a:extLst>
                </a:gridCol>
                <a:gridCol w="198156">
                  <a:extLst>
                    <a:ext uri="{9D8B030D-6E8A-4147-A177-3AD203B41FA5}">
                      <a16:colId xmlns:a16="http://schemas.microsoft.com/office/drawing/2014/main" val="2317367354"/>
                    </a:ext>
                  </a:extLst>
                </a:gridCol>
                <a:gridCol w="198156">
                  <a:extLst>
                    <a:ext uri="{9D8B030D-6E8A-4147-A177-3AD203B41FA5}">
                      <a16:colId xmlns:a16="http://schemas.microsoft.com/office/drawing/2014/main" val="3315496778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3103758956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1283385445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550773281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2450820906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3716610420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3877534770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3196688660"/>
                    </a:ext>
                  </a:extLst>
                </a:gridCol>
              </a:tblGrid>
              <a:tr h="29529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 (Suggestion) // Comments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Quantity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Estimated Price (kCHF)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392069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5956824"/>
                  </a:ext>
                </a:extLst>
              </a:tr>
              <a:tr h="228008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HV CAGE RELOCATION AND PRIMARY INFRASTRUCTURE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8376450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Cabling work off-platform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EN-EL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0967571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Cabling work on-platform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EN-EL, SY-STI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1885531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HV Cage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SY-STI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5351359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Racks and insulators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SY-STI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3937198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Misc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A4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A4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A4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0768254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102036"/>
                  </a:ext>
                </a:extLst>
              </a:tr>
              <a:tr h="22800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per year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3544487"/>
                  </a:ext>
                </a:extLst>
              </a:tr>
              <a:tr h="228008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DRIVER SYSYEM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5669117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400W RF Amplifiers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online + offline (spares), commercial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6605094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Transducer box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online + offline (spares), in-house (SY-RF)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660275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generators and digital scop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offline (spare)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2015411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Misc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6978521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4727769"/>
                  </a:ext>
                </a:extLst>
              </a:tr>
              <a:tr h="22800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per year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5305704"/>
                  </a:ext>
                </a:extLst>
              </a:tr>
              <a:tr h="228008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POWERLINE CONVERTERS AND FAST SWITCHES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1338628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Transformer and interfaces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online + offline (spare)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6376833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Switches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online + offline (spare)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8380888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ISEG -20kV module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ISEG EHS-42-200n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3353744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Fast voltage amplifiers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EDA-01892, online + offline (spare) 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6793680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Fast voltage amplifiers, crate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online + offline (spare) 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1208129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DSS Ressources, 4 weeks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130754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Misc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5472393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6757023"/>
                  </a:ext>
                </a:extLst>
              </a:tr>
              <a:tr h="22800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per year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180041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4798089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per Q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0604579"/>
                  </a:ext>
                </a:extLst>
              </a:tr>
              <a:tr h="22800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per year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181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987722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FULL TOTAL</a:t>
                      </a:r>
                    </a:p>
                  </a:txBody>
                  <a:tcPr marL="7031" marR="7031" marT="70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 kCHF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1484641"/>
                  </a:ext>
                </a:extLst>
              </a:tr>
            </a:tbl>
          </a:graphicData>
        </a:graphic>
      </p:graphicFrame>
      <p:sp>
        <p:nvSpPr>
          <p:cNvPr id="8" name="Left Brace 7">
            <a:extLst>
              <a:ext uri="{FF2B5EF4-FFF2-40B4-BE49-F238E27FC236}">
                <a16:creationId xmlns:a16="http://schemas.microsoft.com/office/drawing/2014/main" id="{39442A19-C479-FA8F-BAD8-0B4AF67083EE}"/>
              </a:ext>
            </a:extLst>
          </p:cNvPr>
          <p:cNvSpPr/>
          <p:nvPr/>
        </p:nvSpPr>
        <p:spPr>
          <a:xfrm>
            <a:off x="1271464" y="1556792"/>
            <a:ext cx="288031" cy="936104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BB269D-580E-83C1-4948-7334EE8B6030}"/>
              </a:ext>
            </a:extLst>
          </p:cNvPr>
          <p:cNvSpPr txBox="1"/>
          <p:nvPr/>
        </p:nvSpPr>
        <p:spPr bwMode="auto">
          <a:xfrm>
            <a:off x="191344" y="1840178"/>
            <a:ext cx="12241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35 </a:t>
            </a:r>
            <a:r>
              <a:rPr lang="en-US" b="1" dirty="0" err="1">
                <a:solidFill>
                  <a:srgbClr val="FF0000"/>
                </a:solidFill>
              </a:rPr>
              <a:t>kCHF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sz="1100" b="1" dirty="0">
                <a:solidFill>
                  <a:schemeClr val="bg2">
                    <a:lumMod val="10000"/>
                  </a:schemeClr>
                </a:solidFill>
              </a:rPr>
              <a:t>If funded would relief some stress on the RILIS budget</a:t>
            </a:r>
          </a:p>
        </p:txBody>
      </p:sp>
    </p:spTree>
    <p:extLst>
      <p:ext uri="{BB962C8B-B14F-4D97-AF65-F5344CB8AC3E}">
        <p14:creationId xmlns:p14="http://schemas.microsoft.com/office/powerpoint/2010/main" val="452650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45B378-A7CB-DECD-CE82-C5AE0988EF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2D677B-6245-CFB2-A1C0-9C21BD598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5D849047-FCD9-86C6-0E23-5023D12E4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Tentative work schedule WP3</a:t>
            </a:r>
            <a:endParaRPr lang="en-US" dirty="0">
              <a:solidFill>
                <a:schemeClr val="accent3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30BC398-7E59-BCDF-C464-BE7A9EC239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256883"/>
              </p:ext>
            </p:extLst>
          </p:nvPr>
        </p:nvGraphicFramePr>
        <p:xfrm>
          <a:off x="119336" y="1268760"/>
          <a:ext cx="11953328" cy="4698476"/>
        </p:xfrm>
        <a:graphic>
          <a:graphicData uri="http://schemas.openxmlformats.org/drawingml/2006/table">
            <a:tbl>
              <a:tblPr/>
              <a:tblGrid>
                <a:gridCol w="515045">
                  <a:extLst>
                    <a:ext uri="{9D8B030D-6E8A-4147-A177-3AD203B41FA5}">
                      <a16:colId xmlns:a16="http://schemas.microsoft.com/office/drawing/2014/main" val="543093031"/>
                    </a:ext>
                  </a:extLst>
                </a:gridCol>
                <a:gridCol w="515045">
                  <a:extLst>
                    <a:ext uri="{9D8B030D-6E8A-4147-A177-3AD203B41FA5}">
                      <a16:colId xmlns:a16="http://schemas.microsoft.com/office/drawing/2014/main" val="3401200304"/>
                    </a:ext>
                  </a:extLst>
                </a:gridCol>
                <a:gridCol w="515045">
                  <a:extLst>
                    <a:ext uri="{9D8B030D-6E8A-4147-A177-3AD203B41FA5}">
                      <a16:colId xmlns:a16="http://schemas.microsoft.com/office/drawing/2014/main" val="493028048"/>
                    </a:ext>
                  </a:extLst>
                </a:gridCol>
                <a:gridCol w="1738275">
                  <a:extLst>
                    <a:ext uri="{9D8B030D-6E8A-4147-A177-3AD203B41FA5}">
                      <a16:colId xmlns:a16="http://schemas.microsoft.com/office/drawing/2014/main" val="2143537786"/>
                    </a:ext>
                  </a:extLst>
                </a:gridCol>
                <a:gridCol w="1008629">
                  <a:extLst>
                    <a:ext uri="{9D8B030D-6E8A-4147-A177-3AD203B41FA5}">
                      <a16:colId xmlns:a16="http://schemas.microsoft.com/office/drawing/2014/main" val="3020403585"/>
                    </a:ext>
                  </a:extLst>
                </a:gridCol>
                <a:gridCol w="201190">
                  <a:extLst>
                    <a:ext uri="{9D8B030D-6E8A-4147-A177-3AD203B41FA5}">
                      <a16:colId xmlns:a16="http://schemas.microsoft.com/office/drawing/2014/main" val="1407710641"/>
                    </a:ext>
                  </a:extLst>
                </a:gridCol>
                <a:gridCol w="273618">
                  <a:extLst>
                    <a:ext uri="{9D8B030D-6E8A-4147-A177-3AD203B41FA5}">
                      <a16:colId xmlns:a16="http://schemas.microsoft.com/office/drawing/2014/main" val="1833874757"/>
                    </a:ext>
                  </a:extLst>
                </a:gridCol>
                <a:gridCol w="305808">
                  <a:extLst>
                    <a:ext uri="{9D8B030D-6E8A-4147-A177-3AD203B41FA5}">
                      <a16:colId xmlns:a16="http://schemas.microsoft.com/office/drawing/2014/main" val="2391847283"/>
                    </a:ext>
                  </a:extLst>
                </a:gridCol>
                <a:gridCol w="273618">
                  <a:extLst>
                    <a:ext uri="{9D8B030D-6E8A-4147-A177-3AD203B41FA5}">
                      <a16:colId xmlns:a16="http://schemas.microsoft.com/office/drawing/2014/main" val="122999491"/>
                    </a:ext>
                  </a:extLst>
                </a:gridCol>
                <a:gridCol w="313855">
                  <a:extLst>
                    <a:ext uri="{9D8B030D-6E8A-4147-A177-3AD203B41FA5}">
                      <a16:colId xmlns:a16="http://schemas.microsoft.com/office/drawing/2014/main" val="3183360063"/>
                    </a:ext>
                  </a:extLst>
                </a:gridCol>
                <a:gridCol w="257522">
                  <a:extLst>
                    <a:ext uri="{9D8B030D-6E8A-4147-A177-3AD203B41FA5}">
                      <a16:colId xmlns:a16="http://schemas.microsoft.com/office/drawing/2014/main" val="2814990572"/>
                    </a:ext>
                  </a:extLst>
                </a:gridCol>
                <a:gridCol w="225332">
                  <a:extLst>
                    <a:ext uri="{9D8B030D-6E8A-4147-A177-3AD203B41FA5}">
                      <a16:colId xmlns:a16="http://schemas.microsoft.com/office/drawing/2014/main" val="364789836"/>
                    </a:ext>
                  </a:extLst>
                </a:gridCol>
                <a:gridCol w="289712">
                  <a:extLst>
                    <a:ext uri="{9D8B030D-6E8A-4147-A177-3AD203B41FA5}">
                      <a16:colId xmlns:a16="http://schemas.microsoft.com/office/drawing/2014/main" val="3646421480"/>
                    </a:ext>
                  </a:extLst>
                </a:gridCol>
                <a:gridCol w="273618">
                  <a:extLst>
                    <a:ext uri="{9D8B030D-6E8A-4147-A177-3AD203B41FA5}">
                      <a16:colId xmlns:a16="http://schemas.microsoft.com/office/drawing/2014/main" val="2025795008"/>
                    </a:ext>
                  </a:extLst>
                </a:gridCol>
                <a:gridCol w="273618">
                  <a:extLst>
                    <a:ext uri="{9D8B030D-6E8A-4147-A177-3AD203B41FA5}">
                      <a16:colId xmlns:a16="http://schemas.microsoft.com/office/drawing/2014/main" val="1125962296"/>
                    </a:ext>
                  </a:extLst>
                </a:gridCol>
                <a:gridCol w="289712">
                  <a:extLst>
                    <a:ext uri="{9D8B030D-6E8A-4147-A177-3AD203B41FA5}">
                      <a16:colId xmlns:a16="http://schemas.microsoft.com/office/drawing/2014/main" val="1476051540"/>
                    </a:ext>
                  </a:extLst>
                </a:gridCol>
                <a:gridCol w="281664">
                  <a:extLst>
                    <a:ext uri="{9D8B030D-6E8A-4147-A177-3AD203B41FA5}">
                      <a16:colId xmlns:a16="http://schemas.microsoft.com/office/drawing/2014/main" val="4132257718"/>
                    </a:ext>
                  </a:extLst>
                </a:gridCol>
                <a:gridCol w="257522">
                  <a:extLst>
                    <a:ext uri="{9D8B030D-6E8A-4147-A177-3AD203B41FA5}">
                      <a16:colId xmlns:a16="http://schemas.microsoft.com/office/drawing/2014/main" val="2312032440"/>
                    </a:ext>
                  </a:extLst>
                </a:gridCol>
                <a:gridCol w="273618">
                  <a:extLst>
                    <a:ext uri="{9D8B030D-6E8A-4147-A177-3AD203B41FA5}">
                      <a16:colId xmlns:a16="http://schemas.microsoft.com/office/drawing/2014/main" val="3361736289"/>
                    </a:ext>
                  </a:extLst>
                </a:gridCol>
                <a:gridCol w="305808">
                  <a:extLst>
                    <a:ext uri="{9D8B030D-6E8A-4147-A177-3AD203B41FA5}">
                      <a16:colId xmlns:a16="http://schemas.microsoft.com/office/drawing/2014/main" val="1450030426"/>
                    </a:ext>
                  </a:extLst>
                </a:gridCol>
                <a:gridCol w="273618">
                  <a:extLst>
                    <a:ext uri="{9D8B030D-6E8A-4147-A177-3AD203B41FA5}">
                      <a16:colId xmlns:a16="http://schemas.microsoft.com/office/drawing/2014/main" val="2151267682"/>
                    </a:ext>
                  </a:extLst>
                </a:gridCol>
                <a:gridCol w="313855">
                  <a:extLst>
                    <a:ext uri="{9D8B030D-6E8A-4147-A177-3AD203B41FA5}">
                      <a16:colId xmlns:a16="http://schemas.microsoft.com/office/drawing/2014/main" val="2166888942"/>
                    </a:ext>
                  </a:extLst>
                </a:gridCol>
                <a:gridCol w="257522">
                  <a:extLst>
                    <a:ext uri="{9D8B030D-6E8A-4147-A177-3AD203B41FA5}">
                      <a16:colId xmlns:a16="http://schemas.microsoft.com/office/drawing/2014/main" val="1985474240"/>
                    </a:ext>
                  </a:extLst>
                </a:gridCol>
                <a:gridCol w="225332">
                  <a:extLst>
                    <a:ext uri="{9D8B030D-6E8A-4147-A177-3AD203B41FA5}">
                      <a16:colId xmlns:a16="http://schemas.microsoft.com/office/drawing/2014/main" val="3863478400"/>
                    </a:ext>
                  </a:extLst>
                </a:gridCol>
                <a:gridCol w="289712">
                  <a:extLst>
                    <a:ext uri="{9D8B030D-6E8A-4147-A177-3AD203B41FA5}">
                      <a16:colId xmlns:a16="http://schemas.microsoft.com/office/drawing/2014/main" val="3006077962"/>
                    </a:ext>
                  </a:extLst>
                </a:gridCol>
                <a:gridCol w="273618">
                  <a:extLst>
                    <a:ext uri="{9D8B030D-6E8A-4147-A177-3AD203B41FA5}">
                      <a16:colId xmlns:a16="http://schemas.microsoft.com/office/drawing/2014/main" val="143865694"/>
                    </a:ext>
                  </a:extLst>
                </a:gridCol>
                <a:gridCol w="273618">
                  <a:extLst>
                    <a:ext uri="{9D8B030D-6E8A-4147-A177-3AD203B41FA5}">
                      <a16:colId xmlns:a16="http://schemas.microsoft.com/office/drawing/2014/main" val="3374876316"/>
                    </a:ext>
                  </a:extLst>
                </a:gridCol>
                <a:gridCol w="289712">
                  <a:extLst>
                    <a:ext uri="{9D8B030D-6E8A-4147-A177-3AD203B41FA5}">
                      <a16:colId xmlns:a16="http://schemas.microsoft.com/office/drawing/2014/main" val="2623505657"/>
                    </a:ext>
                  </a:extLst>
                </a:gridCol>
                <a:gridCol w="281664">
                  <a:extLst>
                    <a:ext uri="{9D8B030D-6E8A-4147-A177-3AD203B41FA5}">
                      <a16:colId xmlns:a16="http://schemas.microsoft.com/office/drawing/2014/main" val="2436600324"/>
                    </a:ext>
                  </a:extLst>
                </a:gridCol>
                <a:gridCol w="257522">
                  <a:extLst>
                    <a:ext uri="{9D8B030D-6E8A-4147-A177-3AD203B41FA5}">
                      <a16:colId xmlns:a16="http://schemas.microsoft.com/office/drawing/2014/main" val="844811569"/>
                    </a:ext>
                  </a:extLst>
                </a:gridCol>
                <a:gridCol w="265570">
                  <a:extLst>
                    <a:ext uri="{9D8B030D-6E8A-4147-A177-3AD203B41FA5}">
                      <a16:colId xmlns:a16="http://schemas.microsoft.com/office/drawing/2014/main" val="3059585085"/>
                    </a:ext>
                  </a:extLst>
                </a:gridCol>
                <a:gridCol w="297761">
                  <a:extLst>
                    <a:ext uri="{9D8B030D-6E8A-4147-A177-3AD203B41FA5}">
                      <a16:colId xmlns:a16="http://schemas.microsoft.com/office/drawing/2014/main" val="2945598030"/>
                    </a:ext>
                  </a:extLst>
                </a:gridCol>
                <a:gridCol w="265570">
                  <a:extLst>
                    <a:ext uri="{9D8B030D-6E8A-4147-A177-3AD203B41FA5}">
                      <a16:colId xmlns:a16="http://schemas.microsoft.com/office/drawing/2014/main" val="4128858033"/>
                    </a:ext>
                  </a:extLst>
                </a:gridCol>
              </a:tblGrid>
              <a:tr h="1767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12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4117455"/>
                  </a:ext>
                </a:extLst>
              </a:tr>
              <a:tr h="1767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6580243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Tasks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Teams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8043822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Lockout of mains power, lockout of HT PLC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EN-EL, EPC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633399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Removal of secondary equipment on HT platform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EPC, RF, STI, EP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1940273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Removal of off-platform seconday equipment and racks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EPC, STI, EP, EN/HE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7606440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Removal of racks and any remaining secondary hardware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STI, EN/HE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958425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Decabling HT platform &lt;-&gt; ISCOOL 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2072808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Removal HT cage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0977478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 freeze HT cage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8559104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 cage procurement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0706407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Construction of new platform and lab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8671171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Recabling secondary eqipment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EPC, EN-EL, STI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2532705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off-platform equipment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EPC, STI, EP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9473488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Cage assembly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0640835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and cabling of transformer, HT platform, HT tube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STI, EPC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8865000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HV conditioning 1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1587144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of on-platform equipment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EPC, RF, STI, EP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871590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Recabling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secondary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eqipment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4468520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Powering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seconday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equipment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EPC, RF, STI, EP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5193687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HV conditioning 2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6630773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Commissioning with stable beam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46631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88625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3429001"/>
            <a:ext cx="11376025" cy="648072"/>
          </a:xfrm>
        </p:spPr>
        <p:txBody>
          <a:bodyPr/>
          <a:lstStyle/>
          <a:p>
            <a:pPr>
              <a:defRPr/>
            </a:pPr>
            <a:r>
              <a:rPr lang="en-US" dirty="0"/>
              <a:t>ISCOOL Cage Relocation and updated User Specifications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de-DE" sz="1800" dirty="0"/>
              <a:t>Lukas Nies (SY-STI-LP)</a:t>
            </a:r>
            <a:endParaRPr dirty="0"/>
          </a:p>
          <a:p>
            <a:pPr algn="l">
              <a:defRPr/>
            </a:pPr>
            <a:r>
              <a:rPr lang="en-US" sz="1800" dirty="0"/>
              <a:t>02 / 10 / 2025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601047-33B4-3AC4-758A-26A3C9A5F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E7CF168F-AC1A-EC72-C907-933E36CF9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ISCOOL: The ISOLDE Ion Beam Cooler-Buncher</a:t>
            </a:r>
            <a:b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spc="15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hardware: remains unchanged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07D9701C-1A96-3DC2-7134-E83DEB5422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7985" y="1675009"/>
            <a:ext cx="5427918" cy="393437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B6F3772-59AB-E82F-665D-E12CDCDF57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0974" y="820476"/>
            <a:ext cx="4311026" cy="1825973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658155B-3DE1-0787-1E51-502EDBB8FD01}"/>
              </a:ext>
            </a:extLst>
          </p:cNvPr>
          <p:cNvSpPr txBox="1"/>
          <p:nvPr/>
        </p:nvSpPr>
        <p:spPr bwMode="auto">
          <a:xfrm>
            <a:off x="2639616" y="6465348"/>
            <a:ext cx="5904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Ivan </a:t>
            </a:r>
            <a:r>
              <a:rPr lang="en-US" sz="1400" dirty="0" err="1">
                <a:solidFill>
                  <a:schemeClr val="bg1"/>
                </a:solidFill>
              </a:rPr>
              <a:t>Padora</a:t>
            </a:r>
            <a:r>
              <a:rPr lang="en-US" sz="1400" dirty="0">
                <a:solidFill>
                  <a:schemeClr val="bg1"/>
                </a:solidFill>
              </a:rPr>
              <a:t> – Thesis (2007) – EDMS 1072182  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2" name="Picture 1" descr="Diagram, schematic&#10;&#10;Description automatically generated">
            <a:extLst>
              <a:ext uri="{FF2B5EF4-FFF2-40B4-BE49-F238E27FC236}">
                <a16:creationId xmlns:a16="http://schemas.microsoft.com/office/drawing/2014/main" id="{2A1228BE-9ED0-F173-89AB-9C70929635E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318" t="43710" r="46822" b="-1807"/>
          <a:stretch>
            <a:fillRect/>
          </a:stretch>
        </p:blipFill>
        <p:spPr>
          <a:xfrm>
            <a:off x="8002003" y="2903149"/>
            <a:ext cx="3240361" cy="330549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D0F82B1-EF92-D60F-F70B-258F9541CC66}"/>
              </a:ext>
            </a:extLst>
          </p:cNvPr>
          <p:cNvSpPr/>
          <p:nvPr/>
        </p:nvSpPr>
        <p:spPr>
          <a:xfrm>
            <a:off x="9471942" y="3140968"/>
            <a:ext cx="504056" cy="7200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AFF96A4-0BA2-BDF8-8AB3-FCAA51B02C2C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2469998" cy="427861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Receives ion beams from HRS frontend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Accumulation, cooling and bunching through He buffer-gas collisions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Either DC or bunched beam mode</a:t>
            </a:r>
          </a:p>
        </p:txBody>
      </p:sp>
    </p:spTree>
    <p:extLst>
      <p:ext uri="{BB962C8B-B14F-4D97-AF65-F5344CB8AC3E}">
        <p14:creationId xmlns:p14="http://schemas.microsoft.com/office/powerpoint/2010/main" val="3618101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9D1B6F-6FB2-4396-7134-79471001EF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686848-664E-8A05-53E3-E5662FACA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8DA8A8EE-732B-B5BD-7F38-376B298C7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ISCOOL: The ISOLDE Ion Beam Cooler-Buncher</a:t>
            </a:r>
            <a:b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spc="15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 hardware: to be relocated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730359-DCE5-AE0C-9F65-677EA25E6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9" y="1418382"/>
            <a:ext cx="5489509" cy="4386881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203FEC8-B61C-1CEA-4836-A30E4B14A478}"/>
              </a:ext>
            </a:extLst>
          </p:cNvPr>
          <p:cNvCxnSpPr>
            <a:cxnSpLocks/>
          </p:cNvCxnSpPr>
          <p:nvPr/>
        </p:nvCxnSpPr>
        <p:spPr>
          <a:xfrm>
            <a:off x="8328248" y="2852936"/>
            <a:ext cx="720080" cy="28803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6E1BE93-1CB6-C47F-E861-9652DE1B9A03}"/>
              </a:ext>
            </a:extLst>
          </p:cNvPr>
          <p:cNvCxnSpPr>
            <a:cxnSpLocks/>
          </p:cNvCxnSpPr>
          <p:nvPr/>
        </p:nvCxnSpPr>
        <p:spPr>
          <a:xfrm flipH="1">
            <a:off x="8598904" y="3140968"/>
            <a:ext cx="449424" cy="107497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FB88AB8-F852-0A59-A33E-3716FAD5BAB1}"/>
              </a:ext>
            </a:extLst>
          </p:cNvPr>
          <p:cNvCxnSpPr>
            <a:cxnSpLocks/>
          </p:cNvCxnSpPr>
          <p:nvPr/>
        </p:nvCxnSpPr>
        <p:spPr>
          <a:xfrm>
            <a:off x="7464152" y="3744031"/>
            <a:ext cx="1134752" cy="47191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136C10D-C98C-250F-C76B-56082789B2DF}"/>
              </a:ext>
            </a:extLst>
          </p:cNvPr>
          <p:cNvCxnSpPr>
            <a:cxnSpLocks/>
          </p:cNvCxnSpPr>
          <p:nvPr/>
        </p:nvCxnSpPr>
        <p:spPr>
          <a:xfrm flipH="1">
            <a:off x="8031528" y="2852936"/>
            <a:ext cx="296720" cy="75888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8C4BE12-EACE-1FA8-7FD1-6B350ED42ADD}"/>
              </a:ext>
            </a:extLst>
          </p:cNvPr>
          <p:cNvCxnSpPr>
            <a:cxnSpLocks/>
          </p:cNvCxnSpPr>
          <p:nvPr/>
        </p:nvCxnSpPr>
        <p:spPr>
          <a:xfrm flipH="1">
            <a:off x="7458710" y="3429000"/>
            <a:ext cx="123394" cy="32683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CD57D97-790B-2346-EFE6-6BE50F3CB0E6}"/>
              </a:ext>
            </a:extLst>
          </p:cNvPr>
          <p:cNvCxnSpPr>
            <a:cxnSpLocks/>
          </p:cNvCxnSpPr>
          <p:nvPr/>
        </p:nvCxnSpPr>
        <p:spPr>
          <a:xfrm>
            <a:off x="7582104" y="3423097"/>
            <a:ext cx="449424" cy="18872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06D83772-EF42-D6EE-8553-E9C45182A8D4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417356" cy="427861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Green HT cage including the two racks + access rack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 err="1">
                <a:solidFill>
                  <a:schemeClr val="bg2">
                    <a:lumMod val="10000"/>
                  </a:schemeClr>
                </a:solidFill>
              </a:rPr>
              <a:t>Decabling</a:t>
            </a:r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 of all machine side cables (between HT cage and primary hardware)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 err="1">
                <a:solidFill>
                  <a:schemeClr val="bg2">
                    <a:lumMod val="10000"/>
                  </a:schemeClr>
                </a:solidFill>
              </a:rPr>
              <a:t>Recabling</a:t>
            </a:r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/Extension of cables from EN/EL and EPC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ACC-CONS request for consolidation of some of the PLCs and RF drivers (more later)</a:t>
            </a:r>
          </a:p>
        </p:txBody>
      </p:sp>
    </p:spTree>
    <p:extLst>
      <p:ext uri="{BB962C8B-B14F-4D97-AF65-F5344CB8AC3E}">
        <p14:creationId xmlns:p14="http://schemas.microsoft.com/office/powerpoint/2010/main" val="1637231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9C6CE4-9963-4B32-B9DA-692C542EFA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962FEC-D1CC-E04E-F1A7-C9D86341B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538DCA7D-3C03-E049-0CFA-6E0651682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552108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Secondary hardware relocation</a:t>
            </a:r>
            <a:endParaRPr lang="en-US" dirty="0">
              <a:solidFill>
                <a:schemeClr val="accent3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7491525-FEE9-2A95-F71D-78D7D3E353E0}"/>
              </a:ext>
            </a:extLst>
          </p:cNvPr>
          <p:cNvGrpSpPr/>
          <p:nvPr/>
        </p:nvGrpSpPr>
        <p:grpSpPr>
          <a:xfrm>
            <a:off x="5303912" y="0"/>
            <a:ext cx="7776865" cy="6341955"/>
            <a:chOff x="5109004" y="1340768"/>
            <a:chExt cx="5441039" cy="4437112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7C3E7870-7A57-3551-9E33-91B0FB1E5783}"/>
                </a:ext>
              </a:extLst>
            </p:cNvPr>
            <p:cNvGrpSpPr/>
            <p:nvPr/>
          </p:nvGrpSpPr>
          <p:grpSpPr>
            <a:xfrm>
              <a:off x="5109004" y="1340768"/>
              <a:ext cx="5441039" cy="4437112"/>
              <a:chOff x="5109004" y="1340768"/>
              <a:chExt cx="5441039" cy="4437112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26558DAC-297A-F5FD-23F5-FA250E4698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12857" r="14052"/>
              <a:stretch>
                <a:fillRect/>
              </a:stretch>
            </p:blipFill>
            <p:spPr>
              <a:xfrm>
                <a:off x="5109004" y="1340768"/>
                <a:ext cx="5441039" cy="4437112"/>
              </a:xfrm>
              <a:prstGeom prst="rect">
                <a:avLst/>
              </a:prstGeom>
            </p:spPr>
          </p:pic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B8D8BFEC-C6FA-7972-EE8D-F60A03B0D3E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951984" y="2119164"/>
                <a:ext cx="72008" cy="64807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8C5FEB60-469A-C9FD-C49C-0AF023F823B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025912" y="2750945"/>
                <a:ext cx="574144" cy="376331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E06BBAF0-103A-877D-310A-C21A40F5CE3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583680" y="2251081"/>
                <a:ext cx="1312522" cy="870768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FD604BD3-B41E-2E76-AF15-1B877F767C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09992" y="1687116"/>
                <a:ext cx="0" cy="599793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E71C9ADC-9A91-D29C-60CF-DEE5162645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2144" y="1422424"/>
                <a:ext cx="504058" cy="26469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8F64F62E-87B4-3BCD-51AE-FA6D92BB8EA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37956" y="1422424"/>
                <a:ext cx="1454188" cy="688759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730D1EED-DA8A-543B-CA85-43A9F3BE528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56040" y="1720216"/>
                <a:ext cx="1466684" cy="722984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5D1470D8-EC1A-7D1D-CA2B-5F3C0321C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3432" y="2124512"/>
                <a:ext cx="588408" cy="351788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B80EB366-4E4F-20FE-5F0A-59247F1A54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81508" y="2421179"/>
                <a:ext cx="75650" cy="70067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B5744217-50B2-56A4-3459-E1940CD79F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44173" y="4305606"/>
                <a:ext cx="265819" cy="18982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6E2A2FF5-14E1-4777-6FF6-10F05C3DB7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44173" y="3934684"/>
                <a:ext cx="265819" cy="18982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ECD9A990-2D37-EB93-72B6-680DFAD578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09992" y="3818559"/>
                <a:ext cx="265819" cy="18982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E2F860CF-4FDE-6E42-8E9D-9824C50AF1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75811" y="4003315"/>
                <a:ext cx="0" cy="39720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07A829CA-F9B4-469D-E10C-67072883E6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22724" y="4098226"/>
                <a:ext cx="0" cy="39720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C528B357-AD7B-F105-B292-C3D0237EFC3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96202" y="3990244"/>
                <a:ext cx="253124" cy="15240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ECC53628-A20B-1BBE-2C11-415BF93930F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925880" y="4343028"/>
                <a:ext cx="253124" cy="15240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16AF1D1-5C27-801C-345C-F05D36B675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63449" y="3934684"/>
                <a:ext cx="0" cy="39720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83980893-E25C-BCE9-7554-06FE7C1A361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663449" y="3789860"/>
                <a:ext cx="232753" cy="168741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FF57E7E-5FEF-3C2F-6A7D-021ABF2A4B44}"/>
                </a:ext>
              </a:extLst>
            </p:cNvPr>
            <p:cNvSpPr txBox="1"/>
            <p:nvPr/>
          </p:nvSpPr>
          <p:spPr bwMode="auto">
            <a:xfrm>
              <a:off x="8158458" y="1426354"/>
              <a:ext cx="1221451" cy="369332"/>
            </a:xfrm>
            <a:prstGeom prst="rect">
              <a:avLst/>
            </a:prstGeom>
            <a:solidFill>
              <a:srgbClr val="FFFFFF">
                <a:alpha val="38824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</a:rPr>
                <a:t>HV Cage</a:t>
              </a:r>
              <a:endParaRPr lang="en-GB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FEE26CB-D1F8-307C-C2EE-F840AEE71E19}"/>
                </a:ext>
              </a:extLst>
            </p:cNvPr>
            <p:cNvSpPr txBox="1"/>
            <p:nvPr/>
          </p:nvSpPr>
          <p:spPr bwMode="auto">
            <a:xfrm>
              <a:off x="8428898" y="3356984"/>
              <a:ext cx="951011" cy="452202"/>
            </a:xfrm>
            <a:prstGeom prst="rect">
              <a:avLst/>
            </a:prstGeom>
            <a:solidFill>
              <a:srgbClr val="FFFFFF">
                <a:alpha val="38824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</a:rPr>
                <a:t>EPC and EP racks</a:t>
              </a:r>
              <a:endParaRPr lang="en-GB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endParaRPr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4D5901D3-8212-C238-729D-17612AE1B25F}"/>
                </a:ext>
              </a:extLst>
            </p:cNvPr>
            <p:cNvCxnSpPr/>
            <p:nvPr/>
          </p:nvCxnSpPr>
          <p:spPr>
            <a:xfrm flipH="1">
              <a:off x="7708914" y="1795686"/>
              <a:ext cx="880823" cy="28602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  <a:effectLst>
              <a:glow rad="381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53B39A8B-49E7-239A-B9E5-1B9C5F6935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26722" y="3717994"/>
              <a:ext cx="286153" cy="15584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  <a:effectLst>
              <a:glow rad="381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2A5290D4-1471-4E6E-77B6-7E51A276D7FB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4514629" cy="386887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HV Rack will move on top of RILIS cabin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EPC and EP racks (HT power supply, interlock and access, etc.) will remain in original position -&gt; </a:t>
            </a:r>
            <a:r>
              <a:rPr lang="en-US" sz="2400" dirty="0">
                <a:solidFill>
                  <a:schemeClr val="accent3"/>
                </a:solidFill>
              </a:rPr>
              <a:t>to be discussed</a:t>
            </a:r>
          </a:p>
        </p:txBody>
      </p:sp>
    </p:spTree>
    <p:extLst>
      <p:ext uri="{BB962C8B-B14F-4D97-AF65-F5344CB8AC3E}">
        <p14:creationId xmlns:p14="http://schemas.microsoft.com/office/powerpoint/2010/main" val="1862363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44C7F-5A99-0B4C-F00C-724D6AB468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35B947-625E-B92C-540E-18EA06800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552AE391-074C-6499-5A51-8957DF143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624116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Secondary hardware relocation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D3307999-1AC7-13FB-7A51-813BED3E878C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4514629" cy="386887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HV Rack will move on top of RILIS cabin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EPC and EP racks (HT power supply, interlock and access, etc.) will remain in original position -&gt; </a:t>
            </a:r>
            <a:r>
              <a:rPr lang="en-US" sz="2400" dirty="0">
                <a:solidFill>
                  <a:schemeClr val="accent3"/>
                </a:solidFill>
              </a:rPr>
              <a:t>to be discussed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Extra distance to be compensated by new “HT tube” design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561592-6F86-AE51-3E56-3F36CAAF1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2105" y="0"/>
            <a:ext cx="5159896" cy="63691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BB98FD2-68F2-E013-5726-C0D277148A54}"/>
              </a:ext>
            </a:extLst>
          </p:cNvPr>
          <p:cNvSpPr txBox="1"/>
          <p:nvPr/>
        </p:nvSpPr>
        <p:spPr bwMode="auto">
          <a:xfrm>
            <a:off x="6816080" y="224910"/>
            <a:ext cx="1745817" cy="527885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HV Cage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31C257B-6A9C-5FC4-9879-243D2C5419D0}"/>
              </a:ext>
            </a:extLst>
          </p:cNvPr>
          <p:cNvCxnSpPr>
            <a:cxnSpLocks/>
          </p:cNvCxnSpPr>
          <p:nvPr/>
        </p:nvCxnSpPr>
        <p:spPr>
          <a:xfrm>
            <a:off x="8468071" y="685888"/>
            <a:ext cx="619702" cy="3062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293C181-5D89-A4FF-9635-C301EC33BB7D}"/>
              </a:ext>
            </a:extLst>
          </p:cNvPr>
          <p:cNvSpPr txBox="1"/>
          <p:nvPr/>
        </p:nvSpPr>
        <p:spPr bwMode="auto">
          <a:xfrm>
            <a:off x="6940738" y="2295637"/>
            <a:ext cx="1558165" cy="923330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HT tube through RILIS cabin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295F281-870A-6C35-2F81-736EBD739C2B}"/>
              </a:ext>
            </a:extLst>
          </p:cNvPr>
          <p:cNvCxnSpPr>
            <a:cxnSpLocks/>
          </p:cNvCxnSpPr>
          <p:nvPr/>
        </p:nvCxnSpPr>
        <p:spPr>
          <a:xfrm>
            <a:off x="8561897" y="2751477"/>
            <a:ext cx="619702" cy="3062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6B80C94-750E-4E00-0291-99A99E24C754}"/>
              </a:ext>
            </a:extLst>
          </p:cNvPr>
          <p:cNvSpPr txBox="1"/>
          <p:nvPr/>
        </p:nvSpPr>
        <p:spPr bwMode="auto">
          <a:xfrm>
            <a:off x="6803385" y="4077270"/>
            <a:ext cx="1558165" cy="646331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Primary hardware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7A6C86D-7941-F980-D8B2-AF9BA467FB63}"/>
              </a:ext>
            </a:extLst>
          </p:cNvPr>
          <p:cNvCxnSpPr>
            <a:cxnSpLocks/>
          </p:cNvCxnSpPr>
          <p:nvPr/>
        </p:nvCxnSpPr>
        <p:spPr>
          <a:xfrm>
            <a:off x="8424544" y="4533110"/>
            <a:ext cx="619702" cy="3062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9989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EB8924-BCC1-67FF-E6AF-7175A63AC7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D3331EE-E434-6BB3-671A-B22EF9120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9386" y="0"/>
            <a:ext cx="4922614" cy="635120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204710-88AA-721D-AE80-A0B36A53D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B2B285EC-089F-34E7-5907-384557182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624116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Secondary hardware relocation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E0375C8F-3D11-3FAE-8F48-A98D77D253C4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4514629" cy="386887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HV Rack will move on top of RILIS cabin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EPC and EP racks (HT power supply, interlock and access, etc.) will remain in original position -&gt; </a:t>
            </a:r>
            <a:r>
              <a:rPr lang="en-US" sz="2400" dirty="0">
                <a:solidFill>
                  <a:schemeClr val="accent3"/>
                </a:solidFill>
              </a:rPr>
              <a:t>to be discussed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Extra distance to be compensated by new “HT tube” design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A34D1F-7AAC-4945-8261-43E902F1510B}"/>
              </a:ext>
            </a:extLst>
          </p:cNvPr>
          <p:cNvSpPr txBox="1"/>
          <p:nvPr/>
        </p:nvSpPr>
        <p:spPr bwMode="auto">
          <a:xfrm>
            <a:off x="7350960" y="228687"/>
            <a:ext cx="1745817" cy="527885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HV Cage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7DD2BC4-F82C-A8C0-C186-6D18DCE98B28}"/>
              </a:ext>
            </a:extLst>
          </p:cNvPr>
          <p:cNvCxnSpPr>
            <a:cxnSpLocks/>
          </p:cNvCxnSpPr>
          <p:nvPr/>
        </p:nvCxnSpPr>
        <p:spPr>
          <a:xfrm>
            <a:off x="8468071" y="685888"/>
            <a:ext cx="619702" cy="3062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773E41E-96D0-ED38-571B-05CA840C868F}"/>
              </a:ext>
            </a:extLst>
          </p:cNvPr>
          <p:cNvSpPr txBox="1"/>
          <p:nvPr/>
        </p:nvSpPr>
        <p:spPr bwMode="auto">
          <a:xfrm>
            <a:off x="7776151" y="2047344"/>
            <a:ext cx="1558165" cy="923330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HT tube through RILIS cabin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C2371CE-53AB-013C-1BDC-C8EB601EED2F}"/>
              </a:ext>
            </a:extLst>
          </p:cNvPr>
          <p:cNvCxnSpPr>
            <a:cxnSpLocks/>
          </p:cNvCxnSpPr>
          <p:nvPr/>
        </p:nvCxnSpPr>
        <p:spPr>
          <a:xfrm>
            <a:off x="9480376" y="2416917"/>
            <a:ext cx="619702" cy="3062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8DB7B1C-C798-FB7D-FE2F-C130818EE03F}"/>
              </a:ext>
            </a:extLst>
          </p:cNvPr>
          <p:cNvSpPr txBox="1"/>
          <p:nvPr/>
        </p:nvSpPr>
        <p:spPr bwMode="auto">
          <a:xfrm>
            <a:off x="10660475" y="3886779"/>
            <a:ext cx="1558165" cy="646331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Primary hardware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3B68677-DE96-6F59-3FF0-4AC699FC7CAA}"/>
              </a:ext>
            </a:extLst>
          </p:cNvPr>
          <p:cNvCxnSpPr>
            <a:cxnSpLocks/>
          </p:cNvCxnSpPr>
          <p:nvPr/>
        </p:nvCxnSpPr>
        <p:spPr>
          <a:xfrm flipH="1">
            <a:off x="10406406" y="4372735"/>
            <a:ext cx="508138" cy="37754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987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D5646A-87BF-03F5-9E98-7719AE713C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456CCE6-FD7B-EDF0-69BC-C001E51D4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560" y="1062072"/>
            <a:ext cx="7772479" cy="473385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418AB7-E953-C16D-10DD-079043260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468FFD2A-9C3E-DFA5-E152-45DA51A4D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624116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RILIS Roof Usage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BA0F50-D7BB-00C8-E678-4E96839FAD00}"/>
              </a:ext>
            </a:extLst>
          </p:cNvPr>
          <p:cNvSpPr txBox="1"/>
          <p:nvPr/>
        </p:nvSpPr>
        <p:spPr bwMode="auto">
          <a:xfrm>
            <a:off x="2711624" y="640800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V. Barozier </a:t>
            </a:r>
            <a:r>
              <a:rPr lang="en-US" dirty="0">
                <a:solidFill>
                  <a:srgbClr val="FFFFFF"/>
                </a:solidFill>
                <a:sym typeface="Wingdings" panose="05000000000000000000" pitchFamily="2" charset="2"/>
              </a:rPr>
              <a:t>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892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96083E-9D71-2665-1DB8-73C9F0AF0D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5BD8A7D-7425-5E72-B079-C4F17B5CE1F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8000"/>
          <a:stretch>
            <a:fillRect/>
          </a:stretch>
        </p:blipFill>
        <p:spPr>
          <a:xfrm>
            <a:off x="6739377" y="0"/>
            <a:ext cx="5452623" cy="63093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4C8318-C9D0-44E0-2F85-C48425C17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F7DE9E3E-A424-4682-F1D9-557CA64B7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6480100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High-voltage cage and tube design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4170C4B-B165-F919-F0BD-6189F0729457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4823917" cy="386887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Maximize cage volume and rack space with the given roof constraints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Use lightweight extruded </a:t>
            </a:r>
            <a:r>
              <a:rPr lang="en-US" sz="2400" b="0" dirty="0" err="1"/>
              <a:t>aluminium</a:t>
            </a:r>
            <a:r>
              <a:rPr lang="en-US" sz="2400" b="0" dirty="0"/>
              <a:t> profiles, reuse PUMA-RC6 design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Simple di-electric tube in metal sleeve (no “Boris tube” needed)</a:t>
            </a:r>
            <a:br>
              <a:rPr lang="en-US" sz="2400" b="0" dirty="0"/>
            </a:br>
            <a:r>
              <a:rPr lang="en-US" sz="2400" b="0" dirty="0"/>
              <a:t>-&gt; Specs (dimensions) still to be defined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b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76AA86-B76A-551B-0E1D-76018424B9AF}"/>
              </a:ext>
            </a:extLst>
          </p:cNvPr>
          <p:cNvSpPr txBox="1"/>
          <p:nvPr/>
        </p:nvSpPr>
        <p:spPr bwMode="auto">
          <a:xfrm>
            <a:off x="7608168" y="5085184"/>
            <a:ext cx="1558165" cy="923330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HT tube through RILIS cabin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42DE31A-E1E1-E503-C867-6789B3663A54}"/>
              </a:ext>
            </a:extLst>
          </p:cNvPr>
          <p:cNvCxnSpPr>
            <a:cxnSpLocks/>
          </p:cNvCxnSpPr>
          <p:nvPr/>
        </p:nvCxnSpPr>
        <p:spPr>
          <a:xfrm flipV="1">
            <a:off x="7608168" y="2696146"/>
            <a:ext cx="622061" cy="68383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5B8F790-9043-90B6-9F66-EEA8497DD147}"/>
              </a:ext>
            </a:extLst>
          </p:cNvPr>
          <p:cNvSpPr txBox="1"/>
          <p:nvPr/>
        </p:nvSpPr>
        <p:spPr bwMode="auto">
          <a:xfrm>
            <a:off x="6672064" y="3429000"/>
            <a:ext cx="1558165" cy="369332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Transformer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EE369E-B37C-43A7-D9FF-1E8C5A906222}"/>
              </a:ext>
            </a:extLst>
          </p:cNvPr>
          <p:cNvSpPr txBox="1"/>
          <p:nvPr/>
        </p:nvSpPr>
        <p:spPr bwMode="auto">
          <a:xfrm>
            <a:off x="10005127" y="3348431"/>
            <a:ext cx="1558165" cy="369332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Insulators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4F572E6-2D56-E31C-9C96-56B224E715EC}"/>
              </a:ext>
            </a:extLst>
          </p:cNvPr>
          <p:cNvCxnSpPr>
            <a:cxnSpLocks/>
          </p:cNvCxnSpPr>
          <p:nvPr/>
        </p:nvCxnSpPr>
        <p:spPr>
          <a:xfrm flipV="1">
            <a:off x="10632504" y="2372122"/>
            <a:ext cx="72008" cy="104784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C5CF116-C0EC-1D78-A645-2D7B07AFD5EE}"/>
              </a:ext>
            </a:extLst>
          </p:cNvPr>
          <p:cNvCxnSpPr>
            <a:cxnSpLocks/>
          </p:cNvCxnSpPr>
          <p:nvPr/>
        </p:nvCxnSpPr>
        <p:spPr>
          <a:xfrm>
            <a:off x="9094325" y="5533932"/>
            <a:ext cx="746091" cy="10106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C21BC84-7577-47E3-F9D6-9EF5BD2481CB}"/>
              </a:ext>
            </a:extLst>
          </p:cNvPr>
          <p:cNvSpPr txBox="1"/>
          <p:nvPr/>
        </p:nvSpPr>
        <p:spPr bwMode="auto">
          <a:xfrm>
            <a:off x="8112224" y="275372"/>
            <a:ext cx="1558165" cy="646331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Maximize racks space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8752D35-EB39-92FC-A0DD-D01E72470915}"/>
              </a:ext>
            </a:extLst>
          </p:cNvPr>
          <p:cNvCxnSpPr>
            <a:cxnSpLocks/>
          </p:cNvCxnSpPr>
          <p:nvPr/>
        </p:nvCxnSpPr>
        <p:spPr>
          <a:xfrm>
            <a:off x="9376539" y="1047845"/>
            <a:ext cx="247853" cy="65296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5C00D6F-624B-FFE7-0B72-DD5EDAFCA58A}"/>
              </a:ext>
            </a:extLst>
          </p:cNvPr>
          <p:cNvCxnSpPr>
            <a:cxnSpLocks/>
          </p:cNvCxnSpPr>
          <p:nvPr/>
        </p:nvCxnSpPr>
        <p:spPr>
          <a:xfrm>
            <a:off x="9737702" y="906464"/>
            <a:ext cx="462754" cy="31654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3AD8CCE-F3B5-F5F3-DD43-6B2A59320FCD}"/>
              </a:ext>
            </a:extLst>
          </p:cNvPr>
          <p:cNvCxnSpPr>
            <a:cxnSpLocks/>
          </p:cNvCxnSpPr>
          <p:nvPr/>
        </p:nvCxnSpPr>
        <p:spPr>
          <a:xfrm>
            <a:off x="9670389" y="589923"/>
            <a:ext cx="1224135" cy="1027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3390D86-CF56-AA8D-B98B-5BFA9697A7B1}"/>
              </a:ext>
            </a:extLst>
          </p:cNvPr>
          <p:cNvCxnSpPr>
            <a:cxnSpLocks/>
          </p:cNvCxnSpPr>
          <p:nvPr/>
        </p:nvCxnSpPr>
        <p:spPr>
          <a:xfrm>
            <a:off x="8831221" y="1007247"/>
            <a:ext cx="60085" cy="7502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105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642D3C01287B4394D2EB50E725BA72" ma:contentTypeVersion="0" ma:contentTypeDescription="Create a new document." ma:contentTypeScope="" ma:versionID="46bad4e6e135bb73b871e343f509b01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15AE4A8-7242-48AB-BE2C-E1126E7F778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20A14D0-225C-42CC-B73E-58FC2FEE0F4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F5D0817-F952-43E6-9AD0-1B83CCCA73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251</TotalTime>
  <Words>2082</Words>
  <Application>Microsoft Office PowerPoint</Application>
  <DocSecurity>0</DocSecurity>
  <PresentationFormat>Widescreen</PresentationFormat>
  <Paragraphs>1162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Verdana</vt:lpstr>
      <vt:lpstr>Wingdings</vt:lpstr>
      <vt:lpstr>Office Theme</vt:lpstr>
      <vt:lpstr>PowerPoint Presentation</vt:lpstr>
      <vt:lpstr>ISCOOL Cage Relocation and updated User Specifications</vt:lpstr>
      <vt:lpstr>ISCOOL: The ISOLDE Ion Beam Cooler-Buncher primary hardware: remains unchanged</vt:lpstr>
      <vt:lpstr>ISCOOL: The ISOLDE Ion Beam Cooler-Buncher secondary hardware: to be relocated</vt:lpstr>
      <vt:lpstr>Secondary hardware relocation</vt:lpstr>
      <vt:lpstr>Secondary hardware relocation</vt:lpstr>
      <vt:lpstr>Secondary hardware relocation</vt:lpstr>
      <vt:lpstr>RILIS Roof Usage</vt:lpstr>
      <vt:lpstr>High-voltage cage and tube design</vt:lpstr>
      <vt:lpstr>Updated Functional Specifications and CONS</vt:lpstr>
      <vt:lpstr>Updated Functional Specifications and CONS</vt:lpstr>
      <vt:lpstr>Updated Functional Specifications and CONS</vt:lpstr>
      <vt:lpstr>User Feedback between LS2 – LS3</vt:lpstr>
      <vt:lpstr>Consolidation request for LS3</vt:lpstr>
      <vt:lpstr>Tentative work schedule WP3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Lukas Nies</cp:lastModifiedBy>
  <cp:revision>51</cp:revision>
  <dcterms:created xsi:type="dcterms:W3CDTF">2021-11-08T12:53:02Z</dcterms:created>
  <dcterms:modified xsi:type="dcterms:W3CDTF">2025-10-02T11:55:30Z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0x010100A1642D3C01287B4394D2EB50E725BA72</vt:lpwstr>
  </property>
</Properties>
</file>