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875" r:id="rId3"/>
    <p:sldId id="873" r:id="rId4"/>
    <p:sldId id="878" r:id="rId5"/>
    <p:sldId id="881" r:id="rId6"/>
    <p:sldId id="880" r:id="rId7"/>
    <p:sldId id="854" r:id="rId8"/>
    <p:sldId id="879" r:id="rId9"/>
    <p:sldId id="278" r:id="rId10"/>
    <p:sldId id="870" r:id="rId11"/>
    <p:sldId id="871" r:id="rId12"/>
    <p:sldId id="874" r:id="rId13"/>
    <p:sldId id="841" r:id="rId14"/>
    <p:sldId id="840" r:id="rId15"/>
    <p:sldId id="780" r:id="rId16"/>
  </p:sldIdLst>
  <p:sldSz cx="12192000" cy="6858000"/>
  <p:notesSz cx="9926638" cy="14301788"/>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484862C-181F-E624-CEC7-1F402800B7E7}" name="Charlotte Paillot" initials="CP" userId="S::charlotte.paillot@cern.ch::fcbba590-2a89-407e-99ea-c68ad2ffb45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7382" autoAdjust="0"/>
  </p:normalViewPr>
  <p:slideViewPr>
    <p:cSldViewPr>
      <p:cViewPr varScale="1">
        <p:scale>
          <a:sx n="76" d="100"/>
          <a:sy n="76" d="100"/>
        </p:scale>
        <p:origin x="62" y="10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716952"/>
          </a:xfrm>
          <a:prstGeom prst="rect">
            <a:avLst/>
          </a:prstGeom>
        </p:spPr>
        <p:txBody>
          <a:bodyPr vert="horz" lIns="116293" tIns="58147" rIns="116293" bIns="58147" rtlCol="0"/>
          <a:lstStyle>
            <a:lvl1pPr algn="l">
              <a:defRPr sz="1500"/>
            </a:lvl1pPr>
          </a:lstStyle>
          <a:p>
            <a:endParaRPr lang="en-US"/>
          </a:p>
        </p:txBody>
      </p:sp>
      <p:sp>
        <p:nvSpPr>
          <p:cNvPr id="3" name="Date Placeholder 2"/>
          <p:cNvSpPr>
            <a:spLocks noGrp="1"/>
          </p:cNvSpPr>
          <p:nvPr>
            <p:ph type="dt" idx="1"/>
          </p:nvPr>
        </p:nvSpPr>
        <p:spPr>
          <a:xfrm>
            <a:off x="5622798" y="0"/>
            <a:ext cx="4301543" cy="716952"/>
          </a:xfrm>
          <a:prstGeom prst="rect">
            <a:avLst/>
          </a:prstGeom>
        </p:spPr>
        <p:txBody>
          <a:bodyPr vert="horz" lIns="116293" tIns="58147" rIns="116293" bIns="58147" rtlCol="0"/>
          <a:lstStyle>
            <a:lvl1pPr algn="r">
              <a:defRPr sz="1500"/>
            </a:lvl1pPr>
          </a:lstStyle>
          <a:p>
            <a:fld id="{12623AC6-E0BD-BE48-A614-F0E7C08BAB76}" type="datetimeFigureOut">
              <a:rPr lang="en-US" smtClean="0"/>
              <a:t>9/26/2025</a:t>
            </a:fld>
            <a:endParaRPr lang="en-US"/>
          </a:p>
        </p:txBody>
      </p:sp>
      <p:sp>
        <p:nvSpPr>
          <p:cNvPr id="4" name="Slide Image Placeholder 3"/>
          <p:cNvSpPr>
            <a:spLocks noGrp="1" noRot="1" noChangeAspect="1"/>
          </p:cNvSpPr>
          <p:nvPr>
            <p:ph type="sldImg" idx="2"/>
          </p:nvPr>
        </p:nvSpPr>
        <p:spPr>
          <a:xfrm>
            <a:off x="671513" y="1787525"/>
            <a:ext cx="8583612" cy="4827588"/>
          </a:xfrm>
          <a:prstGeom prst="rect">
            <a:avLst/>
          </a:prstGeom>
          <a:noFill/>
          <a:ln w="12700">
            <a:solidFill>
              <a:prstClr val="black"/>
            </a:solidFill>
          </a:ln>
        </p:spPr>
        <p:txBody>
          <a:bodyPr vert="horz" lIns="116293" tIns="58147" rIns="116293" bIns="58147" rtlCol="0" anchor="ctr"/>
          <a:lstStyle/>
          <a:p>
            <a:endParaRPr lang="en-US"/>
          </a:p>
        </p:txBody>
      </p:sp>
      <p:sp>
        <p:nvSpPr>
          <p:cNvPr id="5" name="Notes Placeholder 4"/>
          <p:cNvSpPr>
            <a:spLocks noGrp="1"/>
          </p:cNvSpPr>
          <p:nvPr>
            <p:ph type="body" sz="quarter" idx="3"/>
          </p:nvPr>
        </p:nvSpPr>
        <p:spPr>
          <a:xfrm>
            <a:off x="992664" y="6882735"/>
            <a:ext cx="7941310" cy="5631329"/>
          </a:xfrm>
          <a:prstGeom prst="rect">
            <a:avLst/>
          </a:prstGeom>
        </p:spPr>
        <p:txBody>
          <a:bodyPr vert="horz" lIns="116293" tIns="58147" rIns="116293" bIns="5814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3584838"/>
            <a:ext cx="4301543" cy="716951"/>
          </a:xfrm>
          <a:prstGeom prst="rect">
            <a:avLst/>
          </a:prstGeom>
        </p:spPr>
        <p:txBody>
          <a:bodyPr vert="horz" lIns="116293" tIns="58147" rIns="116293" bIns="58147" rtlCol="0" anchor="b"/>
          <a:lstStyle>
            <a:lvl1pPr algn="l">
              <a:defRPr sz="1500"/>
            </a:lvl1pPr>
          </a:lstStyle>
          <a:p>
            <a:endParaRPr lang="en-US"/>
          </a:p>
        </p:txBody>
      </p:sp>
      <p:sp>
        <p:nvSpPr>
          <p:cNvPr id="7" name="Slide Number Placeholder 6"/>
          <p:cNvSpPr>
            <a:spLocks noGrp="1"/>
          </p:cNvSpPr>
          <p:nvPr>
            <p:ph type="sldNum" sz="quarter" idx="5"/>
          </p:nvPr>
        </p:nvSpPr>
        <p:spPr>
          <a:xfrm>
            <a:off x="5622798" y="13584838"/>
            <a:ext cx="4301543" cy="716951"/>
          </a:xfrm>
          <a:prstGeom prst="rect">
            <a:avLst/>
          </a:prstGeom>
        </p:spPr>
        <p:txBody>
          <a:bodyPr vert="horz" lIns="116293" tIns="58147" rIns="116293" bIns="58147" rtlCol="0" anchor="b"/>
          <a:lstStyle>
            <a:lvl1pPr algn="r">
              <a:defRPr sz="15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9/26/2025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9/26/2025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9/26/2025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9/26/2025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9/26/2025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9/26/2025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9/26/2025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9/26/2025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646380-ADEC-8D1C-3B8B-3DD9C0C0AEB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C8DCFDA-E6B3-9F9D-82E8-7CD85C4DC17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A9317ED-5CA4-F6D8-B004-89481E1FEDDE}"/>
              </a:ext>
            </a:extLst>
          </p:cNvPr>
          <p:cNvSpPr>
            <a:spLocks noGrp="1"/>
          </p:cNvSpPr>
          <p:nvPr>
            <p:ph type="dt" sz="half" idx="10"/>
          </p:nvPr>
        </p:nvSpPr>
        <p:spPr/>
        <p:txBody>
          <a:bodyPr/>
          <a:lstStyle/>
          <a:p>
            <a:fld id="{8D2BABCE-D0D5-425B-A758-2C3BEFAE603D}" type="datetimeFigureOut">
              <a:rPr lang="fr-FR" smtClean="0"/>
              <a:t>26/09/2025</a:t>
            </a:fld>
            <a:endParaRPr lang="fr-FR"/>
          </a:p>
        </p:txBody>
      </p:sp>
      <p:sp>
        <p:nvSpPr>
          <p:cNvPr id="5" name="Espace réservé du pied de page 4">
            <a:extLst>
              <a:ext uri="{FF2B5EF4-FFF2-40B4-BE49-F238E27FC236}">
                <a16:creationId xmlns:a16="http://schemas.microsoft.com/office/drawing/2014/main" id="{712063D2-2302-A948-3402-E997588E40F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F5CD854-3259-6F0E-E7F2-068A291CFFA5}"/>
              </a:ext>
            </a:extLst>
          </p:cNvPr>
          <p:cNvSpPr>
            <a:spLocks noGrp="1"/>
          </p:cNvSpPr>
          <p:nvPr>
            <p:ph type="sldNum" sz="quarter" idx="12"/>
          </p:nvPr>
        </p:nvSpPr>
        <p:spPr/>
        <p:txBody>
          <a:bodyPr/>
          <a:lstStyle/>
          <a:p>
            <a:fld id="{01ACEB76-9794-48A0-84FF-6F220FC59B18}" type="slidenum">
              <a:rPr lang="fr-FR" smtClean="0"/>
              <a:t>‹#›</a:t>
            </a:fld>
            <a:endParaRPr lang="fr-FR"/>
          </a:p>
        </p:txBody>
      </p:sp>
    </p:spTree>
    <p:extLst>
      <p:ext uri="{BB962C8B-B14F-4D97-AF65-F5344CB8AC3E}">
        <p14:creationId xmlns:p14="http://schemas.microsoft.com/office/powerpoint/2010/main" val="392132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9/26/2025</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9/26/2025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9/26/2025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9/26/2025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9/26/2025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9/26/2025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9/26/2025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20"/>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9/26/2025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 id="2147483670" r:id="rId18"/>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8.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8.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7" y="3645024"/>
            <a:ext cx="11376025" cy="1008112"/>
          </a:xfrm>
        </p:spPr>
        <p:txBody>
          <a:bodyPr/>
          <a:lstStyle/>
          <a:p>
            <a:pPr algn="ctr">
              <a:defRPr/>
            </a:pPr>
            <a:r>
              <a:rPr lang="fr-CH" sz="4000" dirty="0"/>
              <a:t>VERTICAL CORES COORDINATION MEETING</a:t>
            </a:r>
            <a:br>
              <a:rPr lang="fr-CH" sz="4000" dirty="0"/>
            </a:br>
            <a:r>
              <a:rPr lang="fr-CH" sz="4000" dirty="0"/>
              <a:t>HL-LHC</a:t>
            </a:r>
            <a:endParaRPr sz="4400" dirty="0"/>
          </a:p>
        </p:txBody>
      </p:sp>
      <p:sp>
        <p:nvSpPr>
          <p:cNvPr id="5" name="Subtitle 2"/>
          <p:cNvSpPr>
            <a:spLocks noGrp="1"/>
          </p:cNvSpPr>
          <p:nvPr>
            <p:ph type="subTitle" idx="1"/>
          </p:nvPr>
        </p:nvSpPr>
        <p:spPr bwMode="auto"/>
        <p:txBody>
          <a:bodyPr/>
          <a:lstStyle/>
          <a:p>
            <a:pPr algn="l">
              <a:defRPr/>
            </a:pPr>
            <a:r>
              <a:rPr lang="fr-CH" sz="1800" dirty="0"/>
              <a:t>SCE-PPM  D. Rodriguez, C. Paillot</a:t>
            </a:r>
            <a:endParaRPr lang="fr-CH" dirty="0"/>
          </a:p>
          <a:p>
            <a:pPr>
              <a:defRPr/>
            </a:pPr>
            <a:r>
              <a:rPr lang="fr-CH" sz="1800" b="1" dirty="0"/>
              <a:t>26.09.2025</a:t>
            </a:r>
            <a:r>
              <a:rPr lang="fr-CH" sz="1800" dirty="0"/>
              <a:t>					</a:t>
            </a:r>
            <a:r>
              <a:rPr lang="fr-CH" sz="2000" dirty="0"/>
              <a:t> 				</a:t>
            </a:r>
            <a:endParaRPr lang="fr-CH"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859A7-9A21-434D-9707-5917AE0D98C1}"/>
              </a:ext>
            </a:extLst>
          </p:cNvPr>
          <p:cNvSpPr>
            <a:spLocks noGrp="1"/>
          </p:cNvSpPr>
          <p:nvPr>
            <p:ph type="title"/>
          </p:nvPr>
        </p:nvSpPr>
        <p:spPr/>
        <p:txBody>
          <a:bodyPr/>
          <a:lstStyle/>
          <a:p>
            <a:r>
              <a:rPr lang="es-ES" dirty="0" err="1"/>
              <a:t>Methodology</a:t>
            </a:r>
            <a:endParaRPr lang="en-GB" dirty="0"/>
          </a:p>
        </p:txBody>
      </p:sp>
      <p:sp>
        <p:nvSpPr>
          <p:cNvPr id="4" name="Slide Number Placeholder 3">
            <a:extLst>
              <a:ext uri="{FF2B5EF4-FFF2-40B4-BE49-F238E27FC236}">
                <a16:creationId xmlns:a16="http://schemas.microsoft.com/office/drawing/2014/main" id="{A90EDAB7-BC35-C732-6195-7FAE1FBB3318}"/>
              </a:ext>
            </a:extLst>
          </p:cNvPr>
          <p:cNvSpPr>
            <a:spLocks noGrp="1"/>
          </p:cNvSpPr>
          <p:nvPr>
            <p:ph type="sldNum" sz="quarter" idx="12"/>
          </p:nvPr>
        </p:nvSpPr>
        <p:spPr/>
        <p:txBody>
          <a:bodyPr/>
          <a:lstStyle/>
          <a:p>
            <a:fld id="{01ACEB76-9794-48A0-84FF-6F220FC59B18}" type="slidenum">
              <a:rPr lang="fr-FR" smtClean="0"/>
              <a:t>10</a:t>
            </a:fld>
            <a:endParaRPr lang="fr-FR"/>
          </a:p>
        </p:txBody>
      </p:sp>
      <p:pic>
        <p:nvPicPr>
          <p:cNvPr id="6" name="Picture 5">
            <a:extLst>
              <a:ext uri="{FF2B5EF4-FFF2-40B4-BE49-F238E27FC236}">
                <a16:creationId xmlns:a16="http://schemas.microsoft.com/office/drawing/2014/main" id="{14024D40-61A3-C746-4C31-90E0E5C6E6DC}"/>
              </a:ext>
            </a:extLst>
          </p:cNvPr>
          <p:cNvPicPr>
            <a:picLocks noChangeAspect="1"/>
          </p:cNvPicPr>
          <p:nvPr/>
        </p:nvPicPr>
        <p:blipFill>
          <a:blip r:embed="rId2"/>
          <a:srcRect l="68967" t="6805"/>
          <a:stretch>
            <a:fillRect/>
          </a:stretch>
        </p:blipFill>
        <p:spPr>
          <a:xfrm>
            <a:off x="2855640" y="1861655"/>
            <a:ext cx="2232248" cy="4292766"/>
          </a:xfrm>
          <a:prstGeom prst="rect">
            <a:avLst/>
          </a:prstGeom>
        </p:spPr>
      </p:pic>
      <p:pic>
        <p:nvPicPr>
          <p:cNvPr id="8" name="Picture 7">
            <a:extLst>
              <a:ext uri="{FF2B5EF4-FFF2-40B4-BE49-F238E27FC236}">
                <a16:creationId xmlns:a16="http://schemas.microsoft.com/office/drawing/2014/main" id="{861B49C1-C54E-5803-1B65-8B764DE40633}"/>
              </a:ext>
            </a:extLst>
          </p:cNvPr>
          <p:cNvPicPr>
            <a:picLocks noChangeAspect="1"/>
          </p:cNvPicPr>
          <p:nvPr/>
        </p:nvPicPr>
        <p:blipFill>
          <a:blip r:embed="rId3"/>
          <a:srcRect t="4515"/>
          <a:stretch>
            <a:fillRect/>
          </a:stretch>
        </p:blipFill>
        <p:spPr>
          <a:xfrm>
            <a:off x="5159896" y="1872537"/>
            <a:ext cx="4811938" cy="4292767"/>
          </a:xfrm>
          <a:prstGeom prst="rect">
            <a:avLst/>
          </a:prstGeom>
        </p:spPr>
      </p:pic>
      <p:pic>
        <p:nvPicPr>
          <p:cNvPr id="9" name="Picture 8">
            <a:extLst>
              <a:ext uri="{FF2B5EF4-FFF2-40B4-BE49-F238E27FC236}">
                <a16:creationId xmlns:a16="http://schemas.microsoft.com/office/drawing/2014/main" id="{12195D57-7C89-E26B-806A-772417B0BB86}"/>
              </a:ext>
            </a:extLst>
          </p:cNvPr>
          <p:cNvPicPr>
            <a:picLocks noChangeAspect="1"/>
          </p:cNvPicPr>
          <p:nvPr/>
        </p:nvPicPr>
        <p:blipFill>
          <a:blip r:embed="rId2"/>
          <a:srcRect t="7817" r="68967"/>
          <a:stretch>
            <a:fillRect/>
          </a:stretch>
        </p:blipFill>
        <p:spPr>
          <a:xfrm>
            <a:off x="408181" y="1861655"/>
            <a:ext cx="2232248" cy="4246162"/>
          </a:xfrm>
          <a:prstGeom prst="rect">
            <a:avLst/>
          </a:prstGeom>
        </p:spPr>
      </p:pic>
      <p:sp>
        <p:nvSpPr>
          <p:cNvPr id="10" name="TextBox 9">
            <a:extLst>
              <a:ext uri="{FF2B5EF4-FFF2-40B4-BE49-F238E27FC236}">
                <a16:creationId xmlns:a16="http://schemas.microsoft.com/office/drawing/2014/main" id="{66A0B55C-C948-43FB-85A3-189E90E3D934}"/>
              </a:ext>
            </a:extLst>
          </p:cNvPr>
          <p:cNvSpPr txBox="1"/>
          <p:nvPr/>
        </p:nvSpPr>
        <p:spPr bwMode="auto">
          <a:xfrm>
            <a:off x="479376" y="1098470"/>
            <a:ext cx="6984776" cy="369332"/>
          </a:xfrm>
          <a:prstGeom prst="rect">
            <a:avLst/>
          </a:prstGeom>
          <a:noFill/>
        </p:spPr>
        <p:txBody>
          <a:bodyPr wrap="square" rtlCol="0">
            <a:spAutoFit/>
          </a:bodyPr>
          <a:lstStyle/>
          <a:p>
            <a:r>
              <a:rPr lang="es-ES" dirty="0" err="1"/>
              <a:t>Phase</a:t>
            </a:r>
            <a:r>
              <a:rPr lang="es-ES" dirty="0"/>
              <a:t> 1 (HL): </a:t>
            </a:r>
            <a:r>
              <a:rPr lang="es-ES" dirty="0" err="1"/>
              <a:t>Coring</a:t>
            </a:r>
            <a:r>
              <a:rPr lang="es-ES" dirty="0"/>
              <a:t> of the vertical </a:t>
            </a:r>
            <a:r>
              <a:rPr lang="es-ES" dirty="0" err="1"/>
              <a:t>cores</a:t>
            </a:r>
            <a:r>
              <a:rPr lang="es-ES" dirty="0"/>
              <a:t> </a:t>
            </a:r>
            <a:r>
              <a:rPr lang="es-ES" dirty="0" err="1"/>
              <a:t>from</a:t>
            </a:r>
            <a:r>
              <a:rPr lang="es-ES" dirty="0"/>
              <a:t> HL </a:t>
            </a:r>
            <a:r>
              <a:rPr lang="es-ES" dirty="0" err="1"/>
              <a:t>galleries</a:t>
            </a:r>
            <a:r>
              <a:rPr lang="es-ES" dirty="0"/>
              <a:t> </a:t>
            </a:r>
            <a:endParaRPr lang="en-GB" dirty="0"/>
          </a:p>
        </p:txBody>
      </p:sp>
      <p:pic>
        <p:nvPicPr>
          <p:cNvPr id="12" name="Picture 11">
            <a:extLst>
              <a:ext uri="{FF2B5EF4-FFF2-40B4-BE49-F238E27FC236}">
                <a16:creationId xmlns:a16="http://schemas.microsoft.com/office/drawing/2014/main" id="{D0AE10BA-0AF9-4F01-E215-F0CDE4AD5945}"/>
              </a:ext>
            </a:extLst>
          </p:cNvPr>
          <p:cNvPicPr>
            <a:picLocks noChangeAspect="1"/>
          </p:cNvPicPr>
          <p:nvPr/>
        </p:nvPicPr>
        <p:blipFill>
          <a:blip r:embed="rId4"/>
          <a:stretch>
            <a:fillRect/>
          </a:stretch>
        </p:blipFill>
        <p:spPr>
          <a:xfrm>
            <a:off x="9971834" y="373593"/>
            <a:ext cx="1959437" cy="2675902"/>
          </a:xfrm>
          <a:prstGeom prst="rect">
            <a:avLst/>
          </a:prstGeom>
        </p:spPr>
      </p:pic>
    </p:spTree>
    <p:extLst>
      <p:ext uri="{BB962C8B-B14F-4D97-AF65-F5344CB8AC3E}">
        <p14:creationId xmlns:p14="http://schemas.microsoft.com/office/powerpoint/2010/main" val="1952473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8CDABE-86D7-E707-DE4A-ACABA57079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817323-6386-6EE1-7ADE-F4E1896752C4}"/>
              </a:ext>
            </a:extLst>
          </p:cNvPr>
          <p:cNvSpPr>
            <a:spLocks noGrp="1"/>
          </p:cNvSpPr>
          <p:nvPr>
            <p:ph type="title"/>
          </p:nvPr>
        </p:nvSpPr>
        <p:spPr/>
        <p:txBody>
          <a:bodyPr/>
          <a:lstStyle/>
          <a:p>
            <a:r>
              <a:rPr lang="es-ES" dirty="0" err="1"/>
              <a:t>Methodology</a:t>
            </a:r>
            <a:endParaRPr lang="en-GB" dirty="0"/>
          </a:p>
        </p:txBody>
      </p:sp>
      <p:sp>
        <p:nvSpPr>
          <p:cNvPr id="4" name="Slide Number Placeholder 3">
            <a:extLst>
              <a:ext uri="{FF2B5EF4-FFF2-40B4-BE49-F238E27FC236}">
                <a16:creationId xmlns:a16="http://schemas.microsoft.com/office/drawing/2014/main" id="{A0416B11-5B3D-AD35-1D8B-3F896408C0EB}"/>
              </a:ext>
            </a:extLst>
          </p:cNvPr>
          <p:cNvSpPr>
            <a:spLocks noGrp="1"/>
          </p:cNvSpPr>
          <p:nvPr>
            <p:ph type="sldNum" sz="quarter" idx="12"/>
          </p:nvPr>
        </p:nvSpPr>
        <p:spPr/>
        <p:txBody>
          <a:bodyPr/>
          <a:lstStyle/>
          <a:p>
            <a:fld id="{01ACEB76-9794-48A0-84FF-6F220FC59B18}" type="slidenum">
              <a:rPr lang="fr-FR" smtClean="0"/>
              <a:t>11</a:t>
            </a:fld>
            <a:endParaRPr lang="fr-FR"/>
          </a:p>
        </p:txBody>
      </p:sp>
      <p:pic>
        <p:nvPicPr>
          <p:cNvPr id="5" name="Picture 4">
            <a:extLst>
              <a:ext uri="{FF2B5EF4-FFF2-40B4-BE49-F238E27FC236}">
                <a16:creationId xmlns:a16="http://schemas.microsoft.com/office/drawing/2014/main" id="{307A6CC5-B5AB-7699-BF93-FE3FF77D8BA9}"/>
              </a:ext>
            </a:extLst>
          </p:cNvPr>
          <p:cNvPicPr>
            <a:picLocks noChangeAspect="1"/>
          </p:cNvPicPr>
          <p:nvPr/>
        </p:nvPicPr>
        <p:blipFill>
          <a:blip r:embed="rId2"/>
          <a:srcRect l="50879" t="4627"/>
          <a:stretch>
            <a:fillRect/>
          </a:stretch>
        </p:blipFill>
        <p:spPr>
          <a:xfrm>
            <a:off x="911424" y="1756397"/>
            <a:ext cx="2363666" cy="4389428"/>
          </a:xfrm>
          <a:prstGeom prst="rect">
            <a:avLst/>
          </a:prstGeom>
        </p:spPr>
      </p:pic>
      <p:pic>
        <p:nvPicPr>
          <p:cNvPr id="9" name="Picture 8">
            <a:extLst>
              <a:ext uri="{FF2B5EF4-FFF2-40B4-BE49-F238E27FC236}">
                <a16:creationId xmlns:a16="http://schemas.microsoft.com/office/drawing/2014/main" id="{CFD68A96-B1D6-882C-ECE7-DB4E1EC8D9C9}"/>
              </a:ext>
            </a:extLst>
          </p:cNvPr>
          <p:cNvPicPr>
            <a:picLocks noChangeAspect="1"/>
          </p:cNvPicPr>
          <p:nvPr/>
        </p:nvPicPr>
        <p:blipFill>
          <a:blip r:embed="rId3"/>
          <a:srcRect t="8362"/>
          <a:stretch>
            <a:fillRect/>
          </a:stretch>
        </p:blipFill>
        <p:spPr>
          <a:xfrm>
            <a:off x="3575720" y="1820465"/>
            <a:ext cx="4724310" cy="4290861"/>
          </a:xfrm>
          <a:prstGeom prst="rect">
            <a:avLst/>
          </a:prstGeom>
        </p:spPr>
      </p:pic>
      <p:sp>
        <p:nvSpPr>
          <p:cNvPr id="10" name="TextBox 9">
            <a:extLst>
              <a:ext uri="{FF2B5EF4-FFF2-40B4-BE49-F238E27FC236}">
                <a16:creationId xmlns:a16="http://schemas.microsoft.com/office/drawing/2014/main" id="{8C431F50-A48B-4193-0CB0-53D60BF02DB6}"/>
              </a:ext>
            </a:extLst>
          </p:cNvPr>
          <p:cNvSpPr txBox="1"/>
          <p:nvPr/>
        </p:nvSpPr>
        <p:spPr bwMode="auto">
          <a:xfrm>
            <a:off x="551384" y="1070003"/>
            <a:ext cx="10297144" cy="369332"/>
          </a:xfrm>
          <a:prstGeom prst="rect">
            <a:avLst/>
          </a:prstGeom>
          <a:noFill/>
        </p:spPr>
        <p:txBody>
          <a:bodyPr wrap="square" rtlCol="0">
            <a:spAutoFit/>
          </a:bodyPr>
          <a:lstStyle/>
          <a:p>
            <a:r>
              <a:rPr lang="en-GB" noProof="0" dirty="0"/>
              <a:t>Phase 1 (HL): Emptying of the remaining soil after coring and installation of metallic lining  </a:t>
            </a:r>
          </a:p>
        </p:txBody>
      </p:sp>
      <p:pic>
        <p:nvPicPr>
          <p:cNvPr id="14" name="Picture 13">
            <a:extLst>
              <a:ext uri="{FF2B5EF4-FFF2-40B4-BE49-F238E27FC236}">
                <a16:creationId xmlns:a16="http://schemas.microsoft.com/office/drawing/2014/main" id="{A8690B08-C469-602E-FDDE-57A9BE86EF2F}"/>
              </a:ext>
            </a:extLst>
          </p:cNvPr>
          <p:cNvPicPr>
            <a:picLocks noChangeAspect="1"/>
          </p:cNvPicPr>
          <p:nvPr/>
        </p:nvPicPr>
        <p:blipFill>
          <a:blip r:embed="rId4"/>
          <a:stretch>
            <a:fillRect/>
          </a:stretch>
        </p:blipFill>
        <p:spPr>
          <a:xfrm>
            <a:off x="9031771" y="1733775"/>
            <a:ext cx="2765436" cy="3144810"/>
          </a:xfrm>
          <a:prstGeom prst="rect">
            <a:avLst/>
          </a:prstGeom>
        </p:spPr>
      </p:pic>
    </p:spTree>
    <p:extLst>
      <p:ext uri="{BB962C8B-B14F-4D97-AF65-F5344CB8AC3E}">
        <p14:creationId xmlns:p14="http://schemas.microsoft.com/office/powerpoint/2010/main" val="1374612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37E9C-CAE5-9789-D906-C537EB9038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EE2138-0D9B-D642-B2B5-A0D08BE28071}"/>
              </a:ext>
            </a:extLst>
          </p:cNvPr>
          <p:cNvSpPr>
            <a:spLocks noGrp="1"/>
          </p:cNvSpPr>
          <p:nvPr>
            <p:ph type="title"/>
          </p:nvPr>
        </p:nvSpPr>
        <p:spPr/>
        <p:txBody>
          <a:bodyPr/>
          <a:lstStyle/>
          <a:p>
            <a:r>
              <a:rPr lang="es-ES" dirty="0" err="1"/>
              <a:t>Methdology</a:t>
            </a:r>
            <a:endParaRPr lang="en-GB" dirty="0"/>
          </a:p>
        </p:txBody>
      </p:sp>
      <p:sp>
        <p:nvSpPr>
          <p:cNvPr id="4" name="Slide Number Placeholder 3">
            <a:extLst>
              <a:ext uri="{FF2B5EF4-FFF2-40B4-BE49-F238E27FC236}">
                <a16:creationId xmlns:a16="http://schemas.microsoft.com/office/drawing/2014/main" id="{C9158075-E031-8C2B-7D7B-56F2A5B80BA6}"/>
              </a:ext>
            </a:extLst>
          </p:cNvPr>
          <p:cNvSpPr>
            <a:spLocks noGrp="1"/>
          </p:cNvSpPr>
          <p:nvPr>
            <p:ph type="sldNum" sz="quarter" idx="12"/>
          </p:nvPr>
        </p:nvSpPr>
        <p:spPr/>
        <p:txBody>
          <a:bodyPr/>
          <a:lstStyle/>
          <a:p>
            <a:fld id="{01ACEB76-9794-48A0-84FF-6F220FC59B18}" type="slidenum">
              <a:rPr lang="fr-FR" smtClean="0"/>
              <a:t>12</a:t>
            </a:fld>
            <a:endParaRPr lang="fr-FR"/>
          </a:p>
        </p:txBody>
      </p:sp>
      <p:pic>
        <p:nvPicPr>
          <p:cNvPr id="6" name="Picture 5">
            <a:extLst>
              <a:ext uri="{FF2B5EF4-FFF2-40B4-BE49-F238E27FC236}">
                <a16:creationId xmlns:a16="http://schemas.microsoft.com/office/drawing/2014/main" id="{E39EB203-5B87-7B51-014F-0725D5848938}"/>
              </a:ext>
            </a:extLst>
          </p:cNvPr>
          <p:cNvPicPr>
            <a:picLocks noChangeAspect="1"/>
          </p:cNvPicPr>
          <p:nvPr/>
        </p:nvPicPr>
        <p:blipFill>
          <a:blip r:embed="rId2"/>
          <a:stretch>
            <a:fillRect/>
          </a:stretch>
        </p:blipFill>
        <p:spPr>
          <a:xfrm>
            <a:off x="407987" y="1807514"/>
            <a:ext cx="4785268" cy="4202350"/>
          </a:xfrm>
          <a:prstGeom prst="rect">
            <a:avLst/>
          </a:prstGeom>
        </p:spPr>
      </p:pic>
      <p:pic>
        <p:nvPicPr>
          <p:cNvPr id="8" name="Picture 7">
            <a:extLst>
              <a:ext uri="{FF2B5EF4-FFF2-40B4-BE49-F238E27FC236}">
                <a16:creationId xmlns:a16="http://schemas.microsoft.com/office/drawing/2014/main" id="{27F0E285-E6F8-8C58-F281-28F3D4FBECD2}"/>
              </a:ext>
            </a:extLst>
          </p:cNvPr>
          <p:cNvPicPr>
            <a:picLocks noChangeAspect="1"/>
          </p:cNvPicPr>
          <p:nvPr/>
        </p:nvPicPr>
        <p:blipFill>
          <a:blip r:embed="rId3"/>
          <a:srcRect l="33915" t="5923"/>
          <a:stretch>
            <a:fillRect/>
          </a:stretch>
        </p:blipFill>
        <p:spPr>
          <a:xfrm>
            <a:off x="5087888" y="1724082"/>
            <a:ext cx="4660415" cy="4369214"/>
          </a:xfrm>
          <a:prstGeom prst="rect">
            <a:avLst/>
          </a:prstGeom>
        </p:spPr>
      </p:pic>
      <p:sp>
        <p:nvSpPr>
          <p:cNvPr id="10" name="TextBox 9">
            <a:extLst>
              <a:ext uri="{FF2B5EF4-FFF2-40B4-BE49-F238E27FC236}">
                <a16:creationId xmlns:a16="http://schemas.microsoft.com/office/drawing/2014/main" id="{29B4334C-5233-6FD9-5431-35705F0B659B}"/>
              </a:ext>
            </a:extLst>
          </p:cNvPr>
          <p:cNvSpPr txBox="1"/>
          <p:nvPr/>
        </p:nvSpPr>
        <p:spPr bwMode="auto">
          <a:xfrm>
            <a:off x="551384" y="1070003"/>
            <a:ext cx="10297144" cy="369332"/>
          </a:xfrm>
          <a:prstGeom prst="rect">
            <a:avLst/>
          </a:prstGeom>
          <a:noFill/>
        </p:spPr>
        <p:txBody>
          <a:bodyPr wrap="square" rtlCol="0">
            <a:spAutoFit/>
          </a:bodyPr>
          <a:lstStyle/>
          <a:p>
            <a:r>
              <a:rPr lang="en-GB" noProof="0" dirty="0"/>
              <a:t>Phase 2 (LHC): Excavation </a:t>
            </a:r>
            <a:r>
              <a:rPr lang="en-GB" dirty="0"/>
              <a:t>and lining </a:t>
            </a:r>
            <a:r>
              <a:rPr lang="en-GB" noProof="0" dirty="0"/>
              <a:t>of the remaining part from LHC</a:t>
            </a:r>
          </a:p>
        </p:txBody>
      </p:sp>
    </p:spTree>
    <p:extLst>
      <p:ext uri="{BB962C8B-B14F-4D97-AF65-F5344CB8AC3E}">
        <p14:creationId xmlns:p14="http://schemas.microsoft.com/office/powerpoint/2010/main" val="2558495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80436-3D0D-330C-4285-08D22F1FBA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7FBAAC-D72F-9473-A4C9-1D424FA7A571}"/>
              </a:ext>
            </a:extLst>
          </p:cNvPr>
          <p:cNvSpPr>
            <a:spLocks noGrp="1"/>
          </p:cNvSpPr>
          <p:nvPr>
            <p:ph type="title"/>
          </p:nvPr>
        </p:nvSpPr>
        <p:spPr>
          <a:xfrm>
            <a:off x="407988" y="373593"/>
            <a:ext cx="12096724" cy="1065742"/>
          </a:xfrm>
        </p:spPr>
        <p:txBody>
          <a:bodyPr/>
          <a:lstStyle/>
          <a:p>
            <a:r>
              <a:rPr lang="en-US" dirty="0"/>
              <a:t>Surface site installation P1</a:t>
            </a:r>
            <a:endParaRPr lang="en-GB" dirty="0"/>
          </a:p>
        </p:txBody>
      </p:sp>
      <p:sp>
        <p:nvSpPr>
          <p:cNvPr id="4" name="Slide Number Placeholder 3">
            <a:extLst>
              <a:ext uri="{FF2B5EF4-FFF2-40B4-BE49-F238E27FC236}">
                <a16:creationId xmlns:a16="http://schemas.microsoft.com/office/drawing/2014/main" id="{BCB90439-7EE7-A1C9-BCF7-0FBD587EB1B9}"/>
              </a:ext>
            </a:extLst>
          </p:cNvPr>
          <p:cNvSpPr>
            <a:spLocks noGrp="1"/>
          </p:cNvSpPr>
          <p:nvPr>
            <p:ph type="sldNum" sz="quarter" idx="12"/>
          </p:nvPr>
        </p:nvSpPr>
        <p:spPr/>
        <p:txBody>
          <a:bodyPr/>
          <a:lstStyle/>
          <a:p>
            <a:fld id="{01ACEB76-9794-48A0-84FF-6F220FC59B18}" type="slidenum">
              <a:rPr lang="fr-FR" smtClean="0"/>
              <a:t>13</a:t>
            </a:fld>
            <a:endParaRPr lang="fr-FR"/>
          </a:p>
        </p:txBody>
      </p:sp>
      <p:sp>
        <p:nvSpPr>
          <p:cNvPr id="12" name="TextBox 11">
            <a:extLst>
              <a:ext uri="{FF2B5EF4-FFF2-40B4-BE49-F238E27FC236}">
                <a16:creationId xmlns:a16="http://schemas.microsoft.com/office/drawing/2014/main" id="{FB2974EE-C8B0-0254-1707-9ADF0A6A0260}"/>
              </a:ext>
            </a:extLst>
          </p:cNvPr>
          <p:cNvSpPr txBox="1"/>
          <p:nvPr/>
        </p:nvSpPr>
        <p:spPr bwMode="auto">
          <a:xfrm>
            <a:off x="119336" y="5488282"/>
            <a:ext cx="11953328" cy="742063"/>
          </a:xfrm>
          <a:prstGeom prst="rect">
            <a:avLst/>
          </a:prstGeom>
          <a:noFill/>
        </p:spPr>
        <p:txBody>
          <a:bodyPr wrap="square">
            <a:spAutoFit/>
          </a:bodyPr>
          <a:lstStyle/>
          <a:p>
            <a:pPr>
              <a:lnSpc>
                <a:spcPct val="150000"/>
              </a:lnSpc>
            </a:pPr>
            <a:r>
              <a:rPr lang="en-GB" sz="1500" b="0" noProof="0" dirty="0">
                <a:solidFill>
                  <a:schemeClr val="tx2"/>
                </a:solidFill>
              </a:rPr>
              <a:t>Underground personnel access from building 3155 (SD17) to HL and LHC. LHC access via UPR personnel stairs in UA galleries.</a:t>
            </a:r>
          </a:p>
          <a:p>
            <a:pPr>
              <a:lnSpc>
                <a:spcPct val="150000"/>
              </a:lnSpc>
            </a:pPr>
            <a:r>
              <a:rPr lang="en-GB" sz="1500" b="0" noProof="0" dirty="0">
                <a:solidFill>
                  <a:schemeClr val="tx2"/>
                </a:solidFill>
              </a:rPr>
              <a:t> Punctual access might be allowed directly to LHC from building 2155 (SD15) via a personal access door equipped with an eye scanner</a:t>
            </a:r>
          </a:p>
        </p:txBody>
      </p:sp>
      <p:pic>
        <p:nvPicPr>
          <p:cNvPr id="5" name="Picture 4">
            <a:extLst>
              <a:ext uri="{FF2B5EF4-FFF2-40B4-BE49-F238E27FC236}">
                <a16:creationId xmlns:a16="http://schemas.microsoft.com/office/drawing/2014/main" id="{6BEEFBE7-067E-A169-7D17-413E95C38AE8}"/>
              </a:ext>
            </a:extLst>
          </p:cNvPr>
          <p:cNvPicPr>
            <a:picLocks noChangeAspect="1"/>
          </p:cNvPicPr>
          <p:nvPr/>
        </p:nvPicPr>
        <p:blipFill>
          <a:blip r:embed="rId2"/>
          <a:stretch>
            <a:fillRect/>
          </a:stretch>
        </p:blipFill>
        <p:spPr>
          <a:xfrm>
            <a:off x="695400" y="908720"/>
            <a:ext cx="9617421" cy="4579562"/>
          </a:xfrm>
          <a:prstGeom prst="rect">
            <a:avLst/>
          </a:prstGeom>
        </p:spPr>
      </p:pic>
    </p:spTree>
    <p:extLst>
      <p:ext uri="{BB962C8B-B14F-4D97-AF65-F5344CB8AC3E}">
        <p14:creationId xmlns:p14="http://schemas.microsoft.com/office/powerpoint/2010/main" val="147708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7DB46-3D22-4A26-99B9-E93E4B639BF5}"/>
              </a:ext>
            </a:extLst>
          </p:cNvPr>
          <p:cNvSpPr>
            <a:spLocks noGrp="1"/>
          </p:cNvSpPr>
          <p:nvPr>
            <p:ph type="title"/>
          </p:nvPr>
        </p:nvSpPr>
        <p:spPr/>
        <p:txBody>
          <a:bodyPr/>
          <a:lstStyle/>
          <a:p>
            <a:r>
              <a:rPr lang="en-US" dirty="0"/>
              <a:t>Surface site installation P5</a:t>
            </a:r>
            <a:endParaRPr lang="en-GB" dirty="0"/>
          </a:p>
        </p:txBody>
      </p:sp>
      <p:sp>
        <p:nvSpPr>
          <p:cNvPr id="4" name="Slide Number Placeholder 3">
            <a:extLst>
              <a:ext uri="{FF2B5EF4-FFF2-40B4-BE49-F238E27FC236}">
                <a16:creationId xmlns:a16="http://schemas.microsoft.com/office/drawing/2014/main" id="{BCDAF98F-1068-DDE9-062F-6BC21F276723}"/>
              </a:ext>
            </a:extLst>
          </p:cNvPr>
          <p:cNvSpPr>
            <a:spLocks noGrp="1"/>
          </p:cNvSpPr>
          <p:nvPr>
            <p:ph type="sldNum" sz="quarter" idx="12"/>
          </p:nvPr>
        </p:nvSpPr>
        <p:spPr/>
        <p:txBody>
          <a:bodyPr/>
          <a:lstStyle/>
          <a:p>
            <a:fld id="{01ACEB76-9794-48A0-84FF-6F220FC59B18}" type="slidenum">
              <a:rPr lang="fr-FR" smtClean="0"/>
              <a:t>14</a:t>
            </a:fld>
            <a:endParaRPr lang="fr-FR"/>
          </a:p>
        </p:txBody>
      </p:sp>
      <p:pic>
        <p:nvPicPr>
          <p:cNvPr id="8" name="Picture 7">
            <a:extLst>
              <a:ext uri="{FF2B5EF4-FFF2-40B4-BE49-F238E27FC236}">
                <a16:creationId xmlns:a16="http://schemas.microsoft.com/office/drawing/2014/main" id="{19BB855C-07E9-E3D1-B8F3-1EC8F3BDBC86}"/>
              </a:ext>
            </a:extLst>
          </p:cNvPr>
          <p:cNvPicPr>
            <a:picLocks noChangeAspect="1"/>
          </p:cNvPicPr>
          <p:nvPr/>
        </p:nvPicPr>
        <p:blipFill>
          <a:blip r:embed="rId2"/>
          <a:stretch>
            <a:fillRect/>
          </a:stretch>
        </p:blipFill>
        <p:spPr>
          <a:xfrm>
            <a:off x="335360" y="1047130"/>
            <a:ext cx="11147186" cy="4390883"/>
          </a:xfrm>
          <a:prstGeom prst="rect">
            <a:avLst/>
          </a:prstGeom>
        </p:spPr>
      </p:pic>
      <p:sp>
        <p:nvSpPr>
          <p:cNvPr id="12" name="TextBox 11">
            <a:extLst>
              <a:ext uri="{FF2B5EF4-FFF2-40B4-BE49-F238E27FC236}">
                <a16:creationId xmlns:a16="http://schemas.microsoft.com/office/drawing/2014/main" id="{1F958385-5C5F-881C-B08D-E97E3F86F650}"/>
              </a:ext>
            </a:extLst>
          </p:cNvPr>
          <p:cNvSpPr txBox="1"/>
          <p:nvPr/>
        </p:nvSpPr>
        <p:spPr bwMode="auto">
          <a:xfrm>
            <a:off x="238672" y="5461511"/>
            <a:ext cx="11953328" cy="742063"/>
          </a:xfrm>
          <a:prstGeom prst="rect">
            <a:avLst/>
          </a:prstGeom>
          <a:noFill/>
        </p:spPr>
        <p:txBody>
          <a:bodyPr wrap="square">
            <a:spAutoFit/>
          </a:bodyPr>
          <a:lstStyle/>
          <a:p>
            <a:pPr>
              <a:lnSpc>
                <a:spcPct val="150000"/>
              </a:lnSpc>
            </a:pPr>
            <a:r>
              <a:rPr lang="en-GB" sz="1500" b="0" noProof="0" dirty="0">
                <a:solidFill>
                  <a:schemeClr val="tx2"/>
                </a:solidFill>
              </a:rPr>
              <a:t>Underground personnel access from building 3578 (SD55) to HL and LHC. LHC access via UPR personnel stairs in UA galleries.</a:t>
            </a:r>
          </a:p>
          <a:p>
            <a:pPr>
              <a:lnSpc>
                <a:spcPct val="150000"/>
              </a:lnSpc>
            </a:pPr>
            <a:r>
              <a:rPr lang="en-GB" sz="1500" b="0" noProof="0" dirty="0">
                <a:solidFill>
                  <a:schemeClr val="tx2"/>
                </a:solidFill>
              </a:rPr>
              <a:t> Punctual access might be allowed directly to LHC from building 3555 (SD57) via a personal access door equipped with an eye scanner</a:t>
            </a:r>
          </a:p>
        </p:txBody>
      </p:sp>
    </p:spTree>
    <p:extLst>
      <p:ext uri="{BB962C8B-B14F-4D97-AF65-F5344CB8AC3E}">
        <p14:creationId xmlns:p14="http://schemas.microsoft.com/office/powerpoint/2010/main" val="2662721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7FF0E77B-F508-2D15-2296-8049455F0D34}"/>
              </a:ext>
            </a:extLst>
          </p:cNvPr>
          <p:cNvSpPr>
            <a:spLocks noGrp="1"/>
          </p:cNvSpPr>
          <p:nvPr>
            <p:ph type="sldNum" sz="quarter" idx="12"/>
          </p:nvPr>
        </p:nvSpPr>
        <p:spPr/>
        <p:txBody>
          <a:bodyPr/>
          <a:lstStyle/>
          <a:p>
            <a:pPr>
              <a:defRPr/>
            </a:pPr>
            <a:fld id="{36B5EA5A-BC32-A742-B11B-8E7414D5B535}" type="slidenum">
              <a:rPr lang="en-US" smtClean="0"/>
              <a:t>15</a:t>
            </a:fld>
            <a:endParaRPr lang="en-US"/>
          </a:p>
        </p:txBody>
      </p:sp>
      <p:sp>
        <p:nvSpPr>
          <p:cNvPr id="11" name="Title 2">
            <a:extLst>
              <a:ext uri="{FF2B5EF4-FFF2-40B4-BE49-F238E27FC236}">
                <a16:creationId xmlns:a16="http://schemas.microsoft.com/office/drawing/2014/main" id="{8438A085-CBFB-F90B-71C0-1A62DAC8F721}"/>
              </a:ext>
            </a:extLst>
          </p:cNvPr>
          <p:cNvSpPr txBox="1">
            <a:spLocks/>
          </p:cNvSpPr>
          <p:nvPr/>
        </p:nvSpPr>
        <p:spPr bwMode="auto">
          <a:xfrm>
            <a:off x="405594" y="265849"/>
            <a:ext cx="11380812" cy="1084263"/>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dirty="0"/>
              <a:t>Site installation underground</a:t>
            </a:r>
          </a:p>
        </p:txBody>
      </p:sp>
      <p:pic>
        <p:nvPicPr>
          <p:cNvPr id="5" name="Picture 4">
            <a:extLst>
              <a:ext uri="{FF2B5EF4-FFF2-40B4-BE49-F238E27FC236}">
                <a16:creationId xmlns:a16="http://schemas.microsoft.com/office/drawing/2014/main" id="{12F1E2EA-6952-6E59-2942-2305D40BD2A6}"/>
              </a:ext>
            </a:extLst>
          </p:cNvPr>
          <p:cNvPicPr>
            <a:picLocks noChangeAspect="1"/>
          </p:cNvPicPr>
          <p:nvPr/>
        </p:nvPicPr>
        <p:blipFill>
          <a:blip r:embed="rId2"/>
          <a:stretch>
            <a:fillRect/>
          </a:stretch>
        </p:blipFill>
        <p:spPr>
          <a:xfrm>
            <a:off x="1199456" y="836712"/>
            <a:ext cx="8496944" cy="3764067"/>
          </a:xfrm>
          <a:prstGeom prst="rect">
            <a:avLst/>
          </a:prstGeom>
        </p:spPr>
      </p:pic>
      <p:pic>
        <p:nvPicPr>
          <p:cNvPr id="7" name="Picture 6">
            <a:extLst>
              <a:ext uri="{FF2B5EF4-FFF2-40B4-BE49-F238E27FC236}">
                <a16:creationId xmlns:a16="http://schemas.microsoft.com/office/drawing/2014/main" id="{08971347-7865-2958-4207-3FF27525EB57}"/>
              </a:ext>
            </a:extLst>
          </p:cNvPr>
          <p:cNvPicPr>
            <a:picLocks noChangeAspect="1"/>
          </p:cNvPicPr>
          <p:nvPr/>
        </p:nvPicPr>
        <p:blipFill>
          <a:blip r:embed="rId3"/>
          <a:srcRect t="19269" b="3959"/>
          <a:stretch/>
        </p:blipFill>
        <p:spPr>
          <a:xfrm>
            <a:off x="1457330" y="4725144"/>
            <a:ext cx="7518990" cy="1584176"/>
          </a:xfrm>
          <a:prstGeom prst="rect">
            <a:avLst/>
          </a:prstGeom>
        </p:spPr>
      </p:pic>
      <p:pic>
        <p:nvPicPr>
          <p:cNvPr id="9" name="Picture 8">
            <a:extLst>
              <a:ext uri="{FF2B5EF4-FFF2-40B4-BE49-F238E27FC236}">
                <a16:creationId xmlns:a16="http://schemas.microsoft.com/office/drawing/2014/main" id="{31413F8A-5992-E955-4F15-06018F64B05E}"/>
              </a:ext>
            </a:extLst>
          </p:cNvPr>
          <p:cNvPicPr>
            <a:picLocks noChangeAspect="1"/>
          </p:cNvPicPr>
          <p:nvPr/>
        </p:nvPicPr>
        <p:blipFill>
          <a:blip r:embed="rId4"/>
          <a:stretch>
            <a:fillRect/>
          </a:stretch>
        </p:blipFill>
        <p:spPr>
          <a:xfrm>
            <a:off x="9728794" y="4570923"/>
            <a:ext cx="2440578" cy="1584175"/>
          </a:xfrm>
          <a:prstGeom prst="rect">
            <a:avLst/>
          </a:prstGeom>
        </p:spPr>
      </p:pic>
      <p:sp>
        <p:nvSpPr>
          <p:cNvPr id="10" name="TextBox 9">
            <a:extLst>
              <a:ext uri="{FF2B5EF4-FFF2-40B4-BE49-F238E27FC236}">
                <a16:creationId xmlns:a16="http://schemas.microsoft.com/office/drawing/2014/main" id="{923845FE-F702-3AB4-ADB5-DA21F2995DA3}"/>
              </a:ext>
            </a:extLst>
          </p:cNvPr>
          <p:cNvSpPr txBox="1"/>
          <p:nvPr/>
        </p:nvSpPr>
        <p:spPr bwMode="auto">
          <a:xfrm>
            <a:off x="479351" y="2534079"/>
            <a:ext cx="1018227" cy="369332"/>
          </a:xfrm>
          <a:prstGeom prst="rect">
            <a:avLst/>
          </a:prstGeom>
          <a:noFill/>
        </p:spPr>
        <p:txBody>
          <a:bodyPr wrap="none" rtlCol="0">
            <a:spAutoFit/>
          </a:bodyPr>
          <a:lstStyle/>
          <a:p>
            <a:r>
              <a:rPr lang="es-ES" dirty="0"/>
              <a:t>HL-LHC</a:t>
            </a:r>
            <a:endParaRPr lang="en-GB" dirty="0"/>
          </a:p>
        </p:txBody>
      </p:sp>
      <p:sp>
        <p:nvSpPr>
          <p:cNvPr id="12" name="TextBox 11">
            <a:extLst>
              <a:ext uri="{FF2B5EF4-FFF2-40B4-BE49-F238E27FC236}">
                <a16:creationId xmlns:a16="http://schemas.microsoft.com/office/drawing/2014/main" id="{F237D8BA-2250-5754-EE48-2FF5BA7764E9}"/>
              </a:ext>
            </a:extLst>
          </p:cNvPr>
          <p:cNvSpPr txBox="1"/>
          <p:nvPr/>
        </p:nvSpPr>
        <p:spPr bwMode="auto">
          <a:xfrm>
            <a:off x="479351" y="5215299"/>
            <a:ext cx="646331" cy="369332"/>
          </a:xfrm>
          <a:prstGeom prst="rect">
            <a:avLst/>
          </a:prstGeom>
          <a:noFill/>
        </p:spPr>
        <p:txBody>
          <a:bodyPr wrap="none" rtlCol="0">
            <a:spAutoFit/>
          </a:bodyPr>
          <a:lstStyle/>
          <a:p>
            <a:r>
              <a:rPr lang="es-ES" dirty="0"/>
              <a:t>LHC</a:t>
            </a:r>
            <a:endParaRPr lang="en-GB" dirty="0"/>
          </a:p>
        </p:txBody>
      </p:sp>
      <p:sp>
        <p:nvSpPr>
          <p:cNvPr id="3" name="Rectangle 2">
            <a:extLst>
              <a:ext uri="{FF2B5EF4-FFF2-40B4-BE49-F238E27FC236}">
                <a16:creationId xmlns:a16="http://schemas.microsoft.com/office/drawing/2014/main" id="{9DB866E7-C364-B097-23C3-AE27EBC249C9}"/>
              </a:ext>
            </a:extLst>
          </p:cNvPr>
          <p:cNvSpPr/>
          <p:nvPr/>
        </p:nvSpPr>
        <p:spPr>
          <a:xfrm>
            <a:off x="3193008" y="5110982"/>
            <a:ext cx="3911104" cy="334242"/>
          </a:xfrm>
          <a:prstGeom prst="rect">
            <a:avLst/>
          </a:prstGeom>
          <a:pattFill prst="dkUpDiag">
            <a:fgClr>
              <a:srgbClr val="FF0000"/>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61555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CF1AE-A36E-F5B8-5019-6ED70E016952}"/>
              </a:ext>
            </a:extLst>
          </p:cNvPr>
          <p:cNvSpPr>
            <a:spLocks noGrp="1"/>
          </p:cNvSpPr>
          <p:nvPr>
            <p:ph type="title"/>
          </p:nvPr>
        </p:nvSpPr>
        <p:spPr/>
        <p:txBody>
          <a:bodyPr/>
          <a:lstStyle/>
          <a:p>
            <a:r>
              <a:rPr lang="en-US" dirty="0"/>
              <a:t>Ventilation</a:t>
            </a:r>
            <a:endParaRPr lang="en-GB" dirty="0"/>
          </a:p>
        </p:txBody>
      </p:sp>
      <p:sp>
        <p:nvSpPr>
          <p:cNvPr id="4" name="Slide Number Placeholder 3">
            <a:extLst>
              <a:ext uri="{FF2B5EF4-FFF2-40B4-BE49-F238E27FC236}">
                <a16:creationId xmlns:a16="http://schemas.microsoft.com/office/drawing/2014/main" id="{EDE2A187-65F0-0F33-EAF8-769D97D9E6F4}"/>
              </a:ext>
            </a:extLst>
          </p:cNvPr>
          <p:cNvSpPr>
            <a:spLocks noGrp="1"/>
          </p:cNvSpPr>
          <p:nvPr>
            <p:ph type="sldNum" sz="quarter" idx="12"/>
          </p:nvPr>
        </p:nvSpPr>
        <p:spPr/>
        <p:txBody>
          <a:bodyPr/>
          <a:lstStyle/>
          <a:p>
            <a:fld id="{01ACEB76-9794-48A0-84FF-6F220FC59B18}" type="slidenum">
              <a:rPr lang="fr-FR" smtClean="0"/>
              <a:t>2</a:t>
            </a:fld>
            <a:endParaRPr lang="fr-FR"/>
          </a:p>
        </p:txBody>
      </p:sp>
      <p:sp>
        <p:nvSpPr>
          <p:cNvPr id="5" name="TextBox 4">
            <a:extLst>
              <a:ext uri="{FF2B5EF4-FFF2-40B4-BE49-F238E27FC236}">
                <a16:creationId xmlns:a16="http://schemas.microsoft.com/office/drawing/2014/main" id="{4D198042-0CC3-6F94-F70F-5E8D669798D5}"/>
              </a:ext>
            </a:extLst>
          </p:cNvPr>
          <p:cNvSpPr txBox="1"/>
          <p:nvPr/>
        </p:nvSpPr>
        <p:spPr bwMode="auto">
          <a:xfrm>
            <a:off x="407987" y="1052736"/>
            <a:ext cx="4607893" cy="5293757"/>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sz="1600" dirty="0"/>
              <a:t>Ventilation concept with drawings and description has been shared with EN/CV and their comments have been provided to the contractor</a:t>
            </a:r>
          </a:p>
          <a:p>
            <a:pPr marL="285750" indent="-285750">
              <a:lnSpc>
                <a:spcPct val="200000"/>
              </a:lnSpc>
              <a:buFont typeface="Arial" panose="020B0604020202020204" pitchFamily="34" charset="0"/>
              <a:buChar char="•"/>
            </a:pPr>
            <a:r>
              <a:rPr lang="en-US" sz="1600" dirty="0"/>
              <a:t>Existing doors will be used in UA. New doors in UPR shall be installed before the works.</a:t>
            </a:r>
          </a:p>
          <a:p>
            <a:pPr marL="285750" indent="-285750">
              <a:lnSpc>
                <a:spcPct val="200000"/>
              </a:lnSpc>
              <a:buFont typeface="Arial" panose="020B0604020202020204" pitchFamily="34" charset="0"/>
              <a:buChar char="•"/>
            </a:pPr>
            <a:r>
              <a:rPr lang="en-US" sz="1600" dirty="0"/>
              <a:t>Some modifications proposed to the site installation: one big SAS on LHC. Once the ventilation concept is approved, it will be discussed with HL and LHC coordination</a:t>
            </a:r>
          </a:p>
          <a:p>
            <a:pPr marL="742950" lvl="1" indent="-285750">
              <a:buFont typeface="Arial" panose="020B0604020202020204" pitchFamily="34" charset="0"/>
              <a:buChar char="•"/>
            </a:pPr>
            <a:endParaRPr lang="en-GB" dirty="0"/>
          </a:p>
        </p:txBody>
      </p:sp>
      <p:pic>
        <p:nvPicPr>
          <p:cNvPr id="13" name="Picture 12">
            <a:extLst>
              <a:ext uri="{FF2B5EF4-FFF2-40B4-BE49-F238E27FC236}">
                <a16:creationId xmlns:a16="http://schemas.microsoft.com/office/drawing/2014/main" id="{1D262BC9-A7E1-4E08-BAEE-BFA779ADD0EE}"/>
              </a:ext>
            </a:extLst>
          </p:cNvPr>
          <p:cNvPicPr>
            <a:picLocks noChangeAspect="1"/>
          </p:cNvPicPr>
          <p:nvPr/>
        </p:nvPicPr>
        <p:blipFill>
          <a:blip r:embed="rId2"/>
          <a:stretch>
            <a:fillRect/>
          </a:stretch>
        </p:blipFill>
        <p:spPr>
          <a:xfrm>
            <a:off x="5475107" y="0"/>
            <a:ext cx="1783789" cy="6093296"/>
          </a:xfrm>
          <a:prstGeom prst="rect">
            <a:avLst/>
          </a:prstGeom>
        </p:spPr>
      </p:pic>
      <p:pic>
        <p:nvPicPr>
          <p:cNvPr id="16" name="Picture 15">
            <a:extLst>
              <a:ext uri="{FF2B5EF4-FFF2-40B4-BE49-F238E27FC236}">
                <a16:creationId xmlns:a16="http://schemas.microsoft.com/office/drawing/2014/main" id="{618A2F41-AB58-59F8-E18D-0276D71EE74F}"/>
              </a:ext>
            </a:extLst>
          </p:cNvPr>
          <p:cNvPicPr>
            <a:picLocks noChangeAspect="1"/>
          </p:cNvPicPr>
          <p:nvPr/>
        </p:nvPicPr>
        <p:blipFill>
          <a:blip r:embed="rId3"/>
          <a:stretch>
            <a:fillRect/>
          </a:stretch>
        </p:blipFill>
        <p:spPr>
          <a:xfrm>
            <a:off x="7718124" y="260648"/>
            <a:ext cx="4111902" cy="5705872"/>
          </a:xfrm>
          <a:prstGeom prst="rect">
            <a:avLst/>
          </a:prstGeom>
        </p:spPr>
      </p:pic>
    </p:spTree>
    <p:extLst>
      <p:ext uri="{BB962C8B-B14F-4D97-AF65-F5344CB8AC3E}">
        <p14:creationId xmlns:p14="http://schemas.microsoft.com/office/powerpoint/2010/main" val="1056825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ED81A-C271-029A-FE2E-690ACC1CCA90}"/>
              </a:ext>
            </a:extLst>
          </p:cNvPr>
          <p:cNvSpPr>
            <a:spLocks noGrp="1"/>
          </p:cNvSpPr>
          <p:nvPr>
            <p:ph type="title"/>
          </p:nvPr>
        </p:nvSpPr>
        <p:spPr/>
        <p:txBody>
          <a:bodyPr/>
          <a:lstStyle/>
          <a:p>
            <a:r>
              <a:rPr lang="en-US" dirty="0"/>
              <a:t>Electricity</a:t>
            </a:r>
            <a:endParaRPr lang="en-GB" dirty="0"/>
          </a:p>
        </p:txBody>
      </p:sp>
      <p:sp>
        <p:nvSpPr>
          <p:cNvPr id="4" name="Slide Number Placeholder 3">
            <a:extLst>
              <a:ext uri="{FF2B5EF4-FFF2-40B4-BE49-F238E27FC236}">
                <a16:creationId xmlns:a16="http://schemas.microsoft.com/office/drawing/2014/main" id="{FC67D242-B068-75CB-79F0-53C0E485067C}"/>
              </a:ext>
            </a:extLst>
          </p:cNvPr>
          <p:cNvSpPr>
            <a:spLocks noGrp="1"/>
          </p:cNvSpPr>
          <p:nvPr>
            <p:ph type="sldNum" sz="quarter" idx="12"/>
          </p:nvPr>
        </p:nvSpPr>
        <p:spPr/>
        <p:txBody>
          <a:bodyPr/>
          <a:lstStyle/>
          <a:p>
            <a:fld id="{01ACEB76-9794-48A0-84FF-6F220FC59B18}" type="slidenum">
              <a:rPr lang="fr-FR" smtClean="0"/>
              <a:t>3</a:t>
            </a:fld>
            <a:endParaRPr lang="fr-FR"/>
          </a:p>
        </p:txBody>
      </p:sp>
      <p:sp>
        <p:nvSpPr>
          <p:cNvPr id="5" name="TextBox 4">
            <a:extLst>
              <a:ext uri="{FF2B5EF4-FFF2-40B4-BE49-F238E27FC236}">
                <a16:creationId xmlns:a16="http://schemas.microsoft.com/office/drawing/2014/main" id="{6C20546D-36FF-48FF-A72E-C6D9BFDC7A6E}"/>
              </a:ext>
            </a:extLst>
          </p:cNvPr>
          <p:cNvSpPr txBox="1"/>
          <p:nvPr/>
        </p:nvSpPr>
        <p:spPr bwMode="auto">
          <a:xfrm>
            <a:off x="407986" y="1052736"/>
            <a:ext cx="10152509" cy="2339102"/>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sz="1600" dirty="0"/>
              <a:t>One electrical cabinet per gallery to power the machine on each worksite</a:t>
            </a:r>
          </a:p>
          <a:p>
            <a:pPr marL="285750" indent="-285750">
              <a:lnSpc>
                <a:spcPct val="200000"/>
              </a:lnSpc>
              <a:buFont typeface="Arial" panose="020B0604020202020204" pitchFamily="34" charset="0"/>
              <a:buChar char="•"/>
            </a:pPr>
            <a:r>
              <a:rPr lang="en-US" sz="1600" dirty="0"/>
              <a:t>Intermediate sockets already installed will be used to move the machine. The contractor is verifying that the current distribution is sufficient.</a:t>
            </a:r>
          </a:p>
          <a:p>
            <a:pPr marL="285750" indent="-285750">
              <a:lnSpc>
                <a:spcPct val="200000"/>
              </a:lnSpc>
              <a:buFont typeface="Arial" panose="020B0604020202020204" pitchFamily="34" charset="0"/>
              <a:buChar char="•"/>
            </a:pPr>
            <a:r>
              <a:rPr lang="en-US" sz="1600" dirty="0"/>
              <a:t>Exact details on power supply and consumption will be shared with EN/EL</a:t>
            </a:r>
          </a:p>
          <a:p>
            <a:pPr marL="742950" lvl="1" indent="-285750">
              <a:buFont typeface="Arial" panose="020B0604020202020204" pitchFamily="34" charset="0"/>
              <a:buChar char="•"/>
            </a:pPr>
            <a:endParaRPr lang="en-GB" dirty="0"/>
          </a:p>
        </p:txBody>
      </p:sp>
    </p:spTree>
    <p:extLst>
      <p:ext uri="{BB962C8B-B14F-4D97-AF65-F5344CB8AC3E}">
        <p14:creationId xmlns:p14="http://schemas.microsoft.com/office/powerpoint/2010/main" val="510231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76B26-46A5-4B26-5C9D-E98E7ADEBF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43014B-30DA-B3DE-F3FB-0DF64817EBEA}"/>
              </a:ext>
            </a:extLst>
          </p:cNvPr>
          <p:cNvSpPr>
            <a:spLocks noGrp="1"/>
          </p:cNvSpPr>
          <p:nvPr>
            <p:ph type="title"/>
          </p:nvPr>
        </p:nvSpPr>
        <p:spPr/>
        <p:txBody>
          <a:bodyPr/>
          <a:lstStyle/>
          <a:p>
            <a:r>
              <a:rPr lang="en-US" dirty="0"/>
              <a:t>Transport</a:t>
            </a:r>
            <a:endParaRPr lang="en-GB" dirty="0"/>
          </a:p>
        </p:txBody>
      </p:sp>
      <p:sp>
        <p:nvSpPr>
          <p:cNvPr id="4" name="Slide Number Placeholder 3">
            <a:extLst>
              <a:ext uri="{FF2B5EF4-FFF2-40B4-BE49-F238E27FC236}">
                <a16:creationId xmlns:a16="http://schemas.microsoft.com/office/drawing/2014/main" id="{7B031433-DB24-D186-2E69-D38613B42913}"/>
              </a:ext>
            </a:extLst>
          </p:cNvPr>
          <p:cNvSpPr>
            <a:spLocks noGrp="1"/>
          </p:cNvSpPr>
          <p:nvPr>
            <p:ph type="sldNum" sz="quarter" idx="12"/>
          </p:nvPr>
        </p:nvSpPr>
        <p:spPr/>
        <p:txBody>
          <a:bodyPr/>
          <a:lstStyle/>
          <a:p>
            <a:fld id="{01ACEB76-9794-48A0-84FF-6F220FC59B18}" type="slidenum">
              <a:rPr lang="fr-FR" smtClean="0"/>
              <a:t>4</a:t>
            </a:fld>
            <a:endParaRPr lang="fr-FR"/>
          </a:p>
        </p:txBody>
      </p:sp>
      <p:sp>
        <p:nvSpPr>
          <p:cNvPr id="5" name="TextBox 4">
            <a:extLst>
              <a:ext uri="{FF2B5EF4-FFF2-40B4-BE49-F238E27FC236}">
                <a16:creationId xmlns:a16="http://schemas.microsoft.com/office/drawing/2014/main" id="{887E7B51-AD09-ADC9-9393-1CEC9C5B4EFA}"/>
              </a:ext>
            </a:extLst>
          </p:cNvPr>
          <p:cNvSpPr txBox="1"/>
          <p:nvPr/>
        </p:nvSpPr>
        <p:spPr bwMode="auto">
          <a:xfrm>
            <a:off x="388515" y="1072542"/>
            <a:ext cx="9720461" cy="258532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sz="1600" dirty="0"/>
              <a:t>The 2 big machines design will be finalised by the end of September</a:t>
            </a:r>
          </a:p>
          <a:p>
            <a:pPr marL="285750" indent="-285750">
              <a:lnSpc>
                <a:spcPct val="150000"/>
              </a:lnSpc>
              <a:buFont typeface="Arial" panose="020B0604020202020204" pitchFamily="34" charset="0"/>
              <a:buChar char="•"/>
            </a:pPr>
            <a:r>
              <a:rPr lang="en-US" sz="1600" dirty="0"/>
              <a:t>Technical data sheets will be shared as soon as they become available</a:t>
            </a:r>
          </a:p>
          <a:p>
            <a:pPr marL="285750" indent="-285750">
              <a:lnSpc>
                <a:spcPct val="150000"/>
              </a:lnSpc>
              <a:buFont typeface="Arial" panose="020B0604020202020204" pitchFamily="34" charset="0"/>
              <a:buChar char="•"/>
            </a:pPr>
            <a:r>
              <a:rPr lang="en-US" sz="1600" dirty="0"/>
              <a:t>Metallic lining of the lower part of the LHC will be the biggest element, dimensions will be shared with contractor.</a:t>
            </a:r>
          </a:p>
          <a:p>
            <a:pPr lvl="1">
              <a:lnSpc>
                <a:spcPct val="150000"/>
              </a:lnSpc>
            </a:pPr>
            <a:endParaRPr lang="en-US" sz="1600" dirty="0"/>
          </a:p>
          <a:p>
            <a:pPr marL="1200150" lvl="2" indent="-285750">
              <a:lnSpc>
                <a:spcPct val="150000"/>
              </a:lnSpc>
              <a:buFont typeface="Arial" panose="020B0604020202020204" pitchFamily="34" charset="0"/>
              <a:buChar char="•"/>
            </a:pPr>
            <a:endParaRPr lang="en-US" sz="1600" dirty="0"/>
          </a:p>
          <a:p>
            <a:pPr marL="742950" lvl="1" indent="-28575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D73F085B-D4D4-3818-9217-EC5DF02FEF0A}"/>
              </a:ext>
            </a:extLst>
          </p:cNvPr>
          <p:cNvPicPr>
            <a:picLocks noChangeAspect="1"/>
          </p:cNvPicPr>
          <p:nvPr/>
        </p:nvPicPr>
        <p:blipFill>
          <a:blip r:embed="rId2"/>
          <a:srcRect b="3800"/>
          <a:stretch>
            <a:fillRect/>
          </a:stretch>
        </p:blipFill>
        <p:spPr>
          <a:xfrm>
            <a:off x="1847528" y="2564904"/>
            <a:ext cx="3610378" cy="3435725"/>
          </a:xfrm>
          <a:prstGeom prst="rect">
            <a:avLst/>
          </a:prstGeom>
        </p:spPr>
      </p:pic>
      <p:pic>
        <p:nvPicPr>
          <p:cNvPr id="8" name="Picture 7">
            <a:extLst>
              <a:ext uri="{FF2B5EF4-FFF2-40B4-BE49-F238E27FC236}">
                <a16:creationId xmlns:a16="http://schemas.microsoft.com/office/drawing/2014/main" id="{735B4788-ECA0-0E99-83C3-6BD3E713A701}"/>
              </a:ext>
            </a:extLst>
          </p:cNvPr>
          <p:cNvPicPr>
            <a:picLocks noChangeAspect="1"/>
          </p:cNvPicPr>
          <p:nvPr/>
        </p:nvPicPr>
        <p:blipFill>
          <a:blip r:embed="rId3"/>
          <a:stretch>
            <a:fillRect/>
          </a:stretch>
        </p:blipFill>
        <p:spPr>
          <a:xfrm>
            <a:off x="5951984" y="2630589"/>
            <a:ext cx="4764227" cy="3397626"/>
          </a:xfrm>
          <a:prstGeom prst="rect">
            <a:avLst/>
          </a:prstGeom>
        </p:spPr>
      </p:pic>
    </p:spTree>
    <p:extLst>
      <p:ext uri="{BB962C8B-B14F-4D97-AF65-F5344CB8AC3E}">
        <p14:creationId xmlns:p14="http://schemas.microsoft.com/office/powerpoint/2010/main" val="3009893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A21AD2-2686-7A01-4744-6D9AF90986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19E843-2DC1-C32F-1651-46CB095AC5E9}"/>
              </a:ext>
            </a:extLst>
          </p:cNvPr>
          <p:cNvSpPr>
            <a:spLocks noGrp="1"/>
          </p:cNvSpPr>
          <p:nvPr>
            <p:ph type="title"/>
          </p:nvPr>
        </p:nvSpPr>
        <p:spPr/>
        <p:txBody>
          <a:bodyPr/>
          <a:lstStyle/>
          <a:p>
            <a:r>
              <a:rPr lang="en-US" dirty="0"/>
              <a:t>Transport</a:t>
            </a:r>
            <a:endParaRPr lang="en-GB" dirty="0"/>
          </a:p>
        </p:txBody>
      </p:sp>
      <p:sp>
        <p:nvSpPr>
          <p:cNvPr id="4" name="Slide Number Placeholder 3">
            <a:extLst>
              <a:ext uri="{FF2B5EF4-FFF2-40B4-BE49-F238E27FC236}">
                <a16:creationId xmlns:a16="http://schemas.microsoft.com/office/drawing/2014/main" id="{7449E63F-2B7F-CDCA-C4F3-76F8664A0974}"/>
              </a:ext>
            </a:extLst>
          </p:cNvPr>
          <p:cNvSpPr>
            <a:spLocks noGrp="1"/>
          </p:cNvSpPr>
          <p:nvPr>
            <p:ph type="sldNum" sz="quarter" idx="12"/>
          </p:nvPr>
        </p:nvSpPr>
        <p:spPr/>
        <p:txBody>
          <a:bodyPr/>
          <a:lstStyle/>
          <a:p>
            <a:fld id="{01ACEB76-9794-48A0-84FF-6F220FC59B18}" type="slidenum">
              <a:rPr lang="fr-FR" smtClean="0"/>
              <a:t>5</a:t>
            </a:fld>
            <a:endParaRPr lang="fr-FR"/>
          </a:p>
        </p:txBody>
      </p:sp>
      <p:sp>
        <p:nvSpPr>
          <p:cNvPr id="5" name="TextBox 4">
            <a:extLst>
              <a:ext uri="{FF2B5EF4-FFF2-40B4-BE49-F238E27FC236}">
                <a16:creationId xmlns:a16="http://schemas.microsoft.com/office/drawing/2014/main" id="{1B594A6A-6AE0-1E1E-F976-95A04D610F65}"/>
              </a:ext>
            </a:extLst>
          </p:cNvPr>
          <p:cNvSpPr txBox="1"/>
          <p:nvPr/>
        </p:nvSpPr>
        <p:spPr bwMode="auto">
          <a:xfrm>
            <a:off x="388515" y="1072542"/>
            <a:ext cx="9720461" cy="517064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sz="1600" dirty="0"/>
              <a:t>The 2 big machines design will be finalised by the end of September</a:t>
            </a:r>
          </a:p>
          <a:p>
            <a:pPr marL="285750" indent="-285750">
              <a:lnSpc>
                <a:spcPct val="150000"/>
              </a:lnSpc>
              <a:buFont typeface="Arial" panose="020B0604020202020204" pitchFamily="34" charset="0"/>
              <a:buChar char="•"/>
            </a:pPr>
            <a:r>
              <a:rPr lang="en-US" sz="1600" dirty="0"/>
              <a:t>Technical data sheets will be shared as soon as they become available</a:t>
            </a:r>
          </a:p>
          <a:p>
            <a:pPr marL="285750" indent="-285750">
              <a:lnSpc>
                <a:spcPct val="150000"/>
              </a:lnSpc>
              <a:buFont typeface="Arial" panose="020B0604020202020204" pitchFamily="34" charset="0"/>
              <a:buChar char="•"/>
            </a:pPr>
            <a:r>
              <a:rPr lang="en-US" sz="1600" dirty="0"/>
              <a:t>Metallic lining of the lower part of the LHC will be the biggest element, dimensions will be shared with contractor.</a:t>
            </a:r>
          </a:p>
          <a:p>
            <a:pPr marL="285750" indent="-285750">
              <a:lnSpc>
                <a:spcPct val="150000"/>
              </a:lnSpc>
              <a:buFont typeface="Arial" panose="020B0604020202020204" pitchFamily="34" charset="0"/>
              <a:buChar char="•"/>
            </a:pPr>
            <a:r>
              <a:rPr lang="en-US" sz="1600" dirty="0"/>
              <a:t>Works organization:</a:t>
            </a:r>
          </a:p>
          <a:p>
            <a:pPr marL="742950" lvl="1" indent="-285750">
              <a:lnSpc>
                <a:spcPct val="150000"/>
              </a:lnSpc>
              <a:buFont typeface="Arial" panose="020B0604020202020204" pitchFamily="34" charset="0"/>
              <a:buChar char="•"/>
            </a:pPr>
            <a:r>
              <a:rPr lang="en-GB" sz="1600" dirty="0"/>
              <a:t>EN/HE intervention will take place once per day, except on major transport days (machines, concrete, etc.), which will be defined in advance.</a:t>
            </a:r>
          </a:p>
          <a:p>
            <a:pPr marL="742950" lvl="1" indent="-285750">
              <a:lnSpc>
                <a:spcPct val="150000"/>
              </a:lnSpc>
              <a:buFont typeface="Arial" panose="020B0604020202020204" pitchFamily="34" charset="0"/>
              <a:buChar char="•"/>
            </a:pPr>
            <a:r>
              <a:rPr lang="en-GB" sz="1600" dirty="0"/>
              <a:t>The storage area will be enlarged to provide extra buffer space, as the contractor will be working in two shifts.</a:t>
            </a:r>
          </a:p>
          <a:p>
            <a:pPr marL="742950" lvl="1" indent="-285750">
              <a:lnSpc>
                <a:spcPct val="150000"/>
              </a:lnSpc>
              <a:buFont typeface="Arial" panose="020B0604020202020204" pitchFamily="34" charset="0"/>
              <a:buChar char="•"/>
            </a:pPr>
            <a:r>
              <a:rPr lang="en-GB" sz="1600" dirty="0"/>
              <a:t>Estimates of the waste generated per day will be shared with transport.</a:t>
            </a:r>
          </a:p>
          <a:p>
            <a:pPr marL="742950" lvl="1" indent="-285750">
              <a:lnSpc>
                <a:spcPct val="150000"/>
              </a:lnSpc>
              <a:buFont typeface="Arial" panose="020B0604020202020204" pitchFamily="34" charset="0"/>
              <a:buChar char="•"/>
            </a:pPr>
            <a:r>
              <a:rPr lang="en-GB" sz="1600" dirty="0"/>
              <a:t>Meeting will be organised with contractor and transport on 09/10 to clarify these points.</a:t>
            </a:r>
          </a:p>
          <a:p>
            <a:pPr lvl="1">
              <a:lnSpc>
                <a:spcPct val="150000"/>
              </a:lnSpc>
            </a:pPr>
            <a:endParaRPr lang="en-US" sz="1600" dirty="0"/>
          </a:p>
          <a:p>
            <a:pPr marL="1200150" lvl="2" indent="-285750">
              <a:lnSpc>
                <a:spcPct val="150000"/>
              </a:lnSpc>
              <a:buFont typeface="Arial" panose="020B0604020202020204" pitchFamily="34" charset="0"/>
              <a:buChar char="•"/>
            </a:pPr>
            <a:endParaRPr lang="en-US" sz="1600" dirty="0"/>
          </a:p>
          <a:p>
            <a:pPr marL="742950" lvl="1" indent="-285750">
              <a:buFont typeface="Arial" panose="020B0604020202020204" pitchFamily="34" charset="0"/>
              <a:buChar char="•"/>
            </a:pPr>
            <a:endParaRPr lang="en-GB" dirty="0"/>
          </a:p>
        </p:txBody>
      </p:sp>
    </p:spTree>
    <p:extLst>
      <p:ext uri="{BB962C8B-B14F-4D97-AF65-F5344CB8AC3E}">
        <p14:creationId xmlns:p14="http://schemas.microsoft.com/office/powerpoint/2010/main" val="2797074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D9B78-15C6-00CF-11AD-8FF04CAF4515}"/>
              </a:ext>
            </a:extLst>
          </p:cNvPr>
          <p:cNvSpPr>
            <a:spLocks noGrp="1"/>
          </p:cNvSpPr>
          <p:nvPr>
            <p:ph type="title"/>
          </p:nvPr>
        </p:nvSpPr>
        <p:spPr/>
        <p:txBody>
          <a:bodyPr/>
          <a:lstStyle/>
          <a:p>
            <a:r>
              <a:rPr lang="en-US" dirty="0"/>
              <a:t>Site installation</a:t>
            </a:r>
            <a:endParaRPr lang="en-GB" dirty="0"/>
          </a:p>
        </p:txBody>
      </p:sp>
      <p:sp>
        <p:nvSpPr>
          <p:cNvPr id="4" name="Slide Number Placeholder 3">
            <a:extLst>
              <a:ext uri="{FF2B5EF4-FFF2-40B4-BE49-F238E27FC236}">
                <a16:creationId xmlns:a16="http://schemas.microsoft.com/office/drawing/2014/main" id="{C218A880-D17B-5272-1E18-27DD4DC364A0}"/>
              </a:ext>
            </a:extLst>
          </p:cNvPr>
          <p:cNvSpPr>
            <a:spLocks noGrp="1"/>
          </p:cNvSpPr>
          <p:nvPr>
            <p:ph type="sldNum" sz="quarter" idx="12"/>
          </p:nvPr>
        </p:nvSpPr>
        <p:spPr/>
        <p:txBody>
          <a:bodyPr/>
          <a:lstStyle/>
          <a:p>
            <a:fld id="{01ACEB76-9794-48A0-84FF-6F220FC59B18}" type="slidenum">
              <a:rPr lang="fr-FR" smtClean="0"/>
              <a:t>6</a:t>
            </a:fld>
            <a:endParaRPr lang="fr-FR"/>
          </a:p>
        </p:txBody>
      </p:sp>
      <p:pic>
        <p:nvPicPr>
          <p:cNvPr id="6" name="Picture 5">
            <a:extLst>
              <a:ext uri="{FF2B5EF4-FFF2-40B4-BE49-F238E27FC236}">
                <a16:creationId xmlns:a16="http://schemas.microsoft.com/office/drawing/2014/main" id="{6DE62A52-97F2-1B37-2152-8DA9E2040112}"/>
              </a:ext>
            </a:extLst>
          </p:cNvPr>
          <p:cNvPicPr>
            <a:picLocks noChangeAspect="1"/>
          </p:cNvPicPr>
          <p:nvPr/>
        </p:nvPicPr>
        <p:blipFill>
          <a:blip r:embed="rId2"/>
          <a:stretch>
            <a:fillRect/>
          </a:stretch>
        </p:blipFill>
        <p:spPr>
          <a:xfrm>
            <a:off x="6384032" y="716438"/>
            <a:ext cx="4892635" cy="5425124"/>
          </a:xfrm>
          <a:prstGeom prst="rect">
            <a:avLst/>
          </a:prstGeom>
        </p:spPr>
      </p:pic>
      <p:sp>
        <p:nvSpPr>
          <p:cNvPr id="8" name="TextBox 7">
            <a:extLst>
              <a:ext uri="{FF2B5EF4-FFF2-40B4-BE49-F238E27FC236}">
                <a16:creationId xmlns:a16="http://schemas.microsoft.com/office/drawing/2014/main" id="{60FBDA39-2946-C1F6-2E53-8393E5C21423}"/>
              </a:ext>
            </a:extLst>
          </p:cNvPr>
          <p:cNvSpPr txBox="1"/>
          <p:nvPr/>
        </p:nvSpPr>
        <p:spPr bwMode="auto">
          <a:xfrm>
            <a:off x="407988" y="1844824"/>
            <a:ext cx="6094324" cy="1703030"/>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sz="1800" dirty="0"/>
              <a:t>Contract currently working on the site installation and storage distribution.</a:t>
            </a:r>
          </a:p>
          <a:p>
            <a:pPr marL="285750" indent="-285750">
              <a:lnSpc>
                <a:spcPct val="150000"/>
              </a:lnSpc>
              <a:buFont typeface="Arial" panose="020B0604020202020204" pitchFamily="34" charset="0"/>
              <a:buChar char="•"/>
            </a:pPr>
            <a:r>
              <a:rPr lang="en-GB" dirty="0"/>
              <a:t>Particularly tight on UA galleries, where compatibility with current equipment shall be addressed.</a:t>
            </a:r>
            <a:r>
              <a:rPr lang="en-GB" sz="1800" dirty="0"/>
              <a:t> </a:t>
            </a:r>
          </a:p>
        </p:txBody>
      </p:sp>
    </p:spTree>
    <p:extLst>
      <p:ext uri="{BB962C8B-B14F-4D97-AF65-F5344CB8AC3E}">
        <p14:creationId xmlns:p14="http://schemas.microsoft.com/office/powerpoint/2010/main" val="194688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CE10D-A317-8051-62D1-FD017343260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84133F3-7DD0-8093-86C7-27599AC068E4}"/>
              </a:ext>
            </a:extLst>
          </p:cNvPr>
          <p:cNvSpPr>
            <a:spLocks noGrp="1"/>
          </p:cNvSpPr>
          <p:nvPr>
            <p:ph type="title"/>
          </p:nvPr>
        </p:nvSpPr>
        <p:spPr>
          <a:xfrm>
            <a:off x="407988" y="373593"/>
            <a:ext cx="11376025" cy="607135"/>
          </a:xfrm>
        </p:spPr>
        <p:txBody>
          <a:bodyPr/>
          <a:lstStyle/>
          <a:p>
            <a:r>
              <a:rPr lang="en-GB" dirty="0"/>
              <a:t>Field tests</a:t>
            </a:r>
          </a:p>
        </p:txBody>
      </p:sp>
      <p:sp>
        <p:nvSpPr>
          <p:cNvPr id="4" name="Slide Number Placeholder 3">
            <a:extLst>
              <a:ext uri="{FF2B5EF4-FFF2-40B4-BE49-F238E27FC236}">
                <a16:creationId xmlns:a16="http://schemas.microsoft.com/office/drawing/2014/main" id="{583545F5-04DF-BB37-B3CF-673448B8A518}"/>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8" name="TextBox 7">
            <a:extLst>
              <a:ext uri="{FF2B5EF4-FFF2-40B4-BE49-F238E27FC236}">
                <a16:creationId xmlns:a16="http://schemas.microsoft.com/office/drawing/2014/main" id="{B2715731-1CDB-1728-715B-CD96C94C0D84}"/>
              </a:ext>
            </a:extLst>
          </p:cNvPr>
          <p:cNvSpPr txBox="1"/>
          <p:nvPr/>
        </p:nvSpPr>
        <p:spPr bwMode="auto">
          <a:xfrm>
            <a:off x="551384" y="1196752"/>
            <a:ext cx="11376024" cy="3575594"/>
          </a:xfrm>
          <a:prstGeom prst="rect">
            <a:avLst/>
          </a:prstGeom>
          <a:noFill/>
        </p:spPr>
        <p:txBody>
          <a:bodyPr wrap="square" rtlCol="0">
            <a:spAutoFit/>
          </a:bodyPr>
          <a:lstStyle/>
          <a:p>
            <a:pPr>
              <a:lnSpc>
                <a:spcPct val="150000"/>
              </a:lnSpc>
            </a:pPr>
            <a:r>
              <a:rPr lang="en-US" sz="1700" dirty="0"/>
              <a:t>Surface tests (ISR area)</a:t>
            </a:r>
          </a:p>
          <a:p>
            <a:pPr marL="285750" indent="-285750">
              <a:lnSpc>
                <a:spcPct val="150000"/>
              </a:lnSpc>
              <a:buFont typeface="Arial" panose="020B0604020202020204" pitchFamily="34" charset="0"/>
              <a:buChar char="•"/>
            </a:pPr>
            <a:r>
              <a:rPr lang="en-US" sz="1700" dirty="0">
                <a:solidFill>
                  <a:schemeClr val="tx2"/>
                </a:solidFill>
              </a:rPr>
              <a:t>Equipment will be tested in the ISR where molasse rock is very close to surface. To select the most performant combination of coring tools and analyze the performance of the excavation bucket.</a:t>
            </a:r>
          </a:p>
          <a:p>
            <a:pPr marL="285750" indent="-285750">
              <a:lnSpc>
                <a:spcPct val="150000"/>
              </a:lnSpc>
              <a:buFont typeface="Arial" panose="020B0604020202020204" pitchFamily="34" charset="0"/>
              <a:buChar char="•"/>
            </a:pPr>
            <a:r>
              <a:rPr lang="en-US" sz="1700" dirty="0">
                <a:solidFill>
                  <a:schemeClr val="tx2"/>
                </a:solidFill>
              </a:rPr>
              <a:t>To be carried out in October 2025 (06/10 to 11/10)</a:t>
            </a:r>
          </a:p>
          <a:p>
            <a:pPr>
              <a:lnSpc>
                <a:spcPct val="150000"/>
              </a:lnSpc>
            </a:pPr>
            <a:r>
              <a:rPr lang="en-US" sz="1700" dirty="0"/>
              <a:t>Underground field test (HL-LHC)</a:t>
            </a:r>
          </a:p>
          <a:p>
            <a:pPr marL="285750" indent="-285750">
              <a:lnSpc>
                <a:spcPct val="150000"/>
              </a:lnSpc>
              <a:buFont typeface="Arial" panose="020B0604020202020204" pitchFamily="34" charset="0"/>
              <a:buChar char="•"/>
            </a:pPr>
            <a:r>
              <a:rPr lang="en-US" sz="1700" dirty="0">
                <a:solidFill>
                  <a:schemeClr val="tx2"/>
                </a:solidFill>
              </a:rPr>
              <a:t>Real test is planned to be carried out during YETS, including excavation and lining</a:t>
            </a:r>
          </a:p>
          <a:p>
            <a:pPr marL="285750" indent="-285750">
              <a:lnSpc>
                <a:spcPct val="150000"/>
              </a:lnSpc>
              <a:buFont typeface="Arial" panose="020B0604020202020204" pitchFamily="34" charset="0"/>
              <a:buChar char="•"/>
            </a:pPr>
            <a:r>
              <a:rPr lang="en-US" sz="1700" dirty="0">
                <a:solidFill>
                  <a:schemeClr val="tx2"/>
                </a:solidFill>
              </a:rPr>
              <a:t>Depth to be defined to ensure safety of LHC and compatibility of phase 2 from LHC. (RP constraints?)</a:t>
            </a:r>
          </a:p>
          <a:p>
            <a:pPr marL="285750" indent="-285750">
              <a:lnSpc>
                <a:spcPct val="150000"/>
              </a:lnSpc>
              <a:buFont typeface="Arial" panose="020B0604020202020204" pitchFamily="34" charset="0"/>
              <a:buChar char="•"/>
            </a:pPr>
            <a:r>
              <a:rPr lang="en-GB" sz="1700" dirty="0">
                <a:solidFill>
                  <a:schemeClr val="tx2"/>
                </a:solidFill>
              </a:rPr>
              <a:t>Location confirmed at Point 1 UA17</a:t>
            </a:r>
          </a:p>
          <a:p>
            <a:pPr marL="285750" indent="-285750">
              <a:lnSpc>
                <a:spcPct val="150000"/>
              </a:lnSpc>
              <a:buFont typeface="Arial" panose="020B0604020202020204" pitchFamily="34" charset="0"/>
              <a:buChar char="•"/>
            </a:pPr>
            <a:r>
              <a:rPr lang="en-GB" sz="1700" dirty="0">
                <a:solidFill>
                  <a:schemeClr val="tx2"/>
                </a:solidFill>
              </a:rPr>
              <a:t>Commencement date: mid-January</a:t>
            </a:r>
            <a:endParaRPr lang="en-GB" dirty="0"/>
          </a:p>
        </p:txBody>
      </p:sp>
    </p:spTree>
    <p:extLst>
      <p:ext uri="{BB962C8B-B14F-4D97-AF65-F5344CB8AC3E}">
        <p14:creationId xmlns:p14="http://schemas.microsoft.com/office/powerpoint/2010/main" val="4009729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08EEFB-E46C-AEF3-5A8F-70EDCBD663B0}"/>
              </a:ext>
            </a:extLst>
          </p:cNvPr>
          <p:cNvSpPr>
            <a:spLocks noGrp="1"/>
          </p:cNvSpPr>
          <p:nvPr>
            <p:ph type="title"/>
          </p:nvPr>
        </p:nvSpPr>
        <p:spPr/>
        <p:txBody>
          <a:bodyPr/>
          <a:lstStyle/>
          <a:p>
            <a:r>
              <a:rPr lang="es-ES" dirty="0" err="1"/>
              <a:t>Nest</a:t>
            </a:r>
            <a:r>
              <a:rPr lang="es-ES" dirty="0"/>
              <a:t> </a:t>
            </a:r>
            <a:r>
              <a:rPr lang="es-ES" dirty="0" err="1"/>
              <a:t>steps</a:t>
            </a:r>
            <a:endParaRPr lang="en-GB" dirty="0"/>
          </a:p>
        </p:txBody>
      </p:sp>
      <p:sp>
        <p:nvSpPr>
          <p:cNvPr id="4" name="Slide Number Placeholder 3">
            <a:extLst>
              <a:ext uri="{FF2B5EF4-FFF2-40B4-BE49-F238E27FC236}">
                <a16:creationId xmlns:a16="http://schemas.microsoft.com/office/drawing/2014/main" id="{2B5DD47A-9C75-D6D0-F184-3296D1CC8E1C}"/>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sp>
        <p:nvSpPr>
          <p:cNvPr id="5" name="TextBox 4">
            <a:extLst>
              <a:ext uri="{FF2B5EF4-FFF2-40B4-BE49-F238E27FC236}">
                <a16:creationId xmlns:a16="http://schemas.microsoft.com/office/drawing/2014/main" id="{94D2C372-F736-FED9-30AF-2188626B05E4}"/>
              </a:ext>
            </a:extLst>
          </p:cNvPr>
          <p:cNvSpPr txBox="1"/>
          <p:nvPr/>
        </p:nvSpPr>
        <p:spPr bwMode="auto">
          <a:xfrm>
            <a:off x="551384" y="1052736"/>
            <a:ext cx="11352584" cy="466281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noProof="0" dirty="0"/>
              <a:t>Advance on the construction design of the vertical cores and methodology definition → Regular discussions are organized between SCE and contractor</a:t>
            </a:r>
          </a:p>
          <a:p>
            <a:pPr marL="285750" indent="-285750">
              <a:lnSpc>
                <a:spcPct val="150000"/>
              </a:lnSpc>
              <a:buFont typeface="Arial" panose="020B0604020202020204" pitchFamily="34" charset="0"/>
              <a:buChar char="•"/>
            </a:pPr>
            <a:r>
              <a:rPr lang="en-GB" noProof="0" dirty="0"/>
              <a:t>Final design and methodology shall be provided by the end of October. </a:t>
            </a:r>
          </a:p>
          <a:p>
            <a:pPr marL="742950" lvl="1" indent="-285750">
              <a:lnSpc>
                <a:spcPct val="150000"/>
              </a:lnSpc>
              <a:buFont typeface="Arial" panose="020B0604020202020204" pitchFamily="34" charset="0"/>
              <a:buChar char="•"/>
            </a:pPr>
            <a:r>
              <a:rPr lang="en-GB" dirty="0"/>
              <a:t>If necessary, it will be updated after field tests.</a:t>
            </a:r>
            <a:endParaRPr lang="en-GB" noProof="0" dirty="0"/>
          </a:p>
          <a:p>
            <a:pPr marL="285750" indent="-285750">
              <a:lnSpc>
                <a:spcPct val="150000"/>
              </a:lnSpc>
              <a:buFont typeface="Arial" panose="020B0604020202020204" pitchFamily="34" charset="0"/>
              <a:buChar char="•"/>
            </a:pPr>
            <a:r>
              <a:rPr lang="en-GB" dirty="0"/>
              <a:t>Finalise ventilation concept  → EN/CV comments sent to contractor</a:t>
            </a:r>
          </a:p>
          <a:p>
            <a:pPr marL="285750" indent="-285750">
              <a:lnSpc>
                <a:spcPct val="150000"/>
              </a:lnSpc>
              <a:buFont typeface="Arial" panose="020B0604020202020204" pitchFamily="34" charset="0"/>
              <a:buChar char="•"/>
            </a:pPr>
            <a:r>
              <a:rPr lang="en-GB" noProof="0" dirty="0"/>
              <a:t>Meeting with transport on 09/10</a:t>
            </a:r>
            <a:endParaRPr lang="en-GB" dirty="0"/>
          </a:p>
          <a:p>
            <a:pPr marL="285750" indent="-285750">
              <a:lnSpc>
                <a:spcPct val="150000"/>
              </a:lnSpc>
              <a:buFont typeface="Arial" panose="020B0604020202020204" pitchFamily="34" charset="0"/>
              <a:buChar char="•"/>
            </a:pPr>
            <a:r>
              <a:rPr lang="en-GB" dirty="0"/>
              <a:t>Field test in ISR from 06/09. Let us know if you are interested in coming on site.</a:t>
            </a:r>
          </a:p>
          <a:p>
            <a:pPr marL="285750" indent="-285750">
              <a:lnSpc>
                <a:spcPct val="150000"/>
              </a:lnSpc>
              <a:buFont typeface="Arial" panose="020B0604020202020204" pitchFamily="34" charset="0"/>
              <a:buChar char="•"/>
            </a:pPr>
            <a:r>
              <a:rPr lang="en-GB" dirty="0"/>
              <a:t>LHC condition visit on November TS</a:t>
            </a:r>
          </a:p>
          <a:p>
            <a:pPr marL="285750" indent="-285750">
              <a:lnSpc>
                <a:spcPct val="150000"/>
              </a:lnSpc>
              <a:buFont typeface="Arial" panose="020B0604020202020204" pitchFamily="34" charset="0"/>
              <a:buChar char="•"/>
            </a:pPr>
            <a:r>
              <a:rPr lang="en-GB" dirty="0"/>
              <a:t>Organisation of field test during YETS: critical to be well prepared for this test.</a:t>
            </a:r>
          </a:p>
          <a:p>
            <a:pPr marL="285750" indent="-285750">
              <a:buFont typeface="Arial" panose="020B0604020202020204" pitchFamily="34" charset="0"/>
              <a:buChar char="•"/>
            </a:pPr>
            <a:endParaRPr lang="en-GB" noProof="0" dirty="0"/>
          </a:p>
          <a:p>
            <a:pPr marL="742950" lvl="1" indent="-285750">
              <a:buFont typeface="Arial" panose="020B0604020202020204" pitchFamily="34" charset="0"/>
              <a:buChar char="•"/>
            </a:pPr>
            <a:endParaRPr lang="en-GB" noProof="0" dirty="0"/>
          </a:p>
          <a:p>
            <a:pPr marL="285750" indent="-285750">
              <a:buFont typeface="Arial" panose="020B0604020202020204" pitchFamily="34" charset="0"/>
              <a:buChar char="•"/>
            </a:pPr>
            <a:endParaRPr lang="en-GB" noProof="0" dirty="0"/>
          </a:p>
        </p:txBody>
      </p:sp>
    </p:spTree>
    <p:extLst>
      <p:ext uri="{BB962C8B-B14F-4D97-AF65-F5344CB8AC3E}">
        <p14:creationId xmlns:p14="http://schemas.microsoft.com/office/powerpoint/2010/main" val="3952883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SCE_template PPT</Template>
  <TotalTime>11235</TotalTime>
  <Words>735</Words>
  <Application>Microsoft Office PowerPoint</Application>
  <DocSecurity>0</DocSecurity>
  <PresentationFormat>Widescreen</PresentationFormat>
  <Paragraphs>76</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VERTICAL CORES COORDINATION MEETING HL-LHC</vt:lpstr>
      <vt:lpstr>Ventilation</vt:lpstr>
      <vt:lpstr>Electricity</vt:lpstr>
      <vt:lpstr>Transport</vt:lpstr>
      <vt:lpstr>Transport</vt:lpstr>
      <vt:lpstr>Site installation</vt:lpstr>
      <vt:lpstr>Field tests</vt:lpstr>
      <vt:lpstr>Nest steps</vt:lpstr>
      <vt:lpstr>PowerPoint Presentation</vt:lpstr>
      <vt:lpstr>Methodology</vt:lpstr>
      <vt:lpstr>Methodology</vt:lpstr>
      <vt:lpstr>Methdology</vt:lpstr>
      <vt:lpstr>Surface site installation P1</vt:lpstr>
      <vt:lpstr>Surface site installation P5</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Isabel Bejar Alonso</dc:creator>
  <cp:keywords/>
  <dc:description/>
  <cp:lastModifiedBy>David Rodriguez Gomez</cp:lastModifiedBy>
  <cp:revision>272</cp:revision>
  <cp:lastPrinted>2021-10-15T10:14:57Z</cp:lastPrinted>
  <dcterms:created xsi:type="dcterms:W3CDTF">2020-12-02T13:10:03Z</dcterms:created>
  <dcterms:modified xsi:type="dcterms:W3CDTF">2025-09-26T11:28:19Z</dcterms:modified>
  <cp:category/>
  <dc:identifier/>
  <cp:contentStatus/>
  <dc:language/>
  <cp:version/>
</cp:coreProperties>
</file>