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9" r:id="rId2"/>
    <p:sldId id="275" r:id="rId3"/>
    <p:sldId id="273" r:id="rId4"/>
    <p:sldId id="282" r:id="rId5"/>
    <p:sldId id="283" r:id="rId6"/>
    <p:sldId id="284" r:id="rId7"/>
    <p:sldId id="285" r:id="rId8"/>
    <p:sldId id="286" r:id="rId9"/>
    <p:sldId id="278" r:id="rId10"/>
    <p:sldId id="280" r:id="rId11"/>
  </p:sldIdLst>
  <p:sldSz cx="12192000" cy="6858000"/>
  <p:notesSz cx="6858000" cy="9144000"/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352"/>
    <p:restoredTop sz="96296"/>
  </p:normalViewPr>
  <p:slideViewPr>
    <p:cSldViewPr snapToGrid="0">
      <p:cViewPr>
        <p:scale>
          <a:sx n="114" d="100"/>
          <a:sy n="114" d="100"/>
        </p:scale>
        <p:origin x="144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43389-493E-7B45-BCED-314B0288AD4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9D083-60D8-B74D-A533-4C5D5657C896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111004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MSE: Measures squared error between continuous variables.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BCE: Measures binary classification loss — not a distance.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CE: Measures probability misclassification — not a reconstruction in value space.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D083-60D8-B74D-A533-4C5D5657C896}" type="slidenum">
              <a:rPr lang="en-ES" smtClean="0"/>
              <a:t>3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753143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D1651B-FCDC-57C9-1DE5-6441C5AFBB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F623A3-ADE7-2846-0DD6-44FF3B7DBD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CDCDE5-CD90-E468-D983-FC14ADB379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b="1" dirty="0" err="1">
                <a:effectLst/>
                <a:latin typeface="Helvetica Neue" panose="02000503000000020004" pitchFamily="2" charset="0"/>
              </a:rPr>
              <a:t>tail_purity</a:t>
            </a:r>
            <a:r>
              <a:rPr lang="en-GB" dirty="0">
                <a:effectLst/>
                <a:latin typeface="Helvetica Neue" panose="02000503000000020004" pitchFamily="2" charset="0"/>
              </a:rPr>
              <a:t> = what % of the tail is actually signal (precision)</a:t>
            </a:r>
          </a:p>
          <a:p>
            <a:pPr lvl="1"/>
            <a:endParaRPr lang="en-GB" dirty="0">
              <a:effectLst/>
              <a:latin typeface="Helvetica Neue" panose="02000503000000020004" pitchFamily="2" charset="0"/>
            </a:endParaRPr>
          </a:p>
          <a:p>
            <a:pPr>
              <a:buNone/>
            </a:pPr>
            <a:r>
              <a:rPr lang="en-GB" b="1" dirty="0" err="1">
                <a:effectLst/>
                <a:latin typeface="Helvetica Neue" panose="02000503000000020004" pitchFamily="2" charset="0"/>
              </a:rPr>
              <a:t>tail_recall</a:t>
            </a:r>
            <a:r>
              <a:rPr lang="en-GB" dirty="0">
                <a:effectLst/>
                <a:latin typeface="Helvetica Neue" panose="02000503000000020004" pitchFamily="2" charset="0"/>
              </a:rPr>
              <a:t> = what % of all signal events end up in the tail (recall)</a:t>
            </a:r>
          </a:p>
          <a:p>
            <a:endParaRPr lang="en-E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B95F7-F22D-93FE-4DBF-F76956F04C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D083-60D8-B74D-A533-4C5D5657C896}" type="slidenum">
              <a:rPr lang="en-ES" smtClean="0"/>
              <a:t>4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783194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3AAA7A-5783-4241-957F-B9538DB9F6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4F345B-8014-0BFD-0D7E-C4C5312491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5475B9-B892-85FE-BD85-75B0ACE841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b="1" dirty="0" err="1">
                <a:effectLst/>
                <a:latin typeface="Helvetica Neue" panose="02000503000000020004" pitchFamily="2" charset="0"/>
              </a:rPr>
              <a:t>tail_purity</a:t>
            </a:r>
            <a:r>
              <a:rPr lang="en-GB" dirty="0">
                <a:effectLst/>
                <a:latin typeface="Helvetica Neue" panose="02000503000000020004" pitchFamily="2" charset="0"/>
              </a:rPr>
              <a:t> = what % of the tail is actually signal (precision)</a:t>
            </a:r>
          </a:p>
          <a:p>
            <a:pPr lvl="1"/>
            <a:endParaRPr lang="en-GB" dirty="0">
              <a:effectLst/>
              <a:latin typeface="Helvetica Neue" panose="02000503000000020004" pitchFamily="2" charset="0"/>
            </a:endParaRPr>
          </a:p>
          <a:p>
            <a:pPr>
              <a:buNone/>
            </a:pPr>
            <a:r>
              <a:rPr lang="en-GB" b="1" dirty="0" err="1">
                <a:effectLst/>
                <a:latin typeface="Helvetica Neue" panose="02000503000000020004" pitchFamily="2" charset="0"/>
              </a:rPr>
              <a:t>tail_recall</a:t>
            </a:r>
            <a:r>
              <a:rPr lang="en-GB" dirty="0">
                <a:effectLst/>
                <a:latin typeface="Helvetica Neue" panose="02000503000000020004" pitchFamily="2" charset="0"/>
              </a:rPr>
              <a:t> = what % of all signal events end up in the tail (recall)</a:t>
            </a:r>
          </a:p>
          <a:p>
            <a:endParaRPr lang="en-E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E2A92-5D6C-DB78-7C00-B645171764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D083-60D8-B74D-A533-4C5D5657C896}" type="slidenum">
              <a:rPr lang="en-ES" smtClean="0"/>
              <a:t>5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665662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12845-98FE-5284-23F6-9D9B6FC71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254441-A5F5-1A35-61DE-2C22238C75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548695-1FDD-5060-BCD5-C388E06666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b="1" dirty="0" err="1">
                <a:effectLst/>
                <a:latin typeface="Helvetica Neue" panose="02000503000000020004" pitchFamily="2" charset="0"/>
              </a:rPr>
              <a:t>tail_purity</a:t>
            </a:r>
            <a:r>
              <a:rPr lang="en-GB" dirty="0">
                <a:effectLst/>
                <a:latin typeface="Helvetica Neue" panose="02000503000000020004" pitchFamily="2" charset="0"/>
              </a:rPr>
              <a:t> = what % of the tail is actually signal (precision)</a:t>
            </a:r>
          </a:p>
          <a:p>
            <a:pPr lvl="1"/>
            <a:endParaRPr lang="en-GB" dirty="0">
              <a:effectLst/>
              <a:latin typeface="Helvetica Neue" panose="02000503000000020004" pitchFamily="2" charset="0"/>
            </a:endParaRPr>
          </a:p>
          <a:p>
            <a:pPr>
              <a:buNone/>
            </a:pPr>
            <a:r>
              <a:rPr lang="en-GB" b="1" dirty="0" err="1">
                <a:effectLst/>
                <a:latin typeface="Helvetica Neue" panose="02000503000000020004" pitchFamily="2" charset="0"/>
              </a:rPr>
              <a:t>tail_recall</a:t>
            </a:r>
            <a:r>
              <a:rPr lang="en-GB" dirty="0">
                <a:effectLst/>
                <a:latin typeface="Helvetica Neue" panose="02000503000000020004" pitchFamily="2" charset="0"/>
              </a:rPr>
              <a:t> = what % of all signal events end up in the tail (recall)</a:t>
            </a:r>
          </a:p>
          <a:p>
            <a:endParaRPr lang="en-E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AB0196-2058-B763-043B-F3E837FC9F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D083-60D8-B74D-A533-4C5D5657C896}" type="slidenum">
              <a:rPr lang="en-ES" smtClean="0"/>
              <a:t>6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618226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1498B-7763-205E-797D-5EA82AE3C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0CEC5B-DCD4-56C6-FE0B-BB468C070F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2C9061-B41F-A24C-E8AD-3AF19A2108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b="1" dirty="0" err="1">
                <a:effectLst/>
                <a:latin typeface="Helvetica Neue" panose="02000503000000020004" pitchFamily="2" charset="0"/>
              </a:rPr>
              <a:t>tail_purity</a:t>
            </a:r>
            <a:r>
              <a:rPr lang="en-GB" dirty="0">
                <a:effectLst/>
                <a:latin typeface="Helvetica Neue" panose="02000503000000020004" pitchFamily="2" charset="0"/>
              </a:rPr>
              <a:t> = what % of the tail is actually signal (precision)</a:t>
            </a:r>
          </a:p>
          <a:p>
            <a:pPr lvl="1"/>
            <a:endParaRPr lang="en-GB" dirty="0">
              <a:effectLst/>
              <a:latin typeface="Helvetica Neue" panose="02000503000000020004" pitchFamily="2" charset="0"/>
            </a:endParaRPr>
          </a:p>
          <a:p>
            <a:pPr>
              <a:buNone/>
            </a:pPr>
            <a:r>
              <a:rPr lang="en-GB" b="1" dirty="0" err="1">
                <a:effectLst/>
                <a:latin typeface="Helvetica Neue" panose="02000503000000020004" pitchFamily="2" charset="0"/>
              </a:rPr>
              <a:t>tail_recall</a:t>
            </a:r>
            <a:r>
              <a:rPr lang="en-GB" dirty="0">
                <a:effectLst/>
                <a:latin typeface="Helvetica Neue" panose="02000503000000020004" pitchFamily="2" charset="0"/>
              </a:rPr>
              <a:t> = what % of all signal events end up in the tail (recall)</a:t>
            </a:r>
          </a:p>
          <a:p>
            <a:endParaRPr lang="en-E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039BFA-AA8B-27ED-01B8-66453525AA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D083-60D8-B74D-A533-4C5D5657C896}" type="slidenum">
              <a:rPr lang="en-ES" smtClean="0"/>
              <a:t>7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830413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35DB8-BD8B-A91B-F082-F24C25D9D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F7924D-588B-3EC7-81AC-DC34EF7040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95DDC1-6B67-26D6-EDCB-4508579BC5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b="1" dirty="0" err="1">
                <a:effectLst/>
                <a:latin typeface="Helvetica Neue" panose="02000503000000020004" pitchFamily="2" charset="0"/>
              </a:rPr>
              <a:t>tail_purity</a:t>
            </a:r>
            <a:r>
              <a:rPr lang="en-GB" dirty="0">
                <a:effectLst/>
                <a:latin typeface="Helvetica Neue" panose="02000503000000020004" pitchFamily="2" charset="0"/>
              </a:rPr>
              <a:t> = what % of the tail is actually signal (precision)</a:t>
            </a:r>
          </a:p>
          <a:p>
            <a:pPr lvl="1"/>
            <a:endParaRPr lang="en-GB" dirty="0">
              <a:effectLst/>
              <a:latin typeface="Helvetica Neue" panose="02000503000000020004" pitchFamily="2" charset="0"/>
            </a:endParaRPr>
          </a:p>
          <a:p>
            <a:pPr>
              <a:buNone/>
            </a:pPr>
            <a:r>
              <a:rPr lang="en-GB" b="1" dirty="0" err="1">
                <a:effectLst/>
                <a:latin typeface="Helvetica Neue" panose="02000503000000020004" pitchFamily="2" charset="0"/>
              </a:rPr>
              <a:t>tail_recall</a:t>
            </a:r>
            <a:r>
              <a:rPr lang="en-GB" dirty="0">
                <a:effectLst/>
                <a:latin typeface="Helvetica Neue" panose="02000503000000020004" pitchFamily="2" charset="0"/>
              </a:rPr>
              <a:t> = what % of all signal events end up in the tail (recall)</a:t>
            </a:r>
          </a:p>
          <a:p>
            <a:endParaRPr lang="en-E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CEAAD-A6D0-468F-D05D-CDCBCE7E96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D083-60D8-B74D-A533-4C5D5657C896}" type="slidenum">
              <a:rPr lang="en-ES" smtClean="0"/>
              <a:t>8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17553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AF1B4-2B04-61F1-47C1-EC5DB1ACA4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89A276-CBBF-DDFB-4D86-6D9348B36A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5994D-8D3B-CAD8-B33B-0A76CDD85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64D8-BC9A-DE43-84DD-441BAAF47C0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377A6-3416-1DFD-19A3-FC0ED339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8367B-4A40-820B-26E2-6D6D4FE7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702D-8DC7-FC44-9F32-33DB646AEB4B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349005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FE86-9597-5B8E-8D00-F4AC870D9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35417D-FC89-70CB-EA55-E0454CDC92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29384-539D-1B3F-C5C8-26BD1FA1E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64D8-BC9A-DE43-84DD-441BAAF47C0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56D52-9896-EEE1-F816-6135CD187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9AB59-E74F-BC2B-1977-1DDF17E45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702D-8DC7-FC44-9F32-33DB646AEB4B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90306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97BD06-D220-D8EB-4381-627ECB14AE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C3C7C6-75A1-2D94-AFB5-0B9C9281B2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6A737-9BB2-EFE3-9297-D0B8AECF5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64D8-BC9A-DE43-84DD-441BAAF47C0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C93BF-2641-ED11-F74C-0C91BD186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84797-BE28-B4AD-1B51-43EC9CD90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702D-8DC7-FC44-9F32-33DB646AEB4B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076630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4CF02-356F-ADE3-C94F-680C49C18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86F7A-9327-FF1A-9CA6-6B7CDDE13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A4E22-34DE-D505-C632-CD67B2C86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64D8-BC9A-DE43-84DD-441BAAF47C0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4A19B-DC1C-E46B-645E-9A73522D2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2C74E-3B89-AA55-C0DC-8E6564EA1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702D-8DC7-FC44-9F32-33DB646AEB4B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990111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F3F54-7E1B-B8C0-3876-89F9C511E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10A767-38F3-DD57-2295-4AB243F7E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C1C74-6391-B4A8-7309-BB7D36E4C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64D8-BC9A-DE43-84DD-441BAAF47C0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9E7C7-AE37-B031-4B71-1A06CFB4D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A290E-5D8D-6AFA-B9B0-B51C44F20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702D-8DC7-FC44-9F32-33DB646AEB4B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327610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EDD69-A4AC-94C7-DD3E-F42DEB402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B869D-52C9-6660-2866-FA7F13DD1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2708A9-1BCA-AE09-40B5-58756E9D56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8FFA5E-9938-A076-C744-82A13F5EE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64D8-BC9A-DE43-84DD-441BAAF47C0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4896C3-3BCD-6022-1F25-ECA6BD124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11F114-E942-3434-CE03-332FC02B0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702D-8DC7-FC44-9F32-33DB646AEB4B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06840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33C77-07CC-6C4D-6180-4B59FC4C1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948FC2-09E3-F006-0F65-53591EAD3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49A4B9-0825-3CD1-C23A-DA28E429D9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2504DB-6E8B-2FF2-242E-B6AF07F8BF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A5A0E4-42E7-A2F8-174C-C7B71A41B7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2A0491-FB0B-7B5B-F442-87EDAD26C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64D8-BC9A-DE43-84DD-441BAAF47C0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A4F436-50EC-3B72-B027-E0E89AB2A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710189-6BF9-644C-3512-9867E25EA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702D-8DC7-FC44-9F32-33DB646AEB4B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142430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52E4B-8964-6591-F492-B195F007D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D3F1A2-162C-035C-1243-0A6426329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64D8-BC9A-DE43-84DD-441BAAF47C0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8AA3DF-2272-4E47-CE3B-F40175096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E068DB-7F07-E73E-6232-FDB8E6F3B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702D-8DC7-FC44-9F32-33DB646AEB4B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98583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BB01C9-F6EE-648C-6071-C0272E7A8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64D8-BC9A-DE43-84DD-441BAAF47C0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432697-E081-5010-92B8-873BF52B2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CCE32C-F78A-CFC9-D1AA-B71C0FF7A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702D-8DC7-FC44-9F32-33DB646AEB4B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30542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77368-3C87-6A2B-E65F-A559A9263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B5B7F-81CD-79C2-0CC2-7F7AA48A0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0B2A35-E361-45AF-2482-97CADBBBC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A6813-A8D4-1F7F-CCFD-F19CA7572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64D8-BC9A-DE43-84DD-441BAAF47C0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0C886-45EF-C0BB-1B72-1CD538709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E22966-5A4C-E9D7-2AFE-BD9B50D26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702D-8DC7-FC44-9F32-33DB646AEB4B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069671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4E1E1-A229-54C8-7B5B-8A48B95C5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8C0500-EC25-9E08-452C-67AFABF220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5FD7C8-320E-CC40-0AB0-C6B9106A8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35F953-5753-C54B-CFFC-D92945772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64D8-BC9A-DE43-84DD-441BAAF47C0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44C296-56AF-D166-6C15-20159E391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07EB58-D7F1-9D3E-EBCD-0C673E3CA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702D-8DC7-FC44-9F32-33DB646AEB4B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882363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44A3E-7EEC-CF1D-42DE-A9AECC52E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763A8B-B60A-39C0-08DC-9F0F18A1B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89B16F-F7C3-ABB1-7E93-4B348E74B4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D064D8-BC9A-DE43-84DD-441BAAF47C06}" type="datetimeFigureOut">
              <a:rPr lang="en-ES" smtClean="0"/>
              <a:t>8/10/25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A57B4-7E85-2D56-50A2-9C15A9003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F03D2-9608-77B4-303C-54742C5BC7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7E702D-8DC7-FC44-9F32-33DB646AEB4B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4546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9426E-7258-FBA6-0988-62BA9316B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1F3BA2B1-C91D-FDF1-DC7B-12206559A0C2}"/>
              </a:ext>
            </a:extLst>
          </p:cNvPr>
          <p:cNvSpPr txBox="1"/>
          <p:nvPr/>
        </p:nvSpPr>
        <p:spPr>
          <a:xfrm>
            <a:off x="1798021" y="426010"/>
            <a:ext cx="8926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ES" sz="3200" b="1" dirty="0"/>
              <a:t>FINAL LIST OF METRICS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14F07-2919-A91A-E1AD-F92E8D655185}"/>
              </a:ext>
            </a:extLst>
          </p:cNvPr>
          <p:cNvSpPr txBox="1">
            <a:spLocks/>
          </p:cNvSpPr>
          <p:nvPr/>
        </p:nvSpPr>
        <p:spPr>
          <a:xfrm>
            <a:off x="879500" y="1555094"/>
            <a:ext cx="5949387" cy="4758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dirty="0">
                <a:highlight>
                  <a:srgbClr val="FFFF00"/>
                </a:highlight>
                <a:sym typeface="Wingdings" pitchFamily="2" charset="2"/>
              </a:rPr>
              <a:t>AUROC</a:t>
            </a:r>
          </a:p>
          <a:p>
            <a:r>
              <a:rPr lang="es-ES" sz="1400" dirty="0">
                <a:highlight>
                  <a:srgbClr val="FFFF00"/>
                </a:highlight>
                <a:sym typeface="Wingdings" pitchFamily="2" charset="2"/>
              </a:rPr>
              <a:t>AUPRC</a:t>
            </a:r>
          </a:p>
          <a:p>
            <a:r>
              <a:rPr lang="es-ES" sz="1400" dirty="0">
                <a:highlight>
                  <a:srgbClr val="FFFF00"/>
                </a:highlight>
                <a:sym typeface="Wingdings" pitchFamily="2" charset="2"/>
              </a:rPr>
              <a:t>ANOMALY SCORE DISTRIBUTION (TAIL ANALYSIS)</a:t>
            </a:r>
          </a:p>
          <a:p>
            <a:endParaRPr lang="es-ES" sz="1400" dirty="0">
              <a:highlight>
                <a:srgbClr val="FFFF00"/>
              </a:highlight>
              <a:sym typeface="Wingdings" pitchFamily="2" charset="2"/>
            </a:endParaRPr>
          </a:p>
          <a:p>
            <a:r>
              <a:rPr lang="es-ES" sz="1400" dirty="0">
                <a:sym typeface="Wingdings" pitchFamily="2" charset="2"/>
              </a:rPr>
              <a:t>F1-SCORE</a:t>
            </a:r>
          </a:p>
          <a:p>
            <a:r>
              <a:rPr lang="es-ES" sz="1400" dirty="0">
                <a:sym typeface="Wingdings" pitchFamily="2" charset="2"/>
              </a:rPr>
              <a:t>RECONSTRUCTION ERROR/LOG-LIKELIHOOD  ANOMALY SCORE</a:t>
            </a:r>
          </a:p>
          <a:p>
            <a:r>
              <a:rPr lang="es-ES" sz="1400" dirty="0">
                <a:sym typeface="Wingdings" pitchFamily="2" charset="2"/>
              </a:rPr>
              <a:t>INFERENCE TIME AND MODEL SIZE</a:t>
            </a:r>
          </a:p>
          <a:p>
            <a:r>
              <a:rPr lang="es-ES" sz="1400" dirty="0">
                <a:sym typeface="Wingdings" pitchFamily="2" charset="2"/>
              </a:rPr>
              <a:t>CALIBRATION SCORE</a:t>
            </a:r>
          </a:p>
          <a:p>
            <a:r>
              <a:rPr lang="es-ES" sz="1400" dirty="0">
                <a:sym typeface="Wingdings" pitchFamily="2" charset="2"/>
              </a:rPr>
              <a:t>TOP-K PRECISION</a:t>
            </a:r>
          </a:p>
          <a:p>
            <a:r>
              <a:rPr lang="es-ES" sz="1400" dirty="0">
                <a:solidFill>
                  <a:srgbClr val="FFC000"/>
                </a:solidFill>
                <a:sym typeface="Wingdings" pitchFamily="2" charset="2"/>
              </a:rPr>
              <a:t>ASIMOV SIGNIFICANCE </a:t>
            </a:r>
          </a:p>
          <a:p>
            <a:r>
              <a:rPr lang="es-ES" sz="1400" dirty="0">
                <a:solidFill>
                  <a:srgbClr val="FFC000"/>
                </a:solidFill>
                <a:sym typeface="Wingdings" pitchFamily="2" charset="2"/>
              </a:rPr>
              <a:t>AUEP</a:t>
            </a:r>
          </a:p>
          <a:p>
            <a:r>
              <a:rPr lang="es-ES" sz="1400" dirty="0" err="1">
                <a:solidFill>
                  <a:srgbClr val="FFC000"/>
                </a:solidFill>
                <a:sym typeface="Wingdings" pitchFamily="2" charset="2"/>
              </a:rPr>
              <a:t>CLs</a:t>
            </a:r>
            <a:endParaRPr lang="es-ES" sz="1400" dirty="0">
              <a:solidFill>
                <a:srgbClr val="FFC000"/>
              </a:solidFill>
              <a:sym typeface="Wingdings" pitchFamily="2" charset="2"/>
            </a:endParaRPr>
          </a:p>
          <a:p>
            <a:r>
              <a:rPr lang="es-ES" sz="1400" dirty="0">
                <a:solidFill>
                  <a:srgbClr val="FF0000"/>
                </a:solidFill>
                <a:sym typeface="Wingdings" pitchFamily="2" charset="2"/>
              </a:rPr>
              <a:t>VISIBLE CROSS SECTION</a:t>
            </a:r>
            <a:endParaRPr lang="es-ES" dirty="0">
              <a:sym typeface="Wingdings" pitchFamily="2" charset="2"/>
            </a:endParaRPr>
          </a:p>
          <a:p>
            <a:endParaRPr lang="en-GB" dirty="0"/>
          </a:p>
          <a:p>
            <a:pPr>
              <a:buFont typeface="Wingdings" pitchFamily="2" charset="2"/>
              <a:buChar char="L"/>
            </a:pPr>
            <a:endParaRPr lang="en-ES" dirty="0"/>
          </a:p>
        </p:txBody>
      </p:sp>
    </p:spTree>
    <p:extLst>
      <p:ext uri="{BB962C8B-B14F-4D97-AF65-F5344CB8AC3E}">
        <p14:creationId xmlns:p14="http://schemas.microsoft.com/office/powerpoint/2010/main" val="3188555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2CDC78-4942-B500-84C3-19F9B77EA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206CD772-77E8-709F-584C-85FC194C3A59}"/>
              </a:ext>
            </a:extLst>
          </p:cNvPr>
          <p:cNvSpPr txBox="1"/>
          <p:nvPr/>
        </p:nvSpPr>
        <p:spPr>
          <a:xfrm>
            <a:off x="1632857" y="3136612"/>
            <a:ext cx="8926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ES" sz="3200" b="1" dirty="0"/>
              <a:t>QUESTIONS OR COMMENTS</a:t>
            </a:r>
          </a:p>
        </p:txBody>
      </p:sp>
    </p:spTree>
    <p:extLst>
      <p:ext uri="{BB962C8B-B14F-4D97-AF65-F5344CB8AC3E}">
        <p14:creationId xmlns:p14="http://schemas.microsoft.com/office/powerpoint/2010/main" val="1948207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963307-3B19-0169-B0AB-F3BE32DB3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2D11237D-16FC-236F-4807-20AE6BC372EE}"/>
              </a:ext>
            </a:extLst>
          </p:cNvPr>
          <p:cNvSpPr txBox="1"/>
          <p:nvPr/>
        </p:nvSpPr>
        <p:spPr>
          <a:xfrm>
            <a:off x="1798021" y="426010"/>
            <a:ext cx="8926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ES" sz="3200" b="1" dirty="0"/>
              <a:t>DECISIONS TO MAKE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A490D2A-C9F4-2416-F2F3-A9320E118A25}"/>
              </a:ext>
            </a:extLst>
          </p:cNvPr>
          <p:cNvSpPr txBox="1">
            <a:spLocks/>
          </p:cNvSpPr>
          <p:nvPr/>
        </p:nvSpPr>
        <p:spPr>
          <a:xfrm>
            <a:off x="810228" y="1465504"/>
            <a:ext cx="9556930" cy="1681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% signal events </a:t>
            </a:r>
            <a:r>
              <a:rPr lang="en-GB" sz="2000" dirty="0"/>
              <a:t>with respect to total dataset to simulate real data: 5%</a:t>
            </a:r>
          </a:p>
          <a:p>
            <a:r>
              <a:rPr lang="en-GB" sz="2000" b="1" dirty="0"/>
              <a:t>percentile tail value: </a:t>
            </a:r>
            <a:r>
              <a:rPr lang="en-GB" sz="2000" dirty="0"/>
              <a:t>tried [90,…,99]</a:t>
            </a:r>
          </a:p>
          <a:p>
            <a:r>
              <a:rPr lang="en-GB" sz="2000" b="1" dirty="0"/>
              <a:t>Sum(weights) or counts events </a:t>
            </a:r>
          </a:p>
          <a:p>
            <a:r>
              <a:rPr lang="en-GB" sz="2000" b="1" dirty="0" err="1"/>
              <a:t>mix_loss</a:t>
            </a:r>
            <a:r>
              <a:rPr lang="en-GB" sz="2000" b="1" dirty="0"/>
              <a:t> or </a:t>
            </a:r>
            <a:r>
              <a:rPr lang="en-GB" sz="2000" b="1" dirty="0" err="1"/>
              <a:t>mse</a:t>
            </a:r>
            <a:r>
              <a:rPr lang="en-GB" sz="2000" dirty="0"/>
              <a:t>. Tried three approached</a:t>
            </a:r>
            <a:endParaRPr lang="en-GB" dirty="0"/>
          </a:p>
          <a:p>
            <a:pPr>
              <a:buFont typeface="Wingdings" pitchFamily="2" charset="2"/>
              <a:buChar char="L"/>
            </a:pPr>
            <a:endParaRPr lang="en-E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A85399-212E-2634-8B05-F8A7E29A9305}"/>
              </a:ext>
            </a:extLst>
          </p:cNvPr>
          <p:cNvGrpSpPr/>
          <p:nvPr/>
        </p:nvGrpSpPr>
        <p:grpSpPr>
          <a:xfrm>
            <a:off x="757424" y="3286497"/>
            <a:ext cx="3351750" cy="2105999"/>
            <a:chOff x="1054304" y="3286497"/>
            <a:chExt cx="3187167" cy="210599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989B597-F60D-49A7-F8E3-A57562DE1377}"/>
                </a:ext>
              </a:extLst>
            </p:cNvPr>
            <p:cNvGrpSpPr/>
            <p:nvPr/>
          </p:nvGrpSpPr>
          <p:grpSpPr>
            <a:xfrm>
              <a:off x="1056905" y="3286497"/>
              <a:ext cx="3184566" cy="2105999"/>
              <a:chOff x="1163782" y="3146962"/>
              <a:chExt cx="2612571" cy="2105999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9329B8B-97F2-98EA-E81A-0FCA7DA37D9A}"/>
                  </a:ext>
                </a:extLst>
              </p:cNvPr>
              <p:cNvSpPr/>
              <p:nvPr/>
            </p:nvSpPr>
            <p:spPr>
              <a:xfrm>
                <a:off x="1163782" y="3146962"/>
                <a:ext cx="2612571" cy="2105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ES" dirty="0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E4984E5E-9D80-59F3-F9AA-245AE5387CCD}"/>
                  </a:ext>
                </a:extLst>
              </p:cNvPr>
              <p:cNvSpPr/>
              <p:nvPr/>
            </p:nvSpPr>
            <p:spPr>
              <a:xfrm>
                <a:off x="1166393" y="3146962"/>
                <a:ext cx="2600696" cy="56407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ES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234446C-5049-51D1-6D5C-DFEFF4DD867E}"/>
                </a:ext>
              </a:extLst>
            </p:cNvPr>
            <p:cNvSpPr txBox="1"/>
            <p:nvPr/>
          </p:nvSpPr>
          <p:spPr>
            <a:xfrm>
              <a:off x="1068779" y="3383869"/>
              <a:ext cx="31700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ES" dirty="0"/>
                <a:t>APPROACH 1: MIX LOSS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308EE4-6B03-BC84-8ED2-13202AEF5EB4}"/>
                </a:ext>
              </a:extLst>
            </p:cNvPr>
            <p:cNvSpPr txBox="1"/>
            <p:nvPr/>
          </p:nvSpPr>
          <p:spPr>
            <a:xfrm>
              <a:off x="1054304" y="4111183"/>
              <a:ext cx="31845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ES" dirty="0"/>
                <a:t>Train: using all features </a:t>
              </a:r>
            </a:p>
            <a:p>
              <a:endParaRPr lang="en-ES" dirty="0"/>
            </a:p>
            <a:p>
              <a:r>
                <a:rPr lang="en-ES" dirty="0"/>
                <a:t>Eval: Only continuous features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556862F-3919-545A-1448-A9D727BA5548}"/>
              </a:ext>
            </a:extLst>
          </p:cNvPr>
          <p:cNvGrpSpPr/>
          <p:nvPr/>
        </p:nvGrpSpPr>
        <p:grpSpPr>
          <a:xfrm>
            <a:off x="4200334" y="3286496"/>
            <a:ext cx="3349015" cy="2105999"/>
            <a:chOff x="1049103" y="3286497"/>
            <a:chExt cx="3192368" cy="2105999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15BBB68-3735-65D9-71C2-5CD21BA1FF16}"/>
                </a:ext>
              </a:extLst>
            </p:cNvPr>
            <p:cNvGrpSpPr/>
            <p:nvPr/>
          </p:nvGrpSpPr>
          <p:grpSpPr>
            <a:xfrm>
              <a:off x="1056905" y="3286497"/>
              <a:ext cx="3184566" cy="2105999"/>
              <a:chOff x="1163782" y="3146962"/>
              <a:chExt cx="2612571" cy="2105999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399607D-75F2-0D5A-0199-9AF3F433D800}"/>
                  </a:ext>
                </a:extLst>
              </p:cNvPr>
              <p:cNvSpPr/>
              <p:nvPr/>
            </p:nvSpPr>
            <p:spPr>
              <a:xfrm>
                <a:off x="1163782" y="3146962"/>
                <a:ext cx="2612571" cy="2105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ES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5AB742E-5D28-E774-85AF-2454EEDF9B13}"/>
                  </a:ext>
                </a:extLst>
              </p:cNvPr>
              <p:cNvSpPr/>
              <p:nvPr/>
            </p:nvSpPr>
            <p:spPr>
              <a:xfrm>
                <a:off x="1175657" y="3146962"/>
                <a:ext cx="2600696" cy="56407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ES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BBBA42D-72C2-A96B-C22F-B336470F912E}"/>
                </a:ext>
              </a:extLst>
            </p:cNvPr>
            <p:cNvSpPr txBox="1"/>
            <p:nvPr/>
          </p:nvSpPr>
          <p:spPr>
            <a:xfrm>
              <a:off x="1068779" y="3383869"/>
              <a:ext cx="31700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ES" dirty="0"/>
                <a:t>APPROACH 2: MSE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0FEE96A-3D26-F82B-5287-FF6A78F378F4}"/>
                </a:ext>
              </a:extLst>
            </p:cNvPr>
            <p:cNvSpPr txBox="1"/>
            <p:nvPr/>
          </p:nvSpPr>
          <p:spPr>
            <a:xfrm>
              <a:off x="1049103" y="4021370"/>
              <a:ext cx="31845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ES" dirty="0"/>
                <a:t>Train: Using all features. Treat everything as continuous </a:t>
              </a:r>
            </a:p>
            <a:p>
              <a:endParaRPr lang="en-ES" dirty="0"/>
            </a:p>
            <a:p>
              <a:r>
                <a:rPr lang="en-ES" dirty="0"/>
                <a:t>Eval: Using all features.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AC1CBEE-0788-8F3F-4B09-F3F143B4DB2D}"/>
              </a:ext>
            </a:extLst>
          </p:cNvPr>
          <p:cNvGrpSpPr/>
          <p:nvPr/>
        </p:nvGrpSpPr>
        <p:grpSpPr>
          <a:xfrm>
            <a:off x="7651048" y="3280557"/>
            <a:ext cx="3349015" cy="2105999"/>
            <a:chOff x="1054304" y="3286497"/>
            <a:chExt cx="3187167" cy="210599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985E826-C415-1C14-B684-313197D79F4D}"/>
                </a:ext>
              </a:extLst>
            </p:cNvPr>
            <p:cNvGrpSpPr/>
            <p:nvPr/>
          </p:nvGrpSpPr>
          <p:grpSpPr>
            <a:xfrm>
              <a:off x="1056905" y="3286497"/>
              <a:ext cx="3184566" cy="2105999"/>
              <a:chOff x="1163782" y="3146962"/>
              <a:chExt cx="2612571" cy="2105999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3BAE490-8AE2-D444-5CBF-32B86C479FCD}"/>
                  </a:ext>
                </a:extLst>
              </p:cNvPr>
              <p:cNvSpPr/>
              <p:nvPr/>
            </p:nvSpPr>
            <p:spPr>
              <a:xfrm>
                <a:off x="1163782" y="3146962"/>
                <a:ext cx="2612571" cy="2105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ES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B20EEFC-86FF-295A-456B-48C18AEC46A9}"/>
                  </a:ext>
                </a:extLst>
              </p:cNvPr>
              <p:cNvSpPr/>
              <p:nvPr/>
            </p:nvSpPr>
            <p:spPr>
              <a:xfrm>
                <a:off x="1166386" y="3146962"/>
                <a:ext cx="2607833" cy="56407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E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D7EF50E-3C1F-A0FC-6C67-645C575C9E3A}"/>
                </a:ext>
              </a:extLst>
            </p:cNvPr>
            <p:cNvSpPr txBox="1"/>
            <p:nvPr/>
          </p:nvSpPr>
          <p:spPr>
            <a:xfrm>
              <a:off x="1068779" y="3383869"/>
              <a:ext cx="31700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ES" dirty="0"/>
                <a:t>APPROACH 3: MSE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2A4D4C5-2C6B-FA5B-131E-D6B37396E844}"/>
                </a:ext>
              </a:extLst>
            </p:cNvPr>
            <p:cNvSpPr txBox="1"/>
            <p:nvPr/>
          </p:nvSpPr>
          <p:spPr>
            <a:xfrm>
              <a:off x="1054304" y="4111183"/>
              <a:ext cx="31845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ES" dirty="0"/>
                <a:t>Train: Only continuous features </a:t>
              </a:r>
            </a:p>
            <a:p>
              <a:endParaRPr lang="en-ES" dirty="0"/>
            </a:p>
            <a:p>
              <a:r>
                <a:rPr lang="en-ES" dirty="0"/>
                <a:t>Eval: Only continuous features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9480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3BD4B-0E56-06F1-1094-627C5AC5D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81EC7525-197A-8165-FCC3-14521A69ED17}"/>
              </a:ext>
            </a:extLst>
          </p:cNvPr>
          <p:cNvSpPr txBox="1"/>
          <p:nvPr/>
        </p:nvSpPr>
        <p:spPr>
          <a:xfrm>
            <a:off x="1798021" y="426010"/>
            <a:ext cx="8926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ES" sz="3200" b="1" dirty="0"/>
              <a:t>TRADE-OFF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9C547E8-14B4-A57A-ED13-CE02C2DF3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255792"/>
              </p:ext>
            </p:extLst>
          </p:nvPr>
        </p:nvGraphicFramePr>
        <p:xfrm>
          <a:off x="431470" y="1322919"/>
          <a:ext cx="11329059" cy="4150605"/>
        </p:xfrm>
        <a:graphic>
          <a:graphicData uri="http://schemas.openxmlformats.org/drawingml/2006/table">
            <a:tbl>
              <a:tblPr/>
              <a:tblGrid>
                <a:gridCol w="3776353">
                  <a:extLst>
                    <a:ext uri="{9D8B030D-6E8A-4147-A177-3AD203B41FA5}">
                      <a16:colId xmlns:a16="http://schemas.microsoft.com/office/drawing/2014/main" val="3398395714"/>
                    </a:ext>
                  </a:extLst>
                </a:gridCol>
                <a:gridCol w="3776353">
                  <a:extLst>
                    <a:ext uri="{9D8B030D-6E8A-4147-A177-3AD203B41FA5}">
                      <a16:colId xmlns:a16="http://schemas.microsoft.com/office/drawing/2014/main" val="3347845059"/>
                    </a:ext>
                  </a:extLst>
                </a:gridCol>
                <a:gridCol w="3776353">
                  <a:extLst>
                    <a:ext uri="{9D8B030D-6E8A-4147-A177-3AD203B41FA5}">
                      <a16:colId xmlns:a16="http://schemas.microsoft.com/office/drawing/2014/main" val="3132689415"/>
                    </a:ext>
                  </a:extLst>
                </a:gridCol>
              </a:tblGrid>
              <a:tr h="5355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b="1" dirty="0"/>
                        <a:t>Approach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b="1" dirty="0"/>
                        <a:t>Pros </a:t>
                      </a:r>
                      <a:r>
                        <a:rPr lang="en-GB" b="1" dirty="0">
                          <a:sym typeface="Wingdings" pitchFamily="2" charset="2"/>
                        </a:rPr>
                        <a:t></a:t>
                      </a:r>
                      <a:endParaRPr lang="en-GB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b="1" dirty="0"/>
                        <a:t>Cons </a:t>
                      </a:r>
                      <a:r>
                        <a:rPr lang="en-GB" b="1" dirty="0">
                          <a:sym typeface="Wingdings" pitchFamily="2" charset="2"/>
                        </a:rPr>
                        <a:t></a:t>
                      </a:r>
                      <a:endParaRPr lang="en-GB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2951681"/>
                  </a:ext>
                </a:extLst>
              </a:tr>
              <a:tr h="13389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b="1"/>
                        <a:t>Mix Loss</a:t>
                      </a:r>
                      <a:r>
                        <a:rPr lang="en-GB"/>
                        <a:t> (train all, eval cont.)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dirty="0"/>
                        <a:t>Most realistic training, proper loss per feature type, latent captures all info, realistic reconstruction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dirty="0"/>
                        <a:t>Can’t combine losses into one metric (different scales); evaluation limited to continuous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0389922"/>
                  </a:ext>
                </a:extLst>
              </a:tr>
              <a:tr h="93723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b="1"/>
                        <a:t>MSE 1</a:t>
                      </a:r>
                      <a:r>
                        <a:rPr lang="en-GB"/>
                        <a:t> (train all, eval all)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/>
                        <a:t>Simple pipeline; one metric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/>
                        <a:t>Discrete features mis-modeled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8780372"/>
                  </a:ext>
                </a:extLst>
              </a:tr>
              <a:tr h="13389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b="1" dirty="0"/>
                        <a:t>MSE 2</a:t>
                      </a:r>
                      <a:r>
                        <a:rPr lang="en-GB" dirty="0"/>
                        <a:t> (train cont., eval cont.)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dirty="0"/>
                        <a:t>Simple pipeline and realistic training, interpretable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dirty="0"/>
                        <a:t>Ignores discrete features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3885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728E7B0-8E2B-4B17-9EAA-F34E97402D87}"/>
              </a:ext>
            </a:extLst>
          </p:cNvPr>
          <p:cNvSpPr txBox="1"/>
          <p:nvPr/>
        </p:nvSpPr>
        <p:spPr>
          <a:xfrm>
            <a:off x="431470" y="6062658"/>
            <a:ext cx="104740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b="1" dirty="0"/>
              <a:t>Important: </a:t>
            </a:r>
            <a:r>
              <a:rPr lang="en-GB" dirty="0"/>
              <a:t>NF can only work with continuous features. Not possible to do something like </a:t>
            </a:r>
            <a:r>
              <a:rPr lang="en-GB" dirty="0" err="1"/>
              <a:t>mix_loss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8611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0C631-4F0F-138B-08EC-8577C5EDE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DCD1BA6B-1592-29DC-D3BF-DDC9379B3E49}"/>
              </a:ext>
            </a:extLst>
          </p:cNvPr>
          <p:cNvSpPr txBox="1"/>
          <p:nvPr/>
        </p:nvSpPr>
        <p:spPr>
          <a:xfrm>
            <a:off x="1798021" y="426010"/>
            <a:ext cx="8926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ES" sz="3200" b="1" dirty="0"/>
              <a:t>FIXING DETECTED ISSUES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10875E5-58FA-492D-1E31-C0B4A8FDA943}"/>
              </a:ext>
            </a:extLst>
          </p:cNvPr>
          <p:cNvSpPr txBox="1">
            <a:spLocks/>
          </p:cNvSpPr>
          <p:nvPr/>
        </p:nvSpPr>
        <p:spPr>
          <a:xfrm>
            <a:off x="810228" y="1465503"/>
            <a:ext cx="8785593" cy="4758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/>
          </a:p>
          <a:p>
            <a:endParaRPr lang="en-GB" dirty="0"/>
          </a:p>
          <a:p>
            <a:pPr>
              <a:buFont typeface="Wingdings" pitchFamily="2" charset="2"/>
              <a:buChar char="L"/>
            </a:pPr>
            <a:endParaRPr lang="en-ES" dirty="0"/>
          </a:p>
        </p:txBody>
      </p:sp>
      <p:pic>
        <p:nvPicPr>
          <p:cNvPr id="5" name="Picture 4" descr="A close up of words&#10;&#10;AI-generated content may be incorrect.">
            <a:extLst>
              <a:ext uri="{FF2B5EF4-FFF2-40B4-BE49-F238E27FC236}">
                <a16:creationId xmlns:a16="http://schemas.microsoft.com/office/drawing/2014/main" id="{B08CC642-4A15-EBBB-4918-93CBE545E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03" y="3667666"/>
            <a:ext cx="4354286" cy="7380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9B27ED-07E6-637D-4D5B-1360BEF019C0}"/>
              </a:ext>
            </a:extLst>
          </p:cNvPr>
          <p:cNvSpPr txBox="1"/>
          <p:nvPr/>
        </p:nvSpPr>
        <p:spPr>
          <a:xfrm>
            <a:off x="424467" y="1141851"/>
            <a:ext cx="9689689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Results incorrect due to improper rescaling and usage of signal sample</a:t>
            </a:r>
            <a:br>
              <a:rPr lang="en-GB" sz="1400" b="1" dirty="0">
                <a:solidFill>
                  <a:srgbClr val="FF0000"/>
                </a:solidFill>
              </a:rPr>
            </a:br>
            <a:r>
              <a:rPr lang="en-GB" sz="1400" b="1" dirty="0">
                <a:solidFill>
                  <a:srgbClr val="FF0000"/>
                </a:solidFill>
              </a:rPr>
              <a:t>x Not rescaling weights at all</a:t>
            </a:r>
          </a:p>
          <a:p>
            <a:r>
              <a:rPr lang="en-GB" sz="1400" b="1" dirty="0">
                <a:solidFill>
                  <a:srgbClr val="FF0000"/>
                </a:solidFill>
              </a:rPr>
              <a:t>x Using all the signal sample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6AB539-8A4D-311E-1F29-133AD5661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03" y="2759137"/>
            <a:ext cx="8633044" cy="7536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9D317C-7155-74E3-AFF0-10ABC8A9600E}"/>
              </a:ext>
            </a:extLst>
          </p:cNvPr>
          <p:cNvSpPr txBox="1"/>
          <p:nvPr/>
        </p:nvSpPr>
        <p:spPr>
          <a:xfrm>
            <a:off x="500742" y="2158000"/>
            <a:ext cx="65218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sym typeface="Wingdings" pitchFamily="2" charset="2"/>
              </a:rPr>
              <a:t></a:t>
            </a:r>
            <a:r>
              <a:rPr lang="en-GB" sz="1400" b="1" dirty="0">
                <a:solidFill>
                  <a:srgbClr val="FF0000"/>
                </a:solidFill>
              </a:rPr>
              <a:t> Not rescaling weights at all</a:t>
            </a:r>
            <a:endParaRPr lang="es-ES" sz="1400" b="1" dirty="0">
              <a:solidFill>
                <a:srgbClr val="FF0000"/>
              </a:solidFill>
            </a:endParaRPr>
          </a:p>
          <a:p>
            <a:r>
              <a:rPr lang="es-ES" sz="1400" b="1" dirty="0">
                <a:solidFill>
                  <a:schemeClr val="accent6"/>
                </a:solidFill>
                <a:effectLst/>
                <a:sym typeface="Wingdings" pitchFamily="2" charset="2"/>
              </a:rPr>
              <a:t> </a:t>
            </a:r>
            <a:r>
              <a:rPr lang="es-ES" sz="1400" b="1" dirty="0" err="1">
                <a:solidFill>
                  <a:schemeClr val="accent6"/>
                </a:solidFill>
                <a:effectLst/>
                <a:sym typeface="Wingdings" pitchFamily="2" charset="2"/>
              </a:rPr>
              <a:t>Now</a:t>
            </a:r>
            <a:r>
              <a:rPr lang="es-ES" sz="1400" b="1" dirty="0">
                <a:solidFill>
                  <a:schemeClr val="accent6"/>
                </a:solidFill>
                <a:effectLst/>
                <a:sym typeface="Wingdings" pitchFamily="2" charset="2"/>
              </a:rPr>
              <a:t> </a:t>
            </a:r>
            <a:r>
              <a:rPr lang="es-ES" sz="1400" b="1" dirty="0" err="1">
                <a:solidFill>
                  <a:schemeClr val="accent6"/>
                </a:solidFill>
                <a:effectLst/>
                <a:sym typeface="Wingdings" pitchFamily="2" charset="2"/>
              </a:rPr>
              <a:t>rescaled</a:t>
            </a:r>
            <a:r>
              <a:rPr lang="es-ES" sz="1400" b="1" dirty="0">
                <a:solidFill>
                  <a:schemeClr val="accent6"/>
                </a:solidFill>
                <a:effectLst/>
                <a:sym typeface="Wingdings" pitchFamily="2" charset="2"/>
              </a:rPr>
              <a:t> </a:t>
            </a:r>
            <a:r>
              <a:rPr lang="es-ES" sz="1400" b="1" dirty="0" err="1">
                <a:solidFill>
                  <a:schemeClr val="accent6"/>
                </a:solidFill>
                <a:effectLst/>
                <a:sym typeface="Wingdings" pitchFamily="2" charset="2"/>
              </a:rPr>
              <a:t>to</a:t>
            </a:r>
            <a:r>
              <a:rPr lang="es-ES" sz="1400" b="1" dirty="0">
                <a:solidFill>
                  <a:schemeClr val="accent6"/>
                </a:solidFill>
                <a:effectLst/>
                <a:sym typeface="Wingdings" pitchFamily="2" charset="2"/>
              </a:rPr>
              <a:t> data Split </a:t>
            </a:r>
            <a:r>
              <a:rPr lang="es-ES" sz="1400" b="1" dirty="0" err="1">
                <a:solidFill>
                  <a:schemeClr val="accent6"/>
                </a:solidFill>
                <a:effectLst/>
                <a:sym typeface="Wingdings" pitchFamily="2" charset="2"/>
              </a:rPr>
              <a:t>proportions</a:t>
            </a:r>
            <a:r>
              <a:rPr lang="es-ES" sz="1400" b="1" dirty="0">
                <a:solidFill>
                  <a:schemeClr val="accent6"/>
                </a:solidFill>
                <a:sym typeface="Wingdings" pitchFamily="2" charset="2"/>
              </a:rPr>
              <a:t> (</a:t>
            </a:r>
            <a:r>
              <a:rPr lang="es-ES" sz="1400" b="1" dirty="0">
                <a:solidFill>
                  <a:schemeClr val="accent6"/>
                </a:solidFill>
              </a:rPr>
              <a:t>70% </a:t>
            </a:r>
            <a:r>
              <a:rPr lang="es-ES" sz="1400" b="1" dirty="0" err="1">
                <a:solidFill>
                  <a:schemeClr val="accent6"/>
                </a:solidFill>
              </a:rPr>
              <a:t>train</a:t>
            </a:r>
            <a:r>
              <a:rPr lang="es-ES" sz="1400" b="1" dirty="0">
                <a:solidFill>
                  <a:schemeClr val="accent6"/>
                </a:solidFill>
              </a:rPr>
              <a:t>, 15% </a:t>
            </a:r>
            <a:r>
              <a:rPr lang="es-ES" sz="1400" b="1" dirty="0" err="1">
                <a:solidFill>
                  <a:schemeClr val="accent6"/>
                </a:solidFill>
              </a:rPr>
              <a:t>valid</a:t>
            </a:r>
            <a:r>
              <a:rPr lang="es-ES" sz="1400" b="1" dirty="0">
                <a:solidFill>
                  <a:schemeClr val="accent6"/>
                </a:solidFill>
              </a:rPr>
              <a:t>, 15% test)</a:t>
            </a:r>
            <a:endParaRPr lang="en-ES" dirty="0">
              <a:solidFill>
                <a:schemeClr val="accent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F06447-D9A6-C07A-6F66-3C818973C628}"/>
              </a:ext>
            </a:extLst>
          </p:cNvPr>
          <p:cNvSpPr txBox="1"/>
          <p:nvPr/>
        </p:nvSpPr>
        <p:spPr>
          <a:xfrm>
            <a:off x="424467" y="4683272"/>
            <a:ext cx="878559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GB" sz="1400" b="1" dirty="0">
                <a:solidFill>
                  <a:srgbClr val="FF0000"/>
                </a:solidFill>
                <a:latin typeface="Aptos" panose="020B0004020202020204" pitchFamily="34" charset="0"/>
              </a:rPr>
              <a:t>Using all the signal sample: </a:t>
            </a:r>
          </a:p>
          <a:p>
            <a:pPr marL="742950" lvl="1" indent="-285750">
              <a:buFont typeface="Wingdings" pitchFamily="2" charset="2"/>
              <a:buChar char="L"/>
            </a:pPr>
            <a:r>
              <a:rPr lang="en-GB" sz="1400" b="1" dirty="0">
                <a:solidFill>
                  <a:srgbClr val="FF0000"/>
                </a:solidFill>
                <a:latin typeface="Aptos" panose="020B0004020202020204" pitchFamily="34" charset="0"/>
              </a:rPr>
              <a:t>test dataset = test background + all signal regions</a:t>
            </a:r>
          </a:p>
          <a:p>
            <a:pPr marL="285750" indent="-285750">
              <a:buFont typeface="Wingdings" pitchFamily="2" charset="2"/>
              <a:buChar char="J"/>
            </a:pPr>
            <a:r>
              <a:rPr lang="en-GB" sz="1400" b="1" dirty="0">
                <a:solidFill>
                  <a:schemeClr val="accent6"/>
                </a:solidFill>
                <a:latin typeface="Aptos" panose="020B0004020202020204" pitchFamily="34" charset="0"/>
              </a:rPr>
              <a:t>Now filtered by a single signal region (GG_1300_200) and then computed mean ± std across all signal regions.</a:t>
            </a:r>
          </a:p>
          <a:p>
            <a:pPr marL="742950" lvl="1" indent="-285750">
              <a:buFont typeface="Wingdings" pitchFamily="2" charset="2"/>
              <a:buChar char="J"/>
            </a:pPr>
            <a:r>
              <a:rPr lang="es-ES" sz="1400" b="1" dirty="0">
                <a:solidFill>
                  <a:schemeClr val="accent6"/>
                </a:solidFill>
                <a:latin typeface="Aptos" panose="020B0004020202020204" pitchFamily="34" charset="0"/>
                <a:sym typeface="Wingdings" pitchFamily="2" charset="2"/>
              </a:rPr>
              <a:t>Test </a:t>
            </a:r>
            <a:r>
              <a:rPr lang="es-ES" sz="1400" b="1" dirty="0" err="1">
                <a:solidFill>
                  <a:schemeClr val="accent6"/>
                </a:solidFill>
                <a:latin typeface="Aptos" panose="020B0004020202020204" pitchFamily="34" charset="0"/>
                <a:sym typeface="Wingdings" pitchFamily="2" charset="2"/>
              </a:rPr>
              <a:t>dataset</a:t>
            </a:r>
            <a:r>
              <a:rPr lang="es-ES" sz="1400" b="1" dirty="0">
                <a:solidFill>
                  <a:schemeClr val="accent6"/>
                </a:solidFill>
                <a:latin typeface="Aptos" panose="020B0004020202020204" pitchFamily="34" charset="0"/>
                <a:sym typeface="Wingdings" pitchFamily="2" charset="2"/>
              </a:rPr>
              <a:t> = test </a:t>
            </a:r>
            <a:r>
              <a:rPr lang="es-ES" sz="1400" b="1" dirty="0" err="1">
                <a:solidFill>
                  <a:schemeClr val="accent6"/>
                </a:solidFill>
                <a:latin typeface="Aptos" panose="020B0004020202020204" pitchFamily="34" charset="0"/>
                <a:sym typeface="Wingdings" pitchFamily="2" charset="2"/>
              </a:rPr>
              <a:t>background</a:t>
            </a:r>
            <a:r>
              <a:rPr lang="es-ES" sz="1400" b="1" dirty="0">
                <a:solidFill>
                  <a:schemeClr val="accent6"/>
                </a:solidFill>
                <a:latin typeface="Aptos" panose="020B0004020202020204" pitchFamily="34" charset="0"/>
                <a:sym typeface="Wingdings" pitchFamily="2" charset="2"/>
              </a:rPr>
              <a:t> + </a:t>
            </a:r>
            <a:r>
              <a:rPr lang="es-ES" sz="1400" b="1" dirty="0" err="1">
                <a:solidFill>
                  <a:schemeClr val="accent6"/>
                </a:solidFill>
                <a:latin typeface="Aptos" panose="020B0004020202020204" pitchFamily="34" charset="0"/>
                <a:sym typeface="Wingdings" pitchFamily="2" charset="2"/>
              </a:rPr>
              <a:t>one</a:t>
            </a:r>
            <a:r>
              <a:rPr lang="es-ES" sz="1400" b="1" dirty="0">
                <a:solidFill>
                  <a:schemeClr val="accent6"/>
                </a:solidFill>
                <a:latin typeface="Aptos" panose="020B0004020202020204" pitchFamily="34" charset="0"/>
                <a:sym typeface="Wingdings" pitchFamily="2" charset="2"/>
              </a:rPr>
              <a:t> </a:t>
            </a:r>
            <a:r>
              <a:rPr lang="es-ES" sz="1400" b="1" dirty="0" err="1">
                <a:solidFill>
                  <a:schemeClr val="accent6"/>
                </a:solidFill>
                <a:latin typeface="Aptos" panose="020B0004020202020204" pitchFamily="34" charset="0"/>
                <a:sym typeface="Wingdings" pitchFamily="2" charset="2"/>
              </a:rPr>
              <a:t>signal</a:t>
            </a:r>
            <a:r>
              <a:rPr lang="es-ES" sz="1400" b="1" dirty="0">
                <a:solidFill>
                  <a:schemeClr val="accent6"/>
                </a:solidFill>
                <a:latin typeface="Aptos" panose="020B0004020202020204" pitchFamily="34" charset="0"/>
                <a:sym typeface="Wingdings" pitchFamily="2" charset="2"/>
              </a:rPr>
              <a:t> </a:t>
            </a:r>
            <a:r>
              <a:rPr lang="es-ES" sz="1400" b="1" dirty="0" err="1">
                <a:solidFill>
                  <a:schemeClr val="accent6"/>
                </a:solidFill>
                <a:latin typeface="Aptos" panose="020B0004020202020204" pitchFamily="34" charset="0"/>
                <a:sym typeface="Wingdings" pitchFamily="2" charset="2"/>
              </a:rPr>
              <a:t>region</a:t>
            </a:r>
            <a:endParaRPr lang="en-ES" b="1" dirty="0">
              <a:solidFill>
                <a:schemeClr val="accent6"/>
              </a:solidFill>
              <a:latin typeface="Aptos" panose="020B00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24CF5F-FE71-2974-F307-AF3958E6D5EE}"/>
              </a:ext>
            </a:extLst>
          </p:cNvPr>
          <p:cNvSpPr/>
          <p:nvPr/>
        </p:nvSpPr>
        <p:spPr>
          <a:xfrm>
            <a:off x="424467" y="2158000"/>
            <a:ext cx="9689689" cy="240260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091334-5B13-2DE0-F1CA-D4D6B21379FF}"/>
              </a:ext>
            </a:extLst>
          </p:cNvPr>
          <p:cNvSpPr/>
          <p:nvPr/>
        </p:nvSpPr>
        <p:spPr>
          <a:xfrm>
            <a:off x="424467" y="4645246"/>
            <a:ext cx="9689689" cy="128720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07369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5B167-1AFE-0117-3AE7-45DB78ED9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AA82C43C-6018-CEF8-2691-28E301DE2F26}"/>
              </a:ext>
            </a:extLst>
          </p:cNvPr>
          <p:cNvSpPr txBox="1"/>
          <p:nvPr/>
        </p:nvSpPr>
        <p:spPr>
          <a:xfrm>
            <a:off x="1798021" y="426010"/>
            <a:ext cx="8926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ES" sz="3200" b="1" dirty="0"/>
              <a:t>RESULTS COUNTS RESCALING </a:t>
            </a:r>
            <a:r>
              <a:rPr lang="en-ES" sz="2800" b="1" dirty="0"/>
              <a:t>for GG_1300_200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2B0370-83C7-D389-8E7C-100EED2024CF}"/>
              </a:ext>
            </a:extLst>
          </p:cNvPr>
          <p:cNvSpPr txBox="1">
            <a:spLocks/>
          </p:cNvSpPr>
          <p:nvPr/>
        </p:nvSpPr>
        <p:spPr>
          <a:xfrm>
            <a:off x="810228" y="1465503"/>
            <a:ext cx="8785593" cy="4758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/>
          </a:p>
          <a:p>
            <a:endParaRPr lang="en-GB" dirty="0"/>
          </a:p>
          <a:p>
            <a:pPr>
              <a:buFont typeface="Wingdings" pitchFamily="2" charset="2"/>
              <a:buChar char="L"/>
            </a:pPr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456BD1-5019-A6D7-7165-FF04588A911A}"/>
              </a:ext>
            </a:extLst>
          </p:cNvPr>
          <p:cNvSpPr txBox="1"/>
          <p:nvPr/>
        </p:nvSpPr>
        <p:spPr>
          <a:xfrm>
            <a:off x="9432623" y="1991125"/>
            <a:ext cx="249002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effectLst/>
                <a:latin typeface="Aptos" panose="020B0004020202020204" pitchFamily="34" charset="0"/>
              </a:rPr>
              <a:t>MSE only cont.</a:t>
            </a:r>
          </a:p>
          <a:p>
            <a:r>
              <a:rPr lang="en-GB" sz="1400" dirty="0">
                <a:solidFill>
                  <a:schemeClr val="tx2"/>
                </a:solidFill>
                <a:effectLst/>
                <a:latin typeface="Aptos" panose="020B0004020202020204" pitchFamily="34" charset="0"/>
              </a:rPr>
              <a:t>AUROC</a:t>
            </a:r>
            <a:r>
              <a:rPr lang="en-GB" sz="1400" dirty="0">
                <a:solidFill>
                  <a:schemeClr val="tx2"/>
                </a:solidFill>
                <a:latin typeface="Aptos" panose="020B0004020202020204" pitchFamily="34" charset="0"/>
              </a:rPr>
              <a:t>:0.9372</a:t>
            </a:r>
            <a:endParaRPr lang="en-GB" sz="1400" dirty="0">
              <a:solidFill>
                <a:schemeClr val="tx2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400" dirty="0">
                <a:solidFill>
                  <a:schemeClr val="tx2"/>
                </a:solidFill>
                <a:effectLst/>
                <a:latin typeface="Aptos" panose="020B0004020202020204" pitchFamily="34" charset="0"/>
              </a:rPr>
              <a:t>AURPC</a:t>
            </a:r>
            <a:r>
              <a:rPr lang="en-GB" sz="1400" dirty="0">
                <a:solidFill>
                  <a:schemeClr val="tx2"/>
                </a:solidFill>
                <a:latin typeface="Aptos" panose="020B0004020202020204" pitchFamily="34" charset="0"/>
              </a:rPr>
              <a:t>:0.3450</a:t>
            </a:r>
          </a:p>
          <a:p>
            <a:endParaRPr lang="en-GB" sz="1400" dirty="0">
              <a:solidFill>
                <a:schemeClr val="accent6"/>
              </a:solidFill>
              <a:latin typeface="Aptos" panose="020B0004020202020204" pitchFamily="34" charset="0"/>
            </a:endParaRPr>
          </a:p>
          <a:p>
            <a:r>
              <a:rPr lang="en-GB" sz="1400" b="1" dirty="0">
                <a:solidFill>
                  <a:schemeClr val="accent6"/>
                </a:solidFill>
                <a:latin typeface="Aptos" panose="020B0004020202020204" pitchFamily="34" charset="0"/>
              </a:rPr>
              <a:t>MSE only cont. + jet</a:t>
            </a:r>
          </a:p>
          <a:p>
            <a:r>
              <a:rPr lang="en-GB" sz="1400" b="1" dirty="0">
                <a:solidFill>
                  <a:schemeClr val="accent6"/>
                </a:solidFill>
                <a:latin typeface="Aptos" panose="020B0004020202020204" pitchFamily="34" charset="0"/>
              </a:rPr>
              <a:t>AUROC: 0.9439</a:t>
            </a:r>
          </a:p>
          <a:p>
            <a:r>
              <a:rPr lang="en-GB" sz="1400" b="1" dirty="0">
                <a:solidFill>
                  <a:schemeClr val="accent6"/>
                </a:solidFill>
                <a:latin typeface="Aptos" panose="020B0004020202020204" pitchFamily="34" charset="0"/>
              </a:rPr>
              <a:t>AURPC: 0.4138</a:t>
            </a:r>
            <a:endParaRPr lang="en-ES" sz="1400" b="1" dirty="0">
              <a:solidFill>
                <a:schemeClr val="accent6"/>
              </a:solidFill>
              <a:latin typeface="Aptos" panose="020B0004020202020204" pitchFamily="34" charset="0"/>
            </a:endParaRPr>
          </a:p>
          <a:p>
            <a:endParaRPr lang="en-GB" sz="1400" dirty="0">
              <a:solidFill>
                <a:schemeClr val="accent6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400" b="1" dirty="0">
                <a:effectLst/>
                <a:latin typeface="Aptos" panose="020B0004020202020204" pitchFamily="34" charset="0"/>
              </a:rPr>
              <a:t>Mi</a:t>
            </a:r>
            <a:r>
              <a:rPr lang="en-GB" sz="1400" b="1" dirty="0">
                <a:latin typeface="Aptos" panose="020B0004020202020204" pitchFamily="34" charset="0"/>
              </a:rPr>
              <a:t>x Loss</a:t>
            </a:r>
          </a:p>
          <a:p>
            <a:r>
              <a:rPr lang="en-GB" sz="1400" dirty="0">
                <a:latin typeface="Aptos" panose="020B0004020202020204" pitchFamily="34" charset="0"/>
              </a:rPr>
              <a:t>AUROC: 0.9385</a:t>
            </a:r>
          </a:p>
          <a:p>
            <a:r>
              <a:rPr lang="en-GB" sz="1400" dirty="0">
                <a:latin typeface="Aptos" panose="020B0004020202020204" pitchFamily="34" charset="0"/>
              </a:rPr>
              <a:t>AUPRC: 0.3495</a:t>
            </a:r>
            <a:endParaRPr lang="en-ES" dirty="0"/>
          </a:p>
          <a:p>
            <a:endParaRPr lang="en-GB" sz="1400" b="1" dirty="0">
              <a:latin typeface="Aptos" panose="020B0004020202020204" pitchFamily="34" charset="0"/>
            </a:endParaRPr>
          </a:p>
          <a:p>
            <a:r>
              <a:rPr lang="en-GB" sz="1400" b="1" dirty="0">
                <a:latin typeface="Aptos" panose="020B0004020202020204" pitchFamily="34" charset="0"/>
              </a:rPr>
              <a:t>MSE all</a:t>
            </a:r>
          </a:p>
          <a:p>
            <a:r>
              <a:rPr lang="en-GB" sz="1400" dirty="0">
                <a:latin typeface="Aptos" panose="020B0004020202020204" pitchFamily="34" charset="0"/>
              </a:rPr>
              <a:t>AUROC: 0.9322</a:t>
            </a:r>
          </a:p>
          <a:p>
            <a:r>
              <a:rPr lang="en-GB" sz="1400" dirty="0">
                <a:latin typeface="Aptos" panose="020B0004020202020204" pitchFamily="34" charset="0"/>
              </a:rPr>
              <a:t>AUPRC: 0.2891</a:t>
            </a:r>
            <a:endParaRPr lang="en-ES" dirty="0"/>
          </a:p>
          <a:p>
            <a:endParaRPr lang="en-GB" sz="1400" dirty="0">
              <a:latin typeface="Aptos" panose="020B0004020202020204" pitchFamily="34" charset="0"/>
            </a:endParaRPr>
          </a:p>
          <a:p>
            <a:endParaRPr lang="en-GB" sz="1400" b="1" dirty="0">
              <a:effectLst/>
              <a:latin typeface="Aptos" panose="020B0004020202020204" pitchFamily="34" charset="0"/>
            </a:endParaRP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8841E58-8041-FEA9-FC76-EF5241076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728" y="1170458"/>
            <a:ext cx="3949701" cy="2514600"/>
          </a:xfrm>
          <a:prstGeom prst="rect">
            <a:avLst/>
          </a:prstGeom>
        </p:spPr>
      </p:pic>
      <p:pic>
        <p:nvPicPr>
          <p:cNvPr id="7" name="Picture 6" descr="A graph of a line graph&#10;&#10;AI-generated content may be incorrect.">
            <a:extLst>
              <a:ext uri="{FF2B5EF4-FFF2-40B4-BE49-F238E27FC236}">
                <a16:creationId xmlns:a16="http://schemas.microsoft.com/office/drawing/2014/main" id="{0792C7B1-78AF-0655-A8F9-362CE77A2B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728" y="3844574"/>
            <a:ext cx="3873500" cy="2482048"/>
          </a:xfrm>
          <a:prstGeom prst="rect">
            <a:avLst/>
          </a:prstGeom>
        </p:spPr>
      </p:pic>
      <p:pic>
        <p:nvPicPr>
          <p:cNvPr id="9" name="Picture 8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95723166-12B9-D3D1-FB51-0890E0A8DD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550" y="3868562"/>
            <a:ext cx="3873500" cy="2514600"/>
          </a:xfrm>
          <a:prstGeom prst="rect">
            <a:avLst/>
          </a:prstGeom>
        </p:spPr>
      </p:pic>
      <p:pic>
        <p:nvPicPr>
          <p:cNvPr id="11" name="Picture 10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47CACBD0-D806-4292-047B-44F0DB7237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550" y="1170458"/>
            <a:ext cx="38735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899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E04DB-2BF7-90A3-E190-61AD3E832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4A7976CD-AE7E-3BFC-D581-934312F99154}"/>
              </a:ext>
            </a:extLst>
          </p:cNvPr>
          <p:cNvSpPr txBox="1"/>
          <p:nvPr/>
        </p:nvSpPr>
        <p:spPr>
          <a:xfrm>
            <a:off x="1798021" y="426010"/>
            <a:ext cx="8926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ES" sz="3200" b="1" dirty="0"/>
              <a:t>RESULTS WEIGHTS RESCALING for </a:t>
            </a:r>
            <a:r>
              <a:rPr lang="en-ES" sz="2800" b="1" dirty="0"/>
              <a:t>GG_1300_200</a:t>
            </a:r>
            <a:endParaRPr lang="en-ES" sz="3200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12EC5AF-0058-49B2-3239-E8489153CC96}"/>
              </a:ext>
            </a:extLst>
          </p:cNvPr>
          <p:cNvSpPr txBox="1">
            <a:spLocks/>
          </p:cNvSpPr>
          <p:nvPr/>
        </p:nvSpPr>
        <p:spPr>
          <a:xfrm>
            <a:off x="810228" y="1465503"/>
            <a:ext cx="8785593" cy="4758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/>
          </a:p>
          <a:p>
            <a:endParaRPr lang="en-GB" dirty="0"/>
          </a:p>
          <a:p>
            <a:pPr>
              <a:buFont typeface="Wingdings" pitchFamily="2" charset="2"/>
              <a:buChar char="L"/>
            </a:pPr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693088-1DDF-526F-BB80-24D6B63508F4}"/>
              </a:ext>
            </a:extLst>
          </p:cNvPr>
          <p:cNvSpPr txBox="1"/>
          <p:nvPr/>
        </p:nvSpPr>
        <p:spPr>
          <a:xfrm>
            <a:off x="9479297" y="1967137"/>
            <a:ext cx="249002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effectLst/>
                <a:latin typeface="Aptos" panose="020B0004020202020204" pitchFamily="34" charset="0"/>
              </a:rPr>
              <a:t>MSE only cont.</a:t>
            </a:r>
          </a:p>
          <a:p>
            <a:r>
              <a:rPr lang="en-GB" sz="1400" dirty="0">
                <a:solidFill>
                  <a:schemeClr val="tx2"/>
                </a:solidFill>
                <a:effectLst/>
                <a:latin typeface="Aptos" panose="020B0004020202020204" pitchFamily="34" charset="0"/>
              </a:rPr>
              <a:t>AUROC</a:t>
            </a:r>
            <a:r>
              <a:rPr lang="en-GB" sz="1400" dirty="0">
                <a:solidFill>
                  <a:schemeClr val="tx2"/>
                </a:solidFill>
                <a:latin typeface="Aptos" panose="020B0004020202020204" pitchFamily="34" charset="0"/>
              </a:rPr>
              <a:t>: 0.9516</a:t>
            </a:r>
            <a:endParaRPr lang="en-GB" sz="1400" dirty="0">
              <a:solidFill>
                <a:schemeClr val="tx2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400" dirty="0">
                <a:solidFill>
                  <a:schemeClr val="tx2"/>
                </a:solidFill>
                <a:effectLst/>
                <a:latin typeface="Aptos" panose="020B0004020202020204" pitchFamily="34" charset="0"/>
              </a:rPr>
              <a:t>AURPC</a:t>
            </a:r>
            <a:r>
              <a:rPr lang="en-GB" sz="1400" dirty="0">
                <a:solidFill>
                  <a:schemeClr val="tx2"/>
                </a:solidFill>
                <a:latin typeface="Aptos" panose="020B0004020202020204" pitchFamily="34" charset="0"/>
              </a:rPr>
              <a:t>: 0.6839</a:t>
            </a:r>
          </a:p>
          <a:p>
            <a:endParaRPr lang="en-GB" sz="1400" dirty="0">
              <a:solidFill>
                <a:schemeClr val="accent6"/>
              </a:solidFill>
              <a:latin typeface="Aptos" panose="020B0004020202020204" pitchFamily="34" charset="0"/>
            </a:endParaRPr>
          </a:p>
          <a:p>
            <a:r>
              <a:rPr lang="en-GB" sz="1400" b="1" dirty="0">
                <a:solidFill>
                  <a:schemeClr val="accent6"/>
                </a:solidFill>
                <a:latin typeface="Aptos" panose="020B0004020202020204" pitchFamily="34" charset="0"/>
              </a:rPr>
              <a:t>MSE only cont. + jet</a:t>
            </a:r>
          </a:p>
          <a:p>
            <a:r>
              <a:rPr lang="en-GB" sz="1400" b="1" dirty="0">
                <a:solidFill>
                  <a:schemeClr val="accent6"/>
                </a:solidFill>
                <a:latin typeface="Aptos" panose="020B0004020202020204" pitchFamily="34" charset="0"/>
              </a:rPr>
              <a:t>AUROC: 0.9570</a:t>
            </a:r>
          </a:p>
          <a:p>
            <a:r>
              <a:rPr lang="en-GB" sz="1400" b="1" dirty="0">
                <a:solidFill>
                  <a:schemeClr val="accent6"/>
                </a:solidFill>
                <a:latin typeface="Aptos" panose="020B0004020202020204" pitchFamily="34" charset="0"/>
              </a:rPr>
              <a:t>AURPC: 0.7302</a:t>
            </a:r>
            <a:endParaRPr lang="en-ES" sz="1400" b="1" dirty="0">
              <a:solidFill>
                <a:schemeClr val="accent6"/>
              </a:solidFill>
              <a:latin typeface="Aptos" panose="020B0004020202020204" pitchFamily="34" charset="0"/>
            </a:endParaRPr>
          </a:p>
          <a:p>
            <a:endParaRPr lang="en-GB" sz="1400" dirty="0">
              <a:solidFill>
                <a:schemeClr val="accent6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400" b="1" dirty="0">
                <a:effectLst/>
                <a:latin typeface="Aptos" panose="020B0004020202020204" pitchFamily="34" charset="0"/>
              </a:rPr>
              <a:t>Mi</a:t>
            </a:r>
            <a:r>
              <a:rPr lang="en-GB" sz="1400" b="1" dirty="0">
                <a:latin typeface="Aptos" panose="020B0004020202020204" pitchFamily="34" charset="0"/>
              </a:rPr>
              <a:t>x Loss</a:t>
            </a:r>
          </a:p>
          <a:p>
            <a:r>
              <a:rPr lang="en-GB" sz="1400" dirty="0">
                <a:latin typeface="Aptos" panose="020B0004020202020204" pitchFamily="34" charset="0"/>
              </a:rPr>
              <a:t>AUROC: 0.9513</a:t>
            </a:r>
          </a:p>
          <a:p>
            <a:r>
              <a:rPr lang="en-GB" sz="1400" dirty="0">
                <a:latin typeface="Aptos" panose="020B0004020202020204" pitchFamily="34" charset="0"/>
              </a:rPr>
              <a:t>AUPRC: 0.6819</a:t>
            </a:r>
            <a:endParaRPr lang="en-ES" dirty="0"/>
          </a:p>
          <a:p>
            <a:endParaRPr lang="en-GB" sz="1400" b="1" dirty="0">
              <a:latin typeface="Aptos" panose="020B0004020202020204" pitchFamily="34" charset="0"/>
            </a:endParaRPr>
          </a:p>
          <a:p>
            <a:r>
              <a:rPr lang="en-GB" sz="1400" b="1" dirty="0">
                <a:latin typeface="Aptos" panose="020B0004020202020204" pitchFamily="34" charset="0"/>
              </a:rPr>
              <a:t>MSE all</a:t>
            </a:r>
          </a:p>
          <a:p>
            <a:r>
              <a:rPr lang="en-GB" sz="1400" dirty="0">
                <a:latin typeface="Aptos" panose="020B0004020202020204" pitchFamily="34" charset="0"/>
              </a:rPr>
              <a:t>AUROC: 0.9468</a:t>
            </a:r>
          </a:p>
          <a:p>
            <a:r>
              <a:rPr lang="en-GB" sz="1400" dirty="0">
                <a:latin typeface="Aptos" panose="020B0004020202020204" pitchFamily="34" charset="0"/>
              </a:rPr>
              <a:t>AUPRC:0.6475</a:t>
            </a:r>
            <a:endParaRPr lang="en-ES" dirty="0"/>
          </a:p>
          <a:p>
            <a:endParaRPr lang="en-GB" sz="1400" dirty="0">
              <a:latin typeface="Aptos" panose="020B0004020202020204" pitchFamily="34" charset="0"/>
            </a:endParaRPr>
          </a:p>
          <a:p>
            <a:endParaRPr lang="en-GB" sz="1400" b="1" dirty="0">
              <a:effectLst/>
              <a:latin typeface="Aptos" panose="020B0004020202020204" pitchFamily="34" charset="0"/>
            </a:endParaRP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E0368A9B-67A1-5323-EF0C-09B409104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6642" y="1351467"/>
            <a:ext cx="3937758" cy="2475162"/>
          </a:xfrm>
          <a:prstGeom prst="rect">
            <a:avLst/>
          </a:prstGeom>
        </p:spPr>
      </p:pic>
      <p:pic>
        <p:nvPicPr>
          <p:cNvPr id="7" name="Picture 6" descr="A graph of a line graph&#10;&#10;AI-generated content may be incorrect.">
            <a:extLst>
              <a:ext uri="{FF2B5EF4-FFF2-40B4-BE49-F238E27FC236}">
                <a16:creationId xmlns:a16="http://schemas.microsoft.com/office/drawing/2014/main" id="{994FC468-A641-1B73-0C78-886C03F630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3007" y="3814008"/>
            <a:ext cx="3861393" cy="2474290"/>
          </a:xfrm>
          <a:prstGeom prst="rect">
            <a:avLst/>
          </a:prstGeom>
        </p:spPr>
      </p:pic>
      <p:pic>
        <p:nvPicPr>
          <p:cNvPr id="9" name="Picture 8" descr="A graph of a number of weight loss&#10;&#10;AI-generated content may be incorrect.">
            <a:extLst>
              <a:ext uri="{FF2B5EF4-FFF2-40B4-BE49-F238E27FC236}">
                <a16:creationId xmlns:a16="http://schemas.microsoft.com/office/drawing/2014/main" id="{94A5A51D-0348-7275-2949-B2B80BFE10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893" y="1291291"/>
            <a:ext cx="3786414" cy="2474290"/>
          </a:xfrm>
          <a:prstGeom prst="rect">
            <a:avLst/>
          </a:prstGeom>
        </p:spPr>
      </p:pic>
      <p:pic>
        <p:nvPicPr>
          <p:cNvPr id="11" name="Picture 10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F82CF70A-E861-AAD5-BE8E-894138F7E7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293" y="3844574"/>
            <a:ext cx="3786414" cy="245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068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5C754-4E2A-AB2A-D04F-B587ABA7E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B43A144C-E836-28B8-D8F9-71283EDBA353}"/>
              </a:ext>
            </a:extLst>
          </p:cNvPr>
          <p:cNvSpPr txBox="1"/>
          <p:nvPr/>
        </p:nvSpPr>
        <p:spPr>
          <a:xfrm>
            <a:off x="1798021" y="426010"/>
            <a:ext cx="8926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ES" sz="3200" b="1" dirty="0"/>
              <a:t>RESULTS WEIGHTS RESCALING ALL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044E4B4-20A5-EFC0-4F9A-64B9B2AA6DB1}"/>
              </a:ext>
            </a:extLst>
          </p:cNvPr>
          <p:cNvSpPr txBox="1">
            <a:spLocks/>
          </p:cNvSpPr>
          <p:nvPr/>
        </p:nvSpPr>
        <p:spPr>
          <a:xfrm>
            <a:off x="810228" y="1465503"/>
            <a:ext cx="8785593" cy="4758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/>
          </a:p>
          <a:p>
            <a:endParaRPr lang="en-GB" dirty="0"/>
          </a:p>
          <a:p>
            <a:pPr>
              <a:buFont typeface="Wingdings" pitchFamily="2" charset="2"/>
              <a:buChar char="L"/>
            </a:pPr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AD0C35-F706-2CCE-B448-1B3730B35E64}"/>
              </a:ext>
            </a:extLst>
          </p:cNvPr>
          <p:cNvSpPr txBox="1"/>
          <p:nvPr/>
        </p:nvSpPr>
        <p:spPr>
          <a:xfrm>
            <a:off x="9199415" y="1951748"/>
            <a:ext cx="299258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</a:rPr>
              <a:t>MSE only cont.</a:t>
            </a:r>
          </a:p>
          <a:p>
            <a:r>
              <a:rPr lang="en-GB" sz="1200" dirty="0">
                <a:effectLst/>
              </a:rPr>
              <a:t>AUROC</a:t>
            </a:r>
            <a:r>
              <a:rPr lang="en-GB" sz="1200" dirty="0"/>
              <a:t>: </a:t>
            </a:r>
            <a:r>
              <a:rPr lang="en-ES" sz="1200" dirty="0"/>
              <a:t>0,825 </a:t>
            </a:r>
            <a:r>
              <a:rPr lang="en-GB" sz="1200" dirty="0">
                <a:effectLst/>
              </a:rPr>
              <a:t>+- </a:t>
            </a:r>
            <a:r>
              <a:rPr lang="en-ES" sz="1200" dirty="0"/>
              <a:t>0,163</a:t>
            </a:r>
            <a:endParaRPr lang="en-GB" sz="1200" dirty="0">
              <a:effectLst/>
            </a:endParaRPr>
          </a:p>
          <a:p>
            <a:r>
              <a:rPr lang="en-GB" sz="1200" dirty="0">
                <a:effectLst/>
              </a:rPr>
              <a:t>AURPC</a:t>
            </a:r>
            <a:r>
              <a:rPr lang="en-GB" sz="1200" dirty="0"/>
              <a:t>: </a:t>
            </a:r>
            <a:r>
              <a:rPr lang="en-ES" sz="1200" dirty="0"/>
              <a:t>0,188 </a:t>
            </a:r>
            <a:r>
              <a:rPr lang="en-GB" sz="1200" dirty="0"/>
              <a:t>+- </a:t>
            </a:r>
            <a:r>
              <a:rPr lang="en-ES" sz="1200" dirty="0"/>
              <a:t>0,234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b="1" dirty="0">
                <a:solidFill>
                  <a:schemeClr val="accent6"/>
                </a:solidFill>
              </a:rPr>
              <a:t>MSE only cont. + jet</a:t>
            </a:r>
          </a:p>
          <a:p>
            <a:r>
              <a:rPr lang="en-GB" sz="1200" b="1" dirty="0">
                <a:solidFill>
                  <a:schemeClr val="accent6"/>
                </a:solidFill>
              </a:rPr>
              <a:t>AUROC:</a:t>
            </a:r>
            <a:r>
              <a:rPr lang="en-ES" sz="1200" dirty="0">
                <a:solidFill>
                  <a:schemeClr val="accent6"/>
                </a:solidFill>
              </a:rPr>
              <a:t>0,833 </a:t>
            </a:r>
            <a:r>
              <a:rPr lang="en-GB" sz="1200" b="1" dirty="0">
                <a:solidFill>
                  <a:schemeClr val="accent6"/>
                </a:solidFill>
              </a:rPr>
              <a:t>+- </a:t>
            </a:r>
            <a:r>
              <a:rPr lang="en-ES" sz="1200" dirty="0">
                <a:solidFill>
                  <a:schemeClr val="accent6"/>
                </a:solidFill>
              </a:rPr>
              <a:t>0,154</a:t>
            </a:r>
            <a:endParaRPr lang="en-GB" sz="1200" b="1" dirty="0">
              <a:solidFill>
                <a:schemeClr val="accent6"/>
              </a:solidFill>
            </a:endParaRPr>
          </a:p>
          <a:p>
            <a:r>
              <a:rPr lang="en-GB" sz="1200" b="1" dirty="0">
                <a:solidFill>
                  <a:schemeClr val="accent6"/>
                </a:solidFill>
              </a:rPr>
              <a:t>AURPC:</a:t>
            </a:r>
            <a:r>
              <a:rPr lang="en-ES" sz="1200" dirty="0">
                <a:solidFill>
                  <a:schemeClr val="accent6"/>
                </a:solidFill>
              </a:rPr>
              <a:t>0,235 </a:t>
            </a:r>
            <a:r>
              <a:rPr lang="en-ES" sz="1200" b="1" dirty="0">
                <a:solidFill>
                  <a:schemeClr val="accent6"/>
                </a:solidFill>
              </a:rPr>
              <a:t>+- </a:t>
            </a:r>
            <a:r>
              <a:rPr lang="en-ES" sz="1200" dirty="0">
                <a:solidFill>
                  <a:schemeClr val="accent6"/>
                </a:solidFill>
              </a:rPr>
              <a:t>0,248</a:t>
            </a:r>
          </a:p>
          <a:p>
            <a:endParaRPr lang="en-ES" sz="1200" b="1" dirty="0"/>
          </a:p>
          <a:p>
            <a:endParaRPr lang="en-GB" sz="1200" dirty="0">
              <a:effectLst/>
            </a:endParaRPr>
          </a:p>
          <a:p>
            <a:r>
              <a:rPr lang="en-GB" sz="1200" b="1" dirty="0">
                <a:effectLst/>
              </a:rPr>
              <a:t>Mi</a:t>
            </a:r>
            <a:r>
              <a:rPr lang="en-GB" sz="1200" b="1" dirty="0"/>
              <a:t>x Loss</a:t>
            </a:r>
          </a:p>
          <a:p>
            <a:r>
              <a:rPr lang="en-GB" sz="1200" dirty="0"/>
              <a:t>AUROC:</a:t>
            </a:r>
            <a:r>
              <a:rPr lang="en-ES" sz="1200" dirty="0"/>
              <a:t>0,825 </a:t>
            </a:r>
            <a:r>
              <a:rPr lang="en-GB" sz="1200" dirty="0"/>
              <a:t>+-  </a:t>
            </a:r>
            <a:r>
              <a:rPr lang="en-ES" sz="1200" dirty="0"/>
              <a:t>0,155</a:t>
            </a:r>
            <a:endParaRPr lang="en-GB" sz="1200" dirty="0"/>
          </a:p>
          <a:p>
            <a:r>
              <a:rPr lang="en-GB" sz="1200" dirty="0"/>
              <a:t>AUPRC:</a:t>
            </a:r>
            <a:r>
              <a:rPr lang="en-ES" sz="1200" dirty="0"/>
              <a:t>0,197 +- 0,235</a:t>
            </a:r>
          </a:p>
          <a:p>
            <a:endParaRPr lang="en-ES" sz="1200" dirty="0"/>
          </a:p>
          <a:p>
            <a:endParaRPr lang="en-GB" sz="1200" b="1" dirty="0"/>
          </a:p>
          <a:p>
            <a:r>
              <a:rPr lang="en-GB" sz="1200" b="1" dirty="0"/>
              <a:t>MSE all</a:t>
            </a:r>
          </a:p>
          <a:p>
            <a:r>
              <a:rPr lang="en-GB" sz="1200" dirty="0"/>
              <a:t>AUROC: </a:t>
            </a:r>
            <a:r>
              <a:rPr lang="en-ES" sz="1200" dirty="0"/>
              <a:t>0,822 </a:t>
            </a:r>
            <a:r>
              <a:rPr lang="en-GB" sz="1200" dirty="0"/>
              <a:t>+- </a:t>
            </a:r>
            <a:r>
              <a:rPr lang="en-ES" sz="1200" dirty="0"/>
              <a:t>0,164</a:t>
            </a:r>
            <a:endParaRPr lang="en-GB" sz="1200" dirty="0"/>
          </a:p>
          <a:p>
            <a:r>
              <a:rPr lang="en-GB" sz="1200" dirty="0"/>
              <a:t>AUPRC:</a:t>
            </a:r>
            <a:r>
              <a:rPr lang="en-ES" sz="1200" dirty="0"/>
              <a:t>0,158 +- 0,230</a:t>
            </a:r>
          </a:p>
          <a:p>
            <a:endParaRPr lang="en-GB" sz="1200" dirty="0"/>
          </a:p>
          <a:p>
            <a:endParaRPr lang="en-GB" sz="1200" b="1" dirty="0">
              <a:effectLst/>
            </a:endParaRPr>
          </a:p>
        </p:txBody>
      </p:sp>
      <p:pic>
        <p:nvPicPr>
          <p:cNvPr id="8" name="Picture 7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CC5A9D7C-B9B0-A35A-1D9E-71B07BE04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379" y="1259304"/>
            <a:ext cx="3417983" cy="2525226"/>
          </a:xfrm>
          <a:prstGeom prst="rect">
            <a:avLst/>
          </a:prstGeom>
        </p:spPr>
      </p:pic>
      <p:pic>
        <p:nvPicPr>
          <p:cNvPr id="12" name="Picture 11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041BE0AE-E0A7-3826-5064-DE370912D3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3024" y="3844574"/>
            <a:ext cx="3201721" cy="2490926"/>
          </a:xfrm>
          <a:prstGeom prst="rect">
            <a:avLst/>
          </a:prstGeom>
        </p:spPr>
      </p:pic>
      <p:pic>
        <p:nvPicPr>
          <p:cNvPr id="14" name="Picture 13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F93F72A3-DA50-0FA6-EB4F-939EF21C46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339" y="1216984"/>
            <a:ext cx="3201721" cy="2490926"/>
          </a:xfrm>
          <a:prstGeom prst="rect">
            <a:avLst/>
          </a:prstGeom>
        </p:spPr>
      </p:pic>
      <p:pic>
        <p:nvPicPr>
          <p:cNvPr id="16" name="Picture 15" descr="A graph of a number of lines&#10;&#10;AI-generated content may be incorrect.">
            <a:extLst>
              <a:ext uri="{FF2B5EF4-FFF2-40B4-BE49-F238E27FC236}">
                <a16:creationId xmlns:a16="http://schemas.microsoft.com/office/drawing/2014/main" id="{BDCE62EC-79E6-FF08-0C19-34A56C439C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578" y="3685372"/>
            <a:ext cx="3198482" cy="2538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439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39EBAB-CB66-BB75-5D6C-AE3EA1A38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CF17457-204B-82D8-D335-6FDBE0ED885C}"/>
              </a:ext>
            </a:extLst>
          </p:cNvPr>
          <p:cNvSpPr txBox="1"/>
          <p:nvPr/>
        </p:nvSpPr>
        <p:spPr>
          <a:xfrm>
            <a:off x="1798021" y="426010"/>
            <a:ext cx="8926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ES" sz="3200" b="1" dirty="0"/>
              <a:t>RESULTS COUNTS RESCALING ALL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9249BA2-BB06-47BC-AC6A-8806094FBF9E}"/>
              </a:ext>
            </a:extLst>
          </p:cNvPr>
          <p:cNvSpPr txBox="1">
            <a:spLocks/>
          </p:cNvSpPr>
          <p:nvPr/>
        </p:nvSpPr>
        <p:spPr>
          <a:xfrm>
            <a:off x="810228" y="1465503"/>
            <a:ext cx="8785593" cy="4758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/>
          </a:p>
          <a:p>
            <a:endParaRPr lang="en-GB" dirty="0"/>
          </a:p>
          <a:p>
            <a:pPr>
              <a:buFont typeface="Wingdings" pitchFamily="2" charset="2"/>
              <a:buChar char="L"/>
            </a:pPr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9EC230-870B-9491-F869-73108905C5BC}"/>
              </a:ext>
            </a:extLst>
          </p:cNvPr>
          <p:cNvSpPr txBox="1"/>
          <p:nvPr/>
        </p:nvSpPr>
        <p:spPr>
          <a:xfrm>
            <a:off x="9595821" y="1859415"/>
            <a:ext cx="249002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</a:rPr>
              <a:t>MSE only cont.</a:t>
            </a:r>
          </a:p>
          <a:p>
            <a:r>
              <a:rPr lang="en-GB" sz="1200" dirty="0">
                <a:solidFill>
                  <a:schemeClr val="tx2"/>
                </a:solidFill>
                <a:effectLst/>
              </a:rPr>
              <a:t>AUROC</a:t>
            </a:r>
            <a:r>
              <a:rPr lang="en-GB" sz="1200" dirty="0">
                <a:solidFill>
                  <a:schemeClr val="tx2"/>
                </a:solidFill>
              </a:rPr>
              <a:t>: </a:t>
            </a:r>
            <a:r>
              <a:rPr lang="en-ES" sz="1200" dirty="0"/>
              <a:t>0,810 </a:t>
            </a:r>
            <a:r>
              <a:rPr lang="en-GB" sz="1200" dirty="0">
                <a:solidFill>
                  <a:schemeClr val="tx2"/>
                </a:solidFill>
                <a:effectLst/>
              </a:rPr>
              <a:t>+-</a:t>
            </a:r>
            <a:r>
              <a:rPr lang="en-ES" sz="1200" dirty="0"/>
              <a:t>0,162</a:t>
            </a:r>
            <a:endParaRPr lang="en-GB" sz="1200" dirty="0">
              <a:solidFill>
                <a:schemeClr val="tx2"/>
              </a:solidFill>
              <a:effectLst/>
            </a:endParaRPr>
          </a:p>
          <a:p>
            <a:r>
              <a:rPr lang="en-GB" sz="1200" dirty="0">
                <a:solidFill>
                  <a:schemeClr val="tx2"/>
                </a:solidFill>
                <a:effectLst/>
              </a:rPr>
              <a:t>AURPC</a:t>
            </a:r>
            <a:r>
              <a:rPr lang="en-GB" sz="1200" dirty="0">
                <a:solidFill>
                  <a:schemeClr val="tx2"/>
                </a:solidFill>
              </a:rPr>
              <a:t>:</a:t>
            </a:r>
            <a:r>
              <a:rPr lang="en-ES" sz="1200" dirty="0"/>
              <a:t>0,213 </a:t>
            </a:r>
            <a:r>
              <a:rPr lang="en-GB" sz="1200" dirty="0">
                <a:solidFill>
                  <a:schemeClr val="tx2"/>
                </a:solidFill>
              </a:rPr>
              <a:t>+- </a:t>
            </a:r>
            <a:r>
              <a:rPr lang="en-ES" sz="1200" dirty="0"/>
              <a:t>0,240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endParaRPr lang="en-GB" sz="1200" dirty="0">
              <a:solidFill>
                <a:schemeClr val="accent6"/>
              </a:solidFill>
            </a:endParaRPr>
          </a:p>
          <a:p>
            <a:r>
              <a:rPr lang="en-GB" sz="1200" b="1" dirty="0">
                <a:solidFill>
                  <a:schemeClr val="accent6"/>
                </a:solidFill>
              </a:rPr>
              <a:t>MSE only cont. + jet</a:t>
            </a:r>
          </a:p>
          <a:p>
            <a:r>
              <a:rPr lang="en-GB" sz="1200" b="1" dirty="0">
                <a:solidFill>
                  <a:schemeClr val="accent6"/>
                </a:solidFill>
              </a:rPr>
              <a:t>AUROC:</a:t>
            </a:r>
            <a:r>
              <a:rPr lang="en-ES" sz="1200" dirty="0">
                <a:solidFill>
                  <a:schemeClr val="accent6"/>
                </a:solidFill>
              </a:rPr>
              <a:t>0,821 </a:t>
            </a:r>
            <a:r>
              <a:rPr lang="en-GB" sz="1200" b="1" dirty="0">
                <a:solidFill>
                  <a:schemeClr val="accent6"/>
                </a:solidFill>
              </a:rPr>
              <a:t>+- </a:t>
            </a:r>
            <a:r>
              <a:rPr lang="en-ES" sz="1200" dirty="0">
                <a:solidFill>
                  <a:schemeClr val="accent6"/>
                </a:solidFill>
              </a:rPr>
              <a:t>0,152</a:t>
            </a:r>
            <a:endParaRPr lang="en-GB" sz="1200" b="1" dirty="0">
              <a:solidFill>
                <a:schemeClr val="accent6"/>
              </a:solidFill>
            </a:endParaRPr>
          </a:p>
          <a:p>
            <a:r>
              <a:rPr lang="en-GB" sz="1200" b="1" dirty="0">
                <a:solidFill>
                  <a:schemeClr val="accent6"/>
                </a:solidFill>
              </a:rPr>
              <a:t>AURPC:</a:t>
            </a:r>
            <a:r>
              <a:rPr lang="en-ES" sz="1200" dirty="0">
                <a:solidFill>
                  <a:schemeClr val="accent6"/>
                </a:solidFill>
              </a:rPr>
              <a:t>0,248 </a:t>
            </a:r>
            <a:r>
              <a:rPr lang="en-ES" sz="1200" b="1" dirty="0">
                <a:solidFill>
                  <a:schemeClr val="accent6"/>
                </a:solidFill>
              </a:rPr>
              <a:t>+- </a:t>
            </a:r>
            <a:r>
              <a:rPr lang="en-ES" sz="1200" dirty="0">
                <a:solidFill>
                  <a:schemeClr val="accent6"/>
                </a:solidFill>
              </a:rPr>
              <a:t>0,272</a:t>
            </a:r>
          </a:p>
          <a:p>
            <a:endParaRPr lang="en-ES" sz="1200" b="1" dirty="0">
              <a:solidFill>
                <a:schemeClr val="accent6"/>
              </a:solidFill>
            </a:endParaRPr>
          </a:p>
          <a:p>
            <a:endParaRPr lang="en-GB" sz="1200" dirty="0">
              <a:solidFill>
                <a:schemeClr val="accent6"/>
              </a:solidFill>
              <a:effectLst/>
            </a:endParaRPr>
          </a:p>
          <a:p>
            <a:r>
              <a:rPr lang="en-GB" sz="1200" b="1" dirty="0">
                <a:effectLst/>
              </a:rPr>
              <a:t>Mi</a:t>
            </a:r>
            <a:r>
              <a:rPr lang="en-GB" sz="1200" b="1" dirty="0"/>
              <a:t>x Loss</a:t>
            </a:r>
          </a:p>
          <a:p>
            <a:r>
              <a:rPr lang="en-GB" sz="1200" dirty="0"/>
              <a:t>AUROC:</a:t>
            </a:r>
            <a:r>
              <a:rPr lang="en-ES" sz="1200" dirty="0"/>
              <a:t>0,814 </a:t>
            </a:r>
            <a:r>
              <a:rPr lang="en-GB" sz="1200" dirty="0"/>
              <a:t>+- </a:t>
            </a:r>
            <a:r>
              <a:rPr lang="en-ES" sz="1200" dirty="0"/>
              <a:t>0,153</a:t>
            </a:r>
            <a:endParaRPr lang="en-GB" sz="1200" dirty="0"/>
          </a:p>
          <a:p>
            <a:r>
              <a:rPr lang="en-GB" sz="1200" dirty="0"/>
              <a:t>AUPRC:</a:t>
            </a:r>
            <a:r>
              <a:rPr lang="en-ES" sz="1200" dirty="0"/>
              <a:t>0,220 +- 0,256</a:t>
            </a:r>
          </a:p>
          <a:p>
            <a:endParaRPr lang="en-ES" sz="1200" dirty="0"/>
          </a:p>
          <a:p>
            <a:endParaRPr lang="en-GB" sz="1200" b="1" dirty="0"/>
          </a:p>
          <a:p>
            <a:r>
              <a:rPr lang="en-GB" sz="1200" b="1" dirty="0"/>
              <a:t>MSE all</a:t>
            </a:r>
          </a:p>
          <a:p>
            <a:r>
              <a:rPr lang="en-GB" sz="1200" dirty="0"/>
              <a:t>AUROC:</a:t>
            </a:r>
            <a:r>
              <a:rPr lang="en-ES" sz="1200" dirty="0"/>
              <a:t>0,810 </a:t>
            </a:r>
            <a:r>
              <a:rPr lang="en-GB" sz="1200" dirty="0"/>
              <a:t>+- </a:t>
            </a:r>
            <a:r>
              <a:rPr lang="en-ES" sz="1200" dirty="0"/>
              <a:t>0,159</a:t>
            </a:r>
            <a:endParaRPr lang="en-GB" sz="1200" dirty="0"/>
          </a:p>
          <a:p>
            <a:r>
              <a:rPr lang="en-GB" sz="1200" dirty="0"/>
              <a:t>AUPRC:</a:t>
            </a:r>
            <a:r>
              <a:rPr lang="en-ES" sz="1200" dirty="0"/>
              <a:t>0,168 +- 0,178</a:t>
            </a:r>
          </a:p>
          <a:p>
            <a:endParaRPr lang="en-ES" sz="1200" dirty="0"/>
          </a:p>
          <a:p>
            <a:endParaRPr lang="en-GB" sz="1200" dirty="0"/>
          </a:p>
          <a:p>
            <a:endParaRPr lang="en-GB" sz="1200" b="1" dirty="0">
              <a:effectLst/>
            </a:endParaRPr>
          </a:p>
        </p:txBody>
      </p:sp>
      <p:pic>
        <p:nvPicPr>
          <p:cNvPr id="6" name="Picture 5" descr="A graph of numbers and lines&#10;&#10;AI-generated content may be incorrect.">
            <a:extLst>
              <a:ext uri="{FF2B5EF4-FFF2-40B4-BE49-F238E27FC236}">
                <a16:creationId xmlns:a16="http://schemas.microsoft.com/office/drawing/2014/main" id="{19D55670-27F4-571B-B118-9847592A87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024" y="1193213"/>
            <a:ext cx="3374048" cy="2530537"/>
          </a:xfrm>
          <a:prstGeom prst="rect">
            <a:avLst/>
          </a:prstGeom>
        </p:spPr>
      </p:pic>
      <p:pic>
        <p:nvPicPr>
          <p:cNvPr id="10" name="Picture 9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19263DD5-691D-BB5A-7EAC-A138AECF4E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3024" y="3991094"/>
            <a:ext cx="3374048" cy="2677601"/>
          </a:xfrm>
          <a:prstGeom prst="rect">
            <a:avLst/>
          </a:prstGeom>
        </p:spPr>
      </p:pic>
      <p:pic>
        <p:nvPicPr>
          <p:cNvPr id="13" name="Picture 12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7CE87981-5EC3-0152-69F0-68EF4698B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228" y="1044983"/>
            <a:ext cx="3374046" cy="2688375"/>
          </a:xfrm>
          <a:prstGeom prst="rect">
            <a:avLst/>
          </a:prstGeom>
        </p:spPr>
      </p:pic>
      <p:pic>
        <p:nvPicPr>
          <p:cNvPr id="15" name="Picture 14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BCA8B719-8062-1B17-7AC4-28941901E7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227" y="3936014"/>
            <a:ext cx="3374047" cy="267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907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A846C-5736-8BBA-2E51-7BEA9D066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ED86BBD-DEFB-9A48-3C59-F2D65C7E7AC2}"/>
              </a:ext>
            </a:extLst>
          </p:cNvPr>
          <p:cNvSpPr txBox="1"/>
          <p:nvPr/>
        </p:nvSpPr>
        <p:spPr>
          <a:xfrm>
            <a:off x="1798021" y="426010"/>
            <a:ext cx="8926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ES" sz="3200" b="1" dirty="0"/>
              <a:t>CONCLUSION AND NEXT STEPS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DB756CC-5A35-33A5-2D49-EA193C7620C4}"/>
              </a:ext>
            </a:extLst>
          </p:cNvPr>
          <p:cNvSpPr txBox="1">
            <a:spLocks/>
          </p:cNvSpPr>
          <p:nvPr/>
        </p:nvSpPr>
        <p:spPr>
          <a:xfrm>
            <a:off x="498498" y="1465504"/>
            <a:ext cx="11381772" cy="1681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Best approach: MSE only with continuous including </a:t>
            </a:r>
            <a:r>
              <a:rPr lang="en-GB" sz="2000" dirty="0" err="1"/>
              <a:t>jet_n</a:t>
            </a:r>
            <a:r>
              <a:rPr lang="en-GB" sz="2000" dirty="0"/>
              <a:t> and </a:t>
            </a:r>
            <a:r>
              <a:rPr lang="en-GB" sz="2000" dirty="0" err="1"/>
              <a:t>jet_b_btag</a:t>
            </a:r>
            <a:r>
              <a:rPr lang="en-GB" sz="2000" dirty="0"/>
              <a:t>.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9DD4171F-44D6-B60F-46C9-4CEA40B91A59}"/>
              </a:ext>
            </a:extLst>
          </p:cNvPr>
          <p:cNvSpPr txBox="1">
            <a:spLocks/>
          </p:cNvSpPr>
          <p:nvPr/>
        </p:nvSpPr>
        <p:spPr>
          <a:xfrm>
            <a:off x="498498" y="2588271"/>
            <a:ext cx="9556930" cy="1681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ES" sz="2000" b="1" dirty="0"/>
              <a:t>Next Steps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ES" sz="2000" dirty="0"/>
              <a:t>Compute the other metrics using this only approach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See how to include this integer features in NF architecture</a:t>
            </a:r>
            <a:endParaRPr lang="en-ES" sz="20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ES" sz="2000" dirty="0"/>
              <a:t>Write the report</a:t>
            </a:r>
          </a:p>
        </p:txBody>
      </p:sp>
    </p:spTree>
    <p:extLst>
      <p:ext uri="{BB962C8B-B14F-4D97-AF65-F5344CB8AC3E}">
        <p14:creationId xmlns:p14="http://schemas.microsoft.com/office/powerpoint/2010/main" val="3384535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791</Words>
  <Application>Microsoft Macintosh PowerPoint</Application>
  <PresentationFormat>Widescreen</PresentationFormat>
  <Paragraphs>162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Courier New</vt:lpstr>
      <vt:lpstr>Helvetica Neue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Arnau Beneït Ferran</dc:creator>
  <cp:lastModifiedBy>Arnau Beneït Ferran</cp:lastModifiedBy>
  <cp:revision>20</cp:revision>
  <dcterms:created xsi:type="dcterms:W3CDTF">2025-09-30T12:03:48Z</dcterms:created>
  <dcterms:modified xsi:type="dcterms:W3CDTF">2025-10-08T10:28:05Z</dcterms:modified>
</cp:coreProperties>
</file>