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8" r:id="rId3"/>
    <p:sldId id="257" r:id="rId4"/>
    <p:sldId id="352" r:id="rId5"/>
    <p:sldId id="353" r:id="rId6"/>
    <p:sldId id="354" r:id="rId7"/>
    <p:sldId id="355" r:id="rId8"/>
    <p:sldId id="356" r:id="rId9"/>
    <p:sldId id="357" r:id="rId10"/>
    <p:sldId id="358" r:id="rId11"/>
    <p:sldId id="361" r:id="rId12"/>
    <p:sldId id="359" r:id="rId13"/>
    <p:sldId id="362" r:id="rId14"/>
    <p:sldId id="360" r:id="rId15"/>
    <p:sldId id="364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3B3C"/>
    <a:srgbClr val="1873B2"/>
    <a:srgbClr val="E500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7F6F21-A69A-4484-9896-F1C1A3E46C93}" type="datetimeFigureOut">
              <a:rPr lang="fr-FR" smtClean="0"/>
              <a:t>14/10/2025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6AFCF-2DBD-4145-9470-AF2F9D58CF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2810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6AFCF-2DBD-4145-9470-AF2F9D58CF08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4123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159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Titre de section Bleu</a:t>
            </a: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002928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62626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3009036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62626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3590955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62626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8128824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62626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7829765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2526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76931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62626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Contenu + visuel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95416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BE852666-874F-A297-BDD1-598A6DD9D1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0" y="0"/>
            <a:ext cx="5305156" cy="6858000"/>
          </a:xfrm>
          <a:custGeom>
            <a:avLst/>
            <a:gdLst>
              <a:gd name="connsiteX0" fmla="*/ 657398 w 5305156"/>
              <a:gd name="connsiteY0" fmla="*/ 6793932 h 6858000"/>
              <a:gd name="connsiteX1" fmla="*/ 585057 w 5305156"/>
              <a:gd name="connsiteY1" fmla="*/ 6857017 h 6858000"/>
              <a:gd name="connsiteX2" fmla="*/ 583930 w 5305156"/>
              <a:gd name="connsiteY2" fmla="*/ 6858000 h 6858000"/>
              <a:gd name="connsiteX3" fmla="*/ 732294 w 5305156"/>
              <a:gd name="connsiteY3" fmla="*/ 6858000 h 6858000"/>
              <a:gd name="connsiteX4" fmla="*/ 725614 w 5305156"/>
              <a:gd name="connsiteY4" fmla="*/ 6852286 h 6858000"/>
              <a:gd name="connsiteX5" fmla="*/ 657398 w 5305156"/>
              <a:gd name="connsiteY5" fmla="*/ 6793932 h 6858000"/>
              <a:gd name="connsiteX6" fmla="*/ 653184 w 5305156"/>
              <a:gd name="connsiteY6" fmla="*/ 6434348 h 6858000"/>
              <a:gd name="connsiteX7" fmla="*/ 330807 w 5305156"/>
              <a:gd name="connsiteY7" fmla="*/ 6715076 h 6858000"/>
              <a:gd name="connsiteX8" fmla="*/ 330807 w 5305156"/>
              <a:gd name="connsiteY8" fmla="*/ 6799592 h 6858000"/>
              <a:gd name="connsiteX9" fmla="*/ 330807 w 5305156"/>
              <a:gd name="connsiteY9" fmla="*/ 6858000 h 6858000"/>
              <a:gd name="connsiteX10" fmla="*/ 564153 w 5305156"/>
              <a:gd name="connsiteY10" fmla="*/ 6858000 h 6858000"/>
              <a:gd name="connsiteX11" fmla="*/ 568902 w 5305156"/>
              <a:gd name="connsiteY11" fmla="*/ 6853863 h 6858000"/>
              <a:gd name="connsiteX12" fmla="*/ 585057 w 5305156"/>
              <a:gd name="connsiteY12" fmla="*/ 6857017 h 6858000"/>
              <a:gd name="connsiteX13" fmla="*/ 569605 w 5305156"/>
              <a:gd name="connsiteY13" fmla="*/ 6853075 h 6858000"/>
              <a:gd name="connsiteX14" fmla="*/ 653184 w 5305156"/>
              <a:gd name="connsiteY14" fmla="*/ 6780527 h 6858000"/>
              <a:gd name="connsiteX15" fmla="*/ 653184 w 5305156"/>
              <a:gd name="connsiteY15" fmla="*/ 6434348 h 6858000"/>
              <a:gd name="connsiteX16" fmla="*/ 5047259 w 5305156"/>
              <a:gd name="connsiteY16" fmla="*/ 6343650 h 6858000"/>
              <a:gd name="connsiteX17" fmla="*/ 5047259 w 5305156"/>
              <a:gd name="connsiteY17" fmla="*/ 6707250 h 6858000"/>
              <a:gd name="connsiteX18" fmla="*/ 4683659 w 5305156"/>
              <a:gd name="connsiteY18" fmla="*/ 6707250 h 6858000"/>
              <a:gd name="connsiteX19" fmla="*/ 4683659 w 5305156"/>
              <a:gd name="connsiteY19" fmla="*/ 6343650 h 6858000"/>
              <a:gd name="connsiteX20" fmla="*/ 985394 w 5305156"/>
              <a:gd name="connsiteY20" fmla="*/ 5786939 h 6858000"/>
              <a:gd name="connsiteX21" fmla="*/ 777500 w 5305156"/>
              <a:gd name="connsiteY21" fmla="*/ 5968308 h 6858000"/>
              <a:gd name="connsiteX22" fmla="*/ 663017 w 5305156"/>
              <a:gd name="connsiteY22" fmla="*/ 6067667 h 6858000"/>
              <a:gd name="connsiteX23" fmla="*/ 663017 w 5305156"/>
              <a:gd name="connsiteY23" fmla="*/ 6413845 h 6858000"/>
              <a:gd name="connsiteX24" fmla="*/ 901815 w 5305156"/>
              <a:gd name="connsiteY24" fmla="*/ 6206454 h 6858000"/>
              <a:gd name="connsiteX25" fmla="*/ 985394 w 5305156"/>
              <a:gd name="connsiteY25" fmla="*/ 6133906 h 6858000"/>
              <a:gd name="connsiteX26" fmla="*/ 985394 w 5305156"/>
              <a:gd name="connsiteY26" fmla="*/ 5786939 h 6858000"/>
              <a:gd name="connsiteX27" fmla="*/ 1549380 w 5305156"/>
              <a:gd name="connsiteY27" fmla="*/ 5671020 h 6858000"/>
              <a:gd name="connsiteX28" fmla="*/ 1537440 w 5305156"/>
              <a:gd name="connsiteY28" fmla="*/ 5677328 h 6858000"/>
              <a:gd name="connsiteX29" fmla="*/ 1549380 w 5305156"/>
              <a:gd name="connsiteY29" fmla="*/ 5671020 h 6858000"/>
              <a:gd name="connsiteX30" fmla="*/ 1325331 w 5305156"/>
              <a:gd name="connsiteY30" fmla="*/ 5495959 h 6858000"/>
              <a:gd name="connsiteX31" fmla="*/ 1000847 w 5305156"/>
              <a:gd name="connsiteY31" fmla="*/ 5779053 h 6858000"/>
              <a:gd name="connsiteX32" fmla="*/ 1326033 w 5305156"/>
              <a:gd name="connsiteY32" fmla="*/ 6056627 h 6858000"/>
              <a:gd name="connsiteX33" fmla="*/ 1650518 w 5305156"/>
              <a:gd name="connsiteY33" fmla="*/ 5773533 h 6858000"/>
              <a:gd name="connsiteX34" fmla="*/ 1537440 w 5305156"/>
              <a:gd name="connsiteY34" fmla="*/ 5677328 h 6858000"/>
              <a:gd name="connsiteX35" fmla="*/ 1325331 w 5305156"/>
              <a:gd name="connsiteY35" fmla="*/ 5495959 h 6858000"/>
              <a:gd name="connsiteX36" fmla="*/ 320271 w 5305156"/>
              <a:gd name="connsiteY36" fmla="*/ 4847761 h 6858000"/>
              <a:gd name="connsiteX37" fmla="*/ 0 w 5305156"/>
              <a:gd name="connsiteY37" fmla="*/ 5126124 h 6858000"/>
              <a:gd name="connsiteX38" fmla="*/ 325188 w 5305156"/>
              <a:gd name="connsiteY38" fmla="*/ 5403697 h 6858000"/>
              <a:gd name="connsiteX39" fmla="*/ 433349 w 5305156"/>
              <a:gd name="connsiteY39" fmla="*/ 5309070 h 6858000"/>
              <a:gd name="connsiteX40" fmla="*/ 439670 w 5305156"/>
              <a:gd name="connsiteY40" fmla="*/ 5320898 h 6858000"/>
              <a:gd name="connsiteX41" fmla="*/ 330807 w 5305156"/>
              <a:gd name="connsiteY41" fmla="*/ 5415526 h 6858000"/>
              <a:gd name="connsiteX42" fmla="*/ 330807 w 5305156"/>
              <a:gd name="connsiteY42" fmla="*/ 5761705 h 6858000"/>
              <a:gd name="connsiteX43" fmla="*/ 563986 w 5305156"/>
              <a:gd name="connsiteY43" fmla="*/ 5559044 h 6858000"/>
              <a:gd name="connsiteX44" fmla="*/ 570307 w 5305156"/>
              <a:gd name="connsiteY44" fmla="*/ 5571661 h 6858000"/>
              <a:gd name="connsiteX45" fmla="*/ 332211 w 5305156"/>
              <a:gd name="connsiteY45" fmla="*/ 5779053 h 6858000"/>
              <a:gd name="connsiteX46" fmla="*/ 657398 w 5305156"/>
              <a:gd name="connsiteY46" fmla="*/ 6056627 h 6858000"/>
              <a:gd name="connsiteX47" fmla="*/ 771178 w 5305156"/>
              <a:gd name="connsiteY47" fmla="*/ 5957268 h 6858000"/>
              <a:gd name="connsiteX48" fmla="*/ 777500 w 5305156"/>
              <a:gd name="connsiteY48" fmla="*/ 5968308 h 6858000"/>
              <a:gd name="connsiteX49" fmla="*/ 771881 w 5305156"/>
              <a:gd name="connsiteY49" fmla="*/ 5956479 h 6858000"/>
              <a:gd name="connsiteX50" fmla="*/ 981883 w 5305156"/>
              <a:gd name="connsiteY50" fmla="*/ 5773533 h 6858000"/>
              <a:gd name="connsiteX51" fmla="*/ 656696 w 5305156"/>
              <a:gd name="connsiteY51" fmla="*/ 5495959 h 6858000"/>
              <a:gd name="connsiteX52" fmla="*/ 571010 w 5305156"/>
              <a:gd name="connsiteY52" fmla="*/ 5570873 h 6858000"/>
              <a:gd name="connsiteX53" fmla="*/ 563986 w 5305156"/>
              <a:gd name="connsiteY53" fmla="*/ 5558256 h 6858000"/>
              <a:gd name="connsiteX54" fmla="*/ 653184 w 5305156"/>
              <a:gd name="connsiteY54" fmla="*/ 5480976 h 6858000"/>
              <a:gd name="connsiteX55" fmla="*/ 653184 w 5305156"/>
              <a:gd name="connsiteY55" fmla="*/ 5134798 h 6858000"/>
              <a:gd name="connsiteX56" fmla="*/ 439670 w 5305156"/>
              <a:gd name="connsiteY56" fmla="*/ 5320110 h 6858000"/>
              <a:gd name="connsiteX57" fmla="*/ 434052 w 5305156"/>
              <a:gd name="connsiteY57" fmla="*/ 5309070 h 6858000"/>
              <a:gd name="connsiteX58" fmla="*/ 645458 w 5305156"/>
              <a:gd name="connsiteY58" fmla="*/ 5125335 h 6858000"/>
              <a:gd name="connsiteX59" fmla="*/ 320271 w 5305156"/>
              <a:gd name="connsiteY59" fmla="*/ 4847761 h 6858000"/>
              <a:gd name="connsiteX60" fmla="*/ 985394 w 5305156"/>
              <a:gd name="connsiteY60" fmla="*/ 4487388 h 6858000"/>
              <a:gd name="connsiteX61" fmla="*/ 763453 w 5305156"/>
              <a:gd name="connsiteY61" fmla="*/ 4680586 h 6858000"/>
              <a:gd name="connsiteX62" fmla="*/ 756430 w 5305156"/>
              <a:gd name="connsiteY62" fmla="*/ 4670335 h 6858000"/>
              <a:gd name="connsiteX63" fmla="*/ 762750 w 5305156"/>
              <a:gd name="connsiteY63" fmla="*/ 4680586 h 6858000"/>
              <a:gd name="connsiteX64" fmla="*/ 663017 w 5305156"/>
              <a:gd name="connsiteY64" fmla="*/ 4768116 h 6858000"/>
              <a:gd name="connsiteX65" fmla="*/ 663017 w 5305156"/>
              <a:gd name="connsiteY65" fmla="*/ 5114295 h 6858000"/>
              <a:gd name="connsiteX66" fmla="*/ 906029 w 5305156"/>
              <a:gd name="connsiteY66" fmla="*/ 4902960 h 6858000"/>
              <a:gd name="connsiteX67" fmla="*/ 913053 w 5305156"/>
              <a:gd name="connsiteY67" fmla="*/ 4913212 h 6858000"/>
              <a:gd name="connsiteX68" fmla="*/ 906732 w 5305156"/>
              <a:gd name="connsiteY68" fmla="*/ 4902172 h 6858000"/>
              <a:gd name="connsiteX69" fmla="*/ 985394 w 5305156"/>
              <a:gd name="connsiteY69" fmla="*/ 4833567 h 6858000"/>
              <a:gd name="connsiteX70" fmla="*/ 985394 w 5305156"/>
              <a:gd name="connsiteY70" fmla="*/ 4487388 h 6858000"/>
              <a:gd name="connsiteX71" fmla="*/ 656696 w 5305156"/>
              <a:gd name="connsiteY71" fmla="*/ 4196409 h 6858000"/>
              <a:gd name="connsiteX72" fmla="*/ 332211 w 5305156"/>
              <a:gd name="connsiteY72" fmla="*/ 4478714 h 6858000"/>
              <a:gd name="connsiteX73" fmla="*/ 657398 w 5305156"/>
              <a:gd name="connsiteY73" fmla="*/ 4756288 h 6858000"/>
              <a:gd name="connsiteX74" fmla="*/ 756430 w 5305156"/>
              <a:gd name="connsiteY74" fmla="*/ 4670335 h 6858000"/>
              <a:gd name="connsiteX75" fmla="*/ 981883 w 5305156"/>
              <a:gd name="connsiteY75" fmla="*/ 4473983 h 6858000"/>
              <a:gd name="connsiteX76" fmla="*/ 656696 w 5305156"/>
              <a:gd name="connsiteY76" fmla="*/ 4196409 h 6858000"/>
              <a:gd name="connsiteX77" fmla="*/ 993120 w 5305156"/>
              <a:gd name="connsiteY77" fmla="*/ 3544268 h 6858000"/>
              <a:gd name="connsiteX78" fmla="*/ 668636 w 5305156"/>
              <a:gd name="connsiteY78" fmla="*/ 3826573 h 6858000"/>
              <a:gd name="connsiteX79" fmla="*/ 993823 w 5305156"/>
              <a:gd name="connsiteY79" fmla="*/ 4104935 h 6858000"/>
              <a:gd name="connsiteX80" fmla="*/ 1318308 w 5305156"/>
              <a:gd name="connsiteY80" fmla="*/ 3821842 h 6858000"/>
              <a:gd name="connsiteX81" fmla="*/ 1002251 w 5305156"/>
              <a:gd name="connsiteY81" fmla="*/ 3552154 h 6858000"/>
              <a:gd name="connsiteX82" fmla="*/ 993120 w 5305156"/>
              <a:gd name="connsiteY82" fmla="*/ 3544268 h 6858000"/>
              <a:gd name="connsiteX83" fmla="*/ 1318308 w 5305156"/>
              <a:gd name="connsiteY83" fmla="*/ 2538851 h 6858000"/>
              <a:gd name="connsiteX84" fmla="*/ 1110412 w 5305156"/>
              <a:gd name="connsiteY84" fmla="*/ 2719432 h 6858000"/>
              <a:gd name="connsiteX85" fmla="*/ 1104092 w 5305156"/>
              <a:gd name="connsiteY85" fmla="*/ 2708392 h 6858000"/>
              <a:gd name="connsiteX86" fmla="*/ 1109710 w 5305156"/>
              <a:gd name="connsiteY86" fmla="*/ 2720221 h 6858000"/>
              <a:gd name="connsiteX87" fmla="*/ 995930 w 5305156"/>
              <a:gd name="connsiteY87" fmla="*/ 2819579 h 6858000"/>
              <a:gd name="connsiteX88" fmla="*/ 995930 w 5305156"/>
              <a:gd name="connsiteY88" fmla="*/ 3165758 h 6858000"/>
              <a:gd name="connsiteX89" fmla="*/ 1234025 w 5305156"/>
              <a:gd name="connsiteY89" fmla="*/ 2958366 h 6858000"/>
              <a:gd name="connsiteX90" fmla="*/ 1240347 w 5305156"/>
              <a:gd name="connsiteY90" fmla="*/ 2969406 h 6858000"/>
              <a:gd name="connsiteX91" fmla="*/ 1234728 w 5305156"/>
              <a:gd name="connsiteY91" fmla="*/ 2957578 h 6858000"/>
              <a:gd name="connsiteX92" fmla="*/ 1318308 w 5305156"/>
              <a:gd name="connsiteY92" fmla="*/ 2885030 h 6858000"/>
              <a:gd name="connsiteX93" fmla="*/ 1318308 w 5305156"/>
              <a:gd name="connsiteY93" fmla="*/ 2538851 h 6858000"/>
              <a:gd name="connsiteX94" fmla="*/ 652482 w 5305156"/>
              <a:gd name="connsiteY94" fmla="*/ 1598885 h 6858000"/>
              <a:gd name="connsiteX95" fmla="*/ 332211 w 5305156"/>
              <a:gd name="connsiteY95" fmla="*/ 1878036 h 6858000"/>
              <a:gd name="connsiteX96" fmla="*/ 657398 w 5305156"/>
              <a:gd name="connsiteY96" fmla="*/ 2155610 h 6858000"/>
              <a:gd name="connsiteX97" fmla="*/ 766262 w 5305156"/>
              <a:gd name="connsiteY97" fmla="*/ 2060983 h 6858000"/>
              <a:gd name="connsiteX98" fmla="*/ 771881 w 5305156"/>
              <a:gd name="connsiteY98" fmla="*/ 2072022 h 6858000"/>
              <a:gd name="connsiteX99" fmla="*/ 663017 w 5305156"/>
              <a:gd name="connsiteY99" fmla="*/ 2166650 h 6858000"/>
              <a:gd name="connsiteX100" fmla="*/ 663017 w 5305156"/>
              <a:gd name="connsiteY100" fmla="*/ 2513617 h 6858000"/>
              <a:gd name="connsiteX101" fmla="*/ 896196 w 5305156"/>
              <a:gd name="connsiteY101" fmla="*/ 2310168 h 6858000"/>
              <a:gd name="connsiteX102" fmla="*/ 902517 w 5305156"/>
              <a:gd name="connsiteY102" fmla="*/ 2322785 h 6858000"/>
              <a:gd name="connsiteX103" fmla="*/ 665124 w 5305156"/>
              <a:gd name="connsiteY103" fmla="*/ 2530177 h 6858000"/>
              <a:gd name="connsiteX104" fmla="*/ 990311 w 5305156"/>
              <a:gd name="connsiteY104" fmla="*/ 2807751 h 6858000"/>
              <a:gd name="connsiteX105" fmla="*/ 1104092 w 5305156"/>
              <a:gd name="connsiteY105" fmla="*/ 2708392 h 6858000"/>
              <a:gd name="connsiteX106" fmla="*/ 1314093 w 5305156"/>
              <a:gd name="connsiteY106" fmla="*/ 2525446 h 6858000"/>
              <a:gd name="connsiteX107" fmla="*/ 988907 w 5305156"/>
              <a:gd name="connsiteY107" fmla="*/ 2247872 h 6858000"/>
              <a:gd name="connsiteX108" fmla="*/ 903220 w 5305156"/>
              <a:gd name="connsiteY108" fmla="*/ 2322785 h 6858000"/>
              <a:gd name="connsiteX109" fmla="*/ 896899 w 5305156"/>
              <a:gd name="connsiteY109" fmla="*/ 2310168 h 6858000"/>
              <a:gd name="connsiteX110" fmla="*/ 985394 w 5305156"/>
              <a:gd name="connsiteY110" fmla="*/ 2232889 h 6858000"/>
              <a:gd name="connsiteX111" fmla="*/ 985394 w 5305156"/>
              <a:gd name="connsiteY111" fmla="*/ 1885922 h 6858000"/>
              <a:gd name="connsiteX112" fmla="*/ 772583 w 5305156"/>
              <a:gd name="connsiteY112" fmla="*/ 2072022 h 6858000"/>
              <a:gd name="connsiteX113" fmla="*/ 766262 w 5305156"/>
              <a:gd name="connsiteY113" fmla="*/ 2060194 h 6858000"/>
              <a:gd name="connsiteX114" fmla="*/ 977669 w 5305156"/>
              <a:gd name="connsiteY114" fmla="*/ 1876459 h 6858000"/>
              <a:gd name="connsiteX115" fmla="*/ 652482 w 5305156"/>
              <a:gd name="connsiteY115" fmla="*/ 1598885 h 6858000"/>
              <a:gd name="connsiteX116" fmla="*/ 1318308 w 5305156"/>
              <a:gd name="connsiteY116" fmla="*/ 1238512 h 6858000"/>
              <a:gd name="connsiteX117" fmla="*/ 1095663 w 5305156"/>
              <a:gd name="connsiteY117" fmla="*/ 1432499 h 6858000"/>
              <a:gd name="connsiteX118" fmla="*/ 995930 w 5305156"/>
              <a:gd name="connsiteY118" fmla="*/ 1519240 h 6858000"/>
              <a:gd name="connsiteX119" fmla="*/ 995930 w 5305156"/>
              <a:gd name="connsiteY119" fmla="*/ 1865419 h 6858000"/>
              <a:gd name="connsiteX120" fmla="*/ 1238240 w 5305156"/>
              <a:gd name="connsiteY120" fmla="*/ 1654085 h 6858000"/>
              <a:gd name="connsiteX121" fmla="*/ 1245264 w 5305156"/>
              <a:gd name="connsiteY121" fmla="*/ 1665124 h 6858000"/>
              <a:gd name="connsiteX122" fmla="*/ 1000847 w 5305156"/>
              <a:gd name="connsiteY122" fmla="*/ 1878036 h 6858000"/>
              <a:gd name="connsiteX123" fmla="*/ 1326033 w 5305156"/>
              <a:gd name="connsiteY123" fmla="*/ 2155610 h 6858000"/>
              <a:gd name="connsiteX124" fmla="*/ 1477038 w 5305156"/>
              <a:gd name="connsiteY124" fmla="*/ 2023920 h 6858000"/>
              <a:gd name="connsiteX125" fmla="*/ 1646304 w 5305156"/>
              <a:gd name="connsiteY125" fmla="*/ 1876459 h 6858000"/>
              <a:gd name="connsiteX126" fmla="*/ 1321116 w 5305156"/>
              <a:gd name="connsiteY126" fmla="*/ 1598885 h 6858000"/>
              <a:gd name="connsiteX127" fmla="*/ 1245965 w 5305156"/>
              <a:gd name="connsiteY127" fmla="*/ 1664336 h 6858000"/>
              <a:gd name="connsiteX128" fmla="*/ 1238942 w 5305156"/>
              <a:gd name="connsiteY128" fmla="*/ 1654085 h 6858000"/>
              <a:gd name="connsiteX129" fmla="*/ 1318308 w 5305156"/>
              <a:gd name="connsiteY129" fmla="*/ 1585480 h 6858000"/>
              <a:gd name="connsiteX130" fmla="*/ 1318308 w 5305156"/>
              <a:gd name="connsiteY130" fmla="*/ 1238512 h 6858000"/>
              <a:gd name="connsiteX131" fmla="*/ 988907 w 5305156"/>
              <a:gd name="connsiteY131" fmla="*/ 947533 h 6858000"/>
              <a:gd name="connsiteX132" fmla="*/ 665124 w 5305156"/>
              <a:gd name="connsiteY132" fmla="*/ 1230627 h 6858000"/>
              <a:gd name="connsiteX133" fmla="*/ 990311 w 5305156"/>
              <a:gd name="connsiteY133" fmla="*/ 1508201 h 6858000"/>
              <a:gd name="connsiteX134" fmla="*/ 1088639 w 5305156"/>
              <a:gd name="connsiteY134" fmla="*/ 1422247 h 6858000"/>
              <a:gd name="connsiteX135" fmla="*/ 1095663 w 5305156"/>
              <a:gd name="connsiteY135" fmla="*/ 1432499 h 6858000"/>
              <a:gd name="connsiteX136" fmla="*/ 1089342 w 5305156"/>
              <a:gd name="connsiteY136" fmla="*/ 1421459 h 6858000"/>
              <a:gd name="connsiteX137" fmla="*/ 1314093 w 5305156"/>
              <a:gd name="connsiteY137" fmla="*/ 1225107 h 6858000"/>
              <a:gd name="connsiteX138" fmla="*/ 988907 w 5305156"/>
              <a:gd name="connsiteY138" fmla="*/ 947533 h 6858000"/>
              <a:gd name="connsiteX139" fmla="*/ 1325331 w 5305156"/>
              <a:gd name="connsiteY139" fmla="*/ 296181 h 6858000"/>
              <a:gd name="connsiteX140" fmla="*/ 1000847 w 5305156"/>
              <a:gd name="connsiteY140" fmla="*/ 578486 h 6858000"/>
              <a:gd name="connsiteX141" fmla="*/ 1326033 w 5305156"/>
              <a:gd name="connsiteY141" fmla="*/ 856060 h 6858000"/>
              <a:gd name="connsiteX142" fmla="*/ 1650518 w 5305156"/>
              <a:gd name="connsiteY142" fmla="*/ 573754 h 6858000"/>
              <a:gd name="connsiteX143" fmla="*/ 1334462 w 5305156"/>
              <a:gd name="connsiteY143" fmla="*/ 304066 h 6858000"/>
              <a:gd name="connsiteX144" fmla="*/ 1325331 w 5305156"/>
              <a:gd name="connsiteY144" fmla="*/ 296181 h 6858000"/>
              <a:gd name="connsiteX145" fmla="*/ 1226725 w 5305156"/>
              <a:gd name="connsiteY145" fmla="*/ 0 h 6858000"/>
              <a:gd name="connsiteX146" fmla="*/ 748180 w 5305156"/>
              <a:gd name="connsiteY146" fmla="*/ 0 h 6858000"/>
              <a:gd name="connsiteX147" fmla="*/ 763540 w 5305156"/>
              <a:gd name="connsiteY147" fmla="*/ 13087 h 6858000"/>
              <a:gd name="connsiteX148" fmla="*/ 990311 w 5305156"/>
              <a:gd name="connsiteY148" fmla="*/ 206284 h 6858000"/>
              <a:gd name="connsiteX149" fmla="*/ 1159227 w 5305156"/>
              <a:gd name="connsiteY149" fmla="*/ 58896 h 6858000"/>
              <a:gd name="connsiteX150" fmla="*/ 1318308 w 5305156"/>
              <a:gd name="connsiteY150" fmla="*/ 0 h 6858000"/>
              <a:gd name="connsiteX151" fmla="*/ 1245701 w 5305156"/>
              <a:gd name="connsiteY151" fmla="*/ 0 h 6858000"/>
              <a:gd name="connsiteX152" fmla="*/ 1228232 w 5305156"/>
              <a:gd name="connsiteY152" fmla="*/ 15255 h 6858000"/>
              <a:gd name="connsiteX153" fmla="*/ 995930 w 5305156"/>
              <a:gd name="connsiteY153" fmla="*/ 218113 h 6858000"/>
              <a:gd name="connsiteX154" fmla="*/ 995930 w 5305156"/>
              <a:gd name="connsiteY154" fmla="*/ 564292 h 6858000"/>
              <a:gd name="connsiteX155" fmla="*/ 1318308 w 5305156"/>
              <a:gd name="connsiteY155" fmla="*/ 283564 h 6858000"/>
              <a:gd name="connsiteX156" fmla="*/ 1318308 w 5305156"/>
              <a:gd name="connsiteY156" fmla="*/ 84404 h 6858000"/>
              <a:gd name="connsiteX157" fmla="*/ 5305156 w 5305156"/>
              <a:gd name="connsiteY157" fmla="*/ 0 h 6858000"/>
              <a:gd name="connsiteX158" fmla="*/ 1329545 w 5305156"/>
              <a:gd name="connsiteY158" fmla="*/ 0 h 6858000"/>
              <a:gd name="connsiteX159" fmla="*/ 1329545 w 5305156"/>
              <a:gd name="connsiteY159" fmla="*/ 1953 h 6858000"/>
              <a:gd name="connsiteX160" fmla="*/ 1329545 w 5305156"/>
              <a:gd name="connsiteY160" fmla="*/ 283564 h 6858000"/>
              <a:gd name="connsiteX161" fmla="*/ 1343592 w 5305156"/>
              <a:gd name="connsiteY161" fmla="*/ 295392 h 6858000"/>
              <a:gd name="connsiteX162" fmla="*/ 1334462 w 5305156"/>
              <a:gd name="connsiteY162" fmla="*/ 304066 h 6858000"/>
              <a:gd name="connsiteX163" fmla="*/ 1344294 w 5305156"/>
              <a:gd name="connsiteY163" fmla="*/ 295392 h 6858000"/>
              <a:gd name="connsiteX164" fmla="*/ 1665970 w 5305156"/>
              <a:gd name="connsiteY164" fmla="*/ 570600 h 6858000"/>
              <a:gd name="connsiteX165" fmla="*/ 1665970 w 5305156"/>
              <a:gd name="connsiteY165" fmla="*/ 589526 h 6858000"/>
              <a:gd name="connsiteX166" fmla="*/ 1654030 w 5305156"/>
              <a:gd name="connsiteY166" fmla="*/ 599777 h 6858000"/>
              <a:gd name="connsiteX167" fmla="*/ 1654030 w 5305156"/>
              <a:gd name="connsiteY167" fmla="*/ 587160 h 6858000"/>
              <a:gd name="connsiteX168" fmla="*/ 1332355 w 5305156"/>
              <a:gd name="connsiteY168" fmla="*/ 867888 h 6858000"/>
              <a:gd name="connsiteX169" fmla="*/ 1332355 w 5305156"/>
              <a:gd name="connsiteY169" fmla="*/ 1214067 h 6858000"/>
              <a:gd name="connsiteX170" fmla="*/ 1654030 w 5305156"/>
              <a:gd name="connsiteY170" fmla="*/ 933339 h 6858000"/>
              <a:gd name="connsiteX171" fmla="*/ 1654030 w 5305156"/>
              <a:gd name="connsiteY171" fmla="*/ 600566 h 6858000"/>
              <a:gd name="connsiteX172" fmla="*/ 1665970 w 5305156"/>
              <a:gd name="connsiteY172" fmla="*/ 590314 h 6858000"/>
              <a:gd name="connsiteX173" fmla="*/ 1665970 w 5305156"/>
              <a:gd name="connsiteY173" fmla="*/ 938859 h 6858000"/>
              <a:gd name="connsiteX174" fmla="*/ 1998180 w 5305156"/>
              <a:gd name="connsiteY174" fmla="*/ 1221952 h 6858000"/>
              <a:gd name="connsiteX175" fmla="*/ 1998180 w 5305156"/>
              <a:gd name="connsiteY175" fmla="*/ 1591788 h 6858000"/>
              <a:gd name="connsiteX176" fmla="*/ 1680718 w 5305156"/>
              <a:gd name="connsiteY176" fmla="*/ 1867785 h 6858000"/>
              <a:gd name="connsiteX177" fmla="*/ 1680718 w 5305156"/>
              <a:gd name="connsiteY177" fmla="*/ 1851225 h 6858000"/>
              <a:gd name="connsiteX178" fmla="*/ 1986942 w 5305156"/>
              <a:gd name="connsiteY178" fmla="*/ 1585480 h 6858000"/>
              <a:gd name="connsiteX179" fmla="*/ 1986942 w 5305156"/>
              <a:gd name="connsiteY179" fmla="*/ 1238512 h 6858000"/>
              <a:gd name="connsiteX180" fmla="*/ 1680718 w 5305156"/>
              <a:gd name="connsiteY180" fmla="*/ 1505046 h 6858000"/>
              <a:gd name="connsiteX181" fmla="*/ 1680718 w 5305156"/>
              <a:gd name="connsiteY181" fmla="*/ 1488487 h 6858000"/>
              <a:gd name="connsiteX182" fmla="*/ 1982728 w 5305156"/>
              <a:gd name="connsiteY182" fmla="*/ 1225107 h 6858000"/>
              <a:gd name="connsiteX183" fmla="*/ 1657541 w 5305156"/>
              <a:gd name="connsiteY183" fmla="*/ 947533 h 6858000"/>
              <a:gd name="connsiteX184" fmla="*/ 1333056 w 5305156"/>
              <a:gd name="connsiteY184" fmla="*/ 1230627 h 6858000"/>
              <a:gd name="connsiteX185" fmla="*/ 1658244 w 5305156"/>
              <a:gd name="connsiteY185" fmla="*/ 1508201 h 6858000"/>
              <a:gd name="connsiteX186" fmla="*/ 1680017 w 5305156"/>
              <a:gd name="connsiteY186" fmla="*/ 1489275 h 6858000"/>
              <a:gd name="connsiteX187" fmla="*/ 1680017 w 5305156"/>
              <a:gd name="connsiteY187" fmla="*/ 1505835 h 6858000"/>
              <a:gd name="connsiteX188" fmla="*/ 1664565 w 5305156"/>
              <a:gd name="connsiteY188" fmla="*/ 1519240 h 6858000"/>
              <a:gd name="connsiteX189" fmla="*/ 1664565 w 5305156"/>
              <a:gd name="connsiteY189" fmla="*/ 1865419 h 6858000"/>
              <a:gd name="connsiteX190" fmla="*/ 1680017 w 5305156"/>
              <a:gd name="connsiteY190" fmla="*/ 1852014 h 6858000"/>
              <a:gd name="connsiteX191" fmla="*/ 1680017 w 5305156"/>
              <a:gd name="connsiteY191" fmla="*/ 1868573 h 6858000"/>
              <a:gd name="connsiteX192" fmla="*/ 1665970 w 5305156"/>
              <a:gd name="connsiteY192" fmla="*/ 1881190 h 6858000"/>
              <a:gd name="connsiteX193" fmla="*/ 1665970 w 5305156"/>
              <a:gd name="connsiteY193" fmla="*/ 2058617 h 6858000"/>
              <a:gd name="connsiteX194" fmla="*/ 1654030 w 5305156"/>
              <a:gd name="connsiteY194" fmla="*/ 2060194 h 6858000"/>
              <a:gd name="connsiteX195" fmla="*/ 1654030 w 5305156"/>
              <a:gd name="connsiteY195" fmla="*/ 1885922 h 6858000"/>
              <a:gd name="connsiteX196" fmla="*/ 1484061 w 5305156"/>
              <a:gd name="connsiteY196" fmla="*/ 2034172 h 6858000"/>
              <a:gd name="connsiteX197" fmla="*/ 1477038 w 5305156"/>
              <a:gd name="connsiteY197" fmla="*/ 2023920 h 6858000"/>
              <a:gd name="connsiteX198" fmla="*/ 1484061 w 5305156"/>
              <a:gd name="connsiteY198" fmla="*/ 2034960 h 6858000"/>
              <a:gd name="connsiteX199" fmla="*/ 1332355 w 5305156"/>
              <a:gd name="connsiteY199" fmla="*/ 2166650 h 6858000"/>
              <a:gd name="connsiteX200" fmla="*/ 1332355 w 5305156"/>
              <a:gd name="connsiteY200" fmla="*/ 2513617 h 6858000"/>
              <a:gd name="connsiteX201" fmla="*/ 1654030 w 5305156"/>
              <a:gd name="connsiteY201" fmla="*/ 2232889 h 6858000"/>
              <a:gd name="connsiteX202" fmla="*/ 1654030 w 5305156"/>
              <a:gd name="connsiteY202" fmla="*/ 2060983 h 6858000"/>
              <a:gd name="connsiteX203" fmla="*/ 1665970 w 5305156"/>
              <a:gd name="connsiteY203" fmla="*/ 2059405 h 6858000"/>
              <a:gd name="connsiteX204" fmla="*/ 1665970 w 5305156"/>
              <a:gd name="connsiteY204" fmla="*/ 2238409 h 6858000"/>
              <a:gd name="connsiteX205" fmla="*/ 1881590 w 5305156"/>
              <a:gd name="connsiteY205" fmla="*/ 2422144 h 6858000"/>
              <a:gd name="connsiteX206" fmla="*/ 1869650 w 5305156"/>
              <a:gd name="connsiteY206" fmla="*/ 2428452 h 6858000"/>
              <a:gd name="connsiteX207" fmla="*/ 1657541 w 5305156"/>
              <a:gd name="connsiteY207" fmla="*/ 2247872 h 6858000"/>
              <a:gd name="connsiteX208" fmla="*/ 1333056 w 5305156"/>
              <a:gd name="connsiteY208" fmla="*/ 2530177 h 6858000"/>
              <a:gd name="connsiteX209" fmla="*/ 1658244 w 5305156"/>
              <a:gd name="connsiteY209" fmla="*/ 2807751 h 6858000"/>
              <a:gd name="connsiteX210" fmla="*/ 1982728 w 5305156"/>
              <a:gd name="connsiteY210" fmla="*/ 2525446 h 6858000"/>
              <a:gd name="connsiteX211" fmla="*/ 1870353 w 5305156"/>
              <a:gd name="connsiteY211" fmla="*/ 2429241 h 6858000"/>
              <a:gd name="connsiteX212" fmla="*/ 1882293 w 5305156"/>
              <a:gd name="connsiteY212" fmla="*/ 2422933 h 6858000"/>
              <a:gd name="connsiteX213" fmla="*/ 1998180 w 5305156"/>
              <a:gd name="connsiteY213" fmla="*/ 2522291 h 6858000"/>
              <a:gd name="connsiteX214" fmla="*/ 1998180 w 5305156"/>
              <a:gd name="connsiteY214" fmla="*/ 2773054 h 6858000"/>
              <a:gd name="connsiteX215" fmla="*/ 1986942 w 5305156"/>
              <a:gd name="connsiteY215" fmla="*/ 2778574 h 6858000"/>
              <a:gd name="connsiteX216" fmla="*/ 1986942 w 5305156"/>
              <a:gd name="connsiteY216" fmla="*/ 2538851 h 6858000"/>
              <a:gd name="connsiteX217" fmla="*/ 1664565 w 5305156"/>
              <a:gd name="connsiteY217" fmla="*/ 2819579 h 6858000"/>
              <a:gd name="connsiteX218" fmla="*/ 1664565 w 5305156"/>
              <a:gd name="connsiteY218" fmla="*/ 3165758 h 6858000"/>
              <a:gd name="connsiteX219" fmla="*/ 1986942 w 5305156"/>
              <a:gd name="connsiteY219" fmla="*/ 2885030 h 6858000"/>
              <a:gd name="connsiteX220" fmla="*/ 1986942 w 5305156"/>
              <a:gd name="connsiteY220" fmla="*/ 2779363 h 6858000"/>
              <a:gd name="connsiteX221" fmla="*/ 1998180 w 5305156"/>
              <a:gd name="connsiteY221" fmla="*/ 2773843 h 6858000"/>
              <a:gd name="connsiteX222" fmla="*/ 1998180 w 5305156"/>
              <a:gd name="connsiteY222" fmla="*/ 2891339 h 6858000"/>
              <a:gd name="connsiteX223" fmla="*/ 1658946 w 5305156"/>
              <a:gd name="connsiteY223" fmla="*/ 3187049 h 6858000"/>
              <a:gd name="connsiteX224" fmla="*/ 1321116 w 5305156"/>
              <a:gd name="connsiteY224" fmla="*/ 2899224 h 6858000"/>
              <a:gd name="connsiteX225" fmla="*/ 1240347 w 5305156"/>
              <a:gd name="connsiteY225" fmla="*/ 2969406 h 6858000"/>
              <a:gd name="connsiteX226" fmla="*/ 997334 w 5305156"/>
              <a:gd name="connsiteY226" fmla="*/ 3180741 h 6858000"/>
              <a:gd name="connsiteX227" fmla="*/ 997334 w 5305156"/>
              <a:gd name="connsiteY227" fmla="*/ 3519034 h 6858000"/>
              <a:gd name="connsiteX228" fmla="*/ 985394 w 5305156"/>
              <a:gd name="connsiteY228" fmla="*/ 3519034 h 6858000"/>
              <a:gd name="connsiteX229" fmla="*/ 985394 w 5305156"/>
              <a:gd name="connsiteY229" fmla="*/ 3500109 h 6858000"/>
              <a:gd name="connsiteX230" fmla="*/ 985394 w 5305156"/>
              <a:gd name="connsiteY230" fmla="*/ 3186261 h 6858000"/>
              <a:gd name="connsiteX231" fmla="*/ 663017 w 5305156"/>
              <a:gd name="connsiteY231" fmla="*/ 3466989 h 6858000"/>
              <a:gd name="connsiteX232" fmla="*/ 663017 w 5305156"/>
              <a:gd name="connsiteY232" fmla="*/ 3495377 h 6858000"/>
              <a:gd name="connsiteX233" fmla="*/ 663017 w 5305156"/>
              <a:gd name="connsiteY233" fmla="*/ 3812379 h 6858000"/>
              <a:gd name="connsiteX234" fmla="*/ 985394 w 5305156"/>
              <a:gd name="connsiteY234" fmla="*/ 3532439 h 6858000"/>
              <a:gd name="connsiteX235" fmla="*/ 985394 w 5305156"/>
              <a:gd name="connsiteY235" fmla="*/ 3519822 h 6858000"/>
              <a:gd name="connsiteX236" fmla="*/ 997334 w 5305156"/>
              <a:gd name="connsiteY236" fmla="*/ 3519822 h 6858000"/>
              <a:gd name="connsiteX237" fmla="*/ 997334 w 5305156"/>
              <a:gd name="connsiteY237" fmla="*/ 3531651 h 6858000"/>
              <a:gd name="connsiteX238" fmla="*/ 1011381 w 5305156"/>
              <a:gd name="connsiteY238" fmla="*/ 3543479 h 6858000"/>
              <a:gd name="connsiteX239" fmla="*/ 1002251 w 5305156"/>
              <a:gd name="connsiteY239" fmla="*/ 3552154 h 6858000"/>
              <a:gd name="connsiteX240" fmla="*/ 1012084 w 5305156"/>
              <a:gd name="connsiteY240" fmla="*/ 3544268 h 6858000"/>
              <a:gd name="connsiteX241" fmla="*/ 1333759 w 5305156"/>
              <a:gd name="connsiteY241" fmla="*/ 3818688 h 6858000"/>
              <a:gd name="connsiteX242" fmla="*/ 1333759 w 5305156"/>
              <a:gd name="connsiteY242" fmla="*/ 3838402 h 6858000"/>
              <a:gd name="connsiteX243" fmla="*/ 1321819 w 5305156"/>
              <a:gd name="connsiteY243" fmla="*/ 3848653 h 6858000"/>
              <a:gd name="connsiteX244" fmla="*/ 1321819 w 5305156"/>
              <a:gd name="connsiteY244" fmla="*/ 3835248 h 6858000"/>
              <a:gd name="connsiteX245" fmla="*/ 999441 w 5305156"/>
              <a:gd name="connsiteY245" fmla="*/ 4115975 h 6858000"/>
              <a:gd name="connsiteX246" fmla="*/ 999441 w 5305156"/>
              <a:gd name="connsiteY246" fmla="*/ 4462154 h 6858000"/>
              <a:gd name="connsiteX247" fmla="*/ 1321819 w 5305156"/>
              <a:gd name="connsiteY247" fmla="*/ 4182215 h 6858000"/>
              <a:gd name="connsiteX248" fmla="*/ 1321819 w 5305156"/>
              <a:gd name="connsiteY248" fmla="*/ 3849441 h 6858000"/>
              <a:gd name="connsiteX249" fmla="*/ 1333759 w 5305156"/>
              <a:gd name="connsiteY249" fmla="*/ 3839190 h 6858000"/>
              <a:gd name="connsiteX250" fmla="*/ 1333759 w 5305156"/>
              <a:gd name="connsiteY250" fmla="*/ 4186946 h 6858000"/>
              <a:gd name="connsiteX251" fmla="*/ 1665970 w 5305156"/>
              <a:gd name="connsiteY251" fmla="*/ 4470828 h 6858000"/>
              <a:gd name="connsiteX252" fmla="*/ 1665970 w 5305156"/>
              <a:gd name="connsiteY252" fmla="*/ 4839875 h 6858000"/>
              <a:gd name="connsiteX253" fmla="*/ 1348509 w 5305156"/>
              <a:gd name="connsiteY253" fmla="*/ 5116661 h 6858000"/>
              <a:gd name="connsiteX254" fmla="*/ 1348509 w 5305156"/>
              <a:gd name="connsiteY254" fmla="*/ 5100101 h 6858000"/>
              <a:gd name="connsiteX255" fmla="*/ 1654030 w 5305156"/>
              <a:gd name="connsiteY255" fmla="*/ 4833567 h 6858000"/>
              <a:gd name="connsiteX256" fmla="*/ 1654030 w 5305156"/>
              <a:gd name="connsiteY256" fmla="*/ 4487388 h 6858000"/>
              <a:gd name="connsiteX257" fmla="*/ 1348509 w 5305156"/>
              <a:gd name="connsiteY257" fmla="*/ 4753134 h 6858000"/>
              <a:gd name="connsiteX258" fmla="*/ 1348509 w 5305156"/>
              <a:gd name="connsiteY258" fmla="*/ 4737362 h 6858000"/>
              <a:gd name="connsiteX259" fmla="*/ 1650518 w 5305156"/>
              <a:gd name="connsiteY259" fmla="*/ 4473983 h 6858000"/>
              <a:gd name="connsiteX260" fmla="*/ 1325331 w 5305156"/>
              <a:gd name="connsiteY260" fmla="*/ 4196409 h 6858000"/>
              <a:gd name="connsiteX261" fmla="*/ 1000847 w 5305156"/>
              <a:gd name="connsiteY261" fmla="*/ 4478714 h 6858000"/>
              <a:gd name="connsiteX262" fmla="*/ 1326033 w 5305156"/>
              <a:gd name="connsiteY262" fmla="*/ 4756288 h 6858000"/>
              <a:gd name="connsiteX263" fmla="*/ 1347806 w 5305156"/>
              <a:gd name="connsiteY263" fmla="*/ 4737362 h 6858000"/>
              <a:gd name="connsiteX264" fmla="*/ 1347806 w 5305156"/>
              <a:gd name="connsiteY264" fmla="*/ 4753922 h 6858000"/>
              <a:gd name="connsiteX265" fmla="*/ 1331652 w 5305156"/>
              <a:gd name="connsiteY265" fmla="*/ 4768116 h 6858000"/>
              <a:gd name="connsiteX266" fmla="*/ 1331652 w 5305156"/>
              <a:gd name="connsiteY266" fmla="*/ 5114295 h 6858000"/>
              <a:gd name="connsiteX267" fmla="*/ 1347806 w 5305156"/>
              <a:gd name="connsiteY267" fmla="*/ 5100101 h 6858000"/>
              <a:gd name="connsiteX268" fmla="*/ 1347806 w 5305156"/>
              <a:gd name="connsiteY268" fmla="*/ 5116661 h 6858000"/>
              <a:gd name="connsiteX269" fmla="*/ 1333759 w 5305156"/>
              <a:gd name="connsiteY269" fmla="*/ 5129278 h 6858000"/>
              <a:gd name="connsiteX270" fmla="*/ 1333759 w 5305156"/>
              <a:gd name="connsiteY270" fmla="*/ 5306704 h 6858000"/>
              <a:gd name="connsiteX271" fmla="*/ 1321819 w 5305156"/>
              <a:gd name="connsiteY271" fmla="*/ 5309070 h 6858000"/>
              <a:gd name="connsiteX272" fmla="*/ 1321819 w 5305156"/>
              <a:gd name="connsiteY272" fmla="*/ 5134798 h 6858000"/>
              <a:gd name="connsiteX273" fmla="*/ 1151851 w 5305156"/>
              <a:gd name="connsiteY273" fmla="*/ 5283047 h 6858000"/>
              <a:gd name="connsiteX274" fmla="*/ 1144827 w 5305156"/>
              <a:gd name="connsiteY274" fmla="*/ 5272008 h 6858000"/>
              <a:gd name="connsiteX275" fmla="*/ 1314093 w 5305156"/>
              <a:gd name="connsiteY275" fmla="*/ 5125335 h 6858000"/>
              <a:gd name="connsiteX276" fmla="*/ 988907 w 5305156"/>
              <a:gd name="connsiteY276" fmla="*/ 4847761 h 6858000"/>
              <a:gd name="connsiteX277" fmla="*/ 913053 w 5305156"/>
              <a:gd name="connsiteY277" fmla="*/ 4913212 h 6858000"/>
              <a:gd name="connsiteX278" fmla="*/ 668636 w 5305156"/>
              <a:gd name="connsiteY278" fmla="*/ 5126124 h 6858000"/>
              <a:gd name="connsiteX279" fmla="*/ 993823 w 5305156"/>
              <a:gd name="connsiteY279" fmla="*/ 5403697 h 6858000"/>
              <a:gd name="connsiteX280" fmla="*/ 1144827 w 5305156"/>
              <a:gd name="connsiteY280" fmla="*/ 5272796 h 6858000"/>
              <a:gd name="connsiteX281" fmla="*/ 1151149 w 5305156"/>
              <a:gd name="connsiteY281" fmla="*/ 5283047 h 6858000"/>
              <a:gd name="connsiteX282" fmla="*/ 999441 w 5305156"/>
              <a:gd name="connsiteY282" fmla="*/ 5415526 h 6858000"/>
              <a:gd name="connsiteX283" fmla="*/ 999441 w 5305156"/>
              <a:gd name="connsiteY283" fmla="*/ 5761705 h 6858000"/>
              <a:gd name="connsiteX284" fmla="*/ 1321819 w 5305156"/>
              <a:gd name="connsiteY284" fmla="*/ 5480976 h 6858000"/>
              <a:gd name="connsiteX285" fmla="*/ 1321819 w 5305156"/>
              <a:gd name="connsiteY285" fmla="*/ 5309858 h 6858000"/>
              <a:gd name="connsiteX286" fmla="*/ 1333759 w 5305156"/>
              <a:gd name="connsiteY286" fmla="*/ 5307493 h 6858000"/>
              <a:gd name="connsiteX287" fmla="*/ 1333759 w 5305156"/>
              <a:gd name="connsiteY287" fmla="*/ 5487285 h 6858000"/>
              <a:gd name="connsiteX288" fmla="*/ 1549380 w 5305156"/>
              <a:gd name="connsiteY288" fmla="*/ 5671020 h 6858000"/>
              <a:gd name="connsiteX289" fmla="*/ 1665970 w 5305156"/>
              <a:gd name="connsiteY289" fmla="*/ 5770379 h 6858000"/>
              <a:gd name="connsiteX290" fmla="*/ 1665970 w 5305156"/>
              <a:gd name="connsiteY290" fmla="*/ 6021141 h 6858000"/>
              <a:gd name="connsiteX291" fmla="*/ 1654030 w 5305156"/>
              <a:gd name="connsiteY291" fmla="*/ 6026661 h 6858000"/>
              <a:gd name="connsiteX292" fmla="*/ 1654030 w 5305156"/>
              <a:gd name="connsiteY292" fmla="*/ 5786939 h 6858000"/>
              <a:gd name="connsiteX293" fmla="*/ 1331652 w 5305156"/>
              <a:gd name="connsiteY293" fmla="*/ 6067667 h 6858000"/>
              <a:gd name="connsiteX294" fmla="*/ 1331652 w 5305156"/>
              <a:gd name="connsiteY294" fmla="*/ 6413845 h 6858000"/>
              <a:gd name="connsiteX295" fmla="*/ 1654030 w 5305156"/>
              <a:gd name="connsiteY295" fmla="*/ 6133906 h 6858000"/>
              <a:gd name="connsiteX296" fmla="*/ 1654030 w 5305156"/>
              <a:gd name="connsiteY296" fmla="*/ 6027450 h 6858000"/>
              <a:gd name="connsiteX297" fmla="*/ 1665970 w 5305156"/>
              <a:gd name="connsiteY297" fmla="*/ 6021930 h 6858000"/>
              <a:gd name="connsiteX298" fmla="*/ 1665970 w 5305156"/>
              <a:gd name="connsiteY298" fmla="*/ 6140214 h 6858000"/>
              <a:gd name="connsiteX299" fmla="*/ 1326033 w 5305156"/>
              <a:gd name="connsiteY299" fmla="*/ 6435925 h 6858000"/>
              <a:gd name="connsiteX300" fmla="*/ 988907 w 5305156"/>
              <a:gd name="connsiteY300" fmla="*/ 6147311 h 6858000"/>
              <a:gd name="connsiteX301" fmla="*/ 908136 w 5305156"/>
              <a:gd name="connsiteY301" fmla="*/ 6217493 h 6858000"/>
              <a:gd name="connsiteX302" fmla="*/ 901815 w 5305156"/>
              <a:gd name="connsiteY302" fmla="*/ 6206454 h 6858000"/>
              <a:gd name="connsiteX303" fmla="*/ 907434 w 5305156"/>
              <a:gd name="connsiteY303" fmla="*/ 6218282 h 6858000"/>
              <a:gd name="connsiteX304" fmla="*/ 665124 w 5305156"/>
              <a:gd name="connsiteY304" fmla="*/ 6429617 h 6858000"/>
              <a:gd name="connsiteX305" fmla="*/ 665124 w 5305156"/>
              <a:gd name="connsiteY305" fmla="*/ 6784470 h 6858000"/>
              <a:gd name="connsiteX306" fmla="*/ 722014 w 5305156"/>
              <a:gd name="connsiteY306" fmla="*/ 6833040 h 6858000"/>
              <a:gd name="connsiteX307" fmla="*/ 751249 w 5305156"/>
              <a:gd name="connsiteY307" fmla="*/ 6858000 h 6858000"/>
              <a:gd name="connsiteX308" fmla="*/ 5305156 w 5305156"/>
              <a:gd name="connsiteY30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5305156" h="6858000">
                <a:moveTo>
                  <a:pt x="657398" y="6793932"/>
                </a:moveTo>
                <a:cubicBezTo>
                  <a:pt x="657398" y="6793932"/>
                  <a:pt x="657398" y="6793932"/>
                  <a:pt x="585057" y="6857017"/>
                </a:cubicBezTo>
                <a:lnTo>
                  <a:pt x="583930" y="6858000"/>
                </a:lnTo>
                <a:lnTo>
                  <a:pt x="732294" y="6858000"/>
                </a:lnTo>
                <a:lnTo>
                  <a:pt x="725614" y="6852286"/>
                </a:lnTo>
                <a:cubicBezTo>
                  <a:pt x="709021" y="6838092"/>
                  <a:pt x="686897" y="6819166"/>
                  <a:pt x="657398" y="6793932"/>
                </a:cubicBezTo>
                <a:close/>
                <a:moveTo>
                  <a:pt x="653184" y="6434348"/>
                </a:moveTo>
                <a:cubicBezTo>
                  <a:pt x="653184" y="6434348"/>
                  <a:pt x="653184" y="6434348"/>
                  <a:pt x="330807" y="6715076"/>
                </a:cubicBezTo>
                <a:cubicBezTo>
                  <a:pt x="330807" y="6715076"/>
                  <a:pt x="330807" y="6715076"/>
                  <a:pt x="330807" y="6799592"/>
                </a:cubicBezTo>
                <a:lnTo>
                  <a:pt x="330807" y="6858000"/>
                </a:lnTo>
                <a:lnTo>
                  <a:pt x="564153" y="6858000"/>
                </a:lnTo>
                <a:lnTo>
                  <a:pt x="568902" y="6853863"/>
                </a:lnTo>
                <a:cubicBezTo>
                  <a:pt x="573818" y="6854652"/>
                  <a:pt x="579438" y="6856229"/>
                  <a:pt x="585057" y="6857017"/>
                </a:cubicBezTo>
                <a:cubicBezTo>
                  <a:pt x="579438" y="6855440"/>
                  <a:pt x="574521" y="6854652"/>
                  <a:pt x="569605" y="6853075"/>
                </a:cubicBezTo>
                <a:cubicBezTo>
                  <a:pt x="569605" y="6853075"/>
                  <a:pt x="569605" y="6853075"/>
                  <a:pt x="653184" y="6780527"/>
                </a:cubicBezTo>
                <a:cubicBezTo>
                  <a:pt x="653184" y="6780527"/>
                  <a:pt x="653184" y="6780527"/>
                  <a:pt x="653184" y="6434348"/>
                </a:cubicBezTo>
                <a:close/>
                <a:moveTo>
                  <a:pt x="5047259" y="6343650"/>
                </a:moveTo>
                <a:lnTo>
                  <a:pt x="5047259" y="6707250"/>
                </a:lnTo>
                <a:lnTo>
                  <a:pt x="4683659" y="6707250"/>
                </a:lnTo>
                <a:lnTo>
                  <a:pt x="4683659" y="6343650"/>
                </a:lnTo>
                <a:close/>
                <a:moveTo>
                  <a:pt x="985394" y="5786939"/>
                </a:moveTo>
                <a:cubicBezTo>
                  <a:pt x="985394" y="5786939"/>
                  <a:pt x="985394" y="5786939"/>
                  <a:pt x="777500" y="5968308"/>
                </a:cubicBezTo>
                <a:cubicBezTo>
                  <a:pt x="777500" y="5968308"/>
                  <a:pt x="777500" y="5968308"/>
                  <a:pt x="663017" y="6067667"/>
                </a:cubicBezTo>
                <a:cubicBezTo>
                  <a:pt x="663017" y="6067667"/>
                  <a:pt x="663017" y="6067667"/>
                  <a:pt x="663017" y="6413845"/>
                </a:cubicBezTo>
                <a:cubicBezTo>
                  <a:pt x="663017" y="6413845"/>
                  <a:pt x="663017" y="6413845"/>
                  <a:pt x="901815" y="6206454"/>
                </a:cubicBezTo>
                <a:cubicBezTo>
                  <a:pt x="901815" y="6206454"/>
                  <a:pt x="901815" y="6206454"/>
                  <a:pt x="985394" y="6133906"/>
                </a:cubicBezTo>
                <a:cubicBezTo>
                  <a:pt x="985394" y="6133906"/>
                  <a:pt x="985394" y="6133906"/>
                  <a:pt x="985394" y="5786939"/>
                </a:cubicBezTo>
                <a:close/>
                <a:moveTo>
                  <a:pt x="1549380" y="5671020"/>
                </a:moveTo>
                <a:cubicBezTo>
                  <a:pt x="1537440" y="5677328"/>
                  <a:pt x="1537440" y="5677328"/>
                  <a:pt x="1537440" y="5677328"/>
                </a:cubicBezTo>
                <a:cubicBezTo>
                  <a:pt x="1549380" y="5671020"/>
                  <a:pt x="1549380" y="5671020"/>
                  <a:pt x="1549380" y="5671020"/>
                </a:cubicBezTo>
                <a:close/>
                <a:moveTo>
                  <a:pt x="1325331" y="5495959"/>
                </a:moveTo>
                <a:cubicBezTo>
                  <a:pt x="1325331" y="5495959"/>
                  <a:pt x="1325331" y="5495959"/>
                  <a:pt x="1000847" y="5779053"/>
                </a:cubicBezTo>
                <a:cubicBezTo>
                  <a:pt x="1000847" y="5779053"/>
                  <a:pt x="1000847" y="5779053"/>
                  <a:pt x="1326033" y="6056627"/>
                </a:cubicBezTo>
                <a:cubicBezTo>
                  <a:pt x="1326033" y="6056627"/>
                  <a:pt x="1326033" y="6056627"/>
                  <a:pt x="1650518" y="5773533"/>
                </a:cubicBezTo>
                <a:cubicBezTo>
                  <a:pt x="1650518" y="5773533"/>
                  <a:pt x="1650518" y="5773533"/>
                  <a:pt x="1537440" y="5677328"/>
                </a:cubicBezTo>
                <a:cubicBezTo>
                  <a:pt x="1537440" y="5677328"/>
                  <a:pt x="1537440" y="5677328"/>
                  <a:pt x="1325331" y="5495959"/>
                </a:cubicBezTo>
                <a:close/>
                <a:moveTo>
                  <a:pt x="320271" y="4847761"/>
                </a:moveTo>
                <a:cubicBezTo>
                  <a:pt x="320271" y="4847761"/>
                  <a:pt x="320271" y="4847761"/>
                  <a:pt x="0" y="5126124"/>
                </a:cubicBezTo>
                <a:cubicBezTo>
                  <a:pt x="0" y="5126124"/>
                  <a:pt x="0" y="5126124"/>
                  <a:pt x="325188" y="5403697"/>
                </a:cubicBezTo>
                <a:cubicBezTo>
                  <a:pt x="325188" y="5403697"/>
                  <a:pt x="325188" y="5403697"/>
                  <a:pt x="433349" y="5309070"/>
                </a:cubicBezTo>
                <a:cubicBezTo>
                  <a:pt x="433349" y="5309070"/>
                  <a:pt x="433349" y="5309070"/>
                  <a:pt x="439670" y="5320898"/>
                </a:cubicBezTo>
                <a:cubicBezTo>
                  <a:pt x="439670" y="5320898"/>
                  <a:pt x="439670" y="5320898"/>
                  <a:pt x="330807" y="5415526"/>
                </a:cubicBezTo>
                <a:cubicBezTo>
                  <a:pt x="330807" y="5415526"/>
                  <a:pt x="330807" y="5415526"/>
                  <a:pt x="330807" y="5761705"/>
                </a:cubicBezTo>
                <a:cubicBezTo>
                  <a:pt x="330807" y="5761705"/>
                  <a:pt x="330807" y="5761705"/>
                  <a:pt x="563986" y="5559044"/>
                </a:cubicBezTo>
                <a:cubicBezTo>
                  <a:pt x="563986" y="5559044"/>
                  <a:pt x="563986" y="5559044"/>
                  <a:pt x="570307" y="5571661"/>
                </a:cubicBezTo>
                <a:cubicBezTo>
                  <a:pt x="570307" y="5571661"/>
                  <a:pt x="570307" y="5571661"/>
                  <a:pt x="332211" y="5779053"/>
                </a:cubicBezTo>
                <a:cubicBezTo>
                  <a:pt x="332211" y="5779053"/>
                  <a:pt x="332211" y="5779053"/>
                  <a:pt x="657398" y="6056627"/>
                </a:cubicBezTo>
                <a:cubicBezTo>
                  <a:pt x="657398" y="6056627"/>
                  <a:pt x="657398" y="6056627"/>
                  <a:pt x="771178" y="5957268"/>
                </a:cubicBezTo>
                <a:cubicBezTo>
                  <a:pt x="771178" y="5957268"/>
                  <a:pt x="771178" y="5957268"/>
                  <a:pt x="777500" y="5968308"/>
                </a:cubicBezTo>
                <a:cubicBezTo>
                  <a:pt x="777500" y="5968308"/>
                  <a:pt x="777500" y="5968308"/>
                  <a:pt x="771881" y="5956479"/>
                </a:cubicBezTo>
                <a:cubicBezTo>
                  <a:pt x="771881" y="5956479"/>
                  <a:pt x="771881" y="5956479"/>
                  <a:pt x="981883" y="5773533"/>
                </a:cubicBezTo>
                <a:cubicBezTo>
                  <a:pt x="981883" y="5773533"/>
                  <a:pt x="981883" y="5773533"/>
                  <a:pt x="656696" y="5495959"/>
                </a:cubicBezTo>
                <a:cubicBezTo>
                  <a:pt x="656696" y="5495959"/>
                  <a:pt x="656696" y="5495959"/>
                  <a:pt x="571010" y="5570873"/>
                </a:cubicBezTo>
                <a:cubicBezTo>
                  <a:pt x="571010" y="5570873"/>
                  <a:pt x="571010" y="5570873"/>
                  <a:pt x="563986" y="5558256"/>
                </a:cubicBezTo>
                <a:cubicBezTo>
                  <a:pt x="563986" y="5558256"/>
                  <a:pt x="563986" y="5558256"/>
                  <a:pt x="653184" y="5480976"/>
                </a:cubicBezTo>
                <a:cubicBezTo>
                  <a:pt x="653184" y="5480976"/>
                  <a:pt x="653184" y="5480976"/>
                  <a:pt x="653184" y="5134798"/>
                </a:cubicBezTo>
                <a:cubicBezTo>
                  <a:pt x="653184" y="5134798"/>
                  <a:pt x="653184" y="5134798"/>
                  <a:pt x="439670" y="5320110"/>
                </a:cubicBezTo>
                <a:cubicBezTo>
                  <a:pt x="439670" y="5320110"/>
                  <a:pt x="439670" y="5320110"/>
                  <a:pt x="434052" y="5309070"/>
                </a:cubicBezTo>
                <a:cubicBezTo>
                  <a:pt x="434052" y="5309070"/>
                  <a:pt x="434052" y="5309070"/>
                  <a:pt x="645458" y="5125335"/>
                </a:cubicBezTo>
                <a:cubicBezTo>
                  <a:pt x="645458" y="5125335"/>
                  <a:pt x="645458" y="5125335"/>
                  <a:pt x="320271" y="4847761"/>
                </a:cubicBezTo>
                <a:close/>
                <a:moveTo>
                  <a:pt x="985394" y="4487388"/>
                </a:moveTo>
                <a:cubicBezTo>
                  <a:pt x="985394" y="4487388"/>
                  <a:pt x="985394" y="4487388"/>
                  <a:pt x="763453" y="4680586"/>
                </a:cubicBezTo>
                <a:cubicBezTo>
                  <a:pt x="763453" y="4680586"/>
                  <a:pt x="763453" y="4680586"/>
                  <a:pt x="756430" y="4670335"/>
                </a:cubicBezTo>
                <a:cubicBezTo>
                  <a:pt x="756430" y="4670335"/>
                  <a:pt x="756430" y="4670335"/>
                  <a:pt x="762750" y="4680586"/>
                </a:cubicBezTo>
                <a:cubicBezTo>
                  <a:pt x="762750" y="4680586"/>
                  <a:pt x="762750" y="4680586"/>
                  <a:pt x="663017" y="4768116"/>
                </a:cubicBezTo>
                <a:cubicBezTo>
                  <a:pt x="663017" y="4768116"/>
                  <a:pt x="663017" y="4768116"/>
                  <a:pt x="663017" y="5114295"/>
                </a:cubicBezTo>
                <a:cubicBezTo>
                  <a:pt x="663017" y="5114295"/>
                  <a:pt x="663017" y="5114295"/>
                  <a:pt x="906029" y="4902960"/>
                </a:cubicBezTo>
                <a:cubicBezTo>
                  <a:pt x="906029" y="4902960"/>
                  <a:pt x="906029" y="4902960"/>
                  <a:pt x="913053" y="4913212"/>
                </a:cubicBezTo>
                <a:cubicBezTo>
                  <a:pt x="913053" y="4913212"/>
                  <a:pt x="913053" y="4913212"/>
                  <a:pt x="906732" y="4902172"/>
                </a:cubicBezTo>
                <a:cubicBezTo>
                  <a:pt x="906732" y="4902172"/>
                  <a:pt x="906732" y="4902172"/>
                  <a:pt x="985394" y="4833567"/>
                </a:cubicBezTo>
                <a:cubicBezTo>
                  <a:pt x="985394" y="4833567"/>
                  <a:pt x="985394" y="4833567"/>
                  <a:pt x="985394" y="4487388"/>
                </a:cubicBezTo>
                <a:close/>
                <a:moveTo>
                  <a:pt x="656696" y="4196409"/>
                </a:moveTo>
                <a:cubicBezTo>
                  <a:pt x="656696" y="4196409"/>
                  <a:pt x="656696" y="4196409"/>
                  <a:pt x="332211" y="4478714"/>
                </a:cubicBezTo>
                <a:cubicBezTo>
                  <a:pt x="332211" y="4478714"/>
                  <a:pt x="332211" y="4478714"/>
                  <a:pt x="657398" y="4756288"/>
                </a:cubicBezTo>
                <a:cubicBezTo>
                  <a:pt x="657398" y="4756288"/>
                  <a:pt x="657398" y="4756288"/>
                  <a:pt x="756430" y="4670335"/>
                </a:cubicBezTo>
                <a:cubicBezTo>
                  <a:pt x="756430" y="4670335"/>
                  <a:pt x="756430" y="4670335"/>
                  <a:pt x="981883" y="4473983"/>
                </a:cubicBezTo>
                <a:cubicBezTo>
                  <a:pt x="981883" y="4473983"/>
                  <a:pt x="981883" y="4473983"/>
                  <a:pt x="656696" y="4196409"/>
                </a:cubicBezTo>
                <a:close/>
                <a:moveTo>
                  <a:pt x="993120" y="3544268"/>
                </a:moveTo>
                <a:cubicBezTo>
                  <a:pt x="993120" y="3544268"/>
                  <a:pt x="993120" y="3544268"/>
                  <a:pt x="668636" y="3826573"/>
                </a:cubicBezTo>
                <a:cubicBezTo>
                  <a:pt x="668636" y="3826573"/>
                  <a:pt x="668636" y="3826573"/>
                  <a:pt x="993823" y="4104935"/>
                </a:cubicBezTo>
                <a:cubicBezTo>
                  <a:pt x="993823" y="4104935"/>
                  <a:pt x="993823" y="4104935"/>
                  <a:pt x="1318308" y="3821842"/>
                </a:cubicBezTo>
                <a:cubicBezTo>
                  <a:pt x="1318308" y="3821842"/>
                  <a:pt x="1318308" y="3821842"/>
                  <a:pt x="1002251" y="3552154"/>
                </a:cubicBezTo>
                <a:cubicBezTo>
                  <a:pt x="1002251" y="3552154"/>
                  <a:pt x="1002251" y="3552154"/>
                  <a:pt x="993120" y="3544268"/>
                </a:cubicBezTo>
                <a:close/>
                <a:moveTo>
                  <a:pt x="1318308" y="2538851"/>
                </a:moveTo>
                <a:cubicBezTo>
                  <a:pt x="1318308" y="2538851"/>
                  <a:pt x="1318308" y="2538851"/>
                  <a:pt x="1110412" y="2719432"/>
                </a:cubicBezTo>
                <a:cubicBezTo>
                  <a:pt x="1110412" y="2719432"/>
                  <a:pt x="1110412" y="2719432"/>
                  <a:pt x="1104092" y="2708392"/>
                </a:cubicBezTo>
                <a:cubicBezTo>
                  <a:pt x="1104092" y="2708392"/>
                  <a:pt x="1104092" y="2708392"/>
                  <a:pt x="1109710" y="2720221"/>
                </a:cubicBezTo>
                <a:cubicBezTo>
                  <a:pt x="1109710" y="2720221"/>
                  <a:pt x="1109710" y="2720221"/>
                  <a:pt x="995930" y="2819579"/>
                </a:cubicBezTo>
                <a:cubicBezTo>
                  <a:pt x="995930" y="2819579"/>
                  <a:pt x="995930" y="2819579"/>
                  <a:pt x="995930" y="3165758"/>
                </a:cubicBezTo>
                <a:cubicBezTo>
                  <a:pt x="995930" y="3165758"/>
                  <a:pt x="995930" y="3165758"/>
                  <a:pt x="1234025" y="2958366"/>
                </a:cubicBezTo>
                <a:cubicBezTo>
                  <a:pt x="1234025" y="2958366"/>
                  <a:pt x="1234025" y="2958366"/>
                  <a:pt x="1240347" y="2969406"/>
                </a:cubicBezTo>
                <a:cubicBezTo>
                  <a:pt x="1240347" y="2969406"/>
                  <a:pt x="1240347" y="2969406"/>
                  <a:pt x="1234728" y="2957578"/>
                </a:cubicBezTo>
                <a:cubicBezTo>
                  <a:pt x="1234728" y="2957578"/>
                  <a:pt x="1234728" y="2957578"/>
                  <a:pt x="1318308" y="2885030"/>
                </a:cubicBezTo>
                <a:cubicBezTo>
                  <a:pt x="1318308" y="2885030"/>
                  <a:pt x="1318308" y="2885030"/>
                  <a:pt x="1318308" y="2538851"/>
                </a:cubicBezTo>
                <a:close/>
                <a:moveTo>
                  <a:pt x="652482" y="1598885"/>
                </a:moveTo>
                <a:cubicBezTo>
                  <a:pt x="652482" y="1598885"/>
                  <a:pt x="652482" y="1598885"/>
                  <a:pt x="332211" y="1878036"/>
                </a:cubicBezTo>
                <a:cubicBezTo>
                  <a:pt x="332211" y="1878036"/>
                  <a:pt x="332211" y="1878036"/>
                  <a:pt x="657398" y="2155610"/>
                </a:cubicBezTo>
                <a:cubicBezTo>
                  <a:pt x="657398" y="2155610"/>
                  <a:pt x="657398" y="2155610"/>
                  <a:pt x="766262" y="2060983"/>
                </a:cubicBezTo>
                <a:cubicBezTo>
                  <a:pt x="766262" y="2060983"/>
                  <a:pt x="766262" y="2060983"/>
                  <a:pt x="771881" y="2072022"/>
                </a:cubicBezTo>
                <a:cubicBezTo>
                  <a:pt x="771881" y="2072022"/>
                  <a:pt x="771881" y="2072022"/>
                  <a:pt x="663017" y="2166650"/>
                </a:cubicBezTo>
                <a:cubicBezTo>
                  <a:pt x="663017" y="2166650"/>
                  <a:pt x="663017" y="2166650"/>
                  <a:pt x="663017" y="2513617"/>
                </a:cubicBezTo>
                <a:cubicBezTo>
                  <a:pt x="663017" y="2513617"/>
                  <a:pt x="663017" y="2513617"/>
                  <a:pt x="896196" y="2310168"/>
                </a:cubicBezTo>
                <a:cubicBezTo>
                  <a:pt x="896196" y="2310168"/>
                  <a:pt x="896196" y="2310168"/>
                  <a:pt x="902517" y="2322785"/>
                </a:cubicBezTo>
                <a:cubicBezTo>
                  <a:pt x="902517" y="2322785"/>
                  <a:pt x="902517" y="2322785"/>
                  <a:pt x="665124" y="2530177"/>
                </a:cubicBezTo>
                <a:cubicBezTo>
                  <a:pt x="665124" y="2530177"/>
                  <a:pt x="665124" y="2530177"/>
                  <a:pt x="990311" y="2807751"/>
                </a:cubicBezTo>
                <a:cubicBezTo>
                  <a:pt x="990311" y="2807751"/>
                  <a:pt x="990311" y="2807751"/>
                  <a:pt x="1104092" y="2708392"/>
                </a:cubicBezTo>
                <a:cubicBezTo>
                  <a:pt x="1104092" y="2708392"/>
                  <a:pt x="1104092" y="2708392"/>
                  <a:pt x="1314093" y="2525446"/>
                </a:cubicBezTo>
                <a:cubicBezTo>
                  <a:pt x="1314093" y="2525446"/>
                  <a:pt x="1314093" y="2525446"/>
                  <a:pt x="988907" y="2247872"/>
                </a:cubicBezTo>
                <a:cubicBezTo>
                  <a:pt x="988907" y="2247872"/>
                  <a:pt x="988907" y="2247872"/>
                  <a:pt x="903220" y="2322785"/>
                </a:cubicBezTo>
                <a:cubicBezTo>
                  <a:pt x="903220" y="2322785"/>
                  <a:pt x="903220" y="2322785"/>
                  <a:pt x="896899" y="2310168"/>
                </a:cubicBezTo>
                <a:cubicBezTo>
                  <a:pt x="896899" y="2310168"/>
                  <a:pt x="896899" y="2310168"/>
                  <a:pt x="985394" y="2232889"/>
                </a:cubicBezTo>
                <a:cubicBezTo>
                  <a:pt x="985394" y="2232889"/>
                  <a:pt x="985394" y="2232889"/>
                  <a:pt x="985394" y="1885922"/>
                </a:cubicBezTo>
                <a:cubicBezTo>
                  <a:pt x="985394" y="1885922"/>
                  <a:pt x="985394" y="1885922"/>
                  <a:pt x="772583" y="2072022"/>
                </a:cubicBezTo>
                <a:cubicBezTo>
                  <a:pt x="772583" y="2072022"/>
                  <a:pt x="772583" y="2072022"/>
                  <a:pt x="766262" y="2060194"/>
                </a:cubicBezTo>
                <a:cubicBezTo>
                  <a:pt x="766262" y="2060194"/>
                  <a:pt x="766262" y="2060194"/>
                  <a:pt x="977669" y="1876459"/>
                </a:cubicBezTo>
                <a:cubicBezTo>
                  <a:pt x="977669" y="1876459"/>
                  <a:pt x="977669" y="1876459"/>
                  <a:pt x="652482" y="1598885"/>
                </a:cubicBezTo>
                <a:close/>
                <a:moveTo>
                  <a:pt x="1318308" y="1238512"/>
                </a:moveTo>
                <a:cubicBezTo>
                  <a:pt x="1318308" y="1238512"/>
                  <a:pt x="1318308" y="1238512"/>
                  <a:pt x="1095663" y="1432499"/>
                </a:cubicBezTo>
                <a:cubicBezTo>
                  <a:pt x="1095663" y="1432499"/>
                  <a:pt x="1095663" y="1432499"/>
                  <a:pt x="995930" y="1519240"/>
                </a:cubicBezTo>
                <a:cubicBezTo>
                  <a:pt x="995930" y="1519240"/>
                  <a:pt x="995930" y="1519240"/>
                  <a:pt x="995930" y="1865419"/>
                </a:cubicBezTo>
                <a:cubicBezTo>
                  <a:pt x="995930" y="1865419"/>
                  <a:pt x="995930" y="1865419"/>
                  <a:pt x="1238240" y="1654085"/>
                </a:cubicBezTo>
                <a:cubicBezTo>
                  <a:pt x="1238240" y="1654085"/>
                  <a:pt x="1238240" y="1654085"/>
                  <a:pt x="1245264" y="1665124"/>
                </a:cubicBezTo>
                <a:cubicBezTo>
                  <a:pt x="1245264" y="1665124"/>
                  <a:pt x="1245264" y="1665124"/>
                  <a:pt x="1000847" y="1878036"/>
                </a:cubicBezTo>
                <a:cubicBezTo>
                  <a:pt x="1000847" y="1878036"/>
                  <a:pt x="1000847" y="1878036"/>
                  <a:pt x="1326033" y="2155610"/>
                </a:cubicBezTo>
                <a:cubicBezTo>
                  <a:pt x="1326033" y="2155610"/>
                  <a:pt x="1326033" y="2155610"/>
                  <a:pt x="1477038" y="2023920"/>
                </a:cubicBezTo>
                <a:cubicBezTo>
                  <a:pt x="1477038" y="2023920"/>
                  <a:pt x="1477038" y="2023920"/>
                  <a:pt x="1646304" y="1876459"/>
                </a:cubicBezTo>
                <a:cubicBezTo>
                  <a:pt x="1646304" y="1876459"/>
                  <a:pt x="1646304" y="1876459"/>
                  <a:pt x="1321116" y="1598885"/>
                </a:cubicBezTo>
                <a:cubicBezTo>
                  <a:pt x="1321116" y="1598885"/>
                  <a:pt x="1321116" y="1598885"/>
                  <a:pt x="1245965" y="1664336"/>
                </a:cubicBezTo>
                <a:cubicBezTo>
                  <a:pt x="1245965" y="1664336"/>
                  <a:pt x="1245965" y="1664336"/>
                  <a:pt x="1238942" y="1654085"/>
                </a:cubicBezTo>
                <a:cubicBezTo>
                  <a:pt x="1238942" y="1654085"/>
                  <a:pt x="1238942" y="1654085"/>
                  <a:pt x="1318308" y="1585480"/>
                </a:cubicBezTo>
                <a:cubicBezTo>
                  <a:pt x="1318308" y="1585480"/>
                  <a:pt x="1318308" y="1585480"/>
                  <a:pt x="1318308" y="1238512"/>
                </a:cubicBezTo>
                <a:close/>
                <a:moveTo>
                  <a:pt x="988907" y="947533"/>
                </a:moveTo>
                <a:cubicBezTo>
                  <a:pt x="988907" y="947533"/>
                  <a:pt x="988907" y="947533"/>
                  <a:pt x="665124" y="1230627"/>
                </a:cubicBezTo>
                <a:cubicBezTo>
                  <a:pt x="665124" y="1230627"/>
                  <a:pt x="665124" y="1230627"/>
                  <a:pt x="990311" y="1508201"/>
                </a:cubicBezTo>
                <a:cubicBezTo>
                  <a:pt x="990311" y="1508201"/>
                  <a:pt x="990311" y="1508201"/>
                  <a:pt x="1088639" y="1422247"/>
                </a:cubicBezTo>
                <a:cubicBezTo>
                  <a:pt x="1088639" y="1422247"/>
                  <a:pt x="1088639" y="1422247"/>
                  <a:pt x="1095663" y="1432499"/>
                </a:cubicBezTo>
                <a:cubicBezTo>
                  <a:pt x="1095663" y="1432499"/>
                  <a:pt x="1095663" y="1432499"/>
                  <a:pt x="1089342" y="1421459"/>
                </a:cubicBezTo>
                <a:cubicBezTo>
                  <a:pt x="1089342" y="1421459"/>
                  <a:pt x="1089342" y="1421459"/>
                  <a:pt x="1314093" y="1225107"/>
                </a:cubicBezTo>
                <a:cubicBezTo>
                  <a:pt x="1314093" y="1225107"/>
                  <a:pt x="1314093" y="1225107"/>
                  <a:pt x="988907" y="947533"/>
                </a:cubicBezTo>
                <a:close/>
                <a:moveTo>
                  <a:pt x="1325331" y="296181"/>
                </a:moveTo>
                <a:cubicBezTo>
                  <a:pt x="1325331" y="296181"/>
                  <a:pt x="1325331" y="296181"/>
                  <a:pt x="1000847" y="578486"/>
                </a:cubicBezTo>
                <a:cubicBezTo>
                  <a:pt x="1000847" y="578486"/>
                  <a:pt x="1000847" y="578486"/>
                  <a:pt x="1326033" y="856060"/>
                </a:cubicBezTo>
                <a:cubicBezTo>
                  <a:pt x="1326033" y="856060"/>
                  <a:pt x="1326033" y="856060"/>
                  <a:pt x="1650518" y="573754"/>
                </a:cubicBezTo>
                <a:cubicBezTo>
                  <a:pt x="1650518" y="573754"/>
                  <a:pt x="1650518" y="573754"/>
                  <a:pt x="1334462" y="304066"/>
                </a:cubicBezTo>
                <a:cubicBezTo>
                  <a:pt x="1334462" y="304066"/>
                  <a:pt x="1334462" y="304066"/>
                  <a:pt x="1325331" y="296181"/>
                </a:cubicBezTo>
                <a:close/>
                <a:moveTo>
                  <a:pt x="1226725" y="0"/>
                </a:moveTo>
                <a:lnTo>
                  <a:pt x="748180" y="0"/>
                </a:lnTo>
                <a:lnTo>
                  <a:pt x="763540" y="13087"/>
                </a:lnTo>
                <a:cubicBezTo>
                  <a:pt x="795936" y="40686"/>
                  <a:pt x="860728" y="95886"/>
                  <a:pt x="990311" y="206284"/>
                </a:cubicBezTo>
                <a:cubicBezTo>
                  <a:pt x="990311" y="206284"/>
                  <a:pt x="990311" y="206284"/>
                  <a:pt x="1159227" y="58896"/>
                </a:cubicBezTo>
                <a:close/>
                <a:moveTo>
                  <a:pt x="1318308" y="0"/>
                </a:moveTo>
                <a:lnTo>
                  <a:pt x="1245701" y="0"/>
                </a:lnTo>
                <a:lnTo>
                  <a:pt x="1228232" y="15255"/>
                </a:lnTo>
                <a:cubicBezTo>
                  <a:pt x="1195046" y="44235"/>
                  <a:pt x="1128673" y="102194"/>
                  <a:pt x="995930" y="218113"/>
                </a:cubicBezTo>
                <a:cubicBezTo>
                  <a:pt x="995930" y="218113"/>
                  <a:pt x="995930" y="218113"/>
                  <a:pt x="995930" y="564292"/>
                </a:cubicBezTo>
                <a:cubicBezTo>
                  <a:pt x="995930" y="564292"/>
                  <a:pt x="995930" y="564292"/>
                  <a:pt x="1318308" y="283564"/>
                </a:cubicBezTo>
                <a:cubicBezTo>
                  <a:pt x="1318308" y="283564"/>
                  <a:pt x="1318308" y="283564"/>
                  <a:pt x="1318308" y="84404"/>
                </a:cubicBezTo>
                <a:close/>
                <a:moveTo>
                  <a:pt x="5305156" y="0"/>
                </a:moveTo>
                <a:lnTo>
                  <a:pt x="1329545" y="0"/>
                </a:lnTo>
                <a:lnTo>
                  <a:pt x="1329545" y="1953"/>
                </a:lnTo>
                <a:cubicBezTo>
                  <a:pt x="1329545" y="28082"/>
                  <a:pt x="1329545" y="97759"/>
                  <a:pt x="1329545" y="283564"/>
                </a:cubicBezTo>
                <a:cubicBezTo>
                  <a:pt x="1329545" y="283564"/>
                  <a:pt x="1329545" y="283564"/>
                  <a:pt x="1343592" y="295392"/>
                </a:cubicBezTo>
                <a:cubicBezTo>
                  <a:pt x="1343592" y="295392"/>
                  <a:pt x="1343592" y="295392"/>
                  <a:pt x="1334462" y="304066"/>
                </a:cubicBezTo>
                <a:cubicBezTo>
                  <a:pt x="1334462" y="304066"/>
                  <a:pt x="1334462" y="304066"/>
                  <a:pt x="1344294" y="295392"/>
                </a:cubicBezTo>
                <a:cubicBezTo>
                  <a:pt x="1344294" y="295392"/>
                  <a:pt x="1344294" y="295392"/>
                  <a:pt x="1665970" y="570600"/>
                </a:cubicBezTo>
                <a:cubicBezTo>
                  <a:pt x="1665970" y="570600"/>
                  <a:pt x="1665970" y="570600"/>
                  <a:pt x="1665970" y="589526"/>
                </a:cubicBezTo>
                <a:cubicBezTo>
                  <a:pt x="1665970" y="589526"/>
                  <a:pt x="1665970" y="589526"/>
                  <a:pt x="1654030" y="599777"/>
                </a:cubicBezTo>
                <a:cubicBezTo>
                  <a:pt x="1654030" y="599777"/>
                  <a:pt x="1654030" y="599777"/>
                  <a:pt x="1654030" y="587160"/>
                </a:cubicBezTo>
                <a:cubicBezTo>
                  <a:pt x="1654030" y="587160"/>
                  <a:pt x="1654030" y="587160"/>
                  <a:pt x="1332355" y="867888"/>
                </a:cubicBezTo>
                <a:cubicBezTo>
                  <a:pt x="1332355" y="867888"/>
                  <a:pt x="1332355" y="867888"/>
                  <a:pt x="1332355" y="1214067"/>
                </a:cubicBezTo>
                <a:cubicBezTo>
                  <a:pt x="1332355" y="1214067"/>
                  <a:pt x="1332355" y="1214067"/>
                  <a:pt x="1654030" y="933339"/>
                </a:cubicBezTo>
                <a:cubicBezTo>
                  <a:pt x="1654030" y="933339"/>
                  <a:pt x="1654030" y="933339"/>
                  <a:pt x="1654030" y="600566"/>
                </a:cubicBezTo>
                <a:cubicBezTo>
                  <a:pt x="1654030" y="600566"/>
                  <a:pt x="1654030" y="600566"/>
                  <a:pt x="1665970" y="590314"/>
                </a:cubicBezTo>
                <a:cubicBezTo>
                  <a:pt x="1665970" y="590314"/>
                  <a:pt x="1665970" y="590314"/>
                  <a:pt x="1665970" y="938859"/>
                </a:cubicBezTo>
                <a:cubicBezTo>
                  <a:pt x="1665970" y="938859"/>
                  <a:pt x="1665970" y="938859"/>
                  <a:pt x="1998180" y="1221952"/>
                </a:cubicBezTo>
                <a:cubicBezTo>
                  <a:pt x="1998180" y="1221952"/>
                  <a:pt x="1998180" y="1221952"/>
                  <a:pt x="1998180" y="1591788"/>
                </a:cubicBezTo>
                <a:cubicBezTo>
                  <a:pt x="1998180" y="1591788"/>
                  <a:pt x="1998180" y="1591788"/>
                  <a:pt x="1680718" y="1867785"/>
                </a:cubicBezTo>
                <a:cubicBezTo>
                  <a:pt x="1680718" y="1867785"/>
                  <a:pt x="1680718" y="1867785"/>
                  <a:pt x="1680718" y="1851225"/>
                </a:cubicBezTo>
                <a:lnTo>
                  <a:pt x="1986942" y="1585480"/>
                </a:lnTo>
                <a:cubicBezTo>
                  <a:pt x="1986942" y="1585480"/>
                  <a:pt x="1986942" y="1585480"/>
                  <a:pt x="1986942" y="1238512"/>
                </a:cubicBezTo>
                <a:cubicBezTo>
                  <a:pt x="1986942" y="1238512"/>
                  <a:pt x="1986942" y="1238512"/>
                  <a:pt x="1680718" y="1505046"/>
                </a:cubicBezTo>
                <a:cubicBezTo>
                  <a:pt x="1680718" y="1505046"/>
                  <a:pt x="1680718" y="1505046"/>
                  <a:pt x="1680718" y="1488487"/>
                </a:cubicBezTo>
                <a:cubicBezTo>
                  <a:pt x="1680718" y="1488487"/>
                  <a:pt x="1680718" y="1488487"/>
                  <a:pt x="1982728" y="1225107"/>
                </a:cubicBezTo>
                <a:cubicBezTo>
                  <a:pt x="1982728" y="1225107"/>
                  <a:pt x="1982728" y="1225107"/>
                  <a:pt x="1657541" y="947533"/>
                </a:cubicBezTo>
                <a:cubicBezTo>
                  <a:pt x="1657541" y="947533"/>
                  <a:pt x="1657541" y="947533"/>
                  <a:pt x="1333056" y="1230627"/>
                </a:cubicBezTo>
                <a:cubicBezTo>
                  <a:pt x="1333056" y="1230627"/>
                  <a:pt x="1333056" y="1230627"/>
                  <a:pt x="1658244" y="1508201"/>
                </a:cubicBezTo>
                <a:cubicBezTo>
                  <a:pt x="1658244" y="1508201"/>
                  <a:pt x="1658244" y="1508201"/>
                  <a:pt x="1680017" y="1489275"/>
                </a:cubicBezTo>
                <a:cubicBezTo>
                  <a:pt x="1680017" y="1489275"/>
                  <a:pt x="1680017" y="1489275"/>
                  <a:pt x="1680017" y="1505835"/>
                </a:cubicBezTo>
                <a:cubicBezTo>
                  <a:pt x="1680017" y="1505835"/>
                  <a:pt x="1680017" y="1505835"/>
                  <a:pt x="1664565" y="1519240"/>
                </a:cubicBezTo>
                <a:cubicBezTo>
                  <a:pt x="1664565" y="1519240"/>
                  <a:pt x="1664565" y="1519240"/>
                  <a:pt x="1664565" y="1865419"/>
                </a:cubicBezTo>
                <a:cubicBezTo>
                  <a:pt x="1664565" y="1865419"/>
                  <a:pt x="1664565" y="1865419"/>
                  <a:pt x="1680017" y="1852014"/>
                </a:cubicBezTo>
                <a:cubicBezTo>
                  <a:pt x="1680017" y="1852014"/>
                  <a:pt x="1680017" y="1852014"/>
                  <a:pt x="1680017" y="1868573"/>
                </a:cubicBezTo>
                <a:cubicBezTo>
                  <a:pt x="1680017" y="1868573"/>
                  <a:pt x="1680017" y="1868573"/>
                  <a:pt x="1665970" y="1881190"/>
                </a:cubicBezTo>
                <a:cubicBezTo>
                  <a:pt x="1665970" y="1881190"/>
                  <a:pt x="1665970" y="1881190"/>
                  <a:pt x="1665970" y="2058617"/>
                </a:cubicBezTo>
                <a:cubicBezTo>
                  <a:pt x="1665970" y="2058617"/>
                  <a:pt x="1665970" y="2058617"/>
                  <a:pt x="1654030" y="2060194"/>
                </a:cubicBezTo>
                <a:cubicBezTo>
                  <a:pt x="1654030" y="2060194"/>
                  <a:pt x="1654030" y="2060194"/>
                  <a:pt x="1654030" y="1885922"/>
                </a:cubicBezTo>
                <a:cubicBezTo>
                  <a:pt x="1654030" y="1885922"/>
                  <a:pt x="1654030" y="1885922"/>
                  <a:pt x="1484061" y="2034172"/>
                </a:cubicBezTo>
                <a:cubicBezTo>
                  <a:pt x="1484061" y="2034172"/>
                  <a:pt x="1484061" y="2034172"/>
                  <a:pt x="1477038" y="2023920"/>
                </a:cubicBezTo>
                <a:cubicBezTo>
                  <a:pt x="1477038" y="2023920"/>
                  <a:pt x="1477038" y="2023920"/>
                  <a:pt x="1484061" y="2034960"/>
                </a:cubicBezTo>
                <a:cubicBezTo>
                  <a:pt x="1484061" y="2034960"/>
                  <a:pt x="1484061" y="2034960"/>
                  <a:pt x="1332355" y="2166650"/>
                </a:cubicBezTo>
                <a:cubicBezTo>
                  <a:pt x="1332355" y="2166650"/>
                  <a:pt x="1332355" y="2166650"/>
                  <a:pt x="1332355" y="2513617"/>
                </a:cubicBezTo>
                <a:cubicBezTo>
                  <a:pt x="1332355" y="2513617"/>
                  <a:pt x="1332355" y="2513617"/>
                  <a:pt x="1654030" y="2232889"/>
                </a:cubicBezTo>
                <a:cubicBezTo>
                  <a:pt x="1654030" y="2232889"/>
                  <a:pt x="1654030" y="2232889"/>
                  <a:pt x="1654030" y="2060983"/>
                </a:cubicBezTo>
                <a:cubicBezTo>
                  <a:pt x="1654030" y="2060983"/>
                  <a:pt x="1654030" y="2060983"/>
                  <a:pt x="1665970" y="2059405"/>
                </a:cubicBezTo>
                <a:cubicBezTo>
                  <a:pt x="1665970" y="2059405"/>
                  <a:pt x="1665970" y="2059405"/>
                  <a:pt x="1665970" y="2238409"/>
                </a:cubicBezTo>
                <a:cubicBezTo>
                  <a:pt x="1665970" y="2238409"/>
                  <a:pt x="1665970" y="2238409"/>
                  <a:pt x="1881590" y="2422144"/>
                </a:cubicBezTo>
                <a:cubicBezTo>
                  <a:pt x="1881590" y="2422144"/>
                  <a:pt x="1881590" y="2422144"/>
                  <a:pt x="1869650" y="2428452"/>
                </a:cubicBezTo>
                <a:cubicBezTo>
                  <a:pt x="1869650" y="2428452"/>
                  <a:pt x="1869650" y="2428452"/>
                  <a:pt x="1657541" y="2247872"/>
                </a:cubicBezTo>
                <a:cubicBezTo>
                  <a:pt x="1657541" y="2247872"/>
                  <a:pt x="1657541" y="2247872"/>
                  <a:pt x="1333056" y="2530177"/>
                </a:cubicBezTo>
                <a:cubicBezTo>
                  <a:pt x="1333056" y="2530177"/>
                  <a:pt x="1333056" y="2530177"/>
                  <a:pt x="1658244" y="2807751"/>
                </a:cubicBezTo>
                <a:cubicBezTo>
                  <a:pt x="1658244" y="2807751"/>
                  <a:pt x="1658244" y="2807751"/>
                  <a:pt x="1982728" y="2525446"/>
                </a:cubicBezTo>
                <a:cubicBezTo>
                  <a:pt x="1982728" y="2525446"/>
                  <a:pt x="1982728" y="2525446"/>
                  <a:pt x="1870353" y="2429241"/>
                </a:cubicBezTo>
                <a:cubicBezTo>
                  <a:pt x="1870353" y="2429241"/>
                  <a:pt x="1870353" y="2429241"/>
                  <a:pt x="1882293" y="2422933"/>
                </a:cubicBezTo>
                <a:cubicBezTo>
                  <a:pt x="1882293" y="2422933"/>
                  <a:pt x="1882293" y="2422933"/>
                  <a:pt x="1998180" y="2522291"/>
                </a:cubicBezTo>
                <a:cubicBezTo>
                  <a:pt x="1998180" y="2522291"/>
                  <a:pt x="1998180" y="2522291"/>
                  <a:pt x="1998180" y="2773054"/>
                </a:cubicBezTo>
                <a:cubicBezTo>
                  <a:pt x="1998180" y="2773054"/>
                  <a:pt x="1998180" y="2773054"/>
                  <a:pt x="1986942" y="2778574"/>
                </a:cubicBezTo>
                <a:cubicBezTo>
                  <a:pt x="1986942" y="2778574"/>
                  <a:pt x="1986942" y="2778574"/>
                  <a:pt x="1986942" y="2538851"/>
                </a:cubicBezTo>
                <a:cubicBezTo>
                  <a:pt x="1986942" y="2538851"/>
                  <a:pt x="1986942" y="2538851"/>
                  <a:pt x="1664565" y="2819579"/>
                </a:cubicBezTo>
                <a:cubicBezTo>
                  <a:pt x="1664565" y="2819579"/>
                  <a:pt x="1664565" y="2819579"/>
                  <a:pt x="1664565" y="3165758"/>
                </a:cubicBezTo>
                <a:cubicBezTo>
                  <a:pt x="1664565" y="3165758"/>
                  <a:pt x="1664565" y="3165758"/>
                  <a:pt x="1986942" y="2885030"/>
                </a:cubicBezTo>
                <a:cubicBezTo>
                  <a:pt x="1986942" y="2885030"/>
                  <a:pt x="1986942" y="2885030"/>
                  <a:pt x="1986942" y="2779363"/>
                </a:cubicBezTo>
                <a:cubicBezTo>
                  <a:pt x="1986942" y="2779363"/>
                  <a:pt x="1986942" y="2779363"/>
                  <a:pt x="1998180" y="2773843"/>
                </a:cubicBezTo>
                <a:cubicBezTo>
                  <a:pt x="1998180" y="2773843"/>
                  <a:pt x="1998180" y="2773843"/>
                  <a:pt x="1998180" y="2891339"/>
                </a:cubicBezTo>
                <a:cubicBezTo>
                  <a:pt x="1998180" y="2891339"/>
                  <a:pt x="1998180" y="2891339"/>
                  <a:pt x="1658946" y="3187049"/>
                </a:cubicBezTo>
                <a:cubicBezTo>
                  <a:pt x="1658946" y="3187049"/>
                  <a:pt x="1658946" y="3187049"/>
                  <a:pt x="1321116" y="2899224"/>
                </a:cubicBezTo>
                <a:cubicBezTo>
                  <a:pt x="1321116" y="2899224"/>
                  <a:pt x="1321116" y="2899224"/>
                  <a:pt x="1240347" y="2969406"/>
                </a:cubicBezTo>
                <a:cubicBezTo>
                  <a:pt x="1240347" y="2969406"/>
                  <a:pt x="1240347" y="2969406"/>
                  <a:pt x="997334" y="3180741"/>
                </a:cubicBezTo>
                <a:cubicBezTo>
                  <a:pt x="997334" y="3180741"/>
                  <a:pt x="997334" y="3180741"/>
                  <a:pt x="997334" y="3519034"/>
                </a:cubicBezTo>
                <a:cubicBezTo>
                  <a:pt x="997334" y="3519034"/>
                  <a:pt x="997334" y="3519034"/>
                  <a:pt x="985394" y="3519034"/>
                </a:cubicBezTo>
                <a:cubicBezTo>
                  <a:pt x="985394" y="3519034"/>
                  <a:pt x="985394" y="3519034"/>
                  <a:pt x="985394" y="3500109"/>
                </a:cubicBezTo>
                <a:cubicBezTo>
                  <a:pt x="985394" y="3500109"/>
                  <a:pt x="985394" y="3500109"/>
                  <a:pt x="985394" y="3186261"/>
                </a:cubicBezTo>
                <a:cubicBezTo>
                  <a:pt x="985394" y="3186261"/>
                  <a:pt x="985394" y="3186261"/>
                  <a:pt x="663017" y="3466989"/>
                </a:cubicBezTo>
                <a:cubicBezTo>
                  <a:pt x="663017" y="3466989"/>
                  <a:pt x="663017" y="3466989"/>
                  <a:pt x="663017" y="3495377"/>
                </a:cubicBezTo>
                <a:cubicBezTo>
                  <a:pt x="663017" y="3495377"/>
                  <a:pt x="663017" y="3495377"/>
                  <a:pt x="663017" y="3812379"/>
                </a:cubicBezTo>
                <a:cubicBezTo>
                  <a:pt x="663017" y="3812379"/>
                  <a:pt x="663017" y="3812379"/>
                  <a:pt x="985394" y="3532439"/>
                </a:cubicBezTo>
                <a:cubicBezTo>
                  <a:pt x="985394" y="3532439"/>
                  <a:pt x="985394" y="3532439"/>
                  <a:pt x="985394" y="3519822"/>
                </a:cubicBezTo>
                <a:cubicBezTo>
                  <a:pt x="985394" y="3519822"/>
                  <a:pt x="985394" y="3519822"/>
                  <a:pt x="997334" y="3519822"/>
                </a:cubicBezTo>
                <a:cubicBezTo>
                  <a:pt x="997334" y="3519822"/>
                  <a:pt x="997334" y="3519822"/>
                  <a:pt x="997334" y="3531651"/>
                </a:cubicBezTo>
                <a:cubicBezTo>
                  <a:pt x="997334" y="3531651"/>
                  <a:pt x="997334" y="3531651"/>
                  <a:pt x="1011381" y="3543479"/>
                </a:cubicBezTo>
                <a:cubicBezTo>
                  <a:pt x="1011381" y="3543479"/>
                  <a:pt x="1011381" y="3543479"/>
                  <a:pt x="1002251" y="3552154"/>
                </a:cubicBezTo>
                <a:cubicBezTo>
                  <a:pt x="1002251" y="3552154"/>
                  <a:pt x="1002251" y="3552154"/>
                  <a:pt x="1012084" y="3544268"/>
                </a:cubicBezTo>
                <a:cubicBezTo>
                  <a:pt x="1012084" y="3544268"/>
                  <a:pt x="1012084" y="3544268"/>
                  <a:pt x="1333759" y="3818688"/>
                </a:cubicBezTo>
                <a:cubicBezTo>
                  <a:pt x="1333759" y="3818688"/>
                  <a:pt x="1333759" y="3818688"/>
                  <a:pt x="1333759" y="3838402"/>
                </a:cubicBezTo>
                <a:cubicBezTo>
                  <a:pt x="1333759" y="3838402"/>
                  <a:pt x="1333759" y="3838402"/>
                  <a:pt x="1321819" y="3848653"/>
                </a:cubicBezTo>
                <a:cubicBezTo>
                  <a:pt x="1321819" y="3848653"/>
                  <a:pt x="1321819" y="3848653"/>
                  <a:pt x="1321819" y="3835248"/>
                </a:cubicBezTo>
                <a:cubicBezTo>
                  <a:pt x="1321819" y="3835248"/>
                  <a:pt x="1321819" y="3835248"/>
                  <a:pt x="999441" y="4115975"/>
                </a:cubicBezTo>
                <a:cubicBezTo>
                  <a:pt x="999441" y="4115975"/>
                  <a:pt x="999441" y="4115975"/>
                  <a:pt x="999441" y="4462154"/>
                </a:cubicBezTo>
                <a:cubicBezTo>
                  <a:pt x="999441" y="4462154"/>
                  <a:pt x="999441" y="4462154"/>
                  <a:pt x="1321819" y="4182215"/>
                </a:cubicBezTo>
                <a:cubicBezTo>
                  <a:pt x="1321819" y="4182215"/>
                  <a:pt x="1321819" y="4182215"/>
                  <a:pt x="1321819" y="3849441"/>
                </a:cubicBezTo>
                <a:cubicBezTo>
                  <a:pt x="1321819" y="3849441"/>
                  <a:pt x="1321819" y="3849441"/>
                  <a:pt x="1333759" y="3839190"/>
                </a:cubicBezTo>
                <a:cubicBezTo>
                  <a:pt x="1333759" y="3839190"/>
                  <a:pt x="1333759" y="3839190"/>
                  <a:pt x="1333759" y="4186946"/>
                </a:cubicBezTo>
                <a:cubicBezTo>
                  <a:pt x="1333759" y="4186946"/>
                  <a:pt x="1333759" y="4186946"/>
                  <a:pt x="1665970" y="4470828"/>
                </a:cubicBezTo>
                <a:cubicBezTo>
                  <a:pt x="1665970" y="4470828"/>
                  <a:pt x="1665970" y="4470828"/>
                  <a:pt x="1665970" y="4839875"/>
                </a:cubicBezTo>
                <a:cubicBezTo>
                  <a:pt x="1665970" y="4839875"/>
                  <a:pt x="1665970" y="4839875"/>
                  <a:pt x="1348509" y="5116661"/>
                </a:cubicBezTo>
                <a:cubicBezTo>
                  <a:pt x="1348509" y="5116661"/>
                  <a:pt x="1348509" y="5116661"/>
                  <a:pt x="1348509" y="5100101"/>
                </a:cubicBezTo>
                <a:cubicBezTo>
                  <a:pt x="1348509" y="5100101"/>
                  <a:pt x="1348509" y="5100101"/>
                  <a:pt x="1654030" y="4833567"/>
                </a:cubicBezTo>
                <a:cubicBezTo>
                  <a:pt x="1654030" y="4833567"/>
                  <a:pt x="1654030" y="4833567"/>
                  <a:pt x="1654030" y="4487388"/>
                </a:cubicBezTo>
                <a:cubicBezTo>
                  <a:pt x="1654030" y="4487388"/>
                  <a:pt x="1654030" y="4487388"/>
                  <a:pt x="1348509" y="4753134"/>
                </a:cubicBezTo>
                <a:cubicBezTo>
                  <a:pt x="1348509" y="4753134"/>
                  <a:pt x="1348509" y="4753134"/>
                  <a:pt x="1348509" y="4737362"/>
                </a:cubicBezTo>
                <a:cubicBezTo>
                  <a:pt x="1348509" y="4737362"/>
                  <a:pt x="1348509" y="4737362"/>
                  <a:pt x="1650518" y="4473983"/>
                </a:cubicBezTo>
                <a:cubicBezTo>
                  <a:pt x="1650518" y="4473983"/>
                  <a:pt x="1650518" y="4473983"/>
                  <a:pt x="1325331" y="4196409"/>
                </a:cubicBezTo>
                <a:cubicBezTo>
                  <a:pt x="1325331" y="4196409"/>
                  <a:pt x="1325331" y="4196409"/>
                  <a:pt x="1000847" y="4478714"/>
                </a:cubicBezTo>
                <a:cubicBezTo>
                  <a:pt x="1000847" y="4478714"/>
                  <a:pt x="1000847" y="4478714"/>
                  <a:pt x="1326033" y="4756288"/>
                </a:cubicBezTo>
                <a:cubicBezTo>
                  <a:pt x="1326033" y="4756288"/>
                  <a:pt x="1326033" y="4756288"/>
                  <a:pt x="1347806" y="4737362"/>
                </a:cubicBezTo>
                <a:cubicBezTo>
                  <a:pt x="1347806" y="4737362"/>
                  <a:pt x="1347806" y="4737362"/>
                  <a:pt x="1347806" y="4753922"/>
                </a:cubicBezTo>
                <a:cubicBezTo>
                  <a:pt x="1347806" y="4753922"/>
                  <a:pt x="1347806" y="4753922"/>
                  <a:pt x="1331652" y="4768116"/>
                </a:cubicBezTo>
                <a:cubicBezTo>
                  <a:pt x="1331652" y="4768116"/>
                  <a:pt x="1331652" y="4768116"/>
                  <a:pt x="1331652" y="5114295"/>
                </a:cubicBezTo>
                <a:cubicBezTo>
                  <a:pt x="1331652" y="5114295"/>
                  <a:pt x="1331652" y="5114295"/>
                  <a:pt x="1347806" y="5100101"/>
                </a:cubicBezTo>
                <a:cubicBezTo>
                  <a:pt x="1347806" y="5100101"/>
                  <a:pt x="1347806" y="5100101"/>
                  <a:pt x="1347806" y="5116661"/>
                </a:cubicBezTo>
                <a:cubicBezTo>
                  <a:pt x="1347806" y="5116661"/>
                  <a:pt x="1347806" y="5116661"/>
                  <a:pt x="1333759" y="5129278"/>
                </a:cubicBezTo>
                <a:cubicBezTo>
                  <a:pt x="1333759" y="5129278"/>
                  <a:pt x="1333759" y="5129278"/>
                  <a:pt x="1333759" y="5306704"/>
                </a:cubicBezTo>
                <a:cubicBezTo>
                  <a:pt x="1333759" y="5306704"/>
                  <a:pt x="1333759" y="5306704"/>
                  <a:pt x="1321819" y="5309070"/>
                </a:cubicBezTo>
                <a:cubicBezTo>
                  <a:pt x="1321819" y="5309070"/>
                  <a:pt x="1321819" y="5309070"/>
                  <a:pt x="1321819" y="5134798"/>
                </a:cubicBezTo>
                <a:cubicBezTo>
                  <a:pt x="1321819" y="5134798"/>
                  <a:pt x="1321819" y="5134798"/>
                  <a:pt x="1151851" y="5283047"/>
                </a:cubicBezTo>
                <a:cubicBezTo>
                  <a:pt x="1151851" y="5283047"/>
                  <a:pt x="1151851" y="5283047"/>
                  <a:pt x="1144827" y="5272008"/>
                </a:cubicBezTo>
                <a:cubicBezTo>
                  <a:pt x="1144827" y="5272008"/>
                  <a:pt x="1144827" y="5272008"/>
                  <a:pt x="1314093" y="5125335"/>
                </a:cubicBezTo>
                <a:cubicBezTo>
                  <a:pt x="1314093" y="5125335"/>
                  <a:pt x="1314093" y="5125335"/>
                  <a:pt x="988907" y="4847761"/>
                </a:cubicBezTo>
                <a:cubicBezTo>
                  <a:pt x="988907" y="4847761"/>
                  <a:pt x="988907" y="4847761"/>
                  <a:pt x="913053" y="4913212"/>
                </a:cubicBezTo>
                <a:cubicBezTo>
                  <a:pt x="913053" y="4913212"/>
                  <a:pt x="913053" y="4913212"/>
                  <a:pt x="668636" y="5126124"/>
                </a:cubicBezTo>
                <a:cubicBezTo>
                  <a:pt x="668636" y="5126124"/>
                  <a:pt x="668636" y="5126124"/>
                  <a:pt x="993823" y="5403697"/>
                </a:cubicBezTo>
                <a:cubicBezTo>
                  <a:pt x="993823" y="5403697"/>
                  <a:pt x="993823" y="5403697"/>
                  <a:pt x="1144827" y="5272796"/>
                </a:cubicBezTo>
                <a:cubicBezTo>
                  <a:pt x="1144827" y="5272796"/>
                  <a:pt x="1144827" y="5272796"/>
                  <a:pt x="1151149" y="5283047"/>
                </a:cubicBezTo>
                <a:cubicBezTo>
                  <a:pt x="1151149" y="5283047"/>
                  <a:pt x="1151149" y="5283047"/>
                  <a:pt x="999441" y="5415526"/>
                </a:cubicBezTo>
                <a:cubicBezTo>
                  <a:pt x="999441" y="5415526"/>
                  <a:pt x="999441" y="5415526"/>
                  <a:pt x="999441" y="5761705"/>
                </a:cubicBezTo>
                <a:cubicBezTo>
                  <a:pt x="999441" y="5761705"/>
                  <a:pt x="999441" y="5761705"/>
                  <a:pt x="1321819" y="5480976"/>
                </a:cubicBezTo>
                <a:cubicBezTo>
                  <a:pt x="1321819" y="5480976"/>
                  <a:pt x="1321819" y="5480976"/>
                  <a:pt x="1321819" y="5309858"/>
                </a:cubicBezTo>
                <a:cubicBezTo>
                  <a:pt x="1321819" y="5309858"/>
                  <a:pt x="1321819" y="5309858"/>
                  <a:pt x="1333759" y="5307493"/>
                </a:cubicBezTo>
                <a:cubicBezTo>
                  <a:pt x="1333759" y="5307493"/>
                  <a:pt x="1333759" y="5307493"/>
                  <a:pt x="1333759" y="5487285"/>
                </a:cubicBezTo>
                <a:cubicBezTo>
                  <a:pt x="1333759" y="5487285"/>
                  <a:pt x="1333759" y="5487285"/>
                  <a:pt x="1549380" y="5671020"/>
                </a:cubicBezTo>
                <a:cubicBezTo>
                  <a:pt x="1549380" y="5671020"/>
                  <a:pt x="1549380" y="5671020"/>
                  <a:pt x="1665970" y="5770379"/>
                </a:cubicBezTo>
                <a:cubicBezTo>
                  <a:pt x="1665970" y="5770379"/>
                  <a:pt x="1665970" y="5770379"/>
                  <a:pt x="1665970" y="6021141"/>
                </a:cubicBezTo>
                <a:cubicBezTo>
                  <a:pt x="1665970" y="6021141"/>
                  <a:pt x="1665970" y="6021141"/>
                  <a:pt x="1654030" y="6026661"/>
                </a:cubicBezTo>
                <a:cubicBezTo>
                  <a:pt x="1654030" y="6026661"/>
                  <a:pt x="1654030" y="6026661"/>
                  <a:pt x="1654030" y="5786939"/>
                </a:cubicBezTo>
                <a:cubicBezTo>
                  <a:pt x="1654030" y="5786939"/>
                  <a:pt x="1654030" y="5786939"/>
                  <a:pt x="1331652" y="6067667"/>
                </a:cubicBezTo>
                <a:cubicBezTo>
                  <a:pt x="1331652" y="6067667"/>
                  <a:pt x="1331652" y="6067667"/>
                  <a:pt x="1331652" y="6413845"/>
                </a:cubicBezTo>
                <a:cubicBezTo>
                  <a:pt x="1331652" y="6413845"/>
                  <a:pt x="1331652" y="6413845"/>
                  <a:pt x="1654030" y="6133906"/>
                </a:cubicBezTo>
                <a:cubicBezTo>
                  <a:pt x="1654030" y="6133906"/>
                  <a:pt x="1654030" y="6133906"/>
                  <a:pt x="1654030" y="6027450"/>
                </a:cubicBezTo>
                <a:cubicBezTo>
                  <a:pt x="1654030" y="6027450"/>
                  <a:pt x="1654030" y="6027450"/>
                  <a:pt x="1665970" y="6021930"/>
                </a:cubicBezTo>
                <a:cubicBezTo>
                  <a:pt x="1665970" y="6021930"/>
                  <a:pt x="1665970" y="6021930"/>
                  <a:pt x="1665970" y="6140214"/>
                </a:cubicBezTo>
                <a:cubicBezTo>
                  <a:pt x="1665970" y="6140214"/>
                  <a:pt x="1665970" y="6140214"/>
                  <a:pt x="1326033" y="6435925"/>
                </a:cubicBezTo>
                <a:cubicBezTo>
                  <a:pt x="1326033" y="6435925"/>
                  <a:pt x="1326033" y="6435925"/>
                  <a:pt x="988907" y="6147311"/>
                </a:cubicBezTo>
                <a:cubicBezTo>
                  <a:pt x="988907" y="6147311"/>
                  <a:pt x="988907" y="6147311"/>
                  <a:pt x="908136" y="6217493"/>
                </a:cubicBezTo>
                <a:cubicBezTo>
                  <a:pt x="908136" y="6217493"/>
                  <a:pt x="908136" y="6217493"/>
                  <a:pt x="901815" y="6206454"/>
                </a:cubicBezTo>
                <a:cubicBezTo>
                  <a:pt x="901815" y="6206454"/>
                  <a:pt x="901815" y="6206454"/>
                  <a:pt x="907434" y="6218282"/>
                </a:cubicBezTo>
                <a:cubicBezTo>
                  <a:pt x="907434" y="6218282"/>
                  <a:pt x="907434" y="6218282"/>
                  <a:pt x="665124" y="6429617"/>
                </a:cubicBezTo>
                <a:cubicBezTo>
                  <a:pt x="665124" y="6429617"/>
                  <a:pt x="665124" y="6429617"/>
                  <a:pt x="665124" y="6784470"/>
                </a:cubicBezTo>
                <a:cubicBezTo>
                  <a:pt x="665124" y="6784470"/>
                  <a:pt x="665124" y="6784470"/>
                  <a:pt x="722014" y="6833040"/>
                </a:cubicBezTo>
                <a:lnTo>
                  <a:pt x="751249" y="6858000"/>
                </a:lnTo>
                <a:lnTo>
                  <a:pt x="5305156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 userDrawn="1"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Visuel + contenu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62626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</a:p>
        </p:txBody>
      </p:sp>
    </p:spTree>
    <p:extLst>
      <p:ext uri="{BB962C8B-B14F-4D97-AF65-F5344CB8AC3E}">
        <p14:creationId xmlns:p14="http://schemas.microsoft.com/office/powerpoint/2010/main" val="686969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-35541" y="-27742"/>
            <a:ext cx="12125939" cy="2408374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62626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Visuel  haut + contenu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Astuce :Après avoir insérez votre image, adaptez si besoin la couleur du texte en fonction de celle-ci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8304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50" y="726022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4658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62626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Visuel  Bas+ contenu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3855"/>
            <a:ext cx="11765693" cy="2356998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1267725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62626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9573038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62626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1144996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62626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5462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62626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181475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 userDrawn="1"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62626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0231362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Citation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3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/>
                <a:ea typeface="+mn-ea"/>
                <a:cs typeface="+mn-cs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Astuce :Pour fermer les guillemets de fin de citation ajoutez 2 apostrophes à la fin de votre texte (touche [4] du clavier)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5355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Citation Bleu foncé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3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/>
                <a:ea typeface="+mn-ea"/>
                <a:cs typeface="+mn-cs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Astuce :Pour fermer les guillemets de fin de citation ajoutez 2 apostrophes à la fin de votre texte (touche [4] du clavier)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26821895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3500" b="0" i="0" u="none" strike="noStrike" kern="1200" cap="none" spc="0" normalizeH="0" baseline="0" noProof="0" dirty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 Black"/>
                <a:ea typeface="+mn-ea"/>
                <a:cs typeface="+mn-cs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Astuce :Pour fermer les guillemets de fin de citation ajoutez 2 apostrophes à la fin de votre texte (touche [4] du clavier)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13467708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Citation Gris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3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/>
                <a:ea typeface="+mn-ea"/>
                <a:cs typeface="+mn-cs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Astuce :Pour fermer les guillemets de fin de citation ajoutez 2 apostrophes à la fin de votre texte (touche [4] du clavier)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158203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Titre CEA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liten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38" y="71647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708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75131BF9-1179-4373-984B-3BA3810DA921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D7E0A0-6204-A96D-17C4-F1F3019C9994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1" name="Logo CEA">
              <a:extLst>
                <a:ext uri="{FF2B5EF4-FFF2-40B4-BE49-F238E27FC236}">
                  <a16:creationId xmlns:a16="http://schemas.microsoft.com/office/drawing/2014/main" id="{925ECDAD-C79A-E959-8415-90319293CF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Visuel citation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Astuce :Pour fermer les guillemets de fin de citation ajoutez 2 apostrophes à la fin de votre texte (touche [4] du clavier)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Astuce :Après avoir insérez votre image, adaptez si besoin la couleur du texte en fonction de celle-ci</a:t>
            </a:r>
          </a:p>
        </p:txBody>
      </p:sp>
    </p:spTree>
    <p:extLst>
      <p:ext uri="{BB962C8B-B14F-4D97-AF65-F5344CB8AC3E}">
        <p14:creationId xmlns:p14="http://schemas.microsoft.com/office/powerpoint/2010/main" val="11220676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Visuel pleine page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69715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Visuel pleine page + texte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7746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62626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Astuce : 2 niveaux de textes sont utilisés dans le carré de couleur, le 2</a:t>
            </a:r>
            <a:r>
              <a:rPr kumimoji="0" lang="fr-FR" sz="1200" b="0" i="0" u="none" strike="noStrike" kern="1200" cap="none" spc="0" normalizeH="0" baseline="3000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ème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niveau est réservé au chiffre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8557328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62626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Process 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Astuce : 2 niveaux de textes sont utilisés dans le carré de couleur, le 2</a:t>
            </a:r>
            <a:r>
              <a:rPr kumimoji="0" lang="fr-FR" sz="1200" b="0" i="0" u="none" strike="noStrike" kern="1200" cap="none" spc="0" normalizeH="0" baseline="3000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ème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niveau est réservé au chiffre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3658104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33" y="720978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7624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6674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75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90651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Astuce : Prénom NOM = 1</a:t>
            </a:r>
            <a:r>
              <a:rPr kumimoji="0" lang="fr-FR" sz="1200" b="0" i="0" u="none" strike="noStrike" kern="1200" cap="none" spc="0" normalizeH="0" baseline="3000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er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niveau  -  Email / Tél, = 2</a:t>
            </a:r>
            <a:r>
              <a:rPr kumimoji="0" lang="fr-FR" sz="1200" b="0" i="0" u="none" strike="noStrike" kern="1200" cap="none" spc="0" normalizeH="0" baseline="3000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ème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niveau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14" y="726066"/>
            <a:ext cx="3757027" cy="17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881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is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10AE585-3E8A-32F0-6876-68FBB4218CF7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Titre CEA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isas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10377C-96DE-1F86-CAD9-8510009CBC0B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230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8990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Sommaire light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62626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107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3289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62626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6000">
                <a:solidFill>
                  <a:srgbClr val="E50019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773958" y="2007998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88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0.</a:t>
            </a:r>
          </a:p>
        </p:txBody>
      </p:sp>
    </p:spTree>
    <p:extLst>
      <p:ext uri="{BB962C8B-B14F-4D97-AF65-F5344CB8AC3E}">
        <p14:creationId xmlns:p14="http://schemas.microsoft.com/office/powerpoint/2010/main" val="1903440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Disposition : Titre de section Gris</a:t>
            </a:r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390098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62626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de synchrotrons pulsés pour la chaîne d’accélération de haute énergie d’un collisionneur à muons - L. Soubirou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262626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1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2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orient="horz" pos="3861">
          <p15:clr>
            <a:srgbClr val="F26B43"/>
          </p15:clr>
        </p15:guide>
        <p15:guide id="3" pos="461">
          <p15:clr>
            <a:srgbClr val="F26B43"/>
          </p15:clr>
        </p15:guide>
        <p15:guide id="4" pos="7219">
          <p15:clr>
            <a:srgbClr val="F26B43"/>
          </p15:clr>
        </p15:guide>
        <p15:guide id="7" orient="horz" pos="372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0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34E46E-87C5-4C97-8248-CBC067FFDA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10240962" cy="1587501"/>
          </a:xfrm>
        </p:spPr>
        <p:txBody>
          <a:bodyPr>
            <a:normAutofit/>
          </a:bodyPr>
          <a:lstStyle/>
          <a:p>
            <a:r>
              <a:rPr lang="fr-FR" sz="4000" b="1" dirty="0" err="1"/>
              <a:t>Hybrid</a:t>
            </a:r>
            <a:r>
              <a:rPr lang="fr-FR" sz="4000" b="1" dirty="0"/>
              <a:t> FODO –</a:t>
            </a:r>
            <a:br>
              <a:rPr lang="fr-FR" sz="4000" b="1" dirty="0"/>
            </a:br>
            <a:r>
              <a:rPr lang="fr-FR" sz="4000" b="1" dirty="0" err="1"/>
              <a:t>Mismatch</a:t>
            </a:r>
            <a:r>
              <a:rPr lang="fr-FR" sz="4000" b="1" dirty="0"/>
              <a:t> </a:t>
            </a:r>
            <a:r>
              <a:rPr lang="fr-FR" sz="4000" b="1" dirty="0" err="1"/>
              <a:t>between</a:t>
            </a:r>
            <a:r>
              <a:rPr lang="fr-FR" sz="4000" b="1" dirty="0"/>
              <a:t> </a:t>
            </a:r>
            <a:r>
              <a:rPr lang="fr-FR" sz="4000" b="1" dirty="0" err="1"/>
              <a:t>energy</a:t>
            </a:r>
            <a:r>
              <a:rPr lang="fr-FR" sz="4000" b="1" dirty="0"/>
              <a:t> and </a:t>
            </a:r>
            <a:r>
              <a:rPr lang="fr-FR" sz="4000" b="1" dirty="0" err="1"/>
              <a:t>magnetic</a:t>
            </a:r>
            <a:r>
              <a:rPr lang="fr-FR" sz="4000" b="1" dirty="0"/>
              <a:t> </a:t>
            </a:r>
            <a:r>
              <a:rPr lang="fr-FR" sz="4000" b="1" dirty="0" err="1"/>
              <a:t>ramp</a:t>
            </a:r>
            <a:endParaRPr lang="fr-FR" sz="4000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9A0FA85-89ED-4F14-8D3E-E33EB11740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6224774" cy="1655762"/>
          </a:xfrm>
        </p:spPr>
        <p:txBody>
          <a:bodyPr/>
          <a:lstStyle/>
          <a:p>
            <a:r>
              <a:rPr lang="fr-FR" dirty="0"/>
              <a:t>L. Soubirou, A. Chance</a:t>
            </a:r>
          </a:p>
          <a:p>
            <a:r>
              <a:rPr lang="en-US" dirty="0"/>
              <a:t>35th meeting on HEMAC discussions – 14/10/2025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6716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8DAD230-5BD8-49D5-8DA2-0052345124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978" y="1381125"/>
            <a:ext cx="5364162" cy="4532313"/>
          </a:xfrm>
        </p:spPr>
        <p:txBody>
          <a:bodyPr>
            <a:normAutofit/>
          </a:bodyPr>
          <a:lstStyle/>
          <a:p>
            <a:r>
              <a:rPr lang="fr-FR" sz="2000" dirty="0"/>
              <a:t>Test on a </a:t>
            </a:r>
            <a:r>
              <a:rPr lang="fr-FR" sz="2000" dirty="0" err="1"/>
              <a:t>realistic</a:t>
            </a:r>
            <a:r>
              <a:rPr lang="fr-FR" sz="2000" dirty="0"/>
              <a:t> arc </a:t>
            </a:r>
            <a:r>
              <a:rPr lang="fr-FR" sz="2000" dirty="0" err="1"/>
              <a:t>with</a:t>
            </a:r>
            <a:r>
              <a:rPr lang="fr-FR" sz="2000" dirty="0"/>
              <a:t> </a:t>
            </a:r>
            <a:r>
              <a:rPr lang="fr-FR" sz="2000" dirty="0" err="1"/>
              <a:t>only</a:t>
            </a:r>
            <a:r>
              <a:rPr lang="fr-FR" sz="2000" dirty="0"/>
              <a:t> </a:t>
            </a:r>
            <a:r>
              <a:rPr lang="fr-FR" sz="2000" dirty="0" err="1"/>
              <a:t>errors</a:t>
            </a:r>
            <a:r>
              <a:rPr lang="fr-FR" sz="2000" dirty="0"/>
              <a:t> on the k</a:t>
            </a:r>
            <a:r>
              <a:rPr lang="fr-FR" sz="2000" baseline="-25000" dirty="0"/>
              <a:t>0</a:t>
            </a:r>
            <a:r>
              <a:rPr lang="fr-FR" sz="2000" dirty="0"/>
              <a:t>.</a:t>
            </a:r>
          </a:p>
          <a:p>
            <a:r>
              <a:rPr lang="fr-FR" sz="2000" b="1" dirty="0" err="1">
                <a:solidFill>
                  <a:srgbClr val="1873B2"/>
                </a:solidFill>
              </a:rPr>
              <a:t>Numerical</a:t>
            </a:r>
            <a:r>
              <a:rPr lang="fr-FR" sz="2000" b="1" dirty="0">
                <a:solidFill>
                  <a:srgbClr val="1873B2"/>
                </a:solidFill>
              </a:rPr>
              <a:t> </a:t>
            </a:r>
            <a:r>
              <a:rPr lang="fr-FR" sz="2000" b="1" dirty="0" err="1">
                <a:solidFill>
                  <a:srgbClr val="1873B2"/>
                </a:solidFill>
              </a:rPr>
              <a:t>method</a:t>
            </a:r>
            <a:r>
              <a:rPr lang="fr-FR" sz="2000" b="1" dirty="0">
                <a:solidFill>
                  <a:srgbClr val="1873B2"/>
                </a:solidFill>
              </a:rPr>
              <a:t>: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FR" sz="2000" dirty="0"/>
              <a:t> </a:t>
            </a:r>
            <a:r>
              <a:rPr lang="fr-FR" sz="2000" dirty="0" err="1"/>
              <a:t>Dipoles</a:t>
            </a:r>
            <a:r>
              <a:rPr lang="fr-FR" sz="2000" dirty="0"/>
              <a:t> are </a:t>
            </a:r>
            <a:r>
              <a:rPr lang="fr-FR" sz="2000" dirty="0" err="1"/>
              <a:t>sliced</a:t>
            </a:r>
            <a:r>
              <a:rPr lang="fr-FR" sz="2000" dirty="0"/>
              <a:t>.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FR" sz="2000" dirty="0"/>
              <a:t> </a:t>
            </a:r>
            <a:r>
              <a:rPr lang="fr-FR" sz="2000" dirty="0" err="1"/>
              <a:t>Each</a:t>
            </a:r>
            <a:r>
              <a:rPr lang="fr-FR" sz="2000" dirty="0"/>
              <a:t> slice has an </a:t>
            </a:r>
            <a:r>
              <a:rPr lang="fr-FR" sz="2000" b="1" dirty="0" err="1"/>
              <a:t>increasing</a:t>
            </a:r>
            <a:r>
              <a:rPr lang="fr-FR" sz="2000" b="1" dirty="0"/>
              <a:t> k</a:t>
            </a:r>
            <a:r>
              <a:rPr lang="fr-FR" sz="2000" b="1" baseline="-25000" dirty="0"/>
              <a:t>0 </a:t>
            </a:r>
            <a:r>
              <a:rPr lang="fr-FR" sz="2000" dirty="0"/>
              <a:t>∝ </a:t>
            </a:r>
            <a:r>
              <a:rPr lang="fr-FR" sz="2000" dirty="0" err="1"/>
              <a:t>B</a:t>
            </a:r>
            <a:r>
              <a:rPr lang="fr-FR" sz="2000" baseline="-25000" dirty="0" err="1"/>
              <a:t>dip</a:t>
            </a:r>
            <a:r>
              <a:rPr lang="fr-FR" sz="2000" dirty="0"/>
              <a:t>, and        </a:t>
            </a:r>
            <a:r>
              <a:rPr lang="fr-FR" sz="2000" b="1" dirty="0"/>
              <a:t>h = h</a:t>
            </a:r>
            <a:r>
              <a:rPr lang="fr-FR" sz="2000" b="1" baseline="30000" dirty="0"/>
              <a:t>*</a:t>
            </a:r>
            <a:r>
              <a:rPr lang="fr-FR" sz="2000" dirty="0"/>
              <a:t> (</a:t>
            </a:r>
            <a:r>
              <a:rPr lang="fr-FR" sz="2000" dirty="0" err="1"/>
              <a:t>reference</a:t>
            </a:r>
            <a:r>
              <a:rPr lang="fr-FR" sz="2000" dirty="0"/>
              <a:t> </a:t>
            </a:r>
            <a:r>
              <a:rPr lang="fr-FR" sz="2000" dirty="0" err="1"/>
              <a:t>bending</a:t>
            </a:r>
            <a:r>
              <a:rPr lang="fr-FR" sz="2000" dirty="0"/>
              <a:t>).</a:t>
            </a:r>
          </a:p>
          <a:p>
            <a:r>
              <a:rPr lang="fr-FR" sz="2000" b="1" dirty="0">
                <a:solidFill>
                  <a:srgbClr val="DA3B3C"/>
                </a:solidFill>
              </a:rPr>
              <a:t>Model </a:t>
            </a:r>
            <a:r>
              <a:rPr lang="fr-FR" sz="2000" b="1" dirty="0" err="1">
                <a:solidFill>
                  <a:srgbClr val="DA3B3C"/>
                </a:solidFill>
              </a:rPr>
              <a:t>method</a:t>
            </a:r>
            <a:r>
              <a:rPr lang="fr-FR" sz="2000" b="1" dirty="0">
                <a:solidFill>
                  <a:srgbClr val="DA3B3C"/>
                </a:solidFill>
              </a:rPr>
              <a:t>: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FR" sz="2000" dirty="0"/>
              <a:t> </a:t>
            </a:r>
            <a:r>
              <a:rPr lang="fr-FR" sz="2000" dirty="0" err="1"/>
              <a:t>Dipoles</a:t>
            </a:r>
            <a:r>
              <a:rPr lang="fr-FR" sz="2000" dirty="0"/>
              <a:t> are </a:t>
            </a:r>
            <a:r>
              <a:rPr lang="fr-FR" sz="2000" b="1" dirty="0" err="1"/>
              <a:t>without</a:t>
            </a:r>
            <a:r>
              <a:rPr lang="fr-FR" sz="2000" b="1" dirty="0"/>
              <a:t> </a:t>
            </a:r>
            <a:r>
              <a:rPr lang="fr-FR" sz="2000" b="1" dirty="0" err="1"/>
              <a:t>error</a:t>
            </a:r>
            <a:r>
              <a:rPr lang="fr-FR" sz="2000" b="1" dirty="0"/>
              <a:t> k</a:t>
            </a:r>
            <a:r>
              <a:rPr lang="fr-FR" sz="2000" b="1" baseline="-25000" dirty="0"/>
              <a:t>0</a:t>
            </a:r>
            <a:r>
              <a:rPr lang="fr-FR" sz="2000" b="1" dirty="0"/>
              <a:t> = h</a:t>
            </a:r>
            <a:r>
              <a:rPr lang="fr-FR" sz="2000" b="1" baseline="30000" dirty="0"/>
              <a:t>*</a:t>
            </a:r>
            <a:r>
              <a:rPr lang="fr-FR" sz="2000" b="1" dirty="0"/>
              <a:t>.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FR" sz="2000" dirty="0"/>
              <a:t> </a:t>
            </a:r>
            <a:r>
              <a:rPr lang="fr-FR" sz="2000" b="1" dirty="0" err="1"/>
              <a:t>Error</a:t>
            </a:r>
            <a:r>
              <a:rPr lang="fr-FR" sz="2000" b="1" dirty="0"/>
              <a:t> on the </a:t>
            </a:r>
            <a:r>
              <a:rPr lang="fr-FR" sz="2000" b="1" dirty="0" err="1"/>
              <a:t>trajectory</a:t>
            </a:r>
            <a:r>
              <a:rPr lang="fr-FR" sz="2000" b="1" dirty="0"/>
              <a:t> </a:t>
            </a:r>
            <a:r>
              <a:rPr lang="fr-FR" sz="2000" dirty="0"/>
              <a:t>are </a:t>
            </a:r>
            <a:r>
              <a:rPr lang="fr-FR" sz="2000" dirty="0" err="1"/>
              <a:t>added</a:t>
            </a:r>
            <a:r>
              <a:rPr lang="fr-FR" sz="2000" dirty="0"/>
              <a:t> </a:t>
            </a:r>
            <a:r>
              <a:rPr lang="fr-FR" sz="2000" dirty="0" err="1"/>
              <a:t>with</a:t>
            </a:r>
            <a:r>
              <a:rPr lang="fr-FR" sz="2000" dirty="0"/>
              <a:t> the </a:t>
            </a:r>
            <a:r>
              <a:rPr lang="fr-FR" sz="2000" dirty="0" err="1"/>
              <a:t>elements</a:t>
            </a:r>
            <a:r>
              <a:rPr lang="fr-FR" sz="2000" dirty="0"/>
              <a:t>:</a:t>
            </a:r>
          </a:p>
          <a:p>
            <a:pPr marL="541338" lvl="3" indent="0">
              <a:buNone/>
            </a:pPr>
            <a:r>
              <a:rPr lang="fr-FR" sz="2000" dirty="0"/>
              <a:t>	- </a:t>
            </a:r>
            <a:r>
              <a:rPr lang="el-GR" sz="2000" dirty="0"/>
              <a:t>Δ</a:t>
            </a:r>
            <a:r>
              <a:rPr lang="fr-FR" sz="2000" dirty="0"/>
              <a:t>x : </a:t>
            </a:r>
            <a:r>
              <a:rPr lang="fr-FR" sz="2000" dirty="0" err="1"/>
              <a:t>xt.XYShift</a:t>
            </a:r>
            <a:r>
              <a:rPr lang="fr-FR" sz="2000" dirty="0"/>
              <a:t>  </a:t>
            </a:r>
          </a:p>
          <a:p>
            <a:pPr marL="541338" lvl="3" indent="0">
              <a:buNone/>
            </a:pPr>
            <a:r>
              <a:rPr lang="fr-FR" sz="2000" dirty="0"/>
              <a:t>	- </a:t>
            </a:r>
            <a:r>
              <a:rPr lang="el-GR" sz="2000" dirty="0"/>
              <a:t>Δ</a:t>
            </a:r>
            <a:r>
              <a:rPr lang="fr-FR" sz="2000" dirty="0"/>
              <a:t>x’ : </a:t>
            </a:r>
            <a:r>
              <a:rPr lang="fr-FR" sz="2000" dirty="0" err="1"/>
              <a:t>xt.YRotation</a:t>
            </a:r>
            <a:endParaRPr lang="fr-FR" sz="2000" dirty="0"/>
          </a:p>
          <a:p>
            <a:pPr marL="266700" lvl="2" indent="0">
              <a:buNone/>
            </a:pPr>
            <a:endParaRPr lang="fr-FR" sz="2000" dirty="0"/>
          </a:p>
        </p:txBody>
      </p:sp>
      <p:pic>
        <p:nvPicPr>
          <p:cNvPr id="16" name="Espace réservé du contenu 7">
            <a:extLst>
              <a:ext uri="{FF2B5EF4-FFF2-40B4-BE49-F238E27FC236}">
                <a16:creationId xmlns:a16="http://schemas.microsoft.com/office/drawing/2014/main" id="{E3A73426-BA50-4E17-A9AD-21DE45EEF019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6240463" y="1684279"/>
            <a:ext cx="5219700" cy="3926004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E4C859E-1B46-46C7-BCFB-C3728F3B245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35th HEMAC meeting - 14/10/2025 - L. Soubirou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14B15AD-13DB-4C81-9A1C-F990D4BAE43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497503E-83A6-4EB5-B62F-08F28E099D18}" type="slidenum">
              <a:rPr lang="fr-FR" smtClean="0"/>
              <a:t>10</a:t>
            </a:fld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4E94198-4179-4096-9709-46916207B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Test of the </a:t>
            </a:r>
            <a:r>
              <a:rPr lang="fr-FR" dirty="0" err="1"/>
              <a:t>trajectory</a:t>
            </a:r>
            <a:r>
              <a:rPr lang="fr-FR" dirty="0"/>
              <a:t> model in </a:t>
            </a:r>
            <a:r>
              <a:rPr lang="fr-FR" dirty="0" err="1"/>
              <a:t>Xsuite</a:t>
            </a:r>
            <a:endParaRPr lang="fr-FR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6C0FEB3-3F93-4329-8E50-016E35556E05}"/>
              </a:ext>
            </a:extLst>
          </p:cNvPr>
          <p:cNvSpPr txBox="1"/>
          <p:nvPr/>
        </p:nvSpPr>
        <p:spPr>
          <a:xfrm>
            <a:off x="7904306" y="1453446"/>
            <a:ext cx="2545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RCS1 avec 8 arcs. 1er arc.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3475B1A-476C-48E8-8AEC-083D1AC2480F}"/>
              </a:ext>
            </a:extLst>
          </p:cNvPr>
          <p:cNvSpPr txBox="1"/>
          <p:nvPr/>
        </p:nvSpPr>
        <p:spPr>
          <a:xfrm>
            <a:off x="1409077" y="5689605"/>
            <a:ext cx="9662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>
                <a:solidFill>
                  <a:schemeClr val="accent6"/>
                </a:solidFill>
              </a:rPr>
              <a:t>Comparison</a:t>
            </a:r>
            <a:r>
              <a:rPr lang="fr-FR" sz="2400" b="1" dirty="0">
                <a:solidFill>
                  <a:schemeClr val="accent6"/>
                </a:solidFill>
              </a:rPr>
              <a:t> of the </a:t>
            </a:r>
            <a:r>
              <a:rPr lang="fr-FR" sz="2400" b="1" dirty="0" err="1">
                <a:solidFill>
                  <a:schemeClr val="accent6"/>
                </a:solidFill>
              </a:rPr>
              <a:t>two</a:t>
            </a:r>
            <a:r>
              <a:rPr lang="fr-FR" sz="2400" b="1" dirty="0">
                <a:solidFill>
                  <a:schemeClr val="accent6"/>
                </a:solidFill>
              </a:rPr>
              <a:t> </a:t>
            </a:r>
            <a:r>
              <a:rPr lang="fr-FR" sz="2400" b="1" dirty="0" err="1">
                <a:solidFill>
                  <a:schemeClr val="accent6"/>
                </a:solidFill>
              </a:rPr>
              <a:t>methods</a:t>
            </a:r>
            <a:r>
              <a:rPr lang="fr-FR" sz="2400" b="1" dirty="0">
                <a:solidFill>
                  <a:schemeClr val="accent6"/>
                </a:solidFill>
              </a:rPr>
              <a:t> </a:t>
            </a:r>
            <a:r>
              <a:rPr lang="fr-FR" sz="2400" b="1" dirty="0" err="1">
                <a:solidFill>
                  <a:schemeClr val="accent6"/>
                </a:solidFill>
              </a:rPr>
              <a:t>with</a:t>
            </a:r>
            <a:r>
              <a:rPr lang="fr-FR" sz="2400" b="1" dirty="0">
                <a:solidFill>
                  <a:schemeClr val="accent6"/>
                </a:solidFill>
              </a:rPr>
              <a:t> tracking: good agreement !</a:t>
            </a:r>
          </a:p>
        </p:txBody>
      </p:sp>
    </p:spTree>
    <p:extLst>
      <p:ext uri="{BB962C8B-B14F-4D97-AF65-F5344CB8AC3E}">
        <p14:creationId xmlns:p14="http://schemas.microsoft.com/office/powerpoint/2010/main" val="731425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E0B1AF5-FA54-4E91-BDE7-2833A68762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342900" indent="-342900">
              <a:buClrTx/>
              <a:buFont typeface="Arial" panose="020B0604020202020204" pitchFamily="34" charset="0"/>
              <a:buChar char="•"/>
            </a:pPr>
            <a:r>
              <a:rPr lang="fr-FR" sz="2400" dirty="0"/>
              <a:t>Oscillations of the </a:t>
            </a:r>
            <a:r>
              <a:rPr lang="fr-FR" sz="2400" dirty="0" err="1"/>
              <a:t>beam</a:t>
            </a:r>
            <a:r>
              <a:rPr lang="fr-FR" sz="2400" dirty="0"/>
              <a:t> </a:t>
            </a:r>
            <a:r>
              <a:rPr lang="fr-FR" sz="2400" dirty="0" err="1"/>
              <a:t>trajectory</a:t>
            </a:r>
            <a:r>
              <a:rPr lang="fr-FR" sz="2400" dirty="0"/>
              <a:t> in </a:t>
            </a:r>
            <a:r>
              <a:rPr lang="fr-FR" sz="2400" dirty="0" err="1"/>
              <a:t>each</a:t>
            </a:r>
            <a:r>
              <a:rPr lang="fr-FR" sz="2400" dirty="0"/>
              <a:t> arc.</a:t>
            </a: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r>
              <a:rPr lang="fr-FR" sz="2400" b="1" dirty="0" err="1"/>
              <a:t>Adiabatic</a:t>
            </a:r>
            <a:r>
              <a:rPr lang="fr-FR" sz="2400" b="1" dirty="0"/>
              <a:t> </a:t>
            </a:r>
            <a:r>
              <a:rPr lang="fr-FR" sz="2400" b="1" dirty="0" err="1"/>
              <a:t>damping</a:t>
            </a:r>
            <a:r>
              <a:rPr lang="fr-FR" sz="2400" b="1" dirty="0"/>
              <a:t> </a:t>
            </a:r>
            <a:r>
              <a:rPr lang="fr-FR" sz="2400" dirty="0"/>
              <a:t>due to the </a:t>
            </a:r>
            <a:r>
              <a:rPr lang="fr-FR" sz="2400" dirty="0" err="1"/>
              <a:t>acceleration</a:t>
            </a:r>
            <a:r>
              <a:rPr lang="fr-FR" sz="2400" dirty="0"/>
              <a:t>.</a:t>
            </a:r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r>
              <a:rPr lang="fr-FR" sz="2400" dirty="0">
                <a:solidFill>
                  <a:srgbClr val="C00000"/>
                </a:solidFill>
              </a:rPr>
              <a:t>Maximum </a:t>
            </a:r>
            <a:r>
              <a:rPr lang="fr-FR" sz="2400" dirty="0" err="1">
                <a:solidFill>
                  <a:srgbClr val="C00000"/>
                </a:solidFill>
              </a:rPr>
              <a:t>trajectory</a:t>
            </a:r>
            <a:r>
              <a:rPr lang="fr-FR" sz="2400" dirty="0">
                <a:solidFill>
                  <a:srgbClr val="C00000"/>
                </a:solidFill>
              </a:rPr>
              <a:t> excursion </a:t>
            </a:r>
            <a:r>
              <a:rPr lang="fr-FR" sz="2400" dirty="0" err="1">
                <a:solidFill>
                  <a:srgbClr val="C00000"/>
                </a:solidFill>
              </a:rPr>
              <a:t>is</a:t>
            </a:r>
            <a:r>
              <a:rPr lang="fr-FR" sz="2400" dirty="0">
                <a:solidFill>
                  <a:srgbClr val="C00000"/>
                </a:solidFill>
              </a:rPr>
              <a:t> </a:t>
            </a:r>
            <a:r>
              <a:rPr lang="fr-FR" sz="2400" dirty="0" err="1">
                <a:solidFill>
                  <a:srgbClr val="C00000"/>
                </a:solidFill>
              </a:rPr>
              <a:t>achieved</a:t>
            </a:r>
            <a:r>
              <a:rPr lang="fr-FR" sz="2400" dirty="0">
                <a:solidFill>
                  <a:srgbClr val="C00000"/>
                </a:solidFill>
              </a:rPr>
              <a:t> in the first arcs !</a:t>
            </a:r>
          </a:p>
        </p:txBody>
      </p:sp>
      <p:pic>
        <p:nvPicPr>
          <p:cNvPr id="7" name="Espace réservé du contenu 13">
            <a:extLst>
              <a:ext uri="{FF2B5EF4-FFF2-40B4-BE49-F238E27FC236}">
                <a16:creationId xmlns:a16="http://schemas.microsoft.com/office/drawing/2014/main" id="{539CF59D-773D-46B2-8C32-61B5066CB9F0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 rotWithShape="1">
          <a:blip r:embed="rId2"/>
          <a:stretch/>
        </p:blipFill>
        <p:spPr>
          <a:xfrm>
            <a:off x="6240463" y="1578171"/>
            <a:ext cx="5219700" cy="4138221"/>
          </a:xfrm>
          <a:prstGeom prst="rect">
            <a:avLst/>
          </a:prstGeom>
        </p:spPr>
      </p:pic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9EF1CD-252C-4CE3-99D4-EABC078FBA2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35th HEMAC meeting - 14/10/2025 - L. Soubirou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13A726-790C-4470-8609-01BF6FA5AEB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497503E-83A6-4EB5-B62F-08F28E099D18}" type="slidenum">
              <a:rPr lang="fr-FR" smtClean="0"/>
              <a:t>11</a:t>
            </a:fld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AB20640-4180-43CC-9382-F1E60116D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Trajectory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start-to-end</a:t>
            </a:r>
          </a:p>
        </p:txBody>
      </p:sp>
    </p:spTree>
    <p:extLst>
      <p:ext uri="{BB962C8B-B14F-4D97-AF65-F5344CB8AC3E}">
        <p14:creationId xmlns:p14="http://schemas.microsoft.com/office/powerpoint/2010/main" val="3813016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51A823-5D87-4CBB-82ED-64D48294FB4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35th HEMAC meeting - 14/10/2025 - L. Soubirou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B70C17-6CDD-4A5C-882B-B36D018E370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497503E-83A6-4EB5-B62F-08F28E099D18}" type="slidenum">
              <a:rPr lang="fr-FR" smtClean="0"/>
              <a:t>12</a:t>
            </a:fld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E5FC525-3C28-48FB-B27F-691196BFE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Trajectory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: </a:t>
            </a:r>
            <a:r>
              <a:rPr lang="fr-FR" dirty="0" err="1"/>
              <a:t>scaling</a:t>
            </a:r>
            <a:r>
              <a:rPr lang="fr-FR" dirty="0"/>
              <a:t> </a:t>
            </a:r>
            <a:r>
              <a:rPr lang="fr-FR" dirty="0" err="1"/>
              <a:t>laws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Espace réservé du texte 7">
                <a:extLst>
                  <a:ext uri="{FF2B5EF4-FFF2-40B4-BE49-F238E27FC236}">
                    <a16:creationId xmlns:a16="http://schemas.microsoft.com/office/drawing/2014/main" id="{FD712039-853A-4D07-A1BB-7CA6D0C8984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69063" y="1052589"/>
                <a:ext cx="5220000" cy="823912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fr-FR" dirty="0">
                    <a:solidFill>
                      <a:srgbClr val="C00000"/>
                    </a:solidFill>
                  </a:rPr>
                  <a:t>Ramp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FR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</m:acc>
                    <m:r>
                      <a:rPr lang="fr-FR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>
                    <a:solidFill>
                      <a:srgbClr val="C00000"/>
                    </a:solidFill>
                  </a:rPr>
                  <a:t>or </a:t>
                </a:r>
                <a:r>
                  <a:rPr lang="fr-FR" dirty="0" err="1">
                    <a:solidFill>
                      <a:srgbClr val="C00000"/>
                    </a:solidFill>
                  </a:rPr>
                  <a:t>acceleration</a:t>
                </a:r>
                <a:r>
                  <a:rPr lang="fr-FR" dirty="0">
                    <a:solidFill>
                      <a:srgbClr val="C00000"/>
                    </a:solidFill>
                  </a:rPr>
                  <a:t> speed.</a:t>
                </a:r>
              </a:p>
            </p:txBody>
          </p:sp>
        </mc:Choice>
        <mc:Fallback xmlns="">
          <p:sp>
            <p:nvSpPr>
              <p:cNvPr id="11" name="Espace réservé du texte 7">
                <a:extLst>
                  <a:ext uri="{FF2B5EF4-FFF2-40B4-BE49-F238E27FC236}">
                    <a16:creationId xmlns:a16="http://schemas.microsoft.com/office/drawing/2014/main" id="{FD712039-853A-4D07-A1BB-7CA6D0C898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063" y="1052589"/>
                <a:ext cx="5220000" cy="823912"/>
              </a:xfrm>
              <a:prstGeom prst="rect">
                <a:avLst/>
              </a:prstGeom>
              <a:blipFill>
                <a:blip r:embed="rId2"/>
                <a:stretch>
                  <a:fillRect b="-1703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texte 9">
            <a:extLst>
              <a:ext uri="{FF2B5EF4-FFF2-40B4-BE49-F238E27FC236}">
                <a16:creationId xmlns:a16="http://schemas.microsoft.com/office/drawing/2014/main" id="{78A9DF4E-0699-4B56-B1EE-8CB530A90FC4}"/>
              </a:ext>
            </a:extLst>
          </p:cNvPr>
          <p:cNvSpPr txBox="1">
            <a:spLocks/>
          </p:cNvSpPr>
          <p:nvPr/>
        </p:nvSpPr>
        <p:spPr>
          <a:xfrm>
            <a:off x="6161103" y="965315"/>
            <a:ext cx="6030897" cy="90725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fr-FR" dirty="0">
                <a:solidFill>
                  <a:srgbClr val="C00000"/>
                </a:solidFill>
              </a:rPr>
              <a:t>RF distribution on </a:t>
            </a:r>
            <a:r>
              <a:rPr lang="fr-FR" dirty="0" err="1">
                <a:solidFill>
                  <a:srgbClr val="C00000"/>
                </a:solidFill>
              </a:rPr>
              <a:t>n</a:t>
            </a:r>
            <a:r>
              <a:rPr lang="fr-FR" baseline="-25000" dirty="0" err="1">
                <a:solidFill>
                  <a:srgbClr val="C00000"/>
                </a:solidFill>
              </a:rPr>
              <a:t>arc</a:t>
            </a:r>
            <a:r>
              <a:rPr lang="fr-FR" dirty="0">
                <a:solidFill>
                  <a:srgbClr val="C00000"/>
                </a:solidFill>
              </a:rPr>
              <a:t> sections. </a:t>
            </a:r>
          </a:p>
        </p:txBody>
      </p:sp>
      <p:pic>
        <p:nvPicPr>
          <p:cNvPr id="13" name="Espace réservé du contenu 16">
            <a:extLst>
              <a:ext uri="{FF2B5EF4-FFF2-40B4-BE49-F238E27FC236}">
                <a16:creationId xmlns:a16="http://schemas.microsoft.com/office/drawing/2014/main" id="{1A91E84E-BC03-4C34-B6C2-6A2241C07A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605" y="1872571"/>
            <a:ext cx="4821410" cy="3890963"/>
          </a:xfrm>
          <a:prstGeom prst="rect">
            <a:avLst/>
          </a:prstGeom>
        </p:spPr>
      </p:pic>
      <p:pic>
        <p:nvPicPr>
          <p:cNvPr id="14" name="Espace réservé du contenu 6">
            <a:extLst>
              <a:ext uri="{FF2B5EF4-FFF2-40B4-BE49-F238E27FC236}">
                <a16:creationId xmlns:a16="http://schemas.microsoft.com/office/drawing/2014/main" id="{107FB7B6-4F8B-407D-A088-F88FE04305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0044" y="1872571"/>
            <a:ext cx="4800538" cy="3890963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6C3E2DE2-47CB-4655-8033-426D334A9840}"/>
              </a:ext>
            </a:extLst>
          </p:cNvPr>
          <p:cNvSpPr txBox="1"/>
          <p:nvPr/>
        </p:nvSpPr>
        <p:spPr>
          <a:xfrm>
            <a:off x="6129291" y="5692470"/>
            <a:ext cx="6094520" cy="734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fr-FR" sz="1800" b="0" dirty="0" err="1">
                <a:solidFill>
                  <a:srgbClr val="7030A0"/>
                </a:solidFill>
              </a:rPr>
              <a:t>Optics</a:t>
            </a:r>
            <a:r>
              <a:rPr lang="fr-FR" sz="1800" b="0" dirty="0">
                <a:solidFill>
                  <a:srgbClr val="7030A0"/>
                </a:solidFill>
              </a:rPr>
              <a:t> </a:t>
            </a:r>
            <a:r>
              <a:rPr lang="fr-FR" sz="1800" b="0" dirty="0" err="1">
                <a:solidFill>
                  <a:srgbClr val="7030A0"/>
                </a:solidFill>
              </a:rPr>
              <a:t>homogeneisation</a:t>
            </a:r>
            <a:r>
              <a:rPr lang="fr-FR" sz="1800" b="0" dirty="0">
                <a:solidFill>
                  <a:srgbClr val="7030A0"/>
                </a:solidFill>
              </a:rPr>
              <a:t> by fixing </a:t>
            </a:r>
            <a:r>
              <a:rPr lang="fr-FR" sz="1800" b="0" dirty="0" err="1">
                <a:solidFill>
                  <a:srgbClr val="7030A0"/>
                </a:solidFill>
              </a:rPr>
              <a:t>Q</a:t>
            </a:r>
            <a:r>
              <a:rPr lang="fr-FR" sz="1800" b="0" baseline="-25000" dirty="0" err="1">
                <a:solidFill>
                  <a:srgbClr val="7030A0"/>
                </a:solidFill>
              </a:rPr>
              <a:t>x</a:t>
            </a:r>
            <a:r>
              <a:rPr lang="fr-FR" sz="1800" b="0" dirty="0">
                <a:solidFill>
                  <a:srgbClr val="7030A0"/>
                </a:solidFill>
              </a:rPr>
              <a:t> et </a:t>
            </a:r>
            <a:r>
              <a:rPr lang="fr-FR" sz="1800" b="0" dirty="0" err="1">
                <a:solidFill>
                  <a:srgbClr val="7030A0"/>
                </a:solidFill>
              </a:rPr>
              <a:t>Q</a:t>
            </a:r>
            <a:r>
              <a:rPr lang="fr-FR" sz="1800" b="0" baseline="-25000" dirty="0" err="1">
                <a:solidFill>
                  <a:srgbClr val="7030A0"/>
                </a:solidFill>
              </a:rPr>
              <a:t>y</a:t>
            </a:r>
            <a:r>
              <a:rPr lang="fr-FR" sz="1800" b="0" baseline="-25000" dirty="0">
                <a:solidFill>
                  <a:srgbClr val="7030A0"/>
                </a:solidFill>
              </a:rPr>
              <a:t> </a:t>
            </a:r>
            <a:r>
              <a:rPr lang="fr-FR" sz="1800" b="0" dirty="0">
                <a:solidFill>
                  <a:srgbClr val="7030A0"/>
                </a:solidFill>
              </a:rPr>
              <a:t>by </a:t>
            </a:r>
            <a:r>
              <a:rPr lang="fr-FR" sz="1800" b="0" dirty="0" err="1">
                <a:solidFill>
                  <a:srgbClr val="7030A0"/>
                </a:solidFill>
              </a:rPr>
              <a:t>adding</a:t>
            </a:r>
            <a:r>
              <a:rPr lang="fr-FR" sz="1800" b="0" dirty="0">
                <a:solidFill>
                  <a:srgbClr val="7030A0"/>
                </a:solidFill>
              </a:rPr>
              <a:t> a </a:t>
            </a:r>
            <a:r>
              <a:rPr lang="fr-FR" sz="1800" b="0" dirty="0" err="1">
                <a:solidFill>
                  <a:srgbClr val="7030A0"/>
                </a:solidFill>
              </a:rPr>
              <a:t>xt.LineSegmentMap</a:t>
            </a:r>
            <a:r>
              <a:rPr lang="fr-FR" sz="1800" b="0" dirty="0">
                <a:solidFill>
                  <a:srgbClr val="7030A0"/>
                </a:solidFill>
              </a:rPr>
              <a:t> </a:t>
            </a:r>
            <a:r>
              <a:rPr lang="fr-FR" sz="1800" b="0" dirty="0" err="1">
                <a:solidFill>
                  <a:srgbClr val="7030A0"/>
                </a:solidFill>
              </a:rPr>
              <a:t>object</a:t>
            </a:r>
            <a:r>
              <a:rPr lang="fr-FR" sz="1800" b="0" dirty="0">
                <a:solidFill>
                  <a:srgbClr val="7030A0"/>
                </a:solidFill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74E10F6E-EB94-4BB5-A2FF-3D719B29BF7D}"/>
                  </a:ext>
                </a:extLst>
              </p:cNvPr>
              <p:cNvSpPr txBox="1"/>
              <p:nvPr/>
            </p:nvSpPr>
            <p:spPr>
              <a:xfrm>
                <a:off x="531803" y="5813667"/>
                <a:ext cx="609452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fr-FR" sz="1800" b="0" dirty="0">
                    <a:solidFill>
                      <a:srgbClr val="7030A0"/>
                    </a:solidFill>
                  </a:rPr>
                  <a:t>Scan on a longer </a:t>
                </a:r>
                <a:r>
                  <a:rPr lang="fr-FR" sz="1800" b="0" dirty="0" err="1">
                    <a:solidFill>
                      <a:srgbClr val="7030A0"/>
                    </a:solidFill>
                  </a:rPr>
                  <a:t>acceleration</a:t>
                </a:r>
                <a:r>
                  <a:rPr lang="fr-FR" sz="1800" b="0" dirty="0">
                    <a:solidFill>
                      <a:srgbClr val="7030A0"/>
                    </a:solidFill>
                  </a:rPr>
                  <a:t> time: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800" b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a:rPr lang="fr-FR" sz="1800" b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18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800" b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1800" b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acc</m:t>
                        </m:r>
                      </m:sub>
                    </m:sSub>
                    <m:r>
                      <a:rPr lang="fr-FR" sz="1800" b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fr-FR" sz="1800" b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f</m:t>
                    </m:r>
                  </m:oMath>
                </a14:m>
                <a:r>
                  <a:rPr lang="fr-FR" sz="1800" b="0" dirty="0">
                    <a:solidFill>
                      <a:srgbClr val="7030A0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74E10F6E-EB94-4BB5-A2FF-3D719B29BF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803" y="5813667"/>
                <a:ext cx="6094520" cy="369332"/>
              </a:xfrm>
              <a:prstGeom prst="rect">
                <a:avLst/>
              </a:prstGeom>
              <a:blipFill>
                <a:blip r:embed="rId5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12778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174D5B12-5384-40DF-BDBE-1853F8950E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err="1"/>
              <a:t>Displacement</a:t>
            </a:r>
            <a:r>
              <a:rPr lang="fr-FR" sz="2400" dirty="0"/>
              <a:t> </a:t>
            </a:r>
            <a:r>
              <a:rPr lang="fr-FR" sz="2400" dirty="0" err="1"/>
              <a:t>caused</a:t>
            </a:r>
            <a:r>
              <a:rPr lang="fr-FR" sz="2400" dirty="0"/>
              <a:t> by the </a:t>
            </a:r>
            <a:r>
              <a:rPr lang="fr-FR" sz="2400" dirty="0" err="1"/>
              <a:t>dipole</a:t>
            </a:r>
            <a:r>
              <a:rPr lang="fr-FR" sz="2400" dirty="0"/>
              <a:t> </a:t>
            </a:r>
            <a:r>
              <a:rPr lang="fr-FR" sz="2400" dirty="0" err="1"/>
              <a:t>error</a:t>
            </a:r>
            <a:r>
              <a:rPr lang="fr-FR" sz="2400" dirty="0"/>
              <a:t> k</a:t>
            </a:r>
            <a:r>
              <a:rPr lang="fr-FR" sz="2400" baseline="-25000" dirty="0"/>
              <a:t>0 </a:t>
            </a:r>
            <a:r>
              <a:rPr lang="fr-FR" sz="2400" dirty="0"/>
              <a:t>→ </a:t>
            </a:r>
            <a:r>
              <a:rPr lang="fr-FR" sz="2400" b="1" dirty="0" err="1"/>
              <a:t>feed</a:t>
            </a:r>
            <a:r>
              <a:rPr lang="fr-FR" sz="2400" b="1" dirty="0"/>
              <a:t>-down</a:t>
            </a:r>
            <a:r>
              <a:rPr lang="fr-FR" sz="2400" dirty="0"/>
              <a:t> in the </a:t>
            </a:r>
            <a:r>
              <a:rPr lang="fr-FR" sz="2400" dirty="0" err="1"/>
              <a:t>quadrupoles</a:t>
            </a:r>
            <a:r>
              <a:rPr lang="fr-FR" sz="2400" dirty="0"/>
              <a:t> → </a:t>
            </a:r>
            <a:r>
              <a:rPr lang="fr-FR" sz="2400" b="1" dirty="0"/>
              <a:t>change of </a:t>
            </a:r>
            <a:r>
              <a:rPr lang="fr-FR" sz="2400" b="1" dirty="0" err="1"/>
              <a:t>trajectory</a:t>
            </a:r>
            <a:r>
              <a:rPr lang="fr-FR" sz="2400" b="1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The </a:t>
            </a:r>
            <a:r>
              <a:rPr lang="fr-FR" sz="2400" dirty="0" err="1"/>
              <a:t>error</a:t>
            </a:r>
            <a:r>
              <a:rPr lang="fr-FR" sz="2400" dirty="0"/>
              <a:t> on </a:t>
            </a:r>
            <a:r>
              <a:rPr lang="fr-FR" sz="2400" b="1" dirty="0"/>
              <a:t>k</a:t>
            </a:r>
            <a:r>
              <a:rPr lang="fr-FR" sz="2400" b="1" baseline="-25000" dirty="0"/>
              <a:t>0</a:t>
            </a:r>
            <a:r>
              <a:rPr lang="fr-FR" sz="2400" b="1" dirty="0"/>
              <a:t> </a:t>
            </a:r>
            <a:r>
              <a:rPr lang="fr-FR" sz="2400" b="1" dirty="0" err="1"/>
              <a:t>is</a:t>
            </a:r>
            <a:r>
              <a:rPr lang="fr-FR" sz="2400" b="1" dirty="0"/>
              <a:t> dominant </a:t>
            </a:r>
            <a:r>
              <a:rPr lang="fr-FR" sz="2400" dirty="0"/>
              <a:t>on the </a:t>
            </a:r>
            <a:r>
              <a:rPr lang="fr-FR" sz="2400" b="1" dirty="0" err="1"/>
              <a:t>trajectory</a:t>
            </a:r>
            <a:r>
              <a:rPr lang="fr-FR" sz="2400" dirty="0"/>
              <a:t> change. </a:t>
            </a:r>
          </a:p>
          <a:p>
            <a:pPr marL="0" indent="0">
              <a:buNone/>
            </a:pPr>
            <a:r>
              <a:rPr lang="fr-FR" sz="2800" b="1" dirty="0">
                <a:solidFill>
                  <a:srgbClr val="C00000"/>
                </a:solidFill>
              </a:rPr>
              <a:t>+</a:t>
            </a:r>
            <a:r>
              <a:rPr lang="fr-FR" sz="2400" dirty="0"/>
              <a:t> </a:t>
            </a:r>
            <a:r>
              <a:rPr lang="fr-FR" sz="2400" b="1" dirty="0"/>
              <a:t>Energy </a:t>
            </a:r>
            <a:r>
              <a:rPr lang="fr-FR" sz="2400" b="1" dirty="0" err="1"/>
              <a:t>mismatch</a:t>
            </a:r>
            <a:r>
              <a:rPr lang="fr-FR" sz="2400" b="1" dirty="0"/>
              <a:t> </a:t>
            </a:r>
            <a:r>
              <a:rPr lang="fr-FR" sz="2400" dirty="0"/>
              <a:t>in the </a:t>
            </a:r>
            <a:r>
              <a:rPr lang="fr-FR" sz="2400" dirty="0" err="1"/>
              <a:t>quadrupoles</a:t>
            </a:r>
            <a:r>
              <a:rPr lang="fr-FR" sz="2400" dirty="0"/>
              <a:t>: the </a:t>
            </a:r>
            <a:r>
              <a:rPr lang="fr-FR" sz="2400" dirty="0" err="1"/>
              <a:t>beam</a:t>
            </a:r>
            <a:r>
              <a:rPr lang="fr-FR" sz="2400" dirty="0"/>
              <a:t> </a:t>
            </a:r>
            <a:r>
              <a:rPr lang="fr-FR" sz="2400" dirty="0" err="1"/>
              <a:t>sees</a:t>
            </a:r>
            <a:r>
              <a:rPr lang="fr-FR" sz="2400" dirty="0"/>
              <a:t> a </a:t>
            </a:r>
            <a:r>
              <a:rPr lang="fr-FR" sz="2400" dirty="0" err="1"/>
              <a:t>focusing</a:t>
            </a:r>
            <a:r>
              <a:rPr lang="fr-FR" sz="2400" dirty="0"/>
              <a:t> </a:t>
            </a:r>
            <a:r>
              <a:rPr lang="fr-FR" sz="2400" dirty="0" err="1"/>
              <a:t>error</a:t>
            </a:r>
            <a:r>
              <a:rPr lang="fr-FR" sz="2400" dirty="0"/>
              <a:t> on k</a:t>
            </a:r>
            <a:r>
              <a:rPr lang="fr-FR" sz="2400" baseline="-25000" dirty="0"/>
              <a:t>1</a:t>
            </a:r>
            <a:r>
              <a:rPr lang="fr-FR" sz="2400" dirty="0"/>
              <a:t>.</a:t>
            </a:r>
          </a:p>
          <a:p>
            <a:pPr marL="0" indent="0">
              <a:buNone/>
            </a:pPr>
            <a:endParaRPr lang="fr-FR" sz="2400" dirty="0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6DC188D6-D1BA-4441-96A3-E9A842B0A5C6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6240463" y="1700251"/>
            <a:ext cx="5219700" cy="3894061"/>
          </a:xfrm>
          <a:prstGeom prst="rect">
            <a:avLst/>
          </a:prstGeom>
        </p:spPr>
      </p:pic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BE95FE8-35BE-4F81-916C-FF25A3BC57F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35th HEMAC meeting - 14/10/2025 - L. Soubirou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5E64D49-F37A-423F-921B-75EAC9D8F7C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497503E-83A6-4EB5-B62F-08F28E099D18}" type="slidenum">
              <a:rPr lang="fr-FR" smtClean="0"/>
              <a:t>13</a:t>
            </a:fld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C77B8CD-581E-47E8-9919-05E1775BE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Error</a:t>
            </a:r>
            <a:r>
              <a:rPr lang="fr-FR" dirty="0"/>
              <a:t> in the </a:t>
            </a:r>
            <a:r>
              <a:rPr lang="fr-FR" dirty="0" err="1"/>
              <a:t>dipoles</a:t>
            </a:r>
            <a:r>
              <a:rPr lang="fr-FR" dirty="0"/>
              <a:t> and </a:t>
            </a:r>
            <a:r>
              <a:rPr lang="fr-FR" dirty="0" err="1"/>
              <a:t>quadrupoles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32566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144775F2-A6D0-48F6-8AB7-CD6896385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558148"/>
            <a:ext cx="4935388" cy="2944065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8D1B8C92-16ED-4403-9D9F-323640CECE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 err="1"/>
              <a:t>Comparison</a:t>
            </a:r>
            <a:r>
              <a:rPr lang="fr-FR" sz="2000" dirty="0"/>
              <a:t> of </a:t>
            </a:r>
            <a:r>
              <a:rPr lang="fr-FR" sz="2000" dirty="0" err="1"/>
              <a:t>optics</a:t>
            </a:r>
            <a:r>
              <a:rPr lang="fr-FR" sz="2000" dirty="0"/>
              <a:t> </a:t>
            </a:r>
            <a:r>
              <a:rPr lang="fr-FR" sz="2000" dirty="0" err="1"/>
              <a:t>without</a:t>
            </a:r>
            <a:r>
              <a:rPr lang="fr-FR" sz="2000" dirty="0"/>
              <a:t> and </a:t>
            </a:r>
            <a:r>
              <a:rPr lang="fr-FR" sz="2000" dirty="0" err="1"/>
              <a:t>with</a:t>
            </a:r>
            <a:r>
              <a:rPr lang="fr-FR" sz="2000" dirty="0"/>
              <a:t> </a:t>
            </a:r>
            <a:r>
              <a:rPr lang="fr-FR" sz="2000" dirty="0" err="1"/>
              <a:t>errors</a:t>
            </a:r>
            <a:r>
              <a:rPr lang="fr-FR" sz="2000" dirty="0"/>
              <a:t> on the </a:t>
            </a:r>
            <a:r>
              <a:rPr lang="fr-FR" sz="2000" dirty="0" err="1"/>
              <a:t>dipoles</a:t>
            </a:r>
            <a:r>
              <a:rPr lang="fr-FR" sz="2000" dirty="0"/>
              <a:t> and </a:t>
            </a:r>
            <a:r>
              <a:rPr lang="fr-FR" sz="2000" dirty="0" err="1"/>
              <a:t>quadrupoles</a:t>
            </a:r>
            <a:r>
              <a:rPr lang="fr-FR" sz="2000" dirty="0"/>
              <a:t>: </a:t>
            </a:r>
          </a:p>
          <a:p>
            <a:pPr marL="800100" lvl="1" indent="-342900">
              <a:buClrTx/>
              <a:buFont typeface="Arial" panose="020B0604020202020204" pitchFamily="34" charset="0"/>
              <a:buChar char="•"/>
            </a:pPr>
            <a:r>
              <a:rPr lang="fr-FR" sz="2000" b="1" dirty="0" err="1">
                <a:solidFill>
                  <a:srgbClr val="1F77B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Pulsed</a:t>
            </a:r>
            <a:r>
              <a:rPr lang="fr-FR" sz="2000" b="1" dirty="0">
                <a:solidFill>
                  <a:srgbClr val="1F77B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err="1">
                <a:solidFill>
                  <a:srgbClr val="1F77B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dipoles</a:t>
            </a:r>
            <a:r>
              <a:rPr lang="fr-FR" sz="2000" b="1" dirty="0">
                <a:solidFill>
                  <a:srgbClr val="1F77B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FR" sz="2000" dirty="0" err="1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error</a:t>
            </a:r>
            <a:r>
              <a:rPr lang="fr-FR" sz="20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fr-FR" sz="2000" b="1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fr-FR" sz="2000" b="1" baseline="-250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fr-FR" sz="20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800100" lvl="1" indent="-342900">
              <a:buClrTx/>
              <a:buFont typeface="Arial" panose="020B0604020202020204" pitchFamily="34" charset="0"/>
              <a:buChar char="•"/>
            </a:pPr>
            <a:r>
              <a:rPr lang="fr-FR" sz="2000" b="1" dirty="0" err="1">
                <a:solidFill>
                  <a:srgbClr val="FF7F0E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Pulsed</a:t>
            </a:r>
            <a:r>
              <a:rPr lang="fr-FR" sz="2000" b="1" dirty="0">
                <a:solidFill>
                  <a:srgbClr val="FF7F0E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err="1">
                <a:solidFill>
                  <a:srgbClr val="FF7F0E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dipoles</a:t>
            </a:r>
            <a:r>
              <a:rPr lang="fr-FR" sz="2000" b="1" dirty="0">
                <a:solidFill>
                  <a:srgbClr val="FF7F0E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fr-FR" sz="2000" b="1" dirty="0" err="1">
                <a:solidFill>
                  <a:srgbClr val="FF7F0E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quadrupoles</a:t>
            </a:r>
            <a:r>
              <a:rPr lang="fr-FR" sz="2000" b="1" dirty="0">
                <a:solidFill>
                  <a:srgbClr val="FF7F0E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FR" sz="2000" dirty="0" err="1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error</a:t>
            </a:r>
            <a:r>
              <a:rPr lang="fr-FR" sz="20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fr-FR" sz="2000" b="1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fr-FR" sz="2000" b="1" baseline="-250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fr-FR" sz="2000" b="1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fr-FR" sz="2000" b="1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k</a:t>
            </a:r>
            <a:r>
              <a:rPr lang="fr-FR" sz="2000" b="1" baseline="-250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fr-FR" sz="20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342900" indent="-342900"/>
            <a:endParaRPr lang="fr-FR" sz="2600" dirty="0">
              <a:solidFill>
                <a:schemeClr val="tx1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2200" dirty="0"/>
          </a:p>
        </p:txBody>
      </p:sp>
      <p:pic>
        <p:nvPicPr>
          <p:cNvPr id="7" name="Espace réservé du contenu 8">
            <a:extLst>
              <a:ext uri="{FF2B5EF4-FFF2-40B4-BE49-F238E27FC236}">
                <a16:creationId xmlns:a16="http://schemas.microsoft.com/office/drawing/2014/main" id="{245DDBE5-BB8E-4E0C-8D1A-6A27749A9E5B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4"/>
          <a:stretch>
            <a:fillRect/>
          </a:stretch>
        </p:blipFill>
        <p:spPr>
          <a:xfrm>
            <a:off x="6755655" y="475688"/>
            <a:ext cx="4780988" cy="4532313"/>
          </a:xfrm>
          <a:prstGeom prst="rect">
            <a:avLst/>
          </a:prstGeom>
        </p:spPr>
      </p:pic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4970291-84C4-4510-90EC-29A836F3606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35th HEMAC meeting - 14/10/2025 - L. Soubirou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0802223-2547-4318-BDC5-5CCB64AB83E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497503E-83A6-4EB5-B62F-08F28E099D18}" type="slidenum">
              <a:rPr lang="fr-FR" smtClean="0"/>
              <a:t>14</a:t>
            </a:fld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9373B6E-4D9A-4F53-B836-77CCEB404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Impact on the </a:t>
            </a:r>
            <a:r>
              <a:rPr lang="fr-FR" dirty="0" err="1"/>
              <a:t>optics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Espace réservé du contenu 4">
                <a:extLst>
                  <a:ext uri="{FF2B5EF4-FFF2-40B4-BE49-F238E27FC236}">
                    <a16:creationId xmlns:a16="http://schemas.microsoft.com/office/drawing/2014/main" id="{9EA96B7C-D5E8-4E91-88D2-989A5E2FF44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36822" y="5065904"/>
                <a:ext cx="5181600" cy="14551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Pct val="90000"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fr-FR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262626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Calibri" panose="020F0502020204030204" pitchFamily="34" charset="0"/>
                  </a:rPr>
                  <a:t>Error</a:t>
                </a: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2626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Calibri" panose="020F0502020204030204" pitchFamily="34" charset="0"/>
                  </a:rPr>
                  <a:t> on </a:t>
                </a:r>
                <a:r>
                  <a:rPr kumimoji="0" lang="fr-FR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262626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Calibri" panose="020F0502020204030204" pitchFamily="34" charset="0"/>
                  </a:rPr>
                  <a:t>normalized</a:t>
                </a: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2626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Calibri" panose="020F0502020204030204" pitchFamily="34" charset="0"/>
                  </a:rPr>
                  <a:t> dispersion up to </a:t>
                </a:r>
                <a:r>
                  <a:rPr kumimoji="0" lang="fr-F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2626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Calibri" panose="020F0502020204030204" pitchFamily="34" charset="0"/>
                  </a:rPr>
                  <a:t>0.1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fr-FR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62626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radPr>
                      <m:deg/>
                      <m:e>
                        <m:r>
                          <a:rPr kumimoji="0" lang="fr-FR" sz="2000" b="1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62626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𝐦</m:t>
                        </m:r>
                      </m:e>
                    </m:rad>
                  </m:oMath>
                </a14:m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2626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Pct val="90000"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fr-F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2626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Calibri" panose="020F0502020204030204" pitchFamily="34" charset="0"/>
                  </a:rPr>
                  <a:t>Beta-</a:t>
                </a:r>
                <a:r>
                  <a:rPr kumimoji="0" lang="fr-FR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262626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Calibri" panose="020F0502020204030204" pitchFamily="34" charset="0"/>
                  </a:rPr>
                  <a:t>beating</a:t>
                </a:r>
                <a:r>
                  <a:rPr kumimoji="0" lang="fr-F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2626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Calibri" panose="020F0502020204030204" pitchFamily="34" charset="0"/>
                  </a:rPr>
                  <a:t> up to 20% </a:t>
                </a:r>
                <a:r>
                  <a:rPr kumimoji="0" lang="fr-FR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262626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Calibri" panose="020F0502020204030204" pitchFamily="34" charset="0"/>
                  </a:rPr>
                  <a:t>when</a:t>
                </a: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2626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0" lang="fr-FR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262626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Calibri" panose="020F0502020204030204" pitchFamily="34" charset="0"/>
                  </a:rPr>
                  <a:t>quadrupoles</a:t>
                </a: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2626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Calibri" panose="020F0502020204030204" pitchFamily="34" charset="0"/>
                  </a:rPr>
                  <a:t> are </a:t>
                </a:r>
                <a:r>
                  <a:rPr kumimoji="0" lang="fr-FR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262626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Calibri" panose="020F0502020204030204" pitchFamily="34" charset="0"/>
                  </a:rPr>
                  <a:t>pulsed</a:t>
                </a: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2626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</p:txBody>
          </p:sp>
        </mc:Choice>
        <mc:Fallback>
          <p:sp>
            <p:nvSpPr>
              <p:cNvPr id="11" name="Espace réservé du contenu 4">
                <a:extLst>
                  <a:ext uri="{FF2B5EF4-FFF2-40B4-BE49-F238E27FC236}">
                    <a16:creationId xmlns:a16="http://schemas.microsoft.com/office/drawing/2014/main" id="{9EA96B7C-D5E8-4E91-88D2-989A5E2FF4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6822" y="5065904"/>
                <a:ext cx="5181600" cy="1455176"/>
              </a:xfrm>
              <a:prstGeom prst="rect">
                <a:avLst/>
              </a:prstGeom>
              <a:blipFill>
                <a:blip r:embed="rId5"/>
                <a:stretch>
                  <a:fillRect l="-706" t="-1674" r="-5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oneTexte 11">
            <a:extLst>
              <a:ext uri="{FF2B5EF4-FFF2-40B4-BE49-F238E27FC236}">
                <a16:creationId xmlns:a16="http://schemas.microsoft.com/office/drawing/2014/main" id="{8A6FDD1B-63E8-4C6E-9D79-5750A9587A55}"/>
              </a:ext>
            </a:extLst>
          </p:cNvPr>
          <p:cNvSpPr txBox="1"/>
          <p:nvPr/>
        </p:nvSpPr>
        <p:spPr>
          <a:xfrm>
            <a:off x="621565" y="3287882"/>
            <a:ext cx="32489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Nominal </a:t>
            </a:r>
            <a:r>
              <a:rPr lang="fr-FR" sz="1600" dirty="0" err="1"/>
              <a:t>optics</a:t>
            </a:r>
            <a:r>
              <a:rPr lang="fr-FR" sz="1600" dirty="0"/>
              <a:t> of 1 arc (RCS1, 8 arcs)</a:t>
            </a:r>
          </a:p>
        </p:txBody>
      </p:sp>
    </p:spTree>
    <p:extLst>
      <p:ext uri="{BB962C8B-B14F-4D97-AF65-F5344CB8AC3E}">
        <p14:creationId xmlns:p14="http://schemas.microsoft.com/office/powerpoint/2010/main" val="13955945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3FF0C919-AA37-49B7-8796-293B378635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723900" lvl="1" indent="-457200">
              <a:buFont typeface="Arial" panose="020B0604020202020204" pitchFamily="34" charset="0"/>
              <a:buChar char="•"/>
            </a:pP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Study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the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trajectory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error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due to the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magnetic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ramp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mismatch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723900" lvl="1" indent="-457200">
              <a:buFont typeface="Arial" panose="020B0604020202020204" pitchFamily="34" charset="0"/>
              <a:buChar char="•"/>
            </a:pP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Scaling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laws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ramp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RF distribution)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deducted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analytical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model.</a:t>
            </a:r>
          </a:p>
          <a:p>
            <a:pPr marL="723900" lvl="1" indent="-457200">
              <a:buFont typeface="Arial" panose="020B0604020202020204" pitchFamily="34" charset="0"/>
              <a:buChar char="•"/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52450" lvl="1" indent="-285750">
              <a:buFont typeface="Wingdings" panose="05000000000000000000" pitchFamily="2" charset="2"/>
              <a:buChar char="Ø"/>
            </a:pP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Work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ongoing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on an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analytical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model to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predict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the perturbation on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optics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functions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552450" lvl="1" indent="-285750">
              <a:buFont typeface="Wingdings" panose="05000000000000000000" pitchFamily="2" charset="2"/>
              <a:buChar char="Ø"/>
            </a:pP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Tracking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studies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estimate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emittance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blow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-up.</a:t>
            </a:r>
          </a:p>
          <a:p>
            <a:pPr marL="552450" lvl="1" indent="-285750">
              <a:buFont typeface="Wingdings" panose="05000000000000000000" pitchFamily="2" charset="2"/>
              <a:buChar char="Ø"/>
            </a:pP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studied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on a normal RCS (RCS1), to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studied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hybrid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RCS.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D8A00BF-E94E-4489-9753-960B56DA5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35th HEMAC meeting - 14/10/2025 - L. Soubirou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66DBC77-89C9-4F20-85E1-07E1D885D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E4438AFA-5DAB-443E-9AAB-09A4D1D83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 and perspectives</a:t>
            </a:r>
          </a:p>
        </p:txBody>
      </p:sp>
    </p:spTree>
    <p:extLst>
      <p:ext uri="{BB962C8B-B14F-4D97-AF65-F5344CB8AC3E}">
        <p14:creationId xmlns:p14="http://schemas.microsoft.com/office/powerpoint/2010/main" val="3006869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AE5D186-9134-4EA2-AE5F-45806290106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35th HEMAC meeting - 14/10/2025 - L. Soubirou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47B9154-F7AF-4006-B494-C8B6EDACDF8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497503E-83A6-4EB5-B62F-08F28E099D18}" type="slidenum">
              <a:rPr lang="fr-FR" smtClean="0"/>
              <a:t>2</a:t>
            </a:fld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900E6795-0556-41BB-965E-0E116473D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/>
              <a:t>Hybrid</a:t>
            </a:r>
            <a:r>
              <a:rPr lang="fr-FR" b="1" dirty="0"/>
              <a:t> FODO limitations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6CA040B-8B89-4FFA-9845-A66D0B3D10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042FA57D-9DD0-4F9A-9709-DEACBC66FEDF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/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512176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33EBD837-2688-4D6A-B3AF-AE58D9DC13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/>
              <a:t>First, </a:t>
            </a:r>
            <a:r>
              <a:rPr lang="en-GB" sz="2000" dirty="0"/>
              <a:t>quadrupole</a:t>
            </a:r>
            <a:r>
              <a:rPr lang="fr-FR" sz="2000" dirty="0"/>
              <a:t> gradients are </a:t>
            </a:r>
            <a:r>
              <a:rPr lang="fr-FR" sz="2000" dirty="0" err="1"/>
              <a:t>computed</a:t>
            </a:r>
            <a:r>
              <a:rPr lang="fr-FR" sz="2000" dirty="0"/>
              <a:t> for a FODO design in </a:t>
            </a:r>
            <a:r>
              <a:rPr lang="fr-FR" sz="2000" b="1" dirty="0" err="1"/>
              <a:t>thin</a:t>
            </a:r>
            <a:r>
              <a:rPr lang="fr-FR" sz="2000" b="1" dirty="0"/>
              <a:t> </a:t>
            </a:r>
            <a:r>
              <a:rPr lang="fr-FR" sz="2000" b="1" dirty="0" err="1"/>
              <a:t>lens</a:t>
            </a:r>
            <a:r>
              <a:rPr lang="fr-FR" sz="2000" b="1" dirty="0"/>
              <a:t> approximation</a:t>
            </a:r>
            <a:r>
              <a:rPr lang="fr-FR" sz="2000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/>
              <a:t>Observe </a:t>
            </a:r>
            <a:r>
              <a:rPr lang="fr-FR" sz="2000" b="1" dirty="0"/>
              <a:t>change of </a:t>
            </a:r>
            <a:r>
              <a:rPr lang="fr-FR" sz="2000" b="1" dirty="0" err="1"/>
              <a:t>optics</a:t>
            </a:r>
            <a:r>
              <a:rPr lang="fr-FR" sz="2000" b="1" dirty="0"/>
              <a:t> </a:t>
            </a:r>
            <a:r>
              <a:rPr lang="fr-FR" sz="2000" b="1" dirty="0" err="1"/>
              <a:t>with</a:t>
            </a:r>
            <a:r>
              <a:rPr lang="fr-FR" sz="2000" b="1" dirty="0"/>
              <a:t> </a:t>
            </a:r>
            <a:r>
              <a:rPr lang="fr-FR" sz="2000" b="1" dirty="0" err="1"/>
              <a:t>energy</a:t>
            </a:r>
            <a:r>
              <a:rPr lang="fr-FR" sz="2000" b="1" dirty="0"/>
              <a:t> change </a:t>
            </a:r>
            <a:r>
              <a:rPr lang="fr-FR" sz="2000" dirty="0" err="1"/>
              <a:t>during</a:t>
            </a:r>
            <a:r>
              <a:rPr lang="fr-FR" sz="2000" dirty="0"/>
              <a:t> the </a:t>
            </a:r>
            <a:r>
              <a:rPr lang="fr-FR" sz="2000" dirty="0" err="1"/>
              <a:t>acceleration</a:t>
            </a:r>
            <a:r>
              <a:rPr lang="fr-FR" sz="2000" dirty="0"/>
              <a:t>.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FR" sz="2000" b="1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Thin</a:t>
            </a:r>
            <a:r>
              <a:rPr lang="fr-FR" sz="2000" dirty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lens</a:t>
            </a:r>
            <a:r>
              <a:rPr lang="fr-FR" sz="2000" dirty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approximation </a:t>
            </a:r>
            <a:r>
              <a:rPr lang="fr-FR" sz="2000" dirty="0" err="1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sz="2000" dirty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not </a:t>
            </a:r>
            <a:r>
              <a:rPr lang="fr-FR" sz="2000" dirty="0" err="1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respected</a:t>
            </a:r>
            <a:r>
              <a:rPr lang="fr-FR" sz="2000" dirty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+ </a:t>
            </a:r>
            <a:r>
              <a:rPr lang="fr-FR" sz="2000" dirty="0" err="1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asymmetric</a:t>
            </a:r>
            <a:r>
              <a:rPr lang="fr-FR" sz="2000" dirty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quadrupoles</a:t>
            </a:r>
            <a:r>
              <a:rPr lang="fr-FR" sz="2000" dirty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57200" lvl="1" indent="0">
              <a:buNone/>
            </a:pPr>
            <a:r>
              <a:rPr lang="fr-FR" b="1" dirty="0"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r>
              <a:rPr lang="fr-FR" sz="2800" b="1" dirty="0">
                <a:ea typeface="Calibri" panose="020F0502020204030204" pitchFamily="34" charset="0"/>
                <a:cs typeface="Calibri" panose="020F0502020204030204" pitchFamily="34" charset="0"/>
              </a:rPr>
              <a:t>How to </a:t>
            </a:r>
            <a:r>
              <a:rPr lang="fr-FR" sz="2800" b="1" dirty="0" err="1">
                <a:ea typeface="Calibri" panose="020F0502020204030204" pitchFamily="34" charset="0"/>
                <a:cs typeface="Calibri" panose="020F0502020204030204" pitchFamily="34" charset="0"/>
              </a:rPr>
              <a:t>mitigate</a:t>
            </a:r>
            <a:r>
              <a:rPr lang="fr-FR" sz="2800" b="1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800" b="1" dirty="0" err="1">
                <a:ea typeface="Calibri" panose="020F0502020204030204" pitchFamily="34" charset="0"/>
                <a:cs typeface="Calibri" panose="020F0502020204030204" pitchFamily="34" charset="0"/>
              </a:rPr>
              <a:t>this</a:t>
            </a:r>
            <a:r>
              <a:rPr lang="fr-FR" sz="2800" b="1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800" b="1" dirty="0" err="1">
                <a:ea typeface="Calibri" panose="020F0502020204030204" pitchFamily="34" charset="0"/>
                <a:cs typeface="Calibri" panose="020F0502020204030204" pitchFamily="34" charset="0"/>
              </a:rPr>
              <a:t>problem</a:t>
            </a:r>
            <a:r>
              <a:rPr lang="fr-FR" sz="2800" b="1" dirty="0">
                <a:ea typeface="Calibri" panose="020F0502020204030204" pitchFamily="34" charset="0"/>
                <a:cs typeface="Calibri" panose="020F0502020204030204" pitchFamily="34" charset="0"/>
              </a:rPr>
              <a:t> ? </a:t>
            </a:r>
            <a:endParaRPr lang="fr-FR" sz="2800" b="1" dirty="0"/>
          </a:p>
          <a:p>
            <a:endParaRPr lang="fr-FR" sz="2400" dirty="0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286AA3AF-F639-409A-9EFC-C2CC26CBFE97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6744463" y="1242580"/>
            <a:ext cx="4211699" cy="4532313"/>
          </a:xfrm>
          <a:prstGeom prst="rect">
            <a:avLst/>
          </a:prstGeom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BE351F7F-55A7-4EA8-B201-0C602C55FB4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35th HEMAC meeting - 14/10/2025 - L. Soubirou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B572E4B-B038-4580-A2FE-53EAA0D7A16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497503E-83A6-4EB5-B62F-08F28E099D18}" type="slidenum">
              <a:rPr lang="fr-FR" smtClean="0"/>
              <a:t>3</a:t>
            </a:fld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D1B517-0AFC-4F3A-BAC8-FB89F6495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Hybrid</a:t>
            </a:r>
            <a:r>
              <a:rPr lang="fr-FR" dirty="0"/>
              <a:t> FODO </a:t>
            </a:r>
            <a:r>
              <a:rPr lang="fr-FR" dirty="0" err="1"/>
              <a:t>optics</a:t>
            </a:r>
            <a:r>
              <a:rPr lang="fr-FR" dirty="0"/>
              <a:t> change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80D3DB1-60BC-4FCA-9390-D938E900857F}"/>
              </a:ext>
            </a:extLst>
          </p:cNvPr>
          <p:cNvSpPr txBox="1"/>
          <p:nvPr/>
        </p:nvSpPr>
        <p:spPr>
          <a:xfrm>
            <a:off x="8480612" y="889361"/>
            <a:ext cx="173758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/>
              <a:t>CERN RCS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88EC574-4216-4E3C-8A6E-91FD458F7A9C}"/>
              </a:ext>
            </a:extLst>
          </p:cNvPr>
          <p:cNvSpPr txBox="1"/>
          <p:nvPr/>
        </p:nvSpPr>
        <p:spPr>
          <a:xfrm>
            <a:off x="6935423" y="5852519"/>
            <a:ext cx="43329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Evolution of </a:t>
            </a:r>
            <a:r>
              <a:rPr lang="fr-FR" dirty="0" err="1"/>
              <a:t>optics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time </a:t>
            </a:r>
            <a:r>
              <a:rPr lang="fr-FR" dirty="0" err="1"/>
              <a:t>when</a:t>
            </a:r>
            <a:r>
              <a:rPr lang="fr-FR" dirty="0"/>
              <a:t> the gradients are </a:t>
            </a:r>
            <a:r>
              <a:rPr lang="fr-FR" dirty="0" err="1"/>
              <a:t>computed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the </a:t>
            </a:r>
            <a:r>
              <a:rPr lang="fr-FR" dirty="0" err="1"/>
              <a:t>thin</a:t>
            </a:r>
            <a:r>
              <a:rPr lang="fr-FR" dirty="0"/>
              <a:t> </a:t>
            </a:r>
            <a:r>
              <a:rPr lang="fr-FR" dirty="0" err="1"/>
              <a:t>lens</a:t>
            </a:r>
            <a:r>
              <a:rPr lang="fr-FR" dirty="0"/>
              <a:t> approximation.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CC4E242-817A-4D27-8293-8DD89BCA82E5}"/>
              </a:ext>
            </a:extLst>
          </p:cNvPr>
          <p:cNvSpPr txBox="1"/>
          <p:nvPr/>
        </p:nvSpPr>
        <p:spPr>
          <a:xfrm>
            <a:off x="10286702" y="380617"/>
            <a:ext cx="142526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err="1"/>
              <a:t>Normalized</a:t>
            </a:r>
            <a:r>
              <a:rPr lang="fr-FR" sz="1400" b="1" dirty="0"/>
              <a:t> time</a:t>
            </a:r>
          </a:p>
          <a:p>
            <a:pPr algn="ctr"/>
            <a:r>
              <a:rPr lang="fr-FR" sz="1400" dirty="0"/>
              <a:t>Injection : t=0</a:t>
            </a:r>
          </a:p>
          <a:p>
            <a:pPr algn="ctr"/>
            <a:r>
              <a:rPr lang="fr-FR" sz="1400" dirty="0"/>
              <a:t>Extraction : t=1</a:t>
            </a:r>
          </a:p>
        </p:txBody>
      </p:sp>
    </p:spTree>
    <p:extLst>
      <p:ext uri="{BB962C8B-B14F-4D97-AF65-F5344CB8AC3E}">
        <p14:creationId xmlns:p14="http://schemas.microsoft.com/office/powerpoint/2010/main" val="378161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FF6884A2-37CB-43C8-B6F8-848993DBA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35th HEMAC meeting - 14/10/2025 - L. Soubirou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DA04B61-E1D2-4F84-A41E-2516BE1BA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4</a:t>
            </a:fld>
            <a:endParaRPr lang="fr-FR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A5F8EA59-3FB9-447B-AEE5-93A3D3D09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Hybrid</a:t>
            </a:r>
            <a:r>
              <a:rPr lang="fr-FR" dirty="0"/>
              <a:t> FODO </a:t>
            </a:r>
            <a:r>
              <a:rPr lang="fr-FR" dirty="0" err="1"/>
              <a:t>optics</a:t>
            </a:r>
            <a:r>
              <a:rPr lang="fr-FR" dirty="0"/>
              <a:t> change</a:t>
            </a:r>
          </a:p>
        </p:txBody>
      </p:sp>
      <p:pic>
        <p:nvPicPr>
          <p:cNvPr id="14" name="Espace réservé du contenu 5">
            <a:extLst>
              <a:ext uri="{FF2B5EF4-FFF2-40B4-BE49-F238E27FC236}">
                <a16:creationId xmlns:a16="http://schemas.microsoft.com/office/drawing/2014/main" id="{82FB0EF2-5396-40DF-A66C-130F2EE1BFA5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3750"/>
            <a:ext cx="4051300" cy="3048000"/>
          </a:xfrm>
          <a:prstGeom prst="rect">
            <a:avLst/>
          </a:prstGeom>
        </p:spPr>
      </p:pic>
      <p:pic>
        <p:nvPicPr>
          <p:cNvPr id="15" name="Espace réservé du contenu 7">
            <a:extLst>
              <a:ext uri="{FF2B5EF4-FFF2-40B4-BE49-F238E27FC236}">
                <a16:creationId xmlns:a16="http://schemas.microsoft.com/office/drawing/2014/main" id="{F3122285-5093-44C7-AEB6-49805C939913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113" y="3333750"/>
            <a:ext cx="4060825" cy="3048000"/>
          </a:xfrm>
        </p:spPr>
      </p:pic>
      <p:sp>
        <p:nvSpPr>
          <p:cNvPr id="16" name="Espace réservé du contenu 2">
            <a:extLst>
              <a:ext uri="{FF2B5EF4-FFF2-40B4-BE49-F238E27FC236}">
                <a16:creationId xmlns:a16="http://schemas.microsoft.com/office/drawing/2014/main" id="{E20295FF-69A2-4C95-963E-9337CCEFB7DB}"/>
              </a:ext>
            </a:extLst>
          </p:cNvPr>
          <p:cNvSpPr txBox="1">
            <a:spLocks/>
          </p:cNvSpPr>
          <p:nvPr/>
        </p:nvSpPr>
        <p:spPr>
          <a:xfrm>
            <a:off x="730160" y="1313189"/>
            <a:ext cx="6934664" cy="3890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Starting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point : gradient </a:t>
            </a: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computed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thin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lens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approximation.</a:t>
            </a:r>
          </a:p>
          <a:p>
            <a:pPr marL="285750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Matching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the </a:t>
            </a: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quadrupole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strength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achieve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fr-FR" sz="2000" b="1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fr-FR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90° 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energies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the </a:t>
            </a: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ramp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 </a:t>
            </a:r>
          </a:p>
          <a:p>
            <a:pPr marL="342900" indent="-34290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Linear</a:t>
            </a:r>
            <a:r>
              <a:rPr lang="fr-FR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regression</a:t>
            </a:r>
            <a:r>
              <a:rPr lang="fr-FR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the </a:t>
            </a: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quadrupole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gradient to </a:t>
            </a: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minimize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the tune change </a:t>
            </a: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during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acceleration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F16F3A4-55DF-46E1-8296-BF6F75616645}"/>
              </a:ext>
            </a:extLst>
          </p:cNvPr>
          <p:cNvSpPr txBox="1"/>
          <p:nvPr/>
        </p:nvSpPr>
        <p:spPr>
          <a:xfrm>
            <a:off x="9480970" y="1243171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CERN RCS 3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6398A78-3B6B-4A6F-A67C-AB985C185270}"/>
              </a:ext>
            </a:extLst>
          </p:cNvPr>
          <p:cNvSpPr txBox="1"/>
          <p:nvPr/>
        </p:nvSpPr>
        <p:spPr>
          <a:xfrm>
            <a:off x="9348401" y="5838325"/>
            <a:ext cx="1847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Avant correction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5968FBD-7E40-48AB-9764-B2931E32CDD1}"/>
              </a:ext>
            </a:extLst>
          </p:cNvPr>
          <p:cNvSpPr txBox="1"/>
          <p:nvPr/>
        </p:nvSpPr>
        <p:spPr>
          <a:xfrm>
            <a:off x="9329739" y="5844773"/>
            <a:ext cx="184762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Après correction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4B91870A-1F47-40AE-9092-E26D102A48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5932" y="1583298"/>
            <a:ext cx="3964046" cy="4265807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62E6D00E-574C-4402-8038-36CD3D1257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5600" y="1584000"/>
            <a:ext cx="3964046" cy="4265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175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0FD6AECE-8A94-40B9-B826-7D2923F09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35th HEMAC meeting - 14/10/2025 - L. Soubirou</a:t>
            </a:r>
            <a:endParaRPr lang="fr-FR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3B5DE6EA-50D2-4775-B8C4-9FE0247B7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7503E-83A6-4EB5-B62F-08F28E099D18}" type="slidenum">
              <a:rPr lang="fr-FR" smtClean="0"/>
              <a:t>5</a:t>
            </a:fld>
            <a:endParaRPr lang="fr-FR"/>
          </a:p>
        </p:txBody>
      </p:sp>
      <p:sp>
        <p:nvSpPr>
          <p:cNvPr id="15" name="Titre 14">
            <a:extLst>
              <a:ext uri="{FF2B5EF4-FFF2-40B4-BE49-F238E27FC236}">
                <a16:creationId xmlns:a16="http://schemas.microsoft.com/office/drawing/2014/main" id="{52CF5C2B-05B1-453F-A183-5ADA9670D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6924021" cy="871827"/>
          </a:xfrm>
        </p:spPr>
        <p:txBody>
          <a:bodyPr>
            <a:noAutofit/>
          </a:bodyPr>
          <a:lstStyle/>
          <a:p>
            <a:r>
              <a:rPr lang="fr-FR" dirty="0"/>
              <a:t>How to </a:t>
            </a:r>
            <a:r>
              <a:rPr lang="fr-FR" dirty="0" err="1"/>
              <a:t>suppress</a:t>
            </a:r>
            <a:r>
              <a:rPr lang="fr-FR" dirty="0"/>
              <a:t> </a:t>
            </a:r>
            <a:r>
              <a:rPr lang="fr-FR" dirty="0" err="1"/>
              <a:t>D</a:t>
            </a:r>
            <a:r>
              <a:rPr lang="fr-FR" baseline="-25000" dirty="0" err="1"/>
              <a:t>x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a </a:t>
            </a:r>
            <a:r>
              <a:rPr lang="fr-FR" dirty="0" err="1"/>
              <a:t>varying</a:t>
            </a:r>
            <a:r>
              <a:rPr lang="fr-FR" dirty="0"/>
              <a:t> µ</a:t>
            </a:r>
            <a:r>
              <a:rPr lang="fr-FR" baseline="-25000" dirty="0"/>
              <a:t>x</a:t>
            </a:r>
            <a:r>
              <a:rPr lang="fr-FR" dirty="0"/>
              <a:t> ? 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0620FF93-7473-4997-878B-45CAE772D1AC}"/>
              </a:ext>
            </a:extLst>
          </p:cNvPr>
          <p:cNvSpPr txBox="1">
            <a:spLocks/>
          </p:cNvSpPr>
          <p:nvPr/>
        </p:nvSpPr>
        <p:spPr>
          <a:xfrm>
            <a:off x="731838" y="2022445"/>
            <a:ext cx="5220000" cy="3890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Matching of the dispersion </a:t>
            </a: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suppressor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energies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multiple </a:t>
            </a:r>
            <a:r>
              <a:rPr lang="fr-FR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families</a:t>
            </a:r>
            <a:r>
              <a:rPr lang="fr-FR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r-FR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quadrupoles</a:t>
            </a:r>
            <a:r>
              <a:rPr lang="fr-FR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(qp_nc35..40).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Linear</a:t>
            </a:r>
            <a:r>
              <a:rPr lang="fr-FR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regression</a:t>
            </a:r>
            <a:r>
              <a:rPr lang="fr-FR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the </a:t>
            </a: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quadrupole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gradients.</a:t>
            </a:r>
          </a:p>
        </p:txBody>
      </p:sp>
      <p:pic>
        <p:nvPicPr>
          <p:cNvPr id="10" name="Espace réservé du contenu 8">
            <a:extLst>
              <a:ext uri="{FF2B5EF4-FFF2-40B4-BE49-F238E27FC236}">
                <a16:creationId xmlns:a16="http://schemas.microsoft.com/office/drawing/2014/main" id="{59AF0DBE-2B27-45FF-8496-E9926EC7C9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997" y="3786367"/>
            <a:ext cx="3409682" cy="2560190"/>
          </a:xfrm>
          <a:prstGeom prst="rect">
            <a:avLst/>
          </a:prstGeom>
        </p:spPr>
      </p:pic>
      <p:pic>
        <p:nvPicPr>
          <p:cNvPr id="11" name="Espace réservé du contenu 6">
            <a:extLst>
              <a:ext uri="{FF2B5EF4-FFF2-40B4-BE49-F238E27FC236}">
                <a16:creationId xmlns:a16="http://schemas.microsoft.com/office/drawing/2014/main" id="{E403532E-835B-4E9B-B25D-50E57DCE16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43"/>
          <a:stretch/>
        </p:blipFill>
        <p:spPr>
          <a:xfrm>
            <a:off x="5842573" y="2048552"/>
            <a:ext cx="5688028" cy="4295098"/>
          </a:xfrm>
          <a:prstGeom prst="rect">
            <a:avLst/>
          </a:prstGeom>
        </p:spPr>
      </p:pic>
      <p:pic>
        <p:nvPicPr>
          <p:cNvPr id="12" name="Espace réservé du contenu 8">
            <a:extLst>
              <a:ext uri="{FF2B5EF4-FFF2-40B4-BE49-F238E27FC236}">
                <a16:creationId xmlns:a16="http://schemas.microsoft.com/office/drawing/2014/main" id="{406D00E4-B6CE-4963-8E84-2FB431A013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956" y="152711"/>
            <a:ext cx="3478322" cy="2520774"/>
          </a:xfrm>
          <a:prstGeom prst="rect">
            <a:avLst/>
          </a:prstGeom>
        </p:spPr>
      </p:pic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B5C71091-8509-479E-9A60-2DB4AAF4643F}"/>
              </a:ext>
            </a:extLst>
          </p:cNvPr>
          <p:cNvSpPr/>
          <p:nvPr/>
        </p:nvSpPr>
        <p:spPr>
          <a:xfrm>
            <a:off x="10688696" y="5631390"/>
            <a:ext cx="592666" cy="365126"/>
          </a:xfrm>
          <a:prstGeom prst="roundRect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EE24A7FD-7363-4A18-A196-6B85E06E1645}"/>
              </a:ext>
            </a:extLst>
          </p:cNvPr>
          <p:cNvCxnSpPr>
            <a:cxnSpLocks/>
          </p:cNvCxnSpPr>
          <p:nvPr/>
        </p:nvCxnSpPr>
        <p:spPr>
          <a:xfrm flipH="1" flipV="1">
            <a:off x="10094259" y="2133600"/>
            <a:ext cx="890770" cy="349779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Espace réservé du contenu 10">
            <a:extLst>
              <a:ext uri="{FF2B5EF4-FFF2-40B4-BE49-F238E27FC236}">
                <a16:creationId xmlns:a16="http://schemas.microsoft.com/office/drawing/2014/main" id="{7B275A1C-5290-40D4-B95C-1254599ED03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70" t="32525" b="41038"/>
          <a:stretch/>
        </p:blipFill>
        <p:spPr>
          <a:xfrm>
            <a:off x="11475588" y="3443490"/>
            <a:ext cx="709387" cy="1048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418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810E865-B9BE-42A7-A783-10F09595BE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/>
              <a:t>The </a:t>
            </a:r>
            <a:r>
              <a:rPr lang="fr-FR" sz="2400" b="1" dirty="0"/>
              <a:t>phase </a:t>
            </a:r>
            <a:r>
              <a:rPr lang="fr-FR" sz="2400" b="1" dirty="0" err="1"/>
              <a:t>advance</a:t>
            </a:r>
            <a:r>
              <a:rPr lang="fr-FR" sz="2400" b="1" dirty="0"/>
              <a:t> </a:t>
            </a:r>
            <a:r>
              <a:rPr lang="fr-FR" sz="2400" dirty="0"/>
              <a:t>of the </a:t>
            </a:r>
            <a:r>
              <a:rPr lang="fr-FR" sz="2400" dirty="0" err="1"/>
              <a:t>Hybrid</a:t>
            </a:r>
            <a:r>
              <a:rPr lang="fr-FR" sz="2400" dirty="0"/>
              <a:t> FODO </a:t>
            </a:r>
            <a:r>
              <a:rPr lang="fr-FR" sz="2400" dirty="0" err="1"/>
              <a:t>cell</a:t>
            </a:r>
            <a:r>
              <a:rPr lang="fr-FR" sz="2400" dirty="0"/>
              <a:t> </a:t>
            </a:r>
            <a:r>
              <a:rPr lang="fr-FR" sz="2400" dirty="0" err="1"/>
              <a:t>is</a:t>
            </a:r>
            <a:r>
              <a:rPr lang="fr-FR" sz="2400" dirty="0"/>
              <a:t> </a:t>
            </a:r>
            <a:r>
              <a:rPr lang="fr-FR" sz="2400" b="1" dirty="0"/>
              <a:t>not constant </a:t>
            </a:r>
            <a:r>
              <a:rPr lang="fr-FR" sz="2400" b="1" dirty="0" err="1"/>
              <a:t>with</a:t>
            </a:r>
            <a:r>
              <a:rPr lang="fr-FR" sz="2400" b="1" dirty="0"/>
              <a:t> </a:t>
            </a:r>
            <a:r>
              <a:rPr lang="fr-FR" sz="2400" b="1" dirty="0" err="1"/>
              <a:t>energy</a:t>
            </a:r>
            <a:r>
              <a:rPr lang="fr-FR" sz="2400" b="1" dirty="0"/>
              <a:t> </a:t>
            </a:r>
            <a:r>
              <a:rPr lang="fr-FR" sz="2400" b="1" dirty="0" err="1"/>
              <a:t>increase</a:t>
            </a:r>
            <a:r>
              <a:rPr lang="fr-FR" sz="24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/>
              <a:t>The </a:t>
            </a:r>
            <a:r>
              <a:rPr lang="fr-FR" sz="2400" b="1" dirty="0" err="1"/>
              <a:t>quadrupole</a:t>
            </a:r>
            <a:r>
              <a:rPr lang="fr-FR" sz="2400" b="1" dirty="0"/>
              <a:t> gradient </a:t>
            </a:r>
            <a:r>
              <a:rPr lang="fr-FR" sz="2400" b="1" dirty="0" err="1"/>
              <a:t>ramp</a:t>
            </a:r>
            <a:r>
              <a:rPr lang="fr-FR" sz="2400" b="1" dirty="0"/>
              <a:t> </a:t>
            </a:r>
            <a:r>
              <a:rPr lang="fr-FR" sz="2400" b="1" dirty="0" err="1"/>
              <a:t>was</a:t>
            </a:r>
            <a:r>
              <a:rPr lang="fr-FR" sz="2400" b="1" dirty="0"/>
              <a:t> </a:t>
            </a:r>
            <a:r>
              <a:rPr lang="fr-FR" sz="2400" b="1" dirty="0" err="1"/>
              <a:t>optimized</a:t>
            </a:r>
            <a:r>
              <a:rPr lang="fr-FR" sz="2400" b="1" dirty="0"/>
              <a:t> </a:t>
            </a:r>
            <a:r>
              <a:rPr lang="fr-FR" sz="2400" dirty="0"/>
              <a:t>to </a:t>
            </a:r>
            <a:r>
              <a:rPr lang="fr-FR" sz="2400" dirty="0" err="1"/>
              <a:t>minimize</a:t>
            </a:r>
            <a:r>
              <a:rPr lang="fr-FR" sz="2400" dirty="0"/>
              <a:t> the tune change </a:t>
            </a:r>
            <a:r>
              <a:rPr lang="fr-FR" sz="2400" dirty="0" err="1"/>
              <a:t>during</a:t>
            </a:r>
            <a:r>
              <a:rPr lang="fr-FR" sz="2400" dirty="0"/>
              <a:t> </a:t>
            </a:r>
            <a:r>
              <a:rPr lang="fr-FR" sz="2400" dirty="0" err="1"/>
              <a:t>acceleration</a:t>
            </a:r>
            <a:r>
              <a:rPr lang="fr-FR" sz="24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/>
              <a:t>Tentative to design the « best possible » dispersion </a:t>
            </a:r>
            <a:r>
              <a:rPr lang="fr-FR" sz="2400" dirty="0" err="1"/>
              <a:t>suppressor</a:t>
            </a:r>
            <a:r>
              <a:rPr lang="fr-FR" sz="2400" dirty="0"/>
              <a:t> in a HFODO </a:t>
            </a:r>
            <a:r>
              <a:rPr lang="fr-FR" sz="2400" dirty="0" err="1"/>
              <a:t>lattice</a:t>
            </a:r>
            <a:r>
              <a:rPr lang="fr-FR" sz="2400" dirty="0"/>
              <a:t> :  </a:t>
            </a:r>
            <a:r>
              <a:rPr lang="fr-FR" sz="2400" dirty="0" err="1"/>
              <a:t>we</a:t>
            </a:r>
            <a:r>
              <a:rPr lang="fr-FR" sz="2400" dirty="0"/>
              <a:t> </a:t>
            </a:r>
            <a:r>
              <a:rPr lang="fr-FR" sz="2400" dirty="0" err="1"/>
              <a:t>still</a:t>
            </a:r>
            <a:r>
              <a:rPr lang="fr-FR" sz="2400" dirty="0"/>
              <a:t> have </a:t>
            </a:r>
            <a:r>
              <a:rPr lang="fr-FR" sz="2400" b="1" dirty="0" err="1"/>
              <a:t>residual</a:t>
            </a:r>
            <a:r>
              <a:rPr lang="fr-FR" sz="2400" b="1" dirty="0"/>
              <a:t> dispersion in the RF insertions. 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fr-FR" sz="2800" dirty="0"/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fr-FR" sz="2800" b="1" dirty="0"/>
              <a:t> </a:t>
            </a:r>
            <a:r>
              <a:rPr lang="fr-FR" sz="2400" b="1" dirty="0" err="1">
                <a:solidFill>
                  <a:srgbClr val="C00000"/>
                </a:solidFill>
              </a:rPr>
              <a:t>Consequences</a:t>
            </a:r>
            <a:r>
              <a:rPr lang="fr-FR" sz="2400" b="1" dirty="0">
                <a:solidFill>
                  <a:srgbClr val="C00000"/>
                </a:solidFill>
              </a:rPr>
              <a:t> of </a:t>
            </a:r>
            <a:r>
              <a:rPr lang="fr-FR" sz="2400" b="1" dirty="0" err="1">
                <a:solidFill>
                  <a:srgbClr val="C00000"/>
                </a:solidFill>
              </a:rPr>
              <a:t>accelerating</a:t>
            </a:r>
            <a:r>
              <a:rPr lang="fr-FR" sz="2400" b="1" dirty="0">
                <a:solidFill>
                  <a:srgbClr val="C00000"/>
                </a:solidFill>
              </a:rPr>
              <a:t> </a:t>
            </a:r>
            <a:r>
              <a:rPr lang="fr-FR" sz="2400" b="1" dirty="0" err="1">
                <a:solidFill>
                  <a:srgbClr val="C00000"/>
                </a:solidFill>
              </a:rPr>
              <a:t>with</a:t>
            </a:r>
            <a:r>
              <a:rPr lang="fr-FR" sz="2400" b="1" dirty="0">
                <a:solidFill>
                  <a:srgbClr val="C00000"/>
                </a:solidFill>
              </a:rPr>
              <a:t> dispersion in the </a:t>
            </a:r>
            <a:r>
              <a:rPr lang="fr-FR" sz="2400" b="1" dirty="0" err="1">
                <a:solidFill>
                  <a:srgbClr val="C00000"/>
                </a:solidFill>
              </a:rPr>
              <a:t>cavities</a:t>
            </a:r>
            <a:r>
              <a:rPr lang="fr-FR" sz="2400" b="1" dirty="0">
                <a:solidFill>
                  <a:srgbClr val="C00000"/>
                </a:solidFill>
              </a:rPr>
              <a:t> are </a:t>
            </a:r>
            <a:r>
              <a:rPr lang="fr-FR" sz="2400" b="1" dirty="0" err="1">
                <a:solidFill>
                  <a:srgbClr val="C00000"/>
                </a:solidFill>
              </a:rPr>
              <a:t>yet</a:t>
            </a:r>
            <a:r>
              <a:rPr lang="fr-FR" sz="2400" b="1" dirty="0">
                <a:solidFill>
                  <a:srgbClr val="C00000"/>
                </a:solidFill>
              </a:rPr>
              <a:t> to </a:t>
            </a:r>
            <a:r>
              <a:rPr lang="fr-FR" sz="2400" b="1" dirty="0" err="1">
                <a:solidFill>
                  <a:srgbClr val="C00000"/>
                </a:solidFill>
              </a:rPr>
              <a:t>be</a:t>
            </a:r>
            <a:r>
              <a:rPr lang="fr-FR" sz="2400" b="1" dirty="0">
                <a:solidFill>
                  <a:srgbClr val="C00000"/>
                </a:solidFill>
              </a:rPr>
              <a:t> </a:t>
            </a:r>
            <a:r>
              <a:rPr lang="fr-FR" sz="2400" b="1" dirty="0" err="1">
                <a:solidFill>
                  <a:srgbClr val="C00000"/>
                </a:solidFill>
              </a:rPr>
              <a:t>studied</a:t>
            </a:r>
            <a:r>
              <a:rPr lang="fr-FR" sz="2400" b="1" dirty="0">
                <a:solidFill>
                  <a:srgbClr val="C00000"/>
                </a:solidFill>
              </a:rPr>
              <a:t>. </a:t>
            </a:r>
            <a:endParaRPr lang="fr-FR" sz="2800" b="1" dirty="0">
              <a:solidFill>
                <a:srgbClr val="C00000"/>
              </a:solidFill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96B57EA-DD31-4EE2-ABCD-7901D6998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35th HEMAC meeting - 14/10/2025 - L. Soubirou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C8466B0-22AC-4488-B475-17002FDA4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7503E-83A6-4EB5-B62F-08F28E099D18}" type="slidenum">
              <a:rPr lang="fr-FR" smtClean="0"/>
              <a:t>6</a:t>
            </a:fld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3184BB2-8F7C-41F7-9888-70ACD9317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 n°1 : </a:t>
            </a:r>
            <a:r>
              <a:rPr lang="fr-FR" dirty="0" err="1"/>
              <a:t>Hybrid</a:t>
            </a:r>
            <a:r>
              <a:rPr lang="fr-FR" dirty="0"/>
              <a:t> FODO limitations</a:t>
            </a:r>
          </a:p>
        </p:txBody>
      </p:sp>
    </p:spTree>
    <p:extLst>
      <p:ext uri="{BB962C8B-B14F-4D97-AF65-F5344CB8AC3E}">
        <p14:creationId xmlns:p14="http://schemas.microsoft.com/office/powerpoint/2010/main" val="2706061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A2A3DAF-885F-4008-9BF0-7538A77360C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35th HEMAC meeting - 14/10/2025 - L. Soubirou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818EE28-09D5-428B-B658-7CBE55ECED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497503E-83A6-4EB5-B62F-08F28E099D18}" type="slidenum">
              <a:rPr lang="fr-FR" smtClean="0"/>
              <a:t>7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A9A4E9C6-C8AF-4F10-BA35-4B48D7160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1900" y="1667436"/>
            <a:ext cx="8052547" cy="2895040"/>
          </a:xfrm>
        </p:spPr>
        <p:txBody>
          <a:bodyPr>
            <a:normAutofit/>
          </a:bodyPr>
          <a:lstStyle/>
          <a:p>
            <a:r>
              <a:rPr lang="fr-FR" b="1" dirty="0" err="1"/>
              <a:t>Mismatch</a:t>
            </a:r>
            <a:r>
              <a:rPr lang="fr-FR" b="1" dirty="0"/>
              <a:t> </a:t>
            </a:r>
            <a:r>
              <a:rPr lang="fr-FR" b="1" dirty="0" err="1"/>
              <a:t>between</a:t>
            </a:r>
            <a:r>
              <a:rPr lang="fr-FR" b="1" dirty="0"/>
              <a:t> </a:t>
            </a:r>
            <a:r>
              <a:rPr lang="fr-FR" b="1" dirty="0" err="1"/>
              <a:t>energy</a:t>
            </a:r>
            <a:r>
              <a:rPr lang="fr-FR" b="1" dirty="0"/>
              <a:t> and </a:t>
            </a:r>
            <a:r>
              <a:rPr lang="fr-FR" b="1" dirty="0" err="1"/>
              <a:t>magnetic</a:t>
            </a:r>
            <a:r>
              <a:rPr lang="fr-FR" b="1" dirty="0"/>
              <a:t> </a:t>
            </a:r>
            <a:r>
              <a:rPr lang="fr-FR" b="1" dirty="0" err="1"/>
              <a:t>ramp</a:t>
            </a:r>
            <a:endParaRPr lang="fr-FR" b="1" dirty="0"/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E52A0F2-2D3C-4345-B2D0-DF7F463511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CF1BD8C-AC4D-436A-B404-09F4DFF1B393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/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2504872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2BB9B3E0-7091-4EC7-8FC8-175ED3B611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Usually</a:t>
            </a: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the variation of B(t) in the arcs </a:t>
            </a:r>
            <a:r>
              <a:rPr lang="fr-FR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negligeable</a:t>
            </a: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compared</a:t>
            </a: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to the </a:t>
            </a:r>
            <a:r>
              <a:rPr lang="fr-FR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increase</a:t>
            </a: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NOT</a:t>
            </a: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the case for the RCS 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 </a:t>
            </a: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concerns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all </a:t>
            </a:r>
            <a:r>
              <a:rPr lang="fr-FR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pulsed</a:t>
            </a:r>
            <a:r>
              <a:rPr lang="fr-FR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elements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error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fr-FR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fr-FR" sz="2000" b="1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dipoles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fr-FR" sz="2000" b="1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r-FR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quadrupoles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 </a:t>
            </a:r>
            <a:endParaRPr lang="fr-FR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fr-FR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 arcs in RCS 1</a:t>
            </a: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the </a:t>
            </a:r>
            <a:r>
              <a:rPr lang="fr-FR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error</a:t>
            </a: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on the </a:t>
            </a:r>
            <a:r>
              <a:rPr lang="fr-FR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field</a:t>
            </a: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up to </a:t>
            </a:r>
            <a:r>
              <a:rPr lang="fr-FR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3%</a:t>
            </a: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on the first arc. </a:t>
            </a:r>
          </a:p>
          <a:p>
            <a:endParaRPr lang="fr-FR" sz="20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404ED10-C95E-428D-8B9C-972E66F5C2B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35th HEMAC meeting - 14/10/2025 - L. Soubirou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AA8C4AC-5CC7-4535-AC44-D2C6A0E98F0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497503E-83A6-4EB5-B62F-08F28E099D18}" type="slidenum">
              <a:rPr lang="fr-FR" smtClean="0"/>
              <a:t>8</a:t>
            </a:fld>
            <a:endParaRPr lang="fr-FR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D3F0291C-C7B0-4060-9042-8DAEC7439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Mismatch</a:t>
            </a:r>
            <a:r>
              <a:rPr lang="fr-FR" dirty="0"/>
              <a:t> description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9236E5D-9C77-4440-B627-50E38AB64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160" y="4165855"/>
            <a:ext cx="4926378" cy="2434267"/>
          </a:xfrm>
          <a:prstGeom prst="rect">
            <a:avLst/>
          </a:prstGeom>
        </p:spPr>
      </p:pic>
      <p:pic>
        <p:nvPicPr>
          <p:cNvPr id="8" name="Espace réservé du contenu 79">
            <a:extLst>
              <a:ext uri="{FF2B5EF4-FFF2-40B4-BE49-F238E27FC236}">
                <a16:creationId xmlns:a16="http://schemas.microsoft.com/office/drawing/2014/main" id="{88391314-73DD-438F-BE27-579B0ACDFF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112"/>
          <a:stretch/>
        </p:blipFill>
        <p:spPr>
          <a:xfrm>
            <a:off x="6240463" y="1786467"/>
            <a:ext cx="5219700" cy="398074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B14215F0-56E1-40D7-888C-6790B5B05B9C}"/>
              </a:ext>
            </a:extLst>
          </p:cNvPr>
          <p:cNvSpPr txBox="1"/>
          <p:nvPr/>
        </p:nvSpPr>
        <p:spPr>
          <a:xfrm>
            <a:off x="7840132" y="1481580"/>
            <a:ext cx="2676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RCS 1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8 arcs. 1</a:t>
            </a:r>
            <a:r>
              <a:rPr lang="fr-FR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turn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04002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99E3F80C-B1E5-4CBF-888C-99D8E5E91B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20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Beginning</a:t>
                </a:r>
                <a:r>
                  <a:rPr lang="fr-FR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of an arc at s = 0.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2000" b="1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Trajectory</a:t>
                </a:r>
                <a:r>
                  <a:rPr lang="fr-FR" sz="20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r-FR" sz="2000" b="1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error</a:t>
                </a:r>
                <a:r>
                  <a:rPr lang="fr-FR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(</a:t>
                </a:r>
                <a:r>
                  <a:rPr lang="fr-FR" sz="20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compared</a:t>
                </a:r>
                <a:r>
                  <a:rPr lang="fr-FR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to the </a:t>
                </a:r>
                <a:r>
                  <a:rPr lang="fr-FR" sz="20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reference</a:t>
                </a:r>
                <a:r>
                  <a:rPr lang="fr-FR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r-FR" sz="20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trajectory</a:t>
                </a:r>
                <a:r>
                  <a:rPr lang="fr-FR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) </a:t>
                </a:r>
                <a:r>
                  <a:rPr lang="fr-FR" sz="20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created</a:t>
                </a:r>
                <a:r>
                  <a:rPr lang="fr-FR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in a </a:t>
                </a:r>
                <a:r>
                  <a:rPr lang="fr-FR" sz="2000" b="1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dipole</a:t>
                </a:r>
                <a:r>
                  <a:rPr lang="fr-FR" sz="20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of </a:t>
                </a:r>
                <a:r>
                  <a:rPr lang="fr-FR" sz="2000" b="1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length</a:t>
                </a:r>
                <a:r>
                  <a:rPr lang="fr-FR" sz="20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L</a:t>
                </a:r>
                <a:r>
                  <a:rPr lang="fr-FR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</a:t>
                </a:r>
                <a:r>
                  <a:rPr lang="fr-FR" sz="20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with</a:t>
                </a:r>
                <a:r>
                  <a:rPr lang="fr-FR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the </a:t>
                </a:r>
                <a:r>
                  <a:rPr lang="fr-FR" sz="20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entry face in </a:t>
                </a:r>
                <a:r>
                  <a:rPr lang="fr-FR" sz="2000" b="1" dirty="0">
                    <a:ea typeface="Calibri" panose="020F0502020204030204" pitchFamily="34" charset="0"/>
                    <a:cs typeface="Calibri" panose="020F0502020204030204" pitchFamily="34" charset="0"/>
                  </a:rPr>
                  <a:t>s</a:t>
                </a:r>
                <a:r>
                  <a:rPr lang="fr-FR" sz="2000" b="1" i="0" baseline="-25000" dirty="0">
                    <a:ea typeface="Calibri" panose="020F0502020204030204" pitchFamily="34" charset="0"/>
                    <a:cs typeface="Calibri" panose="020F0502020204030204" pitchFamily="34" charset="0"/>
                  </a:rPr>
                  <a:t>0 </a:t>
                </a:r>
                <a:r>
                  <a:rPr lang="fr-FR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sz="7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𝚫</m:t>
                      </m:r>
                      <m:r>
                        <a:rPr lang="fr-FR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d>
                        <m:dPr>
                          <m:ctrlPr>
                            <a:rPr lang="fr-FR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  <m:r>
                            <a:rPr lang="fr-FR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fr-FR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b>
                              <m:r>
                                <a:rPr lang="fr-FR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e>
                      </m:d>
                      <m:r>
                        <a:rPr lang="fr-FR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fr-FR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f>
                        <m:fPr>
                          <m:ctrlPr>
                            <a:rPr lang="fr-FR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fr-FR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000" b="1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𝐁</m:t>
                              </m:r>
                            </m:e>
                          </m:acc>
                        </m:num>
                        <m:den>
                          <m:r>
                            <a:rPr lang="fr-FR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fr-FR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  <m:r>
                                <a:rPr lang="fr-FR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</m:d>
                        </m:den>
                      </m:f>
                      <m:sSup>
                        <m:sSupPr>
                          <m:ctrlPr>
                            <a:rPr lang="fr-FR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p>
                          <m:r>
                            <a:rPr lang="fr-FR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( </m:t>
                      </m:r>
                      <m:f>
                        <m:fPr>
                          <m:ctrlPr>
                            <a:rPr lang="fr-FR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num>
                        <m:den>
                          <m:r>
                            <a:rPr lang="fr-FR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fr-FR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fr-FR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fr-FR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fr-FR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p>
                          <m:r>
                            <a:rPr lang="fr-FR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fr-FR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)</m:t>
                      </m:r>
                    </m:oMath>
                  </m:oMathPara>
                </a14:m>
                <a:endParaRPr lang="en-GB" sz="2000" b="1" dirty="0">
                  <a:solidFill>
                    <a:srgbClr val="C00000"/>
                  </a:solidFill>
                  <a:latin typeface="+mj-lt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GB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GB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GB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GB" sz="12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We choose a </a:t>
                </a:r>
                <a:r>
                  <a:rPr lang="en-GB" sz="2000" b="1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centered</a:t>
                </a:r>
                <a:r>
                  <a:rPr lang="en-GB" sz="20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magnetic reference </a:t>
                </a:r>
                <a:r>
                  <a:rPr lang="en-GB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0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p>
                        <m:r>
                          <a:rPr lang="fr-FR" sz="20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FR" sz="20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0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1" i="1" smtClean="0">
                                <a:latin typeface="Cambria Math" panose="02040503050406030204" pitchFamily="18" charset="0"/>
                              </a:rPr>
                              <m:t>𝑳</m:t>
                            </m:r>
                          </m:e>
                          <m:sub>
                            <m:r>
                              <a:rPr lang="fr-FR" sz="2000" b="1" i="1" smtClean="0">
                                <a:latin typeface="Cambria Math" panose="02040503050406030204" pitchFamily="18" charset="0"/>
                              </a:rPr>
                              <m:t>𝒂𝒓𝒄</m:t>
                            </m:r>
                          </m:sub>
                        </m:sSub>
                      </m:num>
                      <m:den>
                        <m:r>
                          <a:rPr lang="fr-FR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fr-FR" sz="2000" b="1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µ</a:t>
                </a:r>
                <a:r>
                  <a:rPr lang="en-GB" sz="2000" b="1" baseline="30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+</a:t>
                </a:r>
                <a:r>
                  <a:rPr lang="en-GB" sz="20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and µ</a:t>
                </a:r>
                <a:r>
                  <a:rPr lang="en-GB" sz="2000" baseline="30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-</a:t>
                </a:r>
                <a:r>
                  <a:rPr lang="en-GB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see the same field error.</a:t>
                </a:r>
              </a:p>
              <a:p>
                <a:endParaRPr lang="fr-FR" sz="2000" dirty="0"/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99E3F80C-B1E5-4CBF-888C-99D8E5E91B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93" t="-8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7ADEDE2-F0C5-41DC-B165-9F8CF1FD9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35th HEMAC meeting - 14/10/2025 - L. Soubirou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F80A0F-0FA1-4ECF-AFA5-DB79DC389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7503E-83A6-4EB5-B62F-08F28E099D18}" type="slidenum">
              <a:rPr lang="fr-FR" smtClean="0"/>
              <a:t>9</a:t>
            </a:fld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BC8446F-D925-41A3-ADFA-C985D952A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Analytical</a:t>
            </a:r>
            <a:r>
              <a:rPr lang="fr-FR" dirty="0"/>
              <a:t> model : </a:t>
            </a:r>
            <a:r>
              <a:rPr lang="fr-FR" dirty="0" err="1"/>
              <a:t>trajectory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in a </a:t>
            </a:r>
            <a:r>
              <a:rPr lang="fr-FR" dirty="0" err="1">
                <a:solidFill>
                  <a:srgbClr val="E50019"/>
                </a:solidFill>
              </a:rPr>
              <a:t>dipole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848954C-8363-4845-8131-50CB4DBD30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2656" y="3501378"/>
            <a:ext cx="1621677" cy="9998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22342B71-3C1D-4580-B544-DA6068148963}"/>
                  </a:ext>
                </a:extLst>
              </p:cNvPr>
              <p:cNvSpPr txBox="1"/>
              <p:nvPr/>
            </p:nvSpPr>
            <p:spPr>
              <a:xfrm>
                <a:off x="4035095" y="3760180"/>
                <a:ext cx="5947105" cy="11608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FR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B</m:t>
                        </m:r>
                      </m:e>
                    </m:acc>
                  </m:oMath>
                </a14:m>
                <a:r>
                  <a:rPr lang="en-GB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: magnetic ramp [T/m]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000" b="0" i="0" smtClean="0">
                        <a:latin typeface="Cambria Math" panose="02040503050406030204" pitchFamily="18" charset="0"/>
                      </a:rPr>
                      <m:t>Bρ</m:t>
                    </m:r>
                    <m:r>
                      <a:rPr lang="fr-FR" sz="20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2000" b="0" i="0" smtClean="0"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sz="2000" b="0" i="0" smtClean="0">
                                <a:latin typeface="Cambria Math" panose="02040503050406030204" pitchFamily="18" charset="0"/>
                              </a:rPr>
                              <m:t>ref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den>
                    </m:f>
                  </m:oMath>
                </a14:m>
                <a:r>
                  <a:rPr lang="en-GB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: magnetic rigidity [Tm]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fr-FR" sz="2000" b="0" i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: s such as B(s</a:t>
                </a:r>
                <a:r>
                  <a:rPr lang="en-GB" sz="2000" baseline="30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*</a:t>
                </a:r>
                <a:r>
                  <a:rPr lang="en-GB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) = B</a:t>
                </a:r>
                <a:r>
                  <a:rPr lang="en-GB" sz="2000" baseline="30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*</a:t>
                </a:r>
                <a:r>
                  <a:rPr lang="en-GB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(magnetic reference) [m]</a:t>
                </a:r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22342B71-3C1D-4580-B544-DA60681489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5095" y="3760180"/>
                <a:ext cx="5947105" cy="1160895"/>
              </a:xfrm>
              <a:prstGeom prst="rect">
                <a:avLst/>
              </a:prstGeom>
              <a:blipFill>
                <a:blip r:embed="rId4"/>
                <a:stretch>
                  <a:fillRect t="-2105" b="-89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Accolade ouvrante 8">
            <a:extLst>
              <a:ext uri="{FF2B5EF4-FFF2-40B4-BE49-F238E27FC236}">
                <a16:creationId xmlns:a16="http://schemas.microsoft.com/office/drawing/2014/main" id="{501C72C9-32F8-4B27-A4BE-0039884827CB}"/>
              </a:ext>
            </a:extLst>
          </p:cNvPr>
          <p:cNvSpPr/>
          <p:nvPr/>
        </p:nvSpPr>
        <p:spPr bwMode="auto">
          <a:xfrm>
            <a:off x="3925150" y="3803667"/>
            <a:ext cx="113450" cy="108767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-106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705193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-CEA final-V5.potx" id="{8CEE0DFF-1C06-4716-850E-804B5EEE4D0F}" vid="{3A69881D-C6CB-41F7-A0C0-1CB4B9E5CEE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3087</TotalTime>
  <Words>979</Words>
  <Application>Microsoft Office PowerPoint</Application>
  <PresentationFormat>Grand écran</PresentationFormat>
  <Paragraphs>121</Paragraphs>
  <Slides>15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3" baseType="lpstr">
      <vt:lpstr>Arial</vt:lpstr>
      <vt:lpstr>Arial Black</vt:lpstr>
      <vt:lpstr>Calibri</vt:lpstr>
      <vt:lpstr>Calibri Light</vt:lpstr>
      <vt:lpstr>Cambria Math</vt:lpstr>
      <vt:lpstr>Times New Roman</vt:lpstr>
      <vt:lpstr>Wingdings</vt:lpstr>
      <vt:lpstr>1_Thème Office</vt:lpstr>
      <vt:lpstr>Hybrid FODO – Mismatch between energy and magnetic ramp</vt:lpstr>
      <vt:lpstr>Hybrid FODO limitations</vt:lpstr>
      <vt:lpstr>Hybrid FODO optics change</vt:lpstr>
      <vt:lpstr>Hybrid FODO optics change</vt:lpstr>
      <vt:lpstr>How to suppress Dx with a varying µx ? </vt:lpstr>
      <vt:lpstr>Conclusion n°1 : Hybrid FODO limitations</vt:lpstr>
      <vt:lpstr>Mismatch between energy and magnetic ramp</vt:lpstr>
      <vt:lpstr>Mismatch description</vt:lpstr>
      <vt:lpstr>Analytical model : trajectory error in a dipole</vt:lpstr>
      <vt:lpstr>Test of the trajectory model in Xsuite</vt:lpstr>
      <vt:lpstr>Trajectory error from start-to-end</vt:lpstr>
      <vt:lpstr>Trajectory error : scaling laws</vt:lpstr>
      <vt:lpstr>Error in the dipoles and quadrupoles</vt:lpstr>
      <vt:lpstr>Impact on the optics</vt:lpstr>
      <vt:lpstr>Conclusion and perspectives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Hybrid FODO – Mismatch between energy and magnetic ramp</dc:title>
  <dc:creator>SOUBIROU Lisa</dc:creator>
  <cp:lastModifiedBy>SOUBIROU Lisa</cp:lastModifiedBy>
  <cp:revision>32</cp:revision>
  <dcterms:created xsi:type="dcterms:W3CDTF">2025-10-09T10:17:40Z</dcterms:created>
  <dcterms:modified xsi:type="dcterms:W3CDTF">2025-10-14T08:43:01Z</dcterms:modified>
</cp:coreProperties>
</file>