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sldIdLst>
    <p:sldId id="348" r:id="rId5"/>
    <p:sldId id="350" r:id="rId6"/>
    <p:sldId id="265" r:id="rId7"/>
    <p:sldId id="362" r:id="rId8"/>
    <p:sldId id="358" r:id="rId9"/>
    <p:sldId id="360" r:id="rId10"/>
    <p:sldId id="359" r:id="rId11"/>
    <p:sldId id="363" r:id="rId12"/>
    <p:sldId id="365" r:id="rId13"/>
    <p:sldId id="35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34" autoAdjust="0"/>
  </p:normalViewPr>
  <p:slideViewPr>
    <p:cSldViewPr snapToGrid="0">
      <p:cViewPr varScale="1">
        <p:scale>
          <a:sx n="84" d="100"/>
          <a:sy n="84" d="100"/>
        </p:scale>
        <p:origin x="490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EC5FC9-F7D0-0141-850B-7623CA81A77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839E6-7F1F-6E4D-B83C-F5DA99E98229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ACA50E-A3A8-9D41-B30C-03B00FB2DEF0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92073B-F20B-034A-BC3A-9B993F0DD0BA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091F50-D240-B145-B0B1-DAEDDFDE34AD}"/>
              </a:ext>
            </a:extLst>
          </p:cNvPr>
          <p:cNvSpPr/>
          <p:nvPr userDrawn="1"/>
        </p:nvSpPr>
        <p:spPr>
          <a:xfrm>
            <a:off x="0" y="-1994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22" r:id="rId3"/>
    <p:sldLayoutId id="2147483708" r:id="rId4"/>
    <p:sldLayoutId id="2147483709" r:id="rId5"/>
    <p:sldLayoutId id="2147483716" r:id="rId6"/>
    <p:sldLayoutId id="2147483710" r:id="rId7"/>
    <p:sldLayoutId id="2147483724" r:id="rId8"/>
    <p:sldLayoutId id="2147483711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bs-Latn-BA" sz="4800" dirty="0"/>
              <a:t>Particle therapy </a:t>
            </a:r>
            <a:r>
              <a:rPr lang="bs-Latn-BA" sz="4800" dirty="0" smtClean="0"/>
              <a:t>masterclass</a:t>
            </a:r>
            <a:br>
              <a:rPr lang="bs-Latn-BA" sz="4800" dirty="0" smtClean="0"/>
            </a:br>
            <a:r>
              <a:rPr lang="bs-Latn-BA" sz="4800" dirty="0" smtClean="0"/>
              <a:t>University of Tetova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0392" y="4536030"/>
            <a:ext cx="9310254" cy="2046593"/>
          </a:xfrm>
        </p:spPr>
        <p:txBody>
          <a:bodyPr>
            <a:normAutofit fontScale="85000" lnSpcReduction="20000"/>
          </a:bodyPr>
          <a:lstStyle/>
          <a:p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planing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C-</a:t>
            </a:r>
            <a:r>
              <a:rPr lang="bs-Latn-BA" dirty="0" err="1"/>
              <a:t>Phantom</a:t>
            </a:r>
            <a:r>
              <a:rPr lang="bs-Latn-BA" dirty="0"/>
              <a:t> &amp; </a:t>
            </a:r>
            <a:r>
              <a:rPr lang="bs-Latn-BA" dirty="0" err="1"/>
              <a:t>Liver</a:t>
            </a:r>
            <a:endParaRPr lang="bs-Latn-BA" sz="1500" dirty="0"/>
          </a:p>
          <a:p>
            <a:r>
              <a:rPr lang="en-US" dirty="0" err="1" smtClean="0"/>
              <a:t>Nermine</a:t>
            </a:r>
            <a:r>
              <a:rPr lang="en-US" dirty="0" smtClean="0"/>
              <a:t> </a:t>
            </a:r>
            <a:r>
              <a:rPr lang="en-US" dirty="0" err="1" smtClean="0"/>
              <a:t>muradi</a:t>
            </a:r>
            <a:r>
              <a:rPr lang="en-US" smtClean="0"/>
              <a:t>, </a:t>
            </a:r>
            <a:r>
              <a:rPr lang="en-US" dirty="0" smtClean="0"/>
              <a:t>university of </a:t>
            </a:r>
            <a:r>
              <a:rPr lang="en-US" dirty="0" err="1" smtClean="0"/>
              <a:t>tetova</a:t>
            </a:r>
            <a:endParaRPr lang="en-US" dirty="0" smtClean="0"/>
          </a:p>
          <a:p>
            <a:r>
              <a:rPr lang="bs-Latn-BA" dirty="0" smtClean="0"/>
              <a:t>Arba </a:t>
            </a:r>
            <a:r>
              <a:rPr lang="bs-Latn-BA" dirty="0" smtClean="0"/>
              <a:t>memedi, SHMKM Nikolla shtejn</a:t>
            </a:r>
            <a:endParaRPr lang="bs-Latn-BA" sz="1500" dirty="0"/>
          </a:p>
          <a:p>
            <a:r>
              <a:rPr lang="bs-Latn-BA" dirty="0" smtClean="0"/>
              <a:t>Mediha Ajdini, maarif international schools</a:t>
            </a:r>
          </a:p>
          <a:p>
            <a:r>
              <a:rPr lang="bs-Latn-BA" dirty="0" smtClean="0"/>
              <a:t>Gerti demiri, shmk kiril pejçinoviq</a:t>
            </a:r>
            <a:endParaRPr lang="bs-Latn-B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0CC0439-9F23-2544-886C-E9A282E89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6996" y="-110721"/>
            <a:ext cx="2241397" cy="19997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952" y="59852"/>
            <a:ext cx="2020824" cy="20208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855" y="-256032"/>
            <a:ext cx="2494372" cy="249437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7873" y="1645920"/>
            <a:ext cx="7356255" cy="3566160"/>
          </a:xfrm>
        </p:spPr>
        <p:txBody>
          <a:bodyPr/>
          <a:lstStyle/>
          <a:p>
            <a:r>
              <a:rPr lang="bs-Latn-BA" dirty="0" err="1"/>
              <a:t>Thank</a:t>
            </a:r>
            <a:r>
              <a:rPr lang="bs-Latn-BA" dirty="0"/>
              <a:t> </a:t>
            </a:r>
            <a:r>
              <a:rPr lang="bs-Latn-BA" dirty="0" err="1"/>
              <a:t>you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your</a:t>
            </a:r>
            <a:r>
              <a:rPr lang="bs-Latn-BA" dirty="0"/>
              <a:t> </a:t>
            </a:r>
            <a:r>
              <a:rPr lang="bs-Latn-BA" dirty="0" err="1"/>
              <a:t>attention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 PHANTOM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LIVER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COMPARISON FOR PHOTON AND PROTON/CARBON THERAPY FOR C-</a:t>
            </a:r>
            <a:r>
              <a:rPr lang="bs-Latn-BA" dirty="0" err="1"/>
              <a:t>Phantom</a:t>
            </a:r>
            <a:endParaRPr lang="bs-Latn-BA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COMPARISON FOR PROTON AND CARBON ION THERAPY FOR LIVER</a:t>
            </a:r>
            <a:endParaRPr lang="bs-Latn-BA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Table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content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2577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r>
              <a:rPr lang="bs-Latn-BA" dirty="0"/>
              <a:t> – 1 </a:t>
            </a:r>
            <a:r>
              <a:rPr lang="bs-Latn-BA" dirty="0" err="1"/>
              <a:t>angle</a:t>
            </a:r>
            <a:endParaRPr lang="en-US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12" name="Content Placeholder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FE23708-3A6E-BD44-AFD1-B0DDDDD56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11" y="1759537"/>
            <a:ext cx="3889849" cy="3338926"/>
          </a:xfrm>
        </p:spPr>
      </p:pic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9E1E54-75BA-2C43-A7AC-DB8A7DD4C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542" y="1759537"/>
            <a:ext cx="3984916" cy="3420529"/>
          </a:xfrm>
          <a:prstGeom prst="rect">
            <a:avLst/>
          </a:prstGeom>
        </p:spPr>
      </p:pic>
      <p:pic>
        <p:nvPicPr>
          <p:cNvPr id="18" name="Picture 1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766E125-D26E-D543-AB1D-8779C7D56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451" y="1759536"/>
            <a:ext cx="4174098" cy="35829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8613DB-F793-EC47-9807-A1F74D3CAA86}"/>
              </a:ext>
            </a:extLst>
          </p:cNvPr>
          <p:cNvSpPr txBox="1"/>
          <p:nvPr/>
        </p:nvSpPr>
        <p:spPr>
          <a:xfrm>
            <a:off x="1313645" y="5473521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2212DB-9ADF-B545-B220-6C2EC4130294}"/>
              </a:ext>
            </a:extLst>
          </p:cNvPr>
          <p:cNvSpPr txBox="1"/>
          <p:nvPr/>
        </p:nvSpPr>
        <p:spPr>
          <a:xfrm>
            <a:off x="5743977" y="5563673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6F8329-74C2-164F-9134-0998410CFA9D}"/>
              </a:ext>
            </a:extLst>
          </p:cNvPr>
          <p:cNvSpPr txBox="1"/>
          <p:nvPr/>
        </p:nvSpPr>
        <p:spPr>
          <a:xfrm>
            <a:off x="9068958" y="547690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ions</a:t>
            </a:r>
          </a:p>
        </p:txBody>
      </p:sp>
    </p:spTree>
    <p:extLst>
      <p:ext uri="{BB962C8B-B14F-4D97-AF65-F5344CB8AC3E}">
        <p14:creationId xmlns:p14="http://schemas.microsoft.com/office/powerpoint/2010/main" val="290435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r>
              <a:rPr lang="bs-Latn-BA" dirty="0"/>
              <a:t> – 1 </a:t>
            </a:r>
            <a:r>
              <a:rPr lang="bs-Latn-BA" dirty="0" err="1"/>
              <a:t>angle</a:t>
            </a:r>
            <a:endParaRPr lang="en-US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8613DB-F793-EC47-9807-A1F74D3CAA86}"/>
              </a:ext>
            </a:extLst>
          </p:cNvPr>
          <p:cNvSpPr txBox="1"/>
          <p:nvPr/>
        </p:nvSpPr>
        <p:spPr>
          <a:xfrm>
            <a:off x="1313645" y="5473521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2212DB-9ADF-B545-B220-6C2EC4130294}"/>
              </a:ext>
            </a:extLst>
          </p:cNvPr>
          <p:cNvSpPr txBox="1"/>
          <p:nvPr/>
        </p:nvSpPr>
        <p:spPr>
          <a:xfrm>
            <a:off x="5743977" y="5563673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6F8329-74C2-164F-9134-0998410CFA9D}"/>
              </a:ext>
            </a:extLst>
          </p:cNvPr>
          <p:cNvSpPr txBox="1"/>
          <p:nvPr/>
        </p:nvSpPr>
        <p:spPr>
          <a:xfrm>
            <a:off x="9068958" y="547690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ions</a:t>
            </a: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B8FEDD5-4C1C-CF4C-BCB0-CF0EFE1D3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7" r="7720" b="31944"/>
          <a:stretch/>
        </p:blipFill>
        <p:spPr>
          <a:xfrm>
            <a:off x="3726841" y="1551218"/>
            <a:ext cx="4206239" cy="2838922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3BDB436-02CA-004F-B1D4-DF3AB1A67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127" y="1551218"/>
            <a:ext cx="3724102" cy="3954799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 with medium confidence">
            <a:extLst>
              <a:ext uri="{FF2B5EF4-FFF2-40B4-BE49-F238E27FC236}">
                <a16:creationId xmlns:a16="http://schemas.microsoft.com/office/drawing/2014/main" id="{1050254C-2E98-2B49-93C5-B58B854ACD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41" r="6821" b="6820"/>
          <a:stretch/>
        </p:blipFill>
        <p:spPr>
          <a:xfrm>
            <a:off x="273382" y="1758184"/>
            <a:ext cx="3338498" cy="334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95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58E4A2D-718B-CD4B-9DB0-3CA4BD758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591035"/>
              </p:ext>
            </p:extLst>
          </p:nvPr>
        </p:nvGraphicFramePr>
        <p:xfrm>
          <a:off x="1096963" y="2108200"/>
          <a:ext cx="10058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21305712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66068121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405318091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373701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869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1.0615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0.2975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539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Outer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1.5905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48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0.0653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50573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F41F2D3-CDE9-5A49-BE01-DF430840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r>
              <a:rPr lang="bs-Latn-BA" dirty="0"/>
              <a:t> – 1 </a:t>
            </a:r>
            <a:r>
              <a:rPr lang="bs-Latn-BA" dirty="0" err="1"/>
              <a:t>angle</a:t>
            </a:r>
            <a:r>
              <a:rPr lang="bs-Latn-BA" dirty="0"/>
              <a:t> - DVH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32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r>
              <a:rPr lang="bs-Latn-BA" dirty="0"/>
              <a:t> – 5 </a:t>
            </a:r>
            <a:r>
              <a:rPr lang="bs-Latn-BA" dirty="0" err="1"/>
              <a:t>angle</a:t>
            </a:r>
            <a:endParaRPr lang="en-US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8613DB-F793-EC47-9807-A1F74D3CAA86}"/>
              </a:ext>
            </a:extLst>
          </p:cNvPr>
          <p:cNvSpPr txBox="1"/>
          <p:nvPr/>
        </p:nvSpPr>
        <p:spPr>
          <a:xfrm>
            <a:off x="1313645" y="5473521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2212DB-9ADF-B545-B220-6C2EC4130294}"/>
              </a:ext>
            </a:extLst>
          </p:cNvPr>
          <p:cNvSpPr txBox="1"/>
          <p:nvPr/>
        </p:nvSpPr>
        <p:spPr>
          <a:xfrm>
            <a:off x="5743977" y="5563673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6F8329-74C2-164F-9134-0998410CFA9D}"/>
              </a:ext>
            </a:extLst>
          </p:cNvPr>
          <p:cNvSpPr txBox="1"/>
          <p:nvPr/>
        </p:nvSpPr>
        <p:spPr>
          <a:xfrm>
            <a:off x="9068958" y="547690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ions</a:t>
            </a:r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51BE5E9-3A42-2B4A-8ADF-80CA9695F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37" y="1523971"/>
            <a:ext cx="3642762" cy="3126834"/>
          </a:xfrm>
          <a:prstGeom prst="rect">
            <a:avLst/>
          </a:prstGeo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AA0CF8A-5D52-1A48-842B-AD5D8686F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365" y="1396632"/>
            <a:ext cx="3880485" cy="3330888"/>
          </a:xfrm>
          <a:prstGeom prst="rect">
            <a:avLst/>
          </a:prstGeom>
        </p:spPr>
      </p:pic>
      <p:pic>
        <p:nvPicPr>
          <p:cNvPr id="15" name="Picture 1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F288F1C-F8DC-1E44-8D35-D88A48EE6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4850" y="1523971"/>
            <a:ext cx="3880485" cy="333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3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58E4A2D-718B-CD4B-9DB0-3CA4BD758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657516"/>
              </p:ext>
            </p:extLst>
          </p:nvPr>
        </p:nvGraphicFramePr>
        <p:xfrm>
          <a:off x="1096963" y="2108200"/>
          <a:ext cx="10058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21305712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66068121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405318091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373701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869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0.5883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539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Outer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48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50573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F41F2D3-CDE9-5A49-BE01-DF430840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r>
              <a:rPr lang="bs-Latn-BA" dirty="0"/>
              <a:t> – 5 </a:t>
            </a:r>
            <a:r>
              <a:rPr lang="bs-Latn-BA" dirty="0" err="1"/>
              <a:t>angle</a:t>
            </a:r>
            <a:r>
              <a:rPr lang="bs-Latn-BA" dirty="0"/>
              <a:t> - DVH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86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4C50C1C-3CCD-5846-8062-0FB09105D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304" y="1790891"/>
            <a:ext cx="4381318" cy="376078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AECEC2-95FD-5446-B8A4-6CF9DA76C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CA04E-918F-9D45-9396-DF17D6EDA714}"/>
              </a:ext>
            </a:extLst>
          </p:cNvPr>
          <p:cNvSpPr txBox="1"/>
          <p:nvPr/>
        </p:nvSpPr>
        <p:spPr>
          <a:xfrm>
            <a:off x="1295400" y="5867400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 – 5 angles</a:t>
            </a:r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33DC0718-34FE-3544-ADBE-B677D0EE2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408" y="1678802"/>
            <a:ext cx="4642485" cy="39849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E05145-25F2-5E4E-B8B1-DE79AE980AD6}"/>
              </a:ext>
            </a:extLst>
          </p:cNvPr>
          <p:cNvSpPr txBox="1"/>
          <p:nvPr/>
        </p:nvSpPr>
        <p:spPr>
          <a:xfrm>
            <a:off x="6126480" y="5867400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1 angle = 315 degree</a:t>
            </a:r>
          </a:p>
        </p:txBody>
      </p:sp>
    </p:spTree>
    <p:extLst>
      <p:ext uri="{BB962C8B-B14F-4D97-AF65-F5344CB8AC3E}">
        <p14:creationId xmlns:p14="http://schemas.microsoft.com/office/powerpoint/2010/main" val="1160854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AECEC2-95FD-5446-B8A4-6CF9DA76C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CA04E-918F-9D45-9396-DF17D6EDA714}"/>
              </a:ext>
            </a:extLst>
          </p:cNvPr>
          <p:cNvSpPr txBox="1"/>
          <p:nvPr/>
        </p:nvSpPr>
        <p:spPr>
          <a:xfrm>
            <a:off x="1943018" y="6040398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 – 5 angles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5145-25F2-5E4E-B8B1-DE79AE980AD6}"/>
              </a:ext>
            </a:extLst>
          </p:cNvPr>
          <p:cNvSpPr txBox="1"/>
          <p:nvPr/>
        </p:nvSpPr>
        <p:spPr>
          <a:xfrm>
            <a:off x="6126480" y="6066850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1 angle = 315 degree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4A69C4A-3CB2-A24C-ABB1-F83F1DF7A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94"/>
          <a:stretch/>
        </p:blipFill>
        <p:spPr>
          <a:xfrm>
            <a:off x="5945574" y="1295590"/>
            <a:ext cx="4088287" cy="4523111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82A2C91-D782-A143-83A9-7E243B1228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59"/>
          <a:stretch/>
        </p:blipFill>
        <p:spPr>
          <a:xfrm>
            <a:off x="1097280" y="1305599"/>
            <a:ext cx="4088287" cy="466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694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Brights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3_Win32_AS_v2" id="{CF4846AB-E769-4F64-85D9-28E4AEB533C2}" vid="{4425D9ED-C4EC-465B-AB7E-72A929978A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F4328E-77DF-41E8-952F-124AE19F1F7C}">
  <ds:schemaRefs>
    <ds:schemaRef ds:uri="http://schemas.microsoft.com/office/2006/documentManagement/types"/>
    <ds:schemaRef ds:uri="16c05727-aa75-4e4a-9b5f-8a80a1165891"/>
    <ds:schemaRef ds:uri="http://www.w3.org/XML/1998/namespace"/>
    <ds:schemaRef ds:uri="http://purl.org/dc/terms/"/>
    <ds:schemaRef ds:uri="71af3243-3dd4-4a8d-8c0d-dd76da1f02a5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0</TotalTime>
  <Words>156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Consolas</vt:lpstr>
      <vt:lpstr>Verdana</vt:lpstr>
      <vt:lpstr>RetrospectVTI</vt:lpstr>
      <vt:lpstr>Particle therapy masterclass University of Tetova</vt:lpstr>
      <vt:lpstr>Table of content</vt:lpstr>
      <vt:lpstr>C phantom – 1 angle</vt:lpstr>
      <vt:lpstr>C phantom – 1 angle</vt:lpstr>
      <vt:lpstr>C phantom – 1 angle - DVH</vt:lpstr>
      <vt:lpstr>C phantom – 5 angle</vt:lpstr>
      <vt:lpstr>C phantom – 5 angle - DVH</vt:lpstr>
      <vt:lpstr>LIVER</vt:lpstr>
      <vt:lpstr>LIVER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2025-09-28T15:31:11Z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