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4" r:id="rId2"/>
    <p:sldId id="457" r:id="rId3"/>
    <p:sldId id="459" r:id="rId4"/>
    <p:sldId id="463" r:id="rId5"/>
    <p:sldId id="462" r:id="rId6"/>
    <p:sldId id="458" r:id="rId7"/>
    <p:sldId id="460" r:id="rId8"/>
    <p:sldId id="461" r:id="rId9"/>
    <p:sldId id="456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51D62-BA4B-CC77-B09A-A0ECE60BE6EF}" name="Giuseppe Lerner" initials="GL" userId="S::giuseppe.lerner@cern.ch::82753e08-c3c4-47bb-b664-d190817ae7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0F6"/>
    <a:srgbClr val="FF0000"/>
    <a:srgbClr val="8A4311"/>
    <a:srgbClr val="89BA0E"/>
    <a:srgbClr val="000000"/>
    <a:srgbClr val="FF7A04"/>
    <a:srgbClr val="0B8E8E"/>
    <a:srgbClr val="F90000"/>
    <a:srgbClr val="1D76B3"/>
    <a:srgbClr val="160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5434" autoAdjust="0"/>
  </p:normalViewPr>
  <p:slideViewPr>
    <p:cSldViewPr snapToObjects="1" showGuides="1">
      <p:cViewPr varScale="1">
        <p:scale>
          <a:sx n="85" d="100"/>
          <a:sy n="85" d="100"/>
        </p:scale>
        <p:origin x="764" y="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03/10/2025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3.993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0 635 24496,'9049'-634'0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4.9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75 24575,'0'-1'0,"0"-1"0,0-2 0,0-2 0,0-1 0,0-1 0,0 1 0,1 2 0,0 0 0,0 0 0,1 1 0,0 1 0,0-1 0,1 0 0,-1 0 0,-1-1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6.96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24499,'1233'0'0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0.83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61 24575,'0'-1'0,"0"-1"0,0-1 0,0-1 0,0-1 0,1 1 0,0-1 0,0 1 0,1-1 0,0 1 0,-1-1 0,0-1 0,1 2 0,-1 0 0,1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3.2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24575,'52'8'0,"-42"-5"0,-1-1 0,1-1 0,17 1 0,199 3 0,-204-4 0,16 0 0,-1-1 0,45-6 0,-48 3 0,0 2 0,57 4 0,-20 4 0,75 2 0,38-20 0,-14 17-1365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5.084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86 24575,'-1'-1'0,"0"1"0,1-1 0,-1 0 0,0 1 0,0-1 0,0 0 0,1 0 0,-1 1 0,0-1 0,1 0 0,-1 0 0,1 0 0,-1 0 0,1 0 0,-1 0 0,1 0 0,0 0 0,-1 0 0,1 0 0,0 0 0,0 0 0,0 0 0,0 0 0,0 0 0,0 0 0,0 0 0,0 0 0,1-2 0,2-33 0,0 15-1365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6.97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12 24575,'151'-11'0,"108"26"0,-111-5 0,-81-6 0,74-5 0,-47-1 0,183-3 0,-133 10-1365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7.91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64 24575,'0'-1'0,"0"-1"0,1 0 0,0-1 0,0-1 0,0 0 0,0-1 0,-1 0 0,1 0 0,0 0 0,0 1 0,0 0 0,0-1 0,-1 1 0,1-1 0,-1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9.83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24477,'634'5'0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11.89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24575,'1'1'0,"0"-1"0,0 0 0,0 0 0,0 1 0,0-1 0,-1 1 0,1-1 0,0 1 0,0-1 0,-1 1 0,1-1 0,0 1 0,-1 0 0,1-1 0,0 1 0,-1 0 0,1 0 0,-1-1 0,1 1 0,-1 0 0,0 0 0,1 0 0,-1 0 0,0-1 0,1 1 0,-1 0 0,0 0 0,0 0 0,0 0 0,0 0 0,0 0 0,0 1 0,0 38 0,-1-29 0,-1 18-1365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3.16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85 510 24575,'-1'-7'0,"0"0"0,0 0 0,-1 0 0,0 0 0,0 0 0,-1 0 0,-6-12 0,5 11 0,0 0 0,1 0 0,0-1 0,0 1 0,-1-10 0,-10-51 0,9 50 0,1 0 0,1 0 0,-1-23 0,-2-29-1,3 57-169,2-1-1,-1 1 1,2 0-1,0-1 1,1 1-1,0 0 1,4-20-1,-2 25-6655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9.20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1 195 24575,'-1'-62'0,"3"-67"0,-2 125-1365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4.17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24575,'239'15'0,"8"-1"0,-53-15-1365,-183 1-5461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5.27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24575,'21'275'0,"-13"-209"0,7 7 0,-12-62 0,0 1 0,0-1 0,-1 1 0,0 0 0,-1-1 0,0 1 0,-1 0 0,-1 0 0,-2 18 0,-6-10-1365,4-14-5461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6.65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817 43 24575,'-36'-10'0,"-1"1"0,0 1 0,-68-4 0,-115 9 0,135 3 0,64 2 0,1 0 0,-38 9 0,37-7 0,1 0 0,-41 2 0,-22-6-1365,70-1-5461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39.48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1 291 24575,'1'-20'0,"1"-1"0,6-28 0,1-8 0,-8 43 0,-1 1 0,-1-1 0,0 1 0,0-1 0,-6-16 0,3 8 0,7-2-1365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57.43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32 24544,'645'-32'0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0.80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1 24575,'-10'243'0,"8"-216"-36,2-18-230,-1 0 1,1 0-1,0 0 0,4 17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3.55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694 21 24450,'-694'-21'0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3.993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0 635 24496,'9049'-634'0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9.20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1 195 24575,'-1'-62'0,"3"-67"0,-2 125-1365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1.22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23977,'704'0'0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1.22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23977,'704'0'0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2.58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59 24575,'0'-1'0,"1"-1"0,0-1 0,0-2 0,0 1 0,1-2 0,-1 1 0,1-1 0,-1 1 0,-1-1 0,1 1 0,-1 0 0,0-1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5.53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 24470,'1253'0'0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7.53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86 24575,'0'-1'0,"0"-1"0,0-3 0,0 0 0,0-1 0,0-1 0,0 0 0,0 0 0,1 1 0,0 1 0,0 0 0,0 1 0,-1-1 0,2 0 0,-1 0 0,0 0 0,0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0.48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24575,'439'11'0,"-301"9"0,167-20 0,-254-1 0,38-4 0,-45 1-13,82 3-1,-62 2-1324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1.60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96 24575,'0'-96'-1365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3.69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24470,'1259'27'0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4.9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75 24575,'0'-1'0,"0"-1"0,0-2 0,0-2 0,0-1 0,0-1 0,0 1 0,1 2 0,0 0 0,0 0 0,1 1 0,0 1 0,0-1 0,1 0 0,-1 0 0,-1-1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6.96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24499,'1233'0'0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0.83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61 24575,'0'-1'0,"0"-1"0,0-1 0,0-1 0,0-1 0,1 1 0,0-1 0,0 1 0,1-1 0,0 1 0,-1-1 0,0-1 0,1 2 0,-1 0 0,1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3.2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24575,'52'8'0,"-42"-5"0,-1-1 0,1-1 0,17 1 0,199 3 0,-204-4 0,16 0 0,-1-1 0,45-6 0,-48 3 0,0 2 0,57 4 0,-20 4 0,75 2 0,38-20 0,-14 17-1365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2.58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59 24575,'0'-1'0,"1"-1"0,0-1 0,0-2 0,0 1 0,1-2 0,-1 1 0,1-1 0,-1 1 0,-1-1 0,1 1 0,-1 0 0,0-1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5.084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86 24575,'-1'-1'0,"0"1"0,1-1 0,-1 0 0,0 1 0,0-1 0,0 0 0,1 0 0,-1 1 0,0-1 0,1 0 0,-1 0 0,1 0 0,-1 0 0,1 0 0,-1 0 0,1 0 0,0 0 0,-1 0 0,1 0 0,0 0 0,0 0 0,0 0 0,0 0 0,0 0 0,0 0 0,0 0 0,0 0 0,1-2 0,2-33 0,0 15-1365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6.97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12 24575,'151'-11'0,"108"26"0,-111-5 0,-81-6 0,74-5 0,-47-1 0,183-3 0,-133 10-1365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7.91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64 24575,'0'-1'0,"0"-1"0,1 0 0,0-1 0,0-1 0,0 0 0,0-1 0,-1 0 0,1 0 0,0 0 0,0 1 0,0 0 0,0-1 0,-1 1 0,1-1 0,-1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9.83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24477,'634'5'0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11.89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24575,'1'1'0,"0"-1"0,0 0 0,0 0 0,0 1 0,0-1 0,-1 1 0,1-1 0,0 1 0,0-1 0,-1 1 0,1-1 0,0 1 0,-1 0 0,1-1 0,0 1 0,-1 0 0,1 0 0,-1-1 0,1 1 0,-1 0 0,0 0 0,1 0 0,-1 0 0,0-1 0,1 1 0,-1 0 0,0 0 0,0 0 0,0 0 0,0 0 0,0 0 0,0 1 0,0 38 0,-1-29 0,-1 18-1365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3.16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85 510 24575,'-1'-7'0,"0"0"0,0 0 0,-1 0 0,0 0 0,0 0 0,-1 0 0,-6-12 0,5 11 0,0 0 0,1 0 0,0-1 0,0 1 0,-1-10 0,-10-51 0,9 50 0,1 0 0,1 0 0,-1-23 0,-2-29-1,3 57-169,2-1-1,-1 1 1,2 0-1,0-1 1,1 1-1,0 0 1,4-20-1,-2 25-6655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4.17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24575,'239'15'0,"8"-1"0,-53-15-1365,-183 1-5461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5.27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24575,'21'275'0,"-13"-209"0,7 7 0,-12-62 0,0 1 0,0-1 0,-1 1 0,0 0 0,-1-1 0,0 1 0,-1 0 0,-1 0 0,-2 18 0,-6-10-1365,4-14-5461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6.65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817 43 24575,'-36'-10'0,"-1"1"0,0 1 0,-68-4 0,-115 9 0,135 3 0,64 2 0,1 0 0,-38 9 0,37-7 0,1 0 0,-41 2 0,-22-6-1365,70-1-5461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39.48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1 291 24575,'1'-20'0,"1"-1"0,6-28 0,1-8 0,-8 43 0,-1 1 0,-1-1 0,0 1 0,0-1 0,-6-16 0,3 8 0,7-2-1365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5.53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 24470,'1253'0'0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57.43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32 24544,'645'-32'0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0.80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1 24575,'-10'243'0,"8"-216"-36,2-18-230,-1 0 1,1 0-1,0 0 0,4 17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3.55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694 21 24450,'-694'-21'0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7.53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86 24575,'0'-1'0,"0"-1"0,0-3 0,0 0 0,0-1 0,0-1 0,0 0 0,0 0 0,1 1 0,0 1 0,0 0 0,0 1 0,-1-1 0,2 0 0,-1 0 0,0 0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0.48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24575,'439'11'0,"-301"9"0,167-20 0,-254-1 0,38-4 0,-45 1-13,82 3-1,-62 2-1324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1.60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96 24575,'0'-96'-1365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3.69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24470,'1259'27'0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03/10/2025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7D8B3F4-051A-8986-927B-36450E60F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meeting		</a:t>
            </a:r>
            <a:r>
              <a:rPr lang="en-US" dirty="0"/>
              <a:t>03</a:t>
            </a:r>
            <a:r>
              <a:rPr lang="pl-PL" dirty="0"/>
              <a:t>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9BC9C4B-0E0B-57B1-9555-D74239D69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meeting		</a:t>
            </a:r>
            <a:r>
              <a:rPr lang="en-US" dirty="0"/>
              <a:t>03</a:t>
            </a:r>
            <a:r>
              <a:rPr lang="pl-PL" dirty="0"/>
              <a:t>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21A5A596-3E76-7EE5-0E93-A7BF1036E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meeting		</a:t>
            </a:r>
            <a:r>
              <a:rPr lang="en-US" dirty="0"/>
              <a:t>03</a:t>
            </a:r>
            <a:r>
              <a:rPr lang="pl-PL" dirty="0"/>
              <a:t>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A4DDC44-6D7F-5886-68E9-125FCBDAB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meeting		</a:t>
            </a:r>
            <a:r>
              <a:rPr lang="en-US" dirty="0"/>
              <a:t>03</a:t>
            </a:r>
            <a:r>
              <a:rPr lang="pl-PL" dirty="0"/>
              <a:t>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customXml" Target="../ink/ink20.xml"/><Relationship Id="rId21" Type="http://schemas.openxmlformats.org/officeDocument/2006/relationships/customXml" Target="../ink/ink10.xml"/><Relationship Id="rId34" Type="http://schemas.openxmlformats.org/officeDocument/2006/relationships/image" Target="../media/image26.png"/><Relationship Id="rId42" Type="http://schemas.openxmlformats.org/officeDocument/2006/relationships/image" Target="../media/image30.png"/><Relationship Id="rId47" Type="http://schemas.openxmlformats.org/officeDocument/2006/relationships/customXml" Target="../ink/ink24.xml"/><Relationship Id="rId50" Type="http://schemas.openxmlformats.org/officeDocument/2006/relationships/image" Target="../media/image34.png"/><Relationship Id="rId7" Type="http://schemas.openxmlformats.org/officeDocument/2006/relationships/customXml" Target="../ink/ink3.xml"/><Relationship Id="rId2" Type="http://schemas.openxmlformats.org/officeDocument/2006/relationships/image" Target="../media/image12.png"/><Relationship Id="rId16" Type="http://schemas.openxmlformats.org/officeDocument/2006/relationships/image" Target="../media/image18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22.png"/><Relationship Id="rId32" Type="http://schemas.openxmlformats.org/officeDocument/2006/relationships/customXml" Target="../ink/ink16.xml"/><Relationship Id="rId37" Type="http://schemas.openxmlformats.org/officeDocument/2006/relationships/customXml" Target="../ink/ink19.xml"/><Relationship Id="rId40" Type="http://schemas.openxmlformats.org/officeDocument/2006/relationships/image" Target="../media/image29.png"/><Relationship Id="rId45" Type="http://schemas.openxmlformats.org/officeDocument/2006/relationships/customXml" Target="../ink/ink23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4.png"/><Relationship Id="rId36" Type="http://schemas.openxmlformats.org/officeDocument/2006/relationships/image" Target="../media/image27.png"/><Relationship Id="rId49" Type="http://schemas.openxmlformats.org/officeDocument/2006/relationships/customXml" Target="../ink/ink25.xml"/><Relationship Id="rId10" Type="http://schemas.openxmlformats.org/officeDocument/2006/relationships/image" Target="../media/image15.png"/><Relationship Id="rId19" Type="http://schemas.openxmlformats.org/officeDocument/2006/relationships/customXml" Target="../ink/ink9.xml"/><Relationship Id="rId31" Type="http://schemas.openxmlformats.org/officeDocument/2006/relationships/image" Target="../media/image25.png"/><Relationship Id="rId44" Type="http://schemas.openxmlformats.org/officeDocument/2006/relationships/image" Target="../media/image31.png"/><Relationship Id="rId52" Type="http://schemas.openxmlformats.org/officeDocument/2006/relationships/image" Target="../media/image35.png"/><Relationship Id="rId4" Type="http://schemas.openxmlformats.org/officeDocument/2006/relationships/image" Target="../media/image120.png"/><Relationship Id="rId9" Type="http://schemas.openxmlformats.org/officeDocument/2006/relationships/customXml" Target="../ink/ink4.xm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13.xml"/><Relationship Id="rId30" Type="http://schemas.openxmlformats.org/officeDocument/2006/relationships/customXml" Target="../ink/ink15.xml"/><Relationship Id="rId35" Type="http://schemas.openxmlformats.org/officeDocument/2006/relationships/customXml" Target="../ink/ink18.xml"/><Relationship Id="rId43" Type="http://schemas.openxmlformats.org/officeDocument/2006/relationships/customXml" Target="../ink/ink22.xml"/><Relationship Id="rId48" Type="http://schemas.openxmlformats.org/officeDocument/2006/relationships/image" Target="../media/image33.png"/><Relationship Id="rId8" Type="http://schemas.openxmlformats.org/officeDocument/2006/relationships/image" Target="../media/image14.png"/><Relationship Id="rId51" Type="http://schemas.openxmlformats.org/officeDocument/2006/relationships/customXml" Target="../ink/ink26.xml"/><Relationship Id="rId3" Type="http://schemas.openxmlformats.org/officeDocument/2006/relationships/customXml" Target="../ink/ink1.xml"/><Relationship Id="rId12" Type="http://schemas.openxmlformats.org/officeDocument/2006/relationships/image" Target="../media/image16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7.xml"/><Relationship Id="rId38" Type="http://schemas.openxmlformats.org/officeDocument/2006/relationships/image" Target="../media/image28.png"/><Relationship Id="rId46" Type="http://schemas.openxmlformats.org/officeDocument/2006/relationships/image" Target="../media/image32.png"/><Relationship Id="rId20" Type="http://schemas.openxmlformats.org/officeDocument/2006/relationships/image" Target="../media/image20.png"/><Relationship Id="rId41" Type="http://schemas.openxmlformats.org/officeDocument/2006/relationships/customXml" Target="../ink/ink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2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customXml" Target="../ink/ink46.xml"/><Relationship Id="rId21" Type="http://schemas.openxmlformats.org/officeDocument/2006/relationships/customXml" Target="../ink/ink36.xml"/><Relationship Id="rId34" Type="http://schemas.openxmlformats.org/officeDocument/2006/relationships/image" Target="../media/image42.png"/><Relationship Id="rId42" Type="http://schemas.openxmlformats.org/officeDocument/2006/relationships/image" Target="../media/image30.png"/><Relationship Id="rId47" Type="http://schemas.openxmlformats.org/officeDocument/2006/relationships/customXml" Target="../ink/ink50.xml"/><Relationship Id="rId50" Type="http://schemas.openxmlformats.org/officeDocument/2006/relationships/image" Target="../media/image34.png"/><Relationship Id="rId7" Type="http://schemas.openxmlformats.org/officeDocument/2006/relationships/customXml" Target="../ink/ink29.xml"/><Relationship Id="rId2" Type="http://schemas.openxmlformats.org/officeDocument/2006/relationships/image" Target="../media/image36.png"/><Relationship Id="rId16" Type="http://schemas.openxmlformats.org/officeDocument/2006/relationships/image" Target="../media/image39.png"/><Relationship Id="rId29" Type="http://schemas.openxmlformats.org/officeDocument/2006/relationships/customXml" Target="../ink/ink40.xml"/><Relationship Id="rId11" Type="http://schemas.openxmlformats.org/officeDocument/2006/relationships/customXml" Target="../ink/ink31.xml"/><Relationship Id="rId24" Type="http://schemas.openxmlformats.org/officeDocument/2006/relationships/image" Target="../media/image22.png"/><Relationship Id="rId32" Type="http://schemas.openxmlformats.org/officeDocument/2006/relationships/customXml" Target="../ink/ink42.xml"/><Relationship Id="rId37" Type="http://schemas.openxmlformats.org/officeDocument/2006/relationships/customXml" Target="../ink/ink45.xml"/><Relationship Id="rId40" Type="http://schemas.openxmlformats.org/officeDocument/2006/relationships/image" Target="../media/image45.png"/><Relationship Id="rId45" Type="http://schemas.openxmlformats.org/officeDocument/2006/relationships/customXml" Target="../ink/ink49.xml"/><Relationship Id="rId5" Type="http://schemas.openxmlformats.org/officeDocument/2006/relationships/customXml" Target="../ink/ink28.xml"/><Relationship Id="rId15" Type="http://schemas.openxmlformats.org/officeDocument/2006/relationships/customXml" Target="../ink/ink33.xml"/><Relationship Id="rId23" Type="http://schemas.openxmlformats.org/officeDocument/2006/relationships/customXml" Target="../ink/ink37.xml"/><Relationship Id="rId28" Type="http://schemas.openxmlformats.org/officeDocument/2006/relationships/image" Target="../media/image41.png"/><Relationship Id="rId36" Type="http://schemas.openxmlformats.org/officeDocument/2006/relationships/image" Target="../media/image43.png"/><Relationship Id="rId49" Type="http://schemas.openxmlformats.org/officeDocument/2006/relationships/customXml" Target="../ink/ink51.xml"/><Relationship Id="rId10" Type="http://schemas.openxmlformats.org/officeDocument/2006/relationships/image" Target="../media/image15.png"/><Relationship Id="rId19" Type="http://schemas.openxmlformats.org/officeDocument/2006/relationships/customXml" Target="../ink/ink35.xml"/><Relationship Id="rId31" Type="http://schemas.openxmlformats.org/officeDocument/2006/relationships/image" Target="../media/image25.png"/><Relationship Id="rId44" Type="http://schemas.openxmlformats.org/officeDocument/2006/relationships/image" Target="../media/image46.png"/><Relationship Id="rId52" Type="http://schemas.openxmlformats.org/officeDocument/2006/relationships/image" Target="../media/image35.png"/><Relationship Id="rId4" Type="http://schemas.openxmlformats.org/officeDocument/2006/relationships/image" Target="../media/image37.png"/><Relationship Id="rId9" Type="http://schemas.openxmlformats.org/officeDocument/2006/relationships/customXml" Target="../ink/ink30.xm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39.xml"/><Relationship Id="rId30" Type="http://schemas.openxmlformats.org/officeDocument/2006/relationships/customXml" Target="../ink/ink41.xml"/><Relationship Id="rId35" Type="http://schemas.openxmlformats.org/officeDocument/2006/relationships/customXml" Target="../ink/ink44.xml"/><Relationship Id="rId43" Type="http://schemas.openxmlformats.org/officeDocument/2006/relationships/customXml" Target="../ink/ink48.xml"/><Relationship Id="rId48" Type="http://schemas.openxmlformats.org/officeDocument/2006/relationships/image" Target="../media/image33.png"/><Relationship Id="rId8" Type="http://schemas.openxmlformats.org/officeDocument/2006/relationships/image" Target="../media/image14.png"/><Relationship Id="rId51" Type="http://schemas.openxmlformats.org/officeDocument/2006/relationships/customXml" Target="../ink/ink52.xml"/><Relationship Id="rId3" Type="http://schemas.openxmlformats.org/officeDocument/2006/relationships/customXml" Target="../ink/ink27.xml"/><Relationship Id="rId12" Type="http://schemas.openxmlformats.org/officeDocument/2006/relationships/image" Target="../media/image16.png"/><Relationship Id="rId17" Type="http://schemas.openxmlformats.org/officeDocument/2006/relationships/customXml" Target="../ink/ink34.xml"/><Relationship Id="rId25" Type="http://schemas.openxmlformats.org/officeDocument/2006/relationships/customXml" Target="../ink/ink38.xml"/><Relationship Id="rId33" Type="http://schemas.openxmlformats.org/officeDocument/2006/relationships/customXml" Target="../ink/ink43.xml"/><Relationship Id="rId38" Type="http://schemas.openxmlformats.org/officeDocument/2006/relationships/image" Target="../media/image44.png"/><Relationship Id="rId46" Type="http://schemas.openxmlformats.org/officeDocument/2006/relationships/image" Target="../media/image32.png"/><Relationship Id="rId20" Type="http://schemas.openxmlformats.org/officeDocument/2006/relationships/image" Target="../media/image40.png"/><Relationship Id="rId41" Type="http://schemas.openxmlformats.org/officeDocument/2006/relationships/customXml" Target="../ink/ink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" y="127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572000" y="3759608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3</a:t>
            </a:r>
            <a:r>
              <a:rPr lang="en-US" sz="20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rd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October </a:t>
            </a:r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2025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 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628809" y="2214389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Arial Narrow" panose="020B0606020202030204" pitchFamily="34" charset="0"/>
              </a:rPr>
              <a:t>Proton extraction studies</a:t>
            </a:r>
            <a:endParaRPr lang="en-US" sz="3600" b="1" i="1" dirty="0">
              <a:latin typeface="Arial Narrow" panose="020B0606020202030204" pitchFamily="34" charset="0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102004" y="4271319"/>
            <a:ext cx="6702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chemeClr val="bg1"/>
                </a:solidFill>
                <a:latin typeface="Arial Narrow"/>
                <a:cs typeface="Arial Narrow"/>
              </a:rPr>
              <a:t>J. Ma</a:t>
            </a:r>
            <a:r>
              <a:rPr lang="pl-PL" sz="1600" u="sng" dirty="0">
                <a:solidFill>
                  <a:schemeClr val="bg1"/>
                </a:solidFill>
                <a:latin typeface="Arial Narrow"/>
                <a:cs typeface="Arial Narrow"/>
              </a:rPr>
              <a:t>ń</a:t>
            </a:r>
            <a:r>
              <a:rPr lang="en-US" sz="1600" u="sng" dirty="0" err="1">
                <a:solidFill>
                  <a:schemeClr val="bg1"/>
                </a:solidFill>
                <a:latin typeface="Arial Narrow"/>
                <a:cs typeface="Arial Narrow"/>
              </a:rPr>
              <a:t>czak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S.Candido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 R. Franqueira Ximenes,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A.Lechner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G. Lerner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42E2E6-F212-17A7-D26D-E702F8984D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0112" y="843558"/>
            <a:ext cx="8305800" cy="3536156"/>
          </a:xfrm>
        </p:spPr>
        <p:txBody>
          <a:bodyPr/>
          <a:lstStyle/>
          <a:p>
            <a:r>
              <a:rPr lang="en-GB" sz="2000" dirty="0"/>
              <a:t>Proton early extraction – evaluating a possibility of extracting most of the spent protons before the chicane. For the moment, the studies are focusing on 10 GeV protons, two options identified:</a:t>
            </a:r>
          </a:p>
          <a:p>
            <a:pPr lvl="1"/>
            <a:r>
              <a:rPr lang="en-GB" sz="1600" dirty="0">
                <a:latin typeface="+mn-lt"/>
              </a:rPr>
              <a:t>8-degree target tilt</a:t>
            </a:r>
          </a:p>
          <a:p>
            <a:pPr lvl="1"/>
            <a:r>
              <a:rPr lang="en-GB" sz="1600" dirty="0">
                <a:latin typeface="+mn-lt"/>
              </a:rPr>
              <a:t>6-degree target tilt </a:t>
            </a:r>
            <a:endParaRPr lang="en-GB" sz="12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86496-A9DB-40DC-F94E-C7CAA17C3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05A43A-6CEF-C02E-360E-41BF33302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B0ED-9517-2381-B4C8-8E14EB52E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20AF84-AFD5-5B2B-B66C-F13031D4F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167088"/>
            <a:ext cx="5517153" cy="24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7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3C3813-49A9-6D4E-1AE9-322D0C53BFC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528" y="803672"/>
            <a:ext cx="8305800" cy="3536156"/>
          </a:xfrm>
        </p:spPr>
        <p:txBody>
          <a:bodyPr/>
          <a:lstStyle/>
          <a:p>
            <a:r>
              <a:rPr lang="en-GB" sz="1400" dirty="0"/>
              <a:t>Only tested with the baseline graphite rod of 80 cm.</a:t>
            </a:r>
          </a:p>
          <a:p>
            <a:r>
              <a:rPr lang="en-GB" sz="1400" dirty="0"/>
              <a:t>The azimuth rotation always 120 </a:t>
            </a:r>
            <a:r>
              <a:rPr lang="en-GB" sz="1400" dirty="0" err="1"/>
              <a:t>deg</a:t>
            </a:r>
            <a:r>
              <a:rPr lang="en-GB" sz="1400" dirty="0"/>
              <a:t> (applied after the tilt) to direct the beam away from the chicane in the horizontal plane. </a:t>
            </a:r>
          </a:p>
          <a:p>
            <a:r>
              <a:rPr lang="en-GB" sz="1400" dirty="0"/>
              <a:t>HTS front-end magnet layout to be rearranged, two possible approaches:</a:t>
            </a:r>
          </a:p>
          <a:p>
            <a:pPr lvl="1"/>
            <a:r>
              <a:rPr lang="en-GB" sz="1200" dirty="0"/>
              <a:t>Extract as early as possible</a:t>
            </a:r>
          </a:p>
          <a:p>
            <a:pPr lvl="1"/>
            <a:r>
              <a:rPr lang="en-GB" sz="1200" dirty="0"/>
              <a:t>Extract at smaller angle along the tapered region and bring farther magnets closer to the beam axis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AB39C6-C6D7-CC88-D600-98498AE5B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A274FC-4BB4-9CB7-7CA0-55A53F0C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proton extraction - main idea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97CE8-0338-0A74-E2CA-D767031E3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7" name="Symbol zastępczy zawartości 6" descr="Obraz zawierający linia, diagram, zrzut ekranu, Wykres&#10;&#10;Zawartość wygenerowana przez AI może być niepoprawna.">
            <a:extLst>
              <a:ext uri="{FF2B5EF4-FFF2-40B4-BE49-F238E27FC236}">
                <a16:creationId xmlns:a16="http://schemas.microsoft.com/office/drawing/2014/main" id="{9818446A-3578-2DD7-35DF-C9C6C9FC2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20" y="2374750"/>
            <a:ext cx="7920880" cy="244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0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B01DC91-543E-5A67-7A16-07E2788A4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B545605-1167-16EE-F60F-AA87F9E2E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BC661D5-1CDE-0757-1E64-1514C3FBD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6" name="Symbol zastępczy zawartości 6">
            <a:extLst>
              <a:ext uri="{FF2B5EF4-FFF2-40B4-BE49-F238E27FC236}">
                <a16:creationId xmlns:a16="http://schemas.microsoft.com/office/drawing/2014/main" id="{7536AB4A-E354-F601-0B67-3EB2BE2A764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683568" y="843558"/>
            <a:ext cx="6359970" cy="3875964"/>
          </a:xfr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44A57251-C963-B5D2-70EE-05130E2845B5}"/>
              </a:ext>
            </a:extLst>
          </p:cNvPr>
          <p:cNvSpPr/>
          <p:nvPr/>
        </p:nvSpPr>
        <p:spPr>
          <a:xfrm>
            <a:off x="1727448" y="3842710"/>
            <a:ext cx="180256" cy="144015"/>
          </a:xfrm>
          <a:prstGeom prst="rect">
            <a:avLst/>
          </a:prstGeom>
          <a:solidFill>
            <a:srgbClr val="1600FF"/>
          </a:solidFill>
          <a:ln>
            <a:solidFill>
              <a:srgbClr val="1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1551B22-A3E0-9B4A-FA5C-A7025CA1EC49}"/>
              </a:ext>
            </a:extLst>
          </p:cNvPr>
          <p:cNvSpPr txBox="1"/>
          <p:nvPr/>
        </p:nvSpPr>
        <p:spPr>
          <a:xfrm>
            <a:off x="2123728" y="377070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Protons</a:t>
            </a:r>
            <a:r>
              <a:rPr lang="pl-PL" dirty="0"/>
              <a:t> </a:t>
            </a:r>
            <a:r>
              <a:rPr lang="pl-PL" dirty="0" err="1"/>
              <a:t>E_kin</a:t>
            </a:r>
            <a:r>
              <a:rPr lang="pl-PL" dirty="0"/>
              <a:t> &gt; 9 </a:t>
            </a:r>
            <a:r>
              <a:rPr lang="pl-PL" dirty="0" err="1"/>
              <a:t>GeV</a:t>
            </a:r>
            <a:endParaRPr lang="en-US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368D55F-ACE8-F1F3-A100-F09F041D7377}"/>
              </a:ext>
            </a:extLst>
          </p:cNvPr>
          <p:cNvSpPr txBox="1"/>
          <p:nvPr/>
        </p:nvSpPr>
        <p:spPr>
          <a:xfrm>
            <a:off x="6156176" y="343584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Gaussian</a:t>
            </a:r>
            <a:r>
              <a:rPr lang="pl-PL" dirty="0"/>
              <a:t> </a:t>
            </a:r>
            <a:r>
              <a:rPr lang="pl-PL" dirty="0" err="1"/>
              <a:t>beam</a:t>
            </a:r>
            <a:r>
              <a:rPr lang="pl-PL" dirty="0"/>
              <a:t> and </a:t>
            </a:r>
            <a:r>
              <a:rPr lang="pl-PL" dirty="0" err="1"/>
              <a:t>realistic</a:t>
            </a:r>
            <a:r>
              <a:rPr lang="pl-PL" dirty="0"/>
              <a:t> target </a:t>
            </a:r>
            <a:r>
              <a:rPr lang="pl-PL" dirty="0" err="1"/>
              <a:t>vessel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95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70ABC-6EA0-16C0-7E32-F23A248B8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5BC6CF-A64B-0530-5242-55F6A9941B9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95536" y="627534"/>
            <a:ext cx="7344816" cy="415287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9676E-A6F5-777D-3AF0-C00A8322A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4F475D-F2E1-EE9D-CCD2-A5E46BEC0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982DB-1E90-2FE1-FFD8-D94353582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A506F1-3428-40FF-FE22-B404BA70B4B9}"/>
              </a:ext>
            </a:extLst>
          </p:cNvPr>
          <p:cNvSpPr/>
          <p:nvPr/>
        </p:nvSpPr>
        <p:spPr>
          <a:xfrm>
            <a:off x="2173074" y="412456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81C2D1-A1FE-948D-3661-9EE4D39416C2}"/>
              </a:ext>
            </a:extLst>
          </p:cNvPr>
          <p:cNvSpPr txBox="1"/>
          <p:nvPr/>
        </p:nvSpPr>
        <p:spPr>
          <a:xfrm>
            <a:off x="2371372" y="401191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6A8C0F8-8E5E-36D2-8959-5308B2261217}"/>
              </a:ext>
            </a:extLst>
          </p:cNvPr>
          <p:cNvSpPr txBox="1"/>
          <p:nvPr/>
        </p:nvSpPr>
        <p:spPr>
          <a:xfrm>
            <a:off x="2173074" y="915566"/>
            <a:ext cx="311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Max </a:t>
            </a:r>
            <a:r>
              <a:rPr lang="pl-PL" dirty="0" err="1"/>
              <a:t>yearly</a:t>
            </a:r>
            <a:r>
              <a:rPr lang="pl-PL" dirty="0"/>
              <a:t> </a:t>
            </a:r>
            <a:r>
              <a:rPr lang="pl-PL" dirty="0" err="1"/>
              <a:t>Abs</a:t>
            </a:r>
            <a:r>
              <a:rPr lang="pl-PL" dirty="0"/>
              <a:t> </a:t>
            </a:r>
            <a:r>
              <a:rPr lang="pl-PL" dirty="0" err="1"/>
              <a:t>dose</a:t>
            </a:r>
            <a:endParaRPr lang="pl-PL" dirty="0"/>
          </a:p>
          <a:p>
            <a:r>
              <a:rPr lang="pl-PL" dirty="0"/>
              <a:t>~60 </a:t>
            </a:r>
            <a:r>
              <a:rPr lang="pl-PL" dirty="0" err="1"/>
              <a:t>Mgy</a:t>
            </a:r>
            <a:r>
              <a:rPr lang="pl-PL" dirty="0"/>
              <a:t>/</a:t>
            </a:r>
            <a:r>
              <a:rPr lang="pl-PL" dirty="0" err="1"/>
              <a:t>year</a:t>
            </a:r>
            <a:endParaRPr lang="en-US" dirty="0"/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D6F7C2B6-08F2-9A09-A065-CF7B2554B83D}"/>
              </a:ext>
            </a:extLst>
          </p:cNvPr>
          <p:cNvCxnSpPr/>
          <p:nvPr/>
        </p:nvCxnSpPr>
        <p:spPr>
          <a:xfrm>
            <a:off x="3923928" y="1419622"/>
            <a:ext cx="936104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97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&#10;&#10;AI-generated content may be incorrect.">
            <a:extLst>
              <a:ext uri="{FF2B5EF4-FFF2-40B4-BE49-F238E27FC236}">
                <a16:creationId xmlns:a16="http://schemas.microsoft.com/office/drawing/2014/main" id="{D17E3FDF-3471-94A1-5920-CA14326C6CC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95536" y="627534"/>
            <a:ext cx="7344816" cy="415287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F5CAE8-F34A-43F5-FED7-887A6EFE3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F24D36-9C1B-F5EA-730B-BAE152E4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67BCC-8368-8A23-5B2E-A14C6977E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C3E9EC-C2AE-99E5-0230-58264DC9EE01}"/>
              </a:ext>
            </a:extLst>
          </p:cNvPr>
          <p:cNvSpPr/>
          <p:nvPr/>
        </p:nvSpPr>
        <p:spPr>
          <a:xfrm>
            <a:off x="2069446" y="4196576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283748-E0C0-4256-B195-B92F6C6CA815}"/>
              </a:ext>
            </a:extLst>
          </p:cNvPr>
          <p:cNvSpPr txBox="1"/>
          <p:nvPr/>
        </p:nvSpPr>
        <p:spPr>
          <a:xfrm>
            <a:off x="2267744" y="4083918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F27952-35B6-7548-10D3-E57D33D520CE}"/>
              </a:ext>
            </a:extLst>
          </p:cNvPr>
          <p:cNvCxnSpPr/>
          <p:nvPr/>
        </p:nvCxnSpPr>
        <p:spPr>
          <a:xfrm>
            <a:off x="6372200" y="1707654"/>
            <a:ext cx="0" cy="19442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79F5F4-D47E-73DE-E3C4-5829CAEB53D8}"/>
              </a:ext>
            </a:extLst>
          </p:cNvPr>
          <p:cNvSpPr txBox="1"/>
          <p:nvPr/>
        </p:nvSpPr>
        <p:spPr>
          <a:xfrm>
            <a:off x="5292080" y="245686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Max diameter</a:t>
            </a:r>
          </a:p>
          <a:p>
            <a:r>
              <a:rPr lang="en-GB" sz="1200" dirty="0"/>
              <a:t>2.2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261CD-CEE3-F695-9D13-012774AA05D4}"/>
              </a:ext>
            </a:extLst>
          </p:cNvPr>
          <p:cNvSpPr txBox="1"/>
          <p:nvPr/>
        </p:nvSpPr>
        <p:spPr>
          <a:xfrm>
            <a:off x="2458761" y="2549194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8 cm</a:t>
            </a: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3BE7B560-98D0-108B-9754-EBD2D110C51A}"/>
              </a:ext>
            </a:extLst>
          </p:cNvPr>
          <p:cNvSpPr txBox="1"/>
          <p:nvPr/>
        </p:nvSpPr>
        <p:spPr>
          <a:xfrm>
            <a:off x="2290458" y="907657"/>
            <a:ext cx="192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 the coils, peak</a:t>
            </a:r>
          </a:p>
          <a:p>
            <a:r>
              <a:rPr lang="en-GB" sz="1400" dirty="0"/>
              <a:t>DPA/year ~ 1e-2!</a:t>
            </a: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962CAA5C-8353-54AF-DD19-044B12C7E6EE}"/>
              </a:ext>
            </a:extLst>
          </p:cNvPr>
          <p:cNvCxnSpPr/>
          <p:nvPr/>
        </p:nvCxnSpPr>
        <p:spPr>
          <a:xfrm>
            <a:off x="3419872" y="1430877"/>
            <a:ext cx="796173" cy="492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0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865B1-3D2C-A7AB-618A-746FB5D09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 showing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58C3B6EA-2BE5-28D3-C3D7-5F12B112DFD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95536" y="484030"/>
            <a:ext cx="7200800" cy="41074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31E3A-BF98-1700-F6B6-9570B9848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D06ED7-F1E4-295C-715C-D7FCCD63C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70614"/>
            <a:ext cx="6781800" cy="857250"/>
          </a:xfrm>
        </p:spPr>
        <p:txBody>
          <a:bodyPr/>
          <a:lstStyle/>
          <a:p>
            <a:r>
              <a:rPr lang="en-GB" dirty="0"/>
              <a:t>6-degree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8D442-4585-CE65-38F9-72D81B8B8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8E0300-B5C3-C602-373E-C10FC961DD95}"/>
              </a:ext>
            </a:extLst>
          </p:cNvPr>
          <p:cNvSpPr/>
          <p:nvPr/>
        </p:nvSpPr>
        <p:spPr>
          <a:xfrm>
            <a:off x="1979712" y="372387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FDED74-26A7-7844-0AD1-70F46D2E2368}"/>
              </a:ext>
            </a:extLst>
          </p:cNvPr>
          <p:cNvSpPr txBox="1"/>
          <p:nvPr/>
        </p:nvSpPr>
        <p:spPr>
          <a:xfrm>
            <a:off x="2178010" y="361122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C7C0E991-8310-5FBF-766E-891D9AD48A0B}"/>
                  </a:ext>
                </a:extLst>
              </p14:cNvPr>
              <p14:cNvContentPartPr/>
              <p14:nvPr/>
            </p14:nvContentPartPr>
            <p14:xfrm>
              <a:off x="3318285" y="1792380"/>
              <a:ext cx="3258000" cy="2289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C7C0E991-8310-5FBF-766E-891D9AD48A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165" y="1786260"/>
                <a:ext cx="3270240" cy="24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F57C15B0-B8BB-DC64-413D-38136F8F5AF0}"/>
                  </a:ext>
                </a:extLst>
              </p14:cNvPr>
              <p14:cNvContentPartPr/>
              <p14:nvPr/>
            </p14:nvContentPartPr>
            <p14:xfrm>
              <a:off x="3310365" y="1947180"/>
              <a:ext cx="1080" cy="705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F57C15B0-B8BB-DC64-413D-38136F8F5AF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4245" y="1941060"/>
                <a:ext cx="1332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B44B2E2D-A2DC-C1FF-8818-9128C704B545}"/>
                  </a:ext>
                </a:extLst>
              </p14:cNvPr>
              <p14:cNvContentPartPr/>
              <p14:nvPr/>
            </p14:nvContentPartPr>
            <p14:xfrm>
              <a:off x="3320085" y="1946820"/>
              <a:ext cx="25380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B44B2E2D-A2DC-C1FF-8818-9128C704B54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965" y="1940340"/>
                <a:ext cx="26604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F9617BB3-9BD5-7F3A-25BE-21411F3F99CA}"/>
                  </a:ext>
                </a:extLst>
              </p14:cNvPr>
              <p14:cNvContentPartPr/>
              <p14:nvPr/>
            </p14:nvContentPartPr>
            <p14:xfrm>
              <a:off x="3569925" y="1916220"/>
              <a:ext cx="4320" cy="216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F9617BB3-9BD5-7F3A-25BE-21411F3F99C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3805" y="1910100"/>
                <a:ext cx="165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83F61FEC-E3C1-1205-E4DA-E3EDB59FCF21}"/>
                  </a:ext>
                </a:extLst>
              </p14:cNvPr>
              <p14:cNvContentPartPr/>
              <p14:nvPr/>
            </p14:nvContentPartPr>
            <p14:xfrm>
              <a:off x="3575325" y="1914060"/>
              <a:ext cx="451800" cy="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83F61FEC-E3C1-1205-E4DA-E3EDB59FCF2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69205" y="1907940"/>
                <a:ext cx="46404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69096732-C5EE-F918-B5F4-49F2CB383C5B}"/>
              </a:ext>
            </a:extLst>
          </p:cNvPr>
          <p:cNvGrpSpPr/>
          <p:nvPr/>
        </p:nvGrpSpPr>
        <p:grpSpPr>
          <a:xfrm>
            <a:off x="4036485" y="1862940"/>
            <a:ext cx="463320" cy="59400"/>
            <a:chOff x="4036485" y="1862940"/>
            <a:chExt cx="463320" cy="5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16813ED-6FFA-EB66-5FDC-77D4461B572B}"/>
                    </a:ext>
                  </a:extLst>
                </p14:cNvPr>
                <p14:cNvContentPartPr/>
                <p14:nvPr/>
              </p14:nvContentPartPr>
              <p14:xfrm>
                <a:off x="4036485" y="1891380"/>
                <a:ext cx="3960" cy="309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16813ED-6FFA-EB66-5FDC-77D4461B572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30365" y="1885260"/>
                  <a:ext cx="1620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C5A06FB-BDE2-BF87-AC8F-3693BAB1962E}"/>
                    </a:ext>
                  </a:extLst>
                </p14:cNvPr>
                <p14:cNvContentPartPr/>
                <p14:nvPr/>
              </p14:nvContentPartPr>
              <p14:xfrm>
                <a:off x="4042245" y="1891380"/>
                <a:ext cx="452160" cy="11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C5A06FB-BDE2-BF87-AC8F-3693BAB1962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36125" y="1885260"/>
                  <a:ext cx="46440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60650BB8-7F67-5618-BD96-8A9E5A59E01B}"/>
                    </a:ext>
                  </a:extLst>
                </p14:cNvPr>
                <p14:cNvContentPartPr/>
                <p14:nvPr/>
              </p14:nvContentPartPr>
              <p14:xfrm>
                <a:off x="4499445" y="1862940"/>
                <a:ext cx="360" cy="349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60650BB8-7F67-5618-BD96-8A9E5A59E01B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93325" y="1856820"/>
                  <a:ext cx="1260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A52271EC-DCDC-8436-9C2F-481E739E068D}"/>
                  </a:ext>
                </a:extLst>
              </p14:cNvPr>
              <p14:cNvContentPartPr/>
              <p14:nvPr/>
            </p14:nvContentPartPr>
            <p14:xfrm>
              <a:off x="4499445" y="1857180"/>
              <a:ext cx="453600" cy="9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A52271EC-DCDC-8436-9C2F-481E739E068D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493325" y="1851060"/>
                <a:ext cx="46584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8331CA3F-CF23-9795-296C-197F97098A3C}"/>
                  </a:ext>
                </a:extLst>
              </p14:cNvPr>
              <p14:cNvContentPartPr/>
              <p14:nvPr/>
            </p14:nvContentPartPr>
            <p14:xfrm>
              <a:off x="4954845" y="1834140"/>
              <a:ext cx="5760" cy="2700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8331CA3F-CF23-9795-296C-197F97098A3C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48725" y="1828020"/>
                <a:ext cx="180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A3331CB6-F3A9-FD85-E625-B7937FD5186D}"/>
                  </a:ext>
                </a:extLst>
              </p14:cNvPr>
              <p14:cNvContentPartPr/>
              <p14:nvPr/>
            </p14:nvContentPartPr>
            <p14:xfrm>
              <a:off x="4960605" y="1830180"/>
              <a:ext cx="444240" cy="3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A3331CB6-F3A9-FD85-E625-B7937FD5186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54125" y="1824060"/>
                <a:ext cx="45648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3A759EBF-D123-6316-661C-32B2F53FFD1C}"/>
              </a:ext>
            </a:extLst>
          </p:cNvPr>
          <p:cNvGrpSpPr/>
          <p:nvPr/>
        </p:nvGrpSpPr>
        <p:grpSpPr>
          <a:xfrm>
            <a:off x="5421405" y="1754220"/>
            <a:ext cx="928440" cy="74880"/>
            <a:chOff x="5421405" y="1754220"/>
            <a:chExt cx="928440" cy="74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5CE5271-FF9E-C7D5-97C7-D70F10ADE455}"/>
                    </a:ext>
                  </a:extLst>
                </p14:cNvPr>
                <p14:cNvContentPartPr/>
                <p14:nvPr/>
              </p14:nvContentPartPr>
              <p14:xfrm>
                <a:off x="5421405" y="1806780"/>
                <a:ext cx="5400" cy="223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5CE5271-FF9E-C7D5-97C7-D70F10ADE45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415285" y="1800660"/>
                  <a:ext cx="17640" cy="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B8C16D5F-8AF9-0235-02F1-6AF8FD4FBB0F}"/>
                    </a:ext>
                  </a:extLst>
                </p14:cNvPr>
                <p14:cNvContentPartPr/>
                <p14:nvPr/>
              </p14:nvContentPartPr>
              <p14:xfrm>
                <a:off x="5428965" y="1802100"/>
                <a:ext cx="448200" cy="1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B8C16D5F-8AF9-0235-02F1-6AF8FD4FBB0F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422845" y="1795980"/>
                  <a:ext cx="46044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AC55E277-A778-2060-1255-6C6C8F042122}"/>
                    </a:ext>
                  </a:extLst>
                </p14:cNvPr>
                <p14:cNvContentPartPr/>
                <p14:nvPr/>
              </p14:nvContentPartPr>
              <p14:xfrm>
                <a:off x="5877885" y="1775100"/>
                <a:ext cx="5040" cy="309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AC55E277-A778-2060-1255-6C6C8F042122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871765" y="1768980"/>
                  <a:ext cx="1728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6C8B6AC6-2BE0-E605-A6DF-993C915900CA}"/>
                    </a:ext>
                  </a:extLst>
                </p14:cNvPr>
                <p14:cNvContentPartPr/>
                <p14:nvPr/>
              </p14:nvContentPartPr>
              <p14:xfrm>
                <a:off x="5880405" y="1767540"/>
                <a:ext cx="461520" cy="10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6C8B6AC6-2BE0-E605-A6DF-993C915900CA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74285" y="1761420"/>
                  <a:ext cx="47376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40C65FA-659C-7600-4635-E87B01F43C6F}"/>
                    </a:ext>
                  </a:extLst>
                </p14:cNvPr>
                <p14:cNvContentPartPr/>
                <p14:nvPr/>
              </p14:nvContentPartPr>
              <p14:xfrm>
                <a:off x="6345525" y="1754220"/>
                <a:ext cx="4320" cy="23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40C65FA-659C-7600-4635-E87B01F43C6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39405" y="1748100"/>
                  <a:ext cx="16560" cy="35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87A20A17-34BA-D90B-39E0-0DAF442995BA}"/>
                  </a:ext>
                </a:extLst>
              </p14:cNvPr>
              <p14:cNvContentPartPr/>
              <p14:nvPr/>
            </p14:nvContentPartPr>
            <p14:xfrm>
              <a:off x="6349125" y="1750620"/>
              <a:ext cx="228600" cy="216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87A20A17-34BA-D90B-39E0-0DAF442995BA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43005" y="1744500"/>
                <a:ext cx="240840" cy="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67910287-B115-0B0D-1AF2-4DF59033887A}"/>
                  </a:ext>
                </a:extLst>
              </p14:cNvPr>
              <p14:cNvContentPartPr/>
              <p14:nvPr/>
            </p14:nvContentPartPr>
            <p14:xfrm>
              <a:off x="6589245" y="1750620"/>
              <a:ext cx="6480" cy="378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67910287-B115-0B0D-1AF2-4DF59033887A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583125" y="1744500"/>
                <a:ext cx="18720" cy="5004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CC749FBD-A502-35C3-0F7A-7E93D6A10881}"/>
              </a:ext>
            </a:extLst>
          </p:cNvPr>
          <p:cNvSpPr txBox="1"/>
          <p:nvPr/>
        </p:nvSpPr>
        <p:spPr>
          <a:xfrm>
            <a:off x="4427984" y="8109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Shileding</a:t>
            </a:r>
            <a:endParaRPr lang="en-GB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A1C5594-FC65-2ACD-CF77-72840D1FD07D}"/>
              </a:ext>
            </a:extLst>
          </p:cNvPr>
          <p:cNvGrpSpPr/>
          <p:nvPr/>
        </p:nvGrpSpPr>
        <p:grpSpPr>
          <a:xfrm>
            <a:off x="4171160" y="899120"/>
            <a:ext cx="295200" cy="217440"/>
            <a:chOff x="4171160" y="899120"/>
            <a:chExt cx="29520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E6C824DE-9014-012A-B0E7-50D6A9181256}"/>
                    </a:ext>
                  </a:extLst>
                </p14:cNvPr>
                <p14:cNvContentPartPr/>
                <p14:nvPr/>
              </p14:nvContentPartPr>
              <p14:xfrm>
                <a:off x="4190960" y="903440"/>
                <a:ext cx="30600" cy="183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6C824DE-9014-012A-B0E7-50D6A918125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184840" y="897320"/>
                  <a:ext cx="4284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20CDFD3-C62E-A65C-B163-ED94802FFCD1}"/>
                    </a:ext>
                  </a:extLst>
                </p14:cNvPr>
                <p14:cNvContentPartPr/>
                <p14:nvPr/>
              </p14:nvContentPartPr>
              <p14:xfrm>
                <a:off x="4196000" y="899120"/>
                <a:ext cx="249120" cy="104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120CDFD3-C62E-A65C-B163-ED94802FFCD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189880" y="893000"/>
                  <a:ext cx="2613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7594AAB6-B387-24D0-ABAB-B5013EF7940B}"/>
                    </a:ext>
                  </a:extLst>
                </p14:cNvPr>
                <p14:cNvContentPartPr/>
                <p14:nvPr/>
              </p14:nvContentPartPr>
              <p14:xfrm>
                <a:off x="4444760" y="909200"/>
                <a:ext cx="21600" cy="207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7594AAB6-B387-24D0-ABAB-B5013EF7940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38640" y="903080"/>
                  <a:ext cx="3384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7C46190E-38BE-E886-FBD8-E113BF5BCE54}"/>
                    </a:ext>
                  </a:extLst>
                </p14:cNvPr>
                <p14:cNvContentPartPr/>
                <p14:nvPr/>
              </p14:nvContentPartPr>
              <p14:xfrm>
                <a:off x="4171160" y="1091720"/>
                <a:ext cx="294480" cy="158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7C46190E-38BE-E886-FBD8-E113BF5BCE5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165040" y="1085600"/>
                  <a:ext cx="306720" cy="28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7B822ED7-BEFE-1F20-9DE6-C87286FBA45C}"/>
                  </a:ext>
                </a:extLst>
              </p14:cNvPr>
              <p14:cNvContentPartPr/>
              <p14:nvPr/>
            </p14:nvContentPartPr>
            <p14:xfrm>
              <a:off x="6570015" y="1944945"/>
              <a:ext cx="7920" cy="10512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7B822ED7-BEFE-1F20-9DE6-C87286FBA45C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63895" y="1938825"/>
                <a:ext cx="20160" cy="1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4A88E3AB-0ED8-8C64-0B5D-B745EBD1517D}"/>
                  </a:ext>
                </a:extLst>
              </p14:cNvPr>
              <p14:cNvContentPartPr/>
              <p14:nvPr/>
            </p14:nvContentPartPr>
            <p14:xfrm>
              <a:off x="6583335" y="1925775"/>
              <a:ext cx="232920" cy="1188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4A88E3AB-0ED8-8C64-0B5D-B745EBD1517D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577215" y="1919295"/>
                <a:ext cx="24516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2C77E292-DEF1-8A34-2724-C8A3A7820388}"/>
                  </a:ext>
                </a:extLst>
              </p14:cNvPr>
              <p14:cNvContentPartPr/>
              <p14:nvPr/>
            </p14:nvContentPartPr>
            <p14:xfrm>
              <a:off x="6822735" y="1933335"/>
              <a:ext cx="5040" cy="11988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2C77E292-DEF1-8A34-2724-C8A3A7820388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16615" y="1927215"/>
                <a:ext cx="1728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29D9DBE1-A751-3D53-3585-5C96322DF4C8}"/>
                  </a:ext>
                </a:extLst>
              </p14:cNvPr>
              <p14:cNvContentPartPr/>
              <p14:nvPr/>
            </p14:nvContentPartPr>
            <p14:xfrm>
              <a:off x="6575775" y="2047815"/>
              <a:ext cx="250200" cy="79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29D9DBE1-A751-3D53-3585-5C96322DF4C8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569655" y="2041695"/>
                <a:ext cx="262440" cy="20160"/>
              </a:xfrm>
              <a:prstGeom prst="rect">
                <a:avLst/>
              </a:prstGeom>
            </p:spPr>
          </p:pic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E46387F0-C5D9-975B-52D7-C9B2AA25A538}"/>
              </a:ext>
            </a:extLst>
          </p:cNvPr>
          <p:cNvSpPr txBox="1"/>
          <p:nvPr/>
        </p:nvSpPr>
        <p:spPr>
          <a:xfrm>
            <a:off x="1403648" y="874254"/>
            <a:ext cx="220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Abs. dose in the coils peaks at ~30 </a:t>
            </a:r>
            <a:r>
              <a:rPr lang="en-GB" sz="1200" dirty="0" err="1"/>
              <a:t>MGy</a:t>
            </a:r>
            <a:r>
              <a:rPr lang="en-GB" sz="1200" dirty="0"/>
              <a:t>/year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B0AAA2E-E8C5-DA8B-B9C2-A86F99629DEE}"/>
              </a:ext>
            </a:extLst>
          </p:cNvPr>
          <p:cNvSpPr txBox="1"/>
          <p:nvPr/>
        </p:nvSpPr>
        <p:spPr>
          <a:xfrm>
            <a:off x="2361065" y="2188363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5 cm</a:t>
            </a:r>
          </a:p>
        </p:txBody>
      </p:sp>
    </p:spTree>
    <p:extLst>
      <p:ext uri="{BB962C8B-B14F-4D97-AF65-F5344CB8AC3E}">
        <p14:creationId xmlns:p14="http://schemas.microsoft.com/office/powerpoint/2010/main" val="3530633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67A3-9E76-7125-4E2E-D22FFD868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9C50E5B-99A7-7D79-AEAF-22CFED68AF2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95536" y="484030"/>
            <a:ext cx="7200800" cy="41074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7523E-E376-1DD5-BC0C-25B4061FF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590C4A-5688-7054-F651-F9E37742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70614"/>
            <a:ext cx="6781800" cy="857250"/>
          </a:xfrm>
        </p:spPr>
        <p:txBody>
          <a:bodyPr/>
          <a:lstStyle/>
          <a:p>
            <a:r>
              <a:rPr lang="en-GB" dirty="0"/>
              <a:t>6-degree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478DC-E592-B8C9-A4BB-998D704D1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</a:t>
            </a:r>
            <a:r>
              <a:rPr lang="en-US"/>
              <a:t>03</a:t>
            </a:r>
            <a:r>
              <a:rPr lang="pl-PL"/>
              <a:t>/</a:t>
            </a:r>
            <a:r>
              <a:rPr lang="en-US"/>
              <a:t>10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2DB851-2CC7-39F6-BE62-CAED9B16648B}"/>
              </a:ext>
            </a:extLst>
          </p:cNvPr>
          <p:cNvSpPr/>
          <p:nvPr/>
        </p:nvSpPr>
        <p:spPr>
          <a:xfrm>
            <a:off x="1979712" y="372387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41AD4-BD79-D08B-2C31-1505E3C5DC8C}"/>
              </a:ext>
            </a:extLst>
          </p:cNvPr>
          <p:cNvSpPr txBox="1"/>
          <p:nvPr/>
        </p:nvSpPr>
        <p:spPr>
          <a:xfrm>
            <a:off x="2178010" y="361122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43F78CED-A35C-9DAA-2177-3EF972725094}"/>
                  </a:ext>
                </a:extLst>
              </p14:cNvPr>
              <p14:cNvContentPartPr/>
              <p14:nvPr/>
            </p14:nvContentPartPr>
            <p14:xfrm>
              <a:off x="3318285" y="1792380"/>
              <a:ext cx="3258000" cy="2289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43F78CED-A35C-9DAA-2177-3EF97272509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165" y="1786250"/>
                <a:ext cx="3270240" cy="2412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C5A987D4-E25A-E6F7-F7CF-7E97BFEC071E}"/>
                  </a:ext>
                </a:extLst>
              </p14:cNvPr>
              <p14:cNvContentPartPr/>
              <p14:nvPr/>
            </p14:nvContentPartPr>
            <p14:xfrm>
              <a:off x="3310365" y="1947180"/>
              <a:ext cx="1080" cy="705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C5A987D4-E25A-E6F7-F7CF-7E97BFEC071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4245" y="1941060"/>
                <a:ext cx="1332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3E469158-0619-9C88-4F20-5CADAC325A53}"/>
                  </a:ext>
                </a:extLst>
              </p14:cNvPr>
              <p14:cNvContentPartPr/>
              <p14:nvPr/>
            </p14:nvContentPartPr>
            <p14:xfrm>
              <a:off x="3320085" y="1946820"/>
              <a:ext cx="25380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3E469158-0619-9C88-4F20-5CADAC325A5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965" y="1940700"/>
                <a:ext cx="26604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429F6A2A-552F-A15F-D46A-079CF42BC579}"/>
                  </a:ext>
                </a:extLst>
              </p14:cNvPr>
              <p14:cNvContentPartPr/>
              <p14:nvPr/>
            </p14:nvContentPartPr>
            <p14:xfrm>
              <a:off x="3569925" y="1916220"/>
              <a:ext cx="4320" cy="216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429F6A2A-552F-A15F-D46A-079CF42BC57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3805" y="1910100"/>
                <a:ext cx="165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FB020C98-B869-D93D-1320-1D2FC3C7791D}"/>
                  </a:ext>
                </a:extLst>
              </p14:cNvPr>
              <p14:cNvContentPartPr/>
              <p14:nvPr/>
            </p14:nvContentPartPr>
            <p14:xfrm>
              <a:off x="3575325" y="1914060"/>
              <a:ext cx="451800" cy="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FB020C98-B869-D93D-1320-1D2FC3C7791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69200" y="1907940"/>
                <a:ext cx="46405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9CB02BB0-23B5-F5EF-5C80-74B2C7E87A8F}"/>
              </a:ext>
            </a:extLst>
          </p:cNvPr>
          <p:cNvGrpSpPr/>
          <p:nvPr/>
        </p:nvGrpSpPr>
        <p:grpSpPr>
          <a:xfrm>
            <a:off x="4036485" y="1862940"/>
            <a:ext cx="463320" cy="59400"/>
            <a:chOff x="4036485" y="1862940"/>
            <a:chExt cx="463320" cy="5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F2F62C5A-FCF2-E63C-6F72-133BFB44BB89}"/>
                    </a:ext>
                  </a:extLst>
                </p14:cNvPr>
                <p14:cNvContentPartPr/>
                <p14:nvPr/>
              </p14:nvContentPartPr>
              <p14:xfrm>
                <a:off x="4036485" y="1891380"/>
                <a:ext cx="3960" cy="309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F2F62C5A-FCF2-E63C-6F72-133BFB44BB8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29753" y="1885260"/>
                  <a:ext cx="17424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1014D832-AA34-5155-6647-81C45E31DD14}"/>
                    </a:ext>
                  </a:extLst>
                </p14:cNvPr>
                <p14:cNvContentPartPr/>
                <p14:nvPr/>
              </p14:nvContentPartPr>
              <p14:xfrm>
                <a:off x="4042245" y="1891380"/>
                <a:ext cx="452160" cy="11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1014D832-AA34-5155-6647-81C45E31DD1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36130" y="1885069"/>
                  <a:ext cx="464390" cy="245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812FE774-7B10-F13A-82E7-A7FB8FCB7C59}"/>
                    </a:ext>
                  </a:extLst>
                </p14:cNvPr>
                <p14:cNvContentPartPr/>
                <p14:nvPr/>
              </p14:nvContentPartPr>
              <p14:xfrm>
                <a:off x="4499445" y="1862940"/>
                <a:ext cx="360" cy="349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812FE774-7B10-F13A-82E7-A7FB8FCB7C5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93325" y="1856820"/>
                  <a:ext cx="1260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9DC0231E-3658-1EB5-1858-FF254F16C441}"/>
                  </a:ext>
                </a:extLst>
              </p14:cNvPr>
              <p14:cNvContentPartPr/>
              <p14:nvPr/>
            </p14:nvContentPartPr>
            <p14:xfrm>
              <a:off x="4499445" y="1857180"/>
              <a:ext cx="453600" cy="9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9DC0231E-3658-1EB5-1858-FF254F16C44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493325" y="1851279"/>
                <a:ext cx="465840" cy="215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E14323D3-E4E9-28D0-718C-536682804ECA}"/>
                  </a:ext>
                </a:extLst>
              </p14:cNvPr>
              <p14:cNvContentPartPr/>
              <p14:nvPr/>
            </p14:nvContentPartPr>
            <p14:xfrm>
              <a:off x="4954845" y="1834140"/>
              <a:ext cx="5760" cy="2700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E14323D3-E4E9-28D0-718C-536682804ECA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48725" y="1828020"/>
                <a:ext cx="180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7CB4A46F-C9D2-98E0-9FCE-540EF4825D59}"/>
                  </a:ext>
                </a:extLst>
              </p14:cNvPr>
              <p14:cNvContentPartPr/>
              <p14:nvPr/>
            </p14:nvContentPartPr>
            <p14:xfrm>
              <a:off x="4960605" y="1830180"/>
              <a:ext cx="444240" cy="3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7CB4A46F-C9D2-98E0-9FCE-540EF4825D59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54485" y="1824060"/>
                <a:ext cx="45648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32248ED6-1CC9-5B40-8EE5-DEBC1EAB071C}"/>
              </a:ext>
            </a:extLst>
          </p:cNvPr>
          <p:cNvGrpSpPr/>
          <p:nvPr/>
        </p:nvGrpSpPr>
        <p:grpSpPr>
          <a:xfrm>
            <a:off x="5421405" y="1754220"/>
            <a:ext cx="928440" cy="74880"/>
            <a:chOff x="5421405" y="1754220"/>
            <a:chExt cx="928440" cy="74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6F9738A4-67AF-E334-C0CB-89966FDCECF5}"/>
                    </a:ext>
                  </a:extLst>
                </p14:cNvPr>
                <p14:cNvContentPartPr/>
                <p14:nvPr/>
              </p14:nvContentPartPr>
              <p14:xfrm>
                <a:off x="5421405" y="1806780"/>
                <a:ext cx="5400" cy="223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6F9738A4-67AF-E334-C0CB-89966FDCECF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415285" y="1800560"/>
                  <a:ext cx="17640" cy="347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80A3DDCD-23FC-F01F-5243-4B3ECE462BB2}"/>
                    </a:ext>
                  </a:extLst>
                </p14:cNvPr>
                <p14:cNvContentPartPr/>
                <p14:nvPr/>
              </p14:nvContentPartPr>
              <p14:xfrm>
                <a:off x="5428965" y="1802100"/>
                <a:ext cx="448200" cy="1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80A3DDCD-23FC-F01F-5243-4B3ECE462BB2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422840" y="1795980"/>
                  <a:ext cx="46045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46794B77-4CB4-4994-4F8D-C863D6536091}"/>
                    </a:ext>
                  </a:extLst>
                </p14:cNvPr>
                <p14:cNvContentPartPr/>
                <p14:nvPr/>
              </p14:nvContentPartPr>
              <p14:xfrm>
                <a:off x="5877885" y="1775100"/>
                <a:ext cx="5040" cy="309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46794B77-4CB4-4994-4F8D-C863D6536091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871294" y="1768980"/>
                  <a:ext cx="18222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278A08B2-14F5-C68C-518D-674787C78F8F}"/>
                    </a:ext>
                  </a:extLst>
                </p14:cNvPr>
                <p14:cNvContentPartPr/>
                <p14:nvPr/>
              </p14:nvContentPartPr>
              <p14:xfrm>
                <a:off x="5880405" y="1767540"/>
                <a:ext cx="461520" cy="10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278A08B2-14F5-C68C-518D-674787C78F8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74285" y="1761420"/>
                  <a:ext cx="47376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DA128305-DA1F-A74E-D142-A84D8EF05B3B}"/>
                    </a:ext>
                  </a:extLst>
                </p14:cNvPr>
                <p14:cNvContentPartPr/>
                <p14:nvPr/>
              </p14:nvContentPartPr>
              <p14:xfrm>
                <a:off x="6345525" y="1754220"/>
                <a:ext cx="4320" cy="23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DA128305-DA1F-A74E-D142-A84D8EF05B3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39405" y="1748004"/>
                  <a:ext cx="16560" cy="35831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3003E19B-C893-E510-D487-5EDE0C623437}"/>
                  </a:ext>
                </a:extLst>
              </p14:cNvPr>
              <p14:cNvContentPartPr/>
              <p14:nvPr/>
            </p14:nvContentPartPr>
            <p14:xfrm>
              <a:off x="6349125" y="1750620"/>
              <a:ext cx="228600" cy="216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3003E19B-C893-E510-D487-5EDE0C62343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43005" y="1744500"/>
                <a:ext cx="240840" cy="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72793F1C-260F-CC2F-6C2A-BEC505B014A2}"/>
                  </a:ext>
                </a:extLst>
              </p14:cNvPr>
              <p14:cNvContentPartPr/>
              <p14:nvPr/>
            </p14:nvContentPartPr>
            <p14:xfrm>
              <a:off x="6589245" y="1750620"/>
              <a:ext cx="6480" cy="378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72793F1C-260F-CC2F-6C2A-BEC505B014A2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583125" y="1744500"/>
                <a:ext cx="18720" cy="5004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89F6BD2B-1857-8BA5-3E9E-A205EBA101C5}"/>
              </a:ext>
            </a:extLst>
          </p:cNvPr>
          <p:cNvSpPr txBox="1"/>
          <p:nvPr/>
        </p:nvSpPr>
        <p:spPr>
          <a:xfrm>
            <a:off x="4427984" y="8109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Shileding</a:t>
            </a:r>
            <a:endParaRPr lang="en-GB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7BD2B20-CE54-5EE7-1EA7-CA3818CE7758}"/>
              </a:ext>
            </a:extLst>
          </p:cNvPr>
          <p:cNvGrpSpPr/>
          <p:nvPr/>
        </p:nvGrpSpPr>
        <p:grpSpPr>
          <a:xfrm>
            <a:off x="4171160" y="899120"/>
            <a:ext cx="295200" cy="217440"/>
            <a:chOff x="4171160" y="899120"/>
            <a:chExt cx="29520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274EB1BE-CF11-8947-9F13-8408D4E0A8A1}"/>
                    </a:ext>
                  </a:extLst>
                </p14:cNvPr>
                <p14:cNvContentPartPr/>
                <p14:nvPr/>
              </p14:nvContentPartPr>
              <p14:xfrm>
                <a:off x="4190960" y="903440"/>
                <a:ext cx="30600" cy="183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274EB1BE-CF11-8947-9F13-8408D4E0A8A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184840" y="897320"/>
                  <a:ext cx="4284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3A4DA1C3-4A96-BFC8-61C7-2E7866433E12}"/>
                    </a:ext>
                  </a:extLst>
                </p14:cNvPr>
                <p14:cNvContentPartPr/>
                <p14:nvPr/>
              </p14:nvContentPartPr>
              <p14:xfrm>
                <a:off x="4196000" y="899120"/>
                <a:ext cx="249120" cy="104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3A4DA1C3-4A96-BFC8-61C7-2E7866433E1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189880" y="893204"/>
                  <a:ext cx="261360" cy="222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77D63AF9-2C3A-FE41-DDFB-B7C445B1CBD9}"/>
                    </a:ext>
                  </a:extLst>
                </p14:cNvPr>
                <p14:cNvContentPartPr/>
                <p14:nvPr/>
              </p14:nvContentPartPr>
              <p14:xfrm>
                <a:off x="4444760" y="909200"/>
                <a:ext cx="21600" cy="207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77D63AF9-2C3A-FE41-DDFB-B7C445B1CBD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38640" y="903080"/>
                  <a:ext cx="3384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8DC15B93-C1BB-5533-7FEC-26144D3CA627}"/>
                    </a:ext>
                  </a:extLst>
                </p14:cNvPr>
                <p14:cNvContentPartPr/>
                <p14:nvPr/>
              </p14:nvContentPartPr>
              <p14:xfrm>
                <a:off x="4171160" y="1091720"/>
                <a:ext cx="294480" cy="158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8DC15B93-C1BB-5533-7FEC-26144D3CA62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165040" y="1085458"/>
                  <a:ext cx="306720" cy="2836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B108E98A-E652-12E3-8BB2-A2A92B383CD0}"/>
                  </a:ext>
                </a:extLst>
              </p14:cNvPr>
              <p14:cNvContentPartPr/>
              <p14:nvPr/>
            </p14:nvContentPartPr>
            <p14:xfrm>
              <a:off x="6570015" y="1944945"/>
              <a:ext cx="7920" cy="10512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B108E98A-E652-12E3-8BB2-A2A92B383CD0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63895" y="1938825"/>
                <a:ext cx="20160" cy="1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A6834192-0F1B-A5E3-5700-969F726E3EDC}"/>
                  </a:ext>
                </a:extLst>
              </p14:cNvPr>
              <p14:cNvContentPartPr/>
              <p14:nvPr/>
            </p14:nvContentPartPr>
            <p14:xfrm>
              <a:off x="6583335" y="1925775"/>
              <a:ext cx="232920" cy="1188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A6834192-0F1B-A5E3-5700-969F726E3EDC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577206" y="1919655"/>
                <a:ext cx="245179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9B8F4FB0-9B6D-BE4A-4752-36998E8F8383}"/>
                  </a:ext>
                </a:extLst>
              </p14:cNvPr>
              <p14:cNvContentPartPr/>
              <p14:nvPr/>
            </p14:nvContentPartPr>
            <p14:xfrm>
              <a:off x="6822735" y="1933335"/>
              <a:ext cx="5040" cy="11988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9B8F4FB0-9B6D-BE4A-4752-36998E8F8383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16615" y="1927215"/>
                <a:ext cx="1728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5BE58E98-90C5-D14E-1C2C-66B01B61D364}"/>
                  </a:ext>
                </a:extLst>
              </p14:cNvPr>
              <p14:cNvContentPartPr/>
              <p14:nvPr/>
            </p14:nvContentPartPr>
            <p14:xfrm>
              <a:off x="6575775" y="2047815"/>
              <a:ext cx="250200" cy="79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5BE58E98-90C5-D14E-1C2C-66B01B61D364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569655" y="2041695"/>
                <a:ext cx="262440" cy="2016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ACCAD60-9823-6763-E8A6-BC916F791421}"/>
              </a:ext>
            </a:extLst>
          </p:cNvPr>
          <p:cNvSpPr txBox="1"/>
          <p:nvPr/>
        </p:nvSpPr>
        <p:spPr>
          <a:xfrm>
            <a:off x="1259632" y="605573"/>
            <a:ext cx="192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 the coils, peak</a:t>
            </a:r>
          </a:p>
          <a:p>
            <a:r>
              <a:rPr lang="en-GB" sz="1400" dirty="0"/>
              <a:t>DPA/year ~ 1e-2!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241764-C518-8EF9-0626-885EDDFECCFF}"/>
              </a:ext>
            </a:extLst>
          </p:cNvPr>
          <p:cNvCxnSpPr>
            <a:cxnSpLocks/>
          </p:cNvCxnSpPr>
          <p:nvPr/>
        </p:nvCxnSpPr>
        <p:spPr>
          <a:xfrm>
            <a:off x="2051720" y="1128793"/>
            <a:ext cx="1728192" cy="7003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43391DF-3059-7350-E3CA-F86A1DF0D93C}"/>
              </a:ext>
            </a:extLst>
          </p:cNvPr>
          <p:cNvCxnSpPr/>
          <p:nvPr/>
        </p:nvCxnSpPr>
        <p:spPr>
          <a:xfrm>
            <a:off x="6444208" y="1707654"/>
            <a:ext cx="0" cy="11811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70B34E0-7D97-6012-0175-B962777A1F33}"/>
              </a:ext>
            </a:extLst>
          </p:cNvPr>
          <p:cNvSpPr txBox="1"/>
          <p:nvPr/>
        </p:nvSpPr>
        <p:spPr>
          <a:xfrm>
            <a:off x="5399936" y="2079690"/>
            <a:ext cx="161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Max diameter</a:t>
            </a:r>
          </a:p>
          <a:p>
            <a:r>
              <a:rPr lang="en-GB" sz="1200" dirty="0"/>
              <a:t>2.2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D5CCFC-CB23-E34D-C97D-90D184D95837}"/>
              </a:ext>
            </a:extLst>
          </p:cNvPr>
          <p:cNvSpPr txBox="1"/>
          <p:nvPr/>
        </p:nvSpPr>
        <p:spPr>
          <a:xfrm>
            <a:off x="2361065" y="2188363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5 cm</a:t>
            </a:r>
          </a:p>
        </p:txBody>
      </p:sp>
    </p:spTree>
    <p:extLst>
      <p:ext uri="{BB962C8B-B14F-4D97-AF65-F5344CB8AC3E}">
        <p14:creationId xmlns:p14="http://schemas.microsoft.com/office/powerpoint/2010/main" val="2092682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9B4B0D-6972-CCA1-8D46-F3F003EECA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528" y="1063625"/>
            <a:ext cx="8305800" cy="3536156"/>
          </a:xfrm>
        </p:spPr>
        <p:txBody>
          <a:bodyPr/>
          <a:lstStyle/>
          <a:p>
            <a:r>
              <a:rPr lang="en-US" sz="2000" dirty="0"/>
              <a:t>Early proton extraction is challenging; more studies are needed.</a:t>
            </a:r>
          </a:p>
          <a:p>
            <a:r>
              <a:rPr lang="en-US" sz="2000" dirty="0"/>
              <a:t>The FLUKA model might be too simplistic, e. g no cryostats included outside of the HTS magnets.</a:t>
            </a:r>
          </a:p>
          <a:p>
            <a:r>
              <a:rPr lang="en-US" sz="2000" dirty="0"/>
              <a:t>Input from magnet experts would be very useful to channel the optimization efforts!</a:t>
            </a: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2DB45D-89C2-C75B-1C10-AE3C6D09A6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40BE27-E711-564B-F0C2-CA4E08F79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Conclusions</a:t>
            </a:r>
            <a:r>
              <a:rPr lang="en-US" dirty="0"/>
              <a:t> – early extraction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85419-4F19-EAF0-2783-C37B0D5C0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meeting		10/07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471498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14426</TotalTime>
  <Words>461</Words>
  <Application>Microsoft Office PowerPoint</Application>
  <PresentationFormat>Pokaz na ekranie (16:9)</PresentationFormat>
  <Paragraphs>60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IMCC - 1</vt:lpstr>
      <vt:lpstr>Prezentacja programu PowerPoint</vt:lpstr>
      <vt:lpstr>Outline</vt:lpstr>
      <vt:lpstr>Early proton extraction - main idea</vt:lpstr>
      <vt:lpstr>8-degree target tilt extraction</vt:lpstr>
      <vt:lpstr>8-degree target tilt extraction</vt:lpstr>
      <vt:lpstr>8-degree target tilt extraction</vt:lpstr>
      <vt:lpstr>6-degree target tilt extraction</vt:lpstr>
      <vt:lpstr>6-degree target tilt extraction</vt:lpstr>
      <vt:lpstr>Conclusions – early extraction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Jerzy Mikolaj Manczak</cp:lastModifiedBy>
  <cp:revision>495</cp:revision>
  <dcterms:created xsi:type="dcterms:W3CDTF">2021-05-17T12:13:58Z</dcterms:created>
  <dcterms:modified xsi:type="dcterms:W3CDTF">2025-10-03T13:59:38Z</dcterms:modified>
</cp:coreProperties>
</file>