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4" r:id="rId1"/>
  </p:sldMasterIdLst>
  <p:notesMasterIdLst>
    <p:notesMasterId r:id="rId6"/>
  </p:notesMasterIdLst>
  <p:sldIdLst>
    <p:sldId id="662" r:id="rId2"/>
    <p:sldId id="729" r:id="rId3"/>
    <p:sldId id="864" r:id="rId4"/>
    <p:sldId id="863" r:id="rId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64EB"/>
    <a:srgbClr val="D5F6FF"/>
    <a:srgbClr val="2CFD2C"/>
    <a:srgbClr val="FFFF00"/>
    <a:srgbClr val="FF00FF"/>
    <a:srgbClr val="04D3FC"/>
    <a:srgbClr val="77D1E3"/>
    <a:srgbClr val="C9D8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8" autoAdjust="0"/>
    <p:restoredTop sz="99700" autoAdjust="0"/>
  </p:normalViewPr>
  <p:slideViewPr>
    <p:cSldViewPr>
      <p:cViewPr varScale="1">
        <p:scale>
          <a:sx n="67" d="100"/>
          <a:sy n="67" d="100"/>
        </p:scale>
        <p:origin x="66" y="147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body"/>
          </p:nvPr>
        </p:nvSpPr>
        <p:spPr>
          <a:xfrm>
            <a:off x="749350" y="5483215"/>
            <a:ext cx="5994443" cy="51944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GB" sz="2000">
                <a:latin typeface="Arial"/>
              </a:rPr>
              <a:t>Click to edit the notes format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51465" cy="576812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GB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241678" y="0"/>
            <a:ext cx="3251465" cy="576812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GB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0" y="10966819"/>
            <a:ext cx="3251465" cy="576812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GB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4241678" y="10966819"/>
            <a:ext cx="3251465" cy="576812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4D7A648A-21B4-43A2-9FDB-58B0178F41B4}" type="slidenum">
              <a:rPr lang="en-GB" sz="1400"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968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09D5D-02DB-4711-822A-78073F245839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23-09-2025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DABE0-03DF-4C36-86A9-B3C33309EFAD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955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D803D-E6C8-46B4-833E-3A733F8F4B6A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23-09-2025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98184-C2AA-49E6-A869-02BA3697BCA5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37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AE008-35DA-4AE4-A6F9-33C089D59AD7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23-09-2025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5B27B-85F1-45FC-93FC-F17FA391A1AF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313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91B94-8657-4261-A75D-A172C172A16D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23-09-2025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50C3F-7ABF-4310-9F7F-4F340F88F736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270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4C454-E896-4D73-8D0D-72210F7B715F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23-09-2025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6C862-3A6F-4F89-869B-381E06585DC3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020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B5AF3-997E-402C-A851-1636280FCD13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23-09-2025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CA4E6-528E-4EA6-A10A-B9724D38A04B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237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BB019-3FF9-4F64-A632-0FEDD485AA6A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23-09-2025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F4403-2732-4173-8A1E-018953B1D418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888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EEF2B-28D8-450F-BD4A-6CC07A6F2BBC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23-09-2025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3462E-7E32-484C-9363-6C35382029BF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36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91447-5961-48EE-A52F-C2F5DCD4AE0E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23-09-2025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431B9-67F5-44BB-B261-2BE51C0AD04B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290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CF68B-E4F3-4588-8159-68F07A72370D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23-09-2025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8850D-AA80-4953-B26F-59DD225EB1B9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494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57C49-CCAD-48D4-8DE2-76ACC012A455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23-09-2025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367D5-1059-4E87-81E0-9208BB642CE4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5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5D1FDD-E859-4897-8603-17195176EF7D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23-09-2025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6BFF77-A7A1-46A8-A901-AEA64615630D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770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ktangel 18"/>
          <p:cNvSpPr/>
          <p:nvPr/>
        </p:nvSpPr>
        <p:spPr>
          <a:xfrm>
            <a:off x="2135560" y="0"/>
            <a:ext cx="7920880" cy="616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2" name="Rektangel 11"/>
          <p:cNvSpPr/>
          <p:nvPr/>
        </p:nvSpPr>
        <p:spPr>
          <a:xfrm>
            <a:off x="4367808" y="6453337"/>
            <a:ext cx="3427126" cy="4012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a-DK" dirty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524000" y="6456760"/>
            <a:ext cx="9144000" cy="428625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3rd DRD4 Collaboration Meeting</a:t>
            </a:r>
          </a:p>
        </p:txBody>
      </p:sp>
      <p:sp>
        <p:nvSpPr>
          <p:cNvPr id="18" name="Rektangel 17"/>
          <p:cNvSpPr/>
          <p:nvPr/>
        </p:nvSpPr>
        <p:spPr>
          <a:xfrm>
            <a:off x="3359696" y="6165304"/>
            <a:ext cx="5472608" cy="2880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cxnSp>
        <p:nvCxnSpPr>
          <p:cNvPr id="3" name="Lige forbindelse 2"/>
          <p:cNvCxnSpPr>
            <a:cxnSpLocks/>
          </p:cNvCxnSpPr>
          <p:nvPr/>
        </p:nvCxnSpPr>
        <p:spPr>
          <a:xfrm>
            <a:off x="0" y="6453336"/>
            <a:ext cx="12192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0" y="5733256"/>
            <a:ext cx="12194000" cy="288032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Sune Jakobsen (CERN EP-DT-DI)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" y="5229200"/>
            <a:ext cx="12183154" cy="288032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03-10-2025</a:t>
            </a:r>
          </a:p>
        </p:txBody>
      </p:sp>
      <p:pic>
        <p:nvPicPr>
          <p:cNvPr id="14" name="Picture 5" descr="CERN_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336" y="5257801"/>
            <a:ext cx="1142310" cy="1117239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0" y="2929504"/>
            <a:ext cx="12192000" cy="571504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en-US" sz="3600" b="1" dirty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DRD4 test beam preparation overview</a:t>
            </a:r>
            <a:endParaRPr lang="en-US" sz="2000" b="1" dirty="0">
              <a:solidFill>
                <a:srgbClr val="183962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  <p:pic>
        <p:nvPicPr>
          <p:cNvPr id="7" name="Picture 6" descr="A logo with a red and white circle&#10;&#10;AI-generated content may be incorrect.">
            <a:extLst>
              <a:ext uri="{FF2B5EF4-FFF2-40B4-BE49-F238E27FC236}">
                <a16:creationId xmlns:a16="http://schemas.microsoft.com/office/drawing/2014/main" id="{1FE41C64-A984-1517-0D85-4F547554DC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2680" y="5330664"/>
            <a:ext cx="19050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028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Rectangle 125">
            <a:extLst>
              <a:ext uri="{FF2B5EF4-FFF2-40B4-BE49-F238E27FC236}">
                <a16:creationId xmlns:a16="http://schemas.microsoft.com/office/drawing/2014/main" id="{1662B3C9-4C1D-D2AD-9F9A-9BB04B6D3958}"/>
              </a:ext>
            </a:extLst>
          </p:cNvPr>
          <p:cNvSpPr/>
          <p:nvPr/>
        </p:nvSpPr>
        <p:spPr>
          <a:xfrm>
            <a:off x="8544272" y="3724913"/>
            <a:ext cx="2948607" cy="242285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Zone PPE168</a:t>
            </a:r>
            <a:endParaRPr lang="en-DK" dirty="0">
              <a:solidFill>
                <a:schemeClr val="tx1"/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331D8BB9-B7F0-F923-DED0-61D41D6E3EF2}"/>
              </a:ext>
            </a:extLst>
          </p:cNvPr>
          <p:cNvSpPr/>
          <p:nvPr/>
        </p:nvSpPr>
        <p:spPr>
          <a:xfrm>
            <a:off x="767408" y="3724913"/>
            <a:ext cx="2684553" cy="242285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Zone PPE138</a:t>
            </a:r>
            <a:endParaRPr lang="en-DK" dirty="0">
              <a:solidFill>
                <a:schemeClr val="tx1"/>
              </a:solidFill>
            </a:endParaRPr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a-DK" dirty="0"/>
          </a:p>
        </p:txBody>
      </p:sp>
      <p:sp>
        <p:nvSpPr>
          <p:cNvPr id="11" name="Line 6"/>
          <p:cNvSpPr/>
          <p:nvPr/>
        </p:nvSpPr>
        <p:spPr>
          <a:xfrm flipH="1">
            <a:off x="723404" y="217939"/>
            <a:ext cx="11468596" cy="0"/>
          </a:xfrm>
          <a:prstGeom prst="line">
            <a:avLst/>
          </a:prstGeom>
          <a:ln w="12700">
            <a:solidFill>
              <a:srgbClr val="3161AB"/>
            </a:solidFill>
            <a:round/>
          </a:ln>
        </p:spPr>
        <p:txBody>
          <a:bodyPr/>
          <a:lstStyle/>
          <a:p>
            <a:endParaRPr lang="en-DK"/>
          </a:p>
        </p:txBody>
      </p:sp>
      <p:sp>
        <p:nvSpPr>
          <p:cNvPr id="13" name="Tekstboks 17"/>
          <p:cNvSpPr txBox="1">
            <a:spLocks noChangeArrowheads="1"/>
          </p:cNvSpPr>
          <p:nvPr/>
        </p:nvSpPr>
        <p:spPr bwMode="auto">
          <a:xfrm>
            <a:off x="10344472" y="6525345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200" dirty="0">
                <a:solidFill>
                  <a:srgbClr val="3161AB"/>
                </a:solidFill>
                <a:latin typeface="Calibri" pitchFamily="34" charset="0"/>
              </a:rPr>
              <a:t>Sune Jakobsen</a:t>
            </a:r>
            <a:endParaRPr lang="da-DK" sz="1200" dirty="0">
              <a:solidFill>
                <a:srgbClr val="3161AB"/>
              </a:solidFill>
              <a:latin typeface="Calibri" pitchFamily="34" charset="0"/>
            </a:endParaRPr>
          </a:p>
        </p:txBody>
      </p:sp>
      <p:cxnSp>
        <p:nvCxnSpPr>
          <p:cNvPr id="14" name="Lige forbindelse 13"/>
          <p:cNvCxnSpPr>
            <a:cxnSpLocks/>
          </p:cNvCxnSpPr>
          <p:nvPr/>
        </p:nvCxnSpPr>
        <p:spPr>
          <a:xfrm flipH="1">
            <a:off x="0" y="6755532"/>
            <a:ext cx="12192000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11640616" y="6552158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da-D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2/4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1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45" y="214200"/>
            <a:ext cx="583920" cy="571320"/>
          </a:xfrm>
          <a:prstGeom prst="rect">
            <a:avLst/>
          </a:prstGeom>
          <a:ln>
            <a:noFill/>
          </a:ln>
        </p:spPr>
      </p:pic>
      <p:sp>
        <p:nvSpPr>
          <p:cNvPr id="3" name="CustomShape 1">
            <a:extLst>
              <a:ext uri="{FF2B5EF4-FFF2-40B4-BE49-F238E27FC236}">
                <a16:creationId xmlns:a16="http://schemas.microsoft.com/office/drawing/2014/main" id="{470F3ED5-18D8-697C-2D9F-08C3530BD0BA}"/>
              </a:ext>
            </a:extLst>
          </p:cNvPr>
          <p:cNvSpPr/>
          <p:nvPr/>
        </p:nvSpPr>
        <p:spPr>
          <a:xfrm>
            <a:off x="623392" y="306360"/>
            <a:ext cx="11568608" cy="356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r>
              <a:rPr lang="en-US" sz="2600" i="1" dirty="0">
                <a:solidFill>
                  <a:srgbClr val="183962"/>
                </a:solidFill>
              </a:rPr>
              <a:t>DRD4 test beam 2025 - Locations</a:t>
            </a:r>
          </a:p>
        </p:txBody>
      </p:sp>
      <p:sp>
        <p:nvSpPr>
          <p:cNvPr id="7" name="CustomShape 3">
            <a:extLst>
              <a:ext uri="{FF2B5EF4-FFF2-40B4-BE49-F238E27FC236}">
                <a16:creationId xmlns:a16="http://schemas.microsoft.com/office/drawing/2014/main" id="{E1CCAA0D-B012-DC31-593F-460619003AE9}"/>
              </a:ext>
            </a:extLst>
          </p:cNvPr>
          <p:cNvSpPr/>
          <p:nvPr/>
        </p:nvSpPr>
        <p:spPr>
          <a:xfrm>
            <a:off x="335360" y="3270721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Two zones will be used at H8 with another parasitic group (QFIB) in-between:</a:t>
            </a:r>
          </a:p>
        </p:txBody>
      </p:sp>
      <p:sp>
        <p:nvSpPr>
          <p:cNvPr id="12" name="Tekstboks 16">
            <a:extLst>
              <a:ext uri="{FF2B5EF4-FFF2-40B4-BE49-F238E27FC236}">
                <a16:creationId xmlns:a16="http://schemas.microsoft.com/office/drawing/2014/main" id="{4362A253-54E0-2171-3D9F-26157D8EBA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25345"/>
            <a:ext cx="1034447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>
                <a:solidFill>
                  <a:srgbClr val="3161AB"/>
                </a:solidFill>
              </a:rPr>
              <a:t>DRD4 test beam preparation                    	                            DRD4 test beam preparation overview                       	                    03-10-2025	</a:t>
            </a:r>
          </a:p>
        </p:txBody>
      </p:sp>
      <p:sp>
        <p:nvSpPr>
          <p:cNvPr id="10" name="Tekstboks 63">
            <a:extLst>
              <a:ext uri="{FF2B5EF4-FFF2-40B4-BE49-F238E27FC236}">
                <a16:creationId xmlns:a16="http://schemas.microsoft.com/office/drawing/2014/main" id="{109C8644-2E3B-BB16-5809-9F89DC794EB4}"/>
              </a:ext>
            </a:extLst>
          </p:cNvPr>
          <p:cNvSpPr txBox="1"/>
          <p:nvPr/>
        </p:nvSpPr>
        <p:spPr>
          <a:xfrm>
            <a:off x="742608" y="-24"/>
            <a:ext cx="114493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u="sng" dirty="0">
                <a:solidFill>
                  <a:srgbClr val="3161AB"/>
                </a:solidFill>
                <a:latin typeface="Calibri" panose="020F0502020204030204" pitchFamily="34" charset="0"/>
              </a:rPr>
              <a:t>Locations</a:t>
            </a:r>
            <a:r>
              <a:rPr lang="en-US" sz="1000" dirty="0">
                <a:solidFill>
                  <a:srgbClr val="3161AB"/>
                </a:solidFill>
                <a:latin typeface="Calibri" panose="020F0502020204030204" pitchFamily="34" charset="0"/>
              </a:rPr>
              <a:t>                                                                                                                                                              Beam setup                                                                                                                                                                Practical information</a:t>
            </a:r>
          </a:p>
        </p:txBody>
      </p:sp>
      <p:sp>
        <p:nvSpPr>
          <p:cNvPr id="2" name="CustomShape 3">
            <a:extLst>
              <a:ext uri="{FF2B5EF4-FFF2-40B4-BE49-F238E27FC236}">
                <a16:creationId xmlns:a16="http://schemas.microsoft.com/office/drawing/2014/main" id="{EAD58EFD-967C-BAD8-62AF-CA5001ADE0AE}"/>
              </a:ext>
            </a:extLst>
          </p:cNvPr>
          <p:cNvSpPr/>
          <p:nvPr/>
        </p:nvSpPr>
        <p:spPr>
          <a:xfrm>
            <a:off x="335360" y="839984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4 DRD groups have originally confirmed participation: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7716814-DA52-671C-1CB6-36B432D0B63E}"/>
              </a:ext>
            </a:extLst>
          </p:cNvPr>
          <p:cNvSpPr/>
          <p:nvPr/>
        </p:nvSpPr>
        <p:spPr>
          <a:xfrm>
            <a:off x="1822483" y="4499267"/>
            <a:ext cx="837321" cy="773961"/>
          </a:xfrm>
          <a:prstGeom prst="rect">
            <a:avLst/>
          </a:prstGeom>
          <a:gradFill rotWithShape="1"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Detectors ETH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1m x 1m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AE76FE43-20C8-97BC-D5EC-679D575A111A}"/>
              </a:ext>
            </a:extLst>
          </p:cNvPr>
          <p:cNvCxnSpPr>
            <a:cxnSpLocks/>
          </p:cNvCxnSpPr>
          <p:nvPr/>
        </p:nvCxnSpPr>
        <p:spPr>
          <a:xfrm>
            <a:off x="982158" y="4919190"/>
            <a:ext cx="780628" cy="0"/>
          </a:xfrm>
          <a:prstGeom prst="straightConnector1">
            <a:avLst/>
          </a:prstGeom>
          <a:noFill/>
          <a:ln w="19050" cap="flat" cmpd="sng" algn="ctr">
            <a:solidFill>
              <a:srgbClr val="0C377B"/>
            </a:solidFill>
            <a:prstDash val="solid"/>
            <a:tailEnd type="triangle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943F74FD-EDF7-4BED-DE3A-D511D6C60817}"/>
              </a:ext>
            </a:extLst>
          </p:cNvPr>
          <p:cNvSpPr txBox="1"/>
          <p:nvPr/>
        </p:nvSpPr>
        <p:spPr>
          <a:xfrm>
            <a:off x="982158" y="4584962"/>
            <a:ext cx="1184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dirty="0">
                <a:solidFill>
                  <a:srgbClr val="0C377B"/>
                </a:solidFill>
                <a:latin typeface="Corbel"/>
              </a:rPr>
              <a:t>Beam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ADE4E66A-3172-CD41-9E05-07EAF17AA5BA}"/>
              </a:ext>
            </a:extLst>
          </p:cNvPr>
          <p:cNvCxnSpPr>
            <a:cxnSpLocks/>
          </p:cNvCxnSpPr>
          <p:nvPr/>
        </p:nvCxnSpPr>
        <p:spPr>
          <a:xfrm>
            <a:off x="1822483" y="6005395"/>
            <a:ext cx="863391" cy="0"/>
          </a:xfrm>
          <a:prstGeom prst="straightConnector1">
            <a:avLst/>
          </a:prstGeom>
          <a:noFill/>
          <a:ln w="19050" cap="flat" cmpd="sng" algn="ctr">
            <a:solidFill>
              <a:srgbClr val="0C377B"/>
            </a:solidFill>
            <a:prstDash val="solid"/>
            <a:headEnd type="triangle"/>
            <a:tailEnd type="triangle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5C0C67D9-0F6C-6BA4-B80C-26F262BFBB6E}"/>
              </a:ext>
            </a:extLst>
          </p:cNvPr>
          <p:cNvCxnSpPr>
            <a:cxnSpLocks/>
          </p:cNvCxnSpPr>
          <p:nvPr/>
        </p:nvCxnSpPr>
        <p:spPr>
          <a:xfrm>
            <a:off x="2685874" y="4919190"/>
            <a:ext cx="780628" cy="0"/>
          </a:xfrm>
          <a:prstGeom prst="straightConnector1">
            <a:avLst/>
          </a:prstGeom>
          <a:noFill/>
          <a:ln w="19050" cap="flat" cmpd="sng" algn="ctr">
            <a:solidFill>
              <a:srgbClr val="0C377B"/>
            </a:solidFill>
            <a:prstDash val="solid"/>
            <a:tailEnd type="triangle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9527A1F0-739C-F8E9-3372-26038B942164}"/>
              </a:ext>
            </a:extLst>
          </p:cNvPr>
          <p:cNvSpPr/>
          <p:nvPr/>
        </p:nvSpPr>
        <p:spPr>
          <a:xfrm>
            <a:off x="10149932" y="4499266"/>
            <a:ext cx="267733" cy="773965"/>
          </a:xfrm>
          <a:prstGeom prst="rect">
            <a:avLst/>
          </a:prstGeom>
          <a:gradFill rotWithShape="1"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FPMT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98B9BC9-A2DE-6267-A0CC-23426C74F726}"/>
              </a:ext>
            </a:extLst>
          </p:cNvPr>
          <p:cNvSpPr/>
          <p:nvPr/>
        </p:nvSpPr>
        <p:spPr>
          <a:xfrm>
            <a:off x="10425766" y="4499266"/>
            <a:ext cx="941264" cy="773964"/>
          </a:xfrm>
          <a:prstGeom prst="rect">
            <a:avLst/>
          </a:prstGeom>
          <a:gradFill rotWithShape="1">
            <a:gsLst>
              <a:gs pos="0">
                <a:srgbClr val="A40000">
                  <a:tint val="73000"/>
                  <a:satMod val="150000"/>
                </a:srgbClr>
              </a:gs>
              <a:gs pos="25000">
                <a:srgbClr val="A40000">
                  <a:tint val="96000"/>
                  <a:shade val="80000"/>
                  <a:satMod val="105000"/>
                </a:srgbClr>
              </a:gs>
              <a:gs pos="38000">
                <a:srgbClr val="A40000">
                  <a:tint val="96000"/>
                  <a:shade val="59000"/>
                  <a:satMod val="120000"/>
                </a:srgbClr>
              </a:gs>
              <a:gs pos="55000">
                <a:srgbClr val="A40000">
                  <a:shade val="57000"/>
                  <a:satMod val="120000"/>
                </a:srgbClr>
              </a:gs>
              <a:gs pos="80000">
                <a:srgbClr val="A40000">
                  <a:shade val="56000"/>
                  <a:satMod val="145000"/>
                </a:srgbClr>
              </a:gs>
              <a:gs pos="88000">
                <a:srgbClr val="A40000">
                  <a:shade val="63000"/>
                  <a:satMod val="160000"/>
                </a:srgbClr>
              </a:gs>
              <a:gs pos="100000">
                <a:srgbClr val="A4000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A4000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A4000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Calorimeter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1 m x 1m</a:t>
            </a:r>
          </a:p>
        </p:txBody>
      </p:sp>
      <p:sp>
        <p:nvSpPr>
          <p:cNvPr id="74" name="Date Placeholder 4">
            <a:extLst>
              <a:ext uri="{FF2B5EF4-FFF2-40B4-BE49-F238E27FC236}">
                <a16:creationId xmlns:a16="http://schemas.microsoft.com/office/drawing/2014/main" id="{165FA035-A2B3-E52B-2F42-43F5F2B2FA10}"/>
              </a:ext>
            </a:extLst>
          </p:cNvPr>
          <p:cNvSpPr txBox="1">
            <a:spLocks/>
          </p:cNvSpPr>
          <p:nvPr/>
        </p:nvSpPr>
        <p:spPr>
          <a:xfrm>
            <a:off x="2052655" y="5755414"/>
            <a:ext cx="40860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solidFill>
                  <a:srgbClr val="0C377B"/>
                </a:solidFill>
                <a:latin typeface="Corbel"/>
              </a:rPr>
              <a:t>1 m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FBC95961-F135-839F-212C-4CCFE022D70D}"/>
              </a:ext>
            </a:extLst>
          </p:cNvPr>
          <p:cNvCxnSpPr>
            <a:cxnSpLocks/>
          </p:cNvCxnSpPr>
          <p:nvPr/>
        </p:nvCxnSpPr>
        <p:spPr>
          <a:xfrm>
            <a:off x="10149932" y="6030407"/>
            <a:ext cx="1217098" cy="0"/>
          </a:xfrm>
          <a:prstGeom prst="straightConnector1">
            <a:avLst/>
          </a:prstGeom>
          <a:noFill/>
          <a:ln w="19050" cap="flat" cmpd="sng" algn="ctr">
            <a:solidFill>
              <a:srgbClr val="0C377B"/>
            </a:solidFill>
            <a:prstDash val="solid"/>
            <a:headEnd type="triangle"/>
            <a:tailEnd type="triangle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78" name="Date Placeholder 4">
            <a:extLst>
              <a:ext uri="{FF2B5EF4-FFF2-40B4-BE49-F238E27FC236}">
                <a16:creationId xmlns:a16="http://schemas.microsoft.com/office/drawing/2014/main" id="{617DEA08-48DC-8385-7DC9-EA1ED3CAAC49}"/>
              </a:ext>
            </a:extLst>
          </p:cNvPr>
          <p:cNvSpPr txBox="1">
            <a:spLocks/>
          </p:cNvSpPr>
          <p:nvPr/>
        </p:nvSpPr>
        <p:spPr>
          <a:xfrm>
            <a:off x="10577788" y="5780426"/>
            <a:ext cx="40860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solidFill>
                  <a:srgbClr val="0C377B"/>
                </a:solidFill>
                <a:latin typeface="Corbel"/>
              </a:rPr>
              <a:t>1 m</a:t>
            </a:r>
          </a:p>
        </p:txBody>
      </p:sp>
      <p:sp>
        <p:nvSpPr>
          <p:cNvPr id="135" name="CustomShape 3">
            <a:extLst>
              <a:ext uri="{FF2B5EF4-FFF2-40B4-BE49-F238E27FC236}">
                <a16:creationId xmlns:a16="http://schemas.microsoft.com/office/drawing/2014/main" id="{8EAA2D5D-C4D2-37A3-633D-02BB2E4F4224}"/>
              </a:ext>
            </a:extLst>
          </p:cNvPr>
          <p:cNvSpPr/>
          <p:nvPr/>
        </p:nvSpPr>
        <p:spPr>
          <a:xfrm>
            <a:off x="695400" y="1196752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300" dirty="0">
                <a:solidFill>
                  <a:schemeClr val="tx2"/>
                </a:solidFill>
              </a:rPr>
              <a:t>Small scintillators and scintillating fibers (ETH).</a:t>
            </a:r>
          </a:p>
        </p:txBody>
      </p:sp>
      <p:sp>
        <p:nvSpPr>
          <p:cNvPr id="136" name="CustomShape 3">
            <a:extLst>
              <a:ext uri="{FF2B5EF4-FFF2-40B4-BE49-F238E27FC236}">
                <a16:creationId xmlns:a16="http://schemas.microsoft.com/office/drawing/2014/main" id="{D16CD5AF-5EAB-5F8A-40D7-5854DAA303CE}"/>
              </a:ext>
            </a:extLst>
          </p:cNvPr>
          <p:cNvSpPr/>
          <p:nvPr/>
        </p:nvSpPr>
        <p:spPr>
          <a:xfrm>
            <a:off x="695400" y="1416048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300" dirty="0">
                <a:solidFill>
                  <a:schemeClr val="tx2"/>
                </a:solidFill>
              </a:rPr>
              <a:t>RICH detector (WP3) - CANCELED (parts not ready)</a:t>
            </a:r>
          </a:p>
        </p:txBody>
      </p:sp>
      <p:sp>
        <p:nvSpPr>
          <p:cNvPr id="137" name="CustomShape 3">
            <a:extLst>
              <a:ext uri="{FF2B5EF4-FFF2-40B4-BE49-F238E27FC236}">
                <a16:creationId xmlns:a16="http://schemas.microsoft.com/office/drawing/2014/main" id="{EA0486A9-4BE7-5CC2-A2BD-60EBEFEBF803}"/>
              </a:ext>
            </a:extLst>
          </p:cNvPr>
          <p:cNvSpPr/>
          <p:nvPr/>
        </p:nvSpPr>
        <p:spPr>
          <a:xfrm>
            <a:off x="695400" y="1628800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300" dirty="0">
                <a:solidFill>
                  <a:schemeClr val="tx2"/>
                </a:solidFill>
              </a:rPr>
              <a:t>RICH detector (CN). – CANCELED (dedicated test beam slot)</a:t>
            </a:r>
          </a:p>
        </p:txBody>
      </p:sp>
      <p:sp>
        <p:nvSpPr>
          <p:cNvPr id="138" name="CustomShape 3">
            <a:extLst>
              <a:ext uri="{FF2B5EF4-FFF2-40B4-BE49-F238E27FC236}">
                <a16:creationId xmlns:a16="http://schemas.microsoft.com/office/drawing/2014/main" id="{84F3D7BD-BC95-43D4-50DE-945950549A98}"/>
              </a:ext>
            </a:extLst>
          </p:cNvPr>
          <p:cNvSpPr/>
          <p:nvPr/>
        </p:nvSpPr>
        <p:spPr>
          <a:xfrm>
            <a:off x="695400" y="1848096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300" dirty="0">
                <a:solidFill>
                  <a:schemeClr val="tx2"/>
                </a:solidFill>
              </a:rPr>
              <a:t>FPMT and CEPC-HCAL, ECAL and MUON detector (CN).</a:t>
            </a:r>
          </a:p>
        </p:txBody>
      </p: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0BA00924-7A82-FE9D-542A-98717A49CDEE}"/>
              </a:ext>
            </a:extLst>
          </p:cNvPr>
          <p:cNvCxnSpPr>
            <a:cxnSpLocks/>
          </p:cNvCxnSpPr>
          <p:nvPr/>
        </p:nvCxnSpPr>
        <p:spPr>
          <a:xfrm flipV="1">
            <a:off x="3466502" y="2985701"/>
            <a:ext cx="1705734" cy="75902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CustomShape 3">
            <a:extLst>
              <a:ext uri="{FF2B5EF4-FFF2-40B4-BE49-F238E27FC236}">
                <a16:creationId xmlns:a16="http://schemas.microsoft.com/office/drawing/2014/main" id="{0EFB02A6-A0CB-A3EC-D1FD-877F21D60E8D}"/>
              </a:ext>
            </a:extLst>
          </p:cNvPr>
          <p:cNvSpPr/>
          <p:nvPr/>
        </p:nvSpPr>
        <p:spPr>
          <a:xfrm>
            <a:off x="407368" y="6165304"/>
            <a:ext cx="367240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Control room: 887-1-Q40 or 887-1-Q43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85C5AEE-35AA-752B-EF59-2E8A38A712BB}"/>
              </a:ext>
            </a:extLst>
          </p:cNvPr>
          <p:cNvSpPr/>
          <p:nvPr/>
        </p:nvSpPr>
        <p:spPr>
          <a:xfrm>
            <a:off x="4583832" y="3717032"/>
            <a:ext cx="2684553" cy="24228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Zone PPE158</a:t>
            </a:r>
            <a:endParaRPr lang="en-DK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286B57-BE7F-57BF-80D9-8B7763C088C0}"/>
              </a:ext>
            </a:extLst>
          </p:cNvPr>
          <p:cNvSpPr/>
          <p:nvPr/>
        </p:nvSpPr>
        <p:spPr>
          <a:xfrm>
            <a:off x="5638907" y="4491386"/>
            <a:ext cx="837321" cy="773961"/>
          </a:xfrm>
          <a:prstGeom prst="rect">
            <a:avLst/>
          </a:prstGeom>
          <a:gradFill rotWithShape="1"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ysDash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QFIB 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7BE821CD-0B5F-7976-E155-D3717E542088}"/>
              </a:ext>
            </a:extLst>
          </p:cNvPr>
          <p:cNvCxnSpPr>
            <a:cxnSpLocks/>
          </p:cNvCxnSpPr>
          <p:nvPr/>
        </p:nvCxnSpPr>
        <p:spPr>
          <a:xfrm>
            <a:off x="3466502" y="4919190"/>
            <a:ext cx="2172405" cy="0"/>
          </a:xfrm>
          <a:prstGeom prst="straightConnector1">
            <a:avLst/>
          </a:prstGeom>
          <a:noFill/>
          <a:ln w="19050" cap="flat" cmpd="sng" algn="ctr">
            <a:solidFill>
              <a:srgbClr val="0C377B"/>
            </a:solidFill>
            <a:prstDash val="solid"/>
            <a:tailEnd type="triangle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756E4F8-75F8-0F5E-890A-8F13F71AE3F0}"/>
              </a:ext>
            </a:extLst>
          </p:cNvPr>
          <p:cNvCxnSpPr>
            <a:cxnSpLocks/>
          </p:cNvCxnSpPr>
          <p:nvPr/>
        </p:nvCxnSpPr>
        <p:spPr>
          <a:xfrm>
            <a:off x="6476228" y="4919190"/>
            <a:ext cx="3673704" cy="0"/>
          </a:xfrm>
          <a:prstGeom prst="straightConnector1">
            <a:avLst/>
          </a:prstGeom>
          <a:noFill/>
          <a:ln w="19050" cap="flat" cmpd="sng" algn="ctr">
            <a:solidFill>
              <a:srgbClr val="0C377B"/>
            </a:solidFill>
            <a:prstDash val="solid"/>
            <a:tailEnd type="triangle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19" name="CustomShape 3">
            <a:extLst>
              <a:ext uri="{FF2B5EF4-FFF2-40B4-BE49-F238E27FC236}">
                <a16:creationId xmlns:a16="http://schemas.microsoft.com/office/drawing/2014/main" id="{6C32F8E3-29D8-9613-06F5-396AF86D92AF}"/>
              </a:ext>
            </a:extLst>
          </p:cNvPr>
          <p:cNvSpPr/>
          <p:nvPr/>
        </p:nvSpPr>
        <p:spPr>
          <a:xfrm>
            <a:off x="8256240" y="6165304"/>
            <a:ext cx="367240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Control room: 887-1-Q70 or 887-1-Q67 </a:t>
            </a:r>
          </a:p>
        </p:txBody>
      </p:sp>
      <p:pic>
        <p:nvPicPr>
          <p:cNvPr id="22" name="Picture 21" descr="A large concrete building with a yellow railing&#10;&#10;AI-generated content may be incorrect.">
            <a:extLst>
              <a:ext uri="{FF2B5EF4-FFF2-40B4-BE49-F238E27FC236}">
                <a16:creationId xmlns:a16="http://schemas.microsoft.com/office/drawing/2014/main" id="{20A05634-439C-BF59-B8E3-714F5A7D6F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2236" y="748126"/>
            <a:ext cx="2979070" cy="2234303"/>
          </a:xfrm>
          <a:prstGeom prst="rect">
            <a:avLst/>
          </a:prstGeom>
        </p:spPr>
      </p:pic>
      <p:pic>
        <p:nvPicPr>
          <p:cNvPr id="26" name="Picture 25" descr="A large factory with many machines&#10;&#10;AI-generated content may be incorrect.">
            <a:extLst>
              <a:ext uri="{FF2B5EF4-FFF2-40B4-BE49-F238E27FC236}">
                <a16:creationId xmlns:a16="http://schemas.microsoft.com/office/drawing/2014/main" id="{5A7D7736-CA0B-5326-8FC7-0D6A88D860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2108" y="743065"/>
            <a:ext cx="3000672" cy="2250980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DD77CD6-3A4D-0D41-9CE5-2B9C700B645A}"/>
              </a:ext>
            </a:extLst>
          </p:cNvPr>
          <p:cNvCxnSpPr>
            <a:cxnSpLocks/>
          </p:cNvCxnSpPr>
          <p:nvPr/>
        </p:nvCxnSpPr>
        <p:spPr>
          <a:xfrm flipV="1">
            <a:off x="9696400" y="2991764"/>
            <a:ext cx="528728" cy="71561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739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0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5" dur="indefinite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0" dur="indefinite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5" dur="indefinite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9" dur="indefinite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0" dur="indefinite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5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4" dur="indefinite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7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2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2" grpId="0"/>
      <p:bldP spid="2" grpId="1"/>
      <p:bldP spid="135" grpId="0"/>
      <p:bldP spid="135" grpId="1"/>
      <p:bldP spid="136" grpId="0"/>
      <p:bldP spid="136" grpId="1"/>
      <p:bldP spid="137" grpId="0"/>
      <p:bldP spid="137" grpId="1"/>
      <p:bldP spid="138" grpId="0"/>
      <p:bldP spid="138" grpId="1"/>
      <p:bldP spid="147" grpId="0"/>
      <p:bldP spid="147" grpId="1"/>
      <p:bldP spid="19" grpId="0"/>
      <p:bldP spid="1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186B30-0D78-2618-36C2-775EFB1806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ktangel 30">
            <a:extLst>
              <a:ext uri="{FF2B5EF4-FFF2-40B4-BE49-F238E27FC236}">
                <a16:creationId xmlns:a16="http://schemas.microsoft.com/office/drawing/2014/main" id="{D993D8CE-A4F2-759A-0B10-47559CDC3E6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a-DK" dirty="0"/>
          </a:p>
        </p:txBody>
      </p:sp>
      <p:sp>
        <p:nvSpPr>
          <p:cNvPr id="11" name="Line 6">
            <a:extLst>
              <a:ext uri="{FF2B5EF4-FFF2-40B4-BE49-F238E27FC236}">
                <a16:creationId xmlns:a16="http://schemas.microsoft.com/office/drawing/2014/main" id="{A887A6EE-1D07-22B0-696F-D06921C7154E}"/>
              </a:ext>
            </a:extLst>
          </p:cNvPr>
          <p:cNvSpPr/>
          <p:nvPr/>
        </p:nvSpPr>
        <p:spPr>
          <a:xfrm flipH="1">
            <a:off x="723404" y="217939"/>
            <a:ext cx="11468596" cy="0"/>
          </a:xfrm>
          <a:prstGeom prst="line">
            <a:avLst/>
          </a:prstGeom>
          <a:ln w="12700">
            <a:solidFill>
              <a:srgbClr val="3161AB"/>
            </a:solidFill>
            <a:round/>
          </a:ln>
        </p:spPr>
        <p:txBody>
          <a:bodyPr/>
          <a:lstStyle/>
          <a:p>
            <a:endParaRPr lang="en-DK"/>
          </a:p>
        </p:txBody>
      </p:sp>
      <p:sp>
        <p:nvSpPr>
          <p:cNvPr id="13" name="Tekstboks 17">
            <a:extLst>
              <a:ext uri="{FF2B5EF4-FFF2-40B4-BE49-F238E27FC236}">
                <a16:creationId xmlns:a16="http://schemas.microsoft.com/office/drawing/2014/main" id="{B4E6C714-F4CB-A632-C479-055C262FE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44472" y="6525345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200" dirty="0">
                <a:solidFill>
                  <a:srgbClr val="3161AB"/>
                </a:solidFill>
                <a:latin typeface="Calibri" pitchFamily="34" charset="0"/>
              </a:rPr>
              <a:t>Sune Jakobsen</a:t>
            </a:r>
            <a:endParaRPr lang="da-DK" sz="1200" dirty="0">
              <a:solidFill>
                <a:srgbClr val="3161AB"/>
              </a:solidFill>
              <a:latin typeface="Calibri" pitchFamily="34" charset="0"/>
            </a:endParaRPr>
          </a:p>
        </p:txBody>
      </p:sp>
      <p:cxnSp>
        <p:nvCxnSpPr>
          <p:cNvPr id="14" name="Lige forbindelse 13">
            <a:extLst>
              <a:ext uri="{FF2B5EF4-FFF2-40B4-BE49-F238E27FC236}">
                <a16:creationId xmlns:a16="http://schemas.microsoft.com/office/drawing/2014/main" id="{1636BA77-8381-0AD8-5C1C-A6B02613A221}"/>
              </a:ext>
            </a:extLst>
          </p:cNvPr>
          <p:cNvCxnSpPr>
            <a:cxnSpLocks/>
          </p:cNvCxnSpPr>
          <p:nvPr/>
        </p:nvCxnSpPr>
        <p:spPr>
          <a:xfrm flipH="1">
            <a:off x="0" y="6755532"/>
            <a:ext cx="12192000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5">
            <a:extLst>
              <a:ext uri="{FF2B5EF4-FFF2-40B4-BE49-F238E27FC236}">
                <a16:creationId xmlns:a16="http://schemas.microsoft.com/office/drawing/2014/main" id="{6CA03658-C7F5-037F-DF96-2B901E7723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40616" y="6552158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da-D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3/4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1" name="Picture 3">
            <a:extLst>
              <a:ext uri="{FF2B5EF4-FFF2-40B4-BE49-F238E27FC236}">
                <a16:creationId xmlns:a16="http://schemas.microsoft.com/office/drawing/2014/main" id="{FD634764-A546-8DD2-15C1-0F8DFBC0D5D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45" y="214200"/>
            <a:ext cx="583920" cy="571320"/>
          </a:xfrm>
          <a:prstGeom prst="rect">
            <a:avLst/>
          </a:prstGeom>
          <a:ln>
            <a:noFill/>
          </a:ln>
        </p:spPr>
      </p:pic>
      <p:sp>
        <p:nvSpPr>
          <p:cNvPr id="3" name="CustomShape 1">
            <a:extLst>
              <a:ext uri="{FF2B5EF4-FFF2-40B4-BE49-F238E27FC236}">
                <a16:creationId xmlns:a16="http://schemas.microsoft.com/office/drawing/2014/main" id="{3C22C76F-AA66-B609-5557-C5FD61EFE695}"/>
              </a:ext>
            </a:extLst>
          </p:cNvPr>
          <p:cNvSpPr/>
          <p:nvPr/>
        </p:nvSpPr>
        <p:spPr>
          <a:xfrm>
            <a:off x="623392" y="306360"/>
            <a:ext cx="11568608" cy="356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r>
              <a:rPr lang="en-US" sz="2600" i="1" dirty="0">
                <a:solidFill>
                  <a:srgbClr val="183962"/>
                </a:solidFill>
              </a:rPr>
              <a:t>DRD4 test beam – Beam setup</a:t>
            </a:r>
          </a:p>
        </p:txBody>
      </p:sp>
      <p:sp>
        <p:nvSpPr>
          <p:cNvPr id="4" name="CustomShape 3">
            <a:extLst>
              <a:ext uri="{FF2B5EF4-FFF2-40B4-BE49-F238E27FC236}">
                <a16:creationId xmlns:a16="http://schemas.microsoft.com/office/drawing/2014/main" id="{95EEDD2D-BAE5-2B00-DD10-D454A2DE7172}"/>
              </a:ext>
            </a:extLst>
          </p:cNvPr>
          <p:cNvSpPr/>
          <p:nvPr/>
        </p:nvSpPr>
        <p:spPr>
          <a:xfrm>
            <a:off x="335360" y="836712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Beam types to be prepared:</a:t>
            </a:r>
          </a:p>
        </p:txBody>
      </p:sp>
      <p:sp>
        <p:nvSpPr>
          <p:cNvPr id="7" name="CustomShape 3">
            <a:extLst>
              <a:ext uri="{FF2B5EF4-FFF2-40B4-BE49-F238E27FC236}">
                <a16:creationId xmlns:a16="http://schemas.microsoft.com/office/drawing/2014/main" id="{97E35ABA-B8CC-E8C5-5059-E7435323F48E}"/>
              </a:ext>
            </a:extLst>
          </p:cNvPr>
          <p:cNvSpPr/>
          <p:nvPr/>
        </p:nvSpPr>
        <p:spPr>
          <a:xfrm>
            <a:off x="335360" y="2276872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>
                <a:solidFill>
                  <a:schemeClr val="tx2"/>
                </a:solidFill>
              </a:rPr>
              <a:t>Beam size </a:t>
            </a:r>
            <a:r>
              <a:rPr lang="en-US" sz="1600" dirty="0">
                <a:solidFill>
                  <a:schemeClr val="tx2"/>
                </a:solidFill>
              </a:rPr>
              <a:t>in PPE 138:</a:t>
            </a:r>
          </a:p>
        </p:txBody>
      </p:sp>
      <p:sp>
        <p:nvSpPr>
          <p:cNvPr id="12" name="Tekstboks 16">
            <a:extLst>
              <a:ext uri="{FF2B5EF4-FFF2-40B4-BE49-F238E27FC236}">
                <a16:creationId xmlns:a16="http://schemas.microsoft.com/office/drawing/2014/main" id="{D064138B-FFBF-42A8-6381-0E8166179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25345"/>
            <a:ext cx="1034447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>
                <a:solidFill>
                  <a:srgbClr val="3161AB"/>
                </a:solidFill>
              </a:rPr>
              <a:t>DRD4 test beam preparation                    	                            DRD4 test beam preparation overview                       	                    03-10-2025	</a:t>
            </a:r>
          </a:p>
        </p:txBody>
      </p:sp>
      <p:sp>
        <p:nvSpPr>
          <p:cNvPr id="135" name="CustomShape 3">
            <a:extLst>
              <a:ext uri="{FF2B5EF4-FFF2-40B4-BE49-F238E27FC236}">
                <a16:creationId xmlns:a16="http://schemas.microsoft.com/office/drawing/2014/main" id="{2ECC578F-A22A-3DBF-4419-0C5BF588D5D0}"/>
              </a:ext>
            </a:extLst>
          </p:cNvPr>
          <p:cNvSpPr/>
          <p:nvPr/>
        </p:nvSpPr>
        <p:spPr>
          <a:xfrm>
            <a:off x="695400" y="1124744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300" dirty="0">
                <a:solidFill>
                  <a:schemeClr val="tx2"/>
                </a:solidFill>
              </a:rPr>
              <a:t>180 GeV muons</a:t>
            </a:r>
          </a:p>
        </p:txBody>
      </p:sp>
      <p:sp>
        <p:nvSpPr>
          <p:cNvPr id="136" name="CustomShape 3">
            <a:extLst>
              <a:ext uri="{FF2B5EF4-FFF2-40B4-BE49-F238E27FC236}">
                <a16:creationId xmlns:a16="http://schemas.microsoft.com/office/drawing/2014/main" id="{42A81E84-8AA0-369C-5223-B03A953B0FBA}"/>
              </a:ext>
            </a:extLst>
          </p:cNvPr>
          <p:cNvSpPr/>
          <p:nvPr/>
        </p:nvSpPr>
        <p:spPr>
          <a:xfrm>
            <a:off x="695400" y="1416048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300" dirty="0">
                <a:solidFill>
                  <a:schemeClr val="tx2"/>
                </a:solidFill>
              </a:rPr>
              <a:t>20, 50, 100, 150 and 180 GeV </a:t>
            </a:r>
            <a:r>
              <a:rPr lang="en-US" sz="1300" dirty="0" err="1">
                <a:solidFill>
                  <a:schemeClr val="tx2"/>
                </a:solidFill>
              </a:rPr>
              <a:t>pions</a:t>
            </a:r>
            <a:endParaRPr lang="en-US" sz="1300" dirty="0">
              <a:solidFill>
                <a:schemeClr val="tx2"/>
              </a:solidFill>
            </a:endParaRPr>
          </a:p>
        </p:txBody>
      </p:sp>
      <p:sp>
        <p:nvSpPr>
          <p:cNvPr id="8" name="CustomShape 3">
            <a:extLst>
              <a:ext uri="{FF2B5EF4-FFF2-40B4-BE49-F238E27FC236}">
                <a16:creationId xmlns:a16="http://schemas.microsoft.com/office/drawing/2014/main" id="{9DE98273-FCF7-49EA-E379-B90454066C55}"/>
              </a:ext>
            </a:extLst>
          </p:cNvPr>
          <p:cNvSpPr/>
          <p:nvPr/>
        </p:nvSpPr>
        <p:spPr>
          <a:xfrm>
            <a:off x="335360" y="3068960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Beam size in PPE 168:</a:t>
            </a:r>
          </a:p>
        </p:txBody>
      </p:sp>
      <p:sp>
        <p:nvSpPr>
          <p:cNvPr id="9" name="CustomShape 3">
            <a:extLst>
              <a:ext uri="{FF2B5EF4-FFF2-40B4-BE49-F238E27FC236}">
                <a16:creationId xmlns:a16="http://schemas.microsoft.com/office/drawing/2014/main" id="{F10C059F-6CA4-F2D4-5979-8A43D22188E1}"/>
              </a:ext>
            </a:extLst>
          </p:cNvPr>
          <p:cNvSpPr/>
          <p:nvPr/>
        </p:nvSpPr>
        <p:spPr>
          <a:xfrm>
            <a:off x="695400" y="2640184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300" dirty="0">
                <a:solidFill>
                  <a:schemeClr val="tx2"/>
                </a:solidFill>
              </a:rPr>
              <a:t>10 mm x 10 mm (detector is 5 mm x 5 mm)</a:t>
            </a:r>
          </a:p>
        </p:txBody>
      </p:sp>
      <p:sp>
        <p:nvSpPr>
          <p:cNvPr id="17" name="CustomShape 3">
            <a:extLst>
              <a:ext uri="{FF2B5EF4-FFF2-40B4-BE49-F238E27FC236}">
                <a16:creationId xmlns:a16="http://schemas.microsoft.com/office/drawing/2014/main" id="{864991CC-8FE1-030B-58A5-673594663620}"/>
              </a:ext>
            </a:extLst>
          </p:cNvPr>
          <p:cNvSpPr/>
          <p:nvPr/>
        </p:nvSpPr>
        <p:spPr>
          <a:xfrm>
            <a:off x="695400" y="3429000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300" dirty="0">
                <a:solidFill>
                  <a:schemeClr val="tx2"/>
                </a:solidFill>
              </a:rPr>
              <a:t>“As small as possible”</a:t>
            </a:r>
          </a:p>
        </p:txBody>
      </p:sp>
      <p:sp>
        <p:nvSpPr>
          <p:cNvPr id="22" name="CustomShape 3">
            <a:extLst>
              <a:ext uri="{FF2B5EF4-FFF2-40B4-BE49-F238E27FC236}">
                <a16:creationId xmlns:a16="http://schemas.microsoft.com/office/drawing/2014/main" id="{FFA82406-5CC3-688D-9AFE-29DB08EFDE4B}"/>
              </a:ext>
            </a:extLst>
          </p:cNvPr>
          <p:cNvSpPr/>
          <p:nvPr/>
        </p:nvSpPr>
        <p:spPr>
          <a:xfrm>
            <a:off x="335360" y="3864320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Particles per spill: Up to 10</a:t>
            </a:r>
            <a:r>
              <a:rPr lang="en-US" sz="1600" baseline="30000" dirty="0">
                <a:solidFill>
                  <a:schemeClr val="tx2"/>
                </a:solidFill>
              </a:rPr>
              <a:t>6</a:t>
            </a:r>
            <a:r>
              <a:rPr lang="en-US" sz="1600" dirty="0">
                <a:solidFill>
                  <a:schemeClr val="tx2"/>
                </a:solidFill>
              </a:rPr>
              <a:t>, but aim for ~3*10</a:t>
            </a:r>
            <a:r>
              <a:rPr lang="en-US" sz="1600" baseline="30000" dirty="0">
                <a:solidFill>
                  <a:schemeClr val="tx2"/>
                </a:solidFill>
              </a:rPr>
              <a:t>5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29" name="CustomShape 3">
            <a:extLst>
              <a:ext uri="{FF2B5EF4-FFF2-40B4-BE49-F238E27FC236}">
                <a16:creationId xmlns:a16="http://schemas.microsoft.com/office/drawing/2014/main" id="{132E38EC-D0F7-DB4A-D143-91364DEF2AFA}"/>
              </a:ext>
            </a:extLst>
          </p:cNvPr>
          <p:cNvSpPr/>
          <p:nvPr/>
        </p:nvSpPr>
        <p:spPr>
          <a:xfrm>
            <a:off x="335360" y="4584400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Access can be agreed between the groups (mainly matters for PPE138), but a starting point could be 10:00-11:00 and 18:00-19:00 daily</a:t>
            </a:r>
          </a:p>
        </p:txBody>
      </p:sp>
      <p:sp>
        <p:nvSpPr>
          <p:cNvPr id="5" name="CustomShape 3">
            <a:extLst>
              <a:ext uri="{FF2B5EF4-FFF2-40B4-BE49-F238E27FC236}">
                <a16:creationId xmlns:a16="http://schemas.microsoft.com/office/drawing/2014/main" id="{18B279FC-C603-F288-3549-3AB87981C203}"/>
              </a:ext>
            </a:extLst>
          </p:cNvPr>
          <p:cNvSpPr/>
          <p:nvPr/>
        </p:nvSpPr>
        <p:spPr>
          <a:xfrm>
            <a:off x="695400" y="1700808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300" dirty="0">
                <a:solidFill>
                  <a:schemeClr val="tx2"/>
                </a:solidFill>
              </a:rPr>
              <a:t>The beam type should be discussed and agreed between the groups, but I suggest to start with muons.</a:t>
            </a:r>
          </a:p>
        </p:txBody>
      </p:sp>
      <p:sp>
        <p:nvSpPr>
          <p:cNvPr id="6" name="Tekstboks 63">
            <a:extLst>
              <a:ext uri="{FF2B5EF4-FFF2-40B4-BE49-F238E27FC236}">
                <a16:creationId xmlns:a16="http://schemas.microsoft.com/office/drawing/2014/main" id="{578746FB-B3D8-FA50-C8D2-61815D83CC0E}"/>
              </a:ext>
            </a:extLst>
          </p:cNvPr>
          <p:cNvSpPr txBox="1"/>
          <p:nvPr/>
        </p:nvSpPr>
        <p:spPr>
          <a:xfrm>
            <a:off x="742608" y="-24"/>
            <a:ext cx="114493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3161AB"/>
                </a:solidFill>
                <a:latin typeface="Calibri" panose="020F0502020204030204" pitchFamily="34" charset="0"/>
              </a:rPr>
              <a:t>Locations                                                                                                                                                              </a:t>
            </a:r>
            <a:r>
              <a:rPr lang="en-US" sz="1000" u="sng" dirty="0">
                <a:solidFill>
                  <a:srgbClr val="3161AB"/>
                </a:solidFill>
                <a:latin typeface="Calibri" panose="020F0502020204030204" pitchFamily="34" charset="0"/>
              </a:rPr>
              <a:t>Beam setup</a:t>
            </a:r>
            <a:r>
              <a:rPr lang="en-US" sz="1000" dirty="0">
                <a:solidFill>
                  <a:srgbClr val="3161AB"/>
                </a:solidFill>
                <a:latin typeface="Calibri" panose="020F0502020204030204" pitchFamily="34" charset="0"/>
              </a:rPr>
              <a:t>                                                                                                                                                                Practical information</a:t>
            </a:r>
          </a:p>
        </p:txBody>
      </p:sp>
    </p:spTree>
    <p:extLst>
      <p:ext uri="{BB962C8B-B14F-4D97-AF65-F5344CB8AC3E}">
        <p14:creationId xmlns:p14="http://schemas.microsoft.com/office/powerpoint/2010/main" val="347998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9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3" dur="indefinite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4" dur="indefinite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9" dur="indefinite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3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4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9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4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9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3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4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9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3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84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7" grpId="0"/>
      <p:bldP spid="7" grpId="1"/>
      <p:bldP spid="135" grpId="0"/>
      <p:bldP spid="135" grpId="1"/>
      <p:bldP spid="136" grpId="0"/>
      <p:bldP spid="136" grpId="1"/>
      <p:bldP spid="8" grpId="0"/>
      <p:bldP spid="8" grpId="1"/>
      <p:bldP spid="9" grpId="0"/>
      <p:bldP spid="9" grpId="1"/>
      <p:bldP spid="17" grpId="0"/>
      <p:bldP spid="17" grpId="1"/>
      <p:bldP spid="22" grpId="0"/>
      <p:bldP spid="22" grpId="1"/>
      <p:bldP spid="29" grpId="0"/>
      <p:bldP spid="29" grpId="1"/>
      <p:bldP spid="5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575EEE-E5E8-393A-F493-CD6425580B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ktangel 30">
            <a:extLst>
              <a:ext uri="{FF2B5EF4-FFF2-40B4-BE49-F238E27FC236}">
                <a16:creationId xmlns:a16="http://schemas.microsoft.com/office/drawing/2014/main" id="{627681E8-A365-2B20-8F30-5CB965AC1E2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a-DK" dirty="0"/>
          </a:p>
        </p:txBody>
      </p:sp>
      <p:sp>
        <p:nvSpPr>
          <p:cNvPr id="11" name="Line 6">
            <a:extLst>
              <a:ext uri="{FF2B5EF4-FFF2-40B4-BE49-F238E27FC236}">
                <a16:creationId xmlns:a16="http://schemas.microsoft.com/office/drawing/2014/main" id="{0D3CFD57-D520-5F1E-0EF3-0724A1158263}"/>
              </a:ext>
            </a:extLst>
          </p:cNvPr>
          <p:cNvSpPr/>
          <p:nvPr/>
        </p:nvSpPr>
        <p:spPr>
          <a:xfrm flipH="1">
            <a:off x="723404" y="217939"/>
            <a:ext cx="11468596" cy="0"/>
          </a:xfrm>
          <a:prstGeom prst="line">
            <a:avLst/>
          </a:prstGeom>
          <a:ln w="12700">
            <a:solidFill>
              <a:srgbClr val="3161AB"/>
            </a:solidFill>
            <a:round/>
          </a:ln>
        </p:spPr>
        <p:txBody>
          <a:bodyPr/>
          <a:lstStyle/>
          <a:p>
            <a:endParaRPr lang="en-DK"/>
          </a:p>
        </p:txBody>
      </p:sp>
      <p:sp>
        <p:nvSpPr>
          <p:cNvPr id="13" name="Tekstboks 17">
            <a:extLst>
              <a:ext uri="{FF2B5EF4-FFF2-40B4-BE49-F238E27FC236}">
                <a16:creationId xmlns:a16="http://schemas.microsoft.com/office/drawing/2014/main" id="{EA5AFD8D-7FCE-BA32-C798-8BF9F4FB0A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44472" y="6525345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200" dirty="0">
                <a:solidFill>
                  <a:srgbClr val="3161AB"/>
                </a:solidFill>
                <a:latin typeface="Calibri" pitchFamily="34" charset="0"/>
              </a:rPr>
              <a:t>Sune Jakobsen</a:t>
            </a:r>
            <a:endParaRPr lang="da-DK" sz="1200" dirty="0">
              <a:solidFill>
                <a:srgbClr val="3161AB"/>
              </a:solidFill>
              <a:latin typeface="Calibri" pitchFamily="34" charset="0"/>
            </a:endParaRPr>
          </a:p>
        </p:txBody>
      </p:sp>
      <p:cxnSp>
        <p:nvCxnSpPr>
          <p:cNvPr id="14" name="Lige forbindelse 13">
            <a:extLst>
              <a:ext uri="{FF2B5EF4-FFF2-40B4-BE49-F238E27FC236}">
                <a16:creationId xmlns:a16="http://schemas.microsoft.com/office/drawing/2014/main" id="{1A157AFA-735D-93B6-EE1A-EE3E28969506}"/>
              </a:ext>
            </a:extLst>
          </p:cNvPr>
          <p:cNvCxnSpPr>
            <a:cxnSpLocks/>
          </p:cNvCxnSpPr>
          <p:nvPr/>
        </p:nvCxnSpPr>
        <p:spPr>
          <a:xfrm flipH="1">
            <a:off x="0" y="6755532"/>
            <a:ext cx="12192000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5">
            <a:extLst>
              <a:ext uri="{FF2B5EF4-FFF2-40B4-BE49-F238E27FC236}">
                <a16:creationId xmlns:a16="http://schemas.microsoft.com/office/drawing/2014/main" id="{3C0732A4-5C8C-639A-227D-914206E294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40616" y="6552158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da-D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4/4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1" name="Picture 3">
            <a:extLst>
              <a:ext uri="{FF2B5EF4-FFF2-40B4-BE49-F238E27FC236}">
                <a16:creationId xmlns:a16="http://schemas.microsoft.com/office/drawing/2014/main" id="{F8637C7C-C067-F619-F65B-5C5DF81212B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45" y="214200"/>
            <a:ext cx="583920" cy="571320"/>
          </a:xfrm>
          <a:prstGeom prst="rect">
            <a:avLst/>
          </a:prstGeom>
          <a:ln>
            <a:noFill/>
          </a:ln>
        </p:spPr>
      </p:pic>
      <p:sp>
        <p:nvSpPr>
          <p:cNvPr id="3" name="CustomShape 1">
            <a:extLst>
              <a:ext uri="{FF2B5EF4-FFF2-40B4-BE49-F238E27FC236}">
                <a16:creationId xmlns:a16="http://schemas.microsoft.com/office/drawing/2014/main" id="{99608A29-6455-8FA4-E51C-7966E23163D3}"/>
              </a:ext>
            </a:extLst>
          </p:cNvPr>
          <p:cNvSpPr/>
          <p:nvPr/>
        </p:nvSpPr>
        <p:spPr>
          <a:xfrm>
            <a:off x="623392" y="306360"/>
            <a:ext cx="11568608" cy="356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r>
              <a:rPr lang="en-US" sz="2600" i="1" dirty="0">
                <a:solidFill>
                  <a:srgbClr val="183962"/>
                </a:solidFill>
              </a:rPr>
              <a:t>DRD4 test beam - Practical information</a:t>
            </a:r>
          </a:p>
        </p:txBody>
      </p:sp>
      <p:sp>
        <p:nvSpPr>
          <p:cNvPr id="4" name="CustomShape 3">
            <a:extLst>
              <a:ext uri="{FF2B5EF4-FFF2-40B4-BE49-F238E27FC236}">
                <a16:creationId xmlns:a16="http://schemas.microsoft.com/office/drawing/2014/main" id="{7330B766-B0A6-6C1E-49C4-A8AE260183CF}"/>
              </a:ext>
            </a:extLst>
          </p:cNvPr>
          <p:cNvSpPr/>
          <p:nvPr/>
        </p:nvSpPr>
        <p:spPr>
          <a:xfrm>
            <a:off x="335360" y="836712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Please ask for access to the control rooms.</a:t>
            </a:r>
          </a:p>
        </p:txBody>
      </p:sp>
      <p:sp>
        <p:nvSpPr>
          <p:cNvPr id="7" name="CustomShape 3">
            <a:extLst>
              <a:ext uri="{FF2B5EF4-FFF2-40B4-BE49-F238E27FC236}">
                <a16:creationId xmlns:a16="http://schemas.microsoft.com/office/drawing/2014/main" id="{649C6FE5-51EB-64BC-FAD5-4B6FDDBA328D}"/>
              </a:ext>
            </a:extLst>
          </p:cNvPr>
          <p:cNvSpPr/>
          <p:nvPr/>
        </p:nvSpPr>
        <p:spPr>
          <a:xfrm>
            <a:off x="335360" y="2276872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The groups before DRD4 will have cleared the zones by 11:00 on 15/10, so we start installation then.</a:t>
            </a:r>
          </a:p>
        </p:txBody>
      </p:sp>
      <p:sp>
        <p:nvSpPr>
          <p:cNvPr id="12" name="Tekstboks 16">
            <a:extLst>
              <a:ext uri="{FF2B5EF4-FFF2-40B4-BE49-F238E27FC236}">
                <a16:creationId xmlns:a16="http://schemas.microsoft.com/office/drawing/2014/main" id="{183BBC2E-7B42-22F1-A872-68C1007CB2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25345"/>
            <a:ext cx="1034447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>
                <a:solidFill>
                  <a:srgbClr val="3161AB"/>
                </a:solidFill>
              </a:rPr>
              <a:t>DRD4 test beam preparation                    	                            DRD4 test beam preparation overview                       	                    03-10-2025	</a:t>
            </a:r>
          </a:p>
        </p:txBody>
      </p:sp>
      <p:sp>
        <p:nvSpPr>
          <p:cNvPr id="2" name="CustomShape 3">
            <a:extLst>
              <a:ext uri="{FF2B5EF4-FFF2-40B4-BE49-F238E27FC236}">
                <a16:creationId xmlns:a16="http://schemas.microsoft.com/office/drawing/2014/main" id="{1D1FE7BE-7114-F314-CE81-D97471133BF5}"/>
              </a:ext>
            </a:extLst>
          </p:cNvPr>
          <p:cNvSpPr/>
          <p:nvPr/>
        </p:nvSpPr>
        <p:spPr>
          <a:xfrm>
            <a:off x="335360" y="1124744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Every person participating in the test most have:</a:t>
            </a:r>
          </a:p>
        </p:txBody>
      </p:sp>
      <p:sp>
        <p:nvSpPr>
          <p:cNvPr id="135" name="CustomShape 3">
            <a:extLst>
              <a:ext uri="{FF2B5EF4-FFF2-40B4-BE49-F238E27FC236}">
                <a16:creationId xmlns:a16="http://schemas.microsoft.com/office/drawing/2014/main" id="{04939C71-EF38-A6BC-2CCE-F6F9D1356F19}"/>
              </a:ext>
            </a:extLst>
          </p:cNvPr>
          <p:cNvSpPr/>
          <p:nvPr/>
        </p:nvSpPr>
        <p:spPr>
          <a:xfrm>
            <a:off x="695400" y="1409504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300" dirty="0">
                <a:solidFill>
                  <a:schemeClr val="tx2"/>
                </a:solidFill>
              </a:rPr>
              <a:t>CERN Dosimeter</a:t>
            </a:r>
          </a:p>
        </p:txBody>
      </p:sp>
      <p:sp>
        <p:nvSpPr>
          <p:cNvPr id="136" name="CustomShape 3">
            <a:extLst>
              <a:ext uri="{FF2B5EF4-FFF2-40B4-BE49-F238E27FC236}">
                <a16:creationId xmlns:a16="http://schemas.microsoft.com/office/drawing/2014/main" id="{20109ECD-C6F2-8DF6-EB7F-B5C5725398FC}"/>
              </a:ext>
            </a:extLst>
          </p:cNvPr>
          <p:cNvSpPr/>
          <p:nvPr/>
        </p:nvSpPr>
        <p:spPr>
          <a:xfrm>
            <a:off x="695400" y="1700808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300" dirty="0">
                <a:solidFill>
                  <a:schemeClr val="tx2"/>
                </a:solidFill>
              </a:rPr>
              <a:t>Safety shoes</a:t>
            </a:r>
          </a:p>
        </p:txBody>
      </p:sp>
      <p:sp>
        <p:nvSpPr>
          <p:cNvPr id="137" name="CustomShape 3">
            <a:extLst>
              <a:ext uri="{FF2B5EF4-FFF2-40B4-BE49-F238E27FC236}">
                <a16:creationId xmlns:a16="http://schemas.microsoft.com/office/drawing/2014/main" id="{D8DEA900-D4A5-0C2B-6839-2089B8A26BD2}"/>
              </a:ext>
            </a:extLst>
          </p:cNvPr>
          <p:cNvSpPr/>
          <p:nvPr/>
        </p:nvSpPr>
        <p:spPr>
          <a:xfrm>
            <a:off x="695400" y="1988840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300" dirty="0">
                <a:solidFill>
                  <a:schemeClr val="tx2"/>
                </a:solidFill>
              </a:rPr>
              <a:t>Helmet</a:t>
            </a:r>
          </a:p>
        </p:txBody>
      </p:sp>
      <p:sp>
        <p:nvSpPr>
          <p:cNvPr id="147" name="CustomShape 3">
            <a:extLst>
              <a:ext uri="{FF2B5EF4-FFF2-40B4-BE49-F238E27FC236}">
                <a16:creationId xmlns:a16="http://schemas.microsoft.com/office/drawing/2014/main" id="{9CAE24BD-EC73-3729-1695-4C2877EE2AEA}"/>
              </a:ext>
            </a:extLst>
          </p:cNvPr>
          <p:cNvSpPr/>
          <p:nvPr/>
        </p:nvSpPr>
        <p:spPr>
          <a:xfrm>
            <a:off x="335360" y="2636912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So far there was no request for handling/transport support.</a:t>
            </a:r>
          </a:p>
        </p:txBody>
      </p:sp>
      <p:sp>
        <p:nvSpPr>
          <p:cNvPr id="8" name="CustomShape 3">
            <a:extLst>
              <a:ext uri="{FF2B5EF4-FFF2-40B4-BE49-F238E27FC236}">
                <a16:creationId xmlns:a16="http://schemas.microsoft.com/office/drawing/2014/main" id="{1B667EC3-7F7A-367D-A7A6-ACE63B252C89}"/>
              </a:ext>
            </a:extLst>
          </p:cNvPr>
          <p:cNvSpPr/>
          <p:nvPr/>
        </p:nvSpPr>
        <p:spPr>
          <a:xfrm>
            <a:off x="335360" y="2924944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Request for zone 138:</a:t>
            </a:r>
          </a:p>
        </p:txBody>
      </p:sp>
      <p:sp>
        <p:nvSpPr>
          <p:cNvPr id="9" name="CustomShape 3">
            <a:extLst>
              <a:ext uri="{FF2B5EF4-FFF2-40B4-BE49-F238E27FC236}">
                <a16:creationId xmlns:a16="http://schemas.microsoft.com/office/drawing/2014/main" id="{E34CD06C-F01F-E0C3-6611-9C3C260F761D}"/>
              </a:ext>
            </a:extLst>
          </p:cNvPr>
          <p:cNvSpPr/>
          <p:nvPr/>
        </p:nvSpPr>
        <p:spPr>
          <a:xfrm>
            <a:off x="695400" y="3281712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300" dirty="0">
                <a:solidFill>
                  <a:schemeClr val="tx2"/>
                </a:solidFill>
              </a:rPr>
              <a:t>One 2D table: 40 cm x 100 cm, 100 kg</a:t>
            </a:r>
          </a:p>
        </p:txBody>
      </p:sp>
      <p:sp>
        <p:nvSpPr>
          <p:cNvPr id="17" name="CustomShape 3">
            <a:extLst>
              <a:ext uri="{FF2B5EF4-FFF2-40B4-BE49-F238E27FC236}">
                <a16:creationId xmlns:a16="http://schemas.microsoft.com/office/drawing/2014/main" id="{48B94CF7-B83C-9E62-BB59-DCC764C9196F}"/>
              </a:ext>
            </a:extLst>
          </p:cNvPr>
          <p:cNvSpPr/>
          <p:nvPr/>
        </p:nvSpPr>
        <p:spPr>
          <a:xfrm>
            <a:off x="695400" y="3573016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300" dirty="0">
                <a:solidFill>
                  <a:schemeClr val="tx2"/>
                </a:solidFill>
              </a:rPr>
              <a:t>SPS warning signals to the zone (from the control room)</a:t>
            </a:r>
          </a:p>
        </p:txBody>
      </p:sp>
      <p:sp>
        <p:nvSpPr>
          <p:cNvPr id="22" name="CustomShape 3">
            <a:extLst>
              <a:ext uri="{FF2B5EF4-FFF2-40B4-BE49-F238E27FC236}">
                <a16:creationId xmlns:a16="http://schemas.microsoft.com/office/drawing/2014/main" id="{78A0DEE0-CDE3-194D-34FD-6AA8899CDDC2}"/>
              </a:ext>
            </a:extLst>
          </p:cNvPr>
          <p:cNvSpPr/>
          <p:nvPr/>
        </p:nvSpPr>
        <p:spPr>
          <a:xfrm>
            <a:off x="335360" y="4149080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Request for zone 168:</a:t>
            </a:r>
          </a:p>
        </p:txBody>
      </p:sp>
      <p:sp>
        <p:nvSpPr>
          <p:cNvPr id="23" name="CustomShape 3">
            <a:extLst>
              <a:ext uri="{FF2B5EF4-FFF2-40B4-BE49-F238E27FC236}">
                <a16:creationId xmlns:a16="http://schemas.microsoft.com/office/drawing/2014/main" id="{49F00BC4-133F-1070-2DBB-E38B99F8027B}"/>
              </a:ext>
            </a:extLst>
          </p:cNvPr>
          <p:cNvSpPr/>
          <p:nvPr/>
        </p:nvSpPr>
        <p:spPr>
          <a:xfrm>
            <a:off x="695400" y="4505848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300" dirty="0">
                <a:solidFill>
                  <a:schemeClr val="tx2"/>
                </a:solidFill>
              </a:rPr>
              <a:t>One 2D table: 100 cm x 100 cm, 100 kg</a:t>
            </a:r>
          </a:p>
        </p:txBody>
      </p:sp>
      <p:sp>
        <p:nvSpPr>
          <p:cNvPr id="26" name="CustomShape 3">
            <a:extLst>
              <a:ext uri="{FF2B5EF4-FFF2-40B4-BE49-F238E27FC236}">
                <a16:creationId xmlns:a16="http://schemas.microsoft.com/office/drawing/2014/main" id="{FC2D578B-ADB1-0A02-591B-29B7399731B6}"/>
              </a:ext>
            </a:extLst>
          </p:cNvPr>
          <p:cNvSpPr/>
          <p:nvPr/>
        </p:nvSpPr>
        <p:spPr>
          <a:xfrm>
            <a:off x="335360" y="4869160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There will be a safety inspection after the setup is FULLY ready and before first beam.</a:t>
            </a:r>
          </a:p>
        </p:txBody>
      </p:sp>
      <p:sp>
        <p:nvSpPr>
          <p:cNvPr id="27" name="CustomShape 3">
            <a:extLst>
              <a:ext uri="{FF2B5EF4-FFF2-40B4-BE49-F238E27FC236}">
                <a16:creationId xmlns:a16="http://schemas.microsoft.com/office/drawing/2014/main" id="{D019CF6D-64D0-83B8-DD98-0839B5AE671C}"/>
              </a:ext>
            </a:extLst>
          </p:cNvPr>
          <p:cNvSpPr/>
          <p:nvPr/>
        </p:nvSpPr>
        <p:spPr>
          <a:xfrm>
            <a:off x="695400" y="5232472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300" dirty="0">
                <a:solidFill>
                  <a:schemeClr val="tx2"/>
                </a:solidFill>
              </a:rPr>
              <a:t>Suggested time for safety inspection: 16:00</a:t>
            </a:r>
          </a:p>
        </p:txBody>
      </p:sp>
      <p:sp>
        <p:nvSpPr>
          <p:cNvPr id="28" name="CustomShape 3">
            <a:extLst>
              <a:ext uri="{FF2B5EF4-FFF2-40B4-BE49-F238E27FC236}">
                <a16:creationId xmlns:a16="http://schemas.microsoft.com/office/drawing/2014/main" id="{059F7296-FED8-3FE8-EC0B-CB3121379B91}"/>
              </a:ext>
            </a:extLst>
          </p:cNvPr>
          <p:cNvSpPr/>
          <p:nvPr/>
        </p:nvSpPr>
        <p:spPr>
          <a:xfrm>
            <a:off x="335360" y="5589240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Please bring EVERYTHING needed including e.g. long power cables, power distribution, grounding cables, adaptors, cables, parts to adjust position etc.</a:t>
            </a:r>
          </a:p>
        </p:txBody>
      </p:sp>
      <p:sp>
        <p:nvSpPr>
          <p:cNvPr id="30" name="Tekstboks 63">
            <a:extLst>
              <a:ext uri="{FF2B5EF4-FFF2-40B4-BE49-F238E27FC236}">
                <a16:creationId xmlns:a16="http://schemas.microsoft.com/office/drawing/2014/main" id="{CA2236BD-1295-DDC2-6487-08261693D853}"/>
              </a:ext>
            </a:extLst>
          </p:cNvPr>
          <p:cNvSpPr txBox="1"/>
          <p:nvPr/>
        </p:nvSpPr>
        <p:spPr>
          <a:xfrm>
            <a:off x="742608" y="-24"/>
            <a:ext cx="114493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3161AB"/>
                </a:solidFill>
                <a:latin typeface="Calibri" panose="020F0502020204030204" pitchFamily="34" charset="0"/>
              </a:rPr>
              <a:t>Locations                                                                                                                                                              Beam setup                                                                                                                                                                </a:t>
            </a:r>
            <a:r>
              <a:rPr lang="en-US" sz="1000" u="sng" dirty="0">
                <a:solidFill>
                  <a:srgbClr val="3161AB"/>
                </a:solidFill>
                <a:latin typeface="Calibri" panose="020F0502020204030204" pitchFamily="34" charset="0"/>
              </a:rPr>
              <a:t>Practical information</a:t>
            </a:r>
          </a:p>
        </p:txBody>
      </p:sp>
    </p:spTree>
    <p:extLst>
      <p:ext uri="{BB962C8B-B14F-4D97-AF65-F5344CB8AC3E}">
        <p14:creationId xmlns:p14="http://schemas.microsoft.com/office/powerpoint/2010/main" val="3321780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3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4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8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9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4" dur="indefinite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8" dur="indefinite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9" dur="indefinite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3" dur="indefinite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4" dur="indefinite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9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3" dur="indefinite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84" dur="indefinite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89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4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9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3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04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09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3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14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8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19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3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24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7" grpId="0"/>
      <p:bldP spid="7" grpId="1"/>
      <p:bldP spid="2" grpId="0"/>
      <p:bldP spid="2" grpId="1"/>
      <p:bldP spid="135" grpId="0"/>
      <p:bldP spid="135" grpId="1"/>
      <p:bldP spid="136" grpId="0"/>
      <p:bldP spid="136" grpId="1"/>
      <p:bldP spid="137" grpId="0"/>
      <p:bldP spid="137" grpId="1"/>
      <p:bldP spid="147" grpId="0"/>
      <p:bldP spid="147" grpId="1"/>
      <p:bldP spid="8" grpId="0"/>
      <p:bldP spid="8" grpId="1"/>
      <p:bldP spid="9" grpId="0"/>
      <p:bldP spid="9" grpId="1"/>
      <p:bldP spid="17" grpId="0"/>
      <p:bldP spid="17" grpId="1"/>
      <p:bldP spid="22" grpId="0"/>
      <p:bldP spid="22" grpId="1"/>
      <p:bldP spid="23" grpId="0"/>
      <p:bldP spid="23" grpId="1"/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theme/theme1.xml><?xml version="1.0" encoding="utf-8"?>
<a:theme xmlns:a="http://schemas.openxmlformats.org/drawingml/2006/main" name="1_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63286</TotalTime>
  <Words>469</Words>
  <Application>Microsoft Office PowerPoint</Application>
  <PresentationFormat>Widescreen</PresentationFormat>
  <Paragraphs>64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Corbel</vt:lpstr>
      <vt:lpstr>Times New Roman</vt:lpstr>
      <vt:lpstr>1_Kontortema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Sune Jakobsen</dc:creator>
  <cp:lastModifiedBy>Sune Jakobsen</cp:lastModifiedBy>
  <cp:revision>938</cp:revision>
  <cp:lastPrinted>2018-06-11T07:55:06Z</cp:lastPrinted>
  <dcterms:modified xsi:type="dcterms:W3CDTF">2025-10-03T12:47:54Z</dcterms:modified>
</cp:coreProperties>
</file>