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271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7" r:id="rId11"/>
    <p:sldId id="268" r:id="rId12"/>
    <p:sldId id="272" r:id="rId13"/>
    <p:sldId id="273" r:id="rId14"/>
    <p:sldId id="269" r:id="rId15"/>
    <p:sldId id="274" r:id="rId16"/>
  </p:sldIdLst>
  <p:sldSz cx="10080625" cy="5670550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4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014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3A34875-9818-4815-A5A4-0C686B7FB86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FreeSans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CAE8E9-602E-43D4-AFB1-46645DBD3388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FreeSans" pitchFamily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2A0DF1-7821-43BB-9440-30112EE457B1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FreeSans" pitchFamily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A3F06D-5207-4BCF-AF8B-E9C192FC7338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0B17261A-CB98-4490-859C-1FBB63DDEEBD}" type="slidenum">
              <a:t>‹#›</a:t>
            </a:fld>
            <a:endParaRPr lang="de-DE" sz="14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62727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0B79A9-7048-47A4-B483-3545DCACA84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79" cy="4008959"/>
          </a:xfrm>
          <a:prstGeom prst="rect">
            <a:avLst/>
          </a:prstGeom>
          <a:solidFill>
            <a:srgbClr val="003860"/>
          </a:solidFill>
          <a:ln w="12600">
            <a:solidFill>
              <a:srgbClr val="00386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C4A324-6B78-4730-BC91-6788BA500DB6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5CB211B0-3E83-46DD-90C3-644C4025F43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de-DE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C1F8DD-14B5-4ACB-B5D2-13845064ACD0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de-DE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717155-AE33-4992-8E74-93887FE14724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rtl="0" hangingPunct="0">
              <a:buNone/>
              <a:tabLst/>
              <a:defRPr lang="de-DE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13C9A1-A761-4903-AF22-52451EF22AE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de-DE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624DCB7E-FDE5-4672-8BDA-FF1E47F5886A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3464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de-DE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5564E5-B7E5-4451-8D96-AD32697A952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20156BA-6790-4194-8726-7E97F1CEDD4F}" type="slidenum">
              <a:t>1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04BF99-F0A4-42A4-ADD9-602F435E6AE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6A0BB7-425C-46D5-A0D1-0FC258B32A3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6019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669FB4-3A71-4C2E-8323-29C51FBCDC8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21B4F73-4AF7-4580-ACEF-5AC5269C8687}" type="slidenum">
              <a:t>10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941BB6-D792-4755-A52B-B371F8C5A61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56A4EA-B57E-420B-A42B-19AF65F5C1E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D2C9B7-2AE4-4150-8C68-3BF95481FC2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E5E47174-F229-424B-9B85-81E9A7D94C27}" type="slidenum">
              <a:t>11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59D406-B7AB-40E7-9477-6CFDB6EAE92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B0760F-43EA-480F-9C0A-E07874D063E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40CB4-75C6-4670-8C1A-ED514020C10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5CAF2E95-4414-4F63-B5AD-D59C56CAE4BF}" type="slidenum">
              <a:t>12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6101B1-CD40-425E-B307-1EDA30BF703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1D95DD-B03D-4EBC-8718-893BD86F192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2576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40CB4-75C6-4670-8C1A-ED514020C10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5CAF2E95-4414-4F63-B5AD-D59C56CAE4BF}" type="slidenum">
              <a:t>13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6101B1-CD40-425E-B307-1EDA30BF703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1D95DD-B03D-4EBC-8718-893BD86F192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9194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40CB4-75C6-4670-8C1A-ED514020C10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5CAF2E95-4414-4F63-B5AD-D59C56CAE4BF}" type="slidenum">
              <a:t>14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6101B1-CD40-425E-B307-1EDA30BF703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1D95DD-B03D-4EBC-8718-893BD86F192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40CB4-75C6-4670-8C1A-ED514020C10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5CAF2E95-4414-4F63-B5AD-D59C56CAE4BF}" type="slidenum">
              <a:t>15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6101B1-CD40-425E-B307-1EDA30BF703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1D95DD-B03D-4EBC-8718-893BD86F192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19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BDB64A-8072-4756-BEE0-4A52B2AB4C3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49B5E115-7584-4B1B-9186-89068FFA3D70}" type="slidenum">
              <a:t>2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582DD8-C17F-4043-9078-CF035A1CC1D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0F248E-CCA6-456B-A87C-F278B567601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0318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D78DC-6264-4519-9C10-E702110F844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BC3A3822-0747-4F67-8832-2C1E5D60FAF0}" type="slidenum">
              <a:t>3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94F5BA-AF25-4676-BC0A-2A242C05680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03A5BE-1904-41F7-920C-69E3386EFFB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BDB64A-8072-4756-BEE0-4A52B2AB4C3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49B5E115-7584-4B1B-9186-89068FFA3D70}" type="slidenum">
              <a:t>4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582DD8-C17F-4043-9078-CF035A1CC1D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0F248E-CCA6-456B-A87C-F278B567601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AE8201-8620-4ED1-8667-67CC53BA609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53918AA-64E2-4C47-A06B-A2A6CECF6D86}" type="slidenum">
              <a:t>5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93356E-AE46-4726-93FA-987D3F9C82A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D52C81-9DA6-443B-ABBD-9B7CACE56F8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EC156A-3D2C-494E-A6E5-7ADC3EA2A08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608F1FE-DB96-47D5-A8EB-A36E45762D90}" type="slidenum">
              <a:t>6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DF988F-DBBF-455C-AFE3-1E638A2953C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A563DD-08AF-4035-BA67-52DF6851D6A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59F39-971D-4E82-BDB8-513D57FA235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2D2E4EA-122B-42E3-B114-F864B45BD64F}" type="slidenum">
              <a:t>7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25BA88-5F7E-4CB1-A526-397FFEE740F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504B45-D91A-401C-B41A-597F205DBF2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9F295E-30BF-42D7-B8A3-4EBFE7B8236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76ACCE9-A32A-4EDB-89CB-E6BA41447833}" type="slidenum">
              <a:t>8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765931-9DFD-4E32-83EE-D6BFE6C2DE3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D9B30F-BC58-4B23-9DA7-08A024751EE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6EC273-1A43-413F-8261-5606C9A33EB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48377230-B512-4A05-9647-3C3A776AA7DA}" type="slidenum">
              <a:t>9</a:t>
            </a:fld>
            <a:endParaRPr lang="de-DE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F56425-8AA4-4E7E-A698-1D9F16C624C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CCC08D-FC48-4D9F-BE3D-60DDAB20AF6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2285B-BAC6-49E6-AD2D-0199A6EA7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4238B5-6B87-4979-BECF-F4857555B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0416B4-7D7B-4FD4-9482-000346F1DD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E4D1F0CB-2143-45A7-885D-01F3CAA1DC41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B781AD-919D-4745-90B3-03ED6FFCB82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B43710-6D61-42C4-89B7-3E40F2CC0EA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156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78D93-F45C-424E-95DF-3CFA1F45A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5136B8-E80F-468F-B20F-F724B506B3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522EFC-5B58-4E45-94CC-C834ADD52E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864B6C7A-AE22-4501-B835-25F9416FB6FF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6658F-2644-4997-B250-5F5089C2A83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CCD092-90A3-49DF-A7F7-1E055C1E809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963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F8E11D-6303-450D-8D45-7D0B3AAD5F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561263" y="0"/>
            <a:ext cx="2519362" cy="45434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19C1BF-2C4D-4EF1-A351-13E7C9EB2D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408863" cy="45434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2E75F-E594-4AE8-9BFB-65E4CFD3F7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D281D6F6-6CE3-4FD6-9D1D-2F8A9F30207A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CD263-BA60-4753-9415-AA1D047F255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ACA98-599A-4892-95E0-8CDFB47AE37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7740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26CD0-C155-43FF-A018-C6606D3F6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647F0-746A-4B3D-AF19-27F545A48E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F03D5-BF07-4475-BE31-8C9A03D56E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9D74A740-CEB5-4A52-8360-E1AE1F497484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30032F-2FB4-456D-BDF4-F6B744EA54D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99F2F7-FA38-414E-80FF-77AEAFB0A33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874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B0910-C32D-4BA9-AB83-9F50400EB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D4D0F-C9A5-4BC9-9E69-D77E824A9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ED9AC-E937-4422-AB55-F551E39167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9719A2DB-417E-4555-A189-19C7C71B56FE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96E8AF-A579-4983-AF12-68D4BBEF238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F0DFA6-AE0A-4D34-97B6-98713A4A265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367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4AE76-91D5-4E06-8C8C-750F9A0D4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E8123-B86B-4C27-84F2-BB47DD83E9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079500"/>
            <a:ext cx="4459287" cy="34639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105334-6D7B-4AA5-B311-2710248E75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079500"/>
            <a:ext cx="4460875" cy="34639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FE4FB8-EB97-412B-A1F1-44B8AB1C19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F321B100-FE56-4CB7-B546-7588DFB8B5D5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24BE792-0E5A-490E-A54E-1EA6332E7A6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63F09C-B71F-4222-913C-A7CD40F2961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9166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E0942-373C-4B55-900F-3AAAAC026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88554D-8A20-43FB-944C-F68627E68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2D86AF-49F3-46C9-8751-730056DF4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05605B-98C1-400F-80BE-F966907FB8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9CCE34-628E-463F-8F7A-8317C997F5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88E772-C060-4648-992F-1CF27F1055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FF7C7A60-245A-4539-B495-ED26E315E765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DCA651D-F6BF-40A2-A42B-44521100288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66A9837-B81C-48BB-BD01-85661726947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27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128A6-9404-4680-8537-F8A8373C3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17F066-5D5A-4C93-B69A-F5524A2FFE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8D12A034-B8F3-4356-B40B-5A1619D33DFB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2CA2D-7B3E-4D7C-AECC-EFDF463C5EC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5CBBA-66FF-4C13-972A-42E57E4EA76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779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4F9E1C-5F9C-4B8D-9B06-5FD4EFBEE5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2BD61847-FEA6-472D-9CD8-D876A2BC59F0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F368FF-129D-481D-A57A-F4EC6EC4150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062F80-847E-4615-91A6-36A6B3015D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35893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F9658-53D0-41A3-9BC6-0BA3A6C48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CCC5-8D22-459A-AA5F-356DB5691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803D8B-A870-4FC4-88EC-29803A320F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7188EB-9DBB-44D4-8041-326953B5F5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F9679EE8-0736-4190-A896-D12D1D51662F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915B16-8C81-4EE9-A328-B184C76F7BC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C3F873E-B9F4-4535-85F9-227DCBA722C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304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C7217-244C-4DD6-A031-03E3FA514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431025-E11F-4C53-BBA3-5171813456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ABAB6E-B948-4464-AC05-E38D60EA2F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F415EB-4B42-4D4E-BC13-B7CB554555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7102C791-D61C-4AB6-83DC-3C9E616AD210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B37A9AD-8E00-40F0-87BA-67DFE2B41AB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ADC9FC5-86A4-4798-8D8B-98089649EE4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8239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4361FE-2800-45D3-8FA0-4126E2DE9B0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0080000" cy="720000"/>
          </a:xfrm>
          <a:prstGeom prst="rect">
            <a:avLst/>
          </a:prstGeom>
          <a:solidFill>
            <a:srgbClr val="003860"/>
          </a:solidFill>
          <a:ln w="12600">
            <a:solidFill>
              <a:srgbClr val="003860"/>
            </a:solidFill>
            <a:prstDash val="solid"/>
          </a:ln>
        </p:spPr>
        <p:txBody>
          <a:bodyPr lIns="0" tIns="0" rIns="0" bIns="0" anchor="ctr"/>
          <a:lstStyle/>
          <a:p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1FDE5-4340-4CF0-8673-D65D0ED224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080000"/>
            <a:ext cx="9071640" cy="34628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rmAutofit/>
          </a:bodyPr>
          <a:lstStyle/>
          <a:p>
            <a:pPr lvl="0"/>
            <a:r>
              <a:rPr lang="de-DE"/>
              <a:t>Click to edit the outline text format</a:t>
            </a:r>
          </a:p>
          <a:p>
            <a:pPr lvl="1"/>
            <a:r>
              <a:rPr lang="de-DE"/>
              <a:t>Second Outline Level</a:t>
            </a:r>
          </a:p>
          <a:p>
            <a:pPr lvl="2"/>
            <a:r>
              <a:rPr lang="de-DE"/>
              <a:t>Third Outline Level</a:t>
            </a:r>
          </a:p>
          <a:p>
            <a:pPr lvl="3"/>
            <a:r>
              <a:rPr lang="de-DE"/>
              <a:t>Fourth Outline Level</a:t>
            </a:r>
          </a:p>
          <a:p>
            <a:pPr lvl="4"/>
            <a:r>
              <a:rPr lang="de-DE"/>
              <a:t>Fifth Outline Level</a:t>
            </a:r>
          </a:p>
          <a:p>
            <a:pPr lvl="5"/>
            <a:r>
              <a:rPr lang="de-DE"/>
              <a:t>Sixth Outline Level</a:t>
            </a:r>
          </a:p>
          <a:p>
            <a:pPr lvl="6"/>
            <a:r>
              <a:rPr lang="de-DE"/>
              <a:t>Seventh Outline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CF93F5-6350-4648-9598-15AFF6B1F35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891640" y="5436000"/>
            <a:ext cx="1224360" cy="252000"/>
          </a:xfrm>
          <a:prstGeom prst="rect">
            <a:avLst/>
          </a:prstGeom>
          <a:solidFill>
            <a:srgbClr val="003860"/>
          </a:solidFill>
          <a:ln w="12600">
            <a:solidFill>
              <a:srgbClr val="003860"/>
            </a:solidFill>
            <a:prstDash val="solid"/>
          </a:ln>
        </p:spPr>
        <p:txBody>
          <a:bodyPr vert="horz" lIns="6120" tIns="6120" rIns="6120" bIns="6120" anchorCtr="0">
            <a:noAutofit/>
          </a:bodyPr>
          <a:lstStyle>
            <a:lvl1pPr lvl="0" algn="r" rtl="0" hangingPunct="0">
              <a:buNone/>
              <a:tabLst/>
              <a:defRPr lang="de-DE" sz="1200" b="1" kern="1200">
                <a:latin typeface="Noto Sans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de-DE"/>
              <a:t>- </a:t>
            </a:r>
            <a:fld id="{A2289614-3046-46EF-99AA-799FC85FCD6E}" type="slidenum">
              <a:t>‹#›</a:t>
            </a:fld>
            <a:r>
              <a:rPr lang="de-DE"/>
              <a:t> -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735D40-4FE0-4C06-A210-7C39F53AB3FB}"/>
              </a:ext>
            </a:extLst>
          </p:cNvPr>
          <p:cNvSpPr txBox="1"/>
          <p:nvPr/>
        </p:nvSpPr>
        <p:spPr>
          <a:xfrm>
            <a:off x="0" y="5436000"/>
            <a:ext cx="3060000" cy="252000"/>
          </a:xfrm>
          <a:prstGeom prst="rect">
            <a:avLst/>
          </a:prstGeom>
          <a:solidFill>
            <a:srgbClr val="003860"/>
          </a:solidFill>
          <a:ln w="12600">
            <a:solidFill>
              <a:srgbClr val="003860"/>
            </a:solidFill>
            <a:prstDash val="solid"/>
          </a:ln>
        </p:spPr>
        <p:txBody>
          <a:bodyPr vert="horz" lIns="6120" tIns="6120" rIns="6120" bIns="6120" anchorCtr="0">
            <a:noAutofit/>
          </a:bodyPr>
          <a:lstStyle/>
          <a:p>
            <a:pPr lvl="0" algn="l" rtl="0" hangingPunct="0">
              <a:buNone/>
              <a:tabLst/>
            </a:pPr>
            <a:endParaRPr lang="de-DE" sz="200" kern="1200">
              <a:solidFill>
                <a:srgbClr val="FFFFFF"/>
              </a:solidFill>
              <a:latin typeface="Noto Sans" pitchFamily="34"/>
              <a:ea typeface="DejaVu Sans" pitchFamily="2"/>
              <a:cs typeface="DejaVu Sans" pitchFamily="2"/>
            </a:endParaRPr>
          </a:p>
          <a:p>
            <a:pPr lvl="0" algn="l" rtl="0" hangingPunct="0">
              <a:buNone/>
              <a:tabLst/>
            </a:pPr>
            <a:r>
              <a:rPr lang="de-DE" sz="1000" kern="1200">
                <a:solidFill>
                  <a:srgbClr val="FFFFFF"/>
                </a:solidFill>
                <a:latin typeface="Noto Sans" pitchFamily="34"/>
                <a:ea typeface="DejaVu Sans" pitchFamily="2"/>
                <a:cs typeface="DejaVu Sans" pitchFamily="2"/>
              </a:rPr>
              <a:t>   Universität Siegen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9B89D04-6B00-43A9-A917-3D70F8297C7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7020000" y="5436000"/>
            <a:ext cx="2160000" cy="252000"/>
          </a:xfrm>
          <a:prstGeom prst="rect">
            <a:avLst/>
          </a:prstGeom>
          <a:solidFill>
            <a:srgbClr val="003860"/>
          </a:solidFill>
          <a:ln w="12600">
            <a:solidFill>
              <a:srgbClr val="003860"/>
            </a:solidFill>
            <a:prstDash val="solid"/>
          </a:ln>
        </p:spPr>
        <p:txBody>
          <a:bodyPr vert="horz" lIns="6120" tIns="6120" rIns="6120" bIns="6120" anchorCtr="0">
            <a:noAutofit/>
          </a:bodyPr>
          <a:lstStyle>
            <a:lvl1pPr lvl="0" algn="r" rtl="0" hangingPunct="0">
              <a:buNone/>
              <a:tabLst/>
              <a:defRPr lang="de-DE" sz="200" kern="1200">
                <a:latin typeface="Noto Sans" pitchFamily="34"/>
                <a:ea typeface="DejaVu Sans" pitchFamily="2"/>
                <a:cs typeface="DejaVu Sans" pitchFamily="2"/>
              </a:defRPr>
            </a:lvl1pPr>
            <a:lvl2pPr lvl="0" algn="r" rtl="0" hangingPunct="0">
              <a:buNone/>
              <a:tabLst/>
              <a:defRPr lang="de-DE" sz="1000" kern="1200">
                <a:latin typeface="Noto Sans" pitchFamily="34"/>
                <a:ea typeface="DejaVu Sans" pitchFamily="2"/>
                <a:cs typeface="DejaVu Sans" pitchFamily="2"/>
              </a:defRPr>
            </a:lvl2pPr>
          </a:lstStyle>
          <a:p>
            <a:pPr lvl="0"/>
            <a:endParaRPr lang="de-DE"/>
          </a:p>
          <a:p>
            <a:pPr lvl="0"/>
            <a:endParaRPr lang="de-DE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643F33D-3D47-4071-B081-AACE8F715C88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060000" y="5436000"/>
            <a:ext cx="3960000" cy="252000"/>
          </a:xfrm>
          <a:prstGeom prst="rect">
            <a:avLst/>
          </a:prstGeom>
          <a:solidFill>
            <a:srgbClr val="009ED4"/>
          </a:solidFill>
          <a:ln w="12600">
            <a:solidFill>
              <a:srgbClr val="009ED4"/>
            </a:solidFill>
            <a:prstDash val="solid"/>
          </a:ln>
        </p:spPr>
        <p:txBody>
          <a:bodyPr vert="horz" lIns="6120" tIns="6120" rIns="6120" bIns="6120" anchorCtr="0">
            <a:noAutofit/>
          </a:bodyPr>
          <a:lstStyle>
            <a:lvl1pPr lvl="0" algn="ctr" rtl="0" hangingPunct="0">
              <a:buNone/>
              <a:tabLst/>
              <a:defRPr lang="de-DE" sz="1200" b="1" kern="1200">
                <a:solidFill>
                  <a:srgbClr val="FFFFFF"/>
                </a:solidFill>
                <a:latin typeface="Noto Sans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de-DE" sz="2300" b="1" i="0" u="none" strike="noStrike" kern="1200" cap="none">
          <a:ln>
            <a:noFill/>
          </a:ln>
          <a:solidFill>
            <a:srgbClr val="FFFFFF"/>
          </a:solidFill>
          <a:highlight>
            <a:scrgbClr r="0" g="0" b="0">
              <a:alpha val="0"/>
            </a:scrgbClr>
          </a:highlight>
          <a:latin typeface="Noto Sans" pitchFamily="34"/>
        </a:defRPr>
      </a:lvl1pPr>
    </p:titleStyle>
    <p:bodyStyle>
      <a:lvl1pPr marL="0" marR="0" lvl="0" indent="0" rtl="0" hangingPunct="0">
        <a:spcBef>
          <a:spcPts val="1417"/>
        </a:spcBef>
        <a:spcAft>
          <a:spcPts val="0"/>
        </a:spcAft>
        <a:buClr>
          <a:srgbClr val="003860"/>
        </a:buClr>
        <a:buSzPct val="45000"/>
        <a:buFont typeface="OpenSymbol"/>
        <a:buChar char="●"/>
        <a:tabLst/>
        <a:defRPr lang="de-DE" sz="18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  <a:ea typeface="Noto Sans CJK SC" pitchFamily="2"/>
          <a:cs typeface="FreeSans" pitchFamily="2"/>
        </a:defRPr>
      </a:lvl1pPr>
      <a:lvl2pPr marL="0" marR="0" lvl="1" indent="0" rtl="0" hangingPunct="0">
        <a:spcBef>
          <a:spcPts val="1417"/>
        </a:spcBef>
        <a:spcAft>
          <a:spcPts val="0"/>
        </a:spcAft>
        <a:buClr>
          <a:srgbClr val="003860"/>
        </a:buClr>
        <a:buSzPct val="75000"/>
        <a:buFont typeface="StarSymbol"/>
        <a:buChar char="–"/>
        <a:tabLst/>
        <a:defRPr lang="de-DE" sz="18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  <a:ea typeface="Noto Sans CJK SC" pitchFamily="2"/>
          <a:cs typeface="FreeSans" pitchFamily="2"/>
        </a:defRPr>
      </a:lvl2pPr>
      <a:lvl3pPr marL="0" marR="0" lvl="2" indent="0" rtl="0" hangingPunct="0">
        <a:spcBef>
          <a:spcPts val="1417"/>
        </a:spcBef>
        <a:spcAft>
          <a:spcPts val="0"/>
        </a:spcAft>
        <a:buClr>
          <a:srgbClr val="003860"/>
        </a:buClr>
        <a:buSzPct val="45000"/>
        <a:buFont typeface="StarSymbol"/>
        <a:buChar char="●"/>
        <a:tabLst/>
        <a:defRPr lang="de-DE" sz="18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  <a:ea typeface="Noto Sans CJK SC" pitchFamily="2"/>
          <a:cs typeface="FreeSans" pitchFamily="2"/>
        </a:defRPr>
      </a:lvl3pPr>
      <a:lvl4pPr marL="0" marR="0" lvl="3" indent="0" rtl="0" hangingPunct="0">
        <a:spcBef>
          <a:spcPts val="1417"/>
        </a:spcBef>
        <a:spcAft>
          <a:spcPts val="0"/>
        </a:spcAft>
        <a:buClr>
          <a:srgbClr val="003860"/>
        </a:buClr>
        <a:buSzPct val="75000"/>
        <a:buFont typeface="StarSymbol"/>
        <a:buChar char="–"/>
        <a:tabLst/>
        <a:defRPr lang="de-DE" sz="18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  <a:ea typeface="Noto Sans CJK SC" pitchFamily="2"/>
          <a:cs typeface="FreeSans" pitchFamily="2"/>
        </a:defRPr>
      </a:lvl4pPr>
      <a:lvl5pPr marL="0" marR="0" lvl="4" indent="0" rtl="0" hangingPunct="0">
        <a:spcBef>
          <a:spcPts val="1417"/>
        </a:spcBef>
        <a:spcAft>
          <a:spcPts val="0"/>
        </a:spcAft>
        <a:buClr>
          <a:srgbClr val="003860"/>
        </a:buClr>
        <a:buSzPct val="45000"/>
        <a:buFont typeface="StarSymbol"/>
        <a:buChar char="●"/>
        <a:tabLst/>
        <a:defRPr lang="de-DE" sz="18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  <a:ea typeface="Noto Sans CJK SC" pitchFamily="2"/>
          <a:cs typeface="FreeSans" pitchFamily="2"/>
        </a:defRPr>
      </a:lvl5pPr>
      <a:lvl6pPr marL="0" marR="0" lvl="5" indent="0" rtl="0" hangingPunct="0">
        <a:spcBef>
          <a:spcPts val="1417"/>
        </a:spcBef>
        <a:spcAft>
          <a:spcPts val="0"/>
        </a:spcAft>
        <a:buClr>
          <a:srgbClr val="003860"/>
        </a:buClr>
        <a:buSzPct val="45000"/>
        <a:buFont typeface="StarSymbol"/>
        <a:buChar char="●"/>
        <a:tabLst/>
        <a:defRPr lang="de-DE" sz="18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  <a:ea typeface="Noto Sans CJK SC" pitchFamily="2"/>
          <a:cs typeface="FreeSans" pitchFamily="2"/>
        </a:defRPr>
      </a:lvl6pPr>
      <a:lvl7pPr marL="0" marR="0" lvl="6" indent="0" rtl="0" hangingPunct="0">
        <a:spcBef>
          <a:spcPts val="1417"/>
        </a:spcBef>
        <a:spcAft>
          <a:spcPts val="0"/>
        </a:spcAft>
        <a:buClr>
          <a:srgbClr val="003860"/>
        </a:buClr>
        <a:buSzPct val="45000"/>
        <a:buFont typeface="StarSymbol"/>
        <a:buChar char="●"/>
        <a:tabLst/>
        <a:defRPr lang="de-DE" sz="18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  <a:ea typeface="Noto Sans CJK SC" pitchFamily="2"/>
          <a:cs typeface="FreeSans" pitchFamily="2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17.jp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17.jp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3B67BB8-3123-4C36-A302-BF3D9CF4A74B}"/>
              </a:ext>
            </a:extLst>
          </p:cNvPr>
          <p:cNvSpPr/>
          <p:nvPr/>
        </p:nvSpPr>
        <p:spPr>
          <a:xfrm>
            <a:off x="0" y="936000"/>
            <a:ext cx="5605200" cy="180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3860"/>
          </a:solidFill>
          <a:ln w="12600">
            <a:solidFill>
              <a:srgbClr val="003860"/>
            </a:solidFill>
            <a:prstDash val="solid"/>
          </a:ln>
        </p:spPr>
        <p:txBody>
          <a:bodyPr vert="horz" wrap="square" lIns="96120" tIns="51120" rIns="96120" bIns="5112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FreeSans" pitchFamily="2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674C17E-E42C-4211-95E7-E65702DB9AE3}"/>
              </a:ext>
            </a:extLst>
          </p:cNvPr>
          <p:cNvSpPr/>
          <p:nvPr/>
        </p:nvSpPr>
        <p:spPr>
          <a:xfrm rot="5400000">
            <a:off x="6044400" y="219600"/>
            <a:ext cx="1800000" cy="32328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4300"/>
              <a:gd name="f8" fmla="+- 0 0 0"/>
              <a:gd name="f9" fmla="*/ f3 1 21600"/>
              <a:gd name="f10" fmla="*/ f4 1 21600"/>
              <a:gd name="f11" fmla="*/ f8 f0 1"/>
              <a:gd name="f12" fmla="*/ 0 f9 1"/>
              <a:gd name="f13" fmla="*/ 21600 f9 1"/>
              <a:gd name="f14" fmla="*/ 21600 f10 1"/>
              <a:gd name="f15" fmla="*/ 4300 f10 1"/>
              <a:gd name="f16" fmla="*/ 10800 f9 1"/>
              <a:gd name="f17" fmla="*/ 2150 f10 1"/>
              <a:gd name="f18" fmla="*/ f11 1 f2"/>
              <a:gd name="f19" fmla="*/ 10800 f10 1"/>
              <a:gd name="f20" fmla="*/ 19890 f10 1"/>
              <a:gd name="f21" fmla="+- f18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16" y="f17"/>
              </a:cxn>
              <a:cxn ang="f21">
                <a:pos x="f12" y="f19"/>
              </a:cxn>
              <a:cxn ang="f21">
                <a:pos x="f16" y="f20"/>
              </a:cxn>
              <a:cxn ang="f21">
                <a:pos x="f13" y="f19"/>
              </a:cxn>
            </a:cxnLst>
            <a:rect l="f12" t="f15" r="f13" b="f14"/>
            <a:pathLst>
              <a:path w="21600" h="21600">
                <a:moveTo>
                  <a:pt x="f5" y="f7"/>
                </a:moveTo>
                <a:lnTo>
                  <a:pt x="f6" y="f5"/>
                </a:lnTo>
                <a:lnTo>
                  <a:pt x="f6" y="f6"/>
                </a:lnTo>
                <a:lnTo>
                  <a:pt x="f5" y="f6"/>
                </a:lnTo>
                <a:lnTo>
                  <a:pt x="f5" y="f7"/>
                </a:lnTo>
                <a:close/>
              </a:path>
            </a:pathLst>
          </a:custGeom>
          <a:solidFill>
            <a:srgbClr val="003860"/>
          </a:solidFill>
          <a:ln w="12600">
            <a:solidFill>
              <a:srgbClr val="003860"/>
            </a:solidFill>
            <a:prstDash val="solid"/>
          </a:ln>
        </p:spPr>
        <p:txBody>
          <a:bodyPr vert="horz" wrap="square" lIns="96120" tIns="51120" rIns="96120" bIns="5112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FreeSans" pitchFamily="2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1AE7EEA-8FDE-421F-83A1-977147D2D7FE}"/>
              </a:ext>
            </a:extLst>
          </p:cNvPr>
          <p:cNvSpPr/>
          <p:nvPr/>
        </p:nvSpPr>
        <p:spPr>
          <a:xfrm rot="5400000" flipH="1" flipV="1">
            <a:off x="4479623" y="69547"/>
            <a:ext cx="2736000" cy="846600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4300"/>
              <a:gd name="f8" fmla="+- 0 0 0"/>
              <a:gd name="f9" fmla="*/ f3 1 21600"/>
              <a:gd name="f10" fmla="*/ f4 1 21600"/>
              <a:gd name="f11" fmla="*/ f8 f0 1"/>
              <a:gd name="f12" fmla="*/ 0 f9 1"/>
              <a:gd name="f13" fmla="*/ 21600 f9 1"/>
              <a:gd name="f14" fmla="*/ 21600 f10 1"/>
              <a:gd name="f15" fmla="*/ 4300 f10 1"/>
              <a:gd name="f16" fmla="*/ 10800 f9 1"/>
              <a:gd name="f17" fmla="*/ 2150 f10 1"/>
              <a:gd name="f18" fmla="*/ f11 1 f2"/>
              <a:gd name="f19" fmla="*/ 10800 f10 1"/>
              <a:gd name="f20" fmla="*/ 19890 f10 1"/>
              <a:gd name="f21" fmla="+- f18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16" y="f17"/>
              </a:cxn>
              <a:cxn ang="f21">
                <a:pos x="f12" y="f19"/>
              </a:cxn>
              <a:cxn ang="f21">
                <a:pos x="f16" y="f20"/>
              </a:cxn>
              <a:cxn ang="f21">
                <a:pos x="f13" y="f19"/>
              </a:cxn>
            </a:cxnLst>
            <a:rect l="f12" t="f15" r="f13" b="f14"/>
            <a:pathLst>
              <a:path w="21600" h="21600">
                <a:moveTo>
                  <a:pt x="f5" y="f7"/>
                </a:moveTo>
                <a:lnTo>
                  <a:pt x="f6" y="f5"/>
                </a:lnTo>
                <a:lnTo>
                  <a:pt x="f6" y="f6"/>
                </a:lnTo>
                <a:lnTo>
                  <a:pt x="f5" y="f6"/>
                </a:lnTo>
                <a:lnTo>
                  <a:pt x="f5" y="f7"/>
                </a:lnTo>
                <a:close/>
              </a:path>
            </a:pathLst>
          </a:custGeom>
          <a:solidFill>
            <a:srgbClr val="009ED4"/>
          </a:solidFill>
          <a:ln w="12600">
            <a:solidFill>
              <a:srgbClr val="009ED4"/>
            </a:solidFill>
            <a:prstDash val="solid"/>
          </a:ln>
        </p:spPr>
        <p:txBody>
          <a:bodyPr vert="horz" wrap="square" lIns="96120" tIns="51120" rIns="96120" bIns="5112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FreeSans" pitchFamily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B91B5F-9D17-4926-A685-34BDF0A52CD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4860550"/>
            <a:ext cx="2497320" cy="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E780FB-4AB3-4B46-ADCE-C40C6A42C803}"/>
              </a:ext>
            </a:extLst>
          </p:cNvPr>
          <p:cNvSpPr txBox="1"/>
          <p:nvPr/>
        </p:nvSpPr>
        <p:spPr>
          <a:xfrm>
            <a:off x="0" y="1267741"/>
            <a:ext cx="7523999" cy="126504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500" b="1" i="0" u="none" strike="noStrike" kern="1200" cap="none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Application to join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500" b="1" i="0" u="none" strike="noStrike" kern="1200" cap="none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DRD4 collaboration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500" b="1" i="0" u="none" strike="noStrike" kern="1200" cap="none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                                                                                       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E7B057-810C-46CA-91F4-C72D82B8E4A0}"/>
              </a:ext>
            </a:extLst>
          </p:cNvPr>
          <p:cNvSpPr txBox="1"/>
          <p:nvPr/>
        </p:nvSpPr>
        <p:spPr>
          <a:xfrm>
            <a:off x="1716625" y="3075126"/>
            <a:ext cx="6840000" cy="243908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000" b="1" i="0" u="none" strike="noStrike" kern="1200" cap="none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Prof. </a:t>
            </a:r>
            <a:r>
              <a:rPr lang="en-GB" sz="2000" b="1" i="0" u="none" strike="noStrike" kern="1200" cap="none" dirty="0" err="1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Dr.</a:t>
            </a:r>
            <a:r>
              <a:rPr lang="en-GB" sz="2000" b="1" i="0" u="none" strike="noStrike" kern="1200" cap="none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 Ivor Fleck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000" b="1" i="0" u="none" strike="noStrike" kern="1200" cap="none" dirty="0">
              <a:ln>
                <a:noFill/>
              </a:ln>
              <a:solidFill>
                <a:srgbClr val="FFFFFF"/>
              </a:solidFill>
              <a:latin typeface="Noto Sans" pitchFamily="34"/>
              <a:ea typeface="Noto Sans CJK SC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000" b="1" i="0" u="none" strike="noStrike" kern="1200" cap="none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Experimental Particle and Medical Physics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Universität Siegen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000" b="1" i="0" u="none" strike="noStrike" kern="1200" cap="none" dirty="0">
              <a:ln>
                <a:noFill/>
              </a:ln>
              <a:solidFill>
                <a:srgbClr val="FFFFFF"/>
              </a:solidFill>
              <a:latin typeface="Noto Sans" pitchFamily="34"/>
              <a:ea typeface="Noto Sans CJK SC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2000" b="1" i="0" u="none" strike="noStrike" kern="1200" cap="none" dirty="0">
              <a:ln>
                <a:noFill/>
              </a:ln>
              <a:solidFill>
                <a:srgbClr val="FFFFFF"/>
              </a:solidFill>
              <a:latin typeface="Noto Sans" pitchFamily="34"/>
              <a:ea typeface="Noto Sans CJK SC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500" b="1" i="0" u="none" strike="noStrike" kern="1200" cap="none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                                                                               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500" b="1" i="0" u="none" strike="noStrike" kern="1200" cap="none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        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D9AB44-C179-4CD2-9065-AA9C1F0FBC1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52000" y="18000"/>
            <a:ext cx="3859199" cy="889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1109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FF406693-6888-4A34-97D3-13AB6695DE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8BF9F4BD-7EB4-42C9-8AF4-3D7D19DD05FD}" type="slidenum">
              <a:t>10</a:t>
            </a:fld>
            <a:r>
              <a:rPr lang="de-DE"/>
              <a:t> -    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CC7695EF-E590-499C-95AE-DC4F9B46C37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0AAC45DA-494A-4C4C-B132-ECD21F47C7E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EBC708-4F00-4845-891E-B70AA8E7DF2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spAutoFit/>
          </a:bodyPr>
          <a:lstStyle/>
          <a:p>
            <a:pPr lvl="0"/>
            <a:r>
              <a:rPr lang="en-GB"/>
              <a:t>Indirect Measurements of the PDE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7663A6-AAC8-492F-8A0B-AC9873AFA20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00" y="936000"/>
            <a:ext cx="5040000" cy="377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4312CA2-111A-4DFB-A1C7-315BE766C29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040000" y="936000"/>
            <a:ext cx="5040000" cy="37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45EEE9E-987D-4C88-8714-0A38D9B6368E}"/>
              </a:ext>
            </a:extLst>
          </p:cNvPr>
          <p:cNvSpPr/>
          <p:nvPr/>
        </p:nvSpPr>
        <p:spPr>
          <a:xfrm>
            <a:off x="8598240" y="3579120"/>
            <a:ext cx="1028879" cy="411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3x3NH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C09C974-C4A3-4558-B638-F75F2EC55ABD}"/>
              </a:ext>
            </a:extLst>
          </p:cNvPr>
          <p:cNvSpPr/>
          <p:nvPr/>
        </p:nvSpPr>
        <p:spPr>
          <a:xfrm>
            <a:off x="3609360" y="3558240"/>
            <a:ext cx="1028879" cy="411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2x2B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95E773-B5FE-4647-9727-B379FABDA965}"/>
              </a:ext>
            </a:extLst>
          </p:cNvPr>
          <p:cNvSpPr txBox="1"/>
          <p:nvPr/>
        </p:nvSpPr>
        <p:spPr>
          <a:xfrm>
            <a:off x="360000" y="4638600"/>
            <a:ext cx="4680000" cy="65449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→ </a:t>
            </a:r>
            <a:r>
              <a:rPr lang="en-GB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Noto Sans" pitchFamily="34"/>
                <a:ea typeface="Noto Sans CJK SC" pitchFamily="2"/>
                <a:cs typeface="FreeSans" pitchFamily="2"/>
              </a:rPr>
              <a:t>Optimal bias voltage depends on     </a:t>
            </a:r>
            <a:br>
              <a:rPr lang="en-GB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Noto Sans" pitchFamily="34"/>
                <a:ea typeface="Noto Sans CJK SC" pitchFamily="2"/>
                <a:cs typeface="FreeSans" pitchFamily="2"/>
              </a:rPr>
            </a:br>
            <a:r>
              <a:rPr lang="en-GB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Noto Sans" pitchFamily="34"/>
                <a:ea typeface="Noto Sans CJK SC" pitchFamily="2"/>
                <a:cs typeface="FreeSans" pitchFamily="2"/>
              </a:rPr>
              <a:t>    wavelength for Broadcom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F07D42-05F4-445C-90CC-A301BE98AEA1}"/>
              </a:ext>
            </a:extLst>
          </p:cNvPr>
          <p:cNvSpPr txBox="1"/>
          <p:nvPr/>
        </p:nvSpPr>
        <p:spPr>
          <a:xfrm>
            <a:off x="5364000" y="4638960"/>
            <a:ext cx="4680000" cy="65449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→ </a:t>
            </a:r>
            <a:r>
              <a:rPr lang="en-GB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Noto Sans" pitchFamily="34"/>
                <a:ea typeface="Noto Sans CJK SC" pitchFamily="2"/>
                <a:cs typeface="FreeSans" pitchFamily="2"/>
              </a:rPr>
              <a:t>Optimal bias voltage consistent over </a:t>
            </a:r>
            <a:br>
              <a:rPr lang="en-GB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Noto Sans" pitchFamily="34"/>
                <a:ea typeface="Noto Sans CJK SC" pitchFamily="2"/>
                <a:cs typeface="FreeSans" pitchFamily="2"/>
              </a:rPr>
            </a:br>
            <a:r>
              <a:rPr lang="en-GB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Noto Sans" pitchFamily="34"/>
                <a:ea typeface="Noto Sans CJK SC" pitchFamily="2"/>
                <a:cs typeface="FreeSans" pitchFamily="2"/>
              </a:rPr>
              <a:t>    different wavelengths for Hamamatsu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8A009F-E6FA-4144-A1C7-42C1F2DBB6D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24600" y="1274400"/>
            <a:ext cx="1229759" cy="88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57BEA3-E39A-4BF1-B354-F525D158D38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577840" y="1262160"/>
            <a:ext cx="948240" cy="8978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3469D8A2-38AF-4D4D-8FA2-BB9213F336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9DEDF266-D745-41B5-BDBF-2C4D618D5AE2}" type="slidenum">
              <a:t>11</a:t>
            </a:fld>
            <a:r>
              <a:rPr lang="de-DE"/>
              <a:t> -    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4350C684-1935-4594-8294-6D16DFD878F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BF67A919-DEE9-489A-857D-6F33DE796DF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A890CED-8AA0-410A-80E4-E83274F40F55}"/>
              </a:ext>
            </a:extLst>
          </p:cNvPr>
          <p:cNvSpPr/>
          <p:nvPr/>
        </p:nvSpPr>
        <p:spPr>
          <a:xfrm rot="10800000">
            <a:off x="6262437" y="3406582"/>
            <a:ext cx="1260000" cy="360000"/>
          </a:xfrm>
          <a:custGeom>
            <a:avLst>
              <a:gd name="f0" fmla="val 6638"/>
              <a:gd name="f1" fmla="val 46868"/>
            </a:avLst>
            <a:gdLst>
              <a:gd name="f2" fmla="val 10800000"/>
              <a:gd name="f3" fmla="val 5400000"/>
              <a:gd name="f4" fmla="val 16200000"/>
              <a:gd name="f5" fmla="val w"/>
              <a:gd name="f6" fmla="val h"/>
              <a:gd name="f7" fmla="val 0"/>
              <a:gd name="f8" fmla="val 21600"/>
              <a:gd name="f9" fmla="+- 0 0 1"/>
              <a:gd name="f10" fmla="val -2147483647"/>
              <a:gd name="f11" fmla="val 2147483647"/>
              <a:gd name="f12" fmla="val 3590"/>
              <a:gd name="f13" fmla="val 8970"/>
              <a:gd name="f14" fmla="val 12630"/>
              <a:gd name="f15" fmla="val 18010"/>
              <a:gd name="f16" fmla="*/ f5 1 21600"/>
              <a:gd name="f17" fmla="*/ f6 1 21600"/>
              <a:gd name="f18" fmla="pin -2147483647 f0 2147483647"/>
              <a:gd name="f19" fmla="pin -2147483647 f1 2147483647"/>
              <a:gd name="f20" fmla="+- 0 0 f12"/>
              <a:gd name="f21" fmla="+- 3590 0 f7"/>
              <a:gd name="f22" fmla="+- 0 0 f3"/>
              <a:gd name="f23" fmla="+- 21600 0 f15"/>
              <a:gd name="f24" fmla="+- 18010 0 f8"/>
              <a:gd name="f25" fmla="+- f18 0 10800"/>
              <a:gd name="f26" fmla="+- f19 0 10800"/>
              <a:gd name="f27" fmla="+- f19 0 21600"/>
              <a:gd name="f28" fmla="+- f18 0 21600"/>
              <a:gd name="f29" fmla="*/ f18 f16 1"/>
              <a:gd name="f30" fmla="*/ f19 f17 1"/>
              <a:gd name="f31" fmla="*/ 800 f16 1"/>
              <a:gd name="f32" fmla="*/ 20800 f16 1"/>
              <a:gd name="f33" fmla="*/ 20800 f17 1"/>
              <a:gd name="f34" fmla="*/ 800 f17 1"/>
              <a:gd name="f35" fmla="abs f20"/>
              <a:gd name="f36" fmla="abs f21"/>
              <a:gd name="f37" fmla="?: f20 f22 f3"/>
              <a:gd name="f38" fmla="?: f20 f3 f22"/>
              <a:gd name="f39" fmla="?: f20 f4 f3"/>
              <a:gd name="f40" fmla="?: f20 f3 f4"/>
              <a:gd name="f41" fmla="abs f23"/>
              <a:gd name="f42" fmla="?: f21 f22 f3"/>
              <a:gd name="f43" fmla="?: f21 f3 f22"/>
              <a:gd name="f44" fmla="?: f23 0 f2"/>
              <a:gd name="f45" fmla="?: f23 f2 0"/>
              <a:gd name="f46" fmla="abs f24"/>
              <a:gd name="f47" fmla="?: f23 f22 f3"/>
              <a:gd name="f48" fmla="?: f23 f3 f22"/>
              <a:gd name="f49" fmla="?: f23 f4 f3"/>
              <a:gd name="f50" fmla="?: f23 f3 f4"/>
              <a:gd name="f51" fmla="?: f24 f22 f3"/>
              <a:gd name="f52" fmla="?: f24 f3 f22"/>
              <a:gd name="f53" fmla="?: f20 0 f2"/>
              <a:gd name="f54" fmla="?: f20 f2 0"/>
              <a:gd name="f55" fmla="abs f25"/>
              <a:gd name="f56" fmla="abs f26"/>
              <a:gd name="f57" fmla="?: f20 f40 f39"/>
              <a:gd name="f58" fmla="?: f20 f39 f40"/>
              <a:gd name="f59" fmla="?: f21 f38 f37"/>
              <a:gd name="f60" fmla="?: f21 f45 f44"/>
              <a:gd name="f61" fmla="?: f21 f44 f45"/>
              <a:gd name="f62" fmla="?: f23 f42 f43"/>
              <a:gd name="f63" fmla="?: f23 f50 f49"/>
              <a:gd name="f64" fmla="?: f23 f49 f50"/>
              <a:gd name="f65" fmla="?: f24 f48 f47"/>
              <a:gd name="f66" fmla="?: f24 f54 f53"/>
              <a:gd name="f67" fmla="?: f24 f53 f54"/>
              <a:gd name="f68" fmla="?: f20 f51 f52"/>
              <a:gd name="f69" fmla="+- f55 0 f56"/>
              <a:gd name="f70" fmla="+- f56 0 f55"/>
              <a:gd name="f71" fmla="?: f21 f58 f57"/>
              <a:gd name="f72" fmla="?: f23 f60 f61"/>
              <a:gd name="f73" fmla="?: f24 f64 f63"/>
              <a:gd name="f74" fmla="?: f20 f66 f67"/>
              <a:gd name="f75" fmla="?: f26 f9 f69"/>
              <a:gd name="f76" fmla="?: f26 f69 f9"/>
              <a:gd name="f77" fmla="?: f25 f9 f70"/>
              <a:gd name="f78" fmla="?: f25 f70 f9"/>
              <a:gd name="f79" fmla="?: f18 f9 f75"/>
              <a:gd name="f80" fmla="?: f18 f9 f76"/>
              <a:gd name="f81" fmla="?: f27 f77 f9"/>
              <a:gd name="f82" fmla="?: f27 f78 f9"/>
              <a:gd name="f83" fmla="?: f28 f76 f9"/>
              <a:gd name="f84" fmla="?: f28 f75 f9"/>
              <a:gd name="f85" fmla="?: f19 f9 f78"/>
              <a:gd name="f86" fmla="?: f19 f9 f77"/>
              <a:gd name="f87" fmla="?: f79 f18 0"/>
              <a:gd name="f88" fmla="?: f79 f19 6280"/>
              <a:gd name="f89" fmla="?: f80 f18 0"/>
              <a:gd name="f90" fmla="?: f80 f19 15320"/>
              <a:gd name="f91" fmla="?: f81 f18 6280"/>
              <a:gd name="f92" fmla="?: f81 f19 21600"/>
              <a:gd name="f93" fmla="?: f82 f18 15320"/>
              <a:gd name="f94" fmla="?: f82 f19 21600"/>
              <a:gd name="f95" fmla="?: f83 f18 21600"/>
              <a:gd name="f96" fmla="?: f83 f19 15320"/>
              <a:gd name="f97" fmla="?: f84 f18 21600"/>
              <a:gd name="f98" fmla="?: f84 f19 6280"/>
              <a:gd name="f99" fmla="?: f85 f18 15320"/>
              <a:gd name="f100" fmla="?: f85 f19 0"/>
              <a:gd name="f101" fmla="?: f86 f18 6280"/>
              <a:gd name="f102" fmla="?: f86 f19 0"/>
            </a:gdLst>
            <a:ahLst>
              <a:ahXY gdRefX="f0" minX="f10" maxX="f11" gdRefY="f1" minY="f10" maxY="f11">
                <a:pos x="f29" y="f3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12" y="f7"/>
                </a:moveTo>
                <a:arcTo wR="f35" hR="f36" stAng="f71" swAng="f59"/>
                <a:lnTo>
                  <a:pt x="f87" y="f88"/>
                </a:lnTo>
                <a:lnTo>
                  <a:pt x="f7" y="f13"/>
                </a:lnTo>
                <a:lnTo>
                  <a:pt x="f7" y="f14"/>
                </a:lnTo>
                <a:lnTo>
                  <a:pt x="f89" y="f90"/>
                </a:lnTo>
                <a:lnTo>
                  <a:pt x="f7" y="f15"/>
                </a:lnTo>
                <a:arcTo wR="f36" hR="f41" stAng="f72" swAng="f62"/>
                <a:lnTo>
                  <a:pt x="f91" y="f92"/>
                </a:lnTo>
                <a:lnTo>
                  <a:pt x="f13" y="f8"/>
                </a:lnTo>
                <a:lnTo>
                  <a:pt x="f14" y="f8"/>
                </a:lnTo>
                <a:lnTo>
                  <a:pt x="f93" y="f94"/>
                </a:lnTo>
                <a:lnTo>
                  <a:pt x="f15" y="f8"/>
                </a:lnTo>
                <a:arcTo wR="f41" hR="f46" stAng="f73" swAng="f65"/>
                <a:lnTo>
                  <a:pt x="f95" y="f96"/>
                </a:lnTo>
                <a:lnTo>
                  <a:pt x="f8" y="f14"/>
                </a:lnTo>
                <a:lnTo>
                  <a:pt x="f8" y="f13"/>
                </a:lnTo>
                <a:lnTo>
                  <a:pt x="f97" y="f98"/>
                </a:lnTo>
                <a:lnTo>
                  <a:pt x="f8" y="f12"/>
                </a:lnTo>
                <a:arcTo wR="f46" hR="f35" stAng="f74" swAng="f68"/>
                <a:lnTo>
                  <a:pt x="f99" y="f100"/>
                </a:lnTo>
                <a:lnTo>
                  <a:pt x="f14" y="f7"/>
                </a:lnTo>
                <a:lnTo>
                  <a:pt x="f13" y="f7"/>
                </a:lnTo>
                <a:lnTo>
                  <a:pt x="f101" y="f102"/>
                </a:lnTo>
                <a:close/>
              </a:path>
            </a:pathLst>
          </a:custGeom>
          <a:solidFill>
            <a:srgbClr val="00385F"/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FreeSans" pitchFamily="2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BC832A-3F8A-45F9-B65A-3C33F3E1188E}"/>
              </a:ext>
            </a:extLst>
          </p:cNvPr>
          <p:cNvSpPr/>
          <p:nvPr/>
        </p:nvSpPr>
        <p:spPr>
          <a:xfrm rot="10800000">
            <a:off x="1080000" y="3281039"/>
            <a:ext cx="1260000" cy="360000"/>
          </a:xfrm>
          <a:custGeom>
            <a:avLst>
              <a:gd name="f0" fmla="val 6638"/>
              <a:gd name="f1" fmla="val 46868"/>
            </a:avLst>
            <a:gdLst>
              <a:gd name="f2" fmla="val 10800000"/>
              <a:gd name="f3" fmla="val 5400000"/>
              <a:gd name="f4" fmla="val 16200000"/>
              <a:gd name="f5" fmla="val w"/>
              <a:gd name="f6" fmla="val h"/>
              <a:gd name="f7" fmla="val 0"/>
              <a:gd name="f8" fmla="val 21600"/>
              <a:gd name="f9" fmla="+- 0 0 1"/>
              <a:gd name="f10" fmla="val -2147483647"/>
              <a:gd name="f11" fmla="val 2147483647"/>
              <a:gd name="f12" fmla="val 3590"/>
              <a:gd name="f13" fmla="val 8970"/>
              <a:gd name="f14" fmla="val 12630"/>
              <a:gd name="f15" fmla="val 18010"/>
              <a:gd name="f16" fmla="*/ f5 1 21600"/>
              <a:gd name="f17" fmla="*/ f6 1 21600"/>
              <a:gd name="f18" fmla="pin -2147483647 f0 2147483647"/>
              <a:gd name="f19" fmla="pin -2147483647 f1 2147483647"/>
              <a:gd name="f20" fmla="+- 0 0 f12"/>
              <a:gd name="f21" fmla="+- 3590 0 f7"/>
              <a:gd name="f22" fmla="+- 0 0 f3"/>
              <a:gd name="f23" fmla="+- 21600 0 f15"/>
              <a:gd name="f24" fmla="+- 18010 0 f8"/>
              <a:gd name="f25" fmla="+- f18 0 10800"/>
              <a:gd name="f26" fmla="+- f19 0 10800"/>
              <a:gd name="f27" fmla="+- f19 0 21600"/>
              <a:gd name="f28" fmla="+- f18 0 21600"/>
              <a:gd name="f29" fmla="*/ f18 f16 1"/>
              <a:gd name="f30" fmla="*/ f19 f17 1"/>
              <a:gd name="f31" fmla="*/ 800 f16 1"/>
              <a:gd name="f32" fmla="*/ 20800 f16 1"/>
              <a:gd name="f33" fmla="*/ 20800 f17 1"/>
              <a:gd name="f34" fmla="*/ 800 f17 1"/>
              <a:gd name="f35" fmla="abs f20"/>
              <a:gd name="f36" fmla="abs f21"/>
              <a:gd name="f37" fmla="?: f20 f22 f3"/>
              <a:gd name="f38" fmla="?: f20 f3 f22"/>
              <a:gd name="f39" fmla="?: f20 f4 f3"/>
              <a:gd name="f40" fmla="?: f20 f3 f4"/>
              <a:gd name="f41" fmla="abs f23"/>
              <a:gd name="f42" fmla="?: f21 f22 f3"/>
              <a:gd name="f43" fmla="?: f21 f3 f22"/>
              <a:gd name="f44" fmla="?: f23 0 f2"/>
              <a:gd name="f45" fmla="?: f23 f2 0"/>
              <a:gd name="f46" fmla="abs f24"/>
              <a:gd name="f47" fmla="?: f23 f22 f3"/>
              <a:gd name="f48" fmla="?: f23 f3 f22"/>
              <a:gd name="f49" fmla="?: f23 f4 f3"/>
              <a:gd name="f50" fmla="?: f23 f3 f4"/>
              <a:gd name="f51" fmla="?: f24 f22 f3"/>
              <a:gd name="f52" fmla="?: f24 f3 f22"/>
              <a:gd name="f53" fmla="?: f20 0 f2"/>
              <a:gd name="f54" fmla="?: f20 f2 0"/>
              <a:gd name="f55" fmla="abs f25"/>
              <a:gd name="f56" fmla="abs f26"/>
              <a:gd name="f57" fmla="?: f20 f40 f39"/>
              <a:gd name="f58" fmla="?: f20 f39 f40"/>
              <a:gd name="f59" fmla="?: f21 f38 f37"/>
              <a:gd name="f60" fmla="?: f21 f45 f44"/>
              <a:gd name="f61" fmla="?: f21 f44 f45"/>
              <a:gd name="f62" fmla="?: f23 f42 f43"/>
              <a:gd name="f63" fmla="?: f23 f50 f49"/>
              <a:gd name="f64" fmla="?: f23 f49 f50"/>
              <a:gd name="f65" fmla="?: f24 f48 f47"/>
              <a:gd name="f66" fmla="?: f24 f54 f53"/>
              <a:gd name="f67" fmla="?: f24 f53 f54"/>
              <a:gd name="f68" fmla="?: f20 f51 f52"/>
              <a:gd name="f69" fmla="+- f55 0 f56"/>
              <a:gd name="f70" fmla="+- f56 0 f55"/>
              <a:gd name="f71" fmla="?: f21 f58 f57"/>
              <a:gd name="f72" fmla="?: f23 f60 f61"/>
              <a:gd name="f73" fmla="?: f24 f64 f63"/>
              <a:gd name="f74" fmla="?: f20 f66 f67"/>
              <a:gd name="f75" fmla="?: f26 f9 f69"/>
              <a:gd name="f76" fmla="?: f26 f69 f9"/>
              <a:gd name="f77" fmla="?: f25 f9 f70"/>
              <a:gd name="f78" fmla="?: f25 f70 f9"/>
              <a:gd name="f79" fmla="?: f18 f9 f75"/>
              <a:gd name="f80" fmla="?: f18 f9 f76"/>
              <a:gd name="f81" fmla="?: f27 f77 f9"/>
              <a:gd name="f82" fmla="?: f27 f78 f9"/>
              <a:gd name="f83" fmla="?: f28 f76 f9"/>
              <a:gd name="f84" fmla="?: f28 f75 f9"/>
              <a:gd name="f85" fmla="?: f19 f9 f78"/>
              <a:gd name="f86" fmla="?: f19 f9 f77"/>
              <a:gd name="f87" fmla="?: f79 f18 0"/>
              <a:gd name="f88" fmla="?: f79 f19 6280"/>
              <a:gd name="f89" fmla="?: f80 f18 0"/>
              <a:gd name="f90" fmla="?: f80 f19 15320"/>
              <a:gd name="f91" fmla="?: f81 f18 6280"/>
              <a:gd name="f92" fmla="?: f81 f19 21600"/>
              <a:gd name="f93" fmla="?: f82 f18 15320"/>
              <a:gd name="f94" fmla="?: f82 f19 21600"/>
              <a:gd name="f95" fmla="?: f83 f18 21600"/>
              <a:gd name="f96" fmla="?: f83 f19 15320"/>
              <a:gd name="f97" fmla="?: f84 f18 21600"/>
              <a:gd name="f98" fmla="?: f84 f19 6280"/>
              <a:gd name="f99" fmla="?: f85 f18 15320"/>
              <a:gd name="f100" fmla="?: f85 f19 0"/>
              <a:gd name="f101" fmla="?: f86 f18 6280"/>
              <a:gd name="f102" fmla="?: f86 f19 0"/>
            </a:gdLst>
            <a:ahLst>
              <a:ahXY gdRefX="f0" minX="f10" maxX="f11" gdRefY="f1" minY="f10" maxY="f11">
                <a:pos x="f29" y="f3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12" y="f7"/>
                </a:moveTo>
                <a:arcTo wR="f35" hR="f36" stAng="f71" swAng="f59"/>
                <a:lnTo>
                  <a:pt x="f87" y="f88"/>
                </a:lnTo>
                <a:lnTo>
                  <a:pt x="f7" y="f13"/>
                </a:lnTo>
                <a:lnTo>
                  <a:pt x="f7" y="f14"/>
                </a:lnTo>
                <a:lnTo>
                  <a:pt x="f89" y="f90"/>
                </a:lnTo>
                <a:lnTo>
                  <a:pt x="f7" y="f15"/>
                </a:lnTo>
                <a:arcTo wR="f36" hR="f41" stAng="f72" swAng="f62"/>
                <a:lnTo>
                  <a:pt x="f91" y="f92"/>
                </a:lnTo>
                <a:lnTo>
                  <a:pt x="f13" y="f8"/>
                </a:lnTo>
                <a:lnTo>
                  <a:pt x="f14" y="f8"/>
                </a:lnTo>
                <a:lnTo>
                  <a:pt x="f93" y="f94"/>
                </a:lnTo>
                <a:lnTo>
                  <a:pt x="f15" y="f8"/>
                </a:lnTo>
                <a:arcTo wR="f41" hR="f46" stAng="f73" swAng="f65"/>
                <a:lnTo>
                  <a:pt x="f95" y="f96"/>
                </a:lnTo>
                <a:lnTo>
                  <a:pt x="f8" y="f14"/>
                </a:lnTo>
                <a:lnTo>
                  <a:pt x="f8" y="f13"/>
                </a:lnTo>
                <a:lnTo>
                  <a:pt x="f97" y="f98"/>
                </a:lnTo>
                <a:lnTo>
                  <a:pt x="f8" y="f12"/>
                </a:lnTo>
                <a:arcTo wR="f46" hR="f35" stAng="f74" swAng="f68"/>
                <a:lnTo>
                  <a:pt x="f99" y="f100"/>
                </a:lnTo>
                <a:lnTo>
                  <a:pt x="f14" y="f7"/>
                </a:lnTo>
                <a:lnTo>
                  <a:pt x="f13" y="f7"/>
                </a:lnTo>
                <a:lnTo>
                  <a:pt x="f101" y="f102"/>
                </a:lnTo>
                <a:close/>
              </a:path>
            </a:pathLst>
          </a:custGeom>
          <a:solidFill>
            <a:srgbClr val="00385F"/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FreeSans" pitchFamily="2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C3220D-7F24-4A02-9885-ADF7D7BFFE9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183028"/>
            <a:ext cx="10080000" cy="353943"/>
          </a:xfrm>
        </p:spPr>
        <p:txBody>
          <a:bodyPr vert="horz">
            <a:spAutoFit/>
          </a:bodyPr>
          <a:lstStyle/>
          <a:p>
            <a:pPr lvl="0"/>
            <a:r>
              <a:rPr lang="en-GB" dirty="0"/>
              <a:t>SiPM Arrays produced in house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079889-80F1-4244-8534-EDF97E17CAC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2280" y="900000"/>
            <a:ext cx="3573000" cy="19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D15B7B-14AE-4B18-9C44-89555A8C758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50840" y="1057245"/>
            <a:ext cx="2999160" cy="19292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BE92279-4BB2-4F97-AFAE-0EC0E87B26A5}"/>
              </a:ext>
            </a:extLst>
          </p:cNvPr>
          <p:cNvSpPr/>
          <p:nvPr/>
        </p:nvSpPr>
        <p:spPr>
          <a:xfrm>
            <a:off x="5652000" y="3281040"/>
            <a:ext cx="2340000" cy="72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8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3x3 array of 4x4B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10B78FF-7092-4F02-AB84-8001A9101F9C}"/>
              </a:ext>
            </a:extLst>
          </p:cNvPr>
          <p:cNvSpPr/>
          <p:nvPr/>
        </p:nvSpPr>
        <p:spPr>
          <a:xfrm>
            <a:off x="540000" y="3168000"/>
            <a:ext cx="2340000" cy="72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8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3x3 array of 2x2B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1F711EC-8776-48E7-B414-F707F8B2CD28}"/>
              </a:ext>
            </a:extLst>
          </p:cNvPr>
          <p:cNvSpPr/>
          <p:nvPr/>
        </p:nvSpPr>
        <p:spPr>
          <a:xfrm>
            <a:off x="468000" y="4500000"/>
            <a:ext cx="2520000" cy="72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8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5x5 array of 2x2B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800" b="0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under construction</a:t>
            </a: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176130E2-D836-42AC-BF3E-BD0DA72BE1BF}"/>
              </a:ext>
            </a:extLst>
          </p:cNvPr>
          <p:cNvSpPr/>
          <p:nvPr/>
        </p:nvSpPr>
        <p:spPr>
          <a:xfrm>
            <a:off x="1800000" y="3960000"/>
            <a:ext cx="0" cy="504000"/>
          </a:xfrm>
          <a:prstGeom prst="line">
            <a:avLst/>
          </a:prstGeom>
          <a:noFill/>
          <a:ln w="76320">
            <a:solidFill>
              <a:srgbClr val="00385F"/>
            </a:solidFill>
            <a:prstDash val="solid"/>
            <a:tailEnd type="arrow"/>
          </a:ln>
        </p:spPr>
        <p:txBody>
          <a:bodyPr vert="horz" wrap="square" lIns="128160" tIns="83160" rIns="128160" bIns="831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FreeSans" pitchFamily="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5749AB6-69A7-4C3C-A735-586A89C6D9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C2B2B00B-5438-4C23-8989-250229C002F4}" type="slidenum">
              <a:t>12</a:t>
            </a:fld>
            <a:r>
              <a:rPr lang="de-DE"/>
              <a:t> -    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02025F1-2A99-45EC-A917-2E50A7A3090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F0D366F-2A6C-4F5B-8A59-25BF4FC23C1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635923-4DD0-4929-B55B-640B0AE5A79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183028"/>
            <a:ext cx="10080000" cy="353943"/>
          </a:xfrm>
        </p:spPr>
        <p:txBody>
          <a:bodyPr vert="horz">
            <a:spAutoFit/>
          </a:bodyPr>
          <a:lstStyle/>
          <a:p>
            <a:pPr lvl="0"/>
            <a:r>
              <a:rPr lang="en-GB" dirty="0"/>
              <a:t>CMOS SPADs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897C2F-3E22-48AB-9A82-263261CC53E2}"/>
              </a:ext>
            </a:extLst>
          </p:cNvPr>
          <p:cNvSpPr txBox="1"/>
          <p:nvPr/>
        </p:nvSpPr>
        <p:spPr>
          <a:xfrm>
            <a:off x="70883" y="640209"/>
            <a:ext cx="62873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working together with electrical engineering: </a:t>
            </a:r>
          </a:p>
          <a:p>
            <a:r>
              <a:rPr lang="en-US" dirty="0"/>
              <a:t>Institute of Analogue Circuits and Image Sensors, Prof. </a:t>
            </a:r>
            <a:r>
              <a:rPr lang="en-US" dirty="0" err="1"/>
              <a:t>Choubey</a:t>
            </a:r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developing SPADs with UV sensitivity and </a:t>
            </a:r>
          </a:p>
          <a:p>
            <a:r>
              <a:rPr lang="en-US" dirty="0">
                <a:solidFill>
                  <a:srgbClr val="FF0000"/>
                </a:solidFill>
              </a:rPr>
              <a:t>integrated digital counter 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9A5D95-8050-4A94-AC38-139E1417B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5999" y="536971"/>
            <a:ext cx="3960001" cy="21994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7A921F-B257-410E-8F94-4E08002C48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003"/>
          <a:stretch/>
        </p:blipFill>
        <p:spPr>
          <a:xfrm>
            <a:off x="1056167" y="2543100"/>
            <a:ext cx="2851528" cy="28004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AD6FD4-3A99-496A-AED1-C6F0E9B575A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426"/>
          <a:stretch/>
        </p:blipFill>
        <p:spPr>
          <a:xfrm>
            <a:off x="4263750" y="2699096"/>
            <a:ext cx="3161965" cy="21113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D1171A5-D97B-4CD2-AA8A-DB158033D56C}"/>
              </a:ext>
            </a:extLst>
          </p:cNvPr>
          <p:cNvSpPr txBox="1"/>
          <p:nvPr/>
        </p:nvSpPr>
        <p:spPr>
          <a:xfrm>
            <a:off x="7425716" y="2886595"/>
            <a:ext cx="2490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 of PDE ongoing</a:t>
            </a:r>
            <a:endParaRPr lang="de-D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675D45-99F5-461A-9624-27A805B2B8AA}"/>
              </a:ext>
            </a:extLst>
          </p:cNvPr>
          <p:cNvSpPr/>
          <p:nvPr/>
        </p:nvSpPr>
        <p:spPr>
          <a:xfrm>
            <a:off x="4995510" y="4898529"/>
            <a:ext cx="503872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a-DK" dirty="0"/>
              <a:t>Signal for 260 nm LED</a:t>
            </a:r>
          </a:p>
          <a:p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81731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5749AB6-69A7-4C3C-A735-586A89C6D9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C2B2B00B-5438-4C23-8989-250229C002F4}" type="slidenum">
              <a:t>13</a:t>
            </a:fld>
            <a:r>
              <a:rPr lang="de-DE"/>
              <a:t> -    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02025F1-2A99-45EC-A917-2E50A7A3090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F0D366F-2A6C-4F5B-8A59-25BF4FC23C1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635923-4DD0-4929-B55B-640B0AE5A79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183028"/>
            <a:ext cx="10080000" cy="353943"/>
          </a:xfrm>
        </p:spPr>
        <p:txBody>
          <a:bodyPr vert="horz">
            <a:spAutoFit/>
          </a:bodyPr>
          <a:lstStyle/>
          <a:p>
            <a:pPr lvl="0"/>
            <a:r>
              <a:rPr lang="en-GB" dirty="0"/>
              <a:t>New Research Facility: INCYTE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FF5C8A-D0E6-4DAA-83BE-12150EBFAE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1" t="25137"/>
          <a:stretch/>
        </p:blipFill>
        <p:spPr>
          <a:xfrm>
            <a:off x="6022671" y="536970"/>
            <a:ext cx="4057330" cy="23905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81311D-8955-4B22-9D61-C966CB3193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342" y="3140002"/>
            <a:ext cx="4057658" cy="22798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D069C1-84D3-4C3A-8142-7538774FD73C}"/>
              </a:ext>
            </a:extLst>
          </p:cNvPr>
          <p:cNvSpPr txBox="1"/>
          <p:nvPr/>
        </p:nvSpPr>
        <p:spPr>
          <a:xfrm>
            <a:off x="105211" y="1219337"/>
            <a:ext cx="581159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Siegen University invested 100 M€ in new research building.</a:t>
            </a:r>
          </a:p>
          <a:p>
            <a:r>
              <a:rPr lang="en-US" dirty="0"/>
              <a:t>Building is completed and will be operational in 2026.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Research facility for sensor processing</a:t>
            </a:r>
          </a:p>
          <a:p>
            <a:r>
              <a:rPr lang="en-US" dirty="0"/>
              <a:t>600 m</a:t>
            </a:r>
            <a:r>
              <a:rPr lang="en-US" b="1" baseline="30000" dirty="0"/>
              <a:t>2</a:t>
            </a:r>
            <a:r>
              <a:rPr lang="en-US" dirty="0"/>
              <a:t> of clean rooms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122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5749AB6-69A7-4C3C-A735-586A89C6D9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C2B2B00B-5438-4C23-8989-250229C002F4}" type="slidenum">
              <a:t>14</a:t>
            </a:fld>
            <a:r>
              <a:rPr lang="de-DE"/>
              <a:t> -    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02025F1-2A99-45EC-A917-2E50A7A3090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F0D366F-2A6C-4F5B-8A59-25BF4FC23C1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635923-4DD0-4929-B55B-640B0AE5A79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183028"/>
            <a:ext cx="10080000" cy="353943"/>
          </a:xfrm>
        </p:spPr>
        <p:txBody>
          <a:bodyPr vert="horz">
            <a:spAutoFit/>
          </a:bodyPr>
          <a:lstStyle/>
          <a:p>
            <a:pPr lvl="0"/>
            <a:r>
              <a:rPr lang="en-GB" dirty="0"/>
              <a:t>Contribution to DRD4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FCFAD2-3CA2-40CC-96A1-88A32F18DC6E}"/>
              </a:ext>
            </a:extLst>
          </p:cNvPr>
          <p:cNvSpPr txBox="1"/>
          <p:nvPr/>
        </p:nvSpPr>
        <p:spPr>
          <a:xfrm>
            <a:off x="26400" y="633829"/>
            <a:ext cx="96543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Main interests: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Development and characterization of </a:t>
            </a:r>
            <a:r>
              <a:rPr lang="en-US" dirty="0" err="1"/>
              <a:t>SiPMs</a:t>
            </a:r>
            <a:r>
              <a:rPr lang="en-US" dirty="0"/>
              <a:t>, especially with small pixels (&lt; 1mm</a:t>
            </a:r>
            <a:r>
              <a:rPr lang="en-US" b="1" baseline="30000" dirty="0"/>
              <a:t>2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NUV sensitivity of </a:t>
            </a:r>
            <a:r>
              <a:rPr lang="en-US" dirty="0" err="1"/>
              <a:t>SiPMs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digital </a:t>
            </a:r>
            <a:r>
              <a:rPr lang="en-US" dirty="0" err="1"/>
              <a:t>SiPMs</a:t>
            </a:r>
            <a:r>
              <a:rPr lang="en-US" dirty="0"/>
              <a:t> with 2.5D </a:t>
            </a:r>
            <a:r>
              <a:rPr lang="en-US" dirty="0" err="1"/>
              <a:t>oder</a:t>
            </a:r>
            <a:r>
              <a:rPr lang="en-US" dirty="0"/>
              <a:t> 3D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CMOS SPAD development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contributions to WG1, WP1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For WP4, task 4.1, we are using UV transparent PMMA (n=1.49 at 400 nm and transmission down to 270 nm), which greatly improves the number of produced Cherenkov photons.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Funding:</a:t>
            </a:r>
          </a:p>
          <a:p>
            <a:r>
              <a:rPr lang="en-US" dirty="0"/>
              <a:t>research fund for development of Compton Camera for medical imaging, still running until mid 2027, including characterization and development of </a:t>
            </a:r>
            <a:r>
              <a:rPr lang="en-US" dirty="0" err="1"/>
              <a:t>SiPMs</a:t>
            </a:r>
            <a:r>
              <a:rPr lang="en-US" dirty="0"/>
              <a:t>.</a:t>
            </a:r>
          </a:p>
          <a:p>
            <a:r>
              <a:rPr lang="en-US" dirty="0"/>
              <a:t>2 PhD students who can work 0.2 FTE on DRD4, one to two master students for thesis project ( which takes one full year in Germany</a:t>
            </a:r>
            <a:r>
              <a:rPr lang="en-US"/>
              <a:t>), Ivor Fleck 0.2 FTE </a:t>
            </a:r>
            <a:endParaRPr lang="en-US" dirty="0"/>
          </a:p>
          <a:p>
            <a:endParaRPr lang="en-US" dirty="0"/>
          </a:p>
          <a:p>
            <a:r>
              <a:rPr lang="en-US" dirty="0"/>
              <a:t>further fund applications foreseen once topics are defined</a:t>
            </a:r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5749AB6-69A7-4C3C-A735-586A89C6D9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C2B2B00B-5438-4C23-8989-250229C002F4}" type="slidenum">
              <a:t>15</a:t>
            </a:fld>
            <a:r>
              <a:rPr lang="de-DE"/>
              <a:t> -    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02025F1-2A99-45EC-A917-2E50A7A3090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F0D366F-2A6C-4F5B-8A59-25BF4FC23C1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635923-4DD0-4929-B55B-640B0AE5A79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spAutoFit/>
          </a:bodyPr>
          <a:lstStyle/>
          <a:p>
            <a:pPr lvl="0"/>
            <a:r>
              <a:rPr lang="en-GB"/>
              <a:t>The Working Group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611D50-9868-4BA3-AD8D-A54CBDD689F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24000" y="827999"/>
            <a:ext cx="5940000" cy="4455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0E1969-225E-43DC-A9D5-9BB15685D7D4}"/>
              </a:ext>
            </a:extLst>
          </p:cNvPr>
          <p:cNvSpPr txBox="1"/>
          <p:nvPr/>
        </p:nvSpPr>
        <p:spPr>
          <a:xfrm>
            <a:off x="7200000" y="1080360"/>
            <a:ext cx="2412000" cy="3511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From left to right: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Noto Sans" pitchFamily="34"/>
              <a:ea typeface="Noto Sans CJK SC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Yazeed Balasmeh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Lars Maczey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Devanshi Mehta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Prof. Dr. Ivor Fleck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Daniel Berker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Mara Fries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Atharva Bahekar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Darshil Vagadiya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Rutwik Kachare</a:t>
            </a:r>
          </a:p>
        </p:txBody>
      </p:sp>
    </p:spTree>
    <p:extLst>
      <p:ext uri="{BB962C8B-B14F-4D97-AF65-F5344CB8AC3E}">
        <p14:creationId xmlns:p14="http://schemas.microsoft.com/office/powerpoint/2010/main" val="290906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EA36B888-68FC-4ED8-9B05-E629CCB61C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AE56B51B-B154-400A-BFDA-6FDB15620B94}" type="slidenum">
              <a:t>2</a:t>
            </a:fld>
            <a:r>
              <a:rPr lang="de-DE"/>
              <a:t> -    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CF996ACB-85D1-40F7-8B1E-B7AED75AF80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543B9116-3D5A-4624-88B7-069BB2A7EC4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500EA8-3E99-40B7-8ADD-1CA07D535A5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183028"/>
            <a:ext cx="10080000" cy="353943"/>
          </a:xfrm>
        </p:spPr>
        <p:txBody>
          <a:bodyPr vert="horz">
            <a:spAutoFit/>
          </a:bodyPr>
          <a:lstStyle/>
          <a:p>
            <a:pPr lvl="0"/>
            <a:r>
              <a:rPr lang="en-GB" dirty="0"/>
              <a:t>Working group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220E87-B235-46A2-954F-6804027DD515}"/>
              </a:ext>
            </a:extLst>
          </p:cNvPr>
          <p:cNvSpPr txBox="1"/>
          <p:nvPr/>
        </p:nvSpPr>
        <p:spPr>
          <a:xfrm>
            <a:off x="26190" y="803543"/>
            <a:ext cx="7055094" cy="406671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45000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experimental particle physics and medical imaging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45000"/>
              <a:tabLst/>
              <a:defRPr sz="1500"/>
            </a:pPr>
            <a:endParaRPr lang="en-GB" sz="1500" dirty="0">
              <a:latin typeface="Noto Sans" pitchFamily="34"/>
              <a:ea typeface="Noto Sans CJK SC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45000"/>
              <a:tabLst/>
              <a:defRPr sz="1500"/>
            </a:pP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member of </a:t>
            </a:r>
            <a:r>
              <a:rPr lang="en-GB" sz="1500" b="1" dirty="0">
                <a:latin typeface="Noto Sans" pitchFamily="34"/>
                <a:ea typeface="Noto Sans CJK SC" pitchFamily="2"/>
                <a:cs typeface="FreeSans" pitchFamily="2"/>
              </a:rPr>
              <a:t>ATLAS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 since 2002, </a:t>
            </a:r>
            <a:r>
              <a:rPr lang="en-GB" sz="1500" b="1" dirty="0">
                <a:latin typeface="Noto Sans" pitchFamily="34"/>
                <a:ea typeface="Noto Sans CJK SC" pitchFamily="2"/>
                <a:cs typeface="FreeSans" pitchFamily="2"/>
              </a:rPr>
              <a:t>BabyIAXO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 since 2019, </a:t>
            </a:r>
            <a:r>
              <a:rPr lang="en-GB" sz="1500" b="1" dirty="0">
                <a:latin typeface="Noto Sans" pitchFamily="34"/>
                <a:ea typeface="Noto Sans CJK SC" pitchFamily="2"/>
                <a:cs typeface="FreeSans" pitchFamily="2"/>
              </a:rPr>
              <a:t>ILD 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since 2014, </a:t>
            </a:r>
            <a:r>
              <a:rPr lang="en-GB" sz="1500" b="1" dirty="0">
                <a:latin typeface="Noto Sans" pitchFamily="34"/>
                <a:ea typeface="Noto Sans CJK SC" pitchFamily="2"/>
                <a:cs typeface="FreeSans" pitchFamily="2"/>
              </a:rPr>
              <a:t>LCTPC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 since 2014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45000"/>
              <a:tabLst/>
              <a:defRPr sz="1500"/>
            </a:pP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previous experiments: </a:t>
            </a:r>
            <a:r>
              <a:rPr lang="en-GB" sz="1500" b="1" dirty="0">
                <a:latin typeface="Noto Sans" pitchFamily="34"/>
                <a:ea typeface="Noto Sans CJK SC" pitchFamily="2"/>
                <a:cs typeface="FreeSans" pitchFamily="2"/>
              </a:rPr>
              <a:t>D0 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at </a:t>
            </a:r>
            <a:r>
              <a:rPr lang="en-GB" sz="1500" dirty="0" err="1">
                <a:latin typeface="Noto Sans" pitchFamily="34"/>
                <a:ea typeface="Noto Sans CJK SC" pitchFamily="2"/>
                <a:cs typeface="FreeSans" pitchFamily="2"/>
              </a:rPr>
              <a:t>Tevatron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, </a:t>
            </a:r>
            <a:r>
              <a:rPr lang="en-GB" sz="1500" b="1" dirty="0">
                <a:latin typeface="Noto Sans" pitchFamily="34"/>
                <a:ea typeface="Noto Sans CJK SC" pitchFamily="2"/>
                <a:cs typeface="FreeSans" pitchFamily="2"/>
              </a:rPr>
              <a:t>OPAL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 at LEP, </a:t>
            </a:r>
            <a:r>
              <a:rPr lang="en-GB" sz="1500" b="1" dirty="0">
                <a:latin typeface="Noto Sans" pitchFamily="34"/>
                <a:ea typeface="Noto Sans CJK SC" pitchFamily="2"/>
                <a:cs typeface="FreeSans" pitchFamily="2"/>
              </a:rPr>
              <a:t>ZEUS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 at HERA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45000"/>
              <a:tabLst/>
              <a:defRPr sz="1500"/>
            </a:pP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working on </a:t>
            </a:r>
            <a:r>
              <a:rPr lang="en-GB" sz="1500" b="1" dirty="0">
                <a:latin typeface="Noto Sans" pitchFamily="34"/>
                <a:ea typeface="Noto Sans CJK SC" pitchFamily="2"/>
                <a:cs typeface="FreeSans" pitchFamily="2"/>
              </a:rPr>
              <a:t>medical imaging 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using </a:t>
            </a:r>
            <a:r>
              <a:rPr lang="en-GB" sz="1500" dirty="0" err="1">
                <a:latin typeface="Noto Sans" pitchFamily="34"/>
                <a:ea typeface="Noto Sans CJK SC" pitchFamily="2"/>
                <a:cs typeface="FreeSans" pitchFamily="2"/>
              </a:rPr>
              <a:t>SiPMs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 since 2015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45000"/>
              <a:tabLst/>
              <a:defRPr sz="1500"/>
            </a:pPr>
            <a:endParaRPr lang="en-GB" sz="1500" dirty="0">
              <a:latin typeface="Noto Sans" pitchFamily="34"/>
              <a:ea typeface="Noto Sans CJK SC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45000"/>
              <a:tabLst/>
              <a:defRPr sz="1500"/>
            </a:pPr>
            <a:r>
              <a:rPr lang="en-GB" sz="1500" b="1" dirty="0">
                <a:solidFill>
                  <a:srgbClr val="0070C0"/>
                </a:solidFill>
                <a:latin typeface="Noto Sans" pitchFamily="34"/>
                <a:ea typeface="Noto Sans CJK SC" pitchFamily="2"/>
                <a:cs typeface="FreeSans" pitchFamily="2"/>
              </a:rPr>
              <a:t>group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 has currently: one postdoc, four PhD students, five master students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45000"/>
              <a:tabLst/>
              <a:defRPr sz="1500"/>
            </a:pPr>
            <a:endParaRPr lang="en-GB" sz="1500" dirty="0">
              <a:latin typeface="Noto Sans" pitchFamily="34"/>
              <a:ea typeface="Noto Sans CJK SC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45000"/>
              <a:tabLst/>
              <a:defRPr sz="1500"/>
            </a:pPr>
            <a:r>
              <a:rPr lang="en-GB" sz="1500" b="1" dirty="0">
                <a:solidFill>
                  <a:srgbClr val="0070C0"/>
                </a:solidFill>
                <a:latin typeface="Noto Sans" pitchFamily="34"/>
                <a:ea typeface="Noto Sans CJK SC" pitchFamily="2"/>
                <a:cs typeface="FreeSans" pitchFamily="2"/>
              </a:rPr>
              <a:t>academic positions: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Professor of Physics since 2005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Dean of Research since 2015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Founding Chairman “Centre of Particle Physics Siegen” 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C</a:t>
            </a: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ollaboration 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B</a:t>
            </a: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oard </a:t>
            </a:r>
            <a:r>
              <a:rPr lang="en-GB" sz="1500" dirty="0">
                <a:latin typeface="Noto Sans" pitchFamily="34"/>
                <a:ea typeface="Noto Sans CJK SC" pitchFamily="2"/>
                <a:cs typeface="FreeSans" pitchFamily="2"/>
              </a:rPr>
              <a:t>C</a:t>
            </a: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hairman LCTPC collaboration since 2018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D05576B-FCE2-4009-8D78-23C27B5CEE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299" y="659218"/>
            <a:ext cx="1572682" cy="19987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4F07794-0E19-4C22-ACBB-6FBA373B9F9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3859199" cy="88919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A07D8E4-02B9-475C-9BBC-4DDC2861066C}"/>
              </a:ext>
            </a:extLst>
          </p:cNvPr>
          <p:cNvSpPr txBox="1"/>
          <p:nvPr/>
        </p:nvSpPr>
        <p:spPr>
          <a:xfrm>
            <a:off x="8428397" y="2657991"/>
            <a:ext cx="1075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Ivor Fleck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084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D070A1C3-68FB-4132-AE24-E989B6A65A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59E7D0FD-2A74-452F-A940-1154BABA312A}" type="slidenum">
              <a:t>3</a:t>
            </a:fld>
            <a:r>
              <a:rPr lang="de-DE"/>
              <a:t> -    </a:t>
            </a: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BB520A02-B480-4C9D-9D00-1C577742138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1EBBE26A-736E-4FB8-8F43-760484E5D2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54202B5-DA1A-4314-88B1-4E44CC81CCC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0840" y="2799720"/>
            <a:ext cx="3023640" cy="260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661C9D7-6E08-47F4-A3B4-AA12C3721AA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174480" y="2850120"/>
            <a:ext cx="2660400" cy="25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FF22DA-3352-4644-99E1-C99F9187240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976000" y="2826000"/>
            <a:ext cx="3873959" cy="25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A064BFF-547A-471F-BA2A-8797D221115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spAutoFit/>
          </a:bodyPr>
          <a:lstStyle/>
          <a:p>
            <a:pPr lvl="0"/>
            <a:r>
              <a:rPr lang="en-GB"/>
              <a:t>Equipment - SiPMs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A18EB82-A918-4952-B55D-199191DF0B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79020"/>
              </p:ext>
            </p:extLst>
          </p:nvPr>
        </p:nvGraphicFramePr>
        <p:xfrm>
          <a:off x="127980" y="777480"/>
          <a:ext cx="9824040" cy="2072640"/>
        </p:xfrm>
        <a:graphic>
          <a:graphicData uri="http://schemas.openxmlformats.org/drawingml/2006/table">
            <a:tbl>
              <a:tblPr firstRow="1" firstCol="1"/>
              <a:tblGrid>
                <a:gridCol w="2447280">
                  <a:extLst>
                    <a:ext uri="{9D8B030D-6E8A-4147-A177-3AD203B41FA5}">
                      <a16:colId xmlns:a16="http://schemas.microsoft.com/office/drawing/2014/main" val="1585444863"/>
                    </a:ext>
                  </a:extLst>
                </a:gridCol>
                <a:gridCol w="1559520">
                  <a:extLst>
                    <a:ext uri="{9D8B030D-6E8A-4147-A177-3AD203B41FA5}">
                      <a16:colId xmlns:a16="http://schemas.microsoft.com/office/drawing/2014/main" val="1114699425"/>
                    </a:ext>
                  </a:extLst>
                </a:gridCol>
                <a:gridCol w="1559520">
                  <a:extLst>
                    <a:ext uri="{9D8B030D-6E8A-4147-A177-3AD203B41FA5}">
                      <a16:colId xmlns:a16="http://schemas.microsoft.com/office/drawing/2014/main" val="1233234226"/>
                    </a:ext>
                  </a:extLst>
                </a:gridCol>
                <a:gridCol w="1559520">
                  <a:extLst>
                    <a:ext uri="{9D8B030D-6E8A-4147-A177-3AD203B41FA5}">
                      <a16:colId xmlns:a16="http://schemas.microsoft.com/office/drawing/2014/main" val="2677439802"/>
                    </a:ext>
                  </a:extLst>
                </a:gridCol>
                <a:gridCol w="1298880">
                  <a:extLst>
                    <a:ext uri="{9D8B030D-6E8A-4147-A177-3AD203B41FA5}">
                      <a16:colId xmlns:a16="http://schemas.microsoft.com/office/drawing/2014/main" val="3672239651"/>
                    </a:ext>
                  </a:extLst>
                </a:gridCol>
                <a:gridCol w="1399320">
                  <a:extLst>
                    <a:ext uri="{9D8B030D-6E8A-4147-A177-3AD203B41FA5}">
                      <a16:colId xmlns:a16="http://schemas.microsoft.com/office/drawing/2014/main" val="3330885677"/>
                    </a:ext>
                  </a:extLst>
                </a:gridCol>
              </a:tblGrid>
              <a:tr h="458999">
                <a:tc>
                  <a:txBody>
                    <a:bodyPr/>
                    <a:lstStyle/>
                    <a:p>
                      <a:pPr marL="0" marR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de-DE" sz="1800" b="0" i="0" u="none" strike="noStrike" kern="1200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Liberation Sans" pitchFamily="1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5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2x2B</a:t>
                      </a:r>
                    </a:p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0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(AFBR-S4N22P014M)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5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4x4B</a:t>
                      </a:r>
                    </a:p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0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(AFBR-S4N44P014M)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5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6x6B</a:t>
                      </a:r>
                    </a:p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0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(AFBR-S4N66P014M)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5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3x3OH</a:t>
                      </a:r>
                    </a:p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0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(S13361-3075CS)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500" b="1" i="0" u="none" strike="noStrike" kern="1200" cap="non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3x3NH</a:t>
                      </a:r>
                    </a:p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000" b="1" i="0" u="none" strike="noStrike" kern="1200" cap="non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(S13360-3075UVE</a:t>
                      </a:r>
                      <a:r>
                        <a:rPr lang="en-GB" sz="10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603748"/>
                  </a:ext>
                </a:extLst>
              </a:tr>
              <a:tr h="27108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800"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5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Manufacturer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Broadcom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Hamamatsu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122980"/>
                  </a:ext>
                </a:extLst>
              </a:tr>
              <a:tr h="27720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800"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5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Active Area [mm²]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2 x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3.72 x 3.63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6 x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3 x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3 x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335670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800"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5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Cell Size [µm]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40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75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519183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800"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5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Fill Factor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905301"/>
                  </a:ext>
                </a:extLst>
              </a:tr>
              <a:tr h="28008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800"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5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N_SPADs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2464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8334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22428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1600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1584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570833"/>
                  </a:ext>
                </a:extLst>
              </a:tr>
            </a:tbl>
          </a:graphicData>
        </a:graphic>
      </p:graphicFrame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3E11C38-AFE5-43EE-BE59-762EC0662842}"/>
              </a:ext>
            </a:extLst>
          </p:cNvPr>
          <p:cNvSpPr/>
          <p:nvPr/>
        </p:nvSpPr>
        <p:spPr>
          <a:xfrm>
            <a:off x="4795560" y="3368880"/>
            <a:ext cx="1028879" cy="411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3x3OH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A7615E5-34A5-4E30-9807-DAF9EC446233}"/>
              </a:ext>
            </a:extLst>
          </p:cNvPr>
          <p:cNvSpPr/>
          <p:nvPr/>
        </p:nvSpPr>
        <p:spPr>
          <a:xfrm>
            <a:off x="8806680" y="3744000"/>
            <a:ext cx="1028879" cy="411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3x3NH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AB3CF3A-4244-4331-86E4-5A804B0A209A}"/>
              </a:ext>
            </a:extLst>
          </p:cNvPr>
          <p:cNvSpPr/>
          <p:nvPr/>
        </p:nvSpPr>
        <p:spPr>
          <a:xfrm>
            <a:off x="1822680" y="3096000"/>
            <a:ext cx="1273320" cy="411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Broadcom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EA36B888-68FC-4ED8-9B05-E629CCB61C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AE56B51B-B154-400A-BFDA-6FDB15620B94}" type="slidenum">
              <a:t>4</a:t>
            </a:fld>
            <a:r>
              <a:rPr lang="de-DE"/>
              <a:t> -    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CF996ACB-85D1-40F7-8B1E-B7AED75AF80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543B9116-3D5A-4624-88B7-069BB2A7EC4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500EA8-3E99-40B7-8ADD-1CA07D535A5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spAutoFit/>
          </a:bodyPr>
          <a:lstStyle/>
          <a:p>
            <a:pPr lvl="0"/>
            <a:r>
              <a:rPr lang="en-GB"/>
              <a:t>Equipment – Readout Electronics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ABC5F9-D524-47A6-8038-C527DA67115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163999" y="1044000"/>
            <a:ext cx="2556000" cy="15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DCB3A9-87A9-4B73-BCD7-4AC13B239C6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040000" y="874799"/>
            <a:ext cx="1798200" cy="1855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D774C3-A968-49B5-AEA0-C8E65FD2495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49040" y="1086480"/>
            <a:ext cx="2370960" cy="15055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220E87-B235-46A2-954F-6804027DD515}"/>
              </a:ext>
            </a:extLst>
          </p:cNvPr>
          <p:cNvSpPr txBox="1"/>
          <p:nvPr/>
        </p:nvSpPr>
        <p:spPr>
          <a:xfrm>
            <a:off x="0" y="2916359"/>
            <a:ext cx="2340000" cy="227711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None/>
              <a:tabLst/>
              <a:defRPr sz="1500"/>
            </a:pPr>
            <a:r>
              <a:rPr lang="en-GB" sz="1500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Oscilloscope</a:t>
            </a:r>
          </a:p>
          <a:p>
            <a:pPr marL="342900" marR="0" lvl="0" indent="-34290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Rohde &amp; Schwarz</a:t>
            </a:r>
          </a:p>
          <a:p>
            <a:pPr marL="342900" marR="0" lvl="0" indent="-34290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Capturing waveforms for offline charge integration via LAN using </a:t>
            </a:r>
            <a:r>
              <a:rPr lang="en-GB" sz="1500" b="0" i="0" u="none" strike="noStrike" kern="1200" cap="none" dirty="0" err="1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Pyvisa</a:t>
            </a:r>
            <a:endParaRPr lang="en-GB" sz="1500" b="0" i="0" u="none" strike="noStrike" kern="1200" cap="none" dirty="0">
              <a:ln>
                <a:noFill/>
              </a:ln>
              <a:latin typeface="Noto Sans" pitchFamily="34"/>
              <a:ea typeface="Noto Sans CJK SC" pitchFamily="2"/>
              <a:cs typeface="FreeSans" pitchFamily="2"/>
            </a:endParaRPr>
          </a:p>
          <a:p>
            <a:pPr marL="342900" marR="0" lvl="0" indent="-34290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4 Channels</a:t>
            </a:r>
          </a:p>
          <a:p>
            <a:pPr marL="342900" marR="0" lvl="0" indent="-34290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1GHz and 5GSa/s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4828F6-4F5A-4822-8188-5B7D7040649E}"/>
              </a:ext>
            </a:extLst>
          </p:cNvPr>
          <p:cNvSpPr txBox="1"/>
          <p:nvPr/>
        </p:nvSpPr>
        <p:spPr>
          <a:xfrm>
            <a:off x="4898520" y="2867400"/>
            <a:ext cx="2265480" cy="18075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None/>
              <a:tabLst/>
              <a:defRPr sz="1500"/>
            </a:pPr>
            <a:r>
              <a:rPr lang="en-GB" sz="1500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TOFPET v2c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 err="1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PETsys</a:t>
            </a: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 Electronics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Online </a:t>
            </a:r>
            <a:r>
              <a:rPr lang="en-GB" sz="1500" b="0" i="0" u="none" strike="noStrike" kern="1200" cap="none" dirty="0" err="1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ToT</a:t>
            </a: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 and QDC measurements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64 Channels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30 </a:t>
            </a:r>
            <a:r>
              <a:rPr lang="en-GB" sz="1500" b="0" i="0" u="none" strike="noStrike" kern="1200" cap="none" dirty="0" err="1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ps</a:t>
            </a: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 time binning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F72E24-D3C7-4F46-845E-37C4E5BAC58A}"/>
              </a:ext>
            </a:extLst>
          </p:cNvPr>
          <p:cNvSpPr txBox="1"/>
          <p:nvPr/>
        </p:nvSpPr>
        <p:spPr>
          <a:xfrm>
            <a:off x="7200000" y="2844000"/>
            <a:ext cx="2916000" cy="211925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None/>
              <a:tabLst/>
              <a:defRPr sz="1500"/>
            </a:pPr>
            <a:r>
              <a:rPr lang="en-GB" sz="1500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KLauS6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University of Heidelberg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Online charge integration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36 Channels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Optimised for small photon numbers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200 </a:t>
            </a:r>
            <a:r>
              <a:rPr lang="en-GB" sz="1500" b="0" i="0" u="none" strike="noStrike" kern="1200" cap="none" dirty="0" err="1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ps</a:t>
            </a: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 time binning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A71036-B4BC-4E00-81E0-D3B39D1FEF9E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2664000" y="1061640"/>
            <a:ext cx="2088000" cy="156636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5A7F30D-57D4-4A41-98A0-2B5E925C2446}"/>
              </a:ext>
            </a:extLst>
          </p:cNvPr>
          <p:cNvSpPr txBox="1"/>
          <p:nvPr/>
        </p:nvSpPr>
        <p:spPr>
          <a:xfrm>
            <a:off x="2448000" y="2916720"/>
            <a:ext cx="2340000" cy="227711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None/>
              <a:tabLst/>
              <a:defRPr sz="1500"/>
            </a:pPr>
            <a:r>
              <a:rPr lang="en-GB" sz="1500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Oscilloscope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Tektronix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Capturing waveforms for offline charge integration via LAN using </a:t>
            </a:r>
            <a:r>
              <a:rPr lang="en-GB" sz="1500" b="0" i="0" u="none" strike="noStrike" kern="1200" cap="none" dirty="0" err="1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Pyvisa</a:t>
            </a:r>
            <a:endParaRPr lang="en-GB" sz="1500" b="0" i="0" u="none" strike="noStrike" kern="1200" cap="none" dirty="0">
              <a:ln>
                <a:noFill/>
              </a:ln>
              <a:latin typeface="Noto Sans" pitchFamily="34"/>
              <a:ea typeface="Noto Sans CJK SC" pitchFamily="2"/>
              <a:cs typeface="FreeSans" pitchFamily="2"/>
            </a:endParaRP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4 Channels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  <a:defRPr sz="1500"/>
            </a:pPr>
            <a:r>
              <a:rPr lang="en-GB" sz="15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4GHz and 25GSa/s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7EA0BF01-EEBC-49BA-928D-E8460918A4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CA0E91BB-FF46-47E3-BB84-F1AAB82CAD3F}" type="slidenum">
              <a:t>5</a:t>
            </a:fld>
            <a:r>
              <a:rPr lang="de-DE"/>
              <a:t> -    </a:t>
            </a: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B9351185-5013-4081-A24D-D758E8D21E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905C7CE-E4A9-4B6F-B3E1-DB27FF0EF5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C0EBE-A8C6-4283-9CCF-58B0AE7FA3C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spAutoFit/>
          </a:bodyPr>
          <a:lstStyle/>
          <a:p>
            <a:pPr lvl="0"/>
            <a:r>
              <a:rPr lang="en-GB"/>
              <a:t>Further Lab Equipment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7A0569-48BD-44C0-8168-9EEB3FEEDDC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8000" y="1512000"/>
            <a:ext cx="4752000" cy="33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2822EF1-DFD6-4BAC-A687-B789827B52A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 rot="5400000">
            <a:off x="623160" y="2928600"/>
            <a:ext cx="1596240" cy="2266560"/>
          </a:xfrm>
          <a:prstGeom prst="rect">
            <a:avLst/>
          </a:prstGeom>
          <a:noFill/>
          <a:ln w="12600">
            <a:solidFill>
              <a:srgbClr val="009ED4"/>
            </a:solidFill>
            <a:prstDash val="solid"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6582AB-D1DE-4BF7-9235-3212DB5AA7E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544000" y="1512000"/>
            <a:ext cx="4356000" cy="33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09A608-77C6-49C8-AE25-0CA23909BDF4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544000" y="3387960"/>
            <a:ext cx="2127600" cy="1472040"/>
          </a:xfrm>
          <a:prstGeom prst="rect">
            <a:avLst/>
          </a:prstGeom>
          <a:noFill/>
          <a:ln w="12600">
            <a:solidFill>
              <a:srgbClr val="009ED4"/>
            </a:solidFill>
            <a:prstDash val="solid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8233342-2C5B-4F01-9ADA-36A29AEF07A0}"/>
              </a:ext>
            </a:extLst>
          </p:cNvPr>
          <p:cNvSpPr txBox="1"/>
          <p:nvPr/>
        </p:nvSpPr>
        <p:spPr>
          <a:xfrm>
            <a:off x="180000" y="1038599"/>
            <a:ext cx="4860000" cy="401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Dark Box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C771CC-BF4E-49A6-8181-68AA4EDFD152}"/>
              </a:ext>
            </a:extLst>
          </p:cNvPr>
          <p:cNvSpPr txBox="1"/>
          <p:nvPr/>
        </p:nvSpPr>
        <p:spPr>
          <a:xfrm>
            <a:off x="5184000" y="1038959"/>
            <a:ext cx="4860000" cy="401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Climate Chamber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7B470FF0-4DCC-42CE-8903-6E79807C3C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CA6529DB-1841-457F-9A6F-D95A230781CD}" type="slidenum">
              <a:t>6</a:t>
            </a:fld>
            <a:r>
              <a:rPr lang="de-DE"/>
              <a:t> -    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E0453A52-03A4-451B-AB7B-68F9977E7B2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CA009F15-F9A9-4B7D-8110-3E79F082AC0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044473-30A0-4568-9A84-18B55E28F07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183028"/>
            <a:ext cx="10080000" cy="353943"/>
          </a:xfrm>
        </p:spPr>
        <p:txBody>
          <a:bodyPr vert="horz">
            <a:spAutoFit/>
          </a:bodyPr>
          <a:lstStyle/>
          <a:p>
            <a:pPr lvl="0"/>
            <a:r>
              <a:rPr lang="en-GB" dirty="0"/>
              <a:t>Waveform Comparison for Broadcom </a:t>
            </a:r>
            <a:r>
              <a:rPr lang="en-GB" dirty="0" err="1"/>
              <a:t>SiPMs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763721-2C76-4DB1-9A8C-8CB9937A6D9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39760" y="2232000"/>
            <a:ext cx="4080240" cy="30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145317B-F176-4C6C-BE65-63E6CB7A8E5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320000" y="2232000"/>
            <a:ext cx="4078800" cy="30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3FDFD0-CDFD-4571-846D-7C517E167523}"/>
              </a:ext>
            </a:extLst>
          </p:cNvPr>
          <p:cNvSpPr txBox="1"/>
          <p:nvPr/>
        </p:nvSpPr>
        <p:spPr>
          <a:xfrm>
            <a:off x="540000" y="900719"/>
            <a:ext cx="9180000" cy="139796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342900" marR="0" lvl="0" indent="-34290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sz="1800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Fast component</a:t>
            </a: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 and </a:t>
            </a:r>
            <a:r>
              <a:rPr lang="en-GB" sz="1800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slow component</a:t>
            </a: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 of waveforms are observable</a:t>
            </a:r>
          </a:p>
          <a:p>
            <a:pPr marL="342900" marR="0" lvl="0" indent="-34290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Larger active area leads to larger capacitance → </a:t>
            </a:r>
            <a:r>
              <a:rPr lang="en-GB" sz="1800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low-pass filter</a:t>
            </a:r>
          </a:p>
          <a:p>
            <a:pPr marL="342900" marR="0" lvl="0" indent="-34290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Larger </a:t>
            </a:r>
            <a:r>
              <a:rPr lang="en-GB" sz="1800" b="0" i="0" u="none" strike="noStrike" kern="1200" cap="none" dirty="0" err="1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SiPMs</a:t>
            </a: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 have suppressed fast and slightly longer slow component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A6D804F-F031-498B-9377-C1B4A78F445B}"/>
              </a:ext>
            </a:extLst>
          </p:cNvPr>
          <p:cNvSpPr/>
          <p:nvPr/>
        </p:nvSpPr>
        <p:spPr>
          <a:xfrm>
            <a:off x="1980000" y="3044880"/>
            <a:ext cx="1980000" cy="411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4pe amplitudes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FB78055-F171-459F-8B52-11618BEE58A4}"/>
              </a:ext>
            </a:extLst>
          </p:cNvPr>
          <p:cNvSpPr/>
          <p:nvPr/>
        </p:nvSpPr>
        <p:spPr>
          <a:xfrm>
            <a:off x="6135119" y="3024000"/>
            <a:ext cx="1980000" cy="411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4pe amplitudes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917696-E66F-4802-A007-031CDEE292F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626319" y="2340000"/>
            <a:ext cx="127368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40C041-6A3E-4894-B9E3-522C65C452E3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8640000" y="3329639"/>
            <a:ext cx="1242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6470C9-8F83-4474-B65E-D552C6AE57D4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8640000" y="4320000"/>
            <a:ext cx="1260000" cy="9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BFF83580-F35C-40FA-80AF-B572B9673C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068D9E81-1B51-4C55-B72E-832EE57F499B}" type="slidenum">
              <a:t>7</a:t>
            </a:fld>
            <a:r>
              <a:rPr lang="de-DE"/>
              <a:t> -    </a:t>
            </a: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EBF0BFA5-019C-412F-8D17-4C866BB2440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FB85011-2447-4165-A2AE-0ACC53848F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EF42B3-7E4C-40E2-A678-3F16EA866A6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spAutoFit/>
          </a:bodyPr>
          <a:lstStyle/>
          <a:p>
            <a:pPr lvl="0"/>
            <a:r>
              <a:rPr lang="en-GB"/>
              <a:t>Dark Count – Staircase Plots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E568A-2FAA-43B9-B566-1F89107ECB75}"/>
              </a:ext>
            </a:extLst>
          </p:cNvPr>
          <p:cNvSpPr txBox="1"/>
          <p:nvPr/>
        </p:nvSpPr>
        <p:spPr>
          <a:xfrm>
            <a:off x="540000" y="972360"/>
            <a:ext cx="9180000" cy="139796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Analysing </a:t>
            </a:r>
            <a:r>
              <a:rPr lang="en-GB" sz="1800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noise characteristics</a:t>
            </a: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 with staircase plots (using KLauS or TOFPET)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1pe plateau gives </a:t>
            </a:r>
            <a:r>
              <a:rPr lang="en-GB" sz="1800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DCR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Ratio of 2pe plateau over 1pe plateau gives </a:t>
            </a:r>
            <a:r>
              <a:rPr lang="en-GB" sz="1800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CTP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64E3E7-DC12-477C-B581-D8C6951073B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40000" y="2340000"/>
            <a:ext cx="4680000" cy="30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9EB91D-3A55-4464-B406-56CD2189C77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60000" y="2340000"/>
            <a:ext cx="4500000" cy="30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50BF7C-AE02-4D71-9565-24C2AD0C041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84240" y="4298400"/>
            <a:ext cx="815760" cy="6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0912AD-481D-488F-922B-99B1DFB3E61B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690160" y="4214160"/>
            <a:ext cx="717480" cy="7077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0FAA2B5-B1D8-4723-8F4F-1E4BBAD88481}"/>
              </a:ext>
            </a:extLst>
          </p:cNvPr>
          <p:cNvSpPr/>
          <p:nvPr/>
        </p:nvSpPr>
        <p:spPr>
          <a:xfrm>
            <a:off x="8547119" y="4031999"/>
            <a:ext cx="1028879" cy="411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3x3NH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191646A-4FCB-44DC-B025-B405451492A9}"/>
              </a:ext>
            </a:extLst>
          </p:cNvPr>
          <p:cNvSpPr/>
          <p:nvPr/>
        </p:nvSpPr>
        <p:spPr>
          <a:xfrm>
            <a:off x="3666239" y="4011120"/>
            <a:ext cx="1028879" cy="411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2x2B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937CE8D-5696-44BC-88B1-7890E9C011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F7131AB8-8005-49A7-8D9B-AA9E8F5C6DB3}" type="slidenum">
              <a:t>8</a:t>
            </a:fld>
            <a:r>
              <a:rPr lang="de-DE"/>
              <a:t> -    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47C1A763-CE63-4FFD-879A-4C0C619BED2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EB831A9-CA57-42F4-B985-ED78E131D6C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0094CD-75F0-4FC9-B1A8-D1F778FB44A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183028"/>
            <a:ext cx="10080000" cy="353943"/>
          </a:xfrm>
        </p:spPr>
        <p:txBody>
          <a:bodyPr vert="horz">
            <a:spAutoFit/>
          </a:bodyPr>
          <a:lstStyle/>
          <a:p>
            <a:pPr lvl="0"/>
            <a:r>
              <a:rPr lang="en-GB" dirty="0"/>
              <a:t>Noise versus Temperature using climate chamber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B90AB3-69B1-493F-A09F-216838F0980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8000" y="1008359"/>
            <a:ext cx="6101639" cy="4067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53F51D-13E9-445E-8069-AF98E047D32B}"/>
              </a:ext>
            </a:extLst>
          </p:cNvPr>
          <p:cNvSpPr txBox="1"/>
          <p:nvPr/>
        </p:nvSpPr>
        <p:spPr>
          <a:xfrm>
            <a:off x="6282265" y="2110803"/>
            <a:ext cx="3690360" cy="144894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DCR depends </a:t>
            </a:r>
            <a:r>
              <a:rPr lang="en-GB" sz="1800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exponentially</a:t>
            </a: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 on temperature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DCR decreases by ~40% when reducing temperature by 10°C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34F4BAE-98AC-4569-8F7C-6AE013E005E2}"/>
              </a:ext>
            </a:extLst>
          </p:cNvPr>
          <p:cNvSpPr/>
          <p:nvPr/>
        </p:nvSpPr>
        <p:spPr>
          <a:xfrm>
            <a:off x="4803120" y="3836880"/>
            <a:ext cx="1028879" cy="411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1" i="0" u="none" strike="noStrike" kern="1200" cap="none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2x2B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DC4FA16-9555-47B1-8ABD-138DB35CFD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r>
              <a:rPr lang="de-DE"/>
              <a:t>- </a:t>
            </a:r>
            <a:fld id="{17F18765-E126-457F-9F17-5B52ADE7342C}" type="slidenum">
              <a:t>9</a:t>
            </a:fld>
            <a:r>
              <a:rPr lang="de-DE"/>
              <a:t> -    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214E78EB-25DE-4ADF-9152-8B13646255A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  <a:p>
            <a:pPr lvl="0"/>
            <a:r>
              <a:rPr lang="de-DE"/>
              <a:t> 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73AB918C-8047-42B8-866F-C5B2575EC02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de-DE"/>
              <a:t>SiPM Characterisation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5BA887-AD0E-44D2-BC92-746D564B7DD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spAutoFit/>
          </a:bodyPr>
          <a:lstStyle/>
          <a:p>
            <a:pPr lvl="0"/>
            <a:r>
              <a:rPr lang="en-GB"/>
              <a:t>LED Measurements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1C662A-77B7-4629-A903-1DFC4A85481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2491" y="751365"/>
            <a:ext cx="5154982" cy="196348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FA669F-3EF7-464D-AAEE-717339D7ED9F}"/>
              </a:ext>
            </a:extLst>
          </p:cNvPr>
          <p:cNvSpPr txBox="1"/>
          <p:nvPr/>
        </p:nvSpPr>
        <p:spPr>
          <a:xfrm>
            <a:off x="82491" y="3026609"/>
            <a:ext cx="9180000" cy="191060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Indirect measurements of the </a:t>
            </a:r>
            <a:r>
              <a:rPr lang="en-GB" b="1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PDE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Noto Sans" pitchFamily="34"/>
                <a:ea typeface="Noto Sans CJK SC" pitchFamily="2"/>
                <a:cs typeface="FreeSans" pitchFamily="2"/>
              </a:rPr>
              <a:t>Bias voltage optimisation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12 ns pulse for LED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3860"/>
              </a:buClr>
              <a:buSzPct val="100000"/>
              <a:buFont typeface="Arial" panose="020B0604020202020204" pitchFamily="34" charset="0"/>
              <a:buChar char="•"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Noto Sans" pitchFamily="34"/>
                <a:ea typeface="Noto Sans CJK SC" pitchFamily="2"/>
                <a:cs typeface="FreeSans" pitchFamily="2"/>
              </a:rPr>
              <a:t>LED pulse as external trigger for data taking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491AAF3-55BE-43B5-A40D-485BA33F32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202918"/>
              </p:ext>
            </p:extLst>
          </p:nvPr>
        </p:nvGraphicFramePr>
        <p:xfrm>
          <a:off x="6960960" y="733333"/>
          <a:ext cx="3119040" cy="3352800"/>
        </p:xfrm>
        <a:graphic>
          <a:graphicData uri="http://schemas.openxmlformats.org/drawingml/2006/table">
            <a:tbl>
              <a:tblPr firstRow="1"/>
              <a:tblGrid>
                <a:gridCol w="1559520">
                  <a:extLst>
                    <a:ext uri="{9D8B030D-6E8A-4147-A177-3AD203B41FA5}">
                      <a16:colId xmlns:a16="http://schemas.microsoft.com/office/drawing/2014/main" val="3293573966"/>
                    </a:ext>
                  </a:extLst>
                </a:gridCol>
                <a:gridCol w="1559520">
                  <a:extLst>
                    <a:ext uri="{9D8B030D-6E8A-4147-A177-3AD203B41FA5}">
                      <a16:colId xmlns:a16="http://schemas.microsoft.com/office/drawing/2014/main" val="1728829555"/>
                    </a:ext>
                  </a:extLst>
                </a:gridCol>
              </a:tblGrid>
              <a:tr h="458999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500" b="1" i="0" u="none" strike="noStrike" kern="1200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LED colour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500" b="1" i="0" u="none" strike="noStrike" kern="1200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Wavelength</a:t>
                      </a:r>
                    </a:p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1">
                          <a:solidFill>
                            <a:srgbClr val="FFFFFF"/>
                          </a:solidFill>
                        </a:defRPr>
                      </a:pPr>
                      <a:r>
                        <a:rPr lang="en-GB" sz="1000" b="0" i="0" u="none" strike="noStrike" kern="1200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in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726137"/>
                  </a:ext>
                </a:extLst>
              </a:tr>
              <a:tr h="27720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625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273345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Amber Yellow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94048"/>
                  </a:ext>
                </a:extLst>
              </a:tr>
              <a:tr h="28008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Green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540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078222"/>
                  </a:ext>
                </a:extLst>
              </a:tr>
              <a:tr h="28008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Blue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460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042850"/>
                  </a:ext>
                </a:extLst>
              </a:tr>
              <a:tr h="28008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NUV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420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02346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UV</a:t>
                      </a:r>
                      <a:r>
                        <a:rPr lang="en-GB" sz="1500" b="0" i="0" u="none" strike="noStrike" kern="1200" cap="none" baseline="-800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375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622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UV</a:t>
                      </a:r>
                      <a:r>
                        <a:rPr lang="en-GB" sz="1500" b="0" i="0" u="none" strike="noStrike" kern="1200" cap="none" baseline="-800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355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400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UV</a:t>
                      </a:r>
                      <a:r>
                        <a:rPr lang="en-GB" sz="1500" b="0" i="0" u="none" strike="noStrike" kern="1200" cap="none" baseline="-800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300 - 320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6133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UV</a:t>
                      </a:r>
                      <a:r>
                        <a:rPr lang="en-GB" sz="1500" b="0" i="0" u="none" strike="noStrike" kern="1200" cap="none" baseline="-800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en-GB" sz="15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5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FreeSans" pitchFamily="2"/>
                        </a:rPr>
                        <a:t>260 - 270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44877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64665DCB-16B4-42C8-9D9E-B3ED3F6B1B7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885656" y="2746212"/>
            <a:ext cx="3528000" cy="26398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B18DCB1-03EA-4AEC-89AE-FC91F2BC3EBD}"/>
              </a:ext>
            </a:extLst>
          </p:cNvPr>
          <p:cNvSpPr/>
          <p:nvPr/>
        </p:nvSpPr>
        <p:spPr>
          <a:xfrm>
            <a:off x="4863840" y="4267802"/>
            <a:ext cx="848879" cy="54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009ED4"/>
          </a:solidFill>
          <a:ln w="19080">
            <a:solidFill>
              <a:srgbClr val="003860"/>
            </a:solidFill>
            <a:prstDash val="solid"/>
          </a:ln>
          <a:effectLst>
            <a:outerShdw dist="71785" dir="2700000" algn="tl">
              <a:srgbClr val="808080"/>
            </a:outerShdw>
          </a:effectLst>
        </p:spPr>
        <p:txBody>
          <a:bodyPr vert="horz" wrap="square" lIns="99360" tIns="54360" rIns="99360" bIns="5436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1" i="0" u="none" strike="noStrike" kern="1200" cap="none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2x2B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500" b="1">
                <a:solidFill>
                  <a:srgbClr val="FFFFFF"/>
                </a:solidFill>
                <a:latin typeface="Noto Sans" pitchFamily="34"/>
              </a:defRPr>
            </a:pPr>
            <a:r>
              <a:rPr lang="en-GB" sz="1500" b="0" i="0" u="none" strike="noStrike" kern="1200" cap="none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UV</a:t>
            </a:r>
            <a:r>
              <a:rPr lang="en-GB" sz="1500" b="0" i="0" u="none" strike="noStrike" kern="1200" cap="none" baseline="-8000" dirty="0">
                <a:ln>
                  <a:noFill/>
                </a:ln>
                <a:solidFill>
                  <a:srgbClr val="FFFFFF"/>
                </a:solidFill>
                <a:latin typeface="Noto Sans" pitchFamily="34"/>
                <a:ea typeface="Noto Sans CJK SC" pitchFamily="2"/>
                <a:cs typeface="FreeSans" pitchFamily="2"/>
              </a:rPr>
              <a:t>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808</Words>
  <Application>Microsoft Office PowerPoint</Application>
  <PresentationFormat>Custom</PresentationFormat>
  <Paragraphs>260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Liberation Sans</vt:lpstr>
      <vt:lpstr>Liberation Serif</vt:lpstr>
      <vt:lpstr>Noto Sans</vt:lpstr>
      <vt:lpstr>OpenSymbol</vt:lpstr>
      <vt:lpstr>StarSymbol</vt:lpstr>
      <vt:lpstr>Wingdings</vt:lpstr>
      <vt:lpstr>Default</vt:lpstr>
      <vt:lpstr>PowerPoint Presentation</vt:lpstr>
      <vt:lpstr>Working group</vt:lpstr>
      <vt:lpstr>Equipment - SiPMs</vt:lpstr>
      <vt:lpstr>Equipment – Readout Electronics</vt:lpstr>
      <vt:lpstr>Further Lab Equipment</vt:lpstr>
      <vt:lpstr>Waveform Comparison for Broadcom SiPMs</vt:lpstr>
      <vt:lpstr>Dark Count – Staircase Plots</vt:lpstr>
      <vt:lpstr>Noise versus Temperature using climate chamber</vt:lpstr>
      <vt:lpstr>LED Measurements</vt:lpstr>
      <vt:lpstr>Indirect Measurements of the PDE</vt:lpstr>
      <vt:lpstr>SiPM Arrays produced in house</vt:lpstr>
      <vt:lpstr>CMOS SPADs</vt:lpstr>
      <vt:lpstr>New Research Facility: INCYTE</vt:lpstr>
      <vt:lpstr>Contribution to DRD4</vt:lpstr>
      <vt:lpstr>The Working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CARLA</dc:title>
  <dc:creator>Ivor</dc:creator>
  <cp:lastModifiedBy>Guy Wilkinson</cp:lastModifiedBy>
  <cp:revision>50</cp:revision>
  <dcterms:created xsi:type="dcterms:W3CDTF">2025-09-28T10:00:02Z</dcterms:created>
  <dcterms:modified xsi:type="dcterms:W3CDTF">2025-10-06T15:14:40Z</dcterms:modified>
</cp:coreProperties>
</file>