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4"/>
  </p:notesMasterIdLst>
  <p:sldIdLst>
    <p:sldId id="412" r:id="rId3"/>
    <p:sldId id="503" r:id="rId4"/>
    <p:sldId id="496" r:id="rId5"/>
    <p:sldId id="492" r:id="rId6"/>
    <p:sldId id="504" r:id="rId7"/>
    <p:sldId id="502" r:id="rId8"/>
    <p:sldId id="501" r:id="rId9"/>
    <p:sldId id="497" r:id="rId10"/>
    <p:sldId id="498" r:id="rId11"/>
    <p:sldId id="499" r:id="rId12"/>
    <p:sldId id="488" r:id="rId1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76939" autoAdjust="0"/>
  </p:normalViewPr>
  <p:slideViewPr>
    <p:cSldViewPr snapToGrid="0" showGuides="1">
      <p:cViewPr varScale="1">
        <p:scale>
          <a:sx n="122" d="100"/>
          <a:sy n="122" d="100"/>
        </p:scale>
        <p:origin x="82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2B44CD-3541-F67C-87F3-365AB010317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B1D5D8-E9B8-A0AA-8D84-60A36850057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F4FD378-1BD7-4811-80CE-D5FE1670B002}" type="datetimeFigureOut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D419A44-32E3-D765-6EF3-40ADC26F43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EF352AF-2F4F-99B5-D965-F2EA2DA1A2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32719-3836-01ED-D7C0-B9E389D314C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583EB-A34C-7CE2-B84F-1CDC08660F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5983216-546A-44B5-876E-A928DCBE26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983216-546A-44B5-876E-A928DCBE26BD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513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A793F-D8E0-3FB3-4995-C5C95AA02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088B7-DDF9-4896-88D1-625906F60C73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EA14C-0015-8DFC-1ABE-01E885E95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17CBF-D23D-0CB4-4C03-B34E23BAF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41C51-47B4-48CF-82A4-2196F0D5C8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234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BCE133AF-93C9-4BCE-CA76-47F33A8B0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5" y="0"/>
            <a:ext cx="12372975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237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AA0BBD-61FB-BCDC-01BC-FBC8B4AC3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5" y="2603500"/>
            <a:ext cx="167005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B357CC0-D98D-D39F-3892-1564EC7C1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0"/>
            <a:ext cx="12372976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935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0D55062-93DF-0A3E-A2D2-42CF9D527B51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BB4795-8346-B0EE-F202-AC6B330DC072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0954630-2778-FB3B-7C73-F45D068CD0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7E37AC9C-3B8B-04FD-130C-B706947FB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86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609E3FD6-04B3-2F8D-A367-78E2A87D31A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5C7FAE59-9833-8AB9-FB50-0FB595445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FC612DDE-AFDA-8090-6D6C-5A8DBB1E2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09B8C50B-9D9F-A436-CE0E-1D92906E1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0326238E-430A-CE2C-6EE5-BE92F4D65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B652A841-DAD1-5166-1526-CFE547696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533D62C9-EBF1-82D1-FCFC-4344A4392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0436E0C6-F27A-0DA4-0595-44CD328BE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11CD2246-0D94-7C16-2E81-B96B915E9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36132469-7833-C920-6A13-FF07544DD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0649812A-92BD-15A1-D930-35807E017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C14B7918-CFE8-6B25-6852-E49DCDAD6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053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61EE5-E080-68DA-F683-5E60EFB6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CE978-C123-41DA-B5A6-AC77696D991B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08856-42DF-65C5-B058-B95112AEA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D5818-FBBE-2915-7AC4-95FE42B10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A4279-1790-4126-9A7D-BCFA9C3E59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80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347D-715C-A4C6-0EB6-2D51B0CDC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57908-C78E-4797-81B3-3C00B8C6ADD8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FE520A-7D38-EB26-4D6F-4A4647DED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BE46F-ED18-98DC-81D0-DC1174ADD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A073A-464F-4C59-BBF9-BBE7993EC6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0BBAEE-F7CD-EC6E-58A1-FB8FE063CA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F5BF1-0750-4371-BEFA-53DFB351FB03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890C69-C1C0-A25A-11BD-035AF74D584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713A19-15A9-2761-6599-CF3D50B0A85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80D8-8A3D-420F-8EEB-03F678740F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295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085B64-2E41-1F1F-032A-BB1C1D7B6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88E02-EE3D-48B2-8799-9688E36EE88E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62EA85-4125-636B-89D2-2FD577FF5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4EF912-7E62-33C7-8262-1675180F4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5F3E4-1082-4325-A424-1653C1E10D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347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C1691B-706C-9B73-DEE6-7F8A2F8D6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A36D1-2925-47FA-8F8B-38C327333A6A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38703A-A91A-F36C-81E9-95536AFCA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AF6F23-959E-643A-B708-38132345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BC596-F448-45AB-8938-76CFBB157A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4212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C95955-B547-C693-B206-ED02990F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8CAF4-0EBE-453E-AA90-2AEF0E31954C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87038D-619E-3A95-6069-9750BE5B9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4408A-DAE5-DAE1-8D06-1CA1EB28C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9FC8F-12C5-419B-888D-15093C572F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77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709F6-17B0-DCB7-4CDE-4123208D7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FB43C-CCA1-4098-8245-9676A0115612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445786-1296-AD1B-BAAB-CF1C5C68A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EC639C-EE58-9A2C-7CF2-7E35E4E72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F7987-06FE-40F4-BAFB-F454FDB7867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16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910579-B2A3-857B-57BD-C543EB9DF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9032-F744-42B0-BE06-AA67B01E7D9E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EBC8B-369F-7A19-74B2-744565453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3E7101-9272-0E1B-222D-A899DC260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67946-E97B-4086-B27F-1C0657C4460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27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>
            <a:extLst>
              <a:ext uri="{FF2B5EF4-FFF2-40B4-BE49-F238E27FC236}">
                <a16:creationId xmlns:a16="http://schemas.microsoft.com/office/drawing/2014/main" id="{FF6601F2-162D-6559-1266-6514093ED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30913"/>
            <a:ext cx="121920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1">
            <a:extLst>
              <a:ext uri="{FF2B5EF4-FFF2-40B4-BE49-F238E27FC236}">
                <a16:creationId xmlns:a16="http://schemas.microsoft.com/office/drawing/2014/main" id="{F1E05BB6-F340-6893-60E7-93EE2434D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6138863"/>
            <a:ext cx="642937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">
            <a:extLst>
              <a:ext uri="{FF2B5EF4-FFF2-40B4-BE49-F238E27FC236}">
                <a16:creationId xmlns:a16="http://schemas.microsoft.com/office/drawing/2014/main" id="{535C8DCA-A2CC-718A-0EE4-321049E272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CH"/>
              <a:t>Click to edit Master title style</a:t>
            </a:r>
          </a:p>
        </p:txBody>
      </p:sp>
      <p:sp>
        <p:nvSpPr>
          <p:cNvPr id="1029" name="Text Placeholder 2">
            <a:extLst>
              <a:ext uri="{FF2B5EF4-FFF2-40B4-BE49-F238E27FC236}">
                <a16:creationId xmlns:a16="http://schemas.microsoft.com/office/drawing/2014/main" id="{A6AFD4BA-A22D-D16A-F72F-C7B354B75F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/>
              <a:t>Click to edit Master text styles</a:t>
            </a:r>
          </a:p>
          <a:p>
            <a:pPr lvl="1"/>
            <a:r>
              <a:rPr lang="en-US" altLang="en-CH"/>
              <a:t>Second level</a:t>
            </a:r>
          </a:p>
          <a:p>
            <a:pPr lvl="2"/>
            <a:r>
              <a:rPr lang="en-US" altLang="en-CH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948CB-31D8-61CA-69BF-CDB9F9690D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36650" y="6262688"/>
            <a:ext cx="873125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41DD589-3727-4E08-AD49-31201201AF25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FCF73-3565-6862-6882-7E59A6E674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66938" y="6262688"/>
            <a:ext cx="4938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50" dirty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CD5DA-A5C1-464F-1CA9-9D550845DF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3650" y="6278563"/>
            <a:ext cx="482600" cy="33178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D732C43-418D-41E3-B1AA-42FDDF1A262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3" name="TextBox 6">
            <a:extLst>
              <a:ext uri="{FF2B5EF4-FFF2-40B4-BE49-F238E27FC236}">
                <a16:creationId xmlns:a16="http://schemas.microsoft.com/office/drawing/2014/main" id="{235E18B2-EDFB-99BC-BE49-25D32A2A7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4125" y="6324600"/>
            <a:ext cx="20478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CH" sz="1100">
                <a:solidFill>
                  <a:schemeClr val="bg1"/>
                </a:solidFill>
              </a:rPr>
              <a:t>EDMS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6">
            <a:extLst>
              <a:ext uri="{FF2B5EF4-FFF2-40B4-BE49-F238E27FC236}">
                <a16:creationId xmlns:a16="http://schemas.microsoft.com/office/drawing/2014/main" id="{651A270C-9711-CB76-FE3E-38BA0DDE4A1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082801"/>
            <a:ext cx="11347450" cy="155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GB" altLang="en-CH" dirty="0"/>
              <a:t>HI-ECN3 FIRIA updates</a:t>
            </a:r>
          </a:p>
        </p:txBody>
      </p:sp>
      <p:sp>
        <p:nvSpPr>
          <p:cNvPr id="15363" name="Subtitle 7">
            <a:extLst>
              <a:ext uri="{FF2B5EF4-FFF2-40B4-BE49-F238E27FC236}">
                <a16:creationId xmlns:a16="http://schemas.microsoft.com/office/drawing/2014/main" id="{E7E1F33D-B1B3-B933-DBC3-71A2F5BE29C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5697538"/>
            <a:ext cx="5821363" cy="99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CH" dirty="0"/>
              <a:t>Rahul Kallada, Oriol Rios</a:t>
            </a:r>
          </a:p>
          <a:p>
            <a:r>
              <a:rPr lang="en-GB" altLang="en-CH" dirty="0"/>
              <a:t>20.10.2025</a:t>
            </a:r>
          </a:p>
        </p:txBody>
      </p:sp>
      <p:sp>
        <p:nvSpPr>
          <p:cNvPr id="15364" name="Text Placeholder 8">
            <a:extLst>
              <a:ext uri="{FF2B5EF4-FFF2-40B4-BE49-F238E27FC236}">
                <a16:creationId xmlns:a16="http://schemas.microsoft.com/office/drawing/2014/main" id="{8709A026-D4B1-ABD5-BD58-35BCDCE4A6A9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64450" y="6359525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CH"/>
              <a:t>EDMS</a:t>
            </a:r>
          </a:p>
        </p:txBody>
      </p:sp>
      <p:pic>
        <p:nvPicPr>
          <p:cNvPr id="15365" name="Picture 2">
            <a:extLst>
              <a:ext uri="{FF2B5EF4-FFF2-40B4-BE49-F238E27FC236}">
                <a16:creationId xmlns:a16="http://schemas.microsoft.com/office/drawing/2014/main" id="{E054A86D-C53C-D628-E674-5C8F3ED53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4303713"/>
            <a:ext cx="476091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0B4AB-642D-FBE2-2411-065FC58CA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Action – FSE 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57A61-658C-1B82-4963-7971AF78A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document on smoke extraction is in preparation</a:t>
            </a:r>
          </a:p>
          <a:p>
            <a:r>
              <a:rPr lang="en-GB" dirty="0"/>
              <a:t>Statement regarding the sprinkler consolidation to be prepared</a:t>
            </a:r>
          </a:p>
          <a:p>
            <a:r>
              <a:rPr lang="en-GB" dirty="0"/>
              <a:t>Document describing the areas where:</a:t>
            </a:r>
          </a:p>
          <a:p>
            <a:pPr lvl="1"/>
            <a:r>
              <a:rPr lang="en-GB" dirty="0"/>
              <a:t>PBD for trays would be used</a:t>
            </a:r>
          </a:p>
          <a:p>
            <a:pPr lvl="1"/>
            <a:r>
              <a:rPr lang="en-GB" dirty="0"/>
              <a:t>Fire rated trays are required</a:t>
            </a:r>
          </a:p>
          <a:p>
            <a:pPr marL="0" indent="0">
              <a:buNone/>
            </a:pPr>
            <a:endParaRPr lang="en-GB" dirty="0"/>
          </a:p>
          <a:p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23348C-5CFC-A6F5-1F2E-1F6FB032B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46F903-48A4-40D5-A0DA-828933459F62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E098C-C90C-2455-373B-5E864304A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FSE Team 2022</a:t>
            </a:r>
          </a:p>
        </p:txBody>
      </p:sp>
      <p:sp>
        <p:nvSpPr>
          <p:cNvPr id="26630" name="Slide Number Placeholder 6">
            <a:extLst>
              <a:ext uri="{FF2B5EF4-FFF2-40B4-BE49-F238E27FC236}">
                <a16:creationId xmlns:a16="http://schemas.microsoft.com/office/drawing/2014/main" id="{99007593-C16A-AC8A-4F46-10124565DF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9172CD-6000-4728-871D-94FB714C75AA}" type="slidenum">
              <a:rPr lang="en-GB" altLang="en-CH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altLang="en-CH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>
            <a:extLst>
              <a:ext uri="{FF2B5EF4-FFF2-40B4-BE49-F238E27FC236}">
                <a16:creationId xmlns:a16="http://schemas.microsoft.com/office/drawing/2014/main" id="{7C3C2105-ACB0-A535-5C8D-695062A88401}"/>
              </a:ext>
            </a:extLst>
          </p:cNvPr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5267325" y="1462088"/>
            <a:ext cx="2333625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CH" sz="3600">
                <a:latin typeface="Calibri" panose="020F0502020204030204" pitchFamily="34" charset="0"/>
              </a:rPr>
              <a:t>THANKS</a:t>
            </a: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377D337-8941-88F0-0C86-5E8F70585F83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11709400" y="6278563"/>
            <a:ext cx="482600" cy="33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A4E4BF2-EA70-4DB1-A1F7-B119CC1471A3}" type="slidenum">
              <a:rPr lang="en-GB" altLang="en-CH">
                <a:latin typeface="Calibri" panose="020F0502020204030204" pitchFamily="34" charset="0"/>
              </a:rPr>
              <a:pPr eaLnBrk="1" hangingPunct="1"/>
              <a:t>11</a:t>
            </a:fld>
            <a:endParaRPr lang="en-GB" altLang="en-CH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F1121-2C4B-4137-576F-02B4CDF85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Building – 754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E63669-2773-CD6E-CFE6-7FDBAF674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592160"/>
            <a:ext cx="6970070" cy="428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7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A21A7-BBEE-4E42-357E-605BC314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Smoke extraction – alternate proposals</a:t>
            </a:r>
            <a:endParaRPr lang="en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953ED6-40E7-8B40-22C7-5EEFC090C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design – Full smoke extraction in multiple areas</a:t>
            </a:r>
          </a:p>
          <a:p>
            <a:r>
              <a:rPr lang="en-GB" dirty="0"/>
              <a:t>Two proposals for optimisation</a:t>
            </a:r>
          </a:p>
          <a:p>
            <a:pPr lvl="1"/>
            <a:r>
              <a:rPr lang="en-GB" dirty="0"/>
              <a:t>No extraction in handling hall, </a:t>
            </a:r>
            <a:r>
              <a:rPr lang="en-GB" dirty="0" err="1"/>
              <a:t>telemanipulator</a:t>
            </a:r>
            <a:r>
              <a:rPr lang="en-GB" dirty="0"/>
              <a:t> zone and EN-CV Level 1+2</a:t>
            </a:r>
          </a:p>
          <a:p>
            <a:pPr lvl="1"/>
            <a:r>
              <a:rPr lang="en-GB" dirty="0"/>
              <a:t> Temperature –rated ventilation system capable of extracting hot smoke </a:t>
            </a:r>
            <a:r>
              <a:rPr lang="en-GB" dirty="0" err="1"/>
              <a:t>upto</a:t>
            </a:r>
            <a:r>
              <a:rPr lang="en-GB" dirty="0"/>
              <a:t> a certain temperature (circa 200 °C)</a:t>
            </a:r>
          </a:p>
          <a:p>
            <a:r>
              <a:rPr lang="en-GB" dirty="0"/>
              <a:t>Advantages</a:t>
            </a:r>
          </a:p>
          <a:p>
            <a:pPr lvl="1"/>
            <a:r>
              <a:rPr lang="en-GB" dirty="0"/>
              <a:t>Simplified ventilation system and safety matrix</a:t>
            </a:r>
          </a:p>
          <a:p>
            <a:pPr lvl="1"/>
            <a:r>
              <a:rPr lang="en-GB" dirty="0"/>
              <a:t>Cost effective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F6F2C5-EDA9-4AB7-CBA1-D35B5C53E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0DCFEB-05B1-4372-805A-B2C149DB039C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B0687-77A4-533A-2C68-07E0B6CC7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FSE Team 2022</a:t>
            </a:r>
          </a:p>
        </p:txBody>
      </p:sp>
      <p:sp>
        <p:nvSpPr>
          <p:cNvPr id="23556" name="Slide Number Placeholder 4">
            <a:extLst>
              <a:ext uri="{FF2B5EF4-FFF2-40B4-BE49-F238E27FC236}">
                <a16:creationId xmlns:a16="http://schemas.microsoft.com/office/drawing/2014/main" id="{4829D871-5360-333F-6A47-937E958916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059D31-6DD9-4EE3-8D24-BA393E6DBCE8}" type="slidenum">
              <a:rPr lang="en-GB" altLang="en-CH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altLang="en-CH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B41A3-E7A7-2732-E837-74ED4524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Dispersion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8BCAE-8598-DEC7-B7BC-AF70D1DF2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Pavol shared the report on the target aerosol filter analysis</a:t>
            </a:r>
          </a:p>
          <a:p>
            <a:pPr lvl="1"/>
            <a:r>
              <a:rPr lang="en-GB" dirty="0"/>
              <a:t>Negligible dose rates even with full inhalation of the radionuclide inventory – 0.29 mSv</a:t>
            </a:r>
          </a:p>
          <a:p>
            <a:pPr lvl="1"/>
            <a:r>
              <a:rPr lang="en-GB" dirty="0"/>
              <a:t>Report being checked. Comments to be provided</a:t>
            </a:r>
          </a:p>
          <a:p>
            <a:r>
              <a:rPr lang="en-GB" dirty="0"/>
              <a:t>The environmental dispersion model is being prepared for </a:t>
            </a:r>
            <a:r>
              <a:rPr lang="en-GB" dirty="0" err="1"/>
              <a:t>Prevessin</a:t>
            </a:r>
            <a:endParaRPr lang="en-GB" dirty="0"/>
          </a:p>
          <a:p>
            <a:pPr lvl="1"/>
            <a:r>
              <a:rPr lang="en-GB" dirty="0"/>
              <a:t>Currently, all stability classes can be modelled</a:t>
            </a:r>
          </a:p>
          <a:p>
            <a:pPr lvl="1"/>
            <a:r>
              <a:rPr lang="en-GB" dirty="0"/>
              <a:t>SLAM cases will be run soon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04933-014E-B3AB-6A4C-191E004A1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0084A-1F80-4A93-AE7D-F488996985FB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7B204-A3E0-CAA7-DB8C-45034811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FSE Team 2022</a:t>
            </a:r>
          </a:p>
        </p:txBody>
      </p:sp>
      <p:sp>
        <p:nvSpPr>
          <p:cNvPr id="18439" name="Slide Number Placeholder 5">
            <a:extLst>
              <a:ext uri="{FF2B5EF4-FFF2-40B4-BE49-F238E27FC236}">
                <a16:creationId xmlns:a16="http://schemas.microsoft.com/office/drawing/2014/main" id="{5005AC3C-AF9C-7201-F5F4-0382AE39D0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13D93F-8359-4494-A463-604D672A9D9D}" type="slidenum">
              <a:rPr lang="en-GB" altLang="en-CH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altLang="en-CH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67A094-C724-F3E3-588B-1C9EEF647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Dump Facility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22DE9-5A1F-A4AB-6090-AB2DC2EC7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BCE978-C123-41DA-B5A6-AC77696D991B}" type="datetime1">
              <a:rPr lang="en-GB" smtClean="0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46F2F-2118-25B9-26ED-C7F6436AC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80A9C-356F-E504-02DA-C6E93F65C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4A4279-1790-4126-9A7D-BCFA9C3E591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91E4DDB9-27F5-E07F-7299-DF4C53F45C4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r="36985"/>
          <a:stretch>
            <a:fillRect/>
          </a:stretch>
        </p:blipFill>
        <p:spPr>
          <a:xfrm rot="-60000">
            <a:off x="2643243" y="2396764"/>
            <a:ext cx="6676414" cy="315945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6987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638BE-D502-D618-3A2D-E6990C0FC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FIRIA report – Simulation status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634A4-0443-B65F-6B5E-1B3DBB000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Simulations being performed with more realistic, less conservative scenarios</a:t>
            </a:r>
          </a:p>
          <a:p>
            <a:pPr lvl="1"/>
            <a:r>
              <a:rPr lang="en-GB" dirty="0"/>
              <a:t>MHS epoxy coil</a:t>
            </a:r>
          </a:p>
          <a:p>
            <a:pPr lvl="1"/>
            <a:r>
              <a:rPr lang="en-GB" dirty="0"/>
              <a:t>2.0 MW design fire @ 2.0 m from the confinement wall</a:t>
            </a:r>
          </a:p>
          <a:p>
            <a:pPr lvl="1"/>
            <a:r>
              <a:rPr lang="en-GB" dirty="0"/>
              <a:t>Muon Shield Magnet fire</a:t>
            </a:r>
          </a:p>
          <a:p>
            <a:r>
              <a:rPr lang="en-GB" dirty="0"/>
              <a:t>Improving the ventilation modelling to ensure the flow is captured precisely</a:t>
            </a:r>
          </a:p>
          <a:p>
            <a:pPr lvl="1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BAC9C-6618-857D-AA29-133BF1910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BCE978-C123-41DA-B5A6-AC77696D991B}" type="datetime1">
              <a:rPr lang="en-GB" smtClean="0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5E55E-6C75-5476-EDF3-E62129BE2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55A87-CF50-A114-6DEE-287676799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4A4279-1790-4126-9A7D-BCFA9C3E591A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363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8F62CB3D-C164-CA1C-F8C2-A865CF07D5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CH" dirty="0"/>
              <a:t>Confinement wall re-evaluation</a:t>
            </a:r>
            <a:endParaRPr lang="en-CH" altLang="en-CH" dirty="0"/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EFCB5687-6725-1661-BA85-1D504BC3234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CH" dirty="0"/>
              <a:t>Proposal  to reduce fire resistance of the confinement walls</a:t>
            </a:r>
          </a:p>
          <a:p>
            <a:r>
              <a:rPr lang="en-GB" altLang="en-CH" dirty="0"/>
              <a:t>EI 30 is the minimum fire resistance</a:t>
            </a:r>
          </a:p>
          <a:p>
            <a:r>
              <a:rPr lang="en-GB" altLang="en-CH" dirty="0"/>
              <a:t>TCC8 upstream wall = EI 30 </a:t>
            </a:r>
          </a:p>
          <a:p>
            <a:r>
              <a:rPr lang="en-GB" altLang="en-CH" dirty="0"/>
              <a:t>ECN3 wall = EI 60 (subject to </a:t>
            </a:r>
            <a:r>
              <a:rPr lang="en-GB" altLang="en-CH" dirty="0" err="1"/>
              <a:t>SHiP</a:t>
            </a:r>
            <a:r>
              <a:rPr lang="en-GB" altLang="en-CH" dirty="0"/>
              <a:t> fire safety analysis)</a:t>
            </a:r>
          </a:p>
          <a:p>
            <a:endParaRPr lang="en-CH" alt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8B525-0F70-C1BF-86C1-E215720CBC1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170084A-1F80-4A93-AE7D-F488996985FB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157B5-0E0A-D930-AB8C-92A7CDE8C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</a:t>
            </a:r>
          </a:p>
        </p:txBody>
      </p:sp>
      <p:sp>
        <p:nvSpPr>
          <p:cNvPr id="17414" name="Slide Number Placeholder 5">
            <a:extLst>
              <a:ext uri="{FF2B5EF4-FFF2-40B4-BE49-F238E27FC236}">
                <a16:creationId xmlns:a16="http://schemas.microsoft.com/office/drawing/2014/main" id="{9300A366-3179-EA9B-9AD2-FC91C49F0A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A1ED67-F581-4991-AA1B-2BA49CBAF057}" type="slidenum">
              <a:rPr lang="en-GB" altLang="en-CH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altLang="en-CH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2B3224-1975-E21F-FF27-8CCBFFDA5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HI-ECN3 Global Safety Matrix</a:t>
            </a:r>
            <a:endParaRPr lang="en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CBD200-8AAD-B2AF-58E5-36C894AE1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F99811-5D9D-4365-A158-AA7CC7EC45F3}" type="datetime1">
              <a:rPr lang="en-GB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D78A4A-CF6D-F5D6-706E-20B0DACF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FSE Team 2022</a:t>
            </a:r>
          </a:p>
        </p:txBody>
      </p:sp>
      <p:sp>
        <p:nvSpPr>
          <p:cNvPr id="24583" name="Slide Number Placeholder 3">
            <a:extLst>
              <a:ext uri="{FF2B5EF4-FFF2-40B4-BE49-F238E27FC236}">
                <a16:creationId xmlns:a16="http://schemas.microsoft.com/office/drawing/2014/main" id="{527CB7BD-B143-543C-11BC-DE543D690C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1DCFE3-B625-41A7-A474-215571C7091F}" type="slidenum">
              <a:rPr lang="en-GB" altLang="en-CH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altLang="en-CH">
              <a:solidFill>
                <a:schemeClr val="bg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95B0D30-7F39-99FB-6D91-A3D328F60F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02314"/>
              </p:ext>
            </p:extLst>
          </p:nvPr>
        </p:nvGraphicFramePr>
        <p:xfrm>
          <a:off x="2631647" y="2298622"/>
          <a:ext cx="5790525" cy="3601779"/>
        </p:xfrm>
        <a:graphic>
          <a:graphicData uri="http://schemas.openxmlformats.org/drawingml/2006/table">
            <a:tbl>
              <a:tblPr>
                <a:tableStyleId>{FABFCF23-3B69-468F-B69F-88F6DE6A72F2}</a:tableStyleId>
              </a:tblPr>
              <a:tblGrid>
                <a:gridCol w="390525">
                  <a:extLst>
                    <a:ext uri="{9D8B030D-6E8A-4147-A177-3AD203B41FA5}">
                      <a16:colId xmlns:a16="http://schemas.microsoft.com/office/drawing/2014/main" val="290946839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19721483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24740952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627781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15256253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93587469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90907688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43054955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11452185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51710874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566984392"/>
                    </a:ext>
                  </a:extLst>
                </a:gridCol>
              </a:tblGrid>
              <a:tr h="361779">
                <a:tc rowSpan="6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DETECTION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02" marR="9502" marT="9502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CH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u="none" strike="noStrike" dirty="0">
                          <a:effectLst/>
                        </a:rPr>
                        <a:t>UNDERGROUND AREAS</a:t>
                      </a:r>
                      <a:endParaRPr lang="en-GB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GB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u="none" strike="noStrike" dirty="0">
                          <a:effectLst/>
                        </a:rPr>
                        <a:t>SURFACE BUILDINGS</a:t>
                      </a:r>
                      <a:endParaRPr lang="en-GB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606852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u="none" strike="noStrike" dirty="0">
                          <a:effectLst/>
                        </a:rPr>
                        <a:t> </a:t>
                      </a:r>
                      <a:endParaRPr lang="en-CH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u="none" strike="noStrike" dirty="0">
                          <a:effectLst/>
                        </a:rPr>
                        <a:t>TDC85</a:t>
                      </a:r>
                      <a:endParaRPr lang="en-GB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u="none" strike="noStrike" dirty="0">
                          <a:effectLst/>
                        </a:rPr>
                        <a:t>TCC8 upstream</a:t>
                      </a:r>
                      <a:endParaRPr lang="en-GB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u="none" strike="noStrike" dirty="0">
                          <a:effectLst/>
                        </a:rPr>
                        <a:t>Target Area</a:t>
                      </a:r>
                      <a:endParaRPr lang="en-GB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u="none" strike="noStrike" dirty="0" err="1">
                          <a:effectLst/>
                        </a:rPr>
                        <a:t>SHiP</a:t>
                      </a:r>
                      <a:endParaRPr lang="en-GB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GHN300</a:t>
                      </a: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900" u="none" strike="noStrike" dirty="0">
                          <a:effectLst/>
                        </a:rPr>
                        <a:t>912</a:t>
                      </a:r>
                      <a:endParaRPr lang="en-CH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900" u="none" strike="noStrike" dirty="0">
                          <a:effectLst/>
                        </a:rPr>
                        <a:t>754</a:t>
                      </a:r>
                      <a:endParaRPr lang="en-CH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900" u="none" strike="noStrike" dirty="0">
                          <a:effectLst/>
                        </a:rPr>
                        <a:t>911</a:t>
                      </a:r>
                      <a:endParaRPr lang="en-CH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900" u="none" strike="noStrike" dirty="0">
                          <a:effectLst/>
                        </a:rPr>
                        <a:t>918</a:t>
                      </a:r>
                      <a:endParaRPr lang="en-CH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7567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02" marR="9502" marT="9502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900" b="1" u="none" strike="noStrike" dirty="0">
                          <a:effectLst/>
                        </a:rPr>
                        <a:t>TDC85</a:t>
                      </a:r>
                      <a:endParaRPr lang="en-GB" sz="1050" b="1" i="0" u="none" strike="noStrike" dirty="0">
                        <a:solidFill>
                          <a:srgbClr val="9C000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C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 dirty="0">
                          <a:effectLst/>
                        </a:rPr>
                        <a:t>-</a:t>
                      </a: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 dirty="0">
                          <a:effectLst/>
                        </a:rPr>
                        <a:t>-</a:t>
                      </a: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 dirty="0">
                          <a:effectLst/>
                        </a:rPr>
                        <a:t>-</a:t>
                      </a: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 dirty="0">
                          <a:effectLst/>
                        </a:rPr>
                        <a:t>-</a:t>
                      </a: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>
                          <a:effectLst/>
                        </a:rPr>
                        <a:t>-</a:t>
                      </a:r>
                      <a:endParaRPr lang="en-CH" sz="1000" b="1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5815904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u="none" strike="noStrike" dirty="0">
                          <a:effectLst/>
                        </a:rPr>
                        <a:t>TCC8 upstream</a:t>
                      </a:r>
                      <a:endParaRPr lang="en-CH" sz="1600" b="1" dirty="0"/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C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en-CH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>
                          <a:effectLst/>
                        </a:rPr>
                        <a:t>E</a:t>
                      </a:r>
                      <a:endParaRPr lang="en-GB" sz="1000" b="1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 dirty="0">
                          <a:effectLst/>
                        </a:rPr>
                        <a:t>-</a:t>
                      </a: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 dirty="0">
                          <a:effectLst/>
                        </a:rPr>
                        <a:t>-</a:t>
                      </a: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 dirty="0">
                          <a:effectLst/>
                        </a:rPr>
                        <a:t>-</a:t>
                      </a: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8551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u="none" strike="noStrike" dirty="0">
                          <a:effectLst/>
                        </a:rPr>
                        <a:t>Target Area</a:t>
                      </a:r>
                      <a:endParaRPr lang="en-CH" sz="1600" b="1" dirty="0"/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>
                          <a:effectLst/>
                        </a:rPr>
                        <a:t>-</a:t>
                      </a:r>
                      <a:endParaRPr lang="en-CH" sz="1000" b="1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C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>
                          <a:effectLst/>
                        </a:rPr>
                        <a:t>E</a:t>
                      </a:r>
                      <a:endParaRPr lang="en-GB" sz="1000" b="1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E?</a:t>
                      </a:r>
                      <a:endParaRPr lang="en-GB" sz="1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483459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u="none" strike="noStrike" dirty="0" err="1">
                          <a:effectLst/>
                        </a:rPr>
                        <a:t>SHiP</a:t>
                      </a:r>
                      <a:r>
                        <a:rPr lang="en-GB" sz="900" b="1" u="none" strike="noStrike" dirty="0">
                          <a:effectLst/>
                        </a:rPr>
                        <a:t> </a:t>
                      </a:r>
                      <a:endParaRPr lang="en-CH" sz="1600" b="1" dirty="0"/>
                    </a:p>
                  </a:txBody>
                  <a:tcPr marL="9502" marR="9502" marT="9502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>
                          <a:effectLst/>
                        </a:rPr>
                        <a:t>-</a:t>
                      </a:r>
                      <a:endParaRPr lang="en-CH" sz="1000" b="1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 dirty="0">
                          <a:effectLst/>
                        </a:rPr>
                        <a:t>-</a:t>
                      </a:r>
                      <a:endParaRPr lang="en-CH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C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CH" sz="1000" b="1" u="none" strike="noStrike">
                          <a:effectLst/>
                        </a:rPr>
                        <a:t>-</a:t>
                      </a:r>
                      <a:endParaRPr lang="en-CH" sz="1000" b="1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E?</a:t>
                      </a:r>
                      <a:endParaRPr lang="en-GB" sz="10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u="none" strike="noStrike" dirty="0">
                          <a:effectLst/>
                        </a:rPr>
                        <a:t>E</a:t>
                      </a:r>
                      <a:endParaRPr lang="en-GB" sz="10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61058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02" marR="9502" marT="9502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/>
                        <a:t>GHN300</a:t>
                      </a:r>
                      <a:endParaRPr lang="en-CH" sz="900" b="1" dirty="0"/>
                    </a:p>
                  </a:txBody>
                  <a:tcPr marL="9502" marR="9502" marT="9502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CH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CH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CH" sz="10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02" marR="9502" marT="95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2809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3DEB88B-9A7A-DC7B-8D2A-43EA51A84F6F}"/>
              </a:ext>
            </a:extLst>
          </p:cNvPr>
          <p:cNvSpPr txBox="1"/>
          <p:nvPr/>
        </p:nvSpPr>
        <p:spPr>
          <a:xfrm>
            <a:off x="9491579" y="2462797"/>
            <a:ext cx="241467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 = Evacuation</a:t>
            </a:r>
          </a:p>
          <a:p>
            <a:endParaRPr lang="en-GB" sz="1200" dirty="0"/>
          </a:p>
          <a:p>
            <a:r>
              <a:rPr lang="en-GB" sz="1200" dirty="0"/>
              <a:t>C = Compartmentalisation (Doors, Dampers, Ventilation stop, Lift) + Evacuation</a:t>
            </a:r>
          </a:p>
          <a:p>
            <a:endParaRPr lang="en-GB" sz="1200" dirty="0"/>
          </a:p>
          <a:p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E? = Unclear if evacuation is required</a:t>
            </a:r>
          </a:p>
          <a:p>
            <a:endParaRPr lang="en-GB" sz="1400" b="1" dirty="0">
              <a:latin typeface="Aptos Narrow" panose="020B0004020202020204" pitchFamily="34" charset="0"/>
            </a:endParaRPr>
          </a:p>
          <a:p>
            <a:endParaRPr lang="en-GB" sz="1400" dirty="0"/>
          </a:p>
          <a:p>
            <a:endParaRPr lang="en-CH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1D5DAE-4A70-2871-37C7-31AFE36195F2}"/>
              </a:ext>
            </a:extLst>
          </p:cNvPr>
          <p:cNvSpPr txBox="1"/>
          <p:nvPr/>
        </p:nvSpPr>
        <p:spPr>
          <a:xfrm>
            <a:off x="3591868" y="1625323"/>
            <a:ext cx="387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Still being discussed with EN-AA</a:t>
            </a:r>
            <a:endParaRPr lang="en-CH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02D12-5004-80FE-A16B-2137BD5C8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Liquid Scintillator actions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1826E-1A8B-83B1-F60E-BA49A053D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Identify and categorize fire loads in </a:t>
            </a:r>
            <a:r>
              <a:rPr lang="en-GB" dirty="0" err="1"/>
              <a:t>SHiP</a:t>
            </a:r>
            <a:endParaRPr lang="en-GB" dirty="0"/>
          </a:p>
          <a:p>
            <a:r>
              <a:rPr lang="en-GB" dirty="0"/>
              <a:t>Create fire scenarios and probable propagation scenarios to the LS</a:t>
            </a:r>
          </a:p>
          <a:p>
            <a:r>
              <a:rPr lang="en-GB" dirty="0"/>
              <a:t>Refine the fire scenarios</a:t>
            </a:r>
          </a:p>
          <a:p>
            <a:r>
              <a:rPr lang="en-GB" dirty="0"/>
              <a:t>Check if compartmentalisation of the LS is possible?</a:t>
            </a:r>
          </a:p>
          <a:p>
            <a:r>
              <a:rPr lang="en-GB" dirty="0"/>
              <a:t>Determine the retention volumes for the LS?</a:t>
            </a:r>
          </a:p>
          <a:p>
            <a:r>
              <a:rPr lang="en-GB" dirty="0"/>
              <a:t>Is pumping out of LS required? </a:t>
            </a:r>
          </a:p>
          <a:p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FCA55-41D6-59AB-EFAB-FB5855057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3E44E-6D8C-4FB1-B81A-414303EDDEF3}" type="datetime1">
              <a:rPr lang="en-GB" smtClean="0"/>
              <a:pPr>
                <a:defRPr/>
              </a:pPr>
              <a:t>29/10/2025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760840-A732-5FAD-2B17-2B2CF3CA2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FSE Team 2022</a:t>
            </a:r>
          </a:p>
        </p:txBody>
      </p:sp>
      <p:sp>
        <p:nvSpPr>
          <p:cNvPr id="25607" name="Slide Number Placeholder 6">
            <a:extLst>
              <a:ext uri="{FF2B5EF4-FFF2-40B4-BE49-F238E27FC236}">
                <a16:creationId xmlns:a16="http://schemas.microsoft.com/office/drawing/2014/main" id="{4824A6DD-A19D-1F7C-321F-92CCC8DFA0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7FE3A9-2C44-432B-A8FA-1626EC87F630}" type="slidenum">
              <a:rPr lang="en-GB" altLang="en-CH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altLang="en-CH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4835FD96-0E9D-4B31-8B83-6153E66F6DE1}" vid="{E26C6851-A8BB-4629-BD80-18D38548BB00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4835FD96-0E9D-4B31-8B83-6153E66F6DE1}" vid="{5925EDE4-8640-4B98-8839-6447130227B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FIRIA_Template</Template>
  <TotalTime>0</TotalTime>
  <Words>440</Words>
  <Application>Microsoft Office PowerPoint</Application>
  <PresentationFormat>Widescreen</PresentationFormat>
  <Paragraphs>139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 Narrow</vt:lpstr>
      <vt:lpstr>Arial</vt:lpstr>
      <vt:lpstr>Calibri</vt:lpstr>
      <vt:lpstr>Calibri Light</vt:lpstr>
      <vt:lpstr>Times New Roman</vt:lpstr>
      <vt:lpstr>CERNCorporate16-9</vt:lpstr>
      <vt:lpstr>End Slides</vt:lpstr>
      <vt:lpstr>HI-ECN3 FIRIA updates</vt:lpstr>
      <vt:lpstr>Service Building – 754</vt:lpstr>
      <vt:lpstr>Smoke extraction – alternate proposals</vt:lpstr>
      <vt:lpstr>Environmental Dispersion</vt:lpstr>
      <vt:lpstr>Beam Dump Facility</vt:lpstr>
      <vt:lpstr>FIRIA report – Simulation status</vt:lpstr>
      <vt:lpstr>Confinement wall re-evaluation</vt:lpstr>
      <vt:lpstr>HI-ECN3 Global Safety Matrix</vt:lpstr>
      <vt:lpstr>Liquid Scintillator actions</vt:lpstr>
      <vt:lpstr>Open Action – FSE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Rahul Kallada Janardhan</dc:creator>
  <cp:lastModifiedBy>Rahul Kallada Janardhan</cp:lastModifiedBy>
  <cp:revision>11</cp:revision>
  <dcterms:created xsi:type="dcterms:W3CDTF">2025-10-29T08:26:22Z</dcterms:created>
  <dcterms:modified xsi:type="dcterms:W3CDTF">2025-10-29T13:46:11Z</dcterms:modified>
</cp:coreProperties>
</file>