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5"/>
  </p:notesMasterIdLst>
  <p:handoutMasterIdLst>
    <p:handoutMasterId r:id="rId6"/>
  </p:handoutMasterIdLst>
  <p:sldIdLst>
    <p:sldId id="1243" r:id="rId4"/>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1243"/>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F6FDA3"/>
    <a:srgbClr val="40C245"/>
    <a:srgbClr val="FFCCFF"/>
    <a:srgbClr val="DBDBE4"/>
    <a:srgbClr val="DFDFDF"/>
    <a:srgbClr val="5B9BD5"/>
    <a:srgbClr val="0000FF"/>
    <a:srgbClr val="E8FF2E"/>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195" autoAdjust="0"/>
  </p:normalViewPr>
  <p:slideViewPr>
    <p:cSldViewPr>
      <p:cViewPr varScale="1">
        <p:scale>
          <a:sx n="38" d="100"/>
          <a:sy n="38" d="100"/>
        </p:scale>
        <p:origin x="902" y="77"/>
      </p:cViewPr>
      <p:guideLst/>
    </p:cSldViewPr>
  </p:slideViewPr>
  <p:outlineViewPr>
    <p:cViewPr>
      <p:scale>
        <a:sx n="33" d="100"/>
        <a:sy n="33" d="100"/>
      </p:scale>
      <p:origin x="0" y="-67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01/10/2025</a:t>
            </a:fld>
            <a:endParaRPr lang="en-GB" dirty="0"/>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dirty="0"/>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01.10.2025</a:t>
            </a:fld>
            <a:endParaRPr lang="de-AT"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dirty="0"/>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251055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1"/>
              </a:lnSpc>
              <a:defRPr sz="9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5"/>
          </a:xfrm>
        </p:spPr>
        <p:txBody>
          <a:bodyPr>
            <a:noAutofit/>
          </a:bodyPr>
          <a:lstStyle>
            <a:lvl1pPr marL="0" indent="0" algn="ctr">
              <a:buNone/>
              <a:defRPr sz="3200">
                <a:solidFill>
                  <a:schemeClr val="bg1"/>
                </a:solidFill>
              </a:defRPr>
            </a:lvl1pPr>
            <a:lvl2pPr marL="914411" indent="0" algn="ctr">
              <a:buNone/>
              <a:defRPr sz="4000"/>
            </a:lvl2pPr>
            <a:lvl3pPr marL="1828823" indent="0" algn="ctr">
              <a:buNone/>
              <a:defRPr sz="3600"/>
            </a:lvl3pPr>
            <a:lvl4pPr marL="2743234" indent="0" algn="ctr">
              <a:buNone/>
              <a:defRPr sz="3200"/>
            </a:lvl4pPr>
            <a:lvl5pPr marL="3657646" indent="0" algn="ctr">
              <a:buNone/>
              <a:defRPr sz="3200"/>
            </a:lvl5pPr>
            <a:lvl6pPr marL="4572057" indent="0" algn="ctr">
              <a:buNone/>
              <a:defRPr sz="3200"/>
            </a:lvl6pPr>
            <a:lvl7pPr marL="5486469" indent="0" algn="ctr">
              <a:buNone/>
              <a:defRPr sz="3200"/>
            </a:lvl7pPr>
            <a:lvl8pPr marL="6400880" indent="0" algn="ctr">
              <a:buNone/>
              <a:defRPr sz="3200"/>
            </a:lvl8pPr>
            <a:lvl9pPr marL="7315291"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1" y="139783"/>
            <a:ext cx="771944" cy="453523"/>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4" name="Picture 3" descr="A picture containing icon&#10;&#10;Description automatically generated">
            <a:extLst>
              <a:ext uri="{FF2B5EF4-FFF2-40B4-BE49-F238E27FC236}">
                <a16:creationId xmlns:a16="http://schemas.microsoft.com/office/drawing/2014/main" id="{B512F16A-BC93-930B-645A-A8FB8EE41AE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60065070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3.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8" r:id="rId4"/>
    <p:sldLayoutId id="2147483663" r:id="rId5"/>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57AE1F-D040-822D-C221-0B7260D5C97F}"/>
              </a:ext>
            </a:extLst>
          </p:cNvPr>
          <p:cNvSpPr>
            <a:spLocks noGrp="1"/>
          </p:cNvSpPr>
          <p:nvPr>
            <p:ph type="sldNum" sz="quarter" idx="10"/>
          </p:nvPr>
        </p:nvSpPr>
        <p:spPr>
          <a:xfrm>
            <a:off x="23320800" y="139782"/>
            <a:ext cx="771943" cy="453522"/>
          </a:xfrm>
        </p:spPr>
        <p:txBody>
          <a:bodyPr vert="horz" wrap="none" lIns="91440" tIns="45720" rIns="91440" bIns="45720" rtlCol="0" anchor="ctr">
            <a:normAutofit/>
          </a:bodyPr>
          <a:lstStyle/>
          <a:p>
            <a:pPr>
              <a:spcAft>
                <a:spcPts val="600"/>
              </a:spcAft>
            </a:pPr>
            <a:fld id="{88A1DFE4-5FC5-43BD-BB7E-75EAD82B965F}" type="slidenum">
              <a:rPr lang="en-US" smtClean="0"/>
              <a:pPr>
                <a:spcAft>
                  <a:spcPts val="600"/>
                </a:spcAft>
              </a:pPr>
              <a:t>1</a:t>
            </a:fld>
            <a:endParaRPr lang="en-US"/>
          </a:p>
        </p:txBody>
      </p:sp>
      <p:pic>
        <p:nvPicPr>
          <p:cNvPr id="9" name="Picture 8">
            <a:extLst>
              <a:ext uri="{FF2B5EF4-FFF2-40B4-BE49-F238E27FC236}">
                <a16:creationId xmlns:a16="http://schemas.microsoft.com/office/drawing/2014/main" id="{BEE58C43-7816-6490-0ACA-16E8148C366C}"/>
              </a:ext>
            </a:extLst>
          </p:cNvPr>
          <p:cNvPicPr>
            <a:picLocks noChangeAspect="1"/>
          </p:cNvPicPr>
          <p:nvPr/>
        </p:nvPicPr>
        <p:blipFill>
          <a:blip r:embed="rId3"/>
          <a:stretch>
            <a:fillRect/>
          </a:stretch>
        </p:blipFill>
        <p:spPr>
          <a:xfrm>
            <a:off x="13007819" y="3808798"/>
            <a:ext cx="9678361" cy="7621710"/>
          </a:xfrm>
          <a:prstGeom prst="rect">
            <a:avLst/>
          </a:prstGeom>
          <a:noFill/>
        </p:spPr>
      </p:pic>
      <p:sp>
        <p:nvSpPr>
          <p:cNvPr id="6" name="TextBox 5">
            <a:extLst>
              <a:ext uri="{FF2B5EF4-FFF2-40B4-BE49-F238E27FC236}">
                <a16:creationId xmlns:a16="http://schemas.microsoft.com/office/drawing/2014/main" id="{00D28603-B0E3-F876-DAB7-7318AB419840}"/>
              </a:ext>
            </a:extLst>
          </p:cNvPr>
          <p:cNvSpPr txBox="1"/>
          <p:nvPr/>
        </p:nvSpPr>
        <p:spPr>
          <a:xfrm>
            <a:off x="1180799" y="3745593"/>
            <a:ext cx="10728000" cy="566822"/>
          </a:xfrm>
          <a:prstGeom prst="rect">
            <a:avLst/>
          </a:prstGeom>
        </p:spPr>
        <p:txBody>
          <a:bodyPr vert="horz" lIns="91440" tIns="45720" rIns="91440" bIns="45720" rtlCol="0">
            <a:normAutofit/>
          </a:bodyPr>
          <a:lstStyle/>
          <a:p>
            <a:pPr defTabSz="1828800">
              <a:lnSpc>
                <a:spcPts val="3700"/>
              </a:lnSpc>
              <a:spcAft>
                <a:spcPts val="600"/>
              </a:spcAft>
            </a:pPr>
            <a:r>
              <a:rPr lang="en-US" b="1" dirty="0"/>
              <a:t>Total Scope</a:t>
            </a:r>
          </a:p>
        </p:txBody>
      </p:sp>
      <p:sp>
        <p:nvSpPr>
          <p:cNvPr id="8" name="Text Placeholder 3">
            <a:extLst>
              <a:ext uri="{FF2B5EF4-FFF2-40B4-BE49-F238E27FC236}">
                <a16:creationId xmlns:a16="http://schemas.microsoft.com/office/drawing/2014/main" id="{1D6D7639-7952-4ADC-D893-0F6359D622CA}"/>
              </a:ext>
            </a:extLst>
          </p:cNvPr>
          <p:cNvSpPr txBox="1">
            <a:spLocks/>
          </p:cNvSpPr>
          <p:nvPr/>
        </p:nvSpPr>
        <p:spPr>
          <a:xfrm>
            <a:off x="1180798" y="4654799"/>
            <a:ext cx="11544601" cy="7326000"/>
          </a:xfrm>
          <a:prstGeom prst="rect">
            <a:avLst/>
          </a:prstGeom>
        </p:spPr>
        <p:txBody>
          <a:bodyPr vert="horz" lIns="91440" tIns="45720" rIns="91440" bIns="45720" rtlCol="0">
            <a:normAutofit/>
          </a:bodyPr>
          <a:lstStyle>
            <a:lvl1pPr marL="0" indent="0" algn="l" defTabSz="1828800" rtl="0" eaLnBrk="1" latinLnBrk="0" hangingPunct="1">
              <a:lnSpc>
                <a:spcPts val="5200"/>
              </a:lnSpc>
              <a:spcBef>
                <a:spcPts val="0"/>
              </a:spcBef>
              <a:buFont typeface="Arial" panose="020B0604020202020204" pitchFamily="34" charset="0"/>
              <a:buNone/>
              <a:defRPr sz="4267" kern="1200">
                <a:solidFill>
                  <a:schemeClr val="tx1"/>
                </a:solidFill>
                <a:latin typeface="+mn-lt"/>
                <a:ea typeface="+mn-ea"/>
                <a:cs typeface="+mn-cs"/>
              </a:defRPr>
            </a:lvl1pPr>
            <a:lvl2pPr marL="907211" indent="-907211" algn="l" defTabSz="1828800" rtl="0" eaLnBrk="1" latinLnBrk="0" hangingPunct="1">
              <a:lnSpc>
                <a:spcPts val="5200"/>
              </a:lnSpc>
              <a:spcBef>
                <a:spcPts val="0"/>
              </a:spcBef>
              <a:buFont typeface="Arial" panose="020B0604020202020204" pitchFamily="34" charset="0"/>
              <a:buChar char="•"/>
              <a:defRPr sz="4267" kern="1200">
                <a:solidFill>
                  <a:schemeClr val="tx1"/>
                </a:solidFill>
                <a:latin typeface="+mn-lt"/>
                <a:ea typeface="+mn-ea"/>
                <a:cs typeface="+mn-cs"/>
              </a:defRPr>
            </a:lvl2pPr>
            <a:lvl3pPr marL="1814423" indent="-907211" algn="l" defTabSz="1828800" rtl="0" eaLnBrk="1" latinLnBrk="0" hangingPunct="1">
              <a:lnSpc>
                <a:spcPts val="5200"/>
              </a:lnSpc>
              <a:spcBef>
                <a:spcPts val="0"/>
              </a:spcBef>
              <a:buSzPct val="120000"/>
              <a:buFontTx/>
              <a:buBlip>
                <a:blip r:embed="rId4"/>
              </a:buBlip>
              <a:defRPr sz="4267" kern="1200">
                <a:solidFill>
                  <a:schemeClr val="tx1"/>
                </a:solidFill>
                <a:latin typeface="+mn-lt"/>
                <a:ea typeface="+mn-ea"/>
                <a:cs typeface="+mn-cs"/>
              </a:defRPr>
            </a:lvl3pPr>
            <a:lvl4pPr marL="2721634" indent="-907211" algn="l" defTabSz="1828800" rtl="0" eaLnBrk="1" latinLnBrk="0" hangingPunct="1">
              <a:lnSpc>
                <a:spcPts val="5200"/>
              </a:lnSpc>
              <a:spcBef>
                <a:spcPts val="0"/>
              </a:spcBef>
              <a:buSzPct val="120000"/>
              <a:buFontTx/>
              <a:buBlip>
                <a:blip r:embed="rId4"/>
              </a:buBlip>
              <a:defRPr sz="4267" kern="1200">
                <a:solidFill>
                  <a:schemeClr val="tx1"/>
                </a:solidFill>
                <a:latin typeface="+mn-lt"/>
                <a:ea typeface="+mn-ea"/>
                <a:cs typeface="+mn-cs"/>
              </a:defRPr>
            </a:lvl4pPr>
            <a:lvl5pPr marL="3628845" indent="-907211" algn="l" defTabSz="1828800" rtl="0" eaLnBrk="1" latinLnBrk="0" hangingPunct="1">
              <a:lnSpc>
                <a:spcPts val="5200"/>
              </a:lnSpc>
              <a:spcBef>
                <a:spcPts val="0"/>
              </a:spcBef>
              <a:buSzPct val="120000"/>
              <a:buFontTx/>
              <a:buBlip>
                <a:blip r:embed="rId4"/>
              </a:buBlip>
              <a:defRPr sz="4267"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nSpc>
                <a:spcPts val="3700"/>
              </a:lnSpc>
              <a:spcAft>
                <a:spcPts val="600"/>
              </a:spcAft>
              <a:buFont typeface="Arial" panose="020B0604020202020204" pitchFamily="34" charset="0"/>
              <a:buChar char="•"/>
            </a:pPr>
            <a:r>
              <a:rPr lang="en-US" sz="3000" dirty="0"/>
              <a:t>60km geophysics</a:t>
            </a:r>
          </a:p>
          <a:p>
            <a:pPr marL="457200" indent="-457200">
              <a:lnSpc>
                <a:spcPts val="3700"/>
              </a:lnSpc>
              <a:spcAft>
                <a:spcPts val="600"/>
              </a:spcAft>
              <a:buFont typeface="Arial" panose="020B0604020202020204" pitchFamily="34" charset="0"/>
              <a:buChar char="•"/>
            </a:pPr>
            <a:r>
              <a:rPr lang="en-US" sz="3000" dirty="0"/>
              <a:t>16 fully and partially cored boreholes</a:t>
            </a:r>
          </a:p>
          <a:p>
            <a:pPr>
              <a:lnSpc>
                <a:spcPts val="3700"/>
              </a:lnSpc>
              <a:spcAft>
                <a:spcPts val="600"/>
              </a:spcAft>
            </a:pPr>
            <a:endParaRPr lang="en-US" sz="3000" dirty="0"/>
          </a:p>
          <a:p>
            <a:pPr>
              <a:lnSpc>
                <a:spcPts val="3700"/>
              </a:lnSpc>
              <a:spcAft>
                <a:spcPts val="600"/>
              </a:spcAft>
            </a:pPr>
            <a:r>
              <a:rPr lang="en-US" sz="3600" b="1" dirty="0"/>
              <a:t>Status</a:t>
            </a:r>
          </a:p>
          <a:p>
            <a:pPr marL="457200" lvl="1" indent="-457200">
              <a:lnSpc>
                <a:spcPts val="3700"/>
              </a:lnSpc>
              <a:spcAft>
                <a:spcPts val="600"/>
              </a:spcAft>
              <a:tabLst>
                <a:tab pos="9956800" algn="l"/>
              </a:tabLst>
            </a:pPr>
            <a:r>
              <a:rPr lang="en-US" sz="3000" dirty="0"/>
              <a:t>Four boreholes complete and two are ongoing</a:t>
            </a:r>
          </a:p>
          <a:p>
            <a:pPr marL="457200" lvl="1" indent="-457200">
              <a:lnSpc>
                <a:spcPts val="3700"/>
              </a:lnSpc>
              <a:spcAft>
                <a:spcPts val="600"/>
              </a:spcAft>
              <a:tabLst>
                <a:tab pos="9956800" algn="l"/>
              </a:tabLst>
            </a:pPr>
            <a:r>
              <a:rPr lang="en-US" sz="3000" dirty="0"/>
              <a:t>Works in France have permits and are almost complete</a:t>
            </a:r>
          </a:p>
          <a:p>
            <a:pPr marL="457200" lvl="1" indent="-457200">
              <a:lnSpc>
                <a:spcPts val="3700"/>
              </a:lnSpc>
              <a:spcAft>
                <a:spcPts val="600"/>
              </a:spcAft>
              <a:tabLst>
                <a:tab pos="9956800" algn="l"/>
              </a:tabLst>
            </a:pPr>
            <a:r>
              <a:rPr lang="en-US" sz="3000" dirty="0"/>
              <a:t>Last borehole in Rhone ongoing</a:t>
            </a:r>
          </a:p>
          <a:p>
            <a:pPr marL="457200" lvl="1" indent="-457200">
              <a:lnSpc>
                <a:spcPts val="3700"/>
              </a:lnSpc>
              <a:spcAft>
                <a:spcPts val="600"/>
              </a:spcAft>
              <a:tabLst>
                <a:tab pos="9956800" algn="l"/>
              </a:tabLst>
            </a:pPr>
            <a:r>
              <a:rPr lang="en-US" sz="3000" dirty="0"/>
              <a:t>Permits granted for Lake section</a:t>
            </a:r>
          </a:p>
          <a:p>
            <a:pPr marL="457200" lvl="1" indent="-457200">
              <a:lnSpc>
                <a:spcPts val="3700"/>
              </a:lnSpc>
              <a:spcAft>
                <a:spcPts val="600"/>
              </a:spcAft>
              <a:tabLst>
                <a:tab pos="9956800" algn="l"/>
              </a:tabLst>
            </a:pPr>
            <a:r>
              <a:rPr lang="en-US" sz="3000" dirty="0"/>
              <a:t>Still awaiting permits for CH Jura section- to be granted imminently</a:t>
            </a:r>
          </a:p>
          <a:p>
            <a:pPr marL="457200" lvl="1" indent="-457200">
              <a:lnSpc>
                <a:spcPts val="3700"/>
              </a:lnSpc>
              <a:spcAft>
                <a:spcPts val="600"/>
              </a:spcAft>
              <a:tabLst>
                <a:tab pos="9956800" algn="l"/>
              </a:tabLst>
            </a:pPr>
            <a:r>
              <a:rPr lang="en-US" sz="3000" dirty="0"/>
              <a:t>Works have begun on the lake (Lake_4)</a:t>
            </a:r>
          </a:p>
          <a:p>
            <a:pPr marL="457200" lvl="1" indent="-457200">
              <a:lnSpc>
                <a:spcPts val="3700"/>
              </a:lnSpc>
              <a:spcAft>
                <a:spcPts val="600"/>
              </a:spcAft>
              <a:tabLst>
                <a:tab pos="9956800" algn="l"/>
              </a:tabLst>
            </a:pPr>
            <a:r>
              <a:rPr lang="en-US" sz="3000" dirty="0"/>
              <a:t>Terrestrial boreholes in Switzerland (to begin shortly)</a:t>
            </a:r>
          </a:p>
          <a:p>
            <a:pPr marL="457200" lvl="1" indent="-457200">
              <a:lnSpc>
                <a:spcPts val="3700"/>
              </a:lnSpc>
              <a:spcAft>
                <a:spcPts val="600"/>
              </a:spcAft>
              <a:tabLst>
                <a:tab pos="9956800" algn="l"/>
              </a:tabLst>
            </a:pPr>
            <a:r>
              <a:rPr lang="en-US" sz="3000" dirty="0"/>
              <a:t>Geophysics approximately 60% complete</a:t>
            </a:r>
          </a:p>
          <a:p>
            <a:pPr>
              <a:lnSpc>
                <a:spcPts val="3700"/>
              </a:lnSpc>
              <a:spcAft>
                <a:spcPts val="600"/>
              </a:spcAft>
            </a:pPr>
            <a:endParaRPr lang="en-US" sz="3000" dirty="0"/>
          </a:p>
          <a:p>
            <a:pPr>
              <a:lnSpc>
                <a:spcPts val="3700"/>
              </a:lnSpc>
              <a:spcAft>
                <a:spcPts val="600"/>
              </a:spcAft>
            </a:pPr>
            <a:endParaRPr lang="en-US" sz="3000" dirty="0"/>
          </a:p>
        </p:txBody>
      </p:sp>
      <p:sp>
        <p:nvSpPr>
          <p:cNvPr id="14" name="Text Placeholder 5">
            <a:extLst>
              <a:ext uri="{FF2B5EF4-FFF2-40B4-BE49-F238E27FC236}">
                <a16:creationId xmlns:a16="http://schemas.microsoft.com/office/drawing/2014/main" id="{6F182718-2773-1031-B0CD-AC43D7B9B87C}"/>
              </a:ext>
            </a:extLst>
          </p:cNvPr>
          <p:cNvSpPr>
            <a:spLocks noGrp="1"/>
          </p:cNvSpPr>
          <p:nvPr>
            <p:ph type="body" sz="quarter" idx="18"/>
          </p:nvPr>
        </p:nvSpPr>
        <p:spPr>
          <a:xfrm>
            <a:off x="12480032" y="11646532"/>
            <a:ext cx="10728000" cy="556124"/>
          </a:xfrm>
        </p:spPr>
        <p:txBody>
          <a:bodyPr vert="horz" wrap="none" lIns="91440" tIns="45720" rIns="91440" bIns="45720" rtlCol="0">
            <a:normAutofit/>
          </a:bodyPr>
          <a:lstStyle/>
          <a:p>
            <a:pPr>
              <a:spcAft>
                <a:spcPts val="600"/>
              </a:spcAft>
            </a:pPr>
            <a:r>
              <a:rPr lang="en-US" b="0" i="1" kern="1200">
                <a:latin typeface="+mn-lt"/>
                <a:ea typeface="+mn-ea"/>
                <a:cs typeface="+mn-cs"/>
              </a:rPr>
              <a:t>Status as of 06.10.2025</a:t>
            </a:r>
          </a:p>
        </p:txBody>
      </p:sp>
      <p:sp>
        <p:nvSpPr>
          <p:cNvPr id="5" name="Title 4">
            <a:extLst>
              <a:ext uri="{FF2B5EF4-FFF2-40B4-BE49-F238E27FC236}">
                <a16:creationId xmlns:a16="http://schemas.microsoft.com/office/drawing/2014/main" id="{6E810439-13AC-CF52-8963-A8C8D92DAFE8}"/>
              </a:ext>
            </a:extLst>
          </p:cNvPr>
          <p:cNvSpPr>
            <a:spLocks noGrp="1"/>
          </p:cNvSpPr>
          <p:nvPr>
            <p:ph type="title"/>
          </p:nvPr>
        </p:nvSpPr>
        <p:spPr>
          <a:xfrm>
            <a:off x="1180800" y="1540800"/>
            <a:ext cx="22035600" cy="2144177"/>
          </a:xfrm>
        </p:spPr>
        <p:txBody>
          <a:bodyPr vert="horz" lIns="91440" tIns="45720" rIns="91440" bIns="45720" rtlCol="0" anchor="t" anchorCtr="0">
            <a:normAutofit/>
          </a:bodyPr>
          <a:lstStyle/>
          <a:p>
            <a:r>
              <a:rPr lang="en-US" dirty="0"/>
              <a:t>Current Status GEOTEC-IOI</a:t>
            </a:r>
            <a:endParaRPr lang="en-GB" dirty="0"/>
          </a:p>
        </p:txBody>
      </p:sp>
    </p:spTree>
    <p:extLst>
      <p:ext uri="{BB962C8B-B14F-4D97-AF65-F5344CB8AC3E}">
        <p14:creationId xmlns:p14="http://schemas.microsoft.com/office/powerpoint/2010/main" val="3924995195"/>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21884</TotalTime>
  <Words>81</Words>
  <Application>Microsoft Office PowerPoint</Application>
  <PresentationFormat>Custom</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vt:i4>
      </vt:variant>
    </vt:vector>
  </HeadingPairs>
  <TitlesOfParts>
    <vt:vector size="6" baseType="lpstr">
      <vt:lpstr>Arial</vt:lpstr>
      <vt:lpstr>Calibri</vt:lpstr>
      <vt:lpstr>Introslides</vt:lpstr>
      <vt:lpstr>Titleslides, Conclusion</vt:lpstr>
      <vt:lpstr>Content Slides - Deep Blue</vt:lpstr>
      <vt:lpstr>Current Status GEOTEC-IOI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Roddy Cunningham</cp:lastModifiedBy>
  <cp:revision>651</cp:revision>
  <dcterms:created xsi:type="dcterms:W3CDTF">2020-10-29T13:06:43Z</dcterms:created>
  <dcterms:modified xsi:type="dcterms:W3CDTF">2025-10-07T07:15:20Z</dcterms:modified>
</cp:coreProperties>
</file>