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89" r:id="rId2"/>
    <p:sldId id="526" r:id="rId3"/>
    <p:sldId id="568" r:id="rId4"/>
    <p:sldId id="561" r:id="rId5"/>
    <p:sldId id="552" r:id="rId6"/>
    <p:sldId id="532" r:id="rId7"/>
    <p:sldId id="553" r:id="rId8"/>
    <p:sldId id="556" r:id="rId9"/>
    <p:sldId id="557" r:id="rId10"/>
    <p:sldId id="558" r:id="rId11"/>
    <p:sldId id="559" r:id="rId12"/>
    <p:sldId id="560" r:id="rId13"/>
    <p:sldId id="544" r:id="rId14"/>
    <p:sldId id="564" r:id="rId15"/>
    <p:sldId id="543" r:id="rId16"/>
    <p:sldId id="574" r:id="rId17"/>
    <p:sldId id="579" r:id="rId18"/>
    <p:sldId id="578" r:id="rId19"/>
    <p:sldId id="580" r:id="rId20"/>
    <p:sldId id="581" r:id="rId21"/>
    <p:sldId id="587" r:id="rId22"/>
    <p:sldId id="584" r:id="rId23"/>
    <p:sldId id="588" r:id="rId24"/>
    <p:sldId id="589" r:id="rId25"/>
    <p:sldId id="590" r:id="rId26"/>
    <p:sldId id="591" r:id="rId27"/>
    <p:sldId id="592" r:id="rId28"/>
    <p:sldId id="554" r:id="rId29"/>
    <p:sldId id="538" r:id="rId30"/>
    <p:sldId id="576" r:id="rId31"/>
    <p:sldId id="577" r:id="rId32"/>
    <p:sldId id="582" r:id="rId33"/>
    <p:sldId id="583" r:id="rId34"/>
    <p:sldId id="575" r:id="rId3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E2F0D9"/>
    <a:srgbClr val="FF0000"/>
    <a:srgbClr val="FF66FF"/>
    <a:srgbClr val="FFF2CC"/>
    <a:srgbClr val="DAE3F3"/>
    <a:srgbClr val="1D4999"/>
    <a:srgbClr val="3333FF"/>
    <a:srgbClr val="2E6CA4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96" autoAdjust="0"/>
    <p:restoredTop sz="94898" autoAdjust="0"/>
  </p:normalViewPr>
  <p:slideViewPr>
    <p:cSldViewPr snapToGrid="0">
      <p:cViewPr>
        <p:scale>
          <a:sx n="125" d="100"/>
          <a:sy n="125" d="100"/>
        </p:scale>
        <p:origin x="606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2EC9-036B-491D-9370-141DC029BFE0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5CF6-1770-4E5A-A5E0-C4D13903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40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8DCBD5-957C-45FF-8976-D390EE94DF47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231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4B50D-465C-3CAD-01F5-FAEAFB312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1F122A-B3EA-954B-A9CB-DE2F11FA8E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50EE32-A994-D53E-E321-065B4FCCE2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A55D11-E7E1-5FFA-2A9A-762F7D6D3D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773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CB912-5AE8-5BAD-CD31-B747E05FB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381AE7-0C4A-62EC-D783-A53EADF39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B8811E-FA90-0D6D-73F2-D6B46C5684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836E3-FB1C-F14E-7DBB-3964385005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711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69143-75C3-8981-F305-6E1BA586C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71B561-3F2A-906B-5814-B6540E1F29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7879AD-9118-121F-C907-ED09DC2448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E69A0F-D64E-D482-F727-8FBB739D18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000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3ADBE-99F2-3AF2-DC17-3722ED9B4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2126E8-2DA3-6AD5-0E71-0099225C68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4C0E1C-B9D1-4A31-4C12-7CB8366A3D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1D1CB8-0E7D-C85D-7432-784CB24220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12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AAB2F-E681-2945-196A-19D39731D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536DFC-B5AD-809B-01ED-A506157FB7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C5915-8DA6-4E4D-394F-6AF4C06D5B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91EF8-E560-4E18-A698-F38B38F9C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554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2178E-8E5E-2C6D-9170-9FECB5996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02A34A-38FC-C271-529F-D330543EF3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0C17E7-362F-AC67-56F1-ED64C2FDD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8337C6-DE54-68A6-0D40-5489558C4F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92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D55E5-25CB-09D9-9CB6-852BBDD96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2FBB12-7960-4CA7-6CA8-F91D915D2E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DBBA95-1036-A615-99FF-63351E9ED0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B0A4E-16E1-FC02-F3D9-02D29BC170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843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F758A-888C-3541-5B85-9E7ABD840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406722-9C77-97E1-2D9E-BC88D32D13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A53BED-4AE1-9488-68AA-D147ADEA87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FAFC7-EB0C-A676-3D92-61B8FC74E3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246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68568-5CCE-50B2-8FC0-A69AE5E86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C3D05B-69CB-9D75-9C7D-51FC1D8E10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75E6C0-FAC8-201C-C774-A1E4C63B2E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99070-2214-6DA3-F262-9BBDBCEB70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5932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C2C3C-92AE-2B0E-1266-F09B5D30C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24D6E3-C903-08E3-206E-FC0BDF1C8B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957B47-3DA8-3257-7C45-3FE1075269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85D7C8-7255-68FA-60E0-A0D0902368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49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747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45062D-7318-0E58-D770-4045169D4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6E00F8-3DC3-D693-70E9-267654BBF7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3A32F0-FC60-0D32-F3C2-E30D5DDF94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EC825-1353-B19C-A170-64FCB71BD3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5388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3EB3A-FA57-41CE-03D6-B3EDF1145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8EEB74-6433-F77C-12C2-7389DB2AC5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83007D-6298-CFC0-48A1-1F5CFC1AA3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BDE939-B7B7-3129-2D25-54617D1379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114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82F32-3672-2BB1-ACC9-6A66125DF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BCCCE4-6490-9FC0-DDFC-EA8DBAE6E7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78C630-81C7-B11A-B1E1-CEAAA18BE5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D9E82-000E-C758-9B66-13780F2B6C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85424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F23026-DE31-17D3-9019-A6FACB913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475F86-2149-617A-5CB6-C7B0FBB9C9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936D48-19A1-868F-ED4E-4B1FA4F2F8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EEA3F-5EE6-ADC7-6605-CA5647AE16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4903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1B589-0F20-EF5B-D67C-6F3315740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AE4E71-FE18-AB1A-B03C-1D2E7E0C91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2251A3-743F-C860-5FAC-311FDA2A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09566-9D97-DC43-BD1F-29625671C1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0932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DD79A-47C0-90B1-6404-717BA307A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B7CA9A-632F-04D0-30D0-9C10250336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E0BB99-7368-D2E8-F4AD-565AFE8DF3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2DF3FC-B026-900A-75C3-E6A7A7C192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1662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E5BB5-937B-E2F0-0EC9-F5A5E44B4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348B60-ED93-48BB-78A1-06024CE2EC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C0C850-AADD-05EA-3A35-2C27901B2A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7CD030-C76B-278A-95D6-6A3923418D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8073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FF3F0-1447-52D3-D65A-46F0FEB5E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7A11D8-1F98-16CA-4A12-3B199FB3B9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8A094A-F7AC-A6CD-9262-B981755DE2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A642C-93B0-2259-CE8A-5C565A7661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3108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35413-B7CC-A2F8-9A4D-48B2E448B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9BD531-0795-DF2F-29DF-36A2281B61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1F854F-E69A-A999-4954-5A9177E139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4F6499-052B-B618-1ED7-89CBF829D1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6184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0C0B7-AF02-B895-C632-CBF69C693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DE3E4A-7114-C7BD-BC34-45052C7FD3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944C45-89A9-DEA6-6764-10E1D5C571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53A93F-4842-F1B2-CA89-DA3E8BE8C6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998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43C4F-FF9C-4C5E-9242-3F5BD9C77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816BA8-C6CE-B109-FD8C-6A228A033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329F99-4FAE-E95D-1804-4FCB0F6E7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9B275-D609-D16C-5755-4D867AD436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8504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26FAF-1722-A15F-1038-549231860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C01A6A-33BD-F1C2-5B7D-7A353806A0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A074A9-892F-5404-B653-E301D18FEE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F4792C-9235-5907-E5C3-6D322A3E0F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86346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2D6B3-2EAF-52D3-84EF-145A41CE8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3A7AFD-3BAD-6ED8-4C19-8A390B3F50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D58667-C622-060B-AE35-9A9622D777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9526E6-AB73-7B5D-A59B-EF3B06E34A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9903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512C4-F3BF-2826-1E65-68328B26B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43B195-C2EB-8B3F-05C2-1B9AAD1A9C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CF9CC7-B48D-2D0F-F754-57294E80C9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F15EBA-B94B-AE2E-416D-5B31B26F84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95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25E34-E9AC-8040-38B1-CF0E18F07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82BFC7-C04E-4C0B-1925-DB77DAECE7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49F26A-419B-DED9-C00F-0D01E83A6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3D78D-2773-BF5C-3217-5A327DC38D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020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6252E-6DD4-DB33-69BC-266F434DB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C9BD70-FBD4-1FA0-8C16-3FE876315B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A95F8E-06BC-7520-D327-E6AC55847B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A7D417-35FA-B691-6A23-DD55E99DCB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330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8E52C-00E1-EFD1-9516-925883A5C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FE82BA-C2A9-5FD1-7C24-00F54DD7F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138E9A-0CF0-60D3-B4BE-4B4ECBDDF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8E94B-B9B1-C1CD-6743-08134C410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608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02D6D-55C8-4AFF-BF43-6E4505C86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69479B-DAB6-7F0E-7370-DE81C20B1A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BFE525-CE28-38D5-27EC-3267B23A0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2B50A-1DE4-2E59-C030-0ACD6E75EC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849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AB3D6-9A47-71F5-5215-F60C927EA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56014D-17F1-BF29-D446-EB94AB65C7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FAE89F-88F0-C5DD-DEE7-F8348F66B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5589B-BD61-82B8-2448-6CB5715E73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865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2524B-6B60-9FCB-C6CE-49EE1DD69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C3BC9F-284F-FB00-E2F4-4D24FC54E2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4B468-5E3B-4357-1F90-7996BC5A3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81E7A-9E65-261F-D3E6-4AF781B753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75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B5076-6145-2C35-BADD-84D2F4875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C062E-7777-9FD5-CEF1-4D8AC2543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6DF93-0A60-682D-2BEF-A0AA21EF2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E1E21-BE82-5E5A-8AAD-9AA0A68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3F05A-6E7E-15DE-808C-8FA1A076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1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A0B2-FD6E-7E3C-5A58-8923122A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3E755-381D-F95D-31F7-9C6858144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93611-284A-CD98-2AA7-A37325371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4D3B2-65C5-6942-58C5-285AD287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3C46D-5E10-6E2C-819D-82AF2D22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39E96-49F2-21BA-7A82-C61504B5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5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B3A0-2E10-15EC-BD1C-AFD9E14B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43A292-C3E0-9020-61DF-1A890333C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2732-A734-F8EE-C791-FC23A1BD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D5BE-754B-09ED-61CB-CDFEE7CE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0C2B6-10D1-621E-9C4F-C07742C6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03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F70A1-3B38-8633-800D-06EAAB53D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92FDB-C3C0-95A3-467C-706AB4B3A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B769-A365-6AB3-F4A4-0559266E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7A91C-49DC-01A1-3D5E-D68826B5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F3F5F-E660-D780-24EB-5704F76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07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951" y="2450973"/>
            <a:ext cx="1563273" cy="19560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125468-3B70-9E86-D16D-107E236AEE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42398"/>
            <a:ext cx="1833927" cy="217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44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CD9C4-10E8-708E-2122-B938ACA46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1C07A-C10C-F0EE-D6DD-B9496FE4D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6A51D-D001-D0DD-628A-A1E0C199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062DD-D70F-E598-B246-B0F4FE981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EA966-9623-346B-3408-204342CE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1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A1F06-2DAA-A473-7163-3016B872C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DC63C-4622-B95F-ECD9-33A43CA87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1AB4F-431F-76C4-12FE-B70265429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F6B6-CDB1-EE4C-775A-9C99346B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57239-5E05-AF96-A736-1CC7DB7F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2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9848D-B6D3-85A8-DB25-1B327DE4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137C-B81B-A743-46E8-760D23076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9F7DE-79D1-06E3-351A-37B46F29B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D136-24DF-27AE-84EA-4A907800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36D8-AF1A-B869-2DC9-D2CEAFA7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2AA86-8707-F2D6-38AC-731EDF77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1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5D32-BBF5-C48A-358C-23309BD5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D19B8-A1AD-E5DA-0DAF-C88BB6A6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1320D-2319-23D4-E842-E36394F85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50E24-CFBB-8DAB-C288-A4E8536A0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4F62F-85A9-DD99-D758-4C44AEC041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6B7CA-453A-C7CA-5775-0603EDCE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70731-4164-BD53-8275-36B46854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435F5-2F58-B024-AC6A-26634B27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601A-D7F0-068D-DEB0-F85A9FAA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A2373-D786-11E0-8105-803E78C0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5E654-1CDC-7D7D-49F5-F252B62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7BE8E-B7FF-4D2E-38FE-321E9D3B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3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9878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09/10/2025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012" y="6285440"/>
            <a:ext cx="521112" cy="498456"/>
          </a:xfrm>
          <a:prstGeom prst="rect">
            <a:avLst/>
          </a:prstGeom>
        </p:spPr>
      </p:pic>
      <p:pic>
        <p:nvPicPr>
          <p:cNvPr id="8" name="Image 3" descr="LOGOfin.eps">
            <a:extLst>
              <a:ext uri="{FF2B5EF4-FFF2-40B4-BE49-F238E27FC236}">
                <a16:creationId xmlns:a16="http://schemas.microsoft.com/office/drawing/2014/main" id="{16D2C013-3E03-B528-5432-49C5AA5B73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70"/>
          <a:stretch/>
        </p:blipFill>
        <p:spPr>
          <a:xfrm>
            <a:off x="90921" y="6356349"/>
            <a:ext cx="408091" cy="42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6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5522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09/10/2025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81" y="6240482"/>
            <a:ext cx="521112" cy="61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7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3887A-F093-31DE-C6CA-8909A7B3B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A9424-43BC-7A92-BE2C-1EF23AE09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36EB2-9074-3E3A-89CD-57FCDBF19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57EC1-18B0-8E34-2021-4AAF36A5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53B88-5D69-F860-7125-86056D81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1FA74-EB23-7B93-495F-26055017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3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D1956-A3D0-D314-D0F8-133A94E95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108BB-AA4B-FF48-1CD4-1B3BA0D41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C9276-053F-F46A-5B7A-930CA763A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09/10/2025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63AD9-10FB-BD70-A7E7-6961A2D78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63BE3-4F2C-206A-5437-B05EC1563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41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68.png"/><Relationship Id="rId5" Type="http://schemas.openxmlformats.org/officeDocument/2006/relationships/image" Target="../media/image63.png"/><Relationship Id="rId10" Type="http://schemas.openxmlformats.org/officeDocument/2006/relationships/image" Target="../media/image67.png"/><Relationship Id="rId4" Type="http://schemas.openxmlformats.org/officeDocument/2006/relationships/image" Target="../media/image62.png"/><Relationship Id="rId9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41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3.png"/><Relationship Id="rId4" Type="http://schemas.openxmlformats.org/officeDocument/2006/relationships/image" Target="../media/image65.png"/><Relationship Id="rId9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79.png"/><Relationship Id="rId3" Type="http://schemas.openxmlformats.org/officeDocument/2006/relationships/image" Target="../media/image41.png"/><Relationship Id="rId7" Type="http://schemas.openxmlformats.org/officeDocument/2006/relationships/image" Target="../media/image74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65.png"/><Relationship Id="rId9" Type="http://schemas.openxmlformats.org/officeDocument/2006/relationships/image" Target="../media/image7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75.pn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105D62D-0A63-3948-1252-8F5CFBF2A9E3}"/>
              </a:ext>
            </a:extLst>
          </p:cNvPr>
          <p:cNvSpPr txBox="1"/>
          <p:nvPr/>
        </p:nvSpPr>
        <p:spPr>
          <a:xfrm>
            <a:off x="0" y="288626"/>
            <a:ext cx="12192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Nb-Ti Hybrid </a:t>
            </a:r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B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lock </a:t>
            </a:r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C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oil </a:t>
            </a:r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D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esigns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algn="ctr"/>
            <a:r>
              <a:rPr lang="en-US" sz="4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- From concepts to BOND-H -</a:t>
            </a:r>
            <a:endParaRPr lang="en-CH" sz="44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A1AB81B3-B4BF-7B0C-116A-2C28A94D9B01}"/>
              </a:ext>
            </a:extLst>
          </p:cNvPr>
          <p:cNvSpPr txBox="1">
            <a:spLocks/>
          </p:cNvSpPr>
          <p:nvPr/>
        </p:nvSpPr>
        <p:spPr>
          <a:xfrm>
            <a:off x="2111828" y="4611415"/>
            <a:ext cx="7968343" cy="1957959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Ariel Haziot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1"/>
                </a:solidFill>
              </a:rPr>
              <a:t>HFM Forum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October 9</a:t>
            </a:r>
            <a:r>
              <a:rPr lang="en-US" sz="1800" baseline="30000" dirty="0">
                <a:solidFill>
                  <a:schemeClr val="tx1"/>
                </a:solidFill>
              </a:rPr>
              <a:t>th</a:t>
            </a:r>
            <a:r>
              <a:rPr lang="en-US" sz="1800" dirty="0">
                <a:solidFill>
                  <a:schemeClr val="tx1"/>
                </a:solidFill>
              </a:rPr>
              <a:t>, 2025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13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B2BAF-4612-79A4-56E6-8DEEEE0EA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D5D15D11-226A-E181-C92A-9C79C2DD2F0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14 T Stepped version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60342F-0F72-4651-F50E-4E846C434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01129-4239-FFF6-AAB4-6249742DD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71BE9-23C6-F497-E9C2-2E3084B1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E4872A0-CBDD-945E-0B50-6199E0E758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914161"/>
              </p:ext>
            </p:extLst>
          </p:nvPr>
        </p:nvGraphicFramePr>
        <p:xfrm>
          <a:off x="8893437" y="3331910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81.9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24.79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23.99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E6615643-00CA-E0B8-6334-0B826D2CCD67}"/>
              </a:ext>
            </a:extLst>
          </p:cNvPr>
          <p:cNvGrpSpPr/>
          <p:nvPr/>
        </p:nvGrpSpPr>
        <p:grpSpPr>
          <a:xfrm>
            <a:off x="8652584" y="89763"/>
            <a:ext cx="3191958" cy="3151632"/>
            <a:chOff x="4945225" y="2468559"/>
            <a:chExt cx="3191958" cy="3151632"/>
          </a:xfrm>
        </p:grpSpPr>
        <p:pic>
          <p:nvPicPr>
            <p:cNvPr id="23" name="Picture 22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3BC18D8D-F042-3D8D-B1FD-BB139917A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45225" y="2468559"/>
              <a:ext cx="3191958" cy="3151632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8FA18ED-D693-81B3-C2C8-7AF7275CB2DD}"/>
                </a:ext>
              </a:extLst>
            </p:cNvPr>
            <p:cNvGrpSpPr/>
            <p:nvPr/>
          </p:nvGrpSpPr>
          <p:grpSpPr>
            <a:xfrm>
              <a:off x="5400344" y="2649286"/>
              <a:ext cx="2575330" cy="509104"/>
              <a:chOff x="5546394" y="2617536"/>
              <a:chExt cx="2575330" cy="50910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D93D4D7-2B63-202F-ABFA-2264BAF6EF10}"/>
                  </a:ext>
                </a:extLst>
              </p:cNvPr>
              <p:cNvSpPr/>
              <p:nvPr/>
            </p:nvSpPr>
            <p:spPr>
              <a:xfrm>
                <a:off x="5546394" y="2617536"/>
                <a:ext cx="2575330" cy="509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C8F9E101-E1AE-8AB1-8A86-21CFD05A4B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640303" y="2627969"/>
                <a:ext cx="1212634" cy="49867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E5B9938-E17C-FE3A-61A3-52D73AF3BE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226614" y="2617536"/>
                <a:ext cx="831582" cy="498671"/>
              </a:xfrm>
              <a:prstGeom prst="rect">
                <a:avLst/>
              </a:prstGeom>
            </p:spPr>
          </p:pic>
        </p:grp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9232992C-7340-3381-F0C8-74F20717D5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3690" y="4169272"/>
            <a:ext cx="2096419" cy="15638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32DD412-FF1C-299C-F7DE-7DD87612091C}"/>
              </a:ext>
            </a:extLst>
          </p:cNvPr>
          <p:cNvSpPr txBox="1"/>
          <p:nvPr/>
        </p:nvSpPr>
        <p:spPr>
          <a:xfrm>
            <a:off x="461977" y="1485329"/>
            <a:ext cx="40351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23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(7+16)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Nb-Ti: 29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(16+13)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44 %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nominal, </a:t>
            </a: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fractions are: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81.8% on the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80.6% on the Nb-Ti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Limited by 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at 23.65 kA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551F529-F717-A795-C1C0-74D29B85B1F3}"/>
              </a:ext>
            </a:extLst>
          </p:cNvPr>
          <p:cNvGrpSpPr/>
          <p:nvPr/>
        </p:nvGrpSpPr>
        <p:grpSpPr>
          <a:xfrm>
            <a:off x="4732475" y="3176158"/>
            <a:ext cx="3552649" cy="3022779"/>
            <a:chOff x="373711" y="2307860"/>
            <a:chExt cx="4269851" cy="3633012"/>
          </a:xfrm>
        </p:grpSpPr>
        <p:pic>
          <p:nvPicPr>
            <p:cNvPr id="30" name="Picture 29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3B173058-ADB4-9BA2-A464-7151F9AAF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6" t="14412" r="8161" b="12012"/>
            <a:stretch/>
          </p:blipFill>
          <p:spPr>
            <a:xfrm>
              <a:off x="373711" y="2307860"/>
              <a:ext cx="4269851" cy="3633012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65D19A9-B1D8-F009-0976-AAEE1CFB4478}"/>
                </a:ext>
              </a:extLst>
            </p:cNvPr>
            <p:cNvSpPr/>
            <p:nvPr/>
          </p:nvSpPr>
          <p:spPr>
            <a:xfrm>
              <a:off x="2583306" y="2307860"/>
              <a:ext cx="659958" cy="143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A216868-765E-6232-571B-D8FE75C41D5E}"/>
              </a:ext>
            </a:extLst>
          </p:cNvPr>
          <p:cNvGrpSpPr/>
          <p:nvPr/>
        </p:nvGrpSpPr>
        <p:grpSpPr>
          <a:xfrm>
            <a:off x="4570050" y="132556"/>
            <a:ext cx="3977648" cy="2990812"/>
            <a:chOff x="8572732" y="241031"/>
            <a:chExt cx="3977648" cy="2990812"/>
          </a:xfrm>
        </p:grpSpPr>
        <p:pic>
          <p:nvPicPr>
            <p:cNvPr id="33" name="Picture 32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AF612FA5-1896-9B6C-B814-20BF86DED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30" b="12012"/>
            <a:stretch/>
          </p:blipFill>
          <p:spPr>
            <a:xfrm>
              <a:off x="8572732" y="242322"/>
              <a:ext cx="3977648" cy="2989521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77F7BA0-238F-F8DD-D9E1-4EE990720DEB}"/>
                </a:ext>
              </a:extLst>
            </p:cNvPr>
            <p:cNvSpPr/>
            <p:nvPr/>
          </p:nvSpPr>
          <p:spPr>
            <a:xfrm>
              <a:off x="10459322" y="241031"/>
              <a:ext cx="894478" cy="193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B4F35C8-460E-1964-DF3E-0258A7AA89FB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0900A9-24CD-E39C-7F7E-58100012F6AC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8218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C9272-A3B6-886A-EA9D-49F99623E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F813758A-F75A-F946-5A51-08510CFC246C}"/>
              </a:ext>
            </a:extLst>
          </p:cNvPr>
          <p:cNvGrpSpPr/>
          <p:nvPr/>
        </p:nvGrpSpPr>
        <p:grpSpPr>
          <a:xfrm>
            <a:off x="4727642" y="177222"/>
            <a:ext cx="3562313" cy="3058477"/>
            <a:chOff x="4727642" y="177222"/>
            <a:chExt cx="3562313" cy="3058477"/>
          </a:xfrm>
        </p:grpSpPr>
        <p:pic>
          <p:nvPicPr>
            <p:cNvPr id="41" name="Picture 40" descr="A rainbow colored squares with numbers&#10;&#10;AI-generated content may be incorrect.">
              <a:extLst>
                <a:ext uri="{FF2B5EF4-FFF2-40B4-BE49-F238E27FC236}">
                  <a16:creationId xmlns:a16="http://schemas.microsoft.com/office/drawing/2014/main" id="{DAC3B5A3-C7D2-3202-DD08-B86639C0E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9" t="16205" r="6928" b="11367"/>
            <a:stretch/>
          </p:blipFill>
          <p:spPr>
            <a:xfrm>
              <a:off x="4727642" y="255426"/>
              <a:ext cx="3562313" cy="2980273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EC85A7-CCDE-3DAF-C54B-E8052D4D3F16}"/>
                </a:ext>
              </a:extLst>
            </p:cNvPr>
            <p:cNvSpPr/>
            <p:nvPr/>
          </p:nvSpPr>
          <p:spPr>
            <a:xfrm>
              <a:off x="6508798" y="177222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D4C259E-DA54-82F3-D4F3-5AC1FF901615}"/>
              </a:ext>
            </a:extLst>
          </p:cNvPr>
          <p:cNvGrpSpPr/>
          <p:nvPr/>
        </p:nvGrpSpPr>
        <p:grpSpPr>
          <a:xfrm>
            <a:off x="4700526" y="3095733"/>
            <a:ext cx="3616546" cy="3082773"/>
            <a:chOff x="4700526" y="3095733"/>
            <a:chExt cx="3616546" cy="3082773"/>
          </a:xfrm>
        </p:grpSpPr>
        <p:pic>
          <p:nvPicPr>
            <p:cNvPr id="40" name="Picture 39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C3D9B5CC-0A1F-8195-9858-780D73841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8" t="12094" r="7051" b="12987"/>
            <a:stretch/>
          </p:blipFill>
          <p:spPr>
            <a:xfrm>
              <a:off x="4700526" y="3095733"/>
              <a:ext cx="3616546" cy="308277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451404E-CC56-C883-02AE-132AB11ECD00}"/>
                </a:ext>
              </a:extLst>
            </p:cNvPr>
            <p:cNvSpPr/>
            <p:nvPr/>
          </p:nvSpPr>
          <p:spPr>
            <a:xfrm>
              <a:off x="6570927" y="3194820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20CEFEA3-15AF-06A7-554A-2AF4923A19BC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12 T Flat version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BBD875-F326-4238-5EE5-91F4C8630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C5AB4-6539-ECDA-A65D-6B721C4B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AD02F-8279-8701-7858-F99F71A25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11</a:t>
            </a:fld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99D5DB9-564A-B5F6-7D62-B4CC96E17C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088" y="4221196"/>
            <a:ext cx="1626964" cy="1507918"/>
          </a:xfrm>
          <a:prstGeom prst="rect">
            <a:avLst/>
          </a:prstGeom>
        </p:spPr>
      </p:pic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B46C34D4-893C-B5C4-3860-3CAA43B9A5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619742"/>
              </p:ext>
            </p:extLst>
          </p:nvPr>
        </p:nvGraphicFramePr>
        <p:xfrm>
          <a:off x="8893437" y="3331910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73.0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25.38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78.5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A0DD6CB-9233-8659-50DA-06DD61CD9C5D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08B22C-CF27-5B11-0693-CA47E3CDAFD6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  <p:pic>
        <p:nvPicPr>
          <p:cNvPr id="18" name="Picture 1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83F6FEB-93D5-7E73-BDC5-A17AC5B0E2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9036" y="136525"/>
            <a:ext cx="3395875" cy="315718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7066C30-EA10-642E-DD2A-80C373F33E5A}"/>
              </a:ext>
            </a:extLst>
          </p:cNvPr>
          <p:cNvSpPr txBox="1"/>
          <p:nvPr/>
        </p:nvSpPr>
        <p:spPr>
          <a:xfrm>
            <a:off x="461977" y="1485329"/>
            <a:ext cx="40351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14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(4+10)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Nb-Ti: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(13+13)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35 %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nominal, </a:t>
            </a: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fractions are: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73.0% on the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80.0% on the Nb-Ti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Limited by the Nb-Ti at 24.91 kA</a:t>
            </a:r>
          </a:p>
        </p:txBody>
      </p:sp>
    </p:spTree>
    <p:extLst>
      <p:ext uri="{BB962C8B-B14F-4D97-AF65-F5344CB8AC3E}">
        <p14:creationId xmlns:p14="http://schemas.microsoft.com/office/powerpoint/2010/main" val="3929863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1B886-E78A-892B-3C09-204171249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41CB86A-9748-181E-F0BD-E4A6261DB613}"/>
              </a:ext>
            </a:extLst>
          </p:cNvPr>
          <p:cNvGrpSpPr/>
          <p:nvPr/>
        </p:nvGrpSpPr>
        <p:grpSpPr>
          <a:xfrm>
            <a:off x="4700526" y="3176158"/>
            <a:ext cx="3693781" cy="3002348"/>
            <a:chOff x="4700526" y="3176158"/>
            <a:chExt cx="3693781" cy="3002348"/>
          </a:xfrm>
        </p:grpSpPr>
        <p:pic>
          <p:nvPicPr>
            <p:cNvPr id="27" name="Picture 26" descr="A rainbow colored squares with numbers&#10;&#10;AI-generated content may be incorrect.">
              <a:extLst>
                <a:ext uri="{FF2B5EF4-FFF2-40B4-BE49-F238E27FC236}">
                  <a16:creationId xmlns:a16="http://schemas.microsoft.com/office/drawing/2014/main" id="{80285DA4-ED8A-3D91-91E0-1EFFD0521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2" t="16609" r="5470" b="12528"/>
            <a:stretch/>
          </p:blipFill>
          <p:spPr>
            <a:xfrm>
              <a:off x="4700526" y="3262630"/>
              <a:ext cx="3693781" cy="291587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2B43517-F33C-BA1B-157F-1F6F5A11C380}"/>
                </a:ext>
              </a:extLst>
            </p:cNvPr>
            <p:cNvSpPr/>
            <p:nvPr/>
          </p:nvSpPr>
          <p:spPr>
            <a:xfrm>
              <a:off x="6496279" y="3176158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473D77-5023-E54C-DCF4-AAD704CD8C59}"/>
              </a:ext>
            </a:extLst>
          </p:cNvPr>
          <p:cNvGrpSpPr/>
          <p:nvPr/>
        </p:nvGrpSpPr>
        <p:grpSpPr>
          <a:xfrm>
            <a:off x="4414228" y="133092"/>
            <a:ext cx="4114808" cy="3102607"/>
            <a:chOff x="4414228" y="133092"/>
            <a:chExt cx="4114808" cy="3102607"/>
          </a:xfrm>
        </p:grpSpPr>
        <p:pic>
          <p:nvPicPr>
            <p:cNvPr id="26" name="Picture 25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DD63A0B1-333D-3CE9-A53B-A319C201F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48" b="11651"/>
            <a:stretch/>
          </p:blipFill>
          <p:spPr>
            <a:xfrm>
              <a:off x="4414228" y="133092"/>
              <a:ext cx="4114808" cy="310260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2BD9504-E3E0-5E28-14FB-67246E9EE584}"/>
                </a:ext>
              </a:extLst>
            </p:cNvPr>
            <p:cNvSpPr/>
            <p:nvPr/>
          </p:nvSpPr>
          <p:spPr>
            <a:xfrm>
              <a:off x="6471632" y="202697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D2E0089C-886E-008D-EF01-40CB7C59617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12 T Stepped version at 4.5 K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F8235E-C512-5F7F-EF29-7F553B464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C8AC4-9990-2A29-2BC7-E01541F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3BAD0F-152E-9368-F17A-D5DB012E4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12</a:t>
            </a:fld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852A48-6E7C-20DF-EB63-B79381B233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33" y="4266212"/>
            <a:ext cx="2038461" cy="1486054"/>
          </a:xfrm>
          <a:prstGeom prst="rect">
            <a:avLst/>
          </a:prstGeom>
        </p:spPr>
      </p:pic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2C1801BA-5F2D-9788-860F-E2FA50D6DB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592060"/>
              </p:ext>
            </p:extLst>
          </p:nvPr>
        </p:nvGraphicFramePr>
        <p:xfrm>
          <a:off x="8893437" y="3331910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16.0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4.5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4.5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85.5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4.5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87.9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9FF6901-D76E-FF83-4700-C27203708AA1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197491-C77E-0F7E-2661-D44C07797BA6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  <p:pic>
        <p:nvPicPr>
          <p:cNvPr id="25" name="Picture 2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CC26C37-0172-06F8-BB47-E7474BA6D7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3058" y="178330"/>
            <a:ext cx="3221207" cy="31059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9AE6A-0949-6505-46BF-3D44C3F7EA77}"/>
              </a:ext>
            </a:extLst>
          </p:cNvPr>
          <p:cNvSpPr txBox="1"/>
          <p:nvPr/>
        </p:nvSpPr>
        <p:spPr>
          <a:xfrm>
            <a:off x="461977" y="1485329"/>
            <a:ext cx="40351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24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(8+18)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Nb-Ti: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(15+11)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50 %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nominal, </a:t>
            </a: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fractions are: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77.1% on the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87.9% on the Nb-Ti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Limited by the Nb-Ti at 18.43 kA</a:t>
            </a:r>
          </a:p>
        </p:txBody>
      </p:sp>
    </p:spTree>
    <p:extLst>
      <p:ext uri="{BB962C8B-B14F-4D97-AF65-F5344CB8AC3E}">
        <p14:creationId xmlns:p14="http://schemas.microsoft.com/office/powerpoint/2010/main" val="3558358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41460-315B-85DE-1B78-ACD863856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B90881-8C0A-C04A-F959-AF4DC5E87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92B224-D4CF-3735-7E9E-D4667B337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7B9C9-C6C4-29B5-86FA-15832B93A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300D3F-98B3-1B4D-F85F-9401B9E1D156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AC-losses considerations</a:t>
            </a:r>
          </a:p>
          <a:p>
            <a:endParaRPr lang="en-CH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D0114C-2863-57B5-469C-D170400EA072}"/>
              </a:ext>
            </a:extLst>
          </p:cNvPr>
          <p:cNvSpPr txBox="1"/>
          <p:nvPr/>
        </p:nvSpPr>
        <p:spPr>
          <a:xfrm>
            <a:off x="303076" y="1694766"/>
            <a:ext cx="5792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AC-losses are calculated over a </a:t>
            </a:r>
            <a:r>
              <a:rPr lang="en-US" sz="1600" dirty="0">
                <a:solidFill>
                  <a:srgbClr val="C00000"/>
                </a:solidFill>
              </a:rPr>
              <a:t>typical current cycle in the LHC</a:t>
            </a:r>
            <a:r>
              <a:rPr lang="en-US" sz="1600" dirty="0">
                <a:solidFill>
                  <a:srgbClr val="104282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Ramp down from nominal to reset (100 A) of 10 A/s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Injection plateau of 20 min at 1 kA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Ramp up to nominal of 10 A/s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Calculation is </a:t>
            </a:r>
            <a:r>
              <a:rPr lang="en-US" sz="1600" dirty="0">
                <a:solidFill>
                  <a:srgbClr val="C00000"/>
                </a:solidFill>
              </a:rPr>
              <a:t>done over the second cycle</a:t>
            </a:r>
            <a:r>
              <a:rPr lang="en-US" sz="1600" dirty="0">
                <a:solidFill>
                  <a:srgbClr val="104282"/>
                </a:solidFill>
              </a:rPr>
              <a:t> to account for magnetization.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Today the target in HFM for the loss during this cycle is 10 kJ/m.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B253181-B119-9879-4E40-971772837EBC}"/>
              </a:ext>
            </a:extLst>
          </p:cNvPr>
          <p:cNvGrpSpPr/>
          <p:nvPr/>
        </p:nvGrpSpPr>
        <p:grpSpPr>
          <a:xfrm>
            <a:off x="6528068" y="1153951"/>
            <a:ext cx="5481171" cy="3564254"/>
            <a:chOff x="6507757" y="1430585"/>
            <a:chExt cx="5481171" cy="356425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A8EB5C9-D08D-E03F-F1B9-7BA296FCF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7757" y="1565839"/>
              <a:ext cx="5481171" cy="34290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53572C-F4F9-5D56-888D-E351B20A637B}"/>
                </a:ext>
              </a:extLst>
            </p:cNvPr>
            <p:cNvSpPr txBox="1"/>
            <p:nvPr/>
          </p:nvSpPr>
          <p:spPr>
            <a:xfrm>
              <a:off x="9668717" y="1813716"/>
              <a:ext cx="620683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Collision</a:t>
              </a:r>
              <a:endParaRPr lang="en-GB" sz="10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6044A60-47DC-5D1D-8AA2-656D54626D49}"/>
                </a:ext>
              </a:extLst>
            </p:cNvPr>
            <p:cNvCxnSpPr>
              <a:cxnSpLocks/>
            </p:cNvCxnSpPr>
            <p:nvPr/>
          </p:nvCxnSpPr>
          <p:spPr>
            <a:xfrm>
              <a:off x="10084123" y="2020803"/>
              <a:ext cx="302554" cy="3465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6EAA929-6BEC-5D4A-9C98-D87FBCFE04CD}"/>
                </a:ext>
              </a:extLst>
            </p:cNvPr>
            <p:cNvSpPr txBox="1"/>
            <p:nvPr/>
          </p:nvSpPr>
          <p:spPr>
            <a:xfrm>
              <a:off x="8351552" y="4053874"/>
              <a:ext cx="57099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Reset</a:t>
              </a:r>
            </a:p>
            <a:p>
              <a:r>
                <a:rPr lang="en-US" sz="1000" dirty="0"/>
                <a:t>current</a:t>
              </a:r>
              <a:endParaRPr lang="en-GB" sz="10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59FFCBB-B47E-1D31-2749-343FD7367D69}"/>
                </a:ext>
              </a:extLst>
            </p:cNvPr>
            <p:cNvCxnSpPr>
              <a:cxnSpLocks/>
            </p:cNvCxnSpPr>
            <p:nvPr/>
          </p:nvCxnSpPr>
          <p:spPr>
            <a:xfrm>
              <a:off x="8874254" y="4253929"/>
              <a:ext cx="302554" cy="3465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181F836-3608-BDB9-1FA3-3513B22B91B2}"/>
                </a:ext>
              </a:extLst>
            </p:cNvPr>
            <p:cNvSpPr txBox="1"/>
            <p:nvPr/>
          </p:nvSpPr>
          <p:spPr>
            <a:xfrm>
              <a:off x="8399708" y="1897692"/>
              <a:ext cx="81624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Beam dump</a:t>
              </a:r>
              <a:endParaRPr lang="en-GB" sz="1000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F7B8AAB-E6F3-CBE1-90A6-D3E9042707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55435" y="2094551"/>
              <a:ext cx="252397" cy="2391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95D17D-70A8-4E3E-D27D-F0944939D3F1}"/>
                </a:ext>
              </a:extLst>
            </p:cNvPr>
            <p:cNvSpPr txBox="1"/>
            <p:nvPr/>
          </p:nvSpPr>
          <p:spPr>
            <a:xfrm>
              <a:off x="9184729" y="4030791"/>
              <a:ext cx="63991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Injection</a:t>
              </a:r>
              <a:endParaRPr lang="en-GB" sz="1000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35F0567-D3F5-C72B-5C48-9C9C46496126}"/>
                </a:ext>
              </a:extLst>
            </p:cNvPr>
            <p:cNvCxnSpPr>
              <a:cxnSpLocks/>
            </p:cNvCxnSpPr>
            <p:nvPr/>
          </p:nvCxnSpPr>
          <p:spPr>
            <a:xfrm>
              <a:off x="9504688" y="4253929"/>
              <a:ext cx="0" cy="2624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C0B651-718F-083B-9C2A-F62E7FDF4020}"/>
                </a:ext>
              </a:extLst>
            </p:cNvPr>
            <p:cNvSpPr txBox="1"/>
            <p:nvPr/>
          </p:nvSpPr>
          <p:spPr>
            <a:xfrm>
              <a:off x="8807832" y="1430585"/>
              <a:ext cx="1186543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Calculation interval</a:t>
              </a:r>
              <a:endParaRPr lang="en-GB" sz="10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11503F5-6E01-2219-EEBB-60C430CFE398}"/>
              </a:ext>
            </a:extLst>
          </p:cNvPr>
          <p:cNvSpPr txBox="1"/>
          <p:nvPr/>
        </p:nvSpPr>
        <p:spPr>
          <a:xfrm>
            <a:off x="0" y="6017495"/>
            <a:ext cx="914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B, </a:t>
            </a:r>
            <a:r>
              <a:rPr lang="en-US" sz="900" dirty="0" err="1"/>
              <a:t>Auchmann</a:t>
            </a:r>
            <a:r>
              <a:rPr lang="en-US" sz="900" dirty="0"/>
              <a:t>, et al. “High Field Magnet </a:t>
            </a:r>
            <a:r>
              <a:rPr lang="en-US" sz="900" dirty="0" err="1"/>
              <a:t>Programme</a:t>
            </a:r>
            <a:r>
              <a:rPr lang="en-US" sz="900" dirty="0"/>
              <a:t> – European Strategy Input”, arXiv:2504.16885 (2025)</a:t>
            </a:r>
          </a:p>
        </p:txBody>
      </p:sp>
    </p:spTree>
    <p:extLst>
      <p:ext uri="{BB962C8B-B14F-4D97-AF65-F5344CB8AC3E}">
        <p14:creationId xmlns:p14="http://schemas.microsoft.com/office/powerpoint/2010/main" val="296199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C4DAC-8281-4FE0-93E5-953C10CF7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207D78-B2A1-A8BC-0BB7-2A289915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3E15B2-2BF3-5E59-1B2B-30C1DD24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3CDD441-81F3-DD25-2546-F0361CE3F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213057"/>
              </p:ext>
            </p:extLst>
          </p:nvPr>
        </p:nvGraphicFramePr>
        <p:xfrm>
          <a:off x="397969" y="3429000"/>
          <a:ext cx="11396061" cy="2665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8355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774441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1933161586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822604013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4079617836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935662817"/>
                    </a:ext>
                  </a:extLst>
                </a:gridCol>
              </a:tblGrid>
              <a:tr h="1446488">
                <a:tc gridSpan="2">
                  <a:txBody>
                    <a:bodyPr/>
                    <a:lstStyle/>
                    <a:p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BOND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14 T Flat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14 T Stepped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12 T Flat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12 T at 4.5 K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37983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Persistent current losses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24.216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14.879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13.485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8.147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14.058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Interfilament coupling current losses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0.009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0.007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0.006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0.003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0.005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Interstrand coupling current losses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0.343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0.352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0.351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0.182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0.244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Total cable losses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rgbClr val="FF0000"/>
                          </a:solidFill>
                        </a:rPr>
                        <a:t>24.569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15.238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13.842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8.332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14.308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2510"/>
                  </a:ext>
                </a:extLst>
              </a:tr>
            </a:tbl>
          </a:graphicData>
        </a:graphic>
      </p:graphicFrame>
      <p:pic>
        <p:nvPicPr>
          <p:cNvPr id="16" name="Picture 15" descr="A rainbow colored diagram of a graph&#10;&#10;AI-generated content may be incorrect.">
            <a:extLst>
              <a:ext uri="{FF2B5EF4-FFF2-40B4-BE49-F238E27FC236}">
                <a16:creationId xmlns:a16="http://schemas.microsoft.com/office/drawing/2014/main" id="{6D8F8BD7-A6CF-231E-09A5-01E76621FA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67073" y="3679503"/>
            <a:ext cx="1413395" cy="105927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3AD9AA-4AFF-0735-FDFF-F751A2AC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0C82C5F-EA7B-D7AA-2C7B-D0167B11BE90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AC-losses considerations</a:t>
            </a:r>
          </a:p>
          <a:p>
            <a:endParaRPr lang="en-CH" sz="2400" dirty="0"/>
          </a:p>
        </p:txBody>
      </p:sp>
      <p:pic>
        <p:nvPicPr>
          <p:cNvPr id="9" name="Picture 8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206C760C-BC91-35F3-67A7-6C1687B9B2B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3948" y="3729508"/>
            <a:ext cx="1413395" cy="1009269"/>
          </a:xfrm>
          <a:prstGeom prst="rect">
            <a:avLst/>
          </a:prstGeom>
        </p:spPr>
      </p:pic>
      <p:pic>
        <p:nvPicPr>
          <p:cNvPr id="11" name="Picture 10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321AA721-8F21-7ADA-DAF5-828F65EAF60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7698" y="3688075"/>
            <a:ext cx="1450827" cy="1050702"/>
          </a:xfrm>
          <a:prstGeom prst="rect">
            <a:avLst/>
          </a:prstGeom>
        </p:spPr>
      </p:pic>
      <p:pic>
        <p:nvPicPr>
          <p:cNvPr id="12" name="Picture 11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E1D79826-E2D8-D10A-8927-F53B4082CCF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6535" y="3723275"/>
            <a:ext cx="1388846" cy="1021734"/>
          </a:xfrm>
          <a:prstGeom prst="rect">
            <a:avLst/>
          </a:prstGeom>
        </p:spPr>
      </p:pic>
      <p:pic>
        <p:nvPicPr>
          <p:cNvPr id="13" name="Picture 12" descr="A rainbow colored squares with numbers&#10;&#10;AI-generated content may be incorrect.">
            <a:extLst>
              <a:ext uri="{FF2B5EF4-FFF2-40B4-BE49-F238E27FC236}">
                <a16:creationId xmlns:a16="http://schemas.microsoft.com/office/drawing/2014/main" id="{A369069F-67B4-5BA6-F7B7-A1922349681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59730" y="3709921"/>
            <a:ext cx="1139056" cy="10288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1F343E-3A7B-08A1-BB8C-C3091B7425D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561" t="2655" r="985" b="4334"/>
          <a:stretch>
            <a:fillRect/>
          </a:stretch>
        </p:blipFill>
        <p:spPr>
          <a:xfrm>
            <a:off x="8313316" y="524435"/>
            <a:ext cx="3230203" cy="2537460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BEF3227A-E18A-38B0-C450-8FC0D681E1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40613"/>
              </p:ext>
            </p:extLst>
          </p:nvPr>
        </p:nvGraphicFramePr>
        <p:xfrm>
          <a:off x="3991365" y="994657"/>
          <a:ext cx="3909160" cy="1546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6265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71209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80739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  <a:gridCol w="684290">
                  <a:extLst>
                    <a:ext uri="{9D8B030D-6E8A-4147-A177-3AD203B41FA5}">
                      <a16:colId xmlns:a16="http://schemas.microsoft.com/office/drawing/2014/main" val="1782758213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Strand parameters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+mn-lt"/>
                        </a:rPr>
                        <a:t>Nb</a:t>
                      </a:r>
                      <a:r>
                        <a:rPr lang="en-US" sz="1200" b="1" baseline="-25000" dirty="0">
                          <a:latin typeface="+mn-lt"/>
                        </a:rPr>
                        <a:t>3</a:t>
                      </a:r>
                      <a:r>
                        <a:rPr lang="en-US" sz="1200" b="1" dirty="0">
                          <a:latin typeface="+mn-lt"/>
                        </a:rPr>
                        <a:t>Sn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Strand diameter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1.10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Strand twist pitch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8645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Effective filament diameter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[µm]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64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Filament twist pitch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831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Crossover resistance (</a:t>
                      </a:r>
                      <a:r>
                        <a:rPr lang="en-GB" sz="1200" u="none" strike="noStrike" dirty="0" err="1">
                          <a:effectLst/>
                          <a:latin typeface="+mn-lt"/>
                        </a:rPr>
                        <a:t>R</a:t>
                      </a:r>
                      <a:r>
                        <a:rPr lang="en-GB" sz="1200" u="none" strike="noStrike" baseline="-25000" dirty="0" err="1">
                          <a:effectLst/>
                          <a:latin typeface="+mn-lt"/>
                        </a:rPr>
                        <a:t>c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[µ</a:t>
                      </a:r>
                      <a:r>
                        <a:rPr lang="el-GR" sz="1200" u="none" strike="noStrike" dirty="0">
                          <a:effectLst/>
                          <a:latin typeface="+mn-lt"/>
                        </a:rPr>
                        <a:t>Ω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Adjacent resistance (R</a:t>
                      </a:r>
                      <a:r>
                        <a:rPr lang="en-GB" sz="1200" u="none" strike="noStrike" baseline="-25000" dirty="0">
                          <a:effectLst/>
                          <a:latin typeface="+mn-lt"/>
                        </a:rPr>
                        <a:t>a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[µ</a:t>
                      </a:r>
                      <a:r>
                        <a:rPr lang="el-GR" sz="1200" u="none" strike="noStrike" dirty="0">
                          <a:effectLst/>
                          <a:latin typeface="+mn-lt"/>
                        </a:rPr>
                        <a:t>Ω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]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Filling factor in strand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76285EC-CA26-FF87-5390-65CD3194929E}"/>
              </a:ext>
            </a:extLst>
          </p:cNvPr>
          <p:cNvSpPr txBox="1"/>
          <p:nvPr/>
        </p:nvSpPr>
        <p:spPr>
          <a:xfrm>
            <a:off x="303076" y="1694766"/>
            <a:ext cx="5792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04282"/>
                </a:solidFill>
              </a:rPr>
              <a:t>Results from the simulations</a:t>
            </a:r>
          </a:p>
        </p:txBody>
      </p:sp>
    </p:spTree>
    <p:extLst>
      <p:ext uri="{BB962C8B-B14F-4D97-AF65-F5344CB8AC3E}">
        <p14:creationId xmlns:p14="http://schemas.microsoft.com/office/powerpoint/2010/main" val="437641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F6486-1F09-1B7E-1960-FA2577482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F56D9D-A7E3-778D-343E-761956A6F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1"/>
              <a:t>09/10/2025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098A6-C64C-EB53-301E-13BFF080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1"/>
              <a:t>Ariel Haziot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E139F0-7784-169B-59BF-1C6D538B5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US" noProof="1" smtClean="0"/>
              <a:t>15</a:t>
            </a:fld>
            <a:endParaRPr lang="en-US" noProof="1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DF479A3-1A04-4EF8-12F5-E27CD1614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034588"/>
              </p:ext>
            </p:extLst>
          </p:nvPr>
        </p:nvGraphicFramePr>
        <p:xfrm>
          <a:off x="516869" y="2539305"/>
          <a:ext cx="10836933" cy="3530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489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683394">
                  <a:extLst>
                    <a:ext uri="{9D8B030D-6E8A-4147-A177-3AD203B41FA5}">
                      <a16:colId xmlns:a16="http://schemas.microsoft.com/office/drawing/2014/main" val="2461187741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3043889530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2702331192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2155029648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1644566438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1">
                          <a:effectLst/>
                          <a:latin typeface="+mn-lt"/>
                        </a:rPr>
                        <a:t>Coil design</a:t>
                      </a:r>
                      <a:endParaRPr lang="en-US" sz="1100" b="1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1">
                          <a:effectLst/>
                          <a:latin typeface="+mn-lt"/>
                        </a:rPr>
                        <a:t> BOND</a:t>
                      </a:r>
                      <a:endParaRPr lang="en-US" sz="1100" b="1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14 T Flat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14 T Stepped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12 T Flat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12 T at 4.5K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u="none" strike="noStrike" baseline="-25000" noProof="1">
                          <a:effectLst/>
                          <a:latin typeface="+mn-lt"/>
                        </a:rPr>
                        <a:t>3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sn Insulated cable surface (one aperture)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(mm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2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11 572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5 119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3 116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NbTi Insulated cable surface (one aperture)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(mm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2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55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u="none" strike="noStrike" baseline="-25000" noProof="1">
                          <a:effectLst/>
                          <a:latin typeface="+mn-lt"/>
                        </a:rPr>
                        <a:t>3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sn </a:t>
                      </a:r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ratio to BOND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(%)</a:t>
                      </a:r>
                      <a:endParaRPr lang="en-US" sz="1100" b="0" i="0" u="none" strike="noStrike" noProof="1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100" b="1" i="0" u="none" strike="noStrike" noProof="1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1">
                          <a:effectLst/>
                          <a:latin typeface="+mn-lt"/>
                        </a:rPr>
                        <a:t>Operational parameters</a:t>
                      </a:r>
                      <a:endParaRPr lang="en-US" sz="1100" b="1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850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Current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(kA)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19.34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7685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Peak Field on Nb</a:t>
                      </a:r>
                      <a:r>
                        <a:rPr lang="en-US" sz="1100" u="none" strike="noStrike" baseline="-25000" noProof="1">
                          <a:effectLst/>
                          <a:latin typeface="+mn-lt"/>
                        </a:rPr>
                        <a:t>3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Sn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(T)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14.8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3443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Short sample current @ 1.9 K on Nb</a:t>
                      </a:r>
                      <a:r>
                        <a:rPr lang="en-US" sz="1100" u="none" strike="noStrike" baseline="-25000" noProof="1">
                          <a:effectLst/>
                          <a:latin typeface="+mn-lt"/>
                        </a:rPr>
                        <a:t>3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Sn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(kA)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23.66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27.27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752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Short sample field @ 1.9 K on Nb</a:t>
                      </a:r>
                      <a:r>
                        <a:rPr lang="en-US" sz="1100" u="none" strike="noStrike" baseline="-25000" noProof="1">
                          <a:effectLst/>
                          <a:latin typeface="+mn-lt"/>
                        </a:rPr>
                        <a:t>3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Sn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(T)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17.8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23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noProof="1">
                          <a:effectLst/>
                          <a:latin typeface="+mn-lt"/>
                        </a:rPr>
                        <a:t>Loadline fraction @1.9 K on 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u="none" strike="noStrike" baseline="-25000" noProof="1">
                          <a:effectLst/>
                          <a:latin typeface="+mn-lt"/>
                        </a:rPr>
                        <a:t>3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Sn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noProof="1">
                          <a:effectLst/>
                          <a:latin typeface="+mn-lt"/>
                        </a:rPr>
                        <a:t>(%)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81.7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8796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Peak Field on NbTi 1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st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(T)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637103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Short sample current @ 1.9 K on NbTi 1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st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(kA)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34270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Short sample field @ 1.9 K on NbTi 1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st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(T)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8715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noProof="1">
                          <a:effectLst/>
                          <a:latin typeface="+mn-lt"/>
                        </a:rPr>
                        <a:t>Loadline fraction @1.9 K on 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NbTi 1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st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noProof="1">
                          <a:effectLst/>
                          <a:latin typeface="+mn-lt"/>
                        </a:rPr>
                        <a:t>(%)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85.5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07592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Peak Field on on NbTi 2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nd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(T)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176952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Short sample current @ 1.9 K on NbTi 2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nd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(kA)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03174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Short sample field @ 1.9 K on NbTi 2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nd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(T)</a:t>
                      </a:r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61691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noProof="1">
                          <a:effectLst/>
                          <a:latin typeface="+mn-lt"/>
                        </a:rPr>
                        <a:t>Loadline fraction @1.9 K on 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NbTi 2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nd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 layer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(%)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 noProof="1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19471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AC-losses over a full cycle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(kJ/m)</a:t>
                      </a:r>
                      <a:endParaRPr lang="en-US" sz="1100" b="0" i="0" u="none" strike="noStrike" noProof="1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24.6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40575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AC-losses ratio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(%)</a:t>
                      </a:r>
                      <a:endParaRPr lang="en-US" sz="1100" b="0" i="0" u="none" strike="noStrike" noProof="1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83451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50A230C-7D5C-C9F0-1DC4-13B3D903E526}"/>
              </a:ext>
            </a:extLst>
          </p:cNvPr>
          <p:cNvSpPr txBox="1"/>
          <p:nvPr/>
        </p:nvSpPr>
        <p:spPr>
          <a:xfrm>
            <a:off x="10161926" y="6024474"/>
            <a:ext cx="10454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1"/>
              <a:t>Loadline at 4.5 K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932F734-423A-79B3-1CA2-B5B39C630A54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noProof="1"/>
              <a:t>The BOND Case</a:t>
            </a:r>
          </a:p>
          <a:p>
            <a:r>
              <a:rPr lang="en-US" sz="2400" noProof="1"/>
              <a:t>Summary table</a:t>
            </a:r>
          </a:p>
          <a:p>
            <a:endParaRPr lang="en-US" sz="2400" noProof="1"/>
          </a:p>
        </p:txBody>
      </p:sp>
      <p:pic>
        <p:nvPicPr>
          <p:cNvPr id="6" name="Picture 5" descr="A rainbow colored squares with numbers&#10;&#10;AI-generated content may be incorrect.">
            <a:extLst>
              <a:ext uri="{FF2B5EF4-FFF2-40B4-BE49-F238E27FC236}">
                <a16:creationId xmlns:a16="http://schemas.microsoft.com/office/drawing/2014/main" id="{30CD5F2C-FB21-F602-EFE1-F7074D76F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18471" y="936291"/>
            <a:ext cx="1886909" cy="1356550"/>
          </a:xfrm>
          <a:prstGeom prst="rect">
            <a:avLst/>
          </a:prstGeom>
        </p:spPr>
      </p:pic>
      <p:pic>
        <p:nvPicPr>
          <p:cNvPr id="7" name="Picture 6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296B0E5A-8B94-0B82-172A-F9AEA44674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68263" y="904202"/>
            <a:ext cx="1641721" cy="1433440"/>
          </a:xfrm>
          <a:prstGeom prst="rect">
            <a:avLst/>
          </a:prstGeom>
        </p:spPr>
      </p:pic>
      <p:pic>
        <p:nvPicPr>
          <p:cNvPr id="8" name="Picture 7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430F896B-556F-E43A-366A-B14F60E893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2865" y="873148"/>
            <a:ext cx="1886910" cy="1433440"/>
          </a:xfrm>
          <a:prstGeom prst="rect">
            <a:avLst/>
          </a:prstGeom>
        </p:spPr>
      </p:pic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0C87E17F-F7EE-FA21-3D26-36EA969CF4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89522" y="884569"/>
            <a:ext cx="1974855" cy="14792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AAE61CE-7D8B-36D3-E6A1-B9632F05B44E}"/>
              </a:ext>
            </a:extLst>
          </p:cNvPr>
          <p:cNvSpPr txBox="1"/>
          <p:nvPr/>
        </p:nvSpPr>
        <p:spPr>
          <a:xfrm>
            <a:off x="2896750" y="1130161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16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D76361-8138-AD2E-CD78-77B847008F1C}"/>
              </a:ext>
            </a:extLst>
          </p:cNvPr>
          <p:cNvSpPr txBox="1"/>
          <p:nvPr/>
        </p:nvSpPr>
        <p:spPr>
          <a:xfrm>
            <a:off x="3825463" y="1130161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13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0144CB-47C4-A51E-D36D-19C7D26F2B8E}"/>
              </a:ext>
            </a:extLst>
          </p:cNvPr>
          <p:cNvSpPr txBox="1"/>
          <p:nvPr/>
        </p:nvSpPr>
        <p:spPr>
          <a:xfrm>
            <a:off x="5239808" y="1130161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16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1E9F65-5D4E-F7DE-E0D5-A5E094E3D68E}"/>
              </a:ext>
            </a:extLst>
          </p:cNvPr>
          <p:cNvSpPr txBox="1"/>
          <p:nvPr/>
        </p:nvSpPr>
        <p:spPr>
          <a:xfrm>
            <a:off x="6147496" y="1130161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13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74E653-747B-2AD8-2999-E1AA698EFD9B}"/>
              </a:ext>
            </a:extLst>
          </p:cNvPr>
          <p:cNvSpPr txBox="1"/>
          <p:nvPr/>
        </p:nvSpPr>
        <p:spPr>
          <a:xfrm>
            <a:off x="7415750" y="1130161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10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D1775F-80FE-2954-B1AF-742CDDC42372}"/>
              </a:ext>
            </a:extLst>
          </p:cNvPr>
          <p:cNvSpPr txBox="1"/>
          <p:nvPr/>
        </p:nvSpPr>
        <p:spPr>
          <a:xfrm>
            <a:off x="8180926" y="1130161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13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312A3F-820C-7FB3-E544-A18C3B413411}"/>
              </a:ext>
            </a:extLst>
          </p:cNvPr>
          <p:cNvSpPr txBox="1"/>
          <p:nvPr/>
        </p:nvSpPr>
        <p:spPr>
          <a:xfrm>
            <a:off x="9619784" y="1105885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18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DBE510-461E-6AFF-0A3C-85E325E222BF}"/>
              </a:ext>
            </a:extLst>
          </p:cNvPr>
          <p:cNvSpPr txBox="1"/>
          <p:nvPr/>
        </p:nvSpPr>
        <p:spPr>
          <a:xfrm>
            <a:off x="10534426" y="1105885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11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AC1DAF-59C3-278A-DA36-7D9486723358}"/>
              </a:ext>
            </a:extLst>
          </p:cNvPr>
          <p:cNvSpPr txBox="1"/>
          <p:nvPr/>
        </p:nvSpPr>
        <p:spPr>
          <a:xfrm>
            <a:off x="3083799" y="1814458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10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BE2314-91A9-A151-2EEB-A3C625875C11}"/>
              </a:ext>
            </a:extLst>
          </p:cNvPr>
          <p:cNvSpPr txBox="1"/>
          <p:nvPr/>
        </p:nvSpPr>
        <p:spPr>
          <a:xfrm>
            <a:off x="3804842" y="1814458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13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F002F0-994B-1F01-1C1A-8CCBB368DAA1}"/>
              </a:ext>
            </a:extLst>
          </p:cNvPr>
          <p:cNvSpPr txBox="1"/>
          <p:nvPr/>
        </p:nvSpPr>
        <p:spPr>
          <a:xfrm>
            <a:off x="5441897" y="1814458"/>
            <a:ext cx="172627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Times New Roman" panose="02020603050405020304" pitchFamily="18" charset="0"/>
              </a:rPr>
              <a:t>7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BA3384-17B2-B66A-549B-3805B11EC766}"/>
              </a:ext>
            </a:extLst>
          </p:cNvPr>
          <p:cNvSpPr txBox="1"/>
          <p:nvPr/>
        </p:nvSpPr>
        <p:spPr>
          <a:xfrm>
            <a:off x="6062191" y="1814458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16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11D126-66F7-1B08-80BD-03C8D4706A6A}"/>
              </a:ext>
            </a:extLst>
          </p:cNvPr>
          <p:cNvSpPr txBox="1"/>
          <p:nvPr/>
        </p:nvSpPr>
        <p:spPr>
          <a:xfrm>
            <a:off x="8149379" y="1814458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13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6F98B3-A824-4E7E-405E-0A51B64A99AD}"/>
              </a:ext>
            </a:extLst>
          </p:cNvPr>
          <p:cNvSpPr txBox="1"/>
          <p:nvPr/>
        </p:nvSpPr>
        <p:spPr>
          <a:xfrm>
            <a:off x="7717002" y="1830280"/>
            <a:ext cx="152089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Times New Roman" panose="02020603050405020304" pitchFamily="18" charset="0"/>
              </a:rPr>
              <a:t>4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406FB0-4905-6F2B-312E-B7DA6EFE897F}"/>
              </a:ext>
            </a:extLst>
          </p:cNvPr>
          <p:cNvSpPr txBox="1"/>
          <p:nvPr/>
        </p:nvSpPr>
        <p:spPr>
          <a:xfrm>
            <a:off x="9806726" y="1790182"/>
            <a:ext cx="148770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Times New Roman" panose="02020603050405020304" pitchFamily="18" charset="0"/>
              </a:rPr>
              <a:t>8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E3620E-9C8F-6D2C-0CA4-19AE59C121D4}"/>
              </a:ext>
            </a:extLst>
          </p:cNvPr>
          <p:cNvSpPr txBox="1"/>
          <p:nvPr/>
        </p:nvSpPr>
        <p:spPr>
          <a:xfrm>
            <a:off x="10374345" y="1790182"/>
            <a:ext cx="367408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15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15145A-ED08-48C0-E6F0-2639E1DA32EE}"/>
              </a:ext>
            </a:extLst>
          </p:cNvPr>
          <p:cNvSpPr txBox="1"/>
          <p:nvPr/>
        </p:nvSpPr>
        <p:spPr>
          <a:xfrm>
            <a:off x="2764502" y="660029"/>
            <a:ext cx="652743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</a:t>
            </a:r>
            <a:r>
              <a:rPr lang="en-US" sz="1400" baseline="-25000" dirty="0">
                <a:cs typeface="Times New Roman" panose="02020603050405020304" pitchFamily="18" charset="0"/>
              </a:rPr>
              <a:t>3</a:t>
            </a:r>
            <a:r>
              <a:rPr lang="en-US" sz="1400" dirty="0">
                <a:cs typeface="Times New Roman" panose="02020603050405020304" pitchFamily="18" charset="0"/>
              </a:rPr>
              <a:t>Sn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219E1F4-036F-64F6-EA8F-2433E8A93AF5}"/>
              </a:ext>
            </a:extLst>
          </p:cNvPr>
          <p:cNvSpPr txBox="1"/>
          <p:nvPr/>
        </p:nvSpPr>
        <p:spPr>
          <a:xfrm>
            <a:off x="5125945" y="660029"/>
            <a:ext cx="652743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</a:t>
            </a:r>
            <a:r>
              <a:rPr lang="en-US" sz="1400" baseline="-25000" dirty="0">
                <a:cs typeface="Times New Roman" panose="02020603050405020304" pitchFamily="18" charset="0"/>
              </a:rPr>
              <a:t>3</a:t>
            </a:r>
            <a:r>
              <a:rPr lang="en-US" sz="1400" dirty="0">
                <a:cs typeface="Times New Roman" panose="02020603050405020304" pitchFamily="18" charset="0"/>
              </a:rPr>
              <a:t>Sn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9AE28B6-D613-2F74-AE9D-A64550304CC2}"/>
              </a:ext>
            </a:extLst>
          </p:cNvPr>
          <p:cNvSpPr txBox="1"/>
          <p:nvPr/>
        </p:nvSpPr>
        <p:spPr>
          <a:xfrm>
            <a:off x="7283502" y="660029"/>
            <a:ext cx="652743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</a:t>
            </a:r>
            <a:r>
              <a:rPr lang="en-US" sz="1400" baseline="-25000" dirty="0">
                <a:cs typeface="Times New Roman" panose="02020603050405020304" pitchFamily="18" charset="0"/>
              </a:rPr>
              <a:t>3</a:t>
            </a:r>
            <a:r>
              <a:rPr lang="en-US" sz="1400" dirty="0">
                <a:cs typeface="Times New Roman" panose="02020603050405020304" pitchFamily="18" charset="0"/>
              </a:rPr>
              <a:t>Sn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2F3EFA-8926-F553-2BFE-CEAD88C647E1}"/>
              </a:ext>
            </a:extLst>
          </p:cNvPr>
          <p:cNvSpPr txBox="1"/>
          <p:nvPr/>
        </p:nvSpPr>
        <p:spPr>
          <a:xfrm>
            <a:off x="9487536" y="660029"/>
            <a:ext cx="652743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</a:t>
            </a:r>
            <a:r>
              <a:rPr lang="en-US" sz="1400" baseline="-25000" dirty="0">
                <a:cs typeface="Times New Roman" panose="02020603050405020304" pitchFamily="18" charset="0"/>
              </a:rPr>
              <a:t>3</a:t>
            </a:r>
            <a:r>
              <a:rPr lang="en-US" sz="1400" dirty="0">
                <a:cs typeface="Times New Roman" panose="02020603050405020304" pitchFamily="18" charset="0"/>
              </a:rPr>
              <a:t>Sn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C3103B-64C9-FD67-1A50-B365FB05ED8E}"/>
              </a:ext>
            </a:extLst>
          </p:cNvPr>
          <p:cNvSpPr txBox="1"/>
          <p:nvPr/>
        </p:nvSpPr>
        <p:spPr>
          <a:xfrm>
            <a:off x="3718593" y="660028"/>
            <a:ext cx="579005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Nb-Ti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B9B49D4-5197-622A-33BB-D62F634528FA}"/>
              </a:ext>
            </a:extLst>
          </p:cNvPr>
          <p:cNvSpPr txBox="1"/>
          <p:nvPr/>
        </p:nvSpPr>
        <p:spPr>
          <a:xfrm>
            <a:off x="6045835" y="660027"/>
            <a:ext cx="579005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Nb-Ti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AA68486-DF54-1191-5875-9A8A8D99511F}"/>
              </a:ext>
            </a:extLst>
          </p:cNvPr>
          <p:cNvSpPr txBox="1"/>
          <p:nvPr/>
        </p:nvSpPr>
        <p:spPr>
          <a:xfrm>
            <a:off x="8042808" y="660026"/>
            <a:ext cx="579005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Nb-Ti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034E720-A6FD-632A-C416-F2E58A457D2B}"/>
              </a:ext>
            </a:extLst>
          </p:cNvPr>
          <p:cNvSpPr txBox="1"/>
          <p:nvPr/>
        </p:nvSpPr>
        <p:spPr>
          <a:xfrm>
            <a:off x="10428627" y="659977"/>
            <a:ext cx="579005" cy="3077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Nb-Ti</a:t>
            </a:r>
            <a:endParaRPr lang="en-GB" sz="1400" dirty="0">
              <a:cs typeface="Times New Roman" panose="02020603050405020304" pitchFamily="18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7157DFC1-0875-2B77-2D98-7985009AA6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3867" y="394856"/>
            <a:ext cx="552237" cy="224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984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5CE81-D4B9-5AE4-F6DC-D0B65F9A9A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7CEE7C-5C37-5A47-4840-AF98C91D6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8683C-99FC-3ADF-B915-06E7CF021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1C1821-4311-5FC9-F6EF-619524E52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FE9AD2-F2F7-9347-6A25-5A90EF28BAB4}"/>
              </a:ext>
            </a:extLst>
          </p:cNvPr>
          <p:cNvSpPr txBox="1"/>
          <p:nvPr/>
        </p:nvSpPr>
        <p:spPr>
          <a:xfrm>
            <a:off x="0" y="2256288"/>
            <a:ext cx="1219200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3. BOND-H</a:t>
            </a:r>
          </a:p>
          <a:p>
            <a:pPr algn="ctr"/>
            <a:r>
              <a:rPr lang="en-US" sz="40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A Realistic Case with the LHC 01 Strand</a:t>
            </a:r>
            <a:endParaRPr lang="en-CH" sz="40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31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94F60-4896-8EDE-3930-98E7C792F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214D77CD-0B2E-9146-A024-1E2B65D5004E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LHC 01: an “on the shelf” conductor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40CC12-5302-B4DA-FA31-E5FFD4F2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1D20A-FC70-E2B3-FD19-B90E070A8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99B0BF-255A-1ACE-C223-465955FCD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17</a:t>
            </a:fld>
            <a:endParaRPr lang="en-GB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2C3A333-D561-B4E7-B9BA-6BA56B40D5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486741"/>
              </p:ext>
            </p:extLst>
          </p:nvPr>
        </p:nvGraphicFramePr>
        <p:xfrm>
          <a:off x="6821852" y="1414462"/>
          <a:ext cx="4924331" cy="3438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1505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94345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1055802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  <a:gridCol w="131975">
                  <a:extLst>
                    <a:ext uri="{9D8B030D-6E8A-4147-A177-3AD203B41FA5}">
                      <a16:colId xmlns:a16="http://schemas.microsoft.com/office/drawing/2014/main" val="2047001566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val="328754786"/>
                    </a:ext>
                  </a:extLst>
                </a:gridCol>
              </a:tblGrid>
              <a:tr h="200025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</a:t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DEM-1.1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01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 gridSpan="2" v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644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1.065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RRP 162/169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Jc</a:t>
                      </a:r>
                      <a:r>
                        <a:rPr lang="en-GB" sz="1100" u="none" strike="noStrike" dirty="0">
                          <a:effectLst/>
                        </a:rPr>
                        <a:t> at 4.2 K and 16 T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1.6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22.650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1.90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23.275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562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9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width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thickness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0.891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</a:t>
                      </a:r>
                      <a:r>
                        <a:rPr lang="en-GB" sz="1100" u="none" strike="noStrike" dirty="0" err="1">
                          <a:effectLst/>
                        </a:rPr>
                        <a:t>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0.500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0.343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0.548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043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572B6BB-F656-679F-849D-D65FC156D3D4}"/>
              </a:ext>
            </a:extLst>
          </p:cNvPr>
          <p:cNvSpPr txBox="1"/>
          <p:nvPr/>
        </p:nvSpPr>
        <p:spPr>
          <a:xfrm>
            <a:off x="210476" y="1735373"/>
            <a:ext cx="60950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The Nb</a:t>
            </a:r>
            <a:r>
              <a:rPr lang="en-GB" sz="1600" baseline="-25000" noProof="0" dirty="0">
                <a:solidFill>
                  <a:srgbClr val="104282"/>
                </a:solidFill>
              </a:rPr>
              <a:t>3</a:t>
            </a:r>
            <a:r>
              <a:rPr lang="en-GB" sz="1600" noProof="0" dirty="0">
                <a:solidFill>
                  <a:srgbClr val="104282"/>
                </a:solidFill>
              </a:rPr>
              <a:t>Sn cable in BOND is made of 40 DEM-1.1 strands of 1.1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For the Nb-Ti, we consider using a cable of </a:t>
            </a:r>
            <a:r>
              <a:rPr lang="en-GB" sz="1600" noProof="0" dirty="0">
                <a:solidFill>
                  <a:srgbClr val="C00000"/>
                </a:solidFill>
              </a:rPr>
              <a:t>42 LHC 01 strand</a:t>
            </a:r>
            <a:r>
              <a:rPr lang="en-GB" sz="1600" noProof="0" dirty="0">
                <a:solidFill>
                  <a:srgbClr val="104282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1.065 mm strand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1.6 Cu/</a:t>
            </a:r>
            <a:r>
              <a:rPr lang="en-GB" sz="1600" noProof="0" dirty="0" err="1">
                <a:solidFill>
                  <a:srgbClr val="104282"/>
                </a:solidFill>
              </a:rPr>
              <a:t>NonCu</a:t>
            </a:r>
            <a:r>
              <a:rPr lang="en-GB" sz="1600" noProof="0" dirty="0">
                <a:solidFill>
                  <a:srgbClr val="104282"/>
                </a:solidFill>
              </a:rPr>
              <a:t> ratio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The high amount of copper in the Nb-Ti dramatically increases the current density in the superconductor.</a:t>
            </a:r>
          </a:p>
        </p:txBody>
      </p:sp>
    </p:spTree>
    <p:extLst>
      <p:ext uri="{BB962C8B-B14F-4D97-AF65-F5344CB8AC3E}">
        <p14:creationId xmlns:p14="http://schemas.microsoft.com/office/powerpoint/2010/main" val="1482808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7D8CC-E49F-0C8C-9B60-27B570EC64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366E3B5-D5D9-BE52-D6BF-A086F87E7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3500" y="174698"/>
            <a:ext cx="2988600" cy="29215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04320F-774E-3A40-11ED-E0091140D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087" y="3192160"/>
            <a:ext cx="3701170" cy="28963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5B7198-CBCB-9C96-D869-C4B157FC8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7321" y="227228"/>
            <a:ext cx="3734702" cy="286285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69C1703-C9CF-9575-1DAA-24365A5AC2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8944" y="3931428"/>
            <a:ext cx="2153848" cy="1629939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72B37319-205B-96AF-B239-4783A6940FB9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14 T flat version with LHC 01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2D6CA1-F07D-B01F-2AFE-9B55C662F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8DAF6-0AEA-9A53-08E9-E9A075A5D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3610C1-786F-129D-C391-76F697267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21A2C41-790D-E26D-BEB6-0B2B6CF34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938629"/>
              </p:ext>
            </p:extLst>
          </p:nvPr>
        </p:nvGraphicFramePr>
        <p:xfrm>
          <a:off x="8886746" y="3283900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9.1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28.56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67.6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22.22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86.8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AFA1B0FC-B4A7-45C0-5FC7-B672BD52C836}"/>
              </a:ext>
            </a:extLst>
          </p:cNvPr>
          <p:cNvSpPr/>
          <p:nvPr/>
        </p:nvSpPr>
        <p:spPr>
          <a:xfrm>
            <a:off x="6595198" y="3162631"/>
            <a:ext cx="559185" cy="121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83EBA1-1B73-4B26-6E50-053285F38EDA}"/>
              </a:ext>
            </a:extLst>
          </p:cNvPr>
          <p:cNvSpPr txBox="1"/>
          <p:nvPr/>
        </p:nvSpPr>
        <p:spPr>
          <a:xfrm>
            <a:off x="331681" y="1270055"/>
            <a:ext cx="40351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	28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(11+17)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Nb-Ti: 	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(13+13)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50 %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nominal, </a:t>
            </a: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fraction are: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81.8% on the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86.8% on the Nb-Ti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Limited by the Nb-Ti at 22.22 kA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627721-C4D8-BD6D-E3D4-6C951A7AF946}"/>
              </a:ext>
            </a:extLst>
          </p:cNvPr>
          <p:cNvSpPr txBox="1"/>
          <p:nvPr/>
        </p:nvSpPr>
        <p:spPr>
          <a:xfrm>
            <a:off x="6322810" y="381786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4AD527-DA3B-96AB-9957-806164ED585B}"/>
              </a:ext>
            </a:extLst>
          </p:cNvPr>
          <p:cNvSpPr txBox="1"/>
          <p:nvPr/>
        </p:nvSpPr>
        <p:spPr>
          <a:xfrm>
            <a:off x="6073384" y="3385979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E46E1A-6E7D-1CE0-6E92-02E99F0ADE91}"/>
              </a:ext>
            </a:extLst>
          </p:cNvPr>
          <p:cNvSpPr txBox="1"/>
          <p:nvPr/>
        </p:nvSpPr>
        <p:spPr>
          <a:xfrm>
            <a:off x="2740844" y="4232600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13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BD0992-4BC1-C93C-8CD6-C2B859AE4277}"/>
              </a:ext>
            </a:extLst>
          </p:cNvPr>
          <p:cNvSpPr txBox="1"/>
          <p:nvPr/>
        </p:nvSpPr>
        <p:spPr>
          <a:xfrm>
            <a:off x="2740844" y="5032719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13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47142E-900F-CDB9-17E2-B9E9F07F6BF4}"/>
              </a:ext>
            </a:extLst>
          </p:cNvPr>
          <p:cNvSpPr txBox="1"/>
          <p:nvPr/>
        </p:nvSpPr>
        <p:spPr>
          <a:xfrm>
            <a:off x="1721056" y="4232600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16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0C9DBC-55CC-6AB9-BF9D-F36440B15073}"/>
              </a:ext>
            </a:extLst>
          </p:cNvPr>
          <p:cNvSpPr txBox="1"/>
          <p:nvPr/>
        </p:nvSpPr>
        <p:spPr>
          <a:xfrm>
            <a:off x="1891936" y="5032719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10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F32E2C-219F-6552-A0E4-828903CBA8ED}"/>
              </a:ext>
            </a:extLst>
          </p:cNvPr>
          <p:cNvSpPr/>
          <p:nvPr/>
        </p:nvSpPr>
        <p:spPr>
          <a:xfrm>
            <a:off x="6478550" y="59116"/>
            <a:ext cx="792480" cy="216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17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1A292-83B8-BDAF-DEAB-05B0EAB62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916D6DEB-65FD-22CB-E96A-82728485631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Gaining margin on the Nb-Ti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0C064-FEC2-137F-DD28-F991FF2D5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0621F4-4BB6-FAF5-B0A0-993861DE0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D2D6F4-CF35-7158-3DF5-538BCB6C6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19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683E2E-086F-EE4B-4308-A8E29020053F}"/>
              </a:ext>
            </a:extLst>
          </p:cNvPr>
          <p:cNvSpPr/>
          <p:nvPr/>
        </p:nvSpPr>
        <p:spPr>
          <a:xfrm>
            <a:off x="6595198" y="3162631"/>
            <a:ext cx="559185" cy="121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BAE00E-5982-B41C-3AF5-760C9BDE8915}"/>
              </a:ext>
            </a:extLst>
          </p:cNvPr>
          <p:cNvSpPr txBox="1"/>
          <p:nvPr/>
        </p:nvSpPr>
        <p:spPr>
          <a:xfrm>
            <a:off x="209369" y="1484002"/>
            <a:ext cx="578015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rgbClr val="104282"/>
                </a:solidFill>
              </a:rPr>
              <a:t>Tools to reduce the peak field on the upper Nb-Ti layer: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C00000"/>
                </a:solidFill>
              </a:rPr>
              <a:t>Optimization of the shape of the yoke</a:t>
            </a:r>
            <a:r>
              <a:rPr lang="en-GB" sz="1600" noProof="0" dirty="0">
                <a:solidFill>
                  <a:srgbClr val="104282"/>
                </a:solidFill>
              </a:rPr>
              <a:t> to force the flux lines in the iron away from the Nb-Ti upper block.</a:t>
            </a: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sz="1600" dirty="0">
                <a:solidFill>
                  <a:srgbClr val="104282"/>
                </a:solidFill>
              </a:rPr>
              <a:t>gain 1-2% on the </a:t>
            </a:r>
            <a:r>
              <a:rPr lang="en-GB" sz="1600" dirty="0" err="1">
                <a:solidFill>
                  <a:srgbClr val="104282"/>
                </a:solidFill>
              </a:rPr>
              <a:t>loadline</a:t>
            </a: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</a:rPr>
              <a:t>Reduce the number of Nb-Ti turns</a:t>
            </a:r>
            <a:r>
              <a:rPr lang="en-GB" sz="1600" dirty="0">
                <a:solidFill>
                  <a:srgbClr val="104282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sz="1600" dirty="0">
                <a:solidFill>
                  <a:srgbClr val="104282"/>
                </a:solidFill>
              </a:rPr>
              <a:t>gain ~2% per turn</a:t>
            </a:r>
          </a:p>
          <a:p>
            <a:endParaRPr lang="en-GB" sz="1600" dirty="0">
              <a:solidFill>
                <a:srgbClr val="104282"/>
              </a:solidFill>
            </a:endParaRPr>
          </a:p>
          <a:p>
            <a:r>
              <a:rPr lang="en-GB" sz="1600" dirty="0">
                <a:solidFill>
                  <a:srgbClr val="104282"/>
                </a:solidFill>
              </a:rPr>
              <a:t>We are limited by the field target of 14 T and the field homogeneity in the aperture.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CACFFE-4046-4084-FD0F-B7295CFF9B54}"/>
              </a:ext>
            </a:extLst>
          </p:cNvPr>
          <p:cNvGrpSpPr/>
          <p:nvPr/>
        </p:nvGrpSpPr>
        <p:grpSpPr>
          <a:xfrm>
            <a:off x="6110517" y="1124187"/>
            <a:ext cx="5243283" cy="4092798"/>
            <a:chOff x="6110517" y="1124187"/>
            <a:chExt cx="5243283" cy="409279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2D74308-E719-F3BA-2E74-1A51556D0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0517" y="1270055"/>
              <a:ext cx="5243283" cy="394693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2EB7075-ED43-B85C-2148-35A328649869}"/>
                </a:ext>
              </a:extLst>
            </p:cNvPr>
            <p:cNvSpPr/>
            <p:nvPr/>
          </p:nvSpPr>
          <p:spPr>
            <a:xfrm>
              <a:off x="9002598" y="1124187"/>
              <a:ext cx="707010" cy="254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923909-40F4-F7C5-599B-D1020BE0EF88}"/>
              </a:ext>
            </a:extLst>
          </p:cNvPr>
          <p:cNvCxnSpPr/>
          <p:nvPr/>
        </p:nvCxnSpPr>
        <p:spPr>
          <a:xfrm flipV="1">
            <a:off x="8059918" y="1791093"/>
            <a:ext cx="235670" cy="2168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6098C5E-2AB9-1523-F87D-E167E410DDEB}"/>
              </a:ext>
            </a:extLst>
          </p:cNvPr>
          <p:cNvCxnSpPr>
            <a:cxnSpLocks/>
          </p:cNvCxnSpPr>
          <p:nvPr/>
        </p:nvCxnSpPr>
        <p:spPr>
          <a:xfrm flipH="1" flipV="1">
            <a:off x="10512459" y="1791093"/>
            <a:ext cx="235670" cy="2168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5FBE0A1-A1DC-41F1-C3DD-08731923AB38}"/>
              </a:ext>
            </a:extLst>
          </p:cNvPr>
          <p:cNvCxnSpPr>
            <a:cxnSpLocks/>
          </p:cNvCxnSpPr>
          <p:nvPr/>
        </p:nvCxnSpPr>
        <p:spPr>
          <a:xfrm>
            <a:off x="8059918" y="4356754"/>
            <a:ext cx="235670" cy="2168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F60646-B9A4-DE11-ABD4-8DE791AECF12}"/>
              </a:ext>
            </a:extLst>
          </p:cNvPr>
          <p:cNvCxnSpPr>
            <a:cxnSpLocks/>
          </p:cNvCxnSpPr>
          <p:nvPr/>
        </p:nvCxnSpPr>
        <p:spPr>
          <a:xfrm flipH="1">
            <a:off x="10512459" y="4356754"/>
            <a:ext cx="235670" cy="2168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E6C7EC1-55A2-6DF8-DE1E-1F12E85FD2B4}"/>
              </a:ext>
            </a:extLst>
          </p:cNvPr>
          <p:cNvCxnSpPr>
            <a:cxnSpLocks/>
          </p:cNvCxnSpPr>
          <p:nvPr/>
        </p:nvCxnSpPr>
        <p:spPr>
          <a:xfrm flipH="1">
            <a:off x="8147001" y="2524448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CF182A-0F2E-AD72-096E-C5F0A0182340}"/>
              </a:ext>
            </a:extLst>
          </p:cNvPr>
          <p:cNvCxnSpPr>
            <a:cxnSpLocks/>
          </p:cNvCxnSpPr>
          <p:nvPr/>
        </p:nvCxnSpPr>
        <p:spPr>
          <a:xfrm flipH="1">
            <a:off x="8147001" y="2939063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A6517B3-DCF9-477E-2C46-287D7993A3DD}"/>
              </a:ext>
            </a:extLst>
          </p:cNvPr>
          <p:cNvCxnSpPr>
            <a:cxnSpLocks/>
          </p:cNvCxnSpPr>
          <p:nvPr/>
        </p:nvCxnSpPr>
        <p:spPr>
          <a:xfrm flipH="1">
            <a:off x="8147001" y="3438848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B9DFB68-A0BF-A900-B1C6-639535081681}"/>
              </a:ext>
            </a:extLst>
          </p:cNvPr>
          <p:cNvCxnSpPr>
            <a:cxnSpLocks/>
          </p:cNvCxnSpPr>
          <p:nvPr/>
        </p:nvCxnSpPr>
        <p:spPr>
          <a:xfrm flipH="1">
            <a:off x="8147001" y="3853463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1405FEC-6BCF-730C-05DA-CDFA7F241712}"/>
              </a:ext>
            </a:extLst>
          </p:cNvPr>
          <p:cNvCxnSpPr>
            <a:cxnSpLocks/>
          </p:cNvCxnSpPr>
          <p:nvPr/>
        </p:nvCxnSpPr>
        <p:spPr>
          <a:xfrm>
            <a:off x="10338420" y="2524448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6B1131-A929-9CF2-B117-26C7FABE243A}"/>
              </a:ext>
            </a:extLst>
          </p:cNvPr>
          <p:cNvCxnSpPr>
            <a:cxnSpLocks/>
          </p:cNvCxnSpPr>
          <p:nvPr/>
        </p:nvCxnSpPr>
        <p:spPr>
          <a:xfrm>
            <a:off x="10338420" y="2939063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D54511E-934B-280F-9516-6CD1E18E6876}"/>
              </a:ext>
            </a:extLst>
          </p:cNvPr>
          <p:cNvCxnSpPr>
            <a:cxnSpLocks/>
          </p:cNvCxnSpPr>
          <p:nvPr/>
        </p:nvCxnSpPr>
        <p:spPr>
          <a:xfrm>
            <a:off x="10338420" y="3438848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495E8AA-3A0B-280B-DD5B-B199139A9EBE}"/>
              </a:ext>
            </a:extLst>
          </p:cNvPr>
          <p:cNvCxnSpPr>
            <a:cxnSpLocks/>
          </p:cNvCxnSpPr>
          <p:nvPr/>
        </p:nvCxnSpPr>
        <p:spPr>
          <a:xfrm>
            <a:off x="10338420" y="3853463"/>
            <a:ext cx="297174" cy="0"/>
          </a:xfrm>
          <a:prstGeom prst="straightConnector1">
            <a:avLst/>
          </a:prstGeom>
          <a:ln w="381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97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Context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AC69B-499F-4A36-F87B-A518A4992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DEF12-5C62-D645-AC92-9967A1973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7D31B8-D1B9-1846-0079-CE5D24ADD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3DA215-8C5C-143B-B273-9B6213F10C12}"/>
              </a:ext>
            </a:extLst>
          </p:cNvPr>
          <p:cNvSpPr txBox="1"/>
          <p:nvPr/>
        </p:nvSpPr>
        <p:spPr>
          <a:xfrm>
            <a:off x="324898" y="1208126"/>
            <a:ext cx="113228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In high field magnets (above 12 T</a:t>
            </a:r>
            <a:r>
              <a:rPr lang="en-GB" sz="2000" dirty="0">
                <a:solidFill>
                  <a:srgbClr val="104282"/>
                </a:solidFill>
              </a:rPr>
              <a:t>)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wound with high amounts of Nb</a:t>
            </a:r>
            <a:r>
              <a:rPr kumimoji="0" lang="en-GB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Sn,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the cost is mostly driven by the price of the conductor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, thus impacting significantly the cost of future accelerator using this technology.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Material grading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 is the concept of replacing an expensive conductor by a cheaper one in lower field regions where the performances of the original conductor are not required.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Nb-Ti is a good candidate to replace Nb</a:t>
            </a:r>
            <a:r>
              <a:rPr kumimoji="0" lang="en-GB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 in field region below 8.5 T. It </a:t>
            </a:r>
            <a:r>
              <a:rPr lang="en-GB" sz="2000" dirty="0">
                <a:solidFill>
                  <a:srgbClr val="104282"/>
                </a:solidFill>
              </a:rPr>
              <a:t>can carry up to 1500 A/mm</a:t>
            </a:r>
            <a:r>
              <a:rPr lang="en-GB" sz="2000" baseline="30000" dirty="0">
                <a:solidFill>
                  <a:srgbClr val="104282"/>
                </a:solidFill>
              </a:rPr>
              <a:t>2</a:t>
            </a:r>
            <a:r>
              <a:rPr lang="en-GB" sz="2000" dirty="0">
                <a:solidFill>
                  <a:srgbClr val="104282"/>
                </a:solidFill>
              </a:rPr>
              <a:t> at 10.5 T for a price 7-10 times lower than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Nb</a:t>
            </a:r>
            <a:r>
              <a:rPr kumimoji="0" lang="en-GB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</a:t>
            </a:r>
            <a:r>
              <a:rPr lang="en-GB" sz="2000" dirty="0">
                <a:solidFill>
                  <a:srgbClr val="10428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4049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7C448-C071-52D8-7E46-9E1D0B4C2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CEBE06C-0A8C-9F3B-6F45-434891B86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772" y="4266153"/>
            <a:ext cx="2111796" cy="15870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D632D9-9940-6304-96BA-B766ABFCA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3003" y="220793"/>
            <a:ext cx="2934110" cy="28838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23516A-019E-C940-8ADB-AED0A63A2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2064" y="3244027"/>
            <a:ext cx="3877216" cy="29466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249280-9325-863B-C857-18620536CB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7163" y="266314"/>
            <a:ext cx="3906557" cy="2929918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E06E4F7D-8024-FE2F-7034-13A98131067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Optimized LHC 01 version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33EEF0-4722-12BF-27B7-524AF6D65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D2F7E-DC7A-9591-B03D-A534D3952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991A7B-0132-9518-C03A-3FB0A0A64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DA71BDD-FEE7-598B-CDA6-E27D38A339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799872"/>
              </p:ext>
            </p:extLst>
          </p:nvPr>
        </p:nvGraphicFramePr>
        <p:xfrm>
          <a:off x="8893438" y="3331912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33.52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57.6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9.8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23.58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3924BC8B-D463-29C5-6028-B0689CAA1870}"/>
              </a:ext>
            </a:extLst>
          </p:cNvPr>
          <p:cNvSpPr/>
          <p:nvPr/>
        </p:nvSpPr>
        <p:spPr>
          <a:xfrm>
            <a:off x="6595198" y="3162631"/>
            <a:ext cx="559185" cy="121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279777-3C08-43E3-C60E-E895305E4C34}"/>
              </a:ext>
            </a:extLst>
          </p:cNvPr>
          <p:cNvSpPr txBox="1"/>
          <p:nvPr/>
        </p:nvSpPr>
        <p:spPr>
          <a:xfrm>
            <a:off x="6390672" y="46606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B15460-CC88-ADC8-A59E-4B5713CA9813}"/>
              </a:ext>
            </a:extLst>
          </p:cNvPr>
          <p:cNvSpPr txBox="1"/>
          <p:nvPr/>
        </p:nvSpPr>
        <p:spPr>
          <a:xfrm>
            <a:off x="6141244" y="3466698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706F39-786C-6AE1-2175-44BDFDA4E61B}"/>
              </a:ext>
            </a:extLst>
          </p:cNvPr>
          <p:cNvSpPr txBox="1"/>
          <p:nvPr/>
        </p:nvSpPr>
        <p:spPr>
          <a:xfrm>
            <a:off x="2740844" y="4524473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11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197162-1EFC-5A29-7697-AE9F3A638209}"/>
              </a:ext>
            </a:extLst>
          </p:cNvPr>
          <p:cNvSpPr txBox="1"/>
          <p:nvPr/>
        </p:nvSpPr>
        <p:spPr>
          <a:xfrm>
            <a:off x="2740844" y="5324592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11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06657A-1808-3483-DAB9-3D2C1C81B1C9}"/>
              </a:ext>
            </a:extLst>
          </p:cNvPr>
          <p:cNvSpPr txBox="1"/>
          <p:nvPr/>
        </p:nvSpPr>
        <p:spPr>
          <a:xfrm>
            <a:off x="1721056" y="4524473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18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B0B4EC-1AFF-5EA6-55E1-9FA09D43D7A2}"/>
              </a:ext>
            </a:extLst>
          </p:cNvPr>
          <p:cNvSpPr txBox="1"/>
          <p:nvPr/>
        </p:nvSpPr>
        <p:spPr>
          <a:xfrm>
            <a:off x="1891936" y="5324592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12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AA8982-ABCF-6B2D-0A28-3B4B60CB8924}"/>
              </a:ext>
            </a:extLst>
          </p:cNvPr>
          <p:cNvSpPr/>
          <p:nvPr/>
        </p:nvSpPr>
        <p:spPr>
          <a:xfrm>
            <a:off x="6478550" y="140758"/>
            <a:ext cx="792480" cy="216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218672-8CE3-855E-1EC7-2F9D1A021BDD}"/>
              </a:ext>
            </a:extLst>
          </p:cNvPr>
          <p:cNvSpPr/>
          <p:nvPr/>
        </p:nvSpPr>
        <p:spPr>
          <a:xfrm>
            <a:off x="6546409" y="3237676"/>
            <a:ext cx="792480" cy="1172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DC4D6-8C57-5EF2-2713-EE98CF0EF4C8}"/>
              </a:ext>
            </a:extLst>
          </p:cNvPr>
          <p:cNvSpPr txBox="1"/>
          <p:nvPr/>
        </p:nvSpPr>
        <p:spPr>
          <a:xfrm>
            <a:off x="331681" y="1270055"/>
            <a:ext cx="403518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rgbClr val="C00000"/>
                </a:solidFill>
              </a:rPr>
              <a:t>Optimization:</a:t>
            </a:r>
            <a:r>
              <a:rPr lang="en-GB" sz="1600" noProof="0" dirty="0">
                <a:solidFill>
                  <a:srgbClr val="104282"/>
                </a:solidFill>
              </a:rPr>
              <a:t> iron pockets and 2 turns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Nb</a:t>
            </a:r>
            <a:r>
              <a:rPr lang="en-GB" sz="1600" baseline="-25000" noProof="0" dirty="0">
                <a:solidFill>
                  <a:srgbClr val="104282"/>
                </a:solidFill>
              </a:rPr>
              <a:t>3</a:t>
            </a:r>
            <a:r>
              <a:rPr lang="en-GB" sz="1600" noProof="0" dirty="0">
                <a:solidFill>
                  <a:srgbClr val="104282"/>
                </a:solidFill>
              </a:rPr>
              <a:t>Sn: 	30 turns (12+18)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Nb-Ti: 	22 turns (11+11)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Nb</a:t>
            </a:r>
            <a:r>
              <a:rPr lang="en-GB" sz="1600" baseline="-25000" noProof="0" dirty="0">
                <a:solidFill>
                  <a:srgbClr val="104282"/>
                </a:solidFill>
              </a:rPr>
              <a:t>3</a:t>
            </a:r>
            <a:r>
              <a:rPr lang="en-GB" sz="1600" noProof="0" dirty="0">
                <a:solidFill>
                  <a:srgbClr val="104282"/>
                </a:solidFill>
              </a:rPr>
              <a:t>Sn ratio: 58%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nominal, </a:t>
            </a: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fractions are: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400" noProof="0" dirty="0">
                <a:solidFill>
                  <a:srgbClr val="104282"/>
                </a:solidFill>
              </a:rPr>
              <a:t>81.8% SS on both Nb</a:t>
            </a:r>
            <a:r>
              <a:rPr lang="en-GB" sz="1400" baseline="-25000" noProof="0" dirty="0">
                <a:solidFill>
                  <a:srgbClr val="104282"/>
                </a:solidFill>
              </a:rPr>
              <a:t>3</a:t>
            </a:r>
            <a:r>
              <a:rPr lang="en-GB" sz="1400" noProof="0" dirty="0">
                <a:solidFill>
                  <a:srgbClr val="104282"/>
                </a:solidFill>
              </a:rPr>
              <a:t>Sn and Nb-Ti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Limited by the Nb-Ti at 23.58 kA </a:t>
            </a:r>
          </a:p>
        </p:txBody>
      </p:sp>
    </p:spTree>
    <p:extLst>
      <p:ext uri="{BB962C8B-B14F-4D97-AF65-F5344CB8AC3E}">
        <p14:creationId xmlns:p14="http://schemas.microsoft.com/office/powerpoint/2010/main" val="2119518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298D34-778B-2D41-8663-93D7A007F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74466FC8-86A5-8269-FD8E-36C5907A243E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Hot-spot simulations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A4AED4-4F73-EDF4-7D61-40D677FE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3E12A-79B1-339F-5FFA-316BAFF34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FA8B43-F856-B11F-656B-75F834B13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21</a:t>
            </a:fld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AD6CE4-36F6-B1A0-C520-19E4772C33F5}"/>
              </a:ext>
            </a:extLst>
          </p:cNvPr>
          <p:cNvSpPr txBox="1"/>
          <p:nvPr/>
        </p:nvSpPr>
        <p:spPr>
          <a:xfrm>
            <a:off x="217287" y="1542074"/>
            <a:ext cx="5002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Based on the “14 T flat” non optimized design.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Hot spot calculation has been performed for a </a:t>
            </a:r>
            <a:r>
              <a:rPr lang="en-GB" sz="1600" noProof="0" dirty="0">
                <a:solidFill>
                  <a:srgbClr val="C00000"/>
                </a:solidFill>
              </a:rPr>
              <a:t>14.3 m long magnet </a:t>
            </a:r>
            <a:r>
              <a:rPr lang="en-GB" sz="1600" noProof="0" dirty="0">
                <a:solidFill>
                  <a:srgbClr val="104282"/>
                </a:solidFill>
              </a:rPr>
              <a:t>as a function of the copper amount in the Nb</a:t>
            </a:r>
            <a:r>
              <a:rPr lang="en-GB" sz="1600" baseline="-25000" noProof="0" dirty="0">
                <a:solidFill>
                  <a:srgbClr val="104282"/>
                </a:solidFill>
              </a:rPr>
              <a:t>3</a:t>
            </a:r>
            <a:r>
              <a:rPr lang="en-GB" sz="1600" noProof="0" dirty="0">
                <a:solidFill>
                  <a:srgbClr val="104282"/>
                </a:solidFill>
              </a:rPr>
              <a:t>Sn and the Nb-Ti.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In this design, hot spot reaches ~</a:t>
            </a:r>
            <a:r>
              <a:rPr lang="en-GB" sz="1600" noProof="0" dirty="0">
                <a:solidFill>
                  <a:srgbClr val="C00000"/>
                </a:solidFill>
              </a:rPr>
              <a:t>240 K</a:t>
            </a:r>
            <a:r>
              <a:rPr lang="en-GB" sz="1600" noProof="0" dirty="0">
                <a:solidFill>
                  <a:srgbClr val="10428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04282"/>
                </a:solidFill>
              </a:rPr>
              <a:t>A</a:t>
            </a:r>
            <a:r>
              <a:rPr lang="en-GB" sz="1600" noProof="0" dirty="0">
                <a:solidFill>
                  <a:srgbClr val="104282"/>
                </a:solidFill>
              </a:rPr>
              <a:t> Nb-</a:t>
            </a:r>
            <a:r>
              <a:rPr lang="en-GB" sz="1600" dirty="0">
                <a:solidFill>
                  <a:srgbClr val="104282"/>
                </a:solidFill>
              </a:rPr>
              <a:t>T</a:t>
            </a:r>
            <a:r>
              <a:rPr lang="en-GB" sz="1600" noProof="0" dirty="0" err="1">
                <a:solidFill>
                  <a:srgbClr val="104282"/>
                </a:solidFill>
              </a:rPr>
              <a:t>i</a:t>
            </a:r>
            <a:r>
              <a:rPr lang="en-GB" sz="1600" noProof="0" dirty="0">
                <a:solidFill>
                  <a:srgbClr val="104282"/>
                </a:solidFill>
              </a:rPr>
              <a:t> strand with less copper should allow to </a:t>
            </a:r>
            <a:r>
              <a:rPr lang="en-GB" sz="1600" noProof="0" dirty="0">
                <a:solidFill>
                  <a:srgbClr val="C00000"/>
                </a:solidFill>
              </a:rPr>
              <a:t>gain 10-20 K</a:t>
            </a:r>
            <a:r>
              <a:rPr lang="en-GB" sz="1600" noProof="0" dirty="0">
                <a:solidFill>
                  <a:srgbClr val="104282"/>
                </a:solidFill>
              </a:rPr>
              <a:t>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0CA7557-213C-B4F5-78FF-6AA929439B03}"/>
              </a:ext>
            </a:extLst>
          </p:cNvPr>
          <p:cNvGrpSpPr/>
          <p:nvPr/>
        </p:nvGrpSpPr>
        <p:grpSpPr>
          <a:xfrm>
            <a:off x="5330812" y="466069"/>
            <a:ext cx="6762966" cy="5577084"/>
            <a:chOff x="5044895" y="433191"/>
            <a:chExt cx="6762966" cy="557708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DC55F8C-E383-DBE1-AFAA-55B1557A6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4895" y="433191"/>
              <a:ext cx="6762966" cy="5577084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F5E62EB-84EA-37EF-219F-A149A56F3140}"/>
                </a:ext>
              </a:extLst>
            </p:cNvPr>
            <p:cNvSpPr/>
            <p:nvPr/>
          </p:nvSpPr>
          <p:spPr>
            <a:xfrm>
              <a:off x="6153150" y="2114550"/>
              <a:ext cx="196862" cy="19686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9EE3DDC-C810-2612-27AC-708C58A5520B}"/>
              </a:ext>
            </a:extLst>
          </p:cNvPr>
          <p:cNvSpPr txBox="1"/>
          <p:nvPr/>
        </p:nvSpPr>
        <p:spPr>
          <a:xfrm>
            <a:off x="8610600" y="281403"/>
            <a:ext cx="2256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of E. Ravaioli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C0D6060-5F5E-FCD3-28E5-FDA9548F9611}"/>
              </a:ext>
            </a:extLst>
          </p:cNvPr>
          <p:cNvCxnSpPr/>
          <p:nvPr/>
        </p:nvCxnSpPr>
        <p:spPr>
          <a:xfrm>
            <a:off x="6539345" y="2417618"/>
            <a:ext cx="0" cy="21474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626B9D9-997C-D4E8-A3EB-C37E4D2B71F3}"/>
              </a:ext>
            </a:extLst>
          </p:cNvPr>
          <p:cNvSpPr txBox="1"/>
          <p:nvPr/>
        </p:nvSpPr>
        <p:spPr>
          <a:xfrm>
            <a:off x="6635929" y="1885818"/>
            <a:ext cx="1034257" cy="261610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LHC 01 version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818FD4-5D33-F0FF-FBAC-FFD30164975E}"/>
              </a:ext>
            </a:extLst>
          </p:cNvPr>
          <p:cNvSpPr txBox="1"/>
          <p:nvPr/>
        </p:nvSpPr>
        <p:spPr>
          <a:xfrm>
            <a:off x="6650551" y="4434268"/>
            <a:ext cx="914033" cy="261610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Ideal version</a:t>
            </a:r>
            <a:endParaRPr lang="en-GB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25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46AB7-C2FF-FE51-886E-AFAA45135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3BB6E18-E1D1-B779-BCB3-CE9A27A59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927" y="3991429"/>
            <a:ext cx="2111796" cy="16000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7C4B14-34DD-E4D5-91E7-BEF0565FD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3117" y="3214557"/>
            <a:ext cx="3814342" cy="29592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1248C9-84AB-DD19-4061-113E99A2C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0042" y="229066"/>
            <a:ext cx="3826917" cy="28963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1E01F0-5750-782C-5C99-5A15789C31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8571" y="276569"/>
            <a:ext cx="3064049" cy="2867044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0FF2C3DA-C510-BC1E-4A81-6D9957748A1B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14T – Ideal version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27035-A720-3754-F8F5-6EED9E452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21AFB-B056-9FB8-53D5-8E827EACD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AD4315-395F-C03B-A1ED-37F64C77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22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19FD281-7CCF-7384-E7F6-49CAD0937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509876"/>
              </p:ext>
            </p:extLst>
          </p:nvPr>
        </p:nvGraphicFramePr>
        <p:xfrm>
          <a:off x="8893438" y="3331912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29.48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65.6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24.15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[%]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80.1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502144D1-4B14-516D-6D66-9EF71B482E0D}"/>
              </a:ext>
            </a:extLst>
          </p:cNvPr>
          <p:cNvSpPr/>
          <p:nvPr/>
        </p:nvSpPr>
        <p:spPr>
          <a:xfrm>
            <a:off x="6595198" y="3185491"/>
            <a:ext cx="559185" cy="121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BDBDCD-3601-DD7C-D7E3-67714DCA8CBF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14C107-5889-6168-7953-9CC6634C8418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17A099-E0E3-44B7-645B-E60E9ACFD6EB}"/>
              </a:ext>
            </a:extLst>
          </p:cNvPr>
          <p:cNvSpPr txBox="1"/>
          <p:nvPr/>
        </p:nvSpPr>
        <p:spPr>
          <a:xfrm>
            <a:off x="2740844" y="4232600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14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0DBED6-541B-D84F-2718-791B5EBBF739}"/>
              </a:ext>
            </a:extLst>
          </p:cNvPr>
          <p:cNvSpPr txBox="1"/>
          <p:nvPr/>
        </p:nvSpPr>
        <p:spPr>
          <a:xfrm>
            <a:off x="2740844" y="5032719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14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D07DE6-6C94-CED0-0D6D-760376DB7642}"/>
              </a:ext>
            </a:extLst>
          </p:cNvPr>
          <p:cNvSpPr txBox="1"/>
          <p:nvPr/>
        </p:nvSpPr>
        <p:spPr>
          <a:xfrm>
            <a:off x="1721056" y="4232600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15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9D9994-082C-3068-E31A-A6316CCB37C1}"/>
              </a:ext>
            </a:extLst>
          </p:cNvPr>
          <p:cNvSpPr txBox="1"/>
          <p:nvPr/>
        </p:nvSpPr>
        <p:spPr>
          <a:xfrm>
            <a:off x="1891936" y="5032719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9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550FFE-25DD-22DF-B13B-30492C56A1A1}"/>
              </a:ext>
            </a:extLst>
          </p:cNvPr>
          <p:cNvSpPr/>
          <p:nvPr/>
        </p:nvSpPr>
        <p:spPr>
          <a:xfrm>
            <a:off x="6478550" y="94908"/>
            <a:ext cx="792480" cy="216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27C7B3-2658-1278-D67D-AAC1F84E0D1B}"/>
              </a:ext>
            </a:extLst>
          </p:cNvPr>
          <p:cNvSpPr txBox="1"/>
          <p:nvPr/>
        </p:nvSpPr>
        <p:spPr>
          <a:xfrm>
            <a:off x="331681" y="1270055"/>
            <a:ext cx="40351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Nb</a:t>
            </a:r>
            <a:r>
              <a:rPr lang="en-GB" sz="1600" baseline="-25000" noProof="0" dirty="0">
                <a:solidFill>
                  <a:srgbClr val="104282"/>
                </a:solidFill>
              </a:rPr>
              <a:t>3</a:t>
            </a:r>
            <a:r>
              <a:rPr lang="en-GB" sz="1600" noProof="0" dirty="0">
                <a:solidFill>
                  <a:srgbClr val="104282"/>
                </a:solidFill>
              </a:rPr>
              <a:t>Sn: 	24 turns (9+15)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Nb-Ti: 	28 turns (14+14)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Nb</a:t>
            </a:r>
            <a:r>
              <a:rPr lang="en-GB" sz="1600" baseline="-25000" noProof="0" dirty="0">
                <a:solidFill>
                  <a:srgbClr val="104282"/>
                </a:solidFill>
              </a:rPr>
              <a:t>3</a:t>
            </a:r>
            <a:r>
              <a:rPr lang="en-GB" sz="1600" noProof="0" dirty="0">
                <a:solidFill>
                  <a:srgbClr val="104282"/>
                </a:solidFill>
              </a:rPr>
              <a:t>Sn ratio: 46%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nominal, </a:t>
            </a: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fraction are: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81.8% on the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80.1% on the Nb-Ti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Limited by 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at 23.65 kA </a:t>
            </a:r>
          </a:p>
        </p:txBody>
      </p:sp>
    </p:spTree>
    <p:extLst>
      <p:ext uri="{BB962C8B-B14F-4D97-AF65-F5344CB8AC3E}">
        <p14:creationId xmlns:p14="http://schemas.microsoft.com/office/powerpoint/2010/main" val="520175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971F8-2EBC-22D1-353C-9E1B07F64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E08BA75E-8694-B695-A675-92F41E35DB8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Summary table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527D2A-6955-732B-03CC-8975AA9C9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712D2-1229-8DB4-22D2-7D7659D2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C11BEB-6445-208F-8FF5-2E073F9ED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23</a:t>
            </a:fld>
            <a:endParaRPr lang="en-GB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00A7D2F-6FE1-1AE1-B0DF-2BDF715E5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526493"/>
              </p:ext>
            </p:extLst>
          </p:nvPr>
        </p:nvGraphicFramePr>
        <p:xfrm>
          <a:off x="174724" y="2769208"/>
          <a:ext cx="5058756" cy="2950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9494">
                  <a:extLst>
                    <a:ext uri="{9D8B030D-6E8A-4147-A177-3AD203B41FA5}">
                      <a16:colId xmlns:a16="http://schemas.microsoft.com/office/drawing/2014/main" val="2309861930"/>
                    </a:ext>
                  </a:extLst>
                </a:gridCol>
                <a:gridCol w="518514">
                  <a:extLst>
                    <a:ext uri="{9D8B030D-6E8A-4147-A177-3AD203B41FA5}">
                      <a16:colId xmlns:a16="http://schemas.microsoft.com/office/drawing/2014/main" val="2025445380"/>
                    </a:ext>
                  </a:extLst>
                </a:gridCol>
                <a:gridCol w="926112">
                  <a:extLst>
                    <a:ext uri="{9D8B030D-6E8A-4147-A177-3AD203B41FA5}">
                      <a16:colId xmlns:a16="http://schemas.microsoft.com/office/drawing/2014/main" val="2508027271"/>
                    </a:ext>
                  </a:extLst>
                </a:gridCol>
                <a:gridCol w="111550">
                  <a:extLst>
                    <a:ext uri="{9D8B030D-6E8A-4147-A177-3AD203B41FA5}">
                      <a16:colId xmlns:a16="http://schemas.microsoft.com/office/drawing/2014/main" val="4013890101"/>
                    </a:ext>
                  </a:extLst>
                </a:gridCol>
                <a:gridCol w="907870">
                  <a:extLst>
                    <a:ext uri="{9D8B030D-6E8A-4147-A177-3AD203B41FA5}">
                      <a16:colId xmlns:a16="http://schemas.microsoft.com/office/drawing/2014/main" val="3863455070"/>
                    </a:ext>
                  </a:extLst>
                </a:gridCol>
                <a:gridCol w="885216">
                  <a:extLst>
                    <a:ext uri="{9D8B030D-6E8A-4147-A177-3AD203B41FA5}">
                      <a16:colId xmlns:a16="http://schemas.microsoft.com/office/drawing/2014/main" val="3247711955"/>
                    </a:ext>
                  </a:extLst>
                </a:gridCol>
              </a:tblGrid>
              <a:tr h="200025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</a:t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DEM-1.1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Ideal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01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876955"/>
                  </a:ext>
                </a:extLst>
              </a:tr>
              <a:tr h="190500">
                <a:tc gridSpan="2" v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1472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1.065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7017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RRP 162/169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765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5028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5712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8041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 (r)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23.275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23.275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22.650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965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 (r)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1.90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5101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3907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1133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thickness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4454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0.891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392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</a:t>
                      </a:r>
                      <a:r>
                        <a:rPr lang="en-GB" sz="1100" u="none" strike="noStrike" dirty="0" err="1">
                          <a:effectLst/>
                        </a:rPr>
                        <a:t>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0.500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8153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0.548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522914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34D5985-B526-FCD4-279E-398383986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151554"/>
              </p:ext>
            </p:extLst>
          </p:nvPr>
        </p:nvGraphicFramePr>
        <p:xfrm>
          <a:off x="5579819" y="3010916"/>
          <a:ext cx="6244395" cy="24674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707">
                  <a:extLst>
                    <a:ext uri="{9D8B030D-6E8A-4147-A177-3AD203B41FA5}">
                      <a16:colId xmlns:a16="http://schemas.microsoft.com/office/drawing/2014/main" val="3251501530"/>
                    </a:ext>
                  </a:extLst>
                </a:gridCol>
                <a:gridCol w="629056">
                  <a:extLst>
                    <a:ext uri="{9D8B030D-6E8A-4147-A177-3AD203B41FA5}">
                      <a16:colId xmlns:a16="http://schemas.microsoft.com/office/drawing/2014/main" val="271301403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40049773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508797045"/>
                    </a:ext>
                  </a:extLst>
                </a:gridCol>
                <a:gridCol w="90792">
                  <a:extLst>
                    <a:ext uri="{9D8B030D-6E8A-4147-A177-3AD203B41FA5}">
                      <a16:colId xmlns:a16="http://schemas.microsoft.com/office/drawing/2014/main" val="15673892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99102661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439271020"/>
                    </a:ext>
                  </a:extLst>
                </a:gridCol>
              </a:tblGrid>
              <a:tr h="0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01 version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Ideal version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849806"/>
                  </a:ext>
                </a:extLst>
              </a:tr>
              <a:tr h="106761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0600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Insulated cable surface / aperture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(mm</a:t>
                      </a:r>
                      <a:r>
                        <a:rPr lang="en-US" sz="1100" u="none" strike="noStrike" baseline="30000" noProof="1">
                          <a:effectLst/>
                          <a:latin typeface="+mn-lt"/>
                        </a:rPr>
                        <a:t>2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)</a:t>
                      </a:r>
                      <a:endParaRPr lang="en-US" sz="1100" b="0" i="0" u="none" strike="noStrike" noProof="1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6073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6676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4443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941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u="none" strike="noStrike" baseline="-25000" noProof="1">
                          <a:effectLst/>
                          <a:latin typeface="+mn-lt"/>
                        </a:rPr>
                        <a:t>3</a:t>
                      </a:r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sn </a:t>
                      </a:r>
                      <a:r>
                        <a:rPr lang="en-US" sz="1100" b="0" i="0" u="none" strike="noStrike" noProof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ratio to BOND</a:t>
                      </a: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1">
                          <a:effectLst/>
                          <a:latin typeface="+mn-lt"/>
                        </a:rPr>
                        <a:t>(%)</a:t>
                      </a:r>
                      <a:endParaRPr lang="en-US" sz="1100" b="0" i="0" u="none" strike="noStrike" noProof="1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107391"/>
                  </a:ext>
                </a:extLst>
              </a:tr>
              <a:tr h="6167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dirty="0">
                          <a:effectLst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2F0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979735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Current (I</a:t>
                      </a:r>
                      <a:r>
                        <a:rPr lang="en-GB" sz="1100" u="none" strike="noStrike" baseline="-25000" dirty="0">
                          <a:effectLst/>
                        </a:rPr>
                        <a:t>nom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0798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8.2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47334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24.15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069385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6437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156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742964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superconductor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1323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1018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90460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copper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1018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48611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</a:rPr>
                        <a:t> fraction @ 1.9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82.0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80.1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31804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E584F0CD-9AE6-D584-7BCF-75D7211634EE}"/>
              </a:ext>
            </a:extLst>
          </p:cNvPr>
          <p:cNvGrpSpPr/>
          <p:nvPr/>
        </p:nvGrpSpPr>
        <p:grpSpPr>
          <a:xfrm>
            <a:off x="9096184" y="520527"/>
            <a:ext cx="1872955" cy="1930882"/>
            <a:chOff x="9096184" y="780877"/>
            <a:chExt cx="1872955" cy="193088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25B730-D2A4-80DC-00EF-ABD128B4033F}"/>
                </a:ext>
              </a:extLst>
            </p:cNvPr>
            <p:cNvSpPr txBox="1"/>
            <p:nvPr/>
          </p:nvSpPr>
          <p:spPr>
            <a:xfrm>
              <a:off x="9304992" y="780879"/>
              <a:ext cx="652743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Nb</a:t>
              </a:r>
              <a:r>
                <a:rPr lang="en-US" sz="1400" baseline="-25000" dirty="0">
                  <a:cs typeface="Times New Roman" panose="02020603050405020304" pitchFamily="18" charset="0"/>
                </a:rPr>
                <a:t>3</a:t>
              </a:r>
              <a:r>
                <a:rPr lang="en-US" sz="1400" dirty="0">
                  <a:cs typeface="Times New Roman" panose="02020603050405020304" pitchFamily="18" charset="0"/>
                </a:rPr>
                <a:t>Sn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1A8BDF-E5B6-52C3-0A7D-D60DF9602D0C}"/>
                </a:ext>
              </a:extLst>
            </p:cNvPr>
            <p:cNvSpPr txBox="1"/>
            <p:nvPr/>
          </p:nvSpPr>
          <p:spPr>
            <a:xfrm>
              <a:off x="10224882" y="780877"/>
              <a:ext cx="579005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Nb-Ti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40C138D-58B6-7AC8-8EAF-D116958FA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7204" t="24546" r="8157" b="52766"/>
            <a:stretch>
              <a:fillRect/>
            </a:stretch>
          </p:blipFill>
          <p:spPr>
            <a:xfrm>
              <a:off x="9096184" y="1040480"/>
              <a:ext cx="1872955" cy="133804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4C38A5-CCCD-99C4-56BE-FD7F8B961CB7}"/>
                </a:ext>
              </a:extLst>
            </p:cNvPr>
            <p:cNvSpPr txBox="1"/>
            <p:nvPr/>
          </p:nvSpPr>
          <p:spPr>
            <a:xfrm>
              <a:off x="9418855" y="1251011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15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45113F-D4EF-8ACC-F9F7-B6C79B767191}"/>
                </a:ext>
              </a:extLst>
            </p:cNvPr>
            <p:cNvSpPr txBox="1"/>
            <p:nvPr/>
          </p:nvSpPr>
          <p:spPr>
            <a:xfrm>
              <a:off x="10326543" y="1251011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14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E6BFAC0-4D55-136F-1D8F-7AC1B494BDDA}"/>
                </a:ext>
              </a:extLst>
            </p:cNvPr>
            <p:cNvSpPr txBox="1"/>
            <p:nvPr/>
          </p:nvSpPr>
          <p:spPr>
            <a:xfrm>
              <a:off x="9736359" y="1890858"/>
              <a:ext cx="172627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cs typeface="Times New Roman" panose="02020603050405020304" pitchFamily="18" charset="0"/>
                </a:rPr>
                <a:t>9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120143F-C728-3216-B266-F2AC1DD6BBA3}"/>
                </a:ext>
              </a:extLst>
            </p:cNvPr>
            <p:cNvSpPr txBox="1"/>
            <p:nvPr/>
          </p:nvSpPr>
          <p:spPr>
            <a:xfrm>
              <a:off x="10304738" y="1890858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14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CC3CAD-1EC1-DAC3-B4DD-743F6299B8F2}"/>
                </a:ext>
              </a:extLst>
            </p:cNvPr>
            <p:cNvSpPr txBox="1"/>
            <p:nvPr/>
          </p:nvSpPr>
          <p:spPr>
            <a:xfrm>
              <a:off x="9304992" y="2403982"/>
              <a:ext cx="1612390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cs typeface="Times New Roman" panose="02020603050405020304" pitchFamily="18" charset="0"/>
                </a:rPr>
                <a:t>Ideal version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B4924F4-D610-DDFF-27BE-73ACAD98FA9B}"/>
              </a:ext>
            </a:extLst>
          </p:cNvPr>
          <p:cNvGrpSpPr/>
          <p:nvPr/>
        </p:nvGrpSpPr>
        <p:grpSpPr>
          <a:xfrm>
            <a:off x="6570637" y="555717"/>
            <a:ext cx="1930388" cy="1943028"/>
            <a:chOff x="6389700" y="520527"/>
            <a:chExt cx="1930388" cy="19430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3C82627-8900-9C1D-F0FA-35D00E86F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8554" t="25343" r="6552" b="51636"/>
            <a:stretch>
              <a:fillRect/>
            </a:stretch>
          </p:blipFill>
          <p:spPr>
            <a:xfrm>
              <a:off x="6389700" y="786919"/>
              <a:ext cx="1930388" cy="135671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E74740E-0826-D756-3477-56A441B255B9}"/>
                </a:ext>
              </a:extLst>
            </p:cNvPr>
            <p:cNvSpPr txBox="1"/>
            <p:nvPr/>
          </p:nvSpPr>
          <p:spPr>
            <a:xfrm>
              <a:off x="6686506" y="520529"/>
              <a:ext cx="652743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Nb</a:t>
              </a:r>
              <a:r>
                <a:rPr lang="en-US" sz="1400" baseline="-25000" dirty="0">
                  <a:cs typeface="Times New Roman" panose="02020603050405020304" pitchFamily="18" charset="0"/>
                </a:rPr>
                <a:t>3</a:t>
              </a:r>
              <a:r>
                <a:rPr lang="en-US" sz="1400" dirty="0">
                  <a:cs typeface="Times New Roman" panose="02020603050405020304" pitchFamily="18" charset="0"/>
                </a:rPr>
                <a:t>Sn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37FBAF8-5C54-206F-388F-18C97F115FF1}"/>
                </a:ext>
              </a:extLst>
            </p:cNvPr>
            <p:cNvSpPr txBox="1"/>
            <p:nvPr/>
          </p:nvSpPr>
          <p:spPr>
            <a:xfrm>
              <a:off x="7606396" y="520527"/>
              <a:ext cx="579005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Nb-Ti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04C09E-2591-7EFD-C3FF-C0D7DD7C88A0}"/>
                </a:ext>
              </a:extLst>
            </p:cNvPr>
            <p:cNvSpPr txBox="1"/>
            <p:nvPr/>
          </p:nvSpPr>
          <p:spPr>
            <a:xfrm>
              <a:off x="6800369" y="990661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18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A10CA9A-8D83-3836-1AE3-36478AB39B4D}"/>
                </a:ext>
              </a:extLst>
            </p:cNvPr>
            <p:cNvSpPr txBox="1"/>
            <p:nvPr/>
          </p:nvSpPr>
          <p:spPr>
            <a:xfrm>
              <a:off x="7708057" y="990661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11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A9240BF-B00F-9B2B-714A-7495B6779545}"/>
                </a:ext>
              </a:extLst>
            </p:cNvPr>
            <p:cNvSpPr txBox="1"/>
            <p:nvPr/>
          </p:nvSpPr>
          <p:spPr>
            <a:xfrm>
              <a:off x="7055529" y="1630508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cs typeface="Times New Roman" panose="02020603050405020304" pitchFamily="18" charset="0"/>
                </a:rPr>
                <a:t>12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0397A22-F888-0099-B6ED-CF93B202D5B2}"/>
                </a:ext>
              </a:extLst>
            </p:cNvPr>
            <p:cNvSpPr txBox="1"/>
            <p:nvPr/>
          </p:nvSpPr>
          <p:spPr>
            <a:xfrm>
              <a:off x="7693179" y="1630508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Times New Roman" panose="02020603050405020304" pitchFamily="18" charset="0"/>
                </a:rPr>
                <a:t>11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C31349D-A145-0E98-FFD2-0F1EC8D22D13}"/>
                </a:ext>
              </a:extLst>
            </p:cNvPr>
            <p:cNvSpPr txBox="1"/>
            <p:nvPr/>
          </p:nvSpPr>
          <p:spPr>
            <a:xfrm>
              <a:off x="6559299" y="2155778"/>
              <a:ext cx="167722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cs typeface="Times New Roman" panose="02020603050405020304" pitchFamily="18" charset="0"/>
                </a:rPr>
                <a:t>LHC 01 version</a:t>
              </a:r>
              <a:endParaRPr lang="en-GB" sz="1400" dirty="0"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059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139B7-93FA-0787-70ED-4FA1BB720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84DBC0-CCCF-22A1-7BF1-519BBB9C8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260FC-65E7-3BFA-E835-5E9C714B6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0A0AB1-D12E-4DCD-7368-CC84D3B2A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6630AB-45D1-26B0-BE94-3375FCD5A3CA}"/>
              </a:ext>
            </a:extLst>
          </p:cNvPr>
          <p:cNvSpPr txBox="1"/>
          <p:nvPr/>
        </p:nvSpPr>
        <p:spPr>
          <a:xfrm>
            <a:off x="0" y="2505670"/>
            <a:ext cx="1219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3. Short Model Coil Validation</a:t>
            </a:r>
            <a:endParaRPr lang="en-CH" sz="14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576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68DEAA-1E2F-B649-6128-187DE24B9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orange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9A50980F-FF59-E6AF-979D-D5C9D43CA82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81766" y="258109"/>
            <a:ext cx="5106623" cy="2558092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1595A4D9-192D-4DEC-77AE-877C9D60F21B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Short Model Coil Validation</a:t>
            </a:r>
          </a:p>
          <a:p>
            <a:r>
              <a:rPr lang="en-US" sz="2400" dirty="0"/>
              <a:t>Hybrid racetrack coil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1C6742-C7E5-ADA7-3E1F-CB6B91BFA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3DF82-94EB-66C3-1A62-A10C1B44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7CAC8E-FA9E-A085-4E95-C6264E0D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25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9513303-77DC-DECA-9752-FEF66B6CE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028800"/>
              </p:ext>
            </p:extLst>
          </p:nvPr>
        </p:nvGraphicFramePr>
        <p:xfrm>
          <a:off x="7064058" y="3059157"/>
          <a:ext cx="4924331" cy="3057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1505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94345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1055802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  <a:gridCol w="131975">
                  <a:extLst>
                    <a:ext uri="{9D8B030D-6E8A-4147-A177-3AD203B41FA5}">
                      <a16:colId xmlns:a16="http://schemas.microsoft.com/office/drawing/2014/main" val="2047001566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val="328754786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 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0.825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RRP 108/125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8716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width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thickness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width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562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thickness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9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Insulated cable width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15.05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Insulated cable thickness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0.567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0.535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 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0430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8187FB37-53DE-8686-452A-9E1B00CD2DF4}"/>
              </a:ext>
            </a:extLst>
          </p:cNvPr>
          <p:cNvSpPr txBox="1"/>
          <p:nvPr/>
        </p:nvSpPr>
        <p:spPr>
          <a:xfrm>
            <a:off x="292691" y="1505873"/>
            <a:ext cx="57929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The Short Model Coil (SMC) assembly has been designed as a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test bench for short racetrack coils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wound with Nb</a:t>
            </a:r>
            <a:r>
              <a:rPr kumimoji="0" lang="en-US" sz="16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 cable.</a:t>
            </a: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104282"/>
                </a:solidFill>
              </a:rPr>
              <a:t>SMC MQXF uses a cable made of 32 MQXF strands in a double pancake racetrack coil of 31 turns.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ea typeface="+mn-ea"/>
              <a:cs typeface="+mn-cs"/>
            </a:endParaRPr>
          </a:p>
          <a:p>
            <a:pPr lvl="1"/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A similar cable made of </a:t>
            </a:r>
            <a:r>
              <a:rPr lang="en-US" sz="1600" dirty="0">
                <a:solidFill>
                  <a:srgbClr val="C00000"/>
                </a:solidFill>
              </a:rPr>
              <a:t>35 LHC 02 strands could be used to make a hybrid version</a:t>
            </a:r>
            <a:r>
              <a:rPr lang="en-US" sz="1600" dirty="0">
                <a:solidFill>
                  <a:srgbClr val="104282"/>
                </a:solidFill>
              </a:rPr>
              <a:t> with: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 of 15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Nb-Ti coil of 15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E39B4F0-DB9C-624B-B408-7838BB008417}"/>
              </a:ext>
            </a:extLst>
          </p:cNvPr>
          <p:cNvGrpSpPr/>
          <p:nvPr/>
        </p:nvGrpSpPr>
        <p:grpSpPr>
          <a:xfrm>
            <a:off x="967313" y="4306640"/>
            <a:ext cx="4262949" cy="1704112"/>
            <a:chOff x="967313" y="4306640"/>
            <a:chExt cx="4262949" cy="17041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180A814-EB77-711A-CED0-623ADAB02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60671" y="4741443"/>
              <a:ext cx="1569591" cy="85206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7EBB9A7-B610-BA36-3602-29178482D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86384" y="4665004"/>
              <a:ext cx="1720103" cy="98118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3E76D0-C6B0-0BFF-5ABB-243F956007F0}"/>
                </a:ext>
              </a:extLst>
            </p:cNvPr>
            <p:cNvSpPr txBox="1"/>
            <p:nvPr/>
          </p:nvSpPr>
          <p:spPr>
            <a:xfrm>
              <a:off x="3725558" y="4505606"/>
              <a:ext cx="1465397" cy="2459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400" b="1" u="none" strike="noStrike" dirty="0">
                  <a:effectLst/>
                  <a:latin typeface="+mn-lt"/>
                </a:rPr>
                <a:t> SMC</a:t>
              </a:r>
              <a:r>
                <a:rPr lang="en-GB" sz="1400" b="1" dirty="0"/>
                <a:t>-H</a:t>
              </a:r>
              <a:endParaRPr lang="en-GB" sz="1400" b="1" i="0" u="none" strike="noStrike" dirty="0">
                <a:solidFill>
                  <a:srgbClr val="000000"/>
                </a:solidFill>
                <a:effectLst/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A95696-50BB-7244-5257-8F6747C67E7F}"/>
                </a:ext>
              </a:extLst>
            </p:cNvPr>
            <p:cNvSpPr txBox="1"/>
            <p:nvPr/>
          </p:nvSpPr>
          <p:spPr>
            <a:xfrm>
              <a:off x="1613737" y="4504444"/>
              <a:ext cx="1465397" cy="2459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400" b="1" u="none" strike="noStrike" dirty="0">
                  <a:effectLst/>
                  <a:latin typeface="+mn-lt"/>
                </a:rPr>
                <a:t> SMC</a:t>
              </a:r>
              <a:r>
                <a:rPr lang="en-GB" sz="1400" b="1" dirty="0"/>
                <a:t> </a:t>
              </a:r>
              <a:r>
                <a:rPr lang="en-GB" sz="1400" b="1" u="none" strike="noStrike" dirty="0">
                  <a:effectLst/>
                  <a:latin typeface="+mn-lt"/>
                </a:rPr>
                <a:t>MQXF</a:t>
              </a:r>
              <a:endParaRPr lang="en-GB" sz="1400" b="1" i="0" u="none" strike="noStrike" dirty="0">
                <a:solidFill>
                  <a:srgbClr val="000000"/>
                </a:solidFill>
                <a:effectLst/>
                <a:latin typeface="+mn-lt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E27A45-0B0F-0988-531D-BE1D24185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7313" y="4306640"/>
              <a:ext cx="289037" cy="170411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AFCA8D3-B9E6-EF1F-B9CB-ECF86FC191EF}"/>
                </a:ext>
              </a:extLst>
            </p:cNvPr>
            <p:cNvSpPr txBox="1"/>
            <p:nvPr/>
          </p:nvSpPr>
          <p:spPr>
            <a:xfrm>
              <a:off x="3879280" y="522569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15</a:t>
              </a:r>
              <a:endParaRPr lang="en-GB" sz="1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529BCE-0843-39E5-54CE-A6BABFE410CF}"/>
                </a:ext>
              </a:extLst>
            </p:cNvPr>
            <p:cNvSpPr txBox="1"/>
            <p:nvPr/>
          </p:nvSpPr>
          <p:spPr>
            <a:xfrm>
              <a:off x="4644038" y="522569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16</a:t>
              </a:r>
              <a:endParaRPr lang="en-GB" sz="14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935E86-CEBE-402F-756F-91F6ECC7A127}"/>
                </a:ext>
              </a:extLst>
            </p:cNvPr>
            <p:cNvSpPr txBox="1"/>
            <p:nvPr/>
          </p:nvSpPr>
          <p:spPr>
            <a:xfrm>
              <a:off x="2180865" y="522569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30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3129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A71FC-3E62-5737-F185-3165ED4C2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C815359-0FE6-B72D-12E6-071E5E7028C2}"/>
              </a:ext>
            </a:extLst>
          </p:cNvPr>
          <p:cNvSpPr txBox="1"/>
          <p:nvPr/>
        </p:nvSpPr>
        <p:spPr>
          <a:xfrm>
            <a:off x="281354" y="1621783"/>
            <a:ext cx="65309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SMC-H is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always limited by the Nb-Ti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due to higher filed on the last turns.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104282"/>
                </a:solidFill>
              </a:rPr>
              <a:t>The Nb</a:t>
            </a:r>
            <a:r>
              <a:rPr lang="en-GB" sz="1600" baseline="-25000" dirty="0">
                <a:solidFill>
                  <a:srgbClr val="104282"/>
                </a:solidFill>
              </a:rPr>
              <a:t>3</a:t>
            </a:r>
            <a:r>
              <a:rPr lang="en-GB" sz="1600" dirty="0">
                <a:solidFill>
                  <a:srgbClr val="104282"/>
                </a:solidFill>
              </a:rPr>
              <a:t>sn operates at 90% when the Nb-Ti is at short sample limit, limited at 17 kA.</a:t>
            </a: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The hybrid SMC </a:t>
            </a:r>
            <a:r>
              <a:rPr lang="en-US" sz="1600" dirty="0">
                <a:solidFill>
                  <a:srgbClr val="104282"/>
                </a:solidFill>
              </a:rPr>
              <a:t>includes </a:t>
            </a:r>
            <a:r>
              <a:rPr lang="en-US" sz="1600" dirty="0">
                <a:solidFill>
                  <a:srgbClr val="C00000"/>
                </a:solidFill>
              </a:rPr>
              <a:t>48% of Nb</a:t>
            </a:r>
            <a:r>
              <a:rPr lang="en-US" sz="1600" baseline="-25000" dirty="0">
                <a:solidFill>
                  <a:srgbClr val="C00000"/>
                </a:solidFill>
              </a:rPr>
              <a:t>3</a:t>
            </a:r>
            <a:r>
              <a:rPr lang="en-US" sz="1600" dirty="0">
                <a:solidFill>
                  <a:srgbClr val="C00000"/>
                </a:solidFill>
              </a:rPr>
              <a:t>Sn</a:t>
            </a:r>
            <a:r>
              <a:rPr lang="en-US" sz="1600" dirty="0">
                <a:solidFill>
                  <a:srgbClr val="104282"/>
                </a:solidFill>
              </a:rPr>
              <a:t>.</a:t>
            </a:r>
          </a:p>
          <a:p>
            <a:pPr lvl="1"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EF1B02A4-4DE0-9077-4E70-C4E79599E52C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Short Model Coil Validation</a:t>
            </a:r>
          </a:p>
          <a:p>
            <a:r>
              <a:rPr lang="en-US" sz="2400" dirty="0"/>
              <a:t>Magnetic design</a:t>
            </a:r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A7B83D-F83D-2EB6-3AD3-605C74E46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0116-1620-5626-4EEF-AFE460036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0493A4-1EF8-A5C8-9A0A-CD97B48F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26</a:t>
            </a:fld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85B04F5-C92C-74DA-CA08-FF1C2CBED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03790"/>
              </p:ext>
            </p:extLst>
          </p:nvPr>
        </p:nvGraphicFramePr>
        <p:xfrm>
          <a:off x="6531759" y="3622780"/>
          <a:ext cx="5462513" cy="2093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53931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548776">
                  <a:extLst>
                    <a:ext uri="{9D8B030D-6E8A-4147-A177-3AD203B41FA5}">
                      <a16:colId xmlns:a16="http://schemas.microsoft.com/office/drawing/2014/main" val="2461187741"/>
                    </a:ext>
                  </a:extLst>
                </a:gridCol>
                <a:gridCol w="1079903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  <a:gridCol w="1079903">
                  <a:extLst>
                    <a:ext uri="{9D8B030D-6E8A-4147-A177-3AD203B41FA5}">
                      <a16:colId xmlns:a16="http://schemas.microsoft.com/office/drawing/2014/main" val="3043889530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 SMC MQXF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SMC H</a:t>
                      </a: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 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3558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1725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Nb-Ti 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550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ratio</a:t>
                      </a: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850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17.00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7685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752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23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 fraction @1.9 K on 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90.0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8796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 on Nb-Ti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17.00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34270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 on Nb-Ti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8715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 fraction @1.9 K on 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Nb-Ti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07592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A3B7F78D-CDB2-9F77-B376-A749D7410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032" y="229916"/>
            <a:ext cx="3324613" cy="3199084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6C90A16-8EAA-D8E5-9654-F36AD674759F}"/>
              </a:ext>
            </a:extLst>
          </p:cNvPr>
          <p:cNvGrpSpPr/>
          <p:nvPr/>
        </p:nvGrpSpPr>
        <p:grpSpPr>
          <a:xfrm>
            <a:off x="830153" y="3848164"/>
            <a:ext cx="4262949" cy="1704112"/>
            <a:chOff x="967313" y="4306640"/>
            <a:chExt cx="4262949" cy="170411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50F145A-D14B-7D23-7F96-FFBB17A40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60671" y="4741443"/>
              <a:ext cx="1569591" cy="85206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F9DD8C9-8867-78C6-5986-19A2006616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86384" y="4665004"/>
              <a:ext cx="1720103" cy="98118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2021D4C-7A2F-A982-FE44-1C189E1BF689}"/>
                </a:ext>
              </a:extLst>
            </p:cNvPr>
            <p:cNvSpPr txBox="1"/>
            <p:nvPr/>
          </p:nvSpPr>
          <p:spPr>
            <a:xfrm>
              <a:off x="3725558" y="4505606"/>
              <a:ext cx="1465397" cy="2459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400" b="1" u="none" strike="noStrike" dirty="0">
                  <a:effectLst/>
                  <a:latin typeface="+mn-lt"/>
                </a:rPr>
                <a:t> SMC</a:t>
              </a:r>
              <a:r>
                <a:rPr lang="en-GB" sz="1400" b="1" dirty="0"/>
                <a:t>-H</a:t>
              </a:r>
              <a:endParaRPr lang="en-GB" sz="1400" b="1" i="0" u="none" strike="noStrike" dirty="0">
                <a:solidFill>
                  <a:srgbClr val="000000"/>
                </a:solidFill>
                <a:effectLst/>
                <a:latin typeface="+mn-l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519D84E-94C9-98DF-3647-52D67DB31C2A}"/>
                </a:ext>
              </a:extLst>
            </p:cNvPr>
            <p:cNvSpPr txBox="1"/>
            <p:nvPr/>
          </p:nvSpPr>
          <p:spPr>
            <a:xfrm>
              <a:off x="1613737" y="4504444"/>
              <a:ext cx="1465397" cy="2459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400" b="1" u="none" strike="noStrike" dirty="0">
                  <a:effectLst/>
                  <a:latin typeface="+mn-lt"/>
                </a:rPr>
                <a:t> SMC</a:t>
              </a:r>
              <a:r>
                <a:rPr lang="en-GB" sz="1400" b="1" dirty="0"/>
                <a:t> </a:t>
              </a:r>
              <a:r>
                <a:rPr lang="en-GB" sz="1400" b="1" u="none" strike="noStrike" dirty="0">
                  <a:effectLst/>
                  <a:latin typeface="+mn-lt"/>
                </a:rPr>
                <a:t>MQXF</a:t>
              </a:r>
              <a:endParaRPr lang="en-GB" sz="1400" b="1" i="0" u="none" strike="noStrike" dirty="0">
                <a:solidFill>
                  <a:srgbClr val="000000"/>
                </a:solidFill>
                <a:effectLst/>
                <a:latin typeface="+mn-lt"/>
              </a:endParaRP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EA684E6-1148-D6B1-907C-83FB3F5562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7313" y="4306640"/>
              <a:ext cx="289037" cy="1704112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91E7B5C-4C06-A0D3-89E6-CABD85954837}"/>
                </a:ext>
              </a:extLst>
            </p:cNvPr>
            <p:cNvSpPr txBox="1"/>
            <p:nvPr/>
          </p:nvSpPr>
          <p:spPr>
            <a:xfrm>
              <a:off x="3879280" y="522569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15</a:t>
              </a:r>
              <a:endParaRPr lang="en-GB" sz="14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A176A48-742E-84A2-EBDD-B9C3E8B561DA}"/>
                </a:ext>
              </a:extLst>
            </p:cNvPr>
            <p:cNvSpPr txBox="1"/>
            <p:nvPr/>
          </p:nvSpPr>
          <p:spPr>
            <a:xfrm>
              <a:off x="4644038" y="522569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16</a:t>
              </a:r>
              <a:endParaRPr lang="en-GB" sz="14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BC007CC-2594-F659-BEA9-D0B3F915F2A6}"/>
                </a:ext>
              </a:extLst>
            </p:cNvPr>
            <p:cNvSpPr txBox="1"/>
            <p:nvPr/>
          </p:nvSpPr>
          <p:spPr>
            <a:xfrm>
              <a:off x="2180865" y="522569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31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210344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5D41-A32C-EF87-60FF-67CFD9383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EE8634A4-8039-AE7F-5806-DEB53AC1903C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Short Model Coil Validation</a:t>
            </a:r>
          </a:p>
          <a:p>
            <a:r>
              <a:rPr lang="en-US" sz="2400" dirty="0"/>
              <a:t>Engineering of SMC-H</a:t>
            </a:r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AC0105-AF9A-E0E0-78A7-9E767BFD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8DDFF-640D-15B6-3B06-AB93512AB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1B78E0-B80A-DA28-3440-780879645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27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D5FE49-12FA-A169-1F61-1DC7C8AF0F6C}"/>
              </a:ext>
            </a:extLst>
          </p:cNvPr>
          <p:cNvSpPr txBox="1"/>
          <p:nvPr/>
        </p:nvSpPr>
        <p:spPr>
          <a:xfrm>
            <a:off x="191132" y="1753494"/>
            <a:ext cx="60294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Engineering design for the coil is already advanced.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104282"/>
                </a:solidFill>
              </a:rPr>
              <a:t>After winding and reacting the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coil, an </a:t>
            </a:r>
            <a:r>
              <a:rPr lang="en-US" sz="1600" dirty="0">
                <a:solidFill>
                  <a:srgbClr val="C00000"/>
                </a:solidFill>
              </a:rPr>
              <a:t>internal splice</a:t>
            </a:r>
            <a:r>
              <a:rPr lang="en-US" sz="1600" dirty="0">
                <a:solidFill>
                  <a:srgbClr val="104282"/>
                </a:solidFill>
              </a:rPr>
              <a:t> allows the connection to the Nb-Ti cable.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The head spacers are diluting the peak fields in the turn and allocate the internal splice.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A </a:t>
            </a:r>
            <a:r>
              <a:rPr lang="en-US" sz="1600" dirty="0">
                <a:solidFill>
                  <a:srgbClr val="C00000"/>
                </a:solidFill>
              </a:rPr>
              <a:t>mock-up</a:t>
            </a:r>
            <a:r>
              <a:rPr lang="en-US" sz="1600" dirty="0">
                <a:solidFill>
                  <a:srgbClr val="104282"/>
                </a:solidFill>
              </a:rPr>
              <a:t> is manufactured to test and develop this specific splice.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104282"/>
                </a:solidFill>
              </a:rPr>
              <a:t>After splicing, the Nb-Ti wound around the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coil, and </a:t>
            </a:r>
            <a:r>
              <a:rPr lang="en-US" sz="1600" dirty="0">
                <a:solidFill>
                  <a:srgbClr val="C00000"/>
                </a:solidFill>
              </a:rPr>
              <a:t>the coil is fully impregnated</a:t>
            </a:r>
            <a:r>
              <a:rPr lang="en-US" sz="1600" dirty="0">
                <a:solidFill>
                  <a:srgbClr val="10428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lvl="1"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A mechanical model should validate this structure.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56CC96-7FA6-EDC9-C05C-C4F8FE410F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481"/>
          <a:stretch>
            <a:fillRect/>
          </a:stretch>
        </p:blipFill>
        <p:spPr>
          <a:xfrm>
            <a:off x="7311775" y="2955206"/>
            <a:ext cx="4256655" cy="3240836"/>
          </a:xfrm>
          <a:prstGeom prst="rect">
            <a:avLst/>
          </a:prstGeom>
        </p:spPr>
      </p:pic>
      <p:pic>
        <p:nvPicPr>
          <p:cNvPr id="12" name="Picture 11" descr="A top view of a stadium&#10;&#10;AI-generated content may be incorrect.">
            <a:extLst>
              <a:ext uri="{FF2B5EF4-FFF2-40B4-BE49-F238E27FC236}">
                <a16:creationId xmlns:a16="http://schemas.microsoft.com/office/drawing/2014/main" id="{E7B6E24D-D6AC-60FA-A6BE-60D8E3A56E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41" y="522273"/>
            <a:ext cx="5867959" cy="22726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76FDA9-9C5B-A497-F15D-03445FACAAE3}"/>
              </a:ext>
            </a:extLst>
          </p:cNvPr>
          <p:cNvSpPr txBox="1"/>
          <p:nvPr/>
        </p:nvSpPr>
        <p:spPr>
          <a:xfrm>
            <a:off x="10468016" y="312180"/>
            <a:ext cx="1749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 of T. </a:t>
            </a:r>
            <a:r>
              <a:rPr lang="en-GB" sz="1400" dirty="0" err="1"/>
              <a:t>Poszwa</a:t>
            </a:r>
            <a:endParaRPr lang="en-GB" sz="1400" dirty="0"/>
          </a:p>
        </p:txBody>
      </p:sp>
      <p:pic>
        <p:nvPicPr>
          <p:cNvPr id="16" name="Picture 15" descr="A purple rectangular object with a white background&#10;&#10;AI-generated content may be incorrect.">
            <a:extLst>
              <a:ext uri="{FF2B5EF4-FFF2-40B4-BE49-F238E27FC236}">
                <a16:creationId xmlns:a16="http://schemas.microsoft.com/office/drawing/2014/main" id="{7136F93F-E367-40F5-C58E-5872308949C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955" y="2464988"/>
            <a:ext cx="5846194" cy="89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74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D5F23-6576-939D-95D2-FB57D6BFC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A1097A1D-FEF1-29B8-85D3-3E16FC24B745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Conclusion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1161B0-3182-EE4E-127D-4758E234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6B8D9-041F-701A-CF4F-DB0422A9C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CEC2AE-0EDE-AA36-3993-2C4D9A815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D72823-BB6B-F8F1-6833-2702A9E0B1D8}"/>
              </a:ext>
            </a:extLst>
          </p:cNvPr>
          <p:cNvSpPr txBox="1"/>
          <p:nvPr/>
        </p:nvSpPr>
        <p:spPr>
          <a:xfrm>
            <a:off x="324898" y="1208126"/>
            <a:ext cx="1132281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Material grading is a great way to reduce conductor cost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in high field magnets by replacing the Nb</a:t>
            </a:r>
            <a:r>
              <a:rPr kumimoji="0" lang="en-US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 by Nb-Ti in the low field regions of the coils.</a:t>
            </a: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104282"/>
                </a:solidFill>
              </a:rPr>
              <a:t>The case study of BOND generating 14 T at 1.9 K, shows that </a:t>
            </a:r>
            <a:r>
              <a:rPr lang="en-US" sz="2000" dirty="0">
                <a:solidFill>
                  <a:srgbClr val="C00000"/>
                </a:solidFill>
              </a:rPr>
              <a:t>50 % or more of the Nb</a:t>
            </a:r>
            <a:r>
              <a:rPr lang="en-US" sz="2000" baseline="-25000" dirty="0">
                <a:solidFill>
                  <a:srgbClr val="C00000"/>
                </a:solidFill>
              </a:rPr>
              <a:t>3</a:t>
            </a:r>
            <a:r>
              <a:rPr lang="en-US" sz="2000" dirty="0">
                <a:solidFill>
                  <a:srgbClr val="C00000"/>
                </a:solidFill>
              </a:rPr>
              <a:t>Sn could be replaced </a:t>
            </a:r>
            <a:r>
              <a:rPr lang="en-US" sz="2000" dirty="0">
                <a:solidFill>
                  <a:srgbClr val="104282"/>
                </a:solidFill>
              </a:rPr>
              <a:t>by Nb-Ti in this block coil design, </a:t>
            </a:r>
            <a:r>
              <a:rPr lang="en-US" sz="2000" dirty="0">
                <a:solidFill>
                  <a:srgbClr val="C00000"/>
                </a:solidFill>
              </a:rPr>
              <a:t>improving Ac-losses as well</a:t>
            </a:r>
            <a:r>
              <a:rPr lang="en-US" sz="2000" dirty="0">
                <a:solidFill>
                  <a:srgbClr val="104282"/>
                </a:solidFill>
              </a:rPr>
              <a:t>.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104282"/>
                </a:solidFill>
              </a:rPr>
              <a:t>A realistic design is proposed based on the </a:t>
            </a:r>
            <a:r>
              <a:rPr lang="en-US" sz="2000" dirty="0">
                <a:solidFill>
                  <a:srgbClr val="C00000"/>
                </a:solidFill>
              </a:rPr>
              <a:t>available LHC 01 strand </a:t>
            </a:r>
            <a:r>
              <a:rPr lang="en-US" sz="2000" dirty="0">
                <a:solidFill>
                  <a:srgbClr val="104282"/>
                </a:solidFill>
              </a:rPr>
              <a:t>with 58% Nb</a:t>
            </a:r>
            <a:r>
              <a:rPr lang="en-US" sz="2000" baseline="-25000" dirty="0">
                <a:solidFill>
                  <a:srgbClr val="104282"/>
                </a:solidFill>
              </a:rPr>
              <a:t>3</a:t>
            </a:r>
            <a:r>
              <a:rPr lang="en-US" sz="2000" dirty="0">
                <a:solidFill>
                  <a:srgbClr val="104282"/>
                </a:solidFill>
              </a:rPr>
              <a:t>Sn.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104282"/>
                </a:solidFill>
              </a:rPr>
              <a:t>A </a:t>
            </a:r>
            <a:r>
              <a:rPr lang="en-US" sz="2000" dirty="0">
                <a:solidFill>
                  <a:srgbClr val="C00000"/>
                </a:solidFill>
              </a:rPr>
              <a:t>hybrid short model racetrack magnet with internal splices is under development </a:t>
            </a:r>
            <a:r>
              <a:rPr lang="en-US" sz="2000" dirty="0">
                <a:solidFill>
                  <a:srgbClr val="104282"/>
                </a:solidFill>
              </a:rPr>
              <a:t>with an engineering design on-going.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71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07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D6B44-2881-9248-BC69-E75330981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00753A71-B85E-C8C3-76EE-89B549AEBE5F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Outline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D2B1FD-181E-11F6-1679-5A0A9E19E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A1C15-CA3C-BC0F-38A2-4406F645A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456385-B516-757F-3EBA-5ED1DF7A3B00}"/>
              </a:ext>
            </a:extLst>
          </p:cNvPr>
          <p:cNvSpPr txBox="1"/>
          <p:nvPr/>
        </p:nvSpPr>
        <p:spPr>
          <a:xfrm>
            <a:off x="1135428" y="866191"/>
            <a:ext cx="7802832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>
                <a:solidFill>
                  <a:srgbClr val="104282"/>
                </a:solidFill>
              </a:rPr>
              <a:t>The BOND Case </a:t>
            </a:r>
            <a:r>
              <a:rPr lang="en-US" dirty="0">
                <a:solidFill>
                  <a:srgbClr val="104282"/>
                </a:solidFill>
              </a:rPr>
              <a:t>–</a:t>
            </a:r>
            <a:r>
              <a:rPr lang="en-US" sz="2800" dirty="0">
                <a:solidFill>
                  <a:srgbClr val="104282"/>
                </a:solidFill>
              </a:rPr>
              <a:t> </a:t>
            </a:r>
            <a:r>
              <a:rPr lang="en-US" dirty="0">
                <a:solidFill>
                  <a:srgbClr val="104282"/>
                </a:solidFill>
              </a:rPr>
              <a:t>Recap from last HFM Forum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>
                <a:solidFill>
                  <a:srgbClr val="104282"/>
                </a:solidFill>
              </a:rPr>
              <a:t>BOND-H(</a:t>
            </a:r>
            <a:r>
              <a:rPr lang="en-US" sz="2800" dirty="0" err="1">
                <a:solidFill>
                  <a:srgbClr val="104282"/>
                </a:solidFill>
              </a:rPr>
              <a:t>ybrid</a:t>
            </a:r>
            <a:r>
              <a:rPr lang="en-US" sz="2800" dirty="0">
                <a:solidFill>
                  <a:srgbClr val="104282"/>
                </a:solidFill>
              </a:rPr>
              <a:t>)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>
                <a:solidFill>
                  <a:srgbClr val="104282"/>
                </a:solidFill>
              </a:rPr>
              <a:t>Short Model Coil Validation</a:t>
            </a:r>
          </a:p>
          <a:p>
            <a:pPr lvl="1"/>
            <a:r>
              <a:rPr lang="en-US" sz="20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E80BB3-48D5-C323-EEE9-68EDBED71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827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E46D8-7D6C-A31F-EF7B-7D51F8E8B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E45B53D8-8C6D-E208-71B2-05659BD63C8F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Optimizing the yoke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C47961-CC1F-58D5-8A0E-BBEB8F037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7FE73-6136-7031-374B-C87B542C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F6A745-B8D8-C06B-13E8-71D9974CC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30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5888CA3-0F65-D388-E488-012942F61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87" y="1800309"/>
            <a:ext cx="2102937" cy="16456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59A346E-DEC8-ADC4-2F24-78D388030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282" y="1806263"/>
            <a:ext cx="2129135" cy="163376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F2A7565-E1CA-66FB-56B6-44BB686C1B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8670" y="3689367"/>
            <a:ext cx="1538216" cy="118078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6B7AB8B-99A9-1600-96BF-462A1AA6B4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4775" y="1811027"/>
            <a:ext cx="2157714" cy="162423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E2759B8-CC03-BB27-C405-E244348912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3843" y="3692558"/>
            <a:ext cx="1531834" cy="117440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E9BCC0B-D193-4A9F-5445-69747EE520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2533" y="3704828"/>
            <a:ext cx="1670801" cy="114986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3BE4987-B9A7-F177-F2DD-B5E0BB7112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69209" y="1801500"/>
            <a:ext cx="2105319" cy="164329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4EF8262-D5B5-66E5-C6E8-151D9B8EF9EE}"/>
              </a:ext>
            </a:extLst>
          </p:cNvPr>
          <p:cNvSpPr txBox="1"/>
          <p:nvPr/>
        </p:nvSpPr>
        <p:spPr>
          <a:xfrm>
            <a:off x="1070330" y="1395455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9F16DAE-B13C-2CFC-EFCA-36CDC0D5E230}"/>
              </a:ext>
            </a:extLst>
          </p:cNvPr>
          <p:cNvSpPr txBox="1"/>
          <p:nvPr/>
        </p:nvSpPr>
        <p:spPr>
          <a:xfrm>
            <a:off x="3592149" y="1395455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10/10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80B55F-E58F-7CDB-41A9-E76EE855E7B5}"/>
              </a:ext>
            </a:extLst>
          </p:cNvPr>
          <p:cNvSpPr txBox="1"/>
          <p:nvPr/>
        </p:nvSpPr>
        <p:spPr>
          <a:xfrm>
            <a:off x="5949760" y="1395455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20/20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A1E254-28E4-E86C-BBE8-A8886F9DB837}"/>
              </a:ext>
            </a:extLst>
          </p:cNvPr>
          <p:cNvSpPr txBox="1"/>
          <p:nvPr/>
        </p:nvSpPr>
        <p:spPr>
          <a:xfrm>
            <a:off x="10757151" y="1395455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40/40</a:t>
            </a:r>
            <a:endParaRPr lang="en-GB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D5043BD-99D1-ACEF-B05C-EDAED2193C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58400" y="3682984"/>
            <a:ext cx="1563747" cy="119355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6BC24D5-6416-211B-3F85-94DC0BE6F2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14847" y="1814599"/>
            <a:ext cx="2172003" cy="161709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287BFD7-98AB-E71C-DAA4-0A4E7A8DF4C0}"/>
              </a:ext>
            </a:extLst>
          </p:cNvPr>
          <p:cNvSpPr txBox="1"/>
          <p:nvPr/>
        </p:nvSpPr>
        <p:spPr>
          <a:xfrm>
            <a:off x="8399540" y="1395455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30/30</a:t>
            </a:r>
            <a:endParaRPr lang="en-GB"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F7B86E1-85DE-5072-E91C-B5669A346E6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02586" y="3692558"/>
            <a:ext cx="1633956" cy="117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1331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C3CCC-6507-2AA8-67DD-D9ED4DEAC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4CA2C3-E006-5527-0EB5-24B66B412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B4BE0-6C2F-6BE0-3549-7EEAA35CD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4770ED-BD9C-D672-2F9B-610CDDED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31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3A5535-4857-4FAF-85D5-7EF3E77AD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87" y="1436068"/>
            <a:ext cx="2102937" cy="16456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4D8255E-FB1D-A4A3-DA05-EAB74E77E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00" y="3289852"/>
            <a:ext cx="1670801" cy="114986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50A8D22-9DA7-68E1-E7FF-D1B183162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2674" y="1437259"/>
            <a:ext cx="2105319" cy="164329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CF6616D-3EC7-1593-70FB-1C71CE810EBF}"/>
              </a:ext>
            </a:extLst>
          </p:cNvPr>
          <p:cNvSpPr txBox="1"/>
          <p:nvPr/>
        </p:nvSpPr>
        <p:spPr>
          <a:xfrm>
            <a:off x="1010526" y="1062476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45686B9-7D36-C83C-0B9E-DFF53E06462E}"/>
              </a:ext>
            </a:extLst>
          </p:cNvPr>
          <p:cNvSpPr txBox="1"/>
          <p:nvPr/>
        </p:nvSpPr>
        <p:spPr>
          <a:xfrm>
            <a:off x="4113802" y="1062476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40/40</a:t>
            </a:r>
            <a:endParaRPr lang="en-GB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6D9563A7-F3EA-A520-F16A-1D449A8DE5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2566" y="3268008"/>
            <a:ext cx="1563747" cy="11935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E3CE78-74E0-3B71-FD6C-3D94FF3C8B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3451" y="3274391"/>
            <a:ext cx="1493538" cy="11807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558B6B-3D34-D37C-C343-BAC5A43E2A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5943" y="1437259"/>
            <a:ext cx="2102937" cy="16432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683013-D238-70E8-B7B5-6820DCE2F7CA}"/>
              </a:ext>
            </a:extLst>
          </p:cNvPr>
          <p:cNvSpPr txBox="1"/>
          <p:nvPr/>
        </p:nvSpPr>
        <p:spPr>
          <a:xfrm>
            <a:off x="7357272" y="1062476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40/10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74508B-C884-A7C7-BB0B-6AF57A1E4F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70750" y="3274391"/>
            <a:ext cx="1487155" cy="11807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2CC5F9-7F1F-086A-1FDB-E1FD4371EE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6829" y="1443213"/>
            <a:ext cx="2112464" cy="16313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F779E06-ADEC-7809-E2A1-1C7B14976186}"/>
              </a:ext>
            </a:extLst>
          </p:cNvPr>
          <p:cNvSpPr txBox="1"/>
          <p:nvPr/>
        </p:nvSpPr>
        <p:spPr>
          <a:xfrm>
            <a:off x="10438963" y="1062476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40/20</a:t>
            </a:r>
            <a:endParaRPr lang="en-GB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44EAE90-DB75-A007-6F51-90640836A265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Optimizing the yoke</a:t>
            </a:r>
          </a:p>
        </p:txBody>
      </p:sp>
    </p:spTree>
    <p:extLst>
      <p:ext uri="{BB962C8B-B14F-4D97-AF65-F5344CB8AC3E}">
        <p14:creationId xmlns:p14="http://schemas.microsoft.com/office/powerpoint/2010/main" val="7700582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DF930-3E06-4920-39A1-856496375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FB4402-C517-1BBC-1A57-90660FA82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F47F4-3C4F-0324-F792-D24F839AC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1F8DD-013A-1F12-DB50-C33204C4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32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095A7B3-5113-2AAF-F5F3-0A1DE78AB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87" y="1450078"/>
            <a:ext cx="2102937" cy="16456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4910151-54E4-31BD-7755-8BC3A9DBE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854" y="3198590"/>
            <a:ext cx="1670801" cy="114986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A00114B-9FEF-2CD6-4A8B-9E6C0BFE023F}"/>
              </a:ext>
            </a:extLst>
          </p:cNvPr>
          <p:cNvSpPr txBox="1"/>
          <p:nvPr/>
        </p:nvSpPr>
        <p:spPr>
          <a:xfrm>
            <a:off x="911454" y="1096797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8132D4-530D-4950-CDA6-16FBEE112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482" y="3183129"/>
            <a:ext cx="1487155" cy="11807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3A3D6A-EEFD-AB67-A32E-B7AA9CFB66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1288" y="1457223"/>
            <a:ext cx="2112464" cy="16313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327D9BF-46E4-6E50-2908-9C30FA4E8E0A}"/>
              </a:ext>
            </a:extLst>
          </p:cNvPr>
          <p:cNvSpPr txBox="1"/>
          <p:nvPr/>
        </p:nvSpPr>
        <p:spPr>
          <a:xfrm>
            <a:off x="4226854" y="1027071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40/20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3C590B-1133-412C-71E8-6DA64FACB36B}"/>
              </a:ext>
            </a:extLst>
          </p:cNvPr>
          <p:cNvSpPr txBox="1"/>
          <p:nvPr/>
        </p:nvSpPr>
        <p:spPr>
          <a:xfrm>
            <a:off x="7364165" y="1073479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40/20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D13704-B288-F122-0821-2D025A5C95C8}"/>
              </a:ext>
            </a:extLst>
          </p:cNvPr>
          <p:cNvSpPr txBox="1"/>
          <p:nvPr/>
        </p:nvSpPr>
        <p:spPr>
          <a:xfrm>
            <a:off x="6545929" y="725731"/>
            <a:ext cx="2412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removing 1 Nb-Ti turn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E52CC4C-2347-4028-2BC7-B71D2C2488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4205" y="3179938"/>
            <a:ext cx="1499920" cy="11871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C0EACE8-5018-249C-1673-6A933212C3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0316" y="1461986"/>
            <a:ext cx="2148187" cy="16218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6D14CB-C71F-51AE-DDCA-E8B4A6518C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7854" y="4535994"/>
            <a:ext cx="2548273" cy="15190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A4CA7D-FF3F-E73E-BABC-6DB06AA39E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8516" y="4535995"/>
            <a:ext cx="2531785" cy="15190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C9E907-C4D0-259D-0AC2-3ED8F20AB2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47721" y="3189512"/>
            <a:ext cx="1531834" cy="116802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62A0D5-5D3B-D6F3-5E86-165DB2E09DF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35068" y="1435789"/>
            <a:ext cx="2202964" cy="167425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B8EFEA0-694B-E524-9879-33E6157C6A11}"/>
              </a:ext>
            </a:extLst>
          </p:cNvPr>
          <p:cNvSpPr txBox="1"/>
          <p:nvPr/>
        </p:nvSpPr>
        <p:spPr>
          <a:xfrm>
            <a:off x="10713015" y="1131446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40/20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64C7E4-BED1-575E-2BD7-23C86D3F107D}"/>
              </a:ext>
            </a:extLst>
          </p:cNvPr>
          <p:cNvSpPr txBox="1"/>
          <p:nvPr/>
        </p:nvSpPr>
        <p:spPr>
          <a:xfrm>
            <a:off x="9776816" y="707353"/>
            <a:ext cx="2253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removing 2 Nb-Ti turn</a:t>
            </a:r>
            <a:endParaRPr lang="en-GB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02A27BE-353C-BAE0-DE45-93695F35B3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37677" y="4536996"/>
            <a:ext cx="2550675" cy="1517068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C40B37D9-73C9-918B-257B-A0A4AFFC52B1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Removing turns</a:t>
            </a:r>
          </a:p>
        </p:txBody>
      </p:sp>
    </p:spTree>
    <p:extLst>
      <p:ext uri="{BB962C8B-B14F-4D97-AF65-F5344CB8AC3E}">
        <p14:creationId xmlns:p14="http://schemas.microsoft.com/office/powerpoint/2010/main" val="12507747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327026-36AD-969D-4962-90349288E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33E07C-2EF3-2F14-35FE-1C089C654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31DD2-8122-9650-F613-C1F15AEC5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0F39DB-C9E1-B635-99CA-CECF43CEC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89" y="1709297"/>
            <a:ext cx="2674993" cy="21148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9BC937-08D1-58D4-7CDA-08FCDC7C4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563" y="1709297"/>
            <a:ext cx="2732152" cy="20919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CE47A5-940D-ECAB-9E95-F74161CAF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9171" y="1709297"/>
            <a:ext cx="2720719" cy="21148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AB2199-F22E-5D4B-F5F5-CB02D3E621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8330" y="4152978"/>
            <a:ext cx="3348540" cy="19914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435C25F-11C2-6269-ACFE-F9B738BA6059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BOND-H</a:t>
            </a:r>
          </a:p>
          <a:p>
            <a:r>
              <a:rPr lang="en-US" sz="2400" dirty="0"/>
              <a:t>Ideal version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A70A32-66D2-AC73-1FD2-5A9E456494AF}"/>
              </a:ext>
            </a:extLst>
          </p:cNvPr>
          <p:cNvSpPr txBox="1"/>
          <p:nvPr/>
        </p:nvSpPr>
        <p:spPr>
          <a:xfrm>
            <a:off x="792997" y="1150589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180C7D-8342-C272-82B1-F3CC39AE250A}"/>
              </a:ext>
            </a:extLst>
          </p:cNvPr>
          <p:cNvSpPr txBox="1"/>
          <p:nvPr/>
        </p:nvSpPr>
        <p:spPr>
          <a:xfrm>
            <a:off x="3769313" y="1189153"/>
            <a:ext cx="2412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Iron optimized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8A64E8-7BB2-AE5E-080E-A8071CF69DE0}"/>
              </a:ext>
            </a:extLst>
          </p:cNvPr>
          <p:cNvSpPr txBox="1"/>
          <p:nvPr/>
        </p:nvSpPr>
        <p:spPr>
          <a:xfrm>
            <a:off x="8488343" y="1189153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adding 1 Nb-Ti turn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973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3F8E72-209F-598D-DDA7-A0CBC42AD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FCF27F-2E78-96A3-1AB2-18818CB67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863" y="248391"/>
            <a:ext cx="3814342" cy="29047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93140B-628A-99F1-716E-954249290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6211" y="121538"/>
            <a:ext cx="2971834" cy="289638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0FCCCF6-BCC4-CC47-79D1-CCE4136D05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6649" y="3232693"/>
            <a:ext cx="3780810" cy="285446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83EBA8E-40B5-0462-AC11-2DA7AD2A8A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8944" y="3931428"/>
            <a:ext cx="2153848" cy="1629939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4AFB26BB-8603-0DAB-8BDC-DB5D2F504C6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14T – LHC 01 version 12-turns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4BA79-C944-B015-52C9-1A3BC62BA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6C75D-6722-8553-1A84-0975D61DD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7CB957-8161-C8BE-89A3-600CDFC5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34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71C902D-F621-1D59-375C-9D2CA7E789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490280"/>
              </p:ext>
            </p:extLst>
          </p:nvPr>
        </p:nvGraphicFramePr>
        <p:xfrm>
          <a:off x="8893438" y="3331912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31.00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62.4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9.9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83.7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2FED46DE-BD28-D2B2-4974-D8994E322318}"/>
              </a:ext>
            </a:extLst>
          </p:cNvPr>
          <p:cNvSpPr/>
          <p:nvPr/>
        </p:nvSpPr>
        <p:spPr>
          <a:xfrm>
            <a:off x="6595198" y="3162631"/>
            <a:ext cx="559185" cy="121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709069-7C8C-E03D-2280-AB6BB82AC786}"/>
              </a:ext>
            </a:extLst>
          </p:cNvPr>
          <p:cNvSpPr txBox="1"/>
          <p:nvPr/>
        </p:nvSpPr>
        <p:spPr>
          <a:xfrm>
            <a:off x="461977" y="1485329"/>
            <a:ext cx="40351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28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(11+17)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(12+12)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54 %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at 1.9 K: </a:t>
            </a:r>
            <a:r>
              <a:rPr lang="fr-FR" sz="1600" dirty="0" err="1">
                <a:solidFill>
                  <a:srgbClr val="104282"/>
                </a:solidFill>
              </a:rPr>
              <a:t>below</a:t>
            </a:r>
            <a:r>
              <a:rPr lang="fr-FR" sz="1600" dirty="0">
                <a:solidFill>
                  <a:srgbClr val="104282"/>
                </a:solidFill>
              </a:rPr>
              <a:t> 82 %, </a:t>
            </a:r>
            <a:r>
              <a:rPr lang="fr-FR" sz="1600" dirty="0" err="1">
                <a:solidFill>
                  <a:srgbClr val="104282"/>
                </a:solidFill>
              </a:rPr>
              <a:t>limited</a:t>
            </a:r>
            <a:r>
              <a:rPr lang="fr-FR" sz="1600" dirty="0">
                <a:solidFill>
                  <a:srgbClr val="104282"/>
                </a:solidFill>
              </a:rPr>
              <a:t> by 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A248A2-6B3B-6D30-AA9D-D3336A9BA6A1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4D8AB8-6031-2072-34E4-459A1BD1AEE3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449E4F-444D-0162-AA48-ABF9FCA89534}"/>
              </a:ext>
            </a:extLst>
          </p:cNvPr>
          <p:cNvSpPr txBox="1"/>
          <p:nvPr/>
        </p:nvSpPr>
        <p:spPr>
          <a:xfrm>
            <a:off x="2740844" y="4232600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12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0EA190-3C3A-0722-3930-D9E2535975E4}"/>
              </a:ext>
            </a:extLst>
          </p:cNvPr>
          <p:cNvSpPr txBox="1"/>
          <p:nvPr/>
        </p:nvSpPr>
        <p:spPr>
          <a:xfrm>
            <a:off x="2740844" y="5032719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12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28B83E-E6D4-3D77-DD25-4958AAF63D4C}"/>
              </a:ext>
            </a:extLst>
          </p:cNvPr>
          <p:cNvSpPr txBox="1"/>
          <p:nvPr/>
        </p:nvSpPr>
        <p:spPr>
          <a:xfrm>
            <a:off x="1721056" y="4232600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17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6D6461-3CD3-F643-F238-C89A43235902}"/>
              </a:ext>
            </a:extLst>
          </p:cNvPr>
          <p:cNvSpPr txBox="1"/>
          <p:nvPr/>
        </p:nvSpPr>
        <p:spPr>
          <a:xfrm>
            <a:off x="1891936" y="5032719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3333FF"/>
                </a:solidFill>
              </a:rPr>
              <a:t>11</a:t>
            </a:r>
            <a:endParaRPr lang="en-GB" sz="1200" dirty="0">
              <a:solidFill>
                <a:srgbClr val="3333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594C2B-A2CA-56F7-754F-1FBEAA49085C}"/>
              </a:ext>
            </a:extLst>
          </p:cNvPr>
          <p:cNvSpPr/>
          <p:nvPr/>
        </p:nvSpPr>
        <p:spPr>
          <a:xfrm>
            <a:off x="6478550" y="84516"/>
            <a:ext cx="792480" cy="216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400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B49E2-152C-478F-6C6A-C4084B11C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31D67-51C6-B2E4-FE27-C100B19DF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F44DA-9F76-572F-5804-68DC8120E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D91ED8-A5B7-F7D9-7BC6-D4E93FF15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2D4590-8BED-8DA4-A508-8198592AB19A}"/>
              </a:ext>
            </a:extLst>
          </p:cNvPr>
          <p:cNvSpPr txBox="1"/>
          <p:nvPr/>
        </p:nvSpPr>
        <p:spPr>
          <a:xfrm>
            <a:off x="0" y="2148847"/>
            <a:ext cx="1219200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2. The BOND Case</a:t>
            </a:r>
          </a:p>
          <a:p>
            <a:pPr algn="ctr"/>
            <a:r>
              <a:rPr lang="en-US" sz="40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Hybrid Concepts for Block Coil 14 T Dipole Magnets</a:t>
            </a:r>
            <a:endParaRPr lang="en-CH" sz="4000" dirty="0">
              <a:solidFill>
                <a:srgbClr val="10428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6FC4AB-A9C6-FE66-04A1-B8DAA0EBD887}"/>
              </a:ext>
            </a:extLst>
          </p:cNvPr>
          <p:cNvSpPr txBox="1"/>
          <p:nvPr/>
        </p:nvSpPr>
        <p:spPr>
          <a:xfrm>
            <a:off x="0" y="5313904"/>
            <a:ext cx="11721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solidFill>
                <a:srgbClr val="104282"/>
              </a:solidFill>
            </a:endParaRPr>
          </a:p>
          <a:p>
            <a:r>
              <a:rPr lang="en-GB" sz="1600" dirty="0">
                <a:solidFill>
                  <a:srgbClr val="104282"/>
                </a:solidFill>
              </a:rPr>
              <a:t>Presented at MT29, July 2025</a:t>
            </a:r>
          </a:p>
          <a:p>
            <a:r>
              <a:rPr lang="en-US" sz="1600" dirty="0">
                <a:solidFill>
                  <a:srgbClr val="104282"/>
                </a:solidFill>
              </a:rPr>
              <a:t>A. Haziot, end E. Todesco, </a:t>
            </a:r>
            <a:r>
              <a:rPr lang="en-GB" sz="1600" dirty="0">
                <a:solidFill>
                  <a:srgbClr val="104282"/>
                </a:solidFill>
              </a:rPr>
              <a:t>Nb</a:t>
            </a:r>
            <a:r>
              <a:rPr lang="en-GB" sz="1600" baseline="-25000" dirty="0">
                <a:solidFill>
                  <a:srgbClr val="104282"/>
                </a:solidFill>
              </a:rPr>
              <a:t>3</a:t>
            </a:r>
            <a:r>
              <a:rPr lang="en-GB" sz="1600" dirty="0">
                <a:solidFill>
                  <a:srgbClr val="104282"/>
                </a:solidFill>
              </a:rPr>
              <a:t>Sn/Nb-Ti Hybrid Concepts in Block for High Field Dipole Magnets, </a:t>
            </a:r>
            <a:r>
              <a:rPr lang="en-GB" sz="1600" i="1" dirty="0">
                <a:solidFill>
                  <a:srgbClr val="104282"/>
                </a:solidFill>
              </a:rPr>
              <a:t>IEEE Trans. Appl. </a:t>
            </a:r>
            <a:r>
              <a:rPr lang="en-GB" sz="1600" i="1" dirty="0" err="1">
                <a:solidFill>
                  <a:srgbClr val="104282"/>
                </a:solidFill>
              </a:rPr>
              <a:t>Supercond</a:t>
            </a:r>
            <a:r>
              <a:rPr lang="en-GB" sz="1600" i="1" dirty="0">
                <a:solidFill>
                  <a:srgbClr val="104282"/>
                </a:solidFill>
              </a:rPr>
              <a:t>.</a:t>
            </a:r>
            <a:r>
              <a:rPr lang="en-GB" sz="1600" dirty="0">
                <a:solidFill>
                  <a:srgbClr val="104282"/>
                </a:solidFill>
              </a:rPr>
              <a:t>, </a:t>
            </a:r>
            <a:r>
              <a:rPr lang="en-GB" sz="1600" b="1" dirty="0">
                <a:solidFill>
                  <a:srgbClr val="104282"/>
                </a:solidFill>
              </a:rPr>
              <a:t>Accepted </a:t>
            </a:r>
          </a:p>
        </p:txBody>
      </p:sp>
    </p:spTree>
    <p:extLst>
      <p:ext uri="{BB962C8B-B14F-4D97-AF65-F5344CB8AC3E}">
        <p14:creationId xmlns:p14="http://schemas.microsoft.com/office/powerpoint/2010/main" val="4280356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CB247-6823-876B-D349-89BD3EDF5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6998D4C1-453F-0F32-8457-DF35BF0A9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476" y="3109215"/>
            <a:ext cx="3076660" cy="3076660"/>
          </a:xfrm>
          <a:prstGeom prst="rect">
            <a:avLst/>
          </a:prstGeom>
        </p:spPr>
      </p:pic>
      <p:pic>
        <p:nvPicPr>
          <p:cNvPr id="4" name="Picture 3" descr="A diagram of a blue circle with a rainbow colored pattern&#10;&#10;AI-generated content may be incorrect.">
            <a:extLst>
              <a:ext uri="{FF2B5EF4-FFF2-40B4-BE49-F238E27FC236}">
                <a16:creationId xmlns:a16="http://schemas.microsoft.com/office/drawing/2014/main" id="{B423275D-A923-F583-30B2-1F3A9438B9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9148" y="130343"/>
            <a:ext cx="3009269" cy="297887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A0432EA-E5AF-0706-10AC-A70AF45BE03E}"/>
              </a:ext>
            </a:extLst>
          </p:cNvPr>
          <p:cNvGrpSpPr/>
          <p:nvPr/>
        </p:nvGrpSpPr>
        <p:grpSpPr>
          <a:xfrm>
            <a:off x="8074122" y="40101"/>
            <a:ext cx="3869674" cy="3196690"/>
            <a:chOff x="3252865" y="768558"/>
            <a:chExt cx="6160957" cy="5141314"/>
          </a:xfrm>
        </p:grpSpPr>
        <p:pic>
          <p:nvPicPr>
            <p:cNvPr id="6" name="Picture 5" descr="A rainbow colored diagram of a graph&#10;&#10;AI-generated content may be incorrect.">
              <a:extLst>
                <a:ext uri="{FF2B5EF4-FFF2-40B4-BE49-F238E27FC236}">
                  <a16:creationId xmlns:a16="http://schemas.microsoft.com/office/drawing/2014/main" id="{1BAC0FC2-D5D8-AECD-AC29-EC1F13C0D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2" t="15519" r="7741" b="12132"/>
            <a:stretch/>
          </p:blipFill>
          <p:spPr>
            <a:xfrm>
              <a:off x="3252865" y="948128"/>
              <a:ext cx="6160957" cy="496174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8393D50-922A-C66F-05B7-93D45B0BD5D1}"/>
                </a:ext>
              </a:extLst>
            </p:cNvPr>
            <p:cNvSpPr/>
            <p:nvPr/>
          </p:nvSpPr>
          <p:spPr>
            <a:xfrm>
              <a:off x="6535711" y="768558"/>
              <a:ext cx="989351" cy="314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4B05C2D2-2B69-8E56-D552-1F76FBEFE58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BOND: Baseline with Nb</a:t>
            </a:r>
            <a:r>
              <a:rPr lang="en-US" sz="2400" baseline="-25000" dirty="0"/>
              <a:t>3</a:t>
            </a:r>
            <a:r>
              <a:rPr lang="en-US" sz="2400" dirty="0"/>
              <a:t>Sn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4EEE0F-3F03-C617-FD24-961BA1CF8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8F5F6-69C2-A32B-54CF-2A8E7DED8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ECDB7E-739E-C186-1153-7F8F160A0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9D998C-1F91-0D0E-95E1-0290734E0C47}"/>
              </a:ext>
            </a:extLst>
          </p:cNvPr>
          <p:cNvSpPr txBox="1"/>
          <p:nvPr/>
        </p:nvSpPr>
        <p:spPr>
          <a:xfrm>
            <a:off x="347206" y="1390766"/>
            <a:ext cx="4329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04282"/>
                </a:solidFill>
              </a:rPr>
              <a:t>The block coil design used for this case study is the </a:t>
            </a:r>
            <a:r>
              <a:rPr lang="en-US" sz="1600" dirty="0">
                <a:solidFill>
                  <a:srgbClr val="C00000"/>
                </a:solidFill>
              </a:rPr>
              <a:t>BOND double aperture magnet</a:t>
            </a:r>
            <a:r>
              <a:rPr lang="en-US" sz="1600" dirty="0">
                <a:solidFill>
                  <a:srgbClr val="104282"/>
                </a:solidFill>
              </a:rPr>
              <a:t>:</a:t>
            </a:r>
          </a:p>
          <a:p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Double aperture of 50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2 double layers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coils per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14 T bore field with 20% margin at 1.9 K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900251C-35E6-13B6-3AC5-99708D07F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891428"/>
              </p:ext>
            </p:extLst>
          </p:nvPr>
        </p:nvGraphicFramePr>
        <p:xfrm>
          <a:off x="88464" y="3831389"/>
          <a:ext cx="4021624" cy="21130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5250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650982">
                  <a:extLst>
                    <a:ext uri="{9D8B030D-6E8A-4147-A177-3AD203B41FA5}">
                      <a16:colId xmlns:a16="http://schemas.microsoft.com/office/drawing/2014/main" val="602866764"/>
                    </a:ext>
                  </a:extLst>
                </a:gridCol>
                <a:gridCol w="775392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</a:tblGrid>
              <a:tr h="1202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Overall Parameters</a:t>
                      </a: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084" marR="3084" marT="3084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4811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Aperture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1717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3075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Number of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8982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Distance between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63045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Yoke outer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440094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12746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Equivalent coil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efficiency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 mm / A)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layers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17625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turns/pole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06847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D9C7980-E2AE-0E11-2125-D137AC1A6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369567"/>
              </p:ext>
            </p:extLst>
          </p:nvPr>
        </p:nvGraphicFramePr>
        <p:xfrm>
          <a:off x="4279531" y="3293453"/>
          <a:ext cx="3932586" cy="26510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7792">
                  <a:extLst>
                    <a:ext uri="{9D8B030D-6E8A-4147-A177-3AD203B41FA5}">
                      <a16:colId xmlns:a16="http://schemas.microsoft.com/office/drawing/2014/main" val="3251501530"/>
                    </a:ext>
                  </a:extLst>
                </a:gridCol>
                <a:gridCol w="636569">
                  <a:extLst>
                    <a:ext uri="{9D8B030D-6E8A-4147-A177-3AD203B41FA5}">
                      <a16:colId xmlns:a16="http://schemas.microsoft.com/office/drawing/2014/main" val="2713014033"/>
                    </a:ext>
                  </a:extLst>
                </a:gridCol>
                <a:gridCol w="758225">
                  <a:extLst>
                    <a:ext uri="{9D8B030D-6E8A-4147-A177-3AD203B41FA5}">
                      <a16:colId xmlns:a16="http://schemas.microsoft.com/office/drawing/2014/main" val="3400497737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36246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Current (I</a:t>
                      </a:r>
                      <a:r>
                        <a:rPr lang="en-GB" sz="1100" u="none" strike="noStrike" baseline="-25000" dirty="0">
                          <a:effectLst/>
                        </a:rPr>
                        <a:t>nom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941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(T)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311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10739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4.2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9077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643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4.2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40902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156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742964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superconductor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90460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copper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48611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</a:rPr>
                        <a:t> fraction @ 1.9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318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</a:rPr>
                        <a:t> fraction @ 4.5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92044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Stored energy/m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(MJ/m)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44153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Inductance/m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mH</a:t>
                      </a:r>
                      <a:r>
                        <a:rPr lang="en-GB" sz="1100" u="none" strike="noStrike" dirty="0">
                          <a:effectLst/>
                        </a:rPr>
                        <a:t>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79140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E7BE804-F201-494F-C600-CBED763A3575}"/>
              </a:ext>
            </a:extLst>
          </p:cNvPr>
          <p:cNvSpPr txBox="1"/>
          <p:nvPr/>
        </p:nvSpPr>
        <p:spPr>
          <a:xfrm>
            <a:off x="0" y="6017500"/>
            <a:ext cx="914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J.C. Perez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>
                <a:effectLst/>
              </a:rPr>
              <a:t>Conceptual Design of BOND: A 14 T Dipole for FCC-</a:t>
            </a:r>
            <a:r>
              <a:rPr lang="en-GB" sz="900" dirty="0" err="1">
                <a:effectLst/>
              </a:rPr>
              <a:t>hh</a:t>
            </a:r>
            <a:r>
              <a:rPr lang="en-GB" sz="900" dirty="0">
                <a:effectLst/>
              </a:rPr>
              <a:t>,</a:t>
            </a:r>
            <a:r>
              <a:rPr lang="en-GB" sz="900" dirty="0"/>
              <a:t>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i="1" dirty="0"/>
              <a:t>35</a:t>
            </a:r>
            <a:r>
              <a:rPr lang="en-GB" sz="900" dirty="0"/>
              <a:t>, 4002506</a:t>
            </a:r>
            <a:r>
              <a:rPr lang="en-GB" sz="900" i="1" dirty="0"/>
              <a:t> </a:t>
            </a:r>
            <a:r>
              <a:rPr lang="en-GB" sz="900" dirty="0"/>
              <a:t>(2025) </a:t>
            </a:r>
          </a:p>
        </p:txBody>
      </p:sp>
    </p:spTree>
    <p:extLst>
      <p:ext uri="{BB962C8B-B14F-4D97-AF65-F5344CB8AC3E}">
        <p14:creationId xmlns:p14="http://schemas.microsoft.com/office/powerpoint/2010/main" val="3642804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B43CF-2BD5-6D2B-7CD1-CEEA3D754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8AD25A2E-2F88-D058-BC59-8F7928941C97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Conductor choice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E2D86B-0BE9-6771-8A0C-8E36740D7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89A6-E31C-CB7D-8DC3-7019E15DA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BD0C33-AA73-4915-517D-5A0A41681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204D3FD-2EC1-B5FE-79E1-A8F88E487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72582"/>
              </p:ext>
            </p:extLst>
          </p:nvPr>
        </p:nvGraphicFramePr>
        <p:xfrm>
          <a:off x="6996950" y="1414462"/>
          <a:ext cx="4924331" cy="3248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1505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94345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1055802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  <a:gridCol w="131975">
                  <a:extLst>
                    <a:ext uri="{9D8B030D-6E8A-4147-A177-3AD203B41FA5}">
                      <a16:colId xmlns:a16="http://schemas.microsoft.com/office/drawing/2014/main" val="2047001566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val="328754786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Nb-Ti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RRP 162/169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Jc</a:t>
                      </a:r>
                      <a:r>
                        <a:rPr lang="en-GB" sz="1100" u="none" strike="noStrike" dirty="0">
                          <a:effectLst/>
                        </a:rPr>
                        <a:t> at 4.2 K and 16 T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23.275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23.275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562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9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width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thickness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</a:t>
                      </a:r>
                      <a:r>
                        <a:rPr lang="en-GB" sz="1100" u="none" strike="noStrike" dirty="0" err="1">
                          <a:effectLst/>
                        </a:rPr>
                        <a:t>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0.500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043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487130F-AFB6-3AD8-89AD-96F56B09A3D3}"/>
              </a:ext>
            </a:extLst>
          </p:cNvPr>
          <p:cNvSpPr txBox="1"/>
          <p:nvPr/>
        </p:nvSpPr>
        <p:spPr>
          <a:xfrm>
            <a:off x="86779" y="1735373"/>
            <a:ext cx="67350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The Nb</a:t>
            </a:r>
            <a:r>
              <a:rPr lang="en-GB" sz="1600" baseline="-25000" noProof="0" dirty="0">
                <a:solidFill>
                  <a:srgbClr val="104282"/>
                </a:solidFill>
              </a:rPr>
              <a:t>3</a:t>
            </a:r>
            <a:r>
              <a:rPr lang="en-GB" sz="1600" noProof="0" dirty="0">
                <a:solidFill>
                  <a:srgbClr val="104282"/>
                </a:solidFill>
              </a:rPr>
              <a:t>Sn cable in BOND is made of 40 DEM-1.1 strands of 1.1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For this conceptual study, a </a:t>
            </a:r>
            <a:r>
              <a:rPr lang="en-GB" sz="1600" noProof="0" dirty="0">
                <a:solidFill>
                  <a:srgbClr val="C00000"/>
                </a:solidFill>
              </a:rPr>
              <a:t>hypothetical Nb-Ti conductor</a:t>
            </a:r>
            <a:r>
              <a:rPr lang="en-GB" sz="1600" noProof="0" dirty="0">
                <a:solidFill>
                  <a:srgbClr val="104282"/>
                </a:solidFill>
              </a:rPr>
              <a:t> was considered: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1.1 mm strand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cable identical to the BOND cable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A more </a:t>
            </a:r>
            <a:r>
              <a:rPr lang="en-GB" sz="1600" noProof="0" dirty="0">
                <a:solidFill>
                  <a:srgbClr val="C00000"/>
                </a:solidFill>
              </a:rPr>
              <a:t>realistic conductor using LHC 01 strands</a:t>
            </a:r>
            <a:r>
              <a:rPr lang="en-GB" sz="1600" noProof="0" dirty="0">
                <a:solidFill>
                  <a:srgbClr val="104282"/>
                </a:solidFill>
              </a:rPr>
              <a:t> (1.065 mm) will be considered in the next part.</a:t>
            </a:r>
          </a:p>
        </p:txBody>
      </p:sp>
    </p:spTree>
    <p:extLst>
      <p:ext uri="{BB962C8B-B14F-4D97-AF65-F5344CB8AC3E}">
        <p14:creationId xmlns:p14="http://schemas.microsoft.com/office/powerpoint/2010/main" val="2160236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6E888-96CC-E3D2-2070-78134CED6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11353E4-D9DB-6CA3-E815-F6F63648A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570" y="1517648"/>
            <a:ext cx="3887014" cy="3766571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7201B20E-F121-609A-D18C-3CC6EF0C0903}"/>
              </a:ext>
            </a:extLst>
          </p:cNvPr>
          <p:cNvGrpSpPr/>
          <p:nvPr/>
        </p:nvGrpSpPr>
        <p:grpSpPr>
          <a:xfrm>
            <a:off x="5614035" y="3182632"/>
            <a:ext cx="455043" cy="422228"/>
            <a:chOff x="2255106" y="3326771"/>
            <a:chExt cx="519564" cy="476225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FFB8E29-0E6E-DC4B-1F0A-D4BF238E4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55106" y="3466378"/>
              <a:ext cx="519564" cy="336618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BD5430-35C6-C66A-F917-70737C282A7E}"/>
                </a:ext>
              </a:extLst>
            </p:cNvPr>
            <p:cNvSpPr txBox="1"/>
            <p:nvPr/>
          </p:nvSpPr>
          <p:spPr>
            <a:xfrm>
              <a:off x="2255106" y="3326771"/>
              <a:ext cx="4074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0000"/>
                  </a:solidFill>
                </a:rPr>
                <a:t>20%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90D51F94-D219-545B-EBD6-83E768C650C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The Low Field Region – Criteria for Nb-Ti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1C1789-F1F7-AE6B-D889-C03A3F835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2A374-F3CE-8ECF-5330-21733B42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CBB3B3-583B-CC75-7978-69BC58711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7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7B4940C-2971-8DD1-DDE2-420859D5EAC6}"/>
              </a:ext>
            </a:extLst>
          </p:cNvPr>
          <p:cNvGrpSpPr/>
          <p:nvPr/>
        </p:nvGrpSpPr>
        <p:grpSpPr>
          <a:xfrm>
            <a:off x="8292789" y="1713161"/>
            <a:ext cx="3810356" cy="3186497"/>
            <a:chOff x="6096000" y="1285547"/>
            <a:chExt cx="5189407" cy="42869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9194F49-7C35-AD4A-99F4-312A7C249B36}"/>
                </a:ext>
              </a:extLst>
            </p:cNvPr>
            <p:cNvGrpSpPr/>
            <p:nvPr/>
          </p:nvGrpSpPr>
          <p:grpSpPr>
            <a:xfrm>
              <a:off x="6096000" y="1285547"/>
              <a:ext cx="5189407" cy="4286905"/>
              <a:chOff x="3252865" y="768558"/>
              <a:chExt cx="6160957" cy="5141314"/>
            </a:xfrm>
          </p:grpSpPr>
          <p:pic>
            <p:nvPicPr>
              <p:cNvPr id="6" name="Picture 5" descr="A rainbow colored diagram of a graph&#10;&#10;AI-generated content may be incorrect.">
                <a:extLst>
                  <a:ext uri="{FF2B5EF4-FFF2-40B4-BE49-F238E27FC236}">
                    <a16:creationId xmlns:a16="http://schemas.microsoft.com/office/drawing/2014/main" id="{296E1EDA-0C4F-8361-05E7-2B892E1F2E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22" t="15519" r="7741" b="12132"/>
              <a:stretch/>
            </p:blipFill>
            <p:spPr>
              <a:xfrm>
                <a:off x="3252865" y="948128"/>
                <a:ext cx="6160957" cy="4961744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573331F-DEEA-EF0A-3691-C7CB1C3E636B}"/>
                  </a:ext>
                </a:extLst>
              </p:cNvPr>
              <p:cNvSpPr/>
              <p:nvPr/>
            </p:nvSpPr>
            <p:spPr>
              <a:xfrm>
                <a:off x="6535711" y="768558"/>
                <a:ext cx="989351" cy="3147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4703EEE-53D4-377D-89E0-FF97AE6EDB6C}"/>
                </a:ext>
              </a:extLst>
            </p:cNvPr>
            <p:cNvGrpSpPr/>
            <p:nvPr/>
          </p:nvGrpSpPr>
          <p:grpSpPr>
            <a:xfrm>
              <a:off x="10029466" y="2565400"/>
              <a:ext cx="314684" cy="1727201"/>
              <a:chOff x="10029466" y="2565400"/>
              <a:chExt cx="314684" cy="1727201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F5ACFD8-3CA4-7EAC-56C0-442B27296AB7}"/>
                  </a:ext>
                </a:extLst>
              </p:cNvPr>
              <p:cNvSpPr/>
              <p:nvPr/>
            </p:nvSpPr>
            <p:spPr>
              <a:xfrm>
                <a:off x="10029466" y="2565400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00444A7F-5923-4D58-1647-401852AFF7FA}"/>
                  </a:ext>
                </a:extLst>
              </p:cNvPr>
              <p:cNvSpPr/>
              <p:nvPr/>
            </p:nvSpPr>
            <p:spPr>
              <a:xfrm flipV="1">
                <a:off x="10035816" y="3460751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EAE39E8-E8F7-4FEC-D00B-B273BD07FA96}"/>
                </a:ext>
              </a:extLst>
            </p:cNvPr>
            <p:cNvGrpSpPr/>
            <p:nvPr/>
          </p:nvGrpSpPr>
          <p:grpSpPr>
            <a:xfrm flipH="1">
              <a:off x="8103520" y="2565400"/>
              <a:ext cx="314684" cy="1727201"/>
              <a:chOff x="10029466" y="2565400"/>
              <a:chExt cx="314684" cy="1727201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5C13C228-A7C8-D5A4-30AC-49EDA7113126}"/>
                  </a:ext>
                </a:extLst>
              </p:cNvPr>
              <p:cNvSpPr/>
              <p:nvPr/>
            </p:nvSpPr>
            <p:spPr>
              <a:xfrm>
                <a:off x="10029466" y="2565400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6BCD6C2-E131-4E95-949E-BD98E35F6E56}"/>
                  </a:ext>
                </a:extLst>
              </p:cNvPr>
              <p:cNvSpPr/>
              <p:nvPr/>
            </p:nvSpPr>
            <p:spPr>
              <a:xfrm flipV="1">
                <a:off x="10035816" y="3460751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A781C9D-231D-0351-4074-29EA1B52870C}"/>
              </a:ext>
            </a:extLst>
          </p:cNvPr>
          <p:cNvSpPr txBox="1"/>
          <p:nvPr/>
        </p:nvSpPr>
        <p:spPr>
          <a:xfrm>
            <a:off x="205410" y="1741349"/>
            <a:ext cx="38870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Same current as in BOND: 19.34 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noProof="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Field region suitable for using Nb-Ti with </a:t>
            </a:r>
            <a:r>
              <a:rPr lang="en-GB" sz="1600" noProof="0" dirty="0">
                <a:solidFill>
                  <a:srgbClr val="C00000"/>
                </a:solidFill>
              </a:rPr>
              <a:t>20% margin </a:t>
            </a:r>
            <a:r>
              <a:rPr lang="en-GB" sz="1600" noProof="0" dirty="0">
                <a:solidFill>
                  <a:srgbClr val="104282"/>
                </a:solidFill>
              </a:rPr>
              <a:t>on the </a:t>
            </a:r>
            <a:r>
              <a:rPr lang="en-GB" sz="1600" noProof="0" dirty="0" err="1">
                <a:solidFill>
                  <a:srgbClr val="104282"/>
                </a:solidFill>
              </a:rPr>
              <a:t>loadline</a:t>
            </a:r>
            <a:r>
              <a:rPr lang="en-GB" sz="1600" noProof="0" dirty="0">
                <a:solidFill>
                  <a:srgbClr val="10428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20% margin seems a suitable value for impregnated Nb-Ti, but a discussion on this criteria should be addressed.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104282"/>
                </a:solidFill>
              </a:rPr>
              <a:t>Critical surfaces are defined in the references below.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F51836-746A-BAB2-8CB6-30DDB1440A86}"/>
              </a:ext>
            </a:extLst>
          </p:cNvPr>
          <p:cNvSpPr txBox="1"/>
          <p:nvPr/>
        </p:nvSpPr>
        <p:spPr>
          <a:xfrm>
            <a:off x="4688626" y="3628449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</a:rPr>
              <a:t>19.34 kA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BF89D4-B842-21E4-ACDD-DE2E32CA13F7}"/>
              </a:ext>
            </a:extLst>
          </p:cNvPr>
          <p:cNvSpPr txBox="1"/>
          <p:nvPr/>
        </p:nvSpPr>
        <p:spPr>
          <a:xfrm>
            <a:off x="0" y="5881308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B, </a:t>
            </a:r>
            <a:r>
              <a:rPr lang="en-US" sz="900" dirty="0" err="1"/>
              <a:t>Auchmann</a:t>
            </a:r>
            <a:r>
              <a:rPr lang="en-US" sz="900" dirty="0"/>
              <a:t>, et al. “High Field Magnet </a:t>
            </a:r>
            <a:r>
              <a:rPr lang="en-US" sz="900" dirty="0" err="1"/>
              <a:t>Programme</a:t>
            </a:r>
            <a:r>
              <a:rPr lang="en-US" sz="900" dirty="0"/>
              <a:t> – European Strategy Input”, arXiv:2504.16885 (2025)</a:t>
            </a:r>
          </a:p>
          <a:p>
            <a:r>
              <a:rPr lang="en-US" sz="900" dirty="0"/>
              <a:t>L. </a:t>
            </a:r>
            <a:r>
              <a:rPr lang="en-US" sz="900" dirty="0" err="1"/>
              <a:t>Bottura</a:t>
            </a:r>
            <a:r>
              <a:rPr lang="en-US" sz="900" i="1" dirty="0"/>
              <a:t>.</a:t>
            </a:r>
            <a:r>
              <a:rPr lang="en-US" sz="900" dirty="0"/>
              <a:t>, </a:t>
            </a:r>
            <a:r>
              <a:rPr lang="en-GB" sz="900" dirty="0"/>
              <a:t>A Practical Fit for the Critical Surface of </a:t>
            </a:r>
            <a:r>
              <a:rPr lang="en-GB" sz="900" dirty="0" err="1"/>
              <a:t>NbTi</a:t>
            </a:r>
            <a:r>
              <a:rPr lang="en-GB" sz="900" dirty="0">
                <a:effectLst/>
              </a:rPr>
              <a:t>,</a:t>
            </a:r>
            <a:r>
              <a:rPr lang="en-GB" sz="900" dirty="0"/>
              <a:t>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i="1" dirty="0"/>
              <a:t>10</a:t>
            </a:r>
            <a:r>
              <a:rPr lang="en-GB" sz="900" dirty="0"/>
              <a:t>, 1054</a:t>
            </a:r>
            <a:r>
              <a:rPr lang="en-GB" sz="900" i="1" dirty="0"/>
              <a:t> </a:t>
            </a:r>
            <a:r>
              <a:rPr lang="en-GB" sz="900" dirty="0"/>
              <a:t>(2000) </a:t>
            </a:r>
          </a:p>
        </p:txBody>
      </p:sp>
    </p:spTree>
    <p:extLst>
      <p:ext uri="{BB962C8B-B14F-4D97-AF65-F5344CB8AC3E}">
        <p14:creationId xmlns:p14="http://schemas.microsoft.com/office/powerpoint/2010/main" val="2908770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1DB81-2A64-FF2F-CA85-6B6CF306F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D62EC1A2-EA9D-8895-C381-FB79AC7B7091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2 options for the Nb-Ti blocks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8A0A52-06AA-C50D-3A1E-C995D1F79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E2A28-92B2-8ECB-C7F7-96340728A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CC6626-0E5D-5365-0980-09E3E1F3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8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3F4F5A-0083-2F5B-EC80-AC2E56423B1A}"/>
              </a:ext>
            </a:extLst>
          </p:cNvPr>
          <p:cNvSpPr txBox="1"/>
          <p:nvPr/>
        </p:nvSpPr>
        <p:spPr>
          <a:xfrm>
            <a:off x="976366" y="4892541"/>
            <a:ext cx="2413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104282"/>
                </a:solidFill>
              </a:rPr>
              <a:t>Easier for fabrication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104282"/>
                </a:solidFill>
              </a:rPr>
              <a:t>Less Nb-Ti turns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4EBE21-0CBC-2EAA-7BE8-A058ADC785D7}"/>
              </a:ext>
            </a:extLst>
          </p:cNvPr>
          <p:cNvSpPr txBox="1"/>
          <p:nvPr/>
        </p:nvSpPr>
        <p:spPr>
          <a:xfrm>
            <a:off x="6589618" y="4892540"/>
            <a:ext cx="3725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104282"/>
                </a:solidFill>
              </a:rPr>
              <a:t>Optimal use of the low field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104282"/>
                </a:solidFill>
              </a:rPr>
              <a:t>More Nb-Ti turns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37DE00-9673-CA3D-7125-96EE700A3F76}"/>
              </a:ext>
            </a:extLst>
          </p:cNvPr>
          <p:cNvGrpSpPr/>
          <p:nvPr/>
        </p:nvGrpSpPr>
        <p:grpSpPr>
          <a:xfrm>
            <a:off x="976366" y="1800099"/>
            <a:ext cx="4244844" cy="2674457"/>
            <a:chOff x="976366" y="1532346"/>
            <a:chExt cx="4244844" cy="26744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4797F7-A988-A0B8-AE29-C30753BD6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366" y="1532346"/>
              <a:ext cx="4244844" cy="267445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8EAC36B-CB74-7844-4CA3-D448A925AE17}"/>
                </a:ext>
              </a:extLst>
            </p:cNvPr>
            <p:cNvCxnSpPr>
              <a:cxnSpLocks/>
            </p:cNvCxnSpPr>
            <p:nvPr/>
          </p:nvCxnSpPr>
          <p:spPr>
            <a:xfrm>
              <a:off x="4456418" y="1575434"/>
              <a:ext cx="0" cy="12527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D56710-6B08-126A-3200-1C4689C1AAF4}"/>
              </a:ext>
            </a:extLst>
          </p:cNvPr>
          <p:cNvGrpSpPr/>
          <p:nvPr/>
        </p:nvGrpSpPr>
        <p:grpSpPr>
          <a:xfrm>
            <a:off x="6589618" y="1782343"/>
            <a:ext cx="4252553" cy="2681852"/>
            <a:chOff x="6589618" y="1514590"/>
            <a:chExt cx="4252553" cy="268185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487B00C-17FC-DF3F-1A01-D5C73D40B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9618" y="1514590"/>
              <a:ext cx="4252553" cy="2681852"/>
            </a:xfrm>
            <a:prstGeom prst="rect">
              <a:avLst/>
            </a:prstGeom>
          </p:spPr>
        </p:pic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C005FED1-B3A4-6440-E49A-B0DA8D6C54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34305" y="2067542"/>
              <a:ext cx="1276767" cy="24447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4DC29A2-5E44-1749-E70D-285AF6C996A4}"/>
              </a:ext>
            </a:extLst>
          </p:cNvPr>
          <p:cNvSpPr txBox="1"/>
          <p:nvPr/>
        </p:nvSpPr>
        <p:spPr>
          <a:xfrm>
            <a:off x="976366" y="1351515"/>
            <a:ext cx="4244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noProof="0" dirty="0">
                <a:solidFill>
                  <a:srgbClr val="104282"/>
                </a:solidFill>
              </a:rPr>
              <a:t>Flat coil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7B5FA5-0E4C-D2DA-1E45-0C0046FC5244}"/>
              </a:ext>
            </a:extLst>
          </p:cNvPr>
          <p:cNvSpPr txBox="1"/>
          <p:nvPr/>
        </p:nvSpPr>
        <p:spPr>
          <a:xfrm>
            <a:off x="6589618" y="1384436"/>
            <a:ext cx="4244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noProof="0" dirty="0">
                <a:solidFill>
                  <a:srgbClr val="104282"/>
                </a:solidFill>
              </a:rPr>
              <a:t>Stepped coil</a:t>
            </a:r>
          </a:p>
        </p:txBody>
      </p:sp>
    </p:spTree>
    <p:extLst>
      <p:ext uri="{BB962C8B-B14F-4D97-AF65-F5344CB8AC3E}">
        <p14:creationId xmlns:p14="http://schemas.microsoft.com/office/powerpoint/2010/main" val="2478160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92707-81AE-8C5C-DEB4-6FDD8B107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22222E93-4029-E2EF-E39C-D9DDA3FBB2DD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 BOND Case</a:t>
            </a:r>
          </a:p>
          <a:p>
            <a:r>
              <a:rPr lang="en-US" sz="2400" dirty="0"/>
              <a:t>14 T Flat version</a:t>
            </a:r>
          </a:p>
          <a:p>
            <a:endParaRPr lang="en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0A187-4F79-0646-3E8D-5739C38D2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09/10/2025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DFA57-2C56-044A-8FC6-49726B806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4CA9DC-604F-B399-9B3E-561DBBF18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50FBA60-0ACA-0FD9-C68F-CA5D1EB01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412678"/>
              </p:ext>
            </p:extLst>
          </p:nvPr>
        </p:nvGraphicFramePr>
        <p:xfrm>
          <a:off x="8893438" y="3331912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9.9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61.1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Nb-Ti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24.03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80.5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6A628CA9-5B64-4D6B-5B78-31DF50EE5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8944" y="4193218"/>
            <a:ext cx="2153848" cy="159188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B8E62DD-D88F-BA14-E642-3284CB70F8B0}"/>
              </a:ext>
            </a:extLst>
          </p:cNvPr>
          <p:cNvGrpSpPr/>
          <p:nvPr/>
        </p:nvGrpSpPr>
        <p:grpSpPr>
          <a:xfrm>
            <a:off x="8483022" y="74375"/>
            <a:ext cx="3607336" cy="3203696"/>
            <a:chOff x="4927587" y="2468559"/>
            <a:chExt cx="3986422" cy="3540364"/>
          </a:xfrm>
        </p:grpSpPr>
        <p:pic>
          <p:nvPicPr>
            <p:cNvPr id="7" name="Picture 6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344C54F4-0860-12C0-3989-130D6E869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27587" y="2468559"/>
              <a:ext cx="3986422" cy="3540364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2C0E52-20BE-8ACA-B0E4-6CCE96ACD6CD}"/>
                </a:ext>
              </a:extLst>
            </p:cNvPr>
            <p:cNvGrpSpPr/>
            <p:nvPr/>
          </p:nvGrpSpPr>
          <p:grpSpPr>
            <a:xfrm>
              <a:off x="5597525" y="2631851"/>
              <a:ext cx="2841625" cy="582854"/>
              <a:chOff x="5597525" y="2631851"/>
              <a:chExt cx="2841625" cy="58285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BBC6B43-0A97-E893-E31A-9A58E3A238AA}"/>
                  </a:ext>
                </a:extLst>
              </p:cNvPr>
              <p:cNvSpPr/>
              <p:nvPr/>
            </p:nvSpPr>
            <p:spPr>
              <a:xfrm>
                <a:off x="5597525" y="2646464"/>
                <a:ext cx="2841625" cy="5536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7CDC227-926C-B382-F28F-0D369A9CB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34671" y="2631851"/>
                <a:ext cx="1381813" cy="568242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E9B7E52-EDD1-A730-B3AC-81DD602905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462978" y="2646464"/>
                <a:ext cx="947597" cy="568241"/>
              </a:xfrm>
              <a:prstGeom prst="rect">
                <a:avLst/>
              </a:prstGeom>
            </p:spPr>
          </p:pic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B65AD7-BAB1-F1D1-A5FE-DECE33E46453}"/>
              </a:ext>
            </a:extLst>
          </p:cNvPr>
          <p:cNvGrpSpPr/>
          <p:nvPr/>
        </p:nvGrpSpPr>
        <p:grpSpPr>
          <a:xfrm>
            <a:off x="4728975" y="3162631"/>
            <a:ext cx="3625945" cy="3025441"/>
            <a:chOff x="356615" y="2344593"/>
            <a:chExt cx="4279393" cy="3570669"/>
          </a:xfrm>
        </p:grpSpPr>
        <p:pic>
          <p:nvPicPr>
            <p:cNvPr id="6" name="Picture 5" descr="A diagram of a graph&#10;&#10;AI-generated content may be incorrect.">
              <a:extLst>
                <a:ext uri="{FF2B5EF4-FFF2-40B4-BE49-F238E27FC236}">
                  <a16:creationId xmlns:a16="http://schemas.microsoft.com/office/drawing/2014/main" id="{A6E8370A-1EF8-2044-0A3F-C86ABE98A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7" t="16048" r="7745" b="12760"/>
            <a:stretch/>
          </p:blipFill>
          <p:spPr>
            <a:xfrm>
              <a:off x="356615" y="2416155"/>
              <a:ext cx="4279393" cy="349910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436D00F-F4A0-82FD-6017-32A37757C17B}"/>
                </a:ext>
              </a:extLst>
            </p:cNvPr>
            <p:cNvSpPr/>
            <p:nvPr/>
          </p:nvSpPr>
          <p:spPr>
            <a:xfrm>
              <a:off x="2559158" y="2344593"/>
              <a:ext cx="659958" cy="143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BB22E9C-7A70-0F3C-F832-97EE6DEBF3DA}"/>
              </a:ext>
            </a:extLst>
          </p:cNvPr>
          <p:cNvGrpSpPr/>
          <p:nvPr/>
        </p:nvGrpSpPr>
        <p:grpSpPr>
          <a:xfrm>
            <a:off x="4606214" y="126808"/>
            <a:ext cx="3960946" cy="2955473"/>
            <a:chOff x="9083019" y="257339"/>
            <a:chExt cx="2922439" cy="2180588"/>
          </a:xfrm>
        </p:grpSpPr>
        <p:pic>
          <p:nvPicPr>
            <p:cNvPr id="4" name="Picture 3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22AA8023-1F28-35A1-9586-17CE5977E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924" b="12760"/>
            <a:stretch/>
          </p:blipFill>
          <p:spPr>
            <a:xfrm>
              <a:off x="9083019" y="353766"/>
              <a:ext cx="2922439" cy="208416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06972BE-12A7-2986-AE5A-845B22240EC2}"/>
                </a:ext>
              </a:extLst>
            </p:cNvPr>
            <p:cNvSpPr/>
            <p:nvPr/>
          </p:nvSpPr>
          <p:spPr>
            <a:xfrm>
              <a:off x="10414184" y="257339"/>
              <a:ext cx="659958" cy="143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868FF63-6A76-4C08-ED43-E5912AA93227}"/>
              </a:ext>
            </a:extLst>
          </p:cNvPr>
          <p:cNvSpPr txBox="1"/>
          <p:nvPr/>
        </p:nvSpPr>
        <p:spPr>
          <a:xfrm>
            <a:off x="461977" y="1485329"/>
            <a:ext cx="40351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(10+16)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Nb-Ti: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(13+13)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50 %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nominal, </a:t>
            </a: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fractions are: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81.8% on the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104282"/>
                </a:solidFill>
              </a:rPr>
              <a:t>80.5% on the Nb-Ti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Limited by 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at 23.65 kA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A83606-5F09-F1FD-6DE4-6C905230EC8D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D2AEFB-FEBE-1E65-52CC-5580BA52B6FA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loadline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34198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144135</TotalTime>
  <Words>4113</Words>
  <Application>Microsoft Office PowerPoint</Application>
  <PresentationFormat>Widescreen</PresentationFormat>
  <Paragraphs>1430</Paragraphs>
  <Slides>34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Gloria Bellini</dc:creator>
  <cp:lastModifiedBy>Ariel Haziot</cp:lastModifiedBy>
  <cp:revision>774</cp:revision>
  <cp:lastPrinted>2024-02-15T07:26:43Z</cp:lastPrinted>
  <dcterms:created xsi:type="dcterms:W3CDTF">2024-01-21T16:26:46Z</dcterms:created>
  <dcterms:modified xsi:type="dcterms:W3CDTF">2025-10-09T07:29:43Z</dcterms:modified>
</cp:coreProperties>
</file>