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slideLayouts/slideLayout13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  <p:sldMasterId id="2147483670" r:id="rId12"/>
    <p:sldMasterId id="2147483672" r:id="rId13"/>
    <p:sldMasterId id="2147483673" r:id="rId14"/>
    <p:sldMasterId id="2147483674" r:id="rId15"/>
    <p:sldMasterId id="2147483675" r:id="rId16"/>
    <p:sldMasterId id="2147483677" r:id="rId17"/>
    <p:sldMasterId id="2147483678" r:id="rId18"/>
    <p:sldMasterId id="2147483679" r:id="rId19"/>
    <p:sldMasterId id="2147483680" r:id="rId20"/>
    <p:sldMasterId id="2147483681" r:id="rId2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5399B79A-4DDE-4C12-ADEA-EE8B9A3E019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B6F21FCC-5734-4AC3-A83C-8FFE7DA400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29DB7262-774D-4009-BA4F-87FE5FCC402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65D17ED1-DF44-4A46-B6AC-8ABC46F30AC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00543DE-C09B-4056-9806-DA4726924B9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C46DE8B-4D6B-4235-BB35-357B72C655A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06F8C5F-FD24-4611-A4B7-9C2C6C67AD2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69F0E78-D896-425B-8BFE-164449730D1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02958247-C4A9-471B-B7DA-9932A1D894B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2F2DC132-6413-4C58-85E2-43AB9B689A3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5E052B89-0470-4D7C-8A1D-C5FBD3E7964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6C722840-CEAB-4197-8DD5-88F48EE2ADE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theme" Target="../theme/theme15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3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3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Graphic 1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4742640" y="2075400"/>
            <a:ext cx="2706480" cy="270648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06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07880" y="1709640"/>
            <a:ext cx="1137564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50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5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07880" y="4589640"/>
            <a:ext cx="1137564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dt" idx="25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ftr" idx="26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sldNum" idx="27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01F3426-990A-4E5A-A519-73C83E7585FD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15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dt" idx="28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ftr" idx="29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sldNum" idx="30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95FFF5-4BAA-4D2F-A255-38CFDCD9C93E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23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523880" y="104616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dt" idx="31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ftr" idx="32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sldNum" idx="33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6F7B07F-B1AB-41D9-988F-A6259AE20CE8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chemeClr val="accent6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accent6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accent6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accent6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1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32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3" name="PlaceHolder 1"/>
          <p:cNvSpPr>
            <a:spLocks noGrp="1"/>
          </p:cNvSpPr>
          <p:nvPr>
            <p:ph type="dt" idx="34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ftr" idx="35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sldNum" idx="36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0F2F4BB-6A7C-4C74-8D65-28B992081244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37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8" name="TextBox 3"/>
          <p:cNvSpPr/>
          <p:nvPr/>
        </p:nvSpPr>
        <p:spPr>
          <a:xfrm>
            <a:off x="407880" y="6196320"/>
            <a:ext cx="11375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CH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home.cern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9" name="Picture 4"/>
          <p:cNvPicPr/>
          <p:nvPr/>
        </p:nvPicPr>
        <p:blipFill>
          <a:blip r:embed="rId3"/>
          <a:stretch/>
        </p:blipFill>
        <p:spPr>
          <a:xfrm>
            <a:off x="5558760" y="4869720"/>
            <a:ext cx="1074240" cy="107424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0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41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2" name="Image 2" descr="logooutline.eps"/>
          <p:cNvPicPr/>
          <p:nvPr/>
        </p:nvPicPr>
        <p:blipFill>
          <a:blip r:embed="rId3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50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br>
              <a:rPr sz="5000"/>
            </a:br>
            <a:endParaRPr lang="en-US" sz="5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144" name="Graphic 1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5052240" y="714600"/>
            <a:ext cx="2058840" cy="205884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46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7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Second level</a:t>
            </a:r>
            <a:endParaRPr lang="en-US" sz="18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Third level</a:t>
            </a:r>
            <a:endParaRPr lang="en-US" sz="17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dt" idx="37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ftr" idx="38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sldNum" idx="39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EF2F802-D2B5-47E5-B89A-D6E9EF11854F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53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4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86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dt" idx="40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ftr" idx="41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sldNum" idx="42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6E4E12B-1B31-400E-84EA-8F41F1C26F8B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9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60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dt" idx="43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ftr" idx="44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sldNum" idx="45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42E6B03-EC39-42A0-AC93-F5D56E8BD5A6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407880" y="1440000"/>
            <a:ext cx="11375640" cy="4760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67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8" name="PlaceHolder 1"/>
          <p:cNvSpPr>
            <a:spLocks noGrp="1"/>
          </p:cNvSpPr>
          <p:nvPr>
            <p:ph type="body"/>
          </p:nvPr>
        </p:nvSpPr>
        <p:spPr>
          <a:xfrm>
            <a:off x="0" y="3240"/>
            <a:ext cx="12191760" cy="637308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8075520" y="-18000"/>
            <a:ext cx="4115880" cy="6394320"/>
          </a:xfrm>
          <a:prstGeom prst="rect">
            <a:avLst/>
          </a:prstGeom>
          <a:solidFill>
            <a:schemeClr val="dk1">
              <a:alpha val="80000"/>
            </a:schemeClr>
          </a:solidFill>
          <a:ln w="0">
            <a:noFill/>
          </a:ln>
        </p:spPr>
        <p:txBody>
          <a:bodyPr lIns="180000" tIns="180000" rIns="180000" bIns="180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1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Second level</a:t>
            </a:r>
            <a:endParaRPr lang="en-US" sz="21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Third level</a:t>
            </a:r>
            <a:endParaRPr lang="en-US" sz="18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972000" lvl="3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dt" idx="46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ftr" idx="47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sldNum" idx="48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858F5EE-D8B5-4CE5-A825-6EACDDB2B511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8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561636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07880" y="1598760"/>
            <a:ext cx="5616360" cy="4601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86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167520" y="0"/>
            <a:ext cx="6024240" cy="636660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1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2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6"/>
          <p:cNvSpPr>
            <a:spLocks noGrp="1"/>
          </p:cNvSpPr>
          <p:nvPr>
            <p:ph type="sldNum" idx="3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05FFC8F-37FB-43EE-B6BE-71EB9B0C619A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3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74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86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172200" y="1592280"/>
            <a:ext cx="561132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972000" lvl="3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dt" idx="49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9" name="PlaceHolder 5"/>
          <p:cNvSpPr>
            <a:spLocks noGrp="1"/>
          </p:cNvSpPr>
          <p:nvPr>
            <p:ph type="ftr" idx="50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0" name="PlaceHolder 6"/>
          <p:cNvSpPr>
            <a:spLocks noGrp="1"/>
          </p:cNvSpPr>
          <p:nvPr>
            <p:ph type="sldNum" idx="51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C71860E-FFAF-4CE7-BCF8-50DDE0D6A2BD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82" name="Picture 8"/>
          <p:cNvPicPr/>
          <p:nvPr/>
        </p:nvPicPr>
        <p:blipFill>
          <a:blip r:embed="rId2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61636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07880" y="2427120"/>
            <a:ext cx="5616360" cy="376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24000" indent="-324000" defTabSz="9144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972000" lvl="3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172200" y="1604880"/>
            <a:ext cx="5616360" cy="65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172200" y="2427120"/>
            <a:ext cx="5611320" cy="376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24000" indent="-324000" defTabSz="9144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972000" lvl="3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dt" idx="52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ftr" idx="53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0" name="PlaceHolder 8"/>
          <p:cNvSpPr>
            <a:spLocks noGrp="1"/>
          </p:cNvSpPr>
          <p:nvPr>
            <p:ph type="sldNum" idx="54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3AB2862-F8FA-4F98-A7DC-E0B8F2348419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18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07880" y="159876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86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dt" idx="4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ftr" idx="5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 type="sldNum" idx="6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9249738-AAE4-48D3-A82A-66232ADAD4BD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6"/>
          <p:cNvSpPr>
            <a:spLocks noGrp="1"/>
          </p:cNvSpPr>
          <p:nvPr>
            <p:ph type="body"/>
          </p:nvPr>
        </p:nvSpPr>
        <p:spPr>
          <a:xfrm>
            <a:off x="6167520" y="1592280"/>
            <a:ext cx="561636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7"/>
          <p:cNvSpPr>
            <a:spLocks noGrp="1"/>
          </p:cNvSpPr>
          <p:nvPr>
            <p:ph type="body"/>
          </p:nvPr>
        </p:nvSpPr>
        <p:spPr>
          <a:xfrm>
            <a:off x="6167520" y="3969720"/>
            <a:ext cx="561636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29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07880" y="1598760"/>
            <a:ext cx="370800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864000" lvl="1" indent="-324000" defTabSz="914400">
              <a:lnSpc>
                <a:spcPct val="12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1296000" lvl="2" indent="-288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  <a:p>
            <a:pPr marL="1728000" lvl="3" indent="-216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Fourth level</a:t>
            </a:r>
            <a:endParaRPr lang="en-US" sz="1600" b="0" u="none" strike="noStrike">
              <a:solidFill>
                <a:schemeClr val="accent6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7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ftr" idx="8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sldNum" idx="9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FF7119E-6612-4CC4-A52B-43AE40A26177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8075520" y="1592280"/>
            <a:ext cx="370800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8124840" y="3969720"/>
            <a:ext cx="365904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8"/>
          <p:cNvSpPr>
            <a:spLocks noGrp="1"/>
          </p:cNvSpPr>
          <p:nvPr>
            <p:ph type="body"/>
          </p:nvPr>
        </p:nvSpPr>
        <p:spPr>
          <a:xfrm>
            <a:off x="4259160" y="1592280"/>
            <a:ext cx="365904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9"/>
          <p:cNvSpPr>
            <a:spLocks noGrp="1"/>
          </p:cNvSpPr>
          <p:nvPr>
            <p:ph type="body"/>
          </p:nvPr>
        </p:nvSpPr>
        <p:spPr>
          <a:xfrm>
            <a:off x="4259160" y="3978000"/>
            <a:ext cx="365904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42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61636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172200" y="1604880"/>
            <a:ext cx="5616360" cy="65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07880" y="2429280"/>
            <a:ext cx="5616360" cy="3779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dt" idx="10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ftr" idx="11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sldNum" idx="12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A2051B2-4DC3-4673-BC71-F1438484A791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8"/>
          <p:cNvSpPr>
            <a:spLocks noGrp="1"/>
          </p:cNvSpPr>
          <p:nvPr>
            <p:ph type="body"/>
          </p:nvPr>
        </p:nvSpPr>
        <p:spPr>
          <a:xfrm>
            <a:off x="6172200" y="2421000"/>
            <a:ext cx="5616360" cy="3779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GB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54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70800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8075520" y="1604880"/>
            <a:ext cx="3712680" cy="65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07880" y="2421000"/>
            <a:ext cx="3708000" cy="3779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body"/>
          </p:nvPr>
        </p:nvSpPr>
        <p:spPr>
          <a:xfrm>
            <a:off x="8075520" y="2416320"/>
            <a:ext cx="3712680" cy="3779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6"/>
          <p:cNvSpPr>
            <a:spLocks noGrp="1"/>
          </p:cNvSpPr>
          <p:nvPr>
            <p:ph type="body"/>
          </p:nvPr>
        </p:nvSpPr>
        <p:spPr>
          <a:xfrm>
            <a:off x="4253760" y="1601280"/>
            <a:ext cx="370800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accen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7"/>
          <p:cNvSpPr>
            <a:spLocks noGrp="1"/>
          </p:cNvSpPr>
          <p:nvPr>
            <p:ph type="body"/>
          </p:nvPr>
        </p:nvSpPr>
        <p:spPr>
          <a:xfrm>
            <a:off x="4253760" y="2430000"/>
            <a:ext cx="3708000" cy="3779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8"/>
          <p:cNvSpPr>
            <a:spLocks noGrp="1"/>
          </p:cNvSpPr>
          <p:nvPr>
            <p:ph type="dt" idx="13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9"/>
          <p:cNvSpPr>
            <a:spLocks noGrp="1"/>
          </p:cNvSpPr>
          <p:nvPr>
            <p:ph type="ftr" idx="14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10"/>
          <p:cNvSpPr>
            <a:spLocks noGrp="1"/>
          </p:cNvSpPr>
          <p:nvPr>
            <p:ph type="sldNum" idx="15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0C87E77-EC73-405A-AAE5-34C5CA842162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68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116240" y="1601280"/>
            <a:ext cx="3959640" cy="113076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36000" tIns="36000" rIns="36000" bIns="36000" anchor="ctr">
            <a:noAutofit/>
          </a:bodyPr>
          <a:lstStyle/>
          <a:p>
            <a:pPr marL="432000" indent="-324000" algn="ctr" defTabSz="9144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1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116240" y="2732400"/>
            <a:ext cx="3958920" cy="347688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dt" idx="16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ftr" idx="17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sldNum" idx="18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F85BEA8-196C-456A-A9BF-67C2F2E1A542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3240" y="5078520"/>
            <a:ext cx="3959640" cy="113076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36000" tIns="36000" rIns="36000" bIns="3600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21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8"/>
          <p:cNvSpPr>
            <a:spLocks noGrp="1"/>
          </p:cNvSpPr>
          <p:nvPr>
            <p:ph type="body"/>
          </p:nvPr>
        </p:nvSpPr>
        <p:spPr>
          <a:xfrm>
            <a:off x="3960" y="1601280"/>
            <a:ext cx="3958920" cy="347688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9"/>
          <p:cNvSpPr>
            <a:spLocks noGrp="1"/>
          </p:cNvSpPr>
          <p:nvPr>
            <p:ph type="body"/>
          </p:nvPr>
        </p:nvSpPr>
        <p:spPr>
          <a:xfrm>
            <a:off x="8232480" y="5078520"/>
            <a:ext cx="3959640" cy="113076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36000" tIns="36000" rIns="36000" bIns="3600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2100" b="0" u="none" strike="noStrike">
                <a:solidFill>
                  <a:schemeClr val="lt1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10"/>
          <p:cNvSpPr>
            <a:spLocks noGrp="1"/>
          </p:cNvSpPr>
          <p:nvPr>
            <p:ph type="body"/>
          </p:nvPr>
        </p:nvSpPr>
        <p:spPr>
          <a:xfrm>
            <a:off x="8232480" y="1601280"/>
            <a:ext cx="3958920" cy="347688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82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12920" y="1592280"/>
            <a:ext cx="11375640" cy="256356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07880" y="4294080"/>
            <a:ext cx="3708000" cy="1906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267080" y="4294080"/>
            <a:ext cx="3665160" cy="1906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dt" idx="19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ftr" idx="20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sldNum" idx="21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A13EF6-E9C9-43F1-BD2B-5ED1702C9A2D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0" name="PlaceHolder 8"/>
          <p:cNvSpPr>
            <a:spLocks noGrp="1"/>
          </p:cNvSpPr>
          <p:nvPr>
            <p:ph type="body"/>
          </p:nvPr>
        </p:nvSpPr>
        <p:spPr>
          <a:xfrm>
            <a:off x="8085600" y="4294080"/>
            <a:ext cx="3702600" cy="1906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</a:p>
          <a:p>
            <a:pPr marL="324000" lvl="1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Second level</a:t>
            </a:r>
          </a:p>
          <a:p>
            <a:pPr marL="648000" lvl="2" indent="-32400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</a:rPr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Straight Connector 7"/>
          <p:cNvCxnSpPr/>
          <p:nvPr/>
        </p:nvCxnSpPr>
        <p:spPr>
          <a:xfrm>
            <a:off x="403920" y="6370560"/>
            <a:ext cx="11380320" cy="360"/>
          </a:xfrm>
          <a:prstGeom prst="straightConnector1">
            <a:avLst/>
          </a:prstGeom>
          <a:ln w="6480">
            <a:solidFill>
              <a:schemeClr val="accent1"/>
            </a:solidFill>
            <a:miter/>
          </a:ln>
        </p:spPr>
      </p:cxnSp>
      <p:pic>
        <p:nvPicPr>
          <p:cNvPr id="94" name="Picture 8"/>
          <p:cNvPicPr/>
          <p:nvPr/>
        </p:nvPicPr>
        <p:blipFill>
          <a:blip r:embed="rId3"/>
          <a:stretch/>
        </p:blipFill>
        <p:spPr>
          <a:xfrm>
            <a:off x="403920" y="6438960"/>
            <a:ext cx="352080" cy="34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0" y="1592280"/>
            <a:ext cx="12191760" cy="294552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Drag and Drop picture</a:t>
            </a:r>
            <a:endParaRPr lang="en-US" sz="18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07880" y="4294080"/>
            <a:ext cx="3708000" cy="190620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0" tIns="72000" rIns="0" bIns="0"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24000" lvl="1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Second level</a:t>
            </a:r>
            <a:endParaRPr lang="en-US" sz="18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648000" lvl="2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Third level</a:t>
            </a:r>
            <a:endParaRPr lang="en-US" sz="17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267080" y="4294080"/>
            <a:ext cx="3665160" cy="190620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0" tIns="72000" rIns="0" bIns="0"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24000" lvl="1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Second level</a:t>
            </a:r>
            <a:endParaRPr lang="en-US" sz="18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648000" lvl="2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Third level</a:t>
            </a:r>
            <a:endParaRPr lang="en-US" sz="17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99" name="PlaceHolder 5"/>
          <p:cNvSpPr>
            <a:spLocks noGrp="1"/>
          </p:cNvSpPr>
          <p:nvPr>
            <p:ph type="dt" idx="22"/>
          </p:nvPr>
        </p:nvSpPr>
        <p:spPr>
          <a:xfrm>
            <a:off x="8101800" y="6424920"/>
            <a:ext cx="1773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&lt;date/time&gt;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 type="ftr" idx="23"/>
          </p:nvPr>
        </p:nvSpPr>
        <p:spPr>
          <a:xfrm>
            <a:off x="1145520" y="6424920"/>
            <a:ext cx="67870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GB" sz="85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&lt;footer&gt;</a:t>
            </a:r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 type="sldNum" idx="24"/>
          </p:nvPr>
        </p:nvSpPr>
        <p:spPr>
          <a:xfrm>
            <a:off x="11107440" y="64249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1050B93-9265-401D-AF4E-AA9FF183F62A}" type="slidenum">
              <a:rPr lang="en-GB" sz="85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‹#›</a:t>
            </a:fld>
            <a:endParaRPr lang="en-US" sz="8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2" name="PlaceHolder 8"/>
          <p:cNvSpPr>
            <a:spLocks noGrp="1"/>
          </p:cNvSpPr>
          <p:nvPr>
            <p:ph type="body"/>
          </p:nvPr>
        </p:nvSpPr>
        <p:spPr>
          <a:xfrm>
            <a:off x="8085600" y="4294080"/>
            <a:ext cx="3702600" cy="190620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0" tIns="72000" rIns="0" bIns="0"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100" b="1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24000" lvl="1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Second level</a:t>
            </a:r>
            <a:endParaRPr lang="en-US" sz="18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648000" lvl="2" indent="-324000" algn="ctr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F8F8F8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u="none" strike="noStrike">
                <a:solidFill>
                  <a:schemeClr val="lt2"/>
                </a:solidFill>
                <a:effectLst/>
                <a:uFillTx/>
                <a:latin typeface="Arial"/>
              </a:rPr>
              <a:t>Third level</a:t>
            </a:r>
            <a:endParaRPr lang="en-US" sz="17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578706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523880" y="104616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000" b="1" u="none" strike="noStrike" dirty="0">
                <a:solidFill>
                  <a:schemeClr val="dk1"/>
                </a:solidFill>
                <a:effectLst/>
                <a:uFillTx/>
                <a:latin typeface="Arial"/>
              </a:rPr>
              <a:t>Update on longitudinal impedance simulation of SPS-TECA goniometer</a:t>
            </a:r>
            <a:endParaRPr lang="en-US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" name="TextBox 3"/>
          <p:cNvSpPr/>
          <p:nvPr/>
        </p:nvSpPr>
        <p:spPr>
          <a:xfrm>
            <a:off x="2631240" y="3999240"/>
            <a:ext cx="692892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800" u="none" strike="noStrike" dirty="0">
                <a:effectLst/>
                <a:uFillTx/>
                <a:latin typeface="Arial"/>
              </a:rPr>
              <a:t>H. Pommerenke for the Impedance Team</a:t>
            </a:r>
          </a:p>
          <a:p>
            <a:pPr algn="ctr" defTabSz="914400">
              <a:lnSpc>
                <a:spcPct val="100000"/>
              </a:lnSpc>
            </a:pPr>
            <a:endParaRPr lang="en-US" dirty="0"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n-US" dirty="0">
                <a:latin typeface="Arial"/>
              </a:rPr>
              <a:t>Impedance Working Group #106</a:t>
            </a:r>
          </a:p>
          <a:p>
            <a:pPr algn="ctr" defTabSz="914400">
              <a:lnSpc>
                <a:spcPct val="100000"/>
              </a:lnSpc>
            </a:pPr>
            <a:r>
              <a:rPr lang="en-US" dirty="0">
                <a:latin typeface="Arial"/>
              </a:rPr>
              <a:t>07-Oct-2025</a:t>
            </a:r>
            <a:endParaRPr lang="en-US" sz="1800" u="none" strike="noStrike" dirty="0"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CA650BA5-8540-413E-A81F-BA522C188CA5}" type="slidenum">
              <a:rPr/>
              <a:t>1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/>
          </p:nvPr>
        </p:nvSpPr>
        <p:spPr>
          <a:xfrm>
            <a:off x="407880" y="1216440"/>
            <a:ext cx="11375640" cy="498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Installation of new crystal assemblies inside the TECA.41777 in SPS LSS4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References: L.S. Esposito </a:t>
            </a:r>
            <a:r>
              <a:rPr lang="en-US" sz="2100" b="0" u="sng" strike="noStrike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  <a:hlinkClick r:id="rId2"/>
              </a:rPr>
              <a:t>https://indico.cern.ch/event/1578706/</a:t>
            </a:r>
            <a:br>
              <a:rPr sz="2100"/>
            </a:br>
            <a:br>
              <a:rPr sz="2100"/>
            </a:b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ECR: [pending], EMDS [pending]</a:t>
            </a:r>
            <a:br>
              <a:rPr sz="2100"/>
            </a:br>
            <a:br>
              <a:rPr sz="2100"/>
            </a:b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“install new optimized crystal assemblies during the YETS 2025-26 to reduce the losses in LSS2 during the SPS slow extraction to the North Area and test their performance during MD in 2026.” (ECR draft)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title"/>
          </p:nvPr>
        </p:nvSpPr>
        <p:spPr>
          <a:xfrm>
            <a:off x="407880" y="15120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Context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195" name="Picture 194"/>
          <p:cNvPicPr/>
          <p:nvPr/>
        </p:nvPicPr>
        <p:blipFill>
          <a:blip r:embed="rId3"/>
          <a:stretch/>
        </p:blipFill>
        <p:spPr>
          <a:xfrm>
            <a:off x="8783640" y="3445200"/>
            <a:ext cx="3035880" cy="291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6" name="Picture 195"/>
          <p:cNvPicPr/>
          <p:nvPr/>
        </p:nvPicPr>
        <p:blipFill>
          <a:blip r:embed="rId4"/>
          <a:stretch/>
        </p:blipFill>
        <p:spPr>
          <a:xfrm>
            <a:off x="3164040" y="3774600"/>
            <a:ext cx="5553720" cy="2314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7" name="TextBox 196"/>
          <p:cNvSpPr txBox="1"/>
          <p:nvPr/>
        </p:nvSpPr>
        <p:spPr>
          <a:xfrm>
            <a:off x="6473520" y="6088680"/>
            <a:ext cx="1752120" cy="388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1600" b="0" i="1" u="none" strike="noStrike">
                <a:solidFill>
                  <a:srgbClr val="999999"/>
                </a:solidFill>
                <a:effectLst/>
                <a:uFillTx/>
                <a:latin typeface="Arial"/>
              </a:rPr>
              <a:t>L.S. Esposito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80D8CB01-F7EC-4B2E-8BDB-EE2382227F1B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/>
          </p:nvPr>
        </p:nvSpPr>
        <p:spPr>
          <a:xfrm>
            <a:off x="407880" y="1216440"/>
            <a:ext cx="11375640" cy="498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Before: 2 identical crystal holders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After:</a:t>
            </a:r>
            <a:endParaRPr lang="en-US" sz="2100" b="1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downstream crystal holder: 1 → 4 crystals</a:t>
            </a:r>
            <a:endParaRPr lang="en-US" sz="21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Larger openings in RF shield necessary </a:t>
            </a:r>
            <a:br>
              <a:rPr sz="2100"/>
            </a:br>
            <a:r>
              <a:rPr lang="en-US" sz="2100" b="0" u="none" strike="noStrike">
                <a:solidFill>
                  <a:schemeClr val="dk2"/>
                </a:solidFill>
                <a:effectLst/>
                <a:uFillTx/>
                <a:latin typeface="Arial"/>
              </a:rPr>
              <a:t>→ expect higher coupling to shielded volume</a:t>
            </a:r>
            <a:endParaRPr lang="en-US" sz="2100" b="0" u="none" strike="noStrike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title"/>
          </p:nvPr>
        </p:nvSpPr>
        <p:spPr>
          <a:xfrm>
            <a:off x="407880" y="15120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Changes in geometry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00" name="Picture 199"/>
          <p:cNvPicPr/>
          <p:nvPr/>
        </p:nvPicPr>
        <p:blipFill>
          <a:blip r:embed="rId2"/>
          <a:stretch/>
        </p:blipFill>
        <p:spPr>
          <a:xfrm>
            <a:off x="9050400" y="151200"/>
            <a:ext cx="3035880" cy="291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1" name="Picture 200"/>
          <p:cNvPicPr/>
          <p:nvPr/>
        </p:nvPicPr>
        <p:blipFill>
          <a:blip r:embed="rId3"/>
          <a:stretch/>
        </p:blipFill>
        <p:spPr>
          <a:xfrm>
            <a:off x="6840360" y="151200"/>
            <a:ext cx="2539800" cy="291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2" name="Picture 201"/>
          <p:cNvPicPr/>
          <p:nvPr/>
        </p:nvPicPr>
        <p:blipFill>
          <a:blip r:embed="rId4"/>
          <a:srcRect t="29028" b="23789"/>
          <a:stretch/>
        </p:blipFill>
        <p:spPr>
          <a:xfrm>
            <a:off x="78480" y="3894840"/>
            <a:ext cx="7765560" cy="230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3" name="Picture 202"/>
          <p:cNvPicPr/>
          <p:nvPr/>
        </p:nvPicPr>
        <p:blipFill>
          <a:blip r:embed="rId5"/>
          <a:stretch/>
        </p:blipFill>
        <p:spPr>
          <a:xfrm>
            <a:off x="8229600" y="3178080"/>
            <a:ext cx="3859200" cy="3046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4" name="Straight Connector 203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Straight Connector 204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Straight Connector 205"/>
          <p:cNvSpPr/>
          <p:nvPr/>
        </p:nvSpPr>
        <p:spPr>
          <a:xfrm>
            <a:off x="1975680" y="45774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7" name="Straight Connector 206"/>
          <p:cNvSpPr/>
          <p:nvPr/>
        </p:nvSpPr>
        <p:spPr>
          <a:xfrm>
            <a:off x="4568400" y="45072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90A056E9-CF01-4DA5-B4E3-EDF4DEE081AE}" type="slidenum">
              <a:t>3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/>
          </p:nvPr>
        </p:nvSpPr>
        <p:spPr>
          <a:xfrm>
            <a:off x="407879" y="1216440"/>
            <a:ext cx="11636975" cy="498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</a:rPr>
              <a:t>CST longitudinal impedance simulation (bunch </a:t>
            </a: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σ = 44 mm/c = 0.15 ns)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Slight worsening of spectrum, but still </a:t>
            </a:r>
            <a:r>
              <a:rPr lang="en-US" sz="2100" b="1" u="none" strike="noStrike" dirty="0">
                <a:solidFill>
                  <a:srgbClr val="00B050"/>
                </a:solidFill>
                <a:effectLst/>
                <a:uFillTx/>
                <a:latin typeface="Arial"/>
                <a:ea typeface="Arial"/>
              </a:rPr>
              <a:t>ok for beam </a:t>
            </a: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(exact frequency of peaks hard to simulate)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Modes shift downwards by ~15 MHz because of higher coupling through shield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title"/>
          </p:nvPr>
        </p:nvSpPr>
        <p:spPr>
          <a:xfrm>
            <a:off x="407880" y="15120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Impedance simulation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0" name="Straight Connector 209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1" name="Straight Connector 210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Straight Connector 211"/>
          <p:cNvSpPr/>
          <p:nvPr/>
        </p:nvSpPr>
        <p:spPr>
          <a:xfrm>
            <a:off x="1975680" y="45774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Straight Connector 212"/>
          <p:cNvSpPr/>
          <p:nvPr/>
        </p:nvSpPr>
        <p:spPr>
          <a:xfrm>
            <a:off x="4568400" y="45072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TextBox 213"/>
              <p:cNvSpPr txBox="1"/>
              <p:nvPr/>
            </p:nvSpPr>
            <p:spPr>
              <a:xfrm>
                <a:off x="5494680" y="3139560"/>
                <a:ext cx="1269720" cy="63468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:p15="http://schemas.microsoft.com/office/powerpoint/2012/main" xmlns:p14="http://schemas.microsoft.com/office/powerpoint/2010/main" xmlns="">
          <p:sp>
            <p:nvSpPr>
              <p:cNvPr id="214" name=""/>
              <p:cNvSpPr txBox="1"/>
              <p:nvPr/>
            </p:nvSpPr>
            <p:spPr>
              <a:xfrm>
                <a:off x="5494680" y="3139560"/>
                <a:ext cx="1269720" cy="6346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</p:sp>
        </mc:Fallback>
      </mc:AlternateContent>
      <p:pic>
        <p:nvPicPr>
          <p:cNvPr id="215" name="Picture 214"/>
          <p:cNvPicPr/>
          <p:nvPr/>
        </p:nvPicPr>
        <p:blipFill>
          <a:blip r:embed="rId3"/>
          <a:stretch/>
        </p:blipFill>
        <p:spPr>
          <a:xfrm>
            <a:off x="360" y="2720160"/>
            <a:ext cx="12191760" cy="3590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6" name="Speech Bubble: Rectangle 215"/>
          <p:cNvSpPr/>
          <p:nvPr/>
        </p:nvSpPr>
        <p:spPr>
          <a:xfrm>
            <a:off x="1207080" y="3350160"/>
            <a:ext cx="1666800" cy="829440"/>
          </a:xfrm>
          <a:prstGeom prst="wedgeRectCallout">
            <a:avLst>
              <a:gd name="adj1" fmla="val 51444"/>
              <a:gd name="adj2" fmla="val 117240"/>
            </a:avLst>
          </a:prstGeom>
          <a:solidFill>
            <a:srgbClr val="FF8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~50 % higher impedance and on beam spectral line</a:t>
            </a:r>
          </a:p>
        </p:txBody>
      </p:sp>
      <p:sp>
        <p:nvSpPr>
          <p:cNvPr id="217" name="Speech Bubble: Rectangle 216"/>
          <p:cNvSpPr/>
          <p:nvPr/>
        </p:nvSpPr>
        <p:spPr>
          <a:xfrm>
            <a:off x="5632560" y="3139560"/>
            <a:ext cx="1947600" cy="829440"/>
          </a:xfrm>
          <a:prstGeom prst="wedgeRectCallout">
            <a:avLst>
              <a:gd name="adj1" fmla="val -52509"/>
              <a:gd name="adj2" fmla="val 91171"/>
            </a:avLst>
          </a:prstGeom>
          <a:solidFill>
            <a:srgbClr val="FF8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Split in two because of asymmetry in RF shield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F3B909EF-C340-4D04-85D6-F9ABD1A73417}" type="slidenum">
              <a:rPr/>
              <a:t>4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08240" y="15156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Impedance</a:t>
            </a:r>
            <a:br>
              <a:rPr sz="3600"/>
            </a:b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simulation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19" name="Picture 218"/>
          <p:cNvPicPr/>
          <p:nvPr/>
        </p:nvPicPr>
        <p:blipFill>
          <a:blip r:embed="rId2"/>
          <a:stretch/>
        </p:blipFill>
        <p:spPr>
          <a:xfrm>
            <a:off x="4093560" y="0"/>
            <a:ext cx="7690320" cy="6304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0" name="TextBox 219"/>
          <p:cNvSpPr txBox="1"/>
          <p:nvPr/>
        </p:nvSpPr>
        <p:spPr>
          <a:xfrm>
            <a:off x="1531080" y="1854360"/>
            <a:ext cx="1658520" cy="599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280 MHz</a:t>
            </a:r>
          </a:p>
        </p:txBody>
      </p:sp>
      <p:pic>
        <p:nvPicPr>
          <p:cNvPr id="221" name="Picture 220"/>
          <p:cNvPicPr/>
          <p:nvPr/>
        </p:nvPicPr>
        <p:blipFill>
          <a:blip r:embed="rId3"/>
          <a:stretch/>
        </p:blipFill>
        <p:spPr>
          <a:xfrm>
            <a:off x="378360" y="2608560"/>
            <a:ext cx="3543120" cy="2686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7B693370-D234-4E2A-86FF-5EF1267315B1}" type="slidenum">
              <a:t>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08240" y="15156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Impedance</a:t>
            </a:r>
            <a:br>
              <a:rPr sz="3600"/>
            </a:b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simulation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23" name="Picture 222"/>
          <p:cNvPicPr/>
          <p:nvPr/>
        </p:nvPicPr>
        <p:blipFill>
          <a:blip r:embed="rId2"/>
          <a:stretch/>
        </p:blipFill>
        <p:spPr>
          <a:xfrm>
            <a:off x="3974040" y="11520"/>
            <a:ext cx="7822800" cy="631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4" name="TextBox 223"/>
          <p:cNvSpPr txBox="1"/>
          <p:nvPr/>
        </p:nvSpPr>
        <p:spPr>
          <a:xfrm>
            <a:off x="1337760" y="2161440"/>
            <a:ext cx="1658520" cy="599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564 MHz</a:t>
            </a:r>
          </a:p>
        </p:txBody>
      </p:sp>
      <p:pic>
        <p:nvPicPr>
          <p:cNvPr id="225" name="Picture 224"/>
          <p:cNvPicPr/>
          <p:nvPr/>
        </p:nvPicPr>
        <p:blipFill>
          <a:blip r:embed="rId3"/>
          <a:stretch/>
        </p:blipFill>
        <p:spPr>
          <a:xfrm>
            <a:off x="69120" y="2546280"/>
            <a:ext cx="3465720" cy="2628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DCA72FBC-A3D7-4388-930E-304F8420B809}" type="slidenum"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08240" y="15156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Impedance</a:t>
            </a:r>
            <a:br>
              <a:rPr sz="3600"/>
            </a:br>
            <a:r>
              <a:rPr lang="en-US" sz="3600" b="1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simulation</a:t>
            </a:r>
            <a:endParaRPr lang="en-US" sz="3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27" name="Picture 226"/>
          <p:cNvPicPr/>
          <p:nvPr/>
        </p:nvPicPr>
        <p:blipFill>
          <a:blip r:embed="rId2"/>
          <a:stretch/>
        </p:blipFill>
        <p:spPr>
          <a:xfrm>
            <a:off x="3639240" y="11520"/>
            <a:ext cx="8525880" cy="62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8" name="TextBox 227"/>
          <p:cNvSpPr txBox="1"/>
          <p:nvPr/>
        </p:nvSpPr>
        <p:spPr>
          <a:xfrm>
            <a:off x="966600" y="1983960"/>
            <a:ext cx="1658520" cy="599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593 MHz</a:t>
            </a:r>
          </a:p>
        </p:txBody>
      </p:sp>
      <p:pic>
        <p:nvPicPr>
          <p:cNvPr id="229" name="Picture 228"/>
          <p:cNvPicPr/>
          <p:nvPr/>
        </p:nvPicPr>
        <p:blipFill>
          <a:blip r:embed="rId3"/>
          <a:stretch/>
        </p:blipFill>
        <p:spPr>
          <a:xfrm>
            <a:off x="68760" y="2546280"/>
            <a:ext cx="3465720" cy="2628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DF4D5294-5F98-44DA-AD03-04A8E642E9C4}" type="slidenum">
              <a:t>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/>
          </p:nvPr>
        </p:nvSpPr>
        <p:spPr>
          <a:xfrm>
            <a:off x="407880" y="1216440"/>
            <a:ext cx="11375640" cy="498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Assuming SPS-LIU beam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Straight-forward calculation taking raw CST results: </a:t>
            </a:r>
            <a:br>
              <a:rPr sz="2100" dirty="0"/>
            </a:b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0.6 W → 9 W (x15 power loss)</a:t>
            </a:r>
            <a:br>
              <a:rPr sz="2100" dirty="0"/>
            </a:b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but this depends on exact position of impedance peaks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lang="en-US" sz="2100" b="1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Worst-case</a:t>
            </a:r>
            <a:r>
              <a:rPr lang="en-US" sz="2100" b="0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 scenario evaluated (C. Zannini): </a:t>
            </a:r>
            <a:r>
              <a:rPr lang="en-US" sz="2100" b="1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30 W total, 0.1 W on crystal</a:t>
            </a:r>
            <a:br>
              <a:rPr sz="2100" dirty="0"/>
            </a:br>
            <a:r>
              <a:rPr lang="en-US" sz="2100" b="1" u="none" strike="noStrike" dirty="0">
                <a:solidFill>
                  <a:schemeClr val="dk2"/>
                </a:solidFill>
                <a:effectLst/>
                <a:uFillTx/>
                <a:latin typeface="Arial"/>
                <a:ea typeface="Arial"/>
              </a:rPr>
              <a:t>→ </a:t>
            </a:r>
            <a:r>
              <a:rPr lang="en-US" sz="2100" b="1" u="none" strike="noStrike" dirty="0">
                <a:solidFill>
                  <a:schemeClr val="dk2">
                    <a:lumMod val="50000"/>
                  </a:schemeClr>
                </a:solidFill>
                <a:effectLst/>
                <a:uFillTx/>
                <a:latin typeface="Arial"/>
                <a:ea typeface="Arial"/>
              </a:rPr>
              <a:t>Still OK ??</a:t>
            </a:r>
            <a:endParaRPr lang="en-US" sz="2100" b="1" u="none" strike="noStrike" dirty="0">
              <a:solidFill>
                <a:schemeClr val="dk2">
                  <a:lumMod val="50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title"/>
          </p:nvPr>
        </p:nvSpPr>
        <p:spPr>
          <a:xfrm>
            <a:off x="407880" y="15120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600" b="1" u="none" strike="noStrike" dirty="0">
                <a:solidFill>
                  <a:schemeClr val="dk1"/>
                </a:solidFill>
                <a:effectLst/>
                <a:uFillTx/>
                <a:latin typeface="Arial"/>
              </a:rPr>
              <a:t>RF power loss</a:t>
            </a:r>
            <a:endParaRPr lang="en-US" sz="36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2" name="Straight Connector 231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3" name="Straight Connector 232"/>
          <p:cNvSpPr/>
          <p:nvPr/>
        </p:nvSpPr>
        <p:spPr>
          <a:xfrm flipV="1">
            <a:off x="9372600" y="5528160"/>
            <a:ext cx="2111040" cy="320400"/>
          </a:xfrm>
          <a:prstGeom prst="line">
            <a:avLst/>
          </a:prstGeom>
          <a:ln w="3816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4" name="Straight Connector 233"/>
          <p:cNvSpPr/>
          <p:nvPr/>
        </p:nvSpPr>
        <p:spPr>
          <a:xfrm>
            <a:off x="1975680" y="45774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5" name="Straight Connector 234"/>
          <p:cNvSpPr/>
          <p:nvPr/>
        </p:nvSpPr>
        <p:spPr>
          <a:xfrm>
            <a:off x="4568400" y="4507200"/>
            <a:ext cx="679680" cy="4482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TextBox 235"/>
              <p:cNvSpPr txBox="1"/>
              <p:nvPr/>
            </p:nvSpPr>
            <p:spPr>
              <a:xfrm>
                <a:off x="5494680" y="3139560"/>
                <a:ext cx="1269720" cy="63468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:p15="http://schemas.microsoft.com/office/powerpoint/2012/main" xmlns:p14="http://schemas.microsoft.com/office/powerpoint/2010/main" xmlns="">
          <p:sp>
            <p:nvSpPr>
              <p:cNvPr id="236" name=""/>
              <p:cNvSpPr txBox="1"/>
              <p:nvPr/>
            </p:nvSpPr>
            <p:spPr>
              <a:xfrm>
                <a:off x="5494680" y="3139560"/>
                <a:ext cx="1269720" cy="6346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</p:sp>
        </mc:Fallback>
      </mc:AlternateContent>
      <p:pic>
        <p:nvPicPr>
          <p:cNvPr id="237" name="Picture 236"/>
          <p:cNvPicPr/>
          <p:nvPr/>
        </p:nvPicPr>
        <p:blipFill>
          <a:blip r:embed="rId3"/>
          <a:stretch/>
        </p:blipFill>
        <p:spPr>
          <a:xfrm>
            <a:off x="694080" y="3220920"/>
            <a:ext cx="10356480" cy="3049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8" name="Picture 237"/>
          <p:cNvPicPr/>
          <p:nvPr/>
        </p:nvPicPr>
        <p:blipFill>
          <a:blip r:embed="rId4"/>
          <a:stretch/>
        </p:blipFill>
        <p:spPr>
          <a:xfrm>
            <a:off x="7494120" y="508320"/>
            <a:ext cx="4643640" cy="1916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Hermann Pommerenke | Impedance Working Group #106 | CERN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B34A4730-37A6-4177-81DF-5B99FD187F38}" type="slidenum">
              <a:rPr/>
              <a:t>8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r>
              <a:rPr lang="en-US"/>
              <a:t>07-Oct-2025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37655</TotalTime>
  <Words>378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8</vt:i4>
      </vt:variant>
    </vt:vector>
  </HeadingPairs>
  <TitlesOfParts>
    <vt:vector size="33" baseType="lpstr">
      <vt:lpstr>Arial</vt:lpstr>
      <vt:lpstr>Symbol</vt:lpstr>
      <vt:lpstr>Times New Roman</vt:lpstr>
      <vt:lpstr>Wingdings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CERN</vt:lpstr>
      <vt:lpstr>Update on longitudinal impedance simulation of SPS-TECA goniometer</vt:lpstr>
      <vt:lpstr>Context</vt:lpstr>
      <vt:lpstr>Changes in geometry</vt:lpstr>
      <vt:lpstr>Impedance simulation</vt:lpstr>
      <vt:lpstr>Impedance simulation</vt:lpstr>
      <vt:lpstr>Impedance simulation</vt:lpstr>
      <vt:lpstr>Impedance simulation</vt:lpstr>
      <vt:lpstr>RF power loss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Hermann Pommerenke</cp:lastModifiedBy>
  <cp:revision>2</cp:revision>
  <dcterms:modified xsi:type="dcterms:W3CDTF">2025-10-07T07:22:36Z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2024-07-18T08:46:29Z</dcterms:created>
  <dc:creator>Michela Neroni</dc:creator>
  <dc:description/>
  <dc:language>en-US</dc:language>
  <cp:lastModifiedBy/>
  <dcterms:modified xsi:type="dcterms:W3CDTF">2025-10-06T14:15:37Z</dcterms:modified>
  <cp:revision>118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</vt:r8>
  </property>
  <property fmtid="{D5CDD505-2E9C-101B-9397-08002B2CF9AE}" pid="3" name="PresentationFormat">
    <vt:lpwstr>Widescreen</vt:lpwstr>
  </property>
  <property fmtid="{D5CDD505-2E9C-101B-9397-08002B2CF9AE}" pid="4" name="Slides">
    <vt:r8>17</vt:r8>
  </property>
</Properties>
</file>