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64" r:id="rId4"/>
    <p:sldId id="265" r:id="rId5"/>
    <p:sldId id="266" r:id="rId6"/>
    <p:sldId id="267" r:id="rId7"/>
    <p:sldId id="257" r:id="rId8"/>
    <p:sldId id="259" r:id="rId9"/>
    <p:sldId id="270" r:id="rId10"/>
    <p:sldId id="271" r:id="rId11"/>
    <p:sldId id="268" r:id="rId12"/>
    <p:sldId id="269" r:id="rId13"/>
    <p:sldId id="277" r:id="rId14"/>
    <p:sldId id="274" r:id="rId15"/>
    <p:sldId id="278" r:id="rId16"/>
    <p:sldId id="279" r:id="rId17"/>
    <p:sldId id="281" r:id="rId18"/>
    <p:sldId id="280" r:id="rId19"/>
    <p:sldId id="282" r:id="rId20"/>
    <p:sldId id="283" r:id="rId21"/>
    <p:sldId id="272" r:id="rId22"/>
    <p:sldId id="275" r:id="rId23"/>
    <p:sldId id="27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033" autoAdjust="0"/>
  </p:normalViewPr>
  <p:slideViewPr>
    <p:cSldViewPr snapToGrid="0">
      <p:cViewPr varScale="1">
        <p:scale>
          <a:sx n="100" d="100"/>
          <a:sy n="100" d="100"/>
        </p:scale>
        <p:origin x="120" y="48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710C84-8B25-432D-A0BE-873513719B56}" type="doc">
      <dgm:prSet loTypeId="urn:microsoft.com/office/officeart/2005/8/layout/cycle7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AF86453A-756E-4724-B7A3-720B26A822B2}">
      <dgm:prSet phldrT="[Text]"/>
      <dgm:spPr/>
      <dgm:t>
        <a:bodyPr/>
        <a:lstStyle/>
        <a:p>
          <a:r>
            <a:rPr lang="en-US" dirty="0"/>
            <a:t>CVG DB</a:t>
          </a:r>
          <a:endParaRPr lang="en-GB" dirty="0"/>
        </a:p>
      </dgm:t>
    </dgm:pt>
    <dgm:pt modelId="{FADA1FA1-187D-49F1-B106-9F713D4E2761}" type="parTrans" cxnId="{57D91272-F834-4032-8B6B-E8E426B15B6B}">
      <dgm:prSet/>
      <dgm:spPr/>
      <dgm:t>
        <a:bodyPr/>
        <a:lstStyle/>
        <a:p>
          <a:endParaRPr lang="en-GB"/>
        </a:p>
      </dgm:t>
    </dgm:pt>
    <dgm:pt modelId="{7B129C53-1D6E-4071-9CFA-2EA14E4DB719}" type="sibTrans" cxnId="{57D91272-F834-4032-8B6B-E8E426B15B6B}">
      <dgm:prSet/>
      <dgm:spPr/>
      <dgm:t>
        <a:bodyPr/>
        <a:lstStyle/>
        <a:p>
          <a:endParaRPr lang="en-GB"/>
        </a:p>
      </dgm:t>
    </dgm:pt>
    <dgm:pt modelId="{E5F9076B-2920-41B4-9D24-7FCF80A4E3A2}">
      <dgm:prSet phldrT="[Text]"/>
      <dgm:spPr/>
      <dgm:t>
        <a:bodyPr/>
        <a:lstStyle/>
        <a:p>
          <a:r>
            <a:rPr lang="en-US" dirty="0"/>
            <a:t>Carpenter</a:t>
          </a:r>
          <a:endParaRPr lang="en-GB" dirty="0"/>
        </a:p>
      </dgm:t>
    </dgm:pt>
    <dgm:pt modelId="{3D4F8DA8-CEC6-4D04-97B1-CDBB4B57C081}" type="parTrans" cxnId="{7292EFB5-ED9D-4C20-BC67-ABB3B3FD0A4B}">
      <dgm:prSet/>
      <dgm:spPr/>
      <dgm:t>
        <a:bodyPr/>
        <a:lstStyle/>
        <a:p>
          <a:endParaRPr lang="en-GB"/>
        </a:p>
      </dgm:t>
    </dgm:pt>
    <dgm:pt modelId="{9A96AF85-CBA3-4A62-B016-D3AE15BF25C1}" type="sibTrans" cxnId="{7292EFB5-ED9D-4C20-BC67-ABB3B3FD0A4B}">
      <dgm:prSet/>
      <dgm:spPr/>
      <dgm:t>
        <a:bodyPr/>
        <a:lstStyle/>
        <a:p>
          <a:endParaRPr lang="en-GB"/>
        </a:p>
      </dgm:t>
    </dgm:pt>
    <dgm:pt modelId="{940C2D9E-E59B-4440-B84E-76704ACB435B}">
      <dgm:prSet phldrT="[Text]"/>
      <dgm:spPr/>
      <dgm:t>
        <a:bodyPr/>
        <a:lstStyle/>
        <a:p>
          <a:r>
            <a:rPr lang="en-US" dirty="0" err="1"/>
            <a:t>DIAdem</a:t>
          </a:r>
          <a:endParaRPr lang="en-GB" dirty="0"/>
        </a:p>
      </dgm:t>
    </dgm:pt>
    <dgm:pt modelId="{4A5AF447-C109-4802-BCE0-687999CC0AE1}" type="parTrans" cxnId="{2899B67E-8105-4127-8D15-E940F1F761AF}">
      <dgm:prSet/>
      <dgm:spPr/>
      <dgm:t>
        <a:bodyPr/>
        <a:lstStyle/>
        <a:p>
          <a:endParaRPr lang="en-GB"/>
        </a:p>
      </dgm:t>
    </dgm:pt>
    <dgm:pt modelId="{8881A7B2-7D0F-4BF2-B3BC-2F08A5B224BC}" type="sibTrans" cxnId="{2899B67E-8105-4127-8D15-E940F1F761AF}">
      <dgm:prSet/>
      <dgm:spPr/>
      <dgm:t>
        <a:bodyPr/>
        <a:lstStyle/>
        <a:p>
          <a:endParaRPr lang="en-GB"/>
        </a:p>
      </dgm:t>
    </dgm:pt>
    <dgm:pt modelId="{B16812B5-F6F0-4A61-A98D-1BE51819DDFE}" type="pres">
      <dgm:prSet presAssocID="{7E710C84-8B25-432D-A0BE-873513719B56}" presName="Name0" presStyleCnt="0">
        <dgm:presLayoutVars>
          <dgm:dir/>
          <dgm:resizeHandles val="exact"/>
        </dgm:presLayoutVars>
      </dgm:prSet>
      <dgm:spPr/>
    </dgm:pt>
    <dgm:pt modelId="{9886F45E-E512-4842-AA35-782E9C96363F}" type="pres">
      <dgm:prSet presAssocID="{AF86453A-756E-4724-B7A3-720B26A822B2}" presName="node" presStyleLbl="node1" presStyleIdx="0" presStyleCnt="3">
        <dgm:presLayoutVars>
          <dgm:bulletEnabled val="1"/>
        </dgm:presLayoutVars>
      </dgm:prSet>
      <dgm:spPr/>
    </dgm:pt>
    <dgm:pt modelId="{D4E295EB-5A21-4E2D-916A-5AE81996CD9B}" type="pres">
      <dgm:prSet presAssocID="{7B129C53-1D6E-4071-9CFA-2EA14E4DB719}" presName="sibTrans" presStyleLbl="sibTrans2D1" presStyleIdx="0" presStyleCnt="3"/>
      <dgm:spPr/>
    </dgm:pt>
    <dgm:pt modelId="{C4FB7739-FBAA-4039-831D-A1F1A83BBE15}" type="pres">
      <dgm:prSet presAssocID="{7B129C53-1D6E-4071-9CFA-2EA14E4DB719}" presName="connectorText" presStyleLbl="sibTrans2D1" presStyleIdx="0" presStyleCnt="3"/>
      <dgm:spPr/>
    </dgm:pt>
    <dgm:pt modelId="{848CF511-5F04-4257-8ECC-195AFC184181}" type="pres">
      <dgm:prSet presAssocID="{E5F9076B-2920-41B4-9D24-7FCF80A4E3A2}" presName="node" presStyleLbl="node1" presStyleIdx="1" presStyleCnt="3">
        <dgm:presLayoutVars>
          <dgm:bulletEnabled val="1"/>
        </dgm:presLayoutVars>
      </dgm:prSet>
      <dgm:spPr/>
    </dgm:pt>
    <dgm:pt modelId="{0CEDB4E6-ED87-4E8F-9C5A-3871B6A7F461}" type="pres">
      <dgm:prSet presAssocID="{9A96AF85-CBA3-4A62-B016-D3AE15BF25C1}" presName="sibTrans" presStyleLbl="sibTrans2D1" presStyleIdx="1" presStyleCnt="3"/>
      <dgm:spPr/>
    </dgm:pt>
    <dgm:pt modelId="{2337666B-D057-403F-A41F-C0A29415B6B4}" type="pres">
      <dgm:prSet presAssocID="{9A96AF85-CBA3-4A62-B016-D3AE15BF25C1}" presName="connectorText" presStyleLbl="sibTrans2D1" presStyleIdx="1" presStyleCnt="3"/>
      <dgm:spPr/>
    </dgm:pt>
    <dgm:pt modelId="{3CC545D4-0B3B-4A9E-90E3-4EF24B281DC3}" type="pres">
      <dgm:prSet presAssocID="{940C2D9E-E59B-4440-B84E-76704ACB435B}" presName="node" presStyleLbl="node1" presStyleIdx="2" presStyleCnt="3">
        <dgm:presLayoutVars>
          <dgm:bulletEnabled val="1"/>
        </dgm:presLayoutVars>
      </dgm:prSet>
      <dgm:spPr/>
    </dgm:pt>
    <dgm:pt modelId="{5264EF4C-AD34-4809-8F7E-A736D5A5F22C}" type="pres">
      <dgm:prSet presAssocID="{8881A7B2-7D0F-4BF2-B3BC-2F08A5B224BC}" presName="sibTrans" presStyleLbl="sibTrans2D1" presStyleIdx="2" presStyleCnt="3"/>
      <dgm:spPr/>
    </dgm:pt>
    <dgm:pt modelId="{05CF5508-81E8-4BE7-A354-33DDAB9CE616}" type="pres">
      <dgm:prSet presAssocID="{8881A7B2-7D0F-4BF2-B3BC-2F08A5B224BC}" presName="connectorText" presStyleLbl="sibTrans2D1" presStyleIdx="2" presStyleCnt="3"/>
      <dgm:spPr/>
    </dgm:pt>
  </dgm:ptLst>
  <dgm:cxnLst>
    <dgm:cxn modelId="{397EB013-9B4B-422F-AAB9-3F294753D2A2}" type="presOf" srcId="{9A96AF85-CBA3-4A62-B016-D3AE15BF25C1}" destId="{0CEDB4E6-ED87-4E8F-9C5A-3871B6A7F461}" srcOrd="0" destOrd="0" presId="urn:microsoft.com/office/officeart/2005/8/layout/cycle7"/>
    <dgm:cxn modelId="{EE4A1233-E135-45AE-894F-957740006271}" type="presOf" srcId="{7B129C53-1D6E-4071-9CFA-2EA14E4DB719}" destId="{D4E295EB-5A21-4E2D-916A-5AE81996CD9B}" srcOrd="0" destOrd="0" presId="urn:microsoft.com/office/officeart/2005/8/layout/cycle7"/>
    <dgm:cxn modelId="{94CEFF45-6A12-4DB8-BE0F-EF82EEB7FE41}" type="presOf" srcId="{AF86453A-756E-4724-B7A3-720B26A822B2}" destId="{9886F45E-E512-4842-AA35-782E9C96363F}" srcOrd="0" destOrd="0" presId="urn:microsoft.com/office/officeart/2005/8/layout/cycle7"/>
    <dgm:cxn modelId="{AACD816C-8A03-4E70-99FB-6CC5D666B240}" type="presOf" srcId="{7B129C53-1D6E-4071-9CFA-2EA14E4DB719}" destId="{C4FB7739-FBAA-4039-831D-A1F1A83BBE15}" srcOrd="1" destOrd="0" presId="urn:microsoft.com/office/officeart/2005/8/layout/cycle7"/>
    <dgm:cxn modelId="{57D91272-F834-4032-8B6B-E8E426B15B6B}" srcId="{7E710C84-8B25-432D-A0BE-873513719B56}" destId="{AF86453A-756E-4724-B7A3-720B26A822B2}" srcOrd="0" destOrd="0" parTransId="{FADA1FA1-187D-49F1-B106-9F713D4E2761}" sibTransId="{7B129C53-1D6E-4071-9CFA-2EA14E4DB719}"/>
    <dgm:cxn modelId="{23D4F076-D38C-4319-BBEC-29683F76C55B}" type="presOf" srcId="{940C2D9E-E59B-4440-B84E-76704ACB435B}" destId="{3CC545D4-0B3B-4A9E-90E3-4EF24B281DC3}" srcOrd="0" destOrd="0" presId="urn:microsoft.com/office/officeart/2005/8/layout/cycle7"/>
    <dgm:cxn modelId="{2899B67E-8105-4127-8D15-E940F1F761AF}" srcId="{7E710C84-8B25-432D-A0BE-873513719B56}" destId="{940C2D9E-E59B-4440-B84E-76704ACB435B}" srcOrd="2" destOrd="0" parTransId="{4A5AF447-C109-4802-BCE0-687999CC0AE1}" sibTransId="{8881A7B2-7D0F-4BF2-B3BC-2F08A5B224BC}"/>
    <dgm:cxn modelId="{7292EFB5-ED9D-4C20-BC67-ABB3B3FD0A4B}" srcId="{7E710C84-8B25-432D-A0BE-873513719B56}" destId="{E5F9076B-2920-41B4-9D24-7FCF80A4E3A2}" srcOrd="1" destOrd="0" parTransId="{3D4F8DA8-CEC6-4D04-97B1-CDBB4B57C081}" sibTransId="{9A96AF85-CBA3-4A62-B016-D3AE15BF25C1}"/>
    <dgm:cxn modelId="{082EBDC5-B73D-46A5-BF2B-FEEB7D127B8D}" type="presOf" srcId="{8881A7B2-7D0F-4BF2-B3BC-2F08A5B224BC}" destId="{5264EF4C-AD34-4809-8F7E-A736D5A5F22C}" srcOrd="0" destOrd="0" presId="urn:microsoft.com/office/officeart/2005/8/layout/cycle7"/>
    <dgm:cxn modelId="{4EABCDC8-B8BB-4581-B236-587B984DD6AB}" type="presOf" srcId="{E5F9076B-2920-41B4-9D24-7FCF80A4E3A2}" destId="{848CF511-5F04-4257-8ECC-195AFC184181}" srcOrd="0" destOrd="0" presId="urn:microsoft.com/office/officeart/2005/8/layout/cycle7"/>
    <dgm:cxn modelId="{99000AD9-7369-473A-A170-DD94C7A1411D}" type="presOf" srcId="{7E710C84-8B25-432D-A0BE-873513719B56}" destId="{B16812B5-F6F0-4A61-A98D-1BE51819DDFE}" srcOrd="0" destOrd="0" presId="urn:microsoft.com/office/officeart/2005/8/layout/cycle7"/>
    <dgm:cxn modelId="{3D4B94F2-3197-4C9A-9714-0BDF9B7D9794}" type="presOf" srcId="{8881A7B2-7D0F-4BF2-B3BC-2F08A5B224BC}" destId="{05CF5508-81E8-4BE7-A354-33DDAB9CE616}" srcOrd="1" destOrd="0" presId="urn:microsoft.com/office/officeart/2005/8/layout/cycle7"/>
    <dgm:cxn modelId="{E4C516F4-8013-4947-93BE-3E932CD3552D}" type="presOf" srcId="{9A96AF85-CBA3-4A62-B016-D3AE15BF25C1}" destId="{2337666B-D057-403F-A41F-C0A29415B6B4}" srcOrd="1" destOrd="0" presId="urn:microsoft.com/office/officeart/2005/8/layout/cycle7"/>
    <dgm:cxn modelId="{0D721A6B-0CF3-4201-AFC2-4A4C095F1D95}" type="presParOf" srcId="{B16812B5-F6F0-4A61-A98D-1BE51819DDFE}" destId="{9886F45E-E512-4842-AA35-782E9C96363F}" srcOrd="0" destOrd="0" presId="urn:microsoft.com/office/officeart/2005/8/layout/cycle7"/>
    <dgm:cxn modelId="{2BAC6734-4486-4B23-8C6E-E314ADA53A6C}" type="presParOf" srcId="{B16812B5-F6F0-4A61-A98D-1BE51819DDFE}" destId="{D4E295EB-5A21-4E2D-916A-5AE81996CD9B}" srcOrd="1" destOrd="0" presId="urn:microsoft.com/office/officeart/2005/8/layout/cycle7"/>
    <dgm:cxn modelId="{9FA77235-15E6-4670-AD83-E1AB4068D050}" type="presParOf" srcId="{D4E295EB-5A21-4E2D-916A-5AE81996CD9B}" destId="{C4FB7739-FBAA-4039-831D-A1F1A83BBE15}" srcOrd="0" destOrd="0" presId="urn:microsoft.com/office/officeart/2005/8/layout/cycle7"/>
    <dgm:cxn modelId="{E192417B-5F72-4B46-9CB6-0DEC0D88B358}" type="presParOf" srcId="{B16812B5-F6F0-4A61-A98D-1BE51819DDFE}" destId="{848CF511-5F04-4257-8ECC-195AFC184181}" srcOrd="2" destOrd="0" presId="urn:microsoft.com/office/officeart/2005/8/layout/cycle7"/>
    <dgm:cxn modelId="{383C7619-CE9E-466B-80E8-60011A960EBD}" type="presParOf" srcId="{B16812B5-F6F0-4A61-A98D-1BE51819DDFE}" destId="{0CEDB4E6-ED87-4E8F-9C5A-3871B6A7F461}" srcOrd="3" destOrd="0" presId="urn:microsoft.com/office/officeart/2005/8/layout/cycle7"/>
    <dgm:cxn modelId="{6C5A3AF9-4D76-42E4-950A-C0D1F2C720DF}" type="presParOf" srcId="{0CEDB4E6-ED87-4E8F-9C5A-3871B6A7F461}" destId="{2337666B-D057-403F-A41F-C0A29415B6B4}" srcOrd="0" destOrd="0" presId="urn:microsoft.com/office/officeart/2005/8/layout/cycle7"/>
    <dgm:cxn modelId="{ACC67787-D108-4521-B15A-612EFCF0D6D5}" type="presParOf" srcId="{B16812B5-F6F0-4A61-A98D-1BE51819DDFE}" destId="{3CC545D4-0B3B-4A9E-90E3-4EF24B281DC3}" srcOrd="4" destOrd="0" presId="urn:microsoft.com/office/officeart/2005/8/layout/cycle7"/>
    <dgm:cxn modelId="{50B0D43E-045A-4049-BA2C-EE63443A72CC}" type="presParOf" srcId="{B16812B5-F6F0-4A61-A98D-1BE51819DDFE}" destId="{5264EF4C-AD34-4809-8F7E-A736D5A5F22C}" srcOrd="5" destOrd="0" presId="urn:microsoft.com/office/officeart/2005/8/layout/cycle7"/>
    <dgm:cxn modelId="{8FC4AA50-0DD5-495A-9BEC-3DEEFE756002}" type="presParOf" srcId="{5264EF4C-AD34-4809-8F7E-A736D5A5F22C}" destId="{05CF5508-81E8-4BE7-A354-33DDAB9CE6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86F45E-E512-4842-AA35-782E9C96363F}">
      <dsp:nvSpPr>
        <dsp:cNvPr id="0" name=""/>
        <dsp:cNvSpPr/>
      </dsp:nvSpPr>
      <dsp:spPr>
        <a:xfrm>
          <a:off x="1428208" y="987"/>
          <a:ext cx="1710282" cy="85514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CVG DB</a:t>
          </a:r>
          <a:endParaRPr lang="en-GB" sz="2700" kern="1200" dirty="0"/>
        </a:p>
      </dsp:txBody>
      <dsp:txXfrm>
        <a:off x="1453254" y="26033"/>
        <a:ext cx="1660190" cy="805049"/>
      </dsp:txXfrm>
    </dsp:sp>
    <dsp:sp modelId="{D4E295EB-5A21-4E2D-916A-5AE81996CD9B}">
      <dsp:nvSpPr>
        <dsp:cNvPr id="0" name=""/>
        <dsp:cNvSpPr/>
      </dsp:nvSpPr>
      <dsp:spPr>
        <a:xfrm rot="3600000">
          <a:off x="2543764" y="1502020"/>
          <a:ext cx="891499" cy="29929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2633554" y="1561880"/>
        <a:ext cx="711919" cy="179579"/>
      </dsp:txXfrm>
    </dsp:sp>
    <dsp:sp modelId="{848CF511-5F04-4257-8ECC-195AFC184181}">
      <dsp:nvSpPr>
        <dsp:cNvPr id="0" name=""/>
        <dsp:cNvSpPr/>
      </dsp:nvSpPr>
      <dsp:spPr>
        <a:xfrm>
          <a:off x="2840536" y="2447211"/>
          <a:ext cx="1710282" cy="855141"/>
        </a:xfrm>
        <a:prstGeom prst="roundRect">
          <a:avLst>
            <a:gd name="adj" fmla="val 10000"/>
          </a:avLst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Carpenter</a:t>
          </a:r>
          <a:endParaRPr lang="en-GB" sz="2700" kern="1200" dirty="0"/>
        </a:p>
      </dsp:txBody>
      <dsp:txXfrm>
        <a:off x="2865582" y="2472257"/>
        <a:ext cx="1660190" cy="805049"/>
      </dsp:txXfrm>
    </dsp:sp>
    <dsp:sp modelId="{0CEDB4E6-ED87-4E8F-9C5A-3871B6A7F461}">
      <dsp:nvSpPr>
        <dsp:cNvPr id="0" name=""/>
        <dsp:cNvSpPr/>
      </dsp:nvSpPr>
      <dsp:spPr>
        <a:xfrm rot="10800000">
          <a:off x="1837600" y="2725132"/>
          <a:ext cx="891499" cy="29929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 rot="10800000">
        <a:off x="1927390" y="2784992"/>
        <a:ext cx="711919" cy="179579"/>
      </dsp:txXfrm>
    </dsp:sp>
    <dsp:sp modelId="{3CC545D4-0B3B-4A9E-90E3-4EF24B281DC3}">
      <dsp:nvSpPr>
        <dsp:cNvPr id="0" name=""/>
        <dsp:cNvSpPr/>
      </dsp:nvSpPr>
      <dsp:spPr>
        <a:xfrm>
          <a:off x="15880" y="2447211"/>
          <a:ext cx="1710282" cy="855141"/>
        </a:xfrm>
        <a:prstGeom prst="roundRect">
          <a:avLst>
            <a:gd name="adj" fmla="val 1000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/>
            <a:t>DIAdem</a:t>
          </a:r>
          <a:endParaRPr lang="en-GB" sz="2700" kern="1200" dirty="0"/>
        </a:p>
      </dsp:txBody>
      <dsp:txXfrm>
        <a:off x="40926" y="2472257"/>
        <a:ext cx="1660190" cy="805049"/>
      </dsp:txXfrm>
    </dsp:sp>
    <dsp:sp modelId="{5264EF4C-AD34-4809-8F7E-A736D5A5F22C}">
      <dsp:nvSpPr>
        <dsp:cNvPr id="0" name=""/>
        <dsp:cNvSpPr/>
      </dsp:nvSpPr>
      <dsp:spPr>
        <a:xfrm rot="18000000">
          <a:off x="1131436" y="1502020"/>
          <a:ext cx="891499" cy="29929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/>
        </a:p>
      </dsp:txBody>
      <dsp:txXfrm>
        <a:off x="1221226" y="1561880"/>
        <a:ext cx="711919" cy="1795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EF575-D586-6B8F-E6CF-4FCA472083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0AB6FD-F3ED-634F-8AED-D0FAFF0322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2C22B9-DB74-ADFF-2B93-4268E9CE6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31D3-C9E8-4885-865A-7AFE8D808C35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D5874C-A5C1-011E-7793-C11DE2FD8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8311B9-B3C4-4F6A-0B15-1A23694AA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EC0E-AD05-4B5A-88F1-0A4008847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394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20B27-99A9-4A35-80C8-56D80DEDD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6934D4-7429-09A1-E1CA-D84B32CED0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ADF98-4A03-DD6D-94CE-0BE0E30BA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31D3-C9E8-4885-865A-7AFE8D808C35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EE7BB-7EA7-145F-8B68-A99CDE905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800AF-C360-696E-ED25-2895C8DA6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EC0E-AD05-4B5A-88F1-0A4008847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924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7B7723-B285-C8ED-76D3-4C3CB6B2EC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702FB0-4D22-297B-57B5-789FCB297D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5F4B6-7E18-E274-CF52-3012D3323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31D3-C9E8-4885-865A-7AFE8D808C35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1D0E14-226B-2D68-9E47-41D2EDD8F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26E3B-72DF-E2BA-ABB7-800E3A40B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EC0E-AD05-4B5A-88F1-0A4008847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401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FBFF2-E273-4435-5B14-17CF7CC95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4A6EE-9DB7-0B93-F293-4B36F9E8D2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BD3698-F0DF-472D-6491-65674BAC7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31D3-C9E8-4885-865A-7AFE8D808C35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40A644-9F67-F150-CB61-F642A7EB2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B2B583-E414-00A9-4250-357DB7440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EC0E-AD05-4B5A-88F1-0A4008847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647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0B11B-2FA2-7495-0DF4-28163E4FF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EC5E22-9AD4-6BFA-B57A-AD1FA9DDD4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EEC28A-4A8D-D731-60A6-34F6DC568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31D3-C9E8-4885-865A-7AFE8D808C35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D9765-CFD5-A9EA-7281-3CCD853F8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FD6802-E30F-29F9-1914-D65CB1B7D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EC0E-AD05-4B5A-88F1-0A4008847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73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5B164-7AE2-2298-E36A-6BB61F6DA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599F9-5AF1-60B3-FC39-34E9D18CEF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AF8D52-4F1C-0EBF-A449-FDF1121888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3D97A9-1022-DD1A-2DC6-8C6B85F3F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31D3-C9E8-4885-865A-7AFE8D808C35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33B6F4-73EB-571F-930F-5F2E55E4A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7E1A59-779B-EAD3-AD9E-E13579662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EC0E-AD05-4B5A-88F1-0A4008847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742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9F7F5-EAC8-61DC-7040-9BCCF3DCE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40D76A-FBA5-DE42-A653-BD534C1F84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1E0458-3F20-4FE1-2853-04D113FAB4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772B61-5CC2-350E-8468-5E1D3B62FB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3A3A8E-540D-CDF8-240A-FDDC5D68D5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9C8262-34BC-AAC1-03B4-A5FA65DE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31D3-C9E8-4885-865A-7AFE8D808C35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3B7679-4339-575B-171C-E0F455DFD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D5F041-4E04-74AC-5C40-FD3D67884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EC0E-AD05-4B5A-88F1-0A4008847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370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69E7D-FC3B-FF94-31F1-FD1090D07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F182E4-AF43-7EF1-0050-2716947F9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31D3-C9E8-4885-865A-7AFE8D808C35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77ED94-2785-B05E-F623-0DA15E637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2A3A4D-54E7-C4C2-02AF-3518C5FA4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EC0E-AD05-4B5A-88F1-0A4008847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705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52661A-1D6F-E4C7-7DD9-BA5DF15B9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31D3-C9E8-4885-865A-7AFE8D808C35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26DBB3-F485-A919-6049-86A904F28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7F23CA-7FA8-1FA1-FBE9-0C8E847EE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EC0E-AD05-4B5A-88F1-0A4008847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435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D36EA-CA05-8446-D671-05B3434D9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82A00B-51F1-9E8B-2335-3D25655C01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9FB64D-88AD-42D8-8A24-EA5F2796AB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3205E-9F19-AC5D-7861-DA0B5E62F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31D3-C9E8-4885-865A-7AFE8D808C35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41A67B-EF3A-C341-9FD4-8544ADCC3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8E0C59-096C-B7EC-144A-89E407A4E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EC0E-AD05-4B5A-88F1-0A4008847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786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70B97-CD46-1B2E-8787-AA5A9F219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97ED7B-533E-A20B-8219-2558188B3D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9F023E-1303-F160-A94B-E028054DD5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B546B0-A539-089A-319A-579029DD4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31D3-C9E8-4885-865A-7AFE8D808C35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324E72-DC09-1DE7-F8B8-9CB833943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024EFA-E0B5-7AEE-176A-8E03388B0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6EC0E-AD05-4B5A-88F1-0A4008847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714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A45CB1-D029-C6B6-5669-9F82E3051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B5ADA4-648A-F424-0657-3FBB0F3396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6ACE0-2BFF-0F97-A617-448D52B434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D31D3-C9E8-4885-865A-7AFE8D808C35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05FEF-22D7-52C9-286F-FAE79A72C1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19D5C7-9D43-28D6-4AB1-46E19A71DD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6EC0E-AD05-4B5A-88F1-0A4008847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072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erson sitting at a desk working on a computer&#10;&#10;AI-generated content may be incorrect.">
            <a:extLst>
              <a:ext uri="{FF2B5EF4-FFF2-40B4-BE49-F238E27FC236}">
                <a16:creationId xmlns:a16="http://schemas.microsoft.com/office/drawing/2014/main" id="{B76EC316-F454-7835-3C97-192474EADF3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646" b="11085"/>
          <a:stretch>
            <a:fillRect/>
          </a:stretch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F3CD3E0-573F-F494-B081-E132765DEE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270" y="102914"/>
            <a:ext cx="10058400" cy="155095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en-GB" sz="5200" dirty="0">
                <a:solidFill>
                  <a:srgbClr val="FFFFFF"/>
                </a:solidFill>
              </a:rPr>
              <a:t>Carpenter: items, assemblies, circuits and test plans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BA2F9DA-C92B-A8FE-A0FC-2A4B84610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3752" y="5369748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2025.10.08 -- F</a:t>
            </a:r>
            <a:r>
              <a:rPr lang="en-US" dirty="0">
                <a:solidFill>
                  <a:srgbClr val="FFFFFF"/>
                </a:solidFill>
              </a:rPr>
              <a:t>. Mangiarotti</a:t>
            </a:r>
          </a:p>
        </p:txBody>
      </p:sp>
    </p:spTree>
    <p:extLst>
      <p:ext uri="{BB962C8B-B14F-4D97-AF65-F5344CB8AC3E}">
        <p14:creationId xmlns:p14="http://schemas.microsoft.com/office/powerpoint/2010/main" val="2857513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22AB7-059D-7BE9-D823-02714FCCA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Carpenter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4C650D7-C387-B0F0-2EE5-61D4DA44CC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4204663" cy="435133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3B7D54D-FBD8-13D9-81E4-10214500E9E2}"/>
              </a:ext>
            </a:extLst>
          </p:cNvPr>
          <p:cNvSpPr/>
          <p:nvPr/>
        </p:nvSpPr>
        <p:spPr>
          <a:xfrm>
            <a:off x="9207011" y="356262"/>
            <a:ext cx="1514475" cy="104725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Circuit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71ED88C-BF51-6337-46BB-2585B4F18FCB}"/>
              </a:ext>
            </a:extLst>
          </p:cNvPr>
          <p:cNvSpPr/>
          <p:nvPr/>
        </p:nvSpPr>
        <p:spPr>
          <a:xfrm>
            <a:off x="10536204" y="1689762"/>
            <a:ext cx="1514475" cy="63842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Circuit</a:t>
            </a:r>
          </a:p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properties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DCD67AE-30A3-A7E8-99BA-7089B8170D1C}"/>
              </a:ext>
            </a:extLst>
          </p:cNvPr>
          <p:cNvSpPr/>
          <p:nvPr/>
        </p:nvSpPr>
        <p:spPr>
          <a:xfrm>
            <a:off x="9207011" y="3353904"/>
            <a:ext cx="1329193" cy="11052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Item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3708E8C-3640-B948-90EB-85BAC426B1DA}"/>
              </a:ext>
            </a:extLst>
          </p:cNvPr>
          <p:cNvSpPr/>
          <p:nvPr/>
        </p:nvSpPr>
        <p:spPr>
          <a:xfrm>
            <a:off x="10408983" y="4669846"/>
            <a:ext cx="1447635" cy="5626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Item</a:t>
            </a:r>
          </a:p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properties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A2ABF3A-4EEC-0A91-9CC6-B5150EC1C0EA}"/>
              </a:ext>
            </a:extLst>
          </p:cNvPr>
          <p:cNvSpPr/>
          <p:nvPr/>
        </p:nvSpPr>
        <p:spPr>
          <a:xfrm>
            <a:off x="7627476" y="3055860"/>
            <a:ext cx="1398478" cy="11052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Assembly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FD33F3-7188-8C37-4BD6-A0FBBC5FD664}"/>
              </a:ext>
            </a:extLst>
          </p:cNvPr>
          <p:cNvSpPr/>
          <p:nvPr/>
        </p:nvSpPr>
        <p:spPr>
          <a:xfrm>
            <a:off x="7571817" y="5516658"/>
            <a:ext cx="1573406" cy="821068"/>
          </a:xfrm>
          <a:prstGeom prst="rect">
            <a:avLst/>
          </a:prstGeom>
          <a:solidFill>
            <a:schemeClr val="accent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Assembly</a:t>
            </a:r>
          </a:p>
          <a:p>
            <a:pPr algn="ctr"/>
            <a:r>
              <a:rPr lang="en-US" dirty="0"/>
              <a:t>setup</a:t>
            </a:r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72DB81-C6D6-703F-7F9F-08ACE0E6767C}"/>
              </a:ext>
            </a:extLst>
          </p:cNvPr>
          <p:cNvSpPr/>
          <p:nvPr/>
        </p:nvSpPr>
        <p:spPr>
          <a:xfrm>
            <a:off x="9273396" y="6337726"/>
            <a:ext cx="1732432" cy="520274"/>
          </a:xfrm>
          <a:prstGeom prst="rect">
            <a:avLst/>
          </a:prstGeom>
          <a:solidFill>
            <a:schemeClr val="accent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Assembly setup properties</a:t>
            </a:r>
            <a:endParaRPr lang="en-GB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BC2D487-1709-D900-C06F-730526F5A92A}"/>
              </a:ext>
            </a:extLst>
          </p:cNvPr>
          <p:cNvSpPr/>
          <p:nvPr/>
        </p:nvSpPr>
        <p:spPr>
          <a:xfrm>
            <a:off x="8357132" y="1851452"/>
            <a:ext cx="1514475" cy="47673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Circuits in item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9C89C99-06F2-DD64-B4EE-1C931FBC847A}"/>
              </a:ext>
            </a:extLst>
          </p:cNvPr>
          <p:cNvSpPr/>
          <p:nvPr/>
        </p:nvSpPr>
        <p:spPr>
          <a:xfrm>
            <a:off x="8449773" y="4674537"/>
            <a:ext cx="1514475" cy="47673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Items in assembly</a:t>
            </a:r>
            <a:endParaRPr lang="en-GB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91F604A-DC5B-B8D6-CB1E-C2F2176BA539}"/>
              </a:ext>
            </a:extLst>
          </p:cNvPr>
          <p:cNvCxnSpPr/>
          <p:nvPr/>
        </p:nvCxnSpPr>
        <p:spPr>
          <a:xfrm flipV="1">
            <a:off x="9542788" y="1403515"/>
            <a:ext cx="0" cy="4479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38B0DC9-9EFF-1EAC-DA9A-93DBBDF42BBF}"/>
              </a:ext>
            </a:extLst>
          </p:cNvPr>
          <p:cNvCxnSpPr/>
          <p:nvPr/>
        </p:nvCxnSpPr>
        <p:spPr>
          <a:xfrm>
            <a:off x="9447372" y="2328185"/>
            <a:ext cx="0" cy="102571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D918C60-6D1B-5FF5-0456-FD5B8F8E2CEC}"/>
              </a:ext>
            </a:extLst>
          </p:cNvPr>
          <p:cNvCxnSpPr/>
          <p:nvPr/>
        </p:nvCxnSpPr>
        <p:spPr>
          <a:xfrm flipV="1">
            <a:off x="8739706" y="4161091"/>
            <a:ext cx="0" cy="50875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5661378-F907-5F60-000E-CE7548CAA7D6}"/>
              </a:ext>
            </a:extLst>
          </p:cNvPr>
          <p:cNvCxnSpPr>
            <a:endCxn id="20" idx="2"/>
          </p:cNvCxnSpPr>
          <p:nvPr/>
        </p:nvCxnSpPr>
        <p:spPr>
          <a:xfrm flipH="1" flipV="1">
            <a:off x="8326715" y="4161091"/>
            <a:ext cx="30417" cy="135556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BB6B2CC-1A76-3A7E-CE05-45C806E283A5}"/>
              </a:ext>
            </a:extLst>
          </p:cNvPr>
          <p:cNvCxnSpPr/>
          <p:nvPr/>
        </p:nvCxnSpPr>
        <p:spPr>
          <a:xfrm flipV="1">
            <a:off x="9542788" y="4459135"/>
            <a:ext cx="0" cy="21071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C28F2C2-DE88-541B-7EE9-1027A07B9091}"/>
              </a:ext>
            </a:extLst>
          </p:cNvPr>
          <p:cNvCxnSpPr/>
          <p:nvPr/>
        </p:nvCxnSpPr>
        <p:spPr>
          <a:xfrm flipV="1">
            <a:off x="10408983" y="4459135"/>
            <a:ext cx="0" cy="21071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343EA59-AAA1-8603-8416-988CAEA616E4}"/>
              </a:ext>
            </a:extLst>
          </p:cNvPr>
          <p:cNvCxnSpPr/>
          <p:nvPr/>
        </p:nvCxnSpPr>
        <p:spPr>
          <a:xfrm flipH="1" flipV="1">
            <a:off x="9145223" y="6097104"/>
            <a:ext cx="302149" cy="24062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9CAC8324-BFC9-9AAC-6685-53961CDE4FFB}"/>
              </a:ext>
            </a:extLst>
          </p:cNvPr>
          <p:cNvSpPr/>
          <p:nvPr/>
        </p:nvSpPr>
        <p:spPr>
          <a:xfrm>
            <a:off x="5451648" y="5927192"/>
            <a:ext cx="1573406" cy="821068"/>
          </a:xfrm>
          <a:prstGeom prst="rect">
            <a:avLst/>
          </a:prstGeom>
          <a:solidFill>
            <a:schemeClr val="accent1">
              <a:lumMod val="5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Test plan</a:t>
            </a:r>
            <a:endParaRPr lang="en-GB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BD0AAC6-B5F0-F6E3-7C09-0FA69EE912B1}"/>
              </a:ext>
            </a:extLst>
          </p:cNvPr>
          <p:cNvCxnSpPr>
            <a:cxnSpLocks/>
          </p:cNvCxnSpPr>
          <p:nvPr/>
        </p:nvCxnSpPr>
        <p:spPr>
          <a:xfrm>
            <a:off x="7025054" y="6281605"/>
            <a:ext cx="54676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875DBB2-6033-B59B-3110-93BBCBC152DC}"/>
              </a:ext>
            </a:extLst>
          </p:cNvPr>
          <p:cNvCxnSpPr>
            <a:cxnSpLocks/>
          </p:cNvCxnSpPr>
          <p:nvPr/>
        </p:nvCxnSpPr>
        <p:spPr>
          <a:xfrm flipV="1">
            <a:off x="10621400" y="1403515"/>
            <a:ext cx="0" cy="28624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3E0695EF-F8E7-46D0-AE38-7C909F6F6E42}"/>
              </a:ext>
            </a:extLst>
          </p:cNvPr>
          <p:cNvSpPr/>
          <p:nvPr/>
        </p:nvSpPr>
        <p:spPr>
          <a:xfrm>
            <a:off x="1160890" y="3570136"/>
            <a:ext cx="3562185" cy="3101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Item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94567AE-0332-ABCB-F1D8-F7A94AFA7091}"/>
              </a:ext>
            </a:extLst>
          </p:cNvPr>
          <p:cNvSpPr/>
          <p:nvPr/>
        </p:nvSpPr>
        <p:spPr>
          <a:xfrm>
            <a:off x="1178015" y="3967700"/>
            <a:ext cx="3545059" cy="31010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Assembly</a:t>
            </a:r>
            <a:endParaRPr lang="en-GB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1B1C799-E9F1-B949-C89F-44CF349F8F06}"/>
              </a:ext>
            </a:extLst>
          </p:cNvPr>
          <p:cNvSpPr/>
          <p:nvPr/>
        </p:nvSpPr>
        <p:spPr>
          <a:xfrm>
            <a:off x="1178013" y="4417485"/>
            <a:ext cx="3545059" cy="310102"/>
          </a:xfrm>
          <a:prstGeom prst="rect">
            <a:avLst/>
          </a:prstGeom>
          <a:solidFill>
            <a:schemeClr val="accent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Assembly setup</a:t>
            </a:r>
            <a:endParaRPr lang="en-GB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2A22DA3-7899-2FCC-5946-C75E494E74C9}"/>
              </a:ext>
            </a:extLst>
          </p:cNvPr>
          <p:cNvSpPr/>
          <p:nvPr/>
        </p:nvSpPr>
        <p:spPr>
          <a:xfrm>
            <a:off x="1178011" y="4867271"/>
            <a:ext cx="3545059" cy="27085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Test plan</a:t>
            </a:r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DBDEE12-861C-7C97-59B4-85D4EB24A4F7}"/>
              </a:ext>
            </a:extLst>
          </p:cNvPr>
          <p:cNvSpPr txBox="1"/>
          <p:nvPr/>
        </p:nvSpPr>
        <p:spPr>
          <a:xfrm>
            <a:off x="4903292" y="1164750"/>
            <a:ext cx="2395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Wizard does everything</a:t>
            </a:r>
            <a:endParaRPr lang="en-GB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8C3A215-4738-ECC1-E9E7-0A9A7C759FA8}"/>
              </a:ext>
            </a:extLst>
          </p:cNvPr>
          <p:cNvCxnSpPr/>
          <p:nvPr/>
        </p:nvCxnSpPr>
        <p:spPr>
          <a:xfrm flipH="1">
            <a:off x="4230094" y="1546638"/>
            <a:ext cx="1311965" cy="1125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8036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29781-9CE7-CBDB-7893-F64752A44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CVG &lt;-&gt; </a:t>
            </a:r>
            <a:r>
              <a:rPr lang="en-US" dirty="0" err="1"/>
              <a:t>DIAdem</a:t>
            </a:r>
            <a:r>
              <a:rPr lang="en-US" dirty="0"/>
              <a:t> connection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C69FE-18F7-7D71-0A85-B6EB6EDF36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Content Placeholder 5">
            <a:extLst>
              <a:ext uri="{FF2B5EF4-FFF2-40B4-BE49-F238E27FC236}">
                <a16:creationId xmlns:a16="http://schemas.microsoft.com/office/drawing/2014/main" id="{B4701BBF-7E69-7D50-3055-890302AB73A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2500084"/>
              </p:ext>
            </p:extLst>
          </p:nvPr>
        </p:nvGraphicFramePr>
        <p:xfrm>
          <a:off x="7084612" y="258844"/>
          <a:ext cx="4566700" cy="33033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5978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6EEB2A3-F28C-97F9-F55A-A823BA0E9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659611-4259-514C-4D41-717365BCD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Items, Circuits, Assembly, Test plan created in Carpenter</a:t>
            </a:r>
          </a:p>
          <a:p>
            <a:r>
              <a:rPr lang="en-US" dirty="0"/>
              <a:t>Data is stored in the database Carvings (CVG)</a:t>
            </a:r>
          </a:p>
          <a:p>
            <a:r>
              <a:rPr lang="en-US" dirty="0"/>
              <a:t>CVG data is accessed from </a:t>
            </a:r>
            <a:r>
              <a:rPr lang="en-US" dirty="0" err="1"/>
              <a:t>DIAdem</a:t>
            </a:r>
            <a:endParaRPr lang="en-US" dirty="0"/>
          </a:p>
          <a:p>
            <a:r>
              <a:rPr lang="en-US" dirty="0" err="1"/>
              <a:t>DIAdem</a:t>
            </a:r>
            <a:r>
              <a:rPr lang="en-US" dirty="0"/>
              <a:t> output includes </a:t>
            </a:r>
            <a:r>
              <a:rPr lang="en-US" dirty="0" err="1"/>
              <a:t>Circuit_ID</a:t>
            </a:r>
            <a:r>
              <a:rPr lang="en-US" dirty="0"/>
              <a:t> retrieved from CVG</a:t>
            </a:r>
          </a:p>
          <a:p>
            <a:r>
              <a:rPr lang="en-US" dirty="0" err="1"/>
              <a:t>DIAdem</a:t>
            </a:r>
            <a:r>
              <a:rPr lang="en-US" dirty="0"/>
              <a:t> output (txt) file is uploaded to Carpenter</a:t>
            </a:r>
          </a:p>
          <a:p>
            <a:r>
              <a:rPr lang="en-US" dirty="0"/>
              <a:t>Carpenter parses txt file into CVG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59713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5F343-05F9-DD57-BBAC-C0DC565A1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automatically identify what is what?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BFBC1-3BB0-D743-47A0-4D7A3D712C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Example situation: D2 assembly</a:t>
            </a:r>
          </a:p>
          <a:p>
            <a:pPr lvl="1"/>
            <a:r>
              <a:rPr lang="en-US" dirty="0"/>
              <a:t>MBRD magnet with one circuit</a:t>
            </a:r>
          </a:p>
          <a:p>
            <a:pPr lvl="1"/>
            <a:r>
              <a:rPr lang="en-US" dirty="0"/>
              <a:t>MCBRD magnet with two identical circuits: AP1 and AP2</a:t>
            </a:r>
          </a:p>
          <a:p>
            <a:pPr lvl="1"/>
            <a:r>
              <a:rPr lang="en-US" dirty="0"/>
              <a:t>Another MCBRD magnet with two identical circuits: AP1 and AP2</a:t>
            </a:r>
          </a:p>
          <a:p>
            <a:r>
              <a:rPr lang="en-GB" dirty="0"/>
              <a:t>How to differentiate the magnets and the circuits?</a:t>
            </a:r>
          </a:p>
          <a:p>
            <a:r>
              <a:rPr lang="en-GB" dirty="0"/>
              <a:t>Solution: </a:t>
            </a:r>
          </a:p>
          <a:p>
            <a:pPr lvl="1"/>
            <a:r>
              <a:rPr lang="en-GB" dirty="0"/>
              <a:t>“circuit-item comment”: describes the functional position of the circuit in the item (e.g. “AP1”, “AP2”, “Inner”, etc). Mandatory if the item has more than one circuit.</a:t>
            </a:r>
          </a:p>
          <a:p>
            <a:pPr lvl="1"/>
            <a:r>
              <a:rPr lang="en-GB" dirty="0"/>
              <a:t>“item-assembly comment”: describes the functional position of the item in the assembly (e.g. “MCBRD.A”, “MCBRD.B”, etc). Mandatory if the assembly has more than one item.</a:t>
            </a:r>
          </a:p>
        </p:txBody>
      </p:sp>
    </p:spTree>
    <p:extLst>
      <p:ext uri="{BB962C8B-B14F-4D97-AF65-F5344CB8AC3E}">
        <p14:creationId xmlns:p14="http://schemas.microsoft.com/office/powerpoint/2010/main" val="273643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E091-A3D8-A670-F408-C99283CC1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Item-Assembly and Circuit-Item </a:t>
            </a:r>
            <a:br>
              <a:rPr lang="en-US" dirty="0"/>
            </a:br>
            <a:r>
              <a:rPr lang="en-US" dirty="0"/>
              <a:t>comments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2F024D-70F0-DDC8-F52F-E416AF4453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327" t="1600" r="44758" b="36000"/>
          <a:stretch>
            <a:fillRect/>
          </a:stretch>
        </p:blipFill>
        <p:spPr>
          <a:xfrm>
            <a:off x="8101584" y="257394"/>
            <a:ext cx="3822192" cy="6343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B8A8CB-2ACF-41A3-451A-3D203FEEC2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1200" r="45585" b="23600"/>
          <a:stretch>
            <a:fillRect/>
          </a:stretch>
        </p:blipFill>
        <p:spPr>
          <a:xfrm>
            <a:off x="268224" y="2002536"/>
            <a:ext cx="5995639" cy="40142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C9BA3B67-F85F-C732-A3C4-994C6C68161F}"/>
              </a:ext>
            </a:extLst>
          </p:cNvPr>
          <p:cNvSpPr/>
          <p:nvPr/>
        </p:nvSpPr>
        <p:spPr>
          <a:xfrm>
            <a:off x="630936" y="5193792"/>
            <a:ext cx="1554480" cy="43891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881797D6-6FDC-42E2-662C-414F6DD1C354}"/>
              </a:ext>
            </a:extLst>
          </p:cNvPr>
          <p:cNvSpPr/>
          <p:nvPr/>
        </p:nvSpPr>
        <p:spPr>
          <a:xfrm>
            <a:off x="6547104" y="2868168"/>
            <a:ext cx="1554480" cy="43891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0E8ED9-21DB-61FF-98D9-5407B09D319B}"/>
              </a:ext>
            </a:extLst>
          </p:cNvPr>
          <p:cNvSpPr txBox="1"/>
          <p:nvPr/>
        </p:nvSpPr>
        <p:spPr>
          <a:xfrm>
            <a:off x="302744" y="6308209"/>
            <a:ext cx="5961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Items can have different I-A comment in different Assemblies 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54A30E-B04E-6F25-7EEA-884068AFAB66}"/>
              </a:ext>
            </a:extLst>
          </p:cNvPr>
          <p:cNvSpPr txBox="1"/>
          <p:nvPr/>
        </p:nvSpPr>
        <p:spPr>
          <a:xfrm>
            <a:off x="7036692" y="4484560"/>
            <a:ext cx="212978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Circuits can have different C-I comment in different Items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98637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5D856-C59F-042F-5A33-DE9CF5EAB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</a:t>
            </a:r>
            <a:r>
              <a:rPr lang="en-US" dirty="0" err="1"/>
              <a:t>DIAdem</a:t>
            </a:r>
            <a:r>
              <a:rPr lang="en-US" dirty="0"/>
              <a:t> exploit these comments?</a:t>
            </a:r>
            <a:endParaRPr lang="en-GB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8222648A-01F6-C778-53F8-C051F372D5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6953062"/>
              </p:ext>
            </p:extLst>
          </p:nvPr>
        </p:nvGraphicFramePr>
        <p:xfrm>
          <a:off x="838200" y="1825625"/>
          <a:ext cx="10515600" cy="385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384154380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86897869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564804389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667702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OAQ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EMU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DMM-Blender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361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 Find Assembly in CVG matching name or MTF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Using file 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From user 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Using file or folder name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43166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2. Load </a:t>
                      </a:r>
                      <a:r>
                        <a:rPr lang="en-US" i="1" dirty="0"/>
                        <a:t>magnet parameter</a:t>
                      </a:r>
                      <a:r>
                        <a:rPr lang="en-US" dirty="0"/>
                        <a:t> file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314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3. Propose potential circuits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From </a:t>
                      </a:r>
                      <a:r>
                        <a:rPr lang="en-US" i="1" dirty="0"/>
                        <a:t>magnet parameter </a:t>
                      </a:r>
                      <a:r>
                        <a:rPr lang="en-US" dirty="0"/>
                        <a:t>+ CVG information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From </a:t>
                      </a:r>
                      <a:r>
                        <a:rPr lang="en-US" i="1" dirty="0"/>
                        <a:t>magnet parameter </a:t>
                      </a:r>
                      <a:r>
                        <a:rPr lang="en-US" dirty="0"/>
                        <a:t>+ CVG information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Only from CVG information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44030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221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If 2+ circuits have QH (e.g. Q1) the signals need to be defined in the </a:t>
                      </a:r>
                      <a:r>
                        <a:rPr lang="en-US" i="1" dirty="0"/>
                        <a:t>magnet parameter</a:t>
                      </a:r>
                      <a:r>
                        <a:rPr lang="en-US" dirty="0"/>
                        <a:t> file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QH linked to circuits are proposed based on the </a:t>
                      </a:r>
                      <a:r>
                        <a:rPr lang="en-US" i="1" dirty="0"/>
                        <a:t>magnet parameter</a:t>
                      </a:r>
                      <a:r>
                        <a:rPr lang="en-US" dirty="0"/>
                        <a:t> file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 </a:t>
                      </a:r>
                      <a:r>
                        <a:rPr lang="en-US" i="1" dirty="0"/>
                        <a:t>magnet parameter</a:t>
                      </a:r>
                      <a:r>
                        <a:rPr lang="en-US" dirty="0"/>
                        <a:t> file needed because all required information is in CVG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6791666"/>
                  </a:ext>
                </a:extLst>
              </a:tr>
            </a:tbl>
          </a:graphicData>
        </a:graphic>
      </p:graphicFrame>
      <p:pic>
        <p:nvPicPr>
          <p:cNvPr id="4" name="Picture 3" descr="A cartoon of a bird&#10;&#10;AI-generated content may be incorrect.">
            <a:extLst>
              <a:ext uri="{FF2B5EF4-FFF2-40B4-BE49-F238E27FC236}">
                <a16:creationId xmlns:a16="http://schemas.microsoft.com/office/drawing/2014/main" id="{1044D0DF-3400-359D-D946-4AD819D75F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559" y="1825625"/>
            <a:ext cx="360000" cy="360000"/>
          </a:xfrm>
          <a:prstGeom prst="rect">
            <a:avLst/>
          </a:prstGeom>
        </p:spPr>
      </p:pic>
      <p:pic>
        <p:nvPicPr>
          <p:cNvPr id="5" name="Picture 4" descr="A cartoon of a blender&#10;&#10;AI-generated content may be incorrect.">
            <a:extLst>
              <a:ext uri="{FF2B5EF4-FFF2-40B4-BE49-F238E27FC236}">
                <a16:creationId xmlns:a16="http://schemas.microsoft.com/office/drawing/2014/main" id="{9A44A457-2BE5-7486-F0E6-13D76E66EA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3071" y="1825625"/>
            <a:ext cx="360000" cy="360000"/>
          </a:xfrm>
          <a:prstGeom prst="rect">
            <a:avLst/>
          </a:prstGeom>
        </p:spPr>
      </p:pic>
      <p:pic>
        <p:nvPicPr>
          <p:cNvPr id="6" name="Picture 5" descr="A cartoon of a nut with eyes and a black background&#10;&#10;AI-generated content may be incorrect.">
            <a:extLst>
              <a:ext uri="{FF2B5EF4-FFF2-40B4-BE49-F238E27FC236}">
                <a16:creationId xmlns:a16="http://schemas.microsoft.com/office/drawing/2014/main" id="{7A0D2788-24E6-5FB3-1902-41464D6160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811" y="1829424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3112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13549-07CF-0B65-BCAC-5488FFC07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parameter files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AB8466-5744-6939-3176-5F74ADEFE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75" y="3371851"/>
            <a:ext cx="10229850" cy="15430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8F5331-35E6-AB3C-3364-7327AA7A98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75" y="1943377"/>
            <a:ext cx="10182225" cy="1162050"/>
          </a:xfrm>
          <a:prstGeom prst="rect">
            <a:avLst/>
          </a:prstGeom>
        </p:spPr>
      </p:pic>
      <p:pic>
        <p:nvPicPr>
          <p:cNvPr id="11" name="Picture 10" descr="A cartoon of a bird&#10;&#10;AI-generated content may be incorrect.">
            <a:extLst>
              <a:ext uri="{FF2B5EF4-FFF2-40B4-BE49-F238E27FC236}">
                <a16:creationId xmlns:a16="http://schemas.microsoft.com/office/drawing/2014/main" id="{B3DACE83-3350-2100-9148-63CEE36ECA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072" y="4986168"/>
            <a:ext cx="360000" cy="360000"/>
          </a:xfrm>
          <a:prstGeom prst="rect">
            <a:avLst/>
          </a:prstGeom>
        </p:spPr>
      </p:pic>
      <p:pic>
        <p:nvPicPr>
          <p:cNvPr id="12" name="Picture 11" descr="A cartoon of a nut with eyes and a black background&#10;&#10;AI-generated content may be incorrect.">
            <a:extLst>
              <a:ext uri="{FF2B5EF4-FFF2-40B4-BE49-F238E27FC236}">
                <a16:creationId xmlns:a16="http://schemas.microsoft.com/office/drawing/2014/main" id="{DB95019B-BA2D-E655-EE34-54E178B890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031" y="4986168"/>
            <a:ext cx="360000" cy="360000"/>
          </a:xfrm>
          <a:prstGeom prst="rect">
            <a:avLst/>
          </a:prstGeom>
        </p:spPr>
      </p:pic>
      <p:pic>
        <p:nvPicPr>
          <p:cNvPr id="13" name="Picture 12" descr="A cartoon of a nut with eyes and a black background&#10;&#10;AI-generated content may be incorrect.">
            <a:extLst>
              <a:ext uri="{FF2B5EF4-FFF2-40B4-BE49-F238E27FC236}">
                <a16:creationId xmlns:a16="http://schemas.microsoft.com/office/drawing/2014/main" id="{BE04794C-8746-9E6E-52D0-5A1EAC98AE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214" y="4986168"/>
            <a:ext cx="360000" cy="360000"/>
          </a:xfrm>
          <a:prstGeom prst="rect">
            <a:avLst/>
          </a:prstGeom>
        </p:spPr>
      </p:pic>
      <p:pic>
        <p:nvPicPr>
          <p:cNvPr id="14" name="Picture 13" descr="A cartoon of a nut with eyes and a black background&#10;&#10;AI-generated content may be incorrect.">
            <a:extLst>
              <a:ext uri="{FF2B5EF4-FFF2-40B4-BE49-F238E27FC236}">
                <a16:creationId xmlns:a16="http://schemas.microsoft.com/office/drawing/2014/main" id="{82E1F83C-88EF-EC31-E734-FB9BA8A2CC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884" y="4986168"/>
            <a:ext cx="360000" cy="360000"/>
          </a:xfrm>
          <a:prstGeom prst="rect">
            <a:avLst/>
          </a:prstGeom>
        </p:spPr>
      </p:pic>
      <p:pic>
        <p:nvPicPr>
          <p:cNvPr id="15" name="Picture 14" descr="A cartoon of a nut with eyes and a black background&#10;&#10;AI-generated content may be incorrect.">
            <a:extLst>
              <a:ext uri="{FF2B5EF4-FFF2-40B4-BE49-F238E27FC236}">
                <a16:creationId xmlns:a16="http://schemas.microsoft.com/office/drawing/2014/main" id="{3A2D6D54-ACE2-8E1D-D8F2-B351326118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554" y="4986168"/>
            <a:ext cx="360000" cy="360000"/>
          </a:xfrm>
          <a:prstGeom prst="rect">
            <a:avLst/>
          </a:prstGeom>
        </p:spPr>
      </p:pic>
      <p:pic>
        <p:nvPicPr>
          <p:cNvPr id="16" name="Picture 15" descr="A cartoon of a nut with eyes and a black background&#10;&#10;AI-generated content may be incorrect.">
            <a:extLst>
              <a:ext uri="{FF2B5EF4-FFF2-40B4-BE49-F238E27FC236}">
                <a16:creationId xmlns:a16="http://schemas.microsoft.com/office/drawing/2014/main" id="{E66F7699-5536-9147-1533-E1B206EE6A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006" y="4986168"/>
            <a:ext cx="360000" cy="360000"/>
          </a:xfrm>
          <a:prstGeom prst="rect">
            <a:avLst/>
          </a:prstGeom>
        </p:spPr>
      </p:pic>
      <p:pic>
        <p:nvPicPr>
          <p:cNvPr id="17" name="Picture 16" descr="A cartoon of a nut with eyes and a black background&#10;&#10;AI-generated content may be incorrect.">
            <a:extLst>
              <a:ext uri="{FF2B5EF4-FFF2-40B4-BE49-F238E27FC236}">
                <a16:creationId xmlns:a16="http://schemas.microsoft.com/office/drawing/2014/main" id="{85A8FF21-0318-B455-1372-8A1D513958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028" y="4986168"/>
            <a:ext cx="360000" cy="360000"/>
          </a:xfrm>
          <a:prstGeom prst="rect">
            <a:avLst/>
          </a:prstGeom>
        </p:spPr>
      </p:pic>
      <p:sp>
        <p:nvSpPr>
          <p:cNvPr id="18" name="Arrow: Up 17">
            <a:extLst>
              <a:ext uri="{FF2B5EF4-FFF2-40B4-BE49-F238E27FC236}">
                <a16:creationId xmlns:a16="http://schemas.microsoft.com/office/drawing/2014/main" id="{A1CA47F7-FC38-41B6-3DDF-BC29436C062F}"/>
              </a:ext>
            </a:extLst>
          </p:cNvPr>
          <p:cNvSpPr/>
          <p:nvPr/>
        </p:nvSpPr>
        <p:spPr>
          <a:xfrm>
            <a:off x="8367768" y="4986168"/>
            <a:ext cx="1044040" cy="1616295"/>
          </a:xfrm>
          <a:prstGeom prst="upArrow">
            <a:avLst>
              <a:gd name="adj1" fmla="val 53046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Item-Assembly comment</a:t>
            </a:r>
            <a:endParaRPr lang="en-GB" sz="1400" dirty="0"/>
          </a:p>
        </p:txBody>
      </p:sp>
      <p:sp>
        <p:nvSpPr>
          <p:cNvPr id="19" name="Arrow: Up 18">
            <a:extLst>
              <a:ext uri="{FF2B5EF4-FFF2-40B4-BE49-F238E27FC236}">
                <a16:creationId xmlns:a16="http://schemas.microsoft.com/office/drawing/2014/main" id="{329FDD9C-D410-E653-4B49-0362E4D6272E}"/>
              </a:ext>
            </a:extLst>
          </p:cNvPr>
          <p:cNvSpPr/>
          <p:nvPr/>
        </p:nvSpPr>
        <p:spPr>
          <a:xfrm>
            <a:off x="9714834" y="4986168"/>
            <a:ext cx="1044040" cy="1616295"/>
          </a:xfrm>
          <a:prstGeom prst="upArrow">
            <a:avLst>
              <a:gd name="adj1" fmla="val 53046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Circuit-Item comment</a:t>
            </a:r>
            <a:endParaRPr lang="en-GB" sz="1400" dirty="0"/>
          </a:p>
        </p:txBody>
      </p:sp>
      <p:sp>
        <p:nvSpPr>
          <p:cNvPr id="20" name="Arrow: Up 19">
            <a:extLst>
              <a:ext uri="{FF2B5EF4-FFF2-40B4-BE49-F238E27FC236}">
                <a16:creationId xmlns:a16="http://schemas.microsoft.com/office/drawing/2014/main" id="{94FA32EF-29EC-2BD6-14CA-E211656CCBE0}"/>
              </a:ext>
            </a:extLst>
          </p:cNvPr>
          <p:cNvSpPr/>
          <p:nvPr/>
        </p:nvSpPr>
        <p:spPr>
          <a:xfrm>
            <a:off x="553828" y="5049779"/>
            <a:ext cx="1044040" cy="1616295"/>
          </a:xfrm>
          <a:prstGeom prst="upArrow">
            <a:avLst>
              <a:gd name="adj1" fmla="val 53046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Circuit identifier for </a:t>
            </a:r>
            <a:r>
              <a:rPr lang="en-US" sz="1400" dirty="0" err="1"/>
              <a:t>DIAdem</a:t>
            </a:r>
            <a:r>
              <a:rPr lang="en-US" sz="1400" dirty="0"/>
              <a:t> users</a:t>
            </a:r>
            <a:endParaRPr lang="en-GB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01C6C1-91EC-551B-4EC9-F68B7B518939}"/>
              </a:ext>
            </a:extLst>
          </p:cNvPr>
          <p:cNvSpPr txBox="1"/>
          <p:nvPr/>
        </p:nvSpPr>
        <p:spPr>
          <a:xfrm>
            <a:off x="11125212" y="2346603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Q2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9CF807-5D44-4D22-C791-82E314327004}"/>
              </a:ext>
            </a:extLst>
          </p:cNvPr>
          <p:cNvSpPr txBox="1"/>
          <p:nvPr/>
        </p:nvSpPr>
        <p:spPr>
          <a:xfrm>
            <a:off x="11125212" y="377273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68090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CA1C18-A086-72A7-23E1-F0D9D39FBE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99ABA19-448B-8059-CD89-002E2818E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5326" y="-57149"/>
            <a:ext cx="5159016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D31FDB-D860-634D-8093-573AF0E0C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parameter files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4B6F5A-0AB6-665B-61F9-3192C0CBB56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92458"/>
          <a:stretch>
            <a:fillRect/>
          </a:stretch>
        </p:blipFill>
        <p:spPr>
          <a:xfrm>
            <a:off x="1943100" y="3048001"/>
            <a:ext cx="771525" cy="15430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22D3EB8-AE2D-898F-F905-7E60AD65BF2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3267"/>
          <a:stretch>
            <a:fillRect/>
          </a:stretch>
        </p:blipFill>
        <p:spPr>
          <a:xfrm>
            <a:off x="2823612" y="3048001"/>
            <a:ext cx="2734776" cy="154305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C7605FC-652F-34DF-96F8-886A3BB43E65}"/>
              </a:ext>
            </a:extLst>
          </p:cNvPr>
          <p:cNvSpPr/>
          <p:nvPr/>
        </p:nvSpPr>
        <p:spPr>
          <a:xfrm>
            <a:off x="1514475" y="4191000"/>
            <a:ext cx="4410075" cy="190500"/>
          </a:xfrm>
          <a:prstGeom prst="rect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FFA5B70-6561-2DE2-53CA-E357CB8E8492}"/>
              </a:ext>
            </a:extLst>
          </p:cNvPr>
          <p:cNvSpPr/>
          <p:nvPr/>
        </p:nvSpPr>
        <p:spPr>
          <a:xfrm>
            <a:off x="6806317" y="3864334"/>
            <a:ext cx="604299" cy="326666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6E4F8C78-C3B2-C7A0-AA86-287207713547}"/>
              </a:ext>
            </a:extLst>
          </p:cNvPr>
          <p:cNvSpPr/>
          <p:nvPr/>
        </p:nvSpPr>
        <p:spPr>
          <a:xfrm>
            <a:off x="6806316" y="6037980"/>
            <a:ext cx="604299" cy="326666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C93EA4-EA9B-7163-617C-4E42F05C4052}"/>
              </a:ext>
            </a:extLst>
          </p:cNvPr>
          <p:cNvSpPr txBox="1"/>
          <p:nvPr/>
        </p:nvSpPr>
        <p:spPr>
          <a:xfrm>
            <a:off x="580445" y="5128591"/>
            <a:ext cx="4977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Example matching a given circuit (</a:t>
            </a:r>
            <a:r>
              <a:rPr lang="en-US" dirty="0" err="1"/>
              <a:t>MCBRD_Blue</a:t>
            </a:r>
            <a:r>
              <a:rPr lang="en-US" dirty="0"/>
              <a:t>) from a given assembly (LMBRD01) via comments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4398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5441D5-3C49-309B-3FEA-B54A5164EB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B04BB-E9B6-5AE5-7935-6F7D0C883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parameter files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0D88C0-08B3-084D-5573-548A000F6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8910"/>
            <a:ext cx="12192000" cy="3544402"/>
          </a:xfrm>
          <a:prstGeom prst="rect">
            <a:avLst/>
          </a:prstGeom>
        </p:spPr>
      </p:pic>
      <p:sp>
        <p:nvSpPr>
          <p:cNvPr id="3" name="Left Brace 2">
            <a:extLst>
              <a:ext uri="{FF2B5EF4-FFF2-40B4-BE49-F238E27FC236}">
                <a16:creationId xmlns:a16="http://schemas.microsoft.com/office/drawing/2014/main" id="{CB85B3E8-A293-46C5-084D-75B71C74F076}"/>
              </a:ext>
            </a:extLst>
          </p:cNvPr>
          <p:cNvSpPr/>
          <p:nvPr/>
        </p:nvSpPr>
        <p:spPr>
          <a:xfrm>
            <a:off x="9652883" y="2577861"/>
            <a:ext cx="262393" cy="1433223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Left Brace 3">
            <a:extLst>
              <a:ext uri="{FF2B5EF4-FFF2-40B4-BE49-F238E27FC236}">
                <a16:creationId xmlns:a16="http://schemas.microsoft.com/office/drawing/2014/main" id="{66BAAA35-F42C-1FCE-E14F-EBD9B2D1185A}"/>
              </a:ext>
            </a:extLst>
          </p:cNvPr>
          <p:cNvSpPr/>
          <p:nvPr/>
        </p:nvSpPr>
        <p:spPr>
          <a:xfrm>
            <a:off x="9652882" y="4011084"/>
            <a:ext cx="262393" cy="1433223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3B4F88-45D6-A0CA-8A9D-63B0783E3903}"/>
              </a:ext>
            </a:extLst>
          </p:cNvPr>
          <p:cNvSpPr txBox="1"/>
          <p:nvPr/>
        </p:nvSpPr>
        <p:spPr>
          <a:xfrm>
            <a:off x="7542304" y="3109807"/>
            <a:ext cx="2110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MQXFA.A QH signals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EC03F9-AA58-C692-302F-0144BAA3CD86}"/>
              </a:ext>
            </a:extLst>
          </p:cNvPr>
          <p:cNvSpPr txBox="1"/>
          <p:nvPr/>
        </p:nvSpPr>
        <p:spPr>
          <a:xfrm>
            <a:off x="7542304" y="4543029"/>
            <a:ext cx="2110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MQXFA.B QH signals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27672F-E115-6F4D-4BDD-2F71CAFF28BD}"/>
              </a:ext>
            </a:extLst>
          </p:cNvPr>
          <p:cNvSpPr txBox="1"/>
          <p:nvPr/>
        </p:nvSpPr>
        <p:spPr>
          <a:xfrm>
            <a:off x="9915275" y="1647992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Q1/Q3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8601A9-37F3-7614-362F-D24F7082B3F0}"/>
              </a:ext>
            </a:extLst>
          </p:cNvPr>
          <p:cNvSpPr txBox="1"/>
          <p:nvPr/>
        </p:nvSpPr>
        <p:spPr>
          <a:xfrm>
            <a:off x="691763" y="6130456"/>
            <a:ext cx="10780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just to show how OAQ knows which QH signals correspond to which circuit in the Q1/Q3 (and similar) cases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28679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3CCC3-8517-4162-A89F-3D0468721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workflow for EMU</a:t>
            </a:r>
            <a:br>
              <a:rPr lang="en-US" dirty="0"/>
            </a:b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78E989-689F-3CF3-C0C8-AD3A4FE7E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5" y="1338262"/>
            <a:ext cx="6438900" cy="24479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E7CA6AA-D1EE-3E1F-7303-561386F512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2862" y="3248025"/>
            <a:ext cx="5857875" cy="35242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0AF9F06-42F0-99F6-949C-48C6068E1B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027906"/>
            <a:ext cx="5934075" cy="269788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AAD3B67-28D1-4598-7576-7AC9A2EFB75E}"/>
              </a:ext>
            </a:extLst>
          </p:cNvPr>
          <p:cNvSpPr txBox="1"/>
          <p:nvPr/>
        </p:nvSpPr>
        <p:spPr>
          <a:xfrm>
            <a:off x="1075461" y="6402943"/>
            <a:ext cx="281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Options from parameter file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DC0CF0-D795-AB18-1190-76ED91CA457C}"/>
              </a:ext>
            </a:extLst>
          </p:cNvPr>
          <p:cNvSpPr txBox="1"/>
          <p:nvPr/>
        </p:nvSpPr>
        <p:spPr>
          <a:xfrm>
            <a:off x="106266" y="3771444"/>
            <a:ext cx="2191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Input assembly name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4EED02B-687B-E34A-E18B-D7A3E2EAB66A}"/>
              </a:ext>
            </a:extLst>
          </p:cNvPr>
          <p:cNvSpPr txBox="1"/>
          <p:nvPr/>
        </p:nvSpPr>
        <p:spPr>
          <a:xfrm>
            <a:off x="10013840" y="3718292"/>
            <a:ext cx="2178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IDs matched from DB</a:t>
            </a:r>
            <a:endParaRPr lang="en-GB" dirty="0"/>
          </a:p>
        </p:txBody>
      </p:sp>
      <p:sp>
        <p:nvSpPr>
          <p:cNvPr id="19" name="Arrow: Bent-Up 18">
            <a:extLst>
              <a:ext uri="{FF2B5EF4-FFF2-40B4-BE49-F238E27FC236}">
                <a16:creationId xmlns:a16="http://schemas.microsoft.com/office/drawing/2014/main" id="{2BFAFAED-2CFA-4693-BB50-58B1C509CA58}"/>
              </a:ext>
            </a:extLst>
          </p:cNvPr>
          <p:cNvSpPr/>
          <p:nvPr/>
        </p:nvSpPr>
        <p:spPr>
          <a:xfrm rot="5400000">
            <a:off x="3107931" y="3949511"/>
            <a:ext cx="699259" cy="606153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Bent-Up 19">
            <a:extLst>
              <a:ext uri="{FF2B5EF4-FFF2-40B4-BE49-F238E27FC236}">
                <a16:creationId xmlns:a16="http://schemas.microsoft.com/office/drawing/2014/main" id="{1CEEF705-EF39-23B3-8510-62672F793852}"/>
              </a:ext>
            </a:extLst>
          </p:cNvPr>
          <p:cNvSpPr/>
          <p:nvPr/>
        </p:nvSpPr>
        <p:spPr>
          <a:xfrm>
            <a:off x="9821517" y="4140776"/>
            <a:ext cx="699259" cy="606153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A7F52034-B18B-6D9E-615F-D414E232D1BD}"/>
              </a:ext>
            </a:extLst>
          </p:cNvPr>
          <p:cNvSpPr/>
          <p:nvPr/>
        </p:nvSpPr>
        <p:spPr>
          <a:xfrm>
            <a:off x="8738483" y="3307743"/>
            <a:ext cx="469127" cy="262393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7CDA993A-8B70-640A-2DDD-3E00DA048FBB}"/>
              </a:ext>
            </a:extLst>
          </p:cNvPr>
          <p:cNvSpPr/>
          <p:nvPr/>
        </p:nvSpPr>
        <p:spPr>
          <a:xfrm>
            <a:off x="9662264" y="3297803"/>
            <a:ext cx="469127" cy="262393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09E7CF8D-18F9-4C16-08E2-8AE45EE36901}"/>
              </a:ext>
            </a:extLst>
          </p:cNvPr>
          <p:cNvSpPr/>
          <p:nvPr/>
        </p:nvSpPr>
        <p:spPr>
          <a:xfrm>
            <a:off x="7755629" y="3306740"/>
            <a:ext cx="469127" cy="262393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801A4960-A26C-8D90-247B-D9FBD4AE633A}"/>
              </a:ext>
            </a:extLst>
          </p:cNvPr>
          <p:cNvSpPr/>
          <p:nvPr/>
        </p:nvSpPr>
        <p:spPr>
          <a:xfrm>
            <a:off x="6576589" y="3272946"/>
            <a:ext cx="469127" cy="262393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 descr="A cartoon of a bird&#10;&#10;AI-generated content may be incorrect.">
            <a:extLst>
              <a:ext uri="{FF2B5EF4-FFF2-40B4-BE49-F238E27FC236}">
                <a16:creationId xmlns:a16="http://schemas.microsoft.com/office/drawing/2014/main" id="{B1714439-9E01-D5A3-29DA-72C12452C7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716" y="516516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704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AD6CD-0C5D-F2C2-1597-7D3FAEC80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Nomenclature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8A2A2D-BF3D-A069-DDE2-EC09E62529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4444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23,700+ Child Problem Solving Stock Illustrations, Royalty-Free Vector  Graphics &amp; Clip Art - iStock | Child problem solving clipart">
            <a:extLst>
              <a:ext uri="{FF2B5EF4-FFF2-40B4-BE49-F238E27FC236}">
                <a16:creationId xmlns:a16="http://schemas.microsoft.com/office/drawing/2014/main" id="{69FB1B8F-3D6D-56B3-CAA3-8ADE93EA3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0"/>
            <a:ext cx="5829300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7D2ABA0-5057-800A-BE59-5D30B108D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solve specific situations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7AD0-25F1-65B5-FC12-9AC09CA7EB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1219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3E20A-20C7-A85A-FBE1-B62E889A2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situations that can happen</a:t>
            </a: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50D74B3-4018-8524-F0FE-1DAC01A0C0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6087518"/>
              </p:ext>
            </p:extLst>
          </p:nvPr>
        </p:nvGraphicFramePr>
        <p:xfrm>
          <a:off x="838200" y="1825625"/>
          <a:ext cx="10515596" cy="303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885">
                  <a:extLst>
                    <a:ext uri="{9D8B030D-6E8A-4147-A177-3AD203B41FA5}">
                      <a16:colId xmlns:a16="http://schemas.microsoft.com/office/drawing/2014/main" val="551045773"/>
                    </a:ext>
                  </a:extLst>
                </a:gridCol>
                <a:gridCol w="4524292">
                  <a:extLst>
                    <a:ext uri="{9D8B030D-6E8A-4147-A177-3AD203B41FA5}">
                      <a16:colId xmlns:a16="http://schemas.microsoft.com/office/drawing/2014/main" val="2429281953"/>
                    </a:ext>
                  </a:extLst>
                </a:gridCol>
                <a:gridCol w="2218414">
                  <a:extLst>
                    <a:ext uri="{9D8B030D-6E8A-4147-A177-3AD203B41FA5}">
                      <a16:colId xmlns:a16="http://schemas.microsoft.com/office/drawing/2014/main" val="4131162328"/>
                    </a:ext>
                  </a:extLst>
                </a:gridCol>
                <a:gridCol w="3482005">
                  <a:extLst>
                    <a:ext uri="{9D8B030D-6E8A-4147-A177-3AD203B41FA5}">
                      <a16:colId xmlns:a16="http://schemas.microsoft.com/office/drawing/2014/main" val="35235621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Situation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What to use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none" dirty="0"/>
                        <a:t>Pay attention to</a:t>
                      </a:r>
                      <a:endParaRPr lang="en-GB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2015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New cold mass with new magnets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Wizard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none" dirty="0"/>
                        <a:t>Choose the right names</a:t>
                      </a:r>
                      <a:endParaRPr lang="en-GB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7115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New cold mass with existing magnets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Wizard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none" dirty="0"/>
                        <a:t>Choose the right existing items</a:t>
                      </a:r>
                      <a:endParaRPr lang="en-GB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29546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New magnet iteration (RMM1x, MQXFS4x)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Wizard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none" dirty="0"/>
                        <a:t>Use the right existing circuit</a:t>
                      </a:r>
                      <a:endParaRPr lang="en-GB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493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Re-test a magnet or a cold mass, in the same way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New test plan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none" dirty="0"/>
                        <a:t>Choose the right assembly setup</a:t>
                      </a:r>
                      <a:endParaRPr lang="en-GB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6326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Re-test a magnet or a cold mass, but differently (e.g. adding MM shaft or </a:t>
                      </a:r>
                      <a:r>
                        <a:rPr lang="en-US" dirty="0" err="1"/>
                        <a:t>anticryostats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New assembly setup, then new test plan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none" dirty="0"/>
                        <a:t>Choose the right assembly for the assembly setup, then the right setup for the new test plan</a:t>
                      </a:r>
                      <a:endParaRPr lang="en-GB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243808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EFEBED6-2675-B0E9-1712-2906CBBD4EE4}"/>
              </a:ext>
            </a:extLst>
          </p:cNvPr>
          <p:cNvSpPr txBox="1"/>
          <p:nvPr/>
        </p:nvSpPr>
        <p:spPr>
          <a:xfrm>
            <a:off x="906449" y="5931673"/>
            <a:ext cx="7360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Always: pay attention to </a:t>
            </a:r>
            <a:r>
              <a:rPr lang="en-US" u="sng" dirty="0"/>
              <a:t>Item-Assembly comment </a:t>
            </a:r>
            <a:r>
              <a:rPr lang="en-US" dirty="0"/>
              <a:t>and </a:t>
            </a:r>
            <a:r>
              <a:rPr lang="en-US" u="sng" dirty="0"/>
              <a:t>Circuit-Item comment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1146325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E0D27-61F6-FDF8-9E78-E05FD250B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problem: double cold mass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2CA52BF-8964-0949-49E0-D0E546CF4D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6856653" cy="4351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532BC0-961C-0A3C-73C7-B6B9FF7609A1}"/>
              </a:ext>
            </a:extLst>
          </p:cNvPr>
          <p:cNvSpPr txBox="1"/>
          <p:nvPr/>
        </p:nvSpPr>
        <p:spPr>
          <a:xfrm>
            <a:off x="8143875" y="1755622"/>
            <a:ext cx="389572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 cold masses (assemblies) with the same name and MTF code (C</a:t>
            </a:r>
            <a:r>
              <a:rPr lang="en-GB" dirty="0" err="1"/>
              <a:t>ase</a:t>
            </a:r>
            <a:r>
              <a:rPr lang="en-GB" dirty="0"/>
              <a:t> 5 before).</a:t>
            </a:r>
          </a:p>
          <a:p>
            <a:endParaRPr lang="en-GB" dirty="0"/>
          </a:p>
          <a:p>
            <a:r>
              <a:rPr lang="en-GB" dirty="0"/>
              <a:t>Since </a:t>
            </a:r>
            <a:r>
              <a:rPr lang="en-GB" dirty="0" err="1"/>
              <a:t>DIAdem</a:t>
            </a:r>
            <a:r>
              <a:rPr lang="en-GB" dirty="0"/>
              <a:t> matches file names with assembly name or MTF, it finds two matches and has an error: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Only solution: manually edit entries in CVG and remove one of the assemblies</a:t>
            </a:r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92194FF-72A6-526F-EC9D-FA65EA25FF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1" t="39804" r="30233" b="39306"/>
          <a:stretch>
            <a:fillRect/>
          </a:stretch>
        </p:blipFill>
        <p:spPr>
          <a:xfrm>
            <a:off x="8143874" y="3943592"/>
            <a:ext cx="3209926" cy="14326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CF17FA01-A3F6-F0DE-89BB-DAE16306A956}"/>
              </a:ext>
            </a:extLst>
          </p:cNvPr>
          <p:cNvSpPr/>
          <p:nvPr/>
        </p:nvSpPr>
        <p:spPr>
          <a:xfrm>
            <a:off x="1952625" y="3782157"/>
            <a:ext cx="590550" cy="29127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3F67CB1C-5A9B-4F38-CA2C-E0EB80FD9238}"/>
              </a:ext>
            </a:extLst>
          </p:cNvPr>
          <p:cNvSpPr/>
          <p:nvPr/>
        </p:nvSpPr>
        <p:spPr>
          <a:xfrm>
            <a:off x="1952625" y="4529579"/>
            <a:ext cx="590550" cy="29127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0202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9417D-A628-ADC3-DEFF-68D21B344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problem: item-assembly comment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BEE25AB-067D-18AF-311A-DB20B32905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7238664" cy="2843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0767A88-1B04-096F-06D9-843B8C7D0B58}"/>
              </a:ext>
            </a:extLst>
          </p:cNvPr>
          <p:cNvSpPr txBox="1"/>
          <p:nvPr/>
        </p:nvSpPr>
        <p:spPr>
          <a:xfrm>
            <a:off x="8638760" y="1690688"/>
            <a:ext cx="316230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the CP there were two magnets with the item-assembly comment “MCSXF”, when one should have been “MCSSXF”</a:t>
            </a:r>
          </a:p>
          <a:p>
            <a:endParaRPr lang="en-GB" dirty="0"/>
          </a:p>
          <a:p>
            <a:r>
              <a:rPr lang="en-GB" dirty="0"/>
              <a:t>This was difficult to find because there are 9 items…</a:t>
            </a:r>
          </a:p>
          <a:p>
            <a:endParaRPr lang="en-GB" dirty="0"/>
          </a:p>
          <a:p>
            <a:r>
              <a:rPr lang="en-GB" dirty="0"/>
              <a:t>Once it was found, it was easy to change via Carpenter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34DB5FE8-E870-4EFC-0F6C-34B438A1E79E}"/>
              </a:ext>
            </a:extLst>
          </p:cNvPr>
          <p:cNvSpPr/>
          <p:nvPr/>
        </p:nvSpPr>
        <p:spPr>
          <a:xfrm>
            <a:off x="494883" y="2543175"/>
            <a:ext cx="542925" cy="2095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289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D378C-AAC2-9628-1833-3A5414C4C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Item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B7B3C-CE58-7BD8-E775-8B344461C1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magnet is an item</a:t>
            </a:r>
          </a:p>
          <a:p>
            <a:r>
              <a:rPr lang="en-GB" dirty="0"/>
              <a:t>Typical item properties: weight, length, diameter, maximum Delta-T</a:t>
            </a:r>
          </a:p>
          <a:p>
            <a:r>
              <a:rPr lang="en-GB" dirty="0"/>
              <a:t>Item types: Magnet, Diode, Sc Link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0D5454-48A8-266F-6C04-FC6FD05D3EE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62297" y="3946525"/>
            <a:ext cx="4974954" cy="25463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9CB2EC5-0315-11A8-2577-932D68E103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3496" y="3345915"/>
            <a:ext cx="2787999" cy="33110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D259988-EF96-1BF4-96C0-F54341FB733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" r="5836"/>
          <a:stretch/>
        </p:blipFill>
        <p:spPr>
          <a:xfrm>
            <a:off x="3719421" y="3345915"/>
            <a:ext cx="2842428" cy="3146960"/>
          </a:xfrm>
          <a:prstGeom prst="rect">
            <a:avLst/>
          </a:prstGeom>
          <a:noFill/>
          <a:ln w="38100"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3EB9FDD-FAEC-24A8-DC7E-1ED709A0FB5C}"/>
              </a:ext>
            </a:extLst>
          </p:cNvPr>
          <p:cNvSpPr txBox="1"/>
          <p:nvPr/>
        </p:nvSpPr>
        <p:spPr>
          <a:xfrm>
            <a:off x="4603805" y="4467996"/>
            <a:ext cx="6165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Item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976E73-CAB5-3A14-40DF-D45F003D637F}"/>
              </a:ext>
            </a:extLst>
          </p:cNvPr>
          <p:cNvSpPr txBox="1"/>
          <p:nvPr/>
        </p:nvSpPr>
        <p:spPr>
          <a:xfrm>
            <a:off x="1480917" y="3946525"/>
            <a:ext cx="6165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Item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C08473-2859-EB75-B1CA-1B2AD920D3D3}"/>
              </a:ext>
            </a:extLst>
          </p:cNvPr>
          <p:cNvSpPr txBox="1"/>
          <p:nvPr/>
        </p:nvSpPr>
        <p:spPr>
          <a:xfrm>
            <a:off x="9097617" y="5035034"/>
            <a:ext cx="6165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Item</a:t>
            </a:r>
            <a:endParaRPr lang="en-GB" dirty="0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B290B1F7-71D1-89D6-648D-10A069D916BD}"/>
              </a:ext>
            </a:extLst>
          </p:cNvPr>
          <p:cNvSpPr/>
          <p:nvPr/>
        </p:nvSpPr>
        <p:spPr>
          <a:xfrm>
            <a:off x="3981792" y="5845364"/>
            <a:ext cx="930302" cy="571339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Item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13" name="Picture 12" descr="A large blue and silver tube in a factory&#10;&#10;AI-generated content may be incorrect.">
            <a:extLst>
              <a:ext uri="{FF2B5EF4-FFF2-40B4-BE49-F238E27FC236}">
                <a16:creationId xmlns:a16="http://schemas.microsoft.com/office/drawing/2014/main" id="{950B5840-9605-BE1B-F1FC-994B480E1DA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68781" y="230187"/>
            <a:ext cx="5237412" cy="174968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F2CC705-9E1E-172F-BC71-737EE97E77FE}"/>
              </a:ext>
            </a:extLst>
          </p:cNvPr>
          <p:cNvSpPr txBox="1"/>
          <p:nvPr/>
        </p:nvSpPr>
        <p:spPr>
          <a:xfrm>
            <a:off x="10354978" y="742660"/>
            <a:ext cx="6165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Item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368E48-E6F7-63BF-C497-C8747A5B05F5}"/>
              </a:ext>
            </a:extLst>
          </p:cNvPr>
          <p:cNvSpPr txBox="1"/>
          <p:nvPr/>
        </p:nvSpPr>
        <p:spPr>
          <a:xfrm>
            <a:off x="9664445" y="843240"/>
            <a:ext cx="6165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Item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BAB084-F41D-FBDD-3A3B-E51199152BBA}"/>
              </a:ext>
            </a:extLst>
          </p:cNvPr>
          <p:cNvSpPr txBox="1"/>
          <p:nvPr/>
        </p:nvSpPr>
        <p:spPr>
          <a:xfrm>
            <a:off x="8941484" y="927326"/>
            <a:ext cx="6165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3590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C170FC-7B6E-BAAA-526E-7F328A6D1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F3AAB-9804-F545-45F1-2A2150C8E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Assembly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36000-D282-6483-FCB6-056566B18F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assembly is how we test items</a:t>
            </a:r>
          </a:p>
          <a:p>
            <a:r>
              <a:rPr lang="en-US" dirty="0"/>
              <a:t>The assembly can be a cold mass or an ad-hoc collection of items</a:t>
            </a:r>
          </a:p>
          <a:p>
            <a:r>
              <a:rPr lang="en-US" dirty="0"/>
              <a:t>Assembly types: horizontal magnet, vertical magnet, diode, Sc Link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CF5B09-BBE0-DFB0-95C1-041791CBBDD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62297" y="3946525"/>
            <a:ext cx="4974954" cy="25463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6731CE-644F-15AF-4B72-6EA0E80994B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" r="5836"/>
          <a:stretch/>
        </p:blipFill>
        <p:spPr>
          <a:xfrm>
            <a:off x="3719421" y="3345915"/>
            <a:ext cx="2842428" cy="3146960"/>
          </a:xfrm>
          <a:prstGeom prst="rect">
            <a:avLst/>
          </a:prstGeom>
          <a:noFill/>
          <a:ln w="38100"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09EAE95-754D-4CF3-4A0A-64B67A8748EF}"/>
              </a:ext>
            </a:extLst>
          </p:cNvPr>
          <p:cNvSpPr txBox="1"/>
          <p:nvPr/>
        </p:nvSpPr>
        <p:spPr>
          <a:xfrm>
            <a:off x="8714166" y="4850368"/>
            <a:ext cx="107593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Assembly</a:t>
            </a:r>
            <a:endParaRPr lang="en-GB" dirty="0"/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8247B6F3-72A7-EE7D-EEE4-79C7740B47A8}"/>
              </a:ext>
            </a:extLst>
          </p:cNvPr>
          <p:cNvSpPr/>
          <p:nvPr/>
        </p:nvSpPr>
        <p:spPr>
          <a:xfrm>
            <a:off x="3999506" y="3745064"/>
            <a:ext cx="508884" cy="2623931"/>
          </a:xfrm>
          <a:prstGeom prst="leftBrac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888AA0-9E54-6CC6-B169-04D3E43FFAB8}"/>
              </a:ext>
            </a:extLst>
          </p:cNvPr>
          <p:cNvSpPr txBox="1"/>
          <p:nvPr/>
        </p:nvSpPr>
        <p:spPr>
          <a:xfrm rot="16200000">
            <a:off x="3261090" y="4872363"/>
            <a:ext cx="107593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Assembly</a:t>
            </a:r>
            <a:endParaRPr lang="en-GB" dirty="0"/>
          </a:p>
        </p:txBody>
      </p:sp>
      <p:pic>
        <p:nvPicPr>
          <p:cNvPr id="13" name="Picture 12" descr="A large blue and silver tube in a factory&#10;&#10;AI-generated content may be incorrect.">
            <a:extLst>
              <a:ext uri="{FF2B5EF4-FFF2-40B4-BE49-F238E27FC236}">
                <a16:creationId xmlns:a16="http://schemas.microsoft.com/office/drawing/2014/main" id="{3E0B947D-331A-412E-2129-6A99A0E17DF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68781" y="230187"/>
            <a:ext cx="5237412" cy="174968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4236078-4B47-76C9-11DE-23F1BF2BA7F2}"/>
              </a:ext>
            </a:extLst>
          </p:cNvPr>
          <p:cNvSpPr txBox="1"/>
          <p:nvPr/>
        </p:nvSpPr>
        <p:spPr>
          <a:xfrm>
            <a:off x="9716031" y="1509713"/>
            <a:ext cx="107593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Assembly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B69CD61-8F55-A2F4-770F-52F4834AE90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3496" y="3345915"/>
            <a:ext cx="2787999" cy="331109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18B0907-322F-0CD6-12E3-D60D43F6BB0A}"/>
              </a:ext>
            </a:extLst>
          </p:cNvPr>
          <p:cNvSpPr txBox="1"/>
          <p:nvPr/>
        </p:nvSpPr>
        <p:spPr>
          <a:xfrm>
            <a:off x="974758" y="5144566"/>
            <a:ext cx="107593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Assembly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390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341D4E-30FB-B489-8765-01FC12150C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4DA9C-4556-6705-B5CB-0A2FFEEDE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Circuit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F9ABA6-DC48-B849-55AC-86E1C4281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circuit is what we power</a:t>
            </a:r>
          </a:p>
          <a:p>
            <a:r>
              <a:rPr lang="en-US" dirty="0"/>
              <a:t>Circuit type = Item type</a:t>
            </a:r>
          </a:p>
          <a:p>
            <a:r>
              <a:rPr lang="en-US" dirty="0"/>
              <a:t>QH are “part” of the circuit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4C2000-BA99-DC1E-F9A7-9058EE916D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62297" y="3946525"/>
            <a:ext cx="4974954" cy="25463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8B872E-2F25-D32E-3379-D5D2D4CDB2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" r="5836"/>
          <a:stretch/>
        </p:blipFill>
        <p:spPr>
          <a:xfrm>
            <a:off x="3719421" y="3345915"/>
            <a:ext cx="2842428" cy="3146960"/>
          </a:xfrm>
          <a:prstGeom prst="rect">
            <a:avLst/>
          </a:prstGeom>
          <a:noFill/>
          <a:ln w="38100"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8FBC361-FD4E-C8D3-FB49-B303299E8B7C}"/>
              </a:ext>
            </a:extLst>
          </p:cNvPr>
          <p:cNvSpPr txBox="1"/>
          <p:nvPr/>
        </p:nvSpPr>
        <p:spPr>
          <a:xfrm>
            <a:off x="8714166" y="4850368"/>
            <a:ext cx="78720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Circuit</a:t>
            </a:r>
            <a:endParaRPr lang="en-GB" dirty="0"/>
          </a:p>
        </p:txBody>
      </p:sp>
      <p:pic>
        <p:nvPicPr>
          <p:cNvPr id="13" name="Picture 12" descr="A large blue and silver tube in a factory&#10;&#10;AI-generated content may be incorrect.">
            <a:extLst>
              <a:ext uri="{FF2B5EF4-FFF2-40B4-BE49-F238E27FC236}">
                <a16:creationId xmlns:a16="http://schemas.microsoft.com/office/drawing/2014/main" id="{D1D12D99-32C6-D8E4-1BFD-A19283B80A1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68781" y="230187"/>
            <a:ext cx="5237412" cy="174968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E24A4C9-31C9-0489-A93B-A25A37EAE75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3496" y="3345915"/>
            <a:ext cx="2787999" cy="3311093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C44BBB3C-266D-FDDC-819A-4F8ACF45C916}"/>
              </a:ext>
            </a:extLst>
          </p:cNvPr>
          <p:cNvSpPr/>
          <p:nvPr/>
        </p:nvSpPr>
        <p:spPr>
          <a:xfrm>
            <a:off x="3981792" y="5845364"/>
            <a:ext cx="930302" cy="571339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Circuit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A73D2114-26B6-E838-0CAA-F6089EF2CA6F}"/>
              </a:ext>
            </a:extLst>
          </p:cNvPr>
          <p:cNvSpPr/>
          <p:nvPr/>
        </p:nvSpPr>
        <p:spPr>
          <a:xfrm>
            <a:off x="1167193" y="4850368"/>
            <a:ext cx="930302" cy="571339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Circuit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2C256B42-E336-F5F6-E1EC-91EC738721DA}"/>
              </a:ext>
            </a:extLst>
          </p:cNvPr>
          <p:cNvSpPr/>
          <p:nvPr/>
        </p:nvSpPr>
        <p:spPr>
          <a:xfrm rot="2010384">
            <a:off x="1860269" y="4386109"/>
            <a:ext cx="930302" cy="571339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Circuit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FA5BF4A-4B6F-5849-2A4E-FD45F92467A5}"/>
              </a:ext>
            </a:extLst>
          </p:cNvPr>
          <p:cNvSpPr txBox="1"/>
          <p:nvPr/>
        </p:nvSpPr>
        <p:spPr>
          <a:xfrm>
            <a:off x="3981792" y="4302446"/>
            <a:ext cx="78720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Circuit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718F93-D095-247F-318D-033020DF6C6A}"/>
              </a:ext>
            </a:extLst>
          </p:cNvPr>
          <p:cNvSpPr txBox="1"/>
          <p:nvPr/>
        </p:nvSpPr>
        <p:spPr>
          <a:xfrm rot="3759477">
            <a:off x="10615382" y="877153"/>
            <a:ext cx="78720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Circuit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0937F29-B91E-737B-933A-9D46F0D0EB38}"/>
              </a:ext>
            </a:extLst>
          </p:cNvPr>
          <p:cNvSpPr txBox="1"/>
          <p:nvPr/>
        </p:nvSpPr>
        <p:spPr>
          <a:xfrm rot="3759477">
            <a:off x="10219284" y="1012091"/>
            <a:ext cx="78720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Circuit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9FA3CE3-EF20-4356-4448-3A95996371DE}"/>
              </a:ext>
            </a:extLst>
          </p:cNvPr>
          <p:cNvSpPr txBox="1"/>
          <p:nvPr/>
        </p:nvSpPr>
        <p:spPr>
          <a:xfrm rot="3759477">
            <a:off x="9718171" y="966774"/>
            <a:ext cx="78720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Circuit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519A9C5-B8F0-D356-E1B1-D11C01F7FE22}"/>
              </a:ext>
            </a:extLst>
          </p:cNvPr>
          <p:cNvSpPr txBox="1"/>
          <p:nvPr/>
        </p:nvSpPr>
        <p:spPr>
          <a:xfrm rot="3759477">
            <a:off x="9217058" y="966773"/>
            <a:ext cx="78720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Circuit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076EBF2-D834-396D-9AE7-4E944DC43F3B}"/>
              </a:ext>
            </a:extLst>
          </p:cNvPr>
          <p:cNvSpPr txBox="1"/>
          <p:nvPr/>
        </p:nvSpPr>
        <p:spPr>
          <a:xfrm rot="3759477">
            <a:off x="8715946" y="1034241"/>
            <a:ext cx="78720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Circuit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540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61347-6E81-ADCB-7B98-363ECA9D4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Circuit – Item – Assembly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444EFA-F0FF-79A2-15BD-DFBA37A2EE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Assembly can have many items</a:t>
            </a:r>
          </a:p>
          <a:p>
            <a:r>
              <a:rPr lang="en-US" dirty="0"/>
              <a:t>Items in one assembly can appear in another assembly</a:t>
            </a:r>
          </a:p>
          <a:p>
            <a:pPr lvl="1"/>
            <a:r>
              <a:rPr lang="en-US" dirty="0"/>
              <a:t>E.g. we test the D2 proto with some correctors, but those correctors can be installed in a future D2 cold mass</a:t>
            </a:r>
          </a:p>
          <a:p>
            <a:r>
              <a:rPr lang="en-US" dirty="0"/>
              <a:t>Items can have many circuits – e.g. MCBRD, MCBXF</a:t>
            </a:r>
          </a:p>
          <a:p>
            <a:r>
              <a:rPr lang="en-US" dirty="0"/>
              <a:t>Different items can have the same circuit</a:t>
            </a:r>
          </a:p>
          <a:p>
            <a:pPr lvl="1"/>
            <a:r>
              <a:rPr lang="en-US" dirty="0"/>
              <a:t>E.g. MCBRDP1 and MCBRDP3 share one of the two circuits (reassembled)</a:t>
            </a:r>
          </a:p>
          <a:p>
            <a:pPr lvl="1"/>
            <a:r>
              <a:rPr lang="en-US" dirty="0"/>
              <a:t>MQXFS7a, S7b, S7c </a:t>
            </a:r>
            <a:r>
              <a:rPr lang="en-US" dirty="0" err="1"/>
              <a:t>etc</a:t>
            </a:r>
            <a:r>
              <a:rPr lang="en-US" dirty="0"/>
              <a:t> all have the same circuit (coil pack assembly)</a:t>
            </a:r>
          </a:p>
          <a:p>
            <a:pPr lvl="1"/>
            <a:r>
              <a:rPr lang="en-US" dirty="0"/>
              <a:t>MQXFS6a and S6b have different circuit (coils were changed)</a:t>
            </a:r>
          </a:p>
        </p:txBody>
      </p:sp>
    </p:spTree>
    <p:extLst>
      <p:ext uri="{BB962C8B-B14F-4D97-AF65-F5344CB8AC3E}">
        <p14:creationId xmlns:p14="http://schemas.microsoft.com/office/powerpoint/2010/main" val="3125406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A2E60-6457-12BD-9A96-FB0B50165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Q2 from MTF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01B3FA8-0DCB-435E-750E-42E2F16E14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31610" y="1553077"/>
            <a:ext cx="8278244" cy="451802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71B114-14BA-8FD0-B9EC-6767A809E10F}"/>
              </a:ext>
            </a:extLst>
          </p:cNvPr>
          <p:cNvSpPr txBox="1"/>
          <p:nvPr/>
        </p:nvSpPr>
        <p:spPr>
          <a:xfrm>
            <a:off x="1500165" y="1515997"/>
            <a:ext cx="2231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Assembly (LMQXFB…)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9E293D-94E2-4643-3E26-5432A1C9C7A7}"/>
              </a:ext>
            </a:extLst>
          </p:cNvPr>
          <p:cNvSpPr txBox="1"/>
          <p:nvPr/>
        </p:nvSpPr>
        <p:spPr>
          <a:xfrm>
            <a:off x="2074951" y="1838869"/>
            <a:ext cx="1674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Item (MQXFB…)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96344B-5403-704C-B68A-EDF01E4C0A85}"/>
              </a:ext>
            </a:extLst>
          </p:cNvPr>
          <p:cNvSpPr txBox="1"/>
          <p:nvPr/>
        </p:nvSpPr>
        <p:spPr>
          <a:xfrm>
            <a:off x="1880876" y="5404520"/>
            <a:ext cx="2045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Circuit (MCBXFB_I#)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D61D66-A5F7-7D5E-B23B-E78B93E2DC26}"/>
              </a:ext>
            </a:extLst>
          </p:cNvPr>
          <p:cNvSpPr txBox="1"/>
          <p:nvPr/>
        </p:nvSpPr>
        <p:spPr>
          <a:xfrm>
            <a:off x="2074951" y="4816760"/>
            <a:ext cx="1760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Item (MCBXFB…)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C635C1-94C2-6DDF-0888-91B519A9E929}"/>
              </a:ext>
            </a:extLst>
          </p:cNvPr>
          <p:cNvSpPr txBox="1"/>
          <p:nvPr/>
        </p:nvSpPr>
        <p:spPr>
          <a:xfrm>
            <a:off x="1821262" y="5727392"/>
            <a:ext cx="2156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Circuit (MCBXFB_O#)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D16CEC-DEAA-335D-575B-8A72D580D474}"/>
              </a:ext>
            </a:extLst>
          </p:cNvPr>
          <p:cNvSpPr txBox="1"/>
          <p:nvPr/>
        </p:nvSpPr>
        <p:spPr>
          <a:xfrm>
            <a:off x="2066953" y="2715446"/>
            <a:ext cx="1859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Circuit (MQXFB…)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3929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59644-F560-27F5-0521-73E034464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name to use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897AED4-B314-DEC7-E9D2-C69798FA09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7979656"/>
              </p:ext>
            </p:extLst>
          </p:nvPr>
        </p:nvGraphicFramePr>
        <p:xfrm>
          <a:off x="838199" y="1825625"/>
          <a:ext cx="105156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144505568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558946388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066248661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5614325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Assembly 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Item 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Circuit(s) name(s)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399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Main dipole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From cryostat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From cryostat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From collared coil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4511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HL LHC cryomagnets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From cold mass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From magnet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From collared coil or coil pack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5653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MCBXF (vertical)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From magnet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From magnet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From collared coil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9372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MQXFS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From magnet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From magnet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From magnet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843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SMC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From magnet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From magnet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From coil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3284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616224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5D7F33F-0F92-36B1-460A-6339460BE79F}"/>
              </a:ext>
            </a:extLst>
          </p:cNvPr>
          <p:cNvSpPr txBox="1"/>
          <p:nvPr/>
        </p:nvSpPr>
        <p:spPr>
          <a:xfrm>
            <a:off x="2671638" y="5311471"/>
            <a:ext cx="4205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If you are unsure, we can see this together.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8735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FCC2CE3-41C9-94A3-A818-CD2FCDA14B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5854" y="0"/>
            <a:ext cx="6626146" cy="6858000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9BDB45ED-2CAB-A2E0-5C90-263F4245D16F}"/>
              </a:ext>
            </a:extLst>
          </p:cNvPr>
          <p:cNvSpPr/>
          <p:nvPr/>
        </p:nvSpPr>
        <p:spPr>
          <a:xfrm>
            <a:off x="5591908" y="0"/>
            <a:ext cx="6533831" cy="677485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43FE2B-1700-755C-9F6C-8654BD1A4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this </a:t>
            </a:r>
            <a:br>
              <a:rPr lang="en-US" dirty="0"/>
            </a:br>
            <a:r>
              <a:rPr lang="en-US" dirty="0"/>
              <a:t>look in the DB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972AB-CA68-0E76-1524-508257F5FE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30813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 bit complicated but it </a:t>
            </a:r>
            <a:r>
              <a:rPr lang="en-US" dirty="0" err="1"/>
              <a:t>kinda</a:t>
            </a:r>
            <a:r>
              <a:rPr lang="en-US" dirty="0"/>
              <a:t> works</a:t>
            </a:r>
          </a:p>
          <a:p>
            <a:endParaRPr lang="en-US" dirty="0"/>
          </a:p>
          <a:p>
            <a:r>
              <a:rPr lang="en-US" dirty="0"/>
              <a:t>There is one additional level: Assembly setup</a:t>
            </a:r>
          </a:p>
          <a:p>
            <a:r>
              <a:rPr lang="en-US" dirty="0"/>
              <a:t>This is how we test the assembly</a:t>
            </a:r>
          </a:p>
          <a:p>
            <a:pPr lvl="1"/>
            <a:r>
              <a:rPr lang="en-US" dirty="0"/>
              <a:t>E.g. with or without </a:t>
            </a:r>
            <a:r>
              <a:rPr lang="en-US" dirty="0" err="1"/>
              <a:t>anticryostat</a:t>
            </a:r>
            <a:endParaRPr lang="en-US" dirty="0"/>
          </a:p>
          <a:p>
            <a:pPr lvl="1"/>
            <a:r>
              <a:rPr lang="en-US" dirty="0"/>
              <a:t>E.g. additional sensors (fiber optics, MM, SSW, acoustic sensors)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7C2D648-C8CC-83B9-F2CC-5B2D51741A77}"/>
              </a:ext>
            </a:extLst>
          </p:cNvPr>
          <p:cNvSpPr/>
          <p:nvPr/>
        </p:nvSpPr>
        <p:spPr>
          <a:xfrm>
            <a:off x="7448550" y="286247"/>
            <a:ext cx="1514475" cy="1047253"/>
          </a:xfrm>
          <a:prstGeom prst="rect">
            <a:avLst/>
          </a:prstGeom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Circuit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5054A7-B411-AF00-118D-8D6F944D5BFE}"/>
              </a:ext>
            </a:extLst>
          </p:cNvPr>
          <p:cNvSpPr/>
          <p:nvPr/>
        </p:nvSpPr>
        <p:spPr>
          <a:xfrm>
            <a:off x="8777743" y="1619747"/>
            <a:ext cx="1514475" cy="638423"/>
          </a:xfrm>
          <a:prstGeom prst="rect">
            <a:avLst/>
          </a:prstGeom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Circuit</a:t>
            </a:r>
          </a:p>
          <a:p>
            <a:pPr algn="ctr"/>
            <a:r>
              <a:rPr lang="en-US" dirty="0"/>
              <a:t>properties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0A1367-F328-DE59-1C4C-16D9331BAE12}"/>
              </a:ext>
            </a:extLst>
          </p:cNvPr>
          <p:cNvSpPr/>
          <p:nvPr/>
        </p:nvSpPr>
        <p:spPr>
          <a:xfrm>
            <a:off x="7448550" y="3283889"/>
            <a:ext cx="1329193" cy="1105231"/>
          </a:xfrm>
          <a:prstGeom prst="rect">
            <a:avLst/>
          </a:prstGeom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Item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9BCA93-2D5B-A3C4-E341-1C24D792EF9C}"/>
              </a:ext>
            </a:extLst>
          </p:cNvPr>
          <p:cNvSpPr/>
          <p:nvPr/>
        </p:nvSpPr>
        <p:spPr>
          <a:xfrm>
            <a:off x="8650522" y="4599831"/>
            <a:ext cx="1447635" cy="562649"/>
          </a:xfrm>
          <a:prstGeom prst="rect">
            <a:avLst/>
          </a:prstGeom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Item</a:t>
            </a:r>
          </a:p>
          <a:p>
            <a:pPr algn="ctr"/>
            <a:r>
              <a:rPr lang="en-US" dirty="0"/>
              <a:t>properties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1DCF79-56DE-7D25-36BC-7F40D787EA5D}"/>
              </a:ext>
            </a:extLst>
          </p:cNvPr>
          <p:cNvSpPr/>
          <p:nvPr/>
        </p:nvSpPr>
        <p:spPr>
          <a:xfrm>
            <a:off x="5869015" y="2985845"/>
            <a:ext cx="1398478" cy="1105231"/>
          </a:xfrm>
          <a:prstGeom prst="rect">
            <a:avLst/>
          </a:prstGeom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Assembly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7385225-477F-C9D3-9182-B85F8B9C4986}"/>
              </a:ext>
            </a:extLst>
          </p:cNvPr>
          <p:cNvSpPr/>
          <p:nvPr/>
        </p:nvSpPr>
        <p:spPr>
          <a:xfrm>
            <a:off x="5813356" y="5446643"/>
            <a:ext cx="1573406" cy="821068"/>
          </a:xfrm>
          <a:prstGeom prst="rect">
            <a:avLst/>
          </a:prstGeom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Assembly</a:t>
            </a:r>
          </a:p>
          <a:p>
            <a:pPr algn="ctr"/>
            <a:r>
              <a:rPr lang="en-US" dirty="0"/>
              <a:t>setup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DDAAB84-F4B5-1D14-F874-0728E81413CE}"/>
              </a:ext>
            </a:extLst>
          </p:cNvPr>
          <p:cNvSpPr/>
          <p:nvPr/>
        </p:nvSpPr>
        <p:spPr>
          <a:xfrm>
            <a:off x="7514935" y="6267711"/>
            <a:ext cx="1732432" cy="520274"/>
          </a:xfrm>
          <a:prstGeom prst="rect">
            <a:avLst/>
          </a:prstGeom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Assembly setup properties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2B0F87D-9197-8C9C-75EF-BDD3C1473451}"/>
              </a:ext>
            </a:extLst>
          </p:cNvPr>
          <p:cNvSpPr/>
          <p:nvPr/>
        </p:nvSpPr>
        <p:spPr>
          <a:xfrm>
            <a:off x="6598671" y="1781437"/>
            <a:ext cx="1514475" cy="476734"/>
          </a:xfrm>
          <a:prstGeom prst="rect">
            <a:avLst/>
          </a:prstGeom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Circuits in item</a:t>
            </a: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6809E0E-FCBA-06F4-A679-D1FE709F805E}"/>
              </a:ext>
            </a:extLst>
          </p:cNvPr>
          <p:cNvSpPr/>
          <p:nvPr/>
        </p:nvSpPr>
        <p:spPr>
          <a:xfrm>
            <a:off x="6691312" y="4604522"/>
            <a:ext cx="1514475" cy="476734"/>
          </a:xfrm>
          <a:prstGeom prst="rect">
            <a:avLst/>
          </a:prstGeom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Items in assembly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066D41F-F8AE-8831-CFCD-4A0E2D15857C}"/>
              </a:ext>
            </a:extLst>
          </p:cNvPr>
          <p:cNvCxnSpPr/>
          <p:nvPr/>
        </p:nvCxnSpPr>
        <p:spPr>
          <a:xfrm flipV="1">
            <a:off x="7784327" y="1333500"/>
            <a:ext cx="0" cy="4479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7548B94-FCBB-5F82-ED4D-9468913164E8}"/>
              </a:ext>
            </a:extLst>
          </p:cNvPr>
          <p:cNvCxnSpPr/>
          <p:nvPr/>
        </p:nvCxnSpPr>
        <p:spPr>
          <a:xfrm>
            <a:off x="7688911" y="2258170"/>
            <a:ext cx="0" cy="102571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85F0E87-528F-FD5A-28F6-1BD79BF5CBB8}"/>
              </a:ext>
            </a:extLst>
          </p:cNvPr>
          <p:cNvCxnSpPr/>
          <p:nvPr/>
        </p:nvCxnSpPr>
        <p:spPr>
          <a:xfrm flipV="1">
            <a:off x="6981245" y="4091076"/>
            <a:ext cx="0" cy="50875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6164F56-5D09-C9BC-ABD2-5EE5B178AD50}"/>
              </a:ext>
            </a:extLst>
          </p:cNvPr>
          <p:cNvCxnSpPr>
            <a:endCxn id="12" idx="2"/>
          </p:cNvCxnSpPr>
          <p:nvPr/>
        </p:nvCxnSpPr>
        <p:spPr>
          <a:xfrm flipH="1" flipV="1">
            <a:off x="6568254" y="4091076"/>
            <a:ext cx="30417" cy="135556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A5C3DD3-5D3B-B344-DF70-4E832367C562}"/>
              </a:ext>
            </a:extLst>
          </p:cNvPr>
          <p:cNvCxnSpPr/>
          <p:nvPr/>
        </p:nvCxnSpPr>
        <p:spPr>
          <a:xfrm flipV="1">
            <a:off x="7784327" y="4389120"/>
            <a:ext cx="0" cy="21071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66AE9D7-7B51-7722-E2C0-E1AEB1A3D6F1}"/>
              </a:ext>
            </a:extLst>
          </p:cNvPr>
          <p:cNvCxnSpPr/>
          <p:nvPr/>
        </p:nvCxnSpPr>
        <p:spPr>
          <a:xfrm flipV="1">
            <a:off x="8650522" y="4389120"/>
            <a:ext cx="0" cy="21071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1D76214-7DA5-F3A7-6694-81130200E3B0}"/>
              </a:ext>
            </a:extLst>
          </p:cNvPr>
          <p:cNvCxnSpPr/>
          <p:nvPr/>
        </p:nvCxnSpPr>
        <p:spPr>
          <a:xfrm flipH="1" flipV="1">
            <a:off x="7386762" y="6027089"/>
            <a:ext cx="302149" cy="24062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0CC7E530-CD7E-4D27-AF17-1A83182C1A60}"/>
              </a:ext>
            </a:extLst>
          </p:cNvPr>
          <p:cNvSpPr/>
          <p:nvPr/>
        </p:nvSpPr>
        <p:spPr>
          <a:xfrm>
            <a:off x="3141659" y="5901366"/>
            <a:ext cx="1573406" cy="821068"/>
          </a:xfrm>
          <a:prstGeom prst="rect">
            <a:avLst/>
          </a:prstGeom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Test plan</a:t>
            </a:r>
            <a:endParaRPr lang="en-GB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8CBF8B8-D2D4-9900-DA1A-0BFDD2542FAF}"/>
              </a:ext>
            </a:extLst>
          </p:cNvPr>
          <p:cNvCxnSpPr>
            <a:cxnSpLocks/>
          </p:cNvCxnSpPr>
          <p:nvPr/>
        </p:nvCxnSpPr>
        <p:spPr>
          <a:xfrm>
            <a:off x="4740377" y="6198456"/>
            <a:ext cx="1072979" cy="1313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0B00ED2-A598-3F4B-9D74-4C9DA48B3652}"/>
              </a:ext>
            </a:extLst>
          </p:cNvPr>
          <p:cNvCxnSpPr>
            <a:cxnSpLocks/>
          </p:cNvCxnSpPr>
          <p:nvPr/>
        </p:nvCxnSpPr>
        <p:spPr>
          <a:xfrm flipV="1">
            <a:off x="8862939" y="1333500"/>
            <a:ext cx="0" cy="28624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5113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3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1101</Words>
  <Application>Microsoft Office PowerPoint</Application>
  <PresentationFormat>Widescreen</PresentationFormat>
  <Paragraphs>220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Carpenter: items, assemblies, circuits and test plans</vt:lpstr>
      <vt:lpstr>Nomenclature</vt:lpstr>
      <vt:lpstr>Item</vt:lpstr>
      <vt:lpstr>Assembly</vt:lpstr>
      <vt:lpstr>Circuit</vt:lpstr>
      <vt:lpstr>Circuit – Item – Assembly</vt:lpstr>
      <vt:lpstr>Example Q2 from MTF</vt:lpstr>
      <vt:lpstr>What name to use</vt:lpstr>
      <vt:lpstr>How does this  look in the DB</vt:lpstr>
      <vt:lpstr>In Carpenter</vt:lpstr>
      <vt:lpstr>CVG &lt;-&gt; DIAdem connection</vt:lpstr>
      <vt:lpstr>Workflow</vt:lpstr>
      <vt:lpstr>How to automatically identify what is what?</vt:lpstr>
      <vt:lpstr>Item-Assembly and Circuit-Item  comments</vt:lpstr>
      <vt:lpstr>How does DIAdem exploit these comments?</vt:lpstr>
      <vt:lpstr>Example parameter files</vt:lpstr>
      <vt:lpstr>Example parameter files</vt:lpstr>
      <vt:lpstr>Example parameter files</vt:lpstr>
      <vt:lpstr>Example workflow for EMU </vt:lpstr>
      <vt:lpstr>How to solve specific situations</vt:lpstr>
      <vt:lpstr>Some situations that can happen</vt:lpstr>
      <vt:lpstr>Example problem: double cold mass</vt:lpstr>
      <vt:lpstr>Example problem: item-assembly comment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Circuits in Carpenter training</dc:title>
  <dc:creator>Franco Julio Mangiarotti</dc:creator>
  <cp:lastModifiedBy>Franco Julio Mangiarotti</cp:lastModifiedBy>
  <cp:revision>13</cp:revision>
  <dcterms:created xsi:type="dcterms:W3CDTF">2023-09-21T13:17:54Z</dcterms:created>
  <dcterms:modified xsi:type="dcterms:W3CDTF">2025-10-07T12:25:18Z</dcterms:modified>
</cp:coreProperties>
</file>