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2">
          <p15:clr>
            <a:srgbClr val="747775"/>
          </p15:clr>
        </p15:guide>
        <p15:guide id="2" orient="horz" pos="72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5" roundtripDataSignature="AMtx7mg287TPzsQw0A59cUEO2i60giFdd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5C8EE82-3353-4655-B0AD-C0685F2C2AB7}">
  <a:tblStyle styleId="{95C8EE82-3353-4655-B0AD-C0685F2C2AB7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EF2F31E-8DDA-433A-9409-D06D1F2C2159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48C69CD1-683A-47D4-8348-D82FCD21B3F0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16" d="100"/>
          <a:sy n="116" d="100"/>
        </p:scale>
        <p:origin x="864" y="176"/>
      </p:cViewPr>
      <p:guideLst>
        <p:guide orient="horz" pos="312"/>
        <p:guide orient="horz" pos="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5" Type="http://customschemas.google.com/relationships/presentationmetadata" Target="meta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</p:txBody>
      </p:sp>
      <p:sp>
        <p:nvSpPr>
          <p:cNvPr id="167" name="Google Shape;16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ded1259cb_1_4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g35ded1259cb_1_4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4" name="Google Shape;174;g35ded1259cb_1_45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80575836a4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g380575836a4_1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9" name="Google Shape;209;g380575836a4_1_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5ded1259cb_1_4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g35ded1259cb_1_4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2" name="Google Shape;222;g35ded1259cb_1_40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5ded1259cb_1_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" name="Google Shape;231;g35ded1259cb_1_3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</p:txBody>
      </p:sp>
      <p:sp>
        <p:nvSpPr>
          <p:cNvPr id="232" name="Google Shape;232;g35ded1259cb_1_3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60b6cd46b1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g360b6cd46b1_0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9" name="Google Shape;249;g360b6cd46b1_0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</p:txBody>
      </p:sp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60b27624c8_3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g360b27624c8_3_4:notes"/>
          <p:cNvSpPr txBox="1">
            <a:spLocks noGrp="1"/>
          </p:cNvSpPr>
          <p:nvPr>
            <p:ph type="body" idx="1"/>
          </p:nvPr>
        </p:nvSpPr>
        <p:spPr>
          <a:xfrm>
            <a:off x="685802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64" name="Google Shape;264;g360b27624c8_3_4:notes"/>
          <p:cNvSpPr txBox="1">
            <a:spLocks noGrp="1"/>
          </p:cNvSpPr>
          <p:nvPr>
            <p:ph type="sldNum" idx="12"/>
          </p:nvPr>
        </p:nvSpPr>
        <p:spPr>
          <a:xfrm>
            <a:off x="3884620" y="8685225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60b27624c8_3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g360b27624c8_3_121:notes"/>
          <p:cNvSpPr txBox="1">
            <a:spLocks noGrp="1"/>
          </p:cNvSpPr>
          <p:nvPr>
            <p:ph type="body" idx="1"/>
          </p:nvPr>
        </p:nvSpPr>
        <p:spPr>
          <a:xfrm>
            <a:off x="685802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75" name="Google Shape;275;g360b27624c8_3_121:notes"/>
          <p:cNvSpPr txBox="1">
            <a:spLocks noGrp="1"/>
          </p:cNvSpPr>
          <p:nvPr>
            <p:ph type="sldNum" idx="12"/>
          </p:nvPr>
        </p:nvSpPr>
        <p:spPr>
          <a:xfrm>
            <a:off x="3884620" y="8685225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801fc7553e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3801fc7553e_0_110:notes"/>
          <p:cNvSpPr txBox="1">
            <a:spLocks noGrp="1"/>
          </p:cNvSpPr>
          <p:nvPr>
            <p:ph type="body" idx="1"/>
          </p:nvPr>
        </p:nvSpPr>
        <p:spPr>
          <a:xfrm>
            <a:off x="685802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85" name="Google Shape;285;g3801fc7553e_0_110:notes"/>
          <p:cNvSpPr txBox="1">
            <a:spLocks noGrp="1"/>
          </p:cNvSpPr>
          <p:nvPr>
            <p:ph type="sldNum" idx="12"/>
          </p:nvPr>
        </p:nvSpPr>
        <p:spPr>
          <a:xfrm>
            <a:off x="3884620" y="8685225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dfcfc3dacc_0_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69" name="Google Shape;69;g2dfcfc3dacc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7" name="Google Shape;30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</p:txBody>
      </p:sp>
      <p:sp>
        <p:nvSpPr>
          <p:cNvPr id="315" name="Google Shape;31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400" b="1" dirty="0"/>
          </a:p>
        </p:txBody>
      </p:sp>
      <p:sp>
        <p:nvSpPr>
          <p:cNvPr id="321" name="Google Shape;32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85194d4612_2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400" b="1"/>
          </a:p>
        </p:txBody>
      </p:sp>
      <p:sp>
        <p:nvSpPr>
          <p:cNvPr id="333" name="Google Shape;333;g385194d4612_2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60b6cd46b1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3" name="Google Shape;343;g360b6cd46b1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360b6cd46b1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</p:txBody>
      </p:sp>
      <p:sp>
        <p:nvSpPr>
          <p:cNvPr id="351" name="Google Shape;351;g360b6cd46b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7ad892174f_0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356" name="Google Shape;356;g37ad892174f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8" name="Google Shape;368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6" name="Google Shape;7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3a340e2f28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</p:txBody>
      </p:sp>
      <p:sp>
        <p:nvSpPr>
          <p:cNvPr id="101" name="Google Shape;101;g33a340e2f2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07" name="Google Shape;107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85194d4612_3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19" name="Google Shape;119;g385194d4612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835e1ab00f_0_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/>
          </a:p>
        </p:txBody>
      </p:sp>
      <p:sp>
        <p:nvSpPr>
          <p:cNvPr id="131" name="Google Shape;131;g3835e1ab00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5fe30c95f1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" name="Google Shape;155;g35fe30c95f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8.jpeg"/><Relationship Id="rId7" Type="http://schemas.openxmlformats.org/officeDocument/2006/relationships/image" Target="../media/image2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40" descr="A blue and green background with lines and dots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40" descr="A white number on a black background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07" b="-1571"/>
          <a:stretch/>
        </p:blipFill>
        <p:spPr>
          <a:xfrm>
            <a:off x="1349375" y="5781675"/>
            <a:ext cx="1465263" cy="1020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0" descr="A logo with blue and purple colors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225" y="5862638"/>
            <a:ext cx="900113" cy="79216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40"/>
          <p:cNvSpPr txBox="1">
            <a:spLocks noGrp="1"/>
          </p:cNvSpPr>
          <p:nvPr>
            <p:ph type="ctrTitle"/>
          </p:nvPr>
        </p:nvSpPr>
        <p:spPr>
          <a:xfrm>
            <a:off x="1228304" y="3429000"/>
            <a:ext cx="9735391" cy="673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40"/>
          <p:cNvSpPr txBox="1">
            <a:spLocks noGrp="1"/>
          </p:cNvSpPr>
          <p:nvPr>
            <p:ph type="subTitle" idx="1"/>
          </p:nvPr>
        </p:nvSpPr>
        <p:spPr>
          <a:xfrm>
            <a:off x="2898005" y="4341656"/>
            <a:ext cx="6395987" cy="952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7" name="Google Shape;17;p40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2305" y="6340415"/>
            <a:ext cx="5512443" cy="5175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42" descr="A blue and green background with lines and dots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6799" y="0"/>
            <a:ext cx="731520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42" descr="A logo with blue and purple colors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038" y="3255970"/>
            <a:ext cx="3694112" cy="156527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2"/>
          <p:cNvSpPr txBox="1">
            <a:spLocks noGrp="1"/>
          </p:cNvSpPr>
          <p:nvPr>
            <p:ph type="ctrTitle"/>
          </p:nvPr>
        </p:nvSpPr>
        <p:spPr>
          <a:xfrm>
            <a:off x="5257799" y="2733199"/>
            <a:ext cx="6639128" cy="1391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42"/>
          <p:cNvSpPr txBox="1">
            <a:spLocks noGrp="1"/>
          </p:cNvSpPr>
          <p:nvPr>
            <p:ph type="subTitle" idx="1"/>
          </p:nvPr>
        </p:nvSpPr>
        <p:spPr>
          <a:xfrm>
            <a:off x="5257799" y="4214111"/>
            <a:ext cx="6639127" cy="952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41" descr="A blue and orange background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98" b="-7"/>
          <a:stretch/>
        </p:blipFill>
        <p:spPr>
          <a:xfrm>
            <a:off x="0" y="6228707"/>
            <a:ext cx="12265025" cy="629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41" descr="A blue and orange background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185" y="727175"/>
            <a:ext cx="7583488" cy="7302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1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41"/>
          <p:cNvSpPr txBox="1"/>
          <p:nvPr/>
        </p:nvSpPr>
        <p:spPr>
          <a:xfrm>
            <a:off x="8155673" y="6363617"/>
            <a:ext cx="394926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OQI Advisory Committee #</a:t>
            </a:r>
            <a:r>
              <a:rPr lang="en-US" sz="1200">
                <a:solidFill>
                  <a:schemeClr val="lt1"/>
                </a:solidFill>
              </a:rPr>
              <a:t>5</a:t>
            </a: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| 16 </a:t>
            </a:r>
            <a:r>
              <a:rPr lang="en-US" sz="1200">
                <a:solidFill>
                  <a:schemeClr val="lt1"/>
                </a:solidFill>
              </a:rPr>
              <a:t>October</a:t>
            </a: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Google Shape;28;p41" descr="A blue and green background with lines and dots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2561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41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364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30" name="Google Shape;30;p41"/>
          <p:cNvGrpSpPr/>
          <p:nvPr/>
        </p:nvGrpSpPr>
        <p:grpSpPr>
          <a:xfrm>
            <a:off x="572185" y="6239858"/>
            <a:ext cx="2115098" cy="504765"/>
            <a:chOff x="608851" y="6196962"/>
            <a:chExt cx="2568639" cy="613002"/>
          </a:xfrm>
        </p:grpSpPr>
        <p:pic>
          <p:nvPicPr>
            <p:cNvPr id="31" name="Google Shape;31;p41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8851" y="6312311"/>
              <a:ext cx="497653" cy="4976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32;p41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2610" y="6396038"/>
              <a:ext cx="954880" cy="3458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33;p41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1879" y="6196962"/>
              <a:ext cx="1606374" cy="5256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4" name="Google Shape;34;p41" descr="A logo with blue and purple colors&#10;&#10;Description automatically generated"/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35519" y="152119"/>
            <a:ext cx="768591" cy="71019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41"/>
          <p:cNvSpPr txBox="1">
            <a:spLocks noGrp="1"/>
          </p:cNvSpPr>
          <p:nvPr>
            <p:ph type="body" idx="1"/>
          </p:nvPr>
        </p:nvSpPr>
        <p:spPr>
          <a:xfrm>
            <a:off x="220663" y="1250950"/>
            <a:ext cx="11714162" cy="472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Vertical Text">
  <p:cSld name="1_Title and Vertical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43" descr="A purple circle with a lightning bolt in it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57191" y="4369871"/>
            <a:ext cx="1548000" cy="15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43" descr="A white circle with dots and circles on it&#10;&#10;Description automatically generated with medium confidenc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4592" y="1152525"/>
            <a:ext cx="1549400" cy="154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43" descr="A white brain with lines and dots on a dark blue background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1764" y="3922713"/>
            <a:ext cx="1546551" cy="15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43" descr="A blue circle with a white outline on it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3037" y="727074"/>
            <a:ext cx="1549671" cy="15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43" descr="A logo with blue and purple colors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5938" y="2701925"/>
            <a:ext cx="3552825" cy="150495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43"/>
          <p:cNvSpPr txBox="1"/>
          <p:nvPr/>
        </p:nvSpPr>
        <p:spPr>
          <a:xfrm>
            <a:off x="4487637" y="4633726"/>
            <a:ext cx="3911036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54A6"/>
                </a:solidFill>
                <a:latin typeface="Arial"/>
                <a:ea typeface="Arial"/>
                <a:cs typeface="Arial"/>
                <a:sym typeface="Arial"/>
              </a:rPr>
              <a:t>oqi.cern</a:t>
            </a:r>
            <a:endParaRPr sz="1800" b="0" i="0" u="none" strike="noStrike" cap="none">
              <a:solidFill>
                <a:srgbClr val="0054A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54A6"/>
                </a:solidFill>
                <a:latin typeface="Arial"/>
                <a:ea typeface="Arial"/>
                <a:cs typeface="Arial"/>
                <a:sym typeface="Arial"/>
              </a:rPr>
              <a:t>@OQI_at_CERN</a:t>
            </a:r>
            <a:br>
              <a:rPr lang="en-US" sz="1800" b="0" i="0" u="none" strike="noStrike" cap="none">
                <a:solidFill>
                  <a:srgbClr val="0054A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>
                <a:solidFill>
                  <a:srgbClr val="0054A6"/>
                </a:solidFill>
                <a:latin typeface="Arial"/>
                <a:ea typeface="Arial"/>
                <a:cs typeface="Arial"/>
                <a:sym typeface="Arial"/>
              </a:rPr>
              <a:t>OQI - Open Quantum Institute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43"/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5938" y="4993110"/>
            <a:ext cx="205285" cy="204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43" descr="Image result for linkedin Icon svg"/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5938" y="5275731"/>
            <a:ext cx="183205" cy="17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43" descr="A logo with blue and purple colors&#10;&#10;Description automatically generated"/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5938" y="4712777"/>
            <a:ext cx="226794" cy="201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3_Title and Conten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34" descr="A blue and orange background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98" b="-7"/>
          <a:stretch/>
        </p:blipFill>
        <p:spPr>
          <a:xfrm>
            <a:off x="0" y="6213433"/>
            <a:ext cx="12265025" cy="629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34" descr="A blue and orange background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185" y="727175"/>
            <a:ext cx="7583488" cy="7302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34"/>
          <p:cNvSpPr txBox="1">
            <a:spLocks noGrp="1"/>
          </p:cNvSpPr>
          <p:nvPr>
            <p:ph type="body" idx="1"/>
          </p:nvPr>
        </p:nvSpPr>
        <p:spPr>
          <a:xfrm>
            <a:off x="572185" y="1244561"/>
            <a:ext cx="10515600" cy="4295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34"/>
          <p:cNvSpPr txBox="1">
            <a:spLocks noGrp="1"/>
          </p:cNvSpPr>
          <p:nvPr>
            <p:ph type="sldNum" idx="12"/>
          </p:nvPr>
        </p:nvSpPr>
        <p:spPr>
          <a:xfrm>
            <a:off x="4476024" y="63976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34"/>
          <p:cNvSpPr txBox="1"/>
          <p:nvPr/>
        </p:nvSpPr>
        <p:spPr>
          <a:xfrm>
            <a:off x="7654606" y="6342192"/>
            <a:ext cx="445033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OQI Advisory Committee meeting #2 | 10 October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34" descr="A blue and green background with lines and dots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25611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34"/>
          <p:cNvSpPr txBox="1">
            <a:spLocks noGrp="1"/>
          </p:cNvSpPr>
          <p:nvPr>
            <p:ph type="title"/>
          </p:nvPr>
        </p:nvSpPr>
        <p:spPr>
          <a:xfrm>
            <a:off x="528643" y="304520"/>
            <a:ext cx="105156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4" name="Google Shape;54;p34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84655" y="175584"/>
            <a:ext cx="920286" cy="71110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" name="Google Shape;55;p34"/>
          <p:cNvGrpSpPr/>
          <p:nvPr/>
        </p:nvGrpSpPr>
        <p:grpSpPr>
          <a:xfrm>
            <a:off x="608851" y="6196962"/>
            <a:ext cx="2568639" cy="613002"/>
            <a:chOff x="608851" y="6196962"/>
            <a:chExt cx="2568639" cy="613002"/>
          </a:xfrm>
        </p:grpSpPr>
        <p:pic>
          <p:nvPicPr>
            <p:cNvPr id="56" name="Google Shape;56;p34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8851" y="6312311"/>
              <a:ext cx="497653" cy="4976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" name="Google Shape;57;p34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2610" y="6396038"/>
              <a:ext cx="954880" cy="3458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Google Shape;58;p34"/>
            <p:cNvPicPr preferRelativeResize="0"/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1879" y="6196962"/>
              <a:ext cx="1606374" cy="5256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9" name="Google Shape;59;p34" descr="A logo with blue and purple colors&#10;&#10;Description automatically generated"/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16064" y="158621"/>
            <a:ext cx="768591" cy="71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9"/>
          <p:cNvSpPr txBox="1"/>
          <p:nvPr/>
        </p:nvSpPr>
        <p:spPr>
          <a:xfrm>
            <a:off x="1195388" y="625475"/>
            <a:ext cx="9294812" cy="6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lay"/>
              <a:buNone/>
            </a:pPr>
            <a:endParaRPr sz="40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hyperlink" Target="https://qworld.net/oqi-hackathon-course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"/>
          <p:cNvSpPr txBox="1">
            <a:spLocks noGrp="1"/>
          </p:cNvSpPr>
          <p:nvPr>
            <p:ph type="ctrTitle"/>
          </p:nvPr>
        </p:nvSpPr>
        <p:spPr>
          <a:xfrm>
            <a:off x="839970" y="2516344"/>
            <a:ext cx="10512000" cy="16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800"/>
              <a:t>Open Quantum Institute Advisory Committee</a:t>
            </a:r>
            <a:endParaRPr/>
          </a:p>
        </p:txBody>
      </p:sp>
      <p:sp>
        <p:nvSpPr>
          <p:cNvPr id="66" name="Google Shape;66;p1"/>
          <p:cNvSpPr txBox="1">
            <a:spLocks noGrp="1"/>
          </p:cNvSpPr>
          <p:nvPr>
            <p:ph type="subTitle" idx="1"/>
          </p:nvPr>
        </p:nvSpPr>
        <p:spPr>
          <a:xfrm>
            <a:off x="2898005" y="4341656"/>
            <a:ext cx="6396000" cy="13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/>
              <a:t>16</a:t>
            </a:r>
            <a:r>
              <a:rPr lang="en-US" baseline="30000"/>
              <a:t>th</a:t>
            </a:r>
            <a:r>
              <a:rPr lang="en-US"/>
              <a:t> October 2025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rPr lang="en-US"/>
              <a:t>15:00 – 17:30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/>
              <a:t>Hybrid</a:t>
            </a: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3"/>
          <p:cNvSpPr txBox="1">
            <a:spLocks noGrp="1"/>
          </p:cNvSpPr>
          <p:nvPr>
            <p:ph type="ctrTitle"/>
          </p:nvPr>
        </p:nvSpPr>
        <p:spPr>
          <a:xfrm>
            <a:off x="5257799" y="2733199"/>
            <a:ext cx="6639128" cy="1391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A1 Status Update</a:t>
            </a:r>
            <a:endParaRPr/>
          </a:p>
        </p:txBody>
      </p:sp>
      <p:sp>
        <p:nvSpPr>
          <p:cNvPr id="170" name="Google Shape;170;p13"/>
          <p:cNvSpPr txBox="1">
            <a:spLocks noGrp="1"/>
          </p:cNvSpPr>
          <p:nvPr>
            <p:ph type="subTitle" idx="1"/>
          </p:nvPr>
        </p:nvSpPr>
        <p:spPr>
          <a:xfrm>
            <a:off x="5257799" y="4214111"/>
            <a:ext cx="6639127" cy="952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rPr lang="en-US"/>
              <a:t>Catherine Lefebvre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5ded1259cb_1_455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A1 - Key operational updates</a:t>
            </a:r>
            <a:endParaRPr/>
          </a:p>
        </p:txBody>
      </p:sp>
      <p:pic>
        <p:nvPicPr>
          <p:cNvPr id="177" name="Google Shape;177;g35ded1259cb_1_455" descr="A purple circle with a lightning bolt in the middle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536" y="202771"/>
            <a:ext cx="57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g35ded1259cb_1_455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grpSp>
        <p:nvGrpSpPr>
          <p:cNvPr id="179" name="Google Shape;179;g35ded1259cb_1_455"/>
          <p:cNvGrpSpPr/>
          <p:nvPr/>
        </p:nvGrpSpPr>
        <p:grpSpPr>
          <a:xfrm>
            <a:off x="8042124" y="3943229"/>
            <a:ext cx="4055216" cy="2044921"/>
            <a:chOff x="281963" y="4175750"/>
            <a:chExt cx="3782850" cy="1884025"/>
          </a:xfrm>
        </p:grpSpPr>
        <p:pic>
          <p:nvPicPr>
            <p:cNvPr id="180" name="Google Shape;180;g35ded1259cb_1_455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1963" y="4175750"/>
              <a:ext cx="3782850" cy="1810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" name="Google Shape;181;g35ded1259cb_1_455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7638" y="5596875"/>
              <a:ext cx="462900" cy="46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" name="Google Shape;182;g35ded1259cb_1_455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0526" y="5596875"/>
              <a:ext cx="462900" cy="46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Google Shape;183;g35ded1259cb_1_455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52963" y="5596875"/>
              <a:ext cx="462900" cy="46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" name="Google Shape;184;g35ded1259cb_1_455"/>
            <p:cNvPicPr preferRelativeResize="0"/>
            <p:nvPr/>
          </p:nvPicPr>
          <p:blipFill rotWithShape="1">
            <a:blip r:embed="rId8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0913" y="5596875"/>
              <a:ext cx="462900" cy="46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" name="Google Shape;185;g35ded1259cb_1_455"/>
            <p:cNvPicPr preferRelativeResize="0"/>
            <p:nvPr/>
          </p:nvPicPr>
          <p:blipFill rotWithShape="1">
            <a:blip r:embed="rId9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78580" y="5596875"/>
              <a:ext cx="462900" cy="46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" name="Google Shape;186;g35ded1259cb_1_455"/>
            <p:cNvPicPr preferRelativeResize="0"/>
            <p:nvPr/>
          </p:nvPicPr>
          <p:blipFill rotWithShape="1">
            <a:blip r:embed="rId10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41280" y="5596875"/>
              <a:ext cx="462900" cy="46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" name="Google Shape;187;g35ded1259cb_1_455"/>
            <p:cNvPicPr preferRelativeResize="0"/>
            <p:nvPr/>
          </p:nvPicPr>
          <p:blipFill rotWithShape="1">
            <a:blip r:embed="rId11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04179" y="5596875"/>
              <a:ext cx="462900" cy="462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" name="Google Shape;188;g35ded1259cb_1_455"/>
            <p:cNvPicPr preferRelativeResize="0"/>
            <p:nvPr/>
          </p:nvPicPr>
          <p:blipFill rotWithShape="1">
            <a:blip r:embed="rId12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64713" y="5596875"/>
              <a:ext cx="462900" cy="4629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9" name="Google Shape;189;g35ded1259cb_1_455"/>
            <p:cNvSpPr txBox="1"/>
            <p:nvPr/>
          </p:nvSpPr>
          <p:spPr>
            <a:xfrm>
              <a:off x="3707675" y="4319600"/>
              <a:ext cx="251400" cy="368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0" name="Google Shape;190;g35ded1259cb_1_455"/>
          <p:cNvSpPr txBox="1"/>
          <p:nvPr/>
        </p:nvSpPr>
        <p:spPr>
          <a:xfrm>
            <a:off x="9045988" y="5914875"/>
            <a:ext cx="2122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SDG Focus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1" name="Google Shape;191;g35ded1259cb_1_455"/>
          <p:cNvGrpSpPr/>
          <p:nvPr/>
        </p:nvGrpSpPr>
        <p:grpSpPr>
          <a:xfrm>
            <a:off x="8042128" y="1144009"/>
            <a:ext cx="3719143" cy="2408216"/>
            <a:chOff x="8042128" y="1144009"/>
            <a:chExt cx="3719143" cy="2408216"/>
          </a:xfrm>
        </p:grpSpPr>
        <p:sp>
          <p:nvSpPr>
            <p:cNvPr id="192" name="Google Shape;192;g35ded1259cb_1_455"/>
            <p:cNvSpPr txBox="1"/>
            <p:nvPr/>
          </p:nvSpPr>
          <p:spPr>
            <a:xfrm>
              <a:off x="9046000" y="3152025"/>
              <a:ext cx="2122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US"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Quantum Approaches</a:t>
              </a:r>
              <a:endParaRPr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3" name="Google Shape;193;g35ded1259cb_1_455"/>
            <p:cNvGrpSpPr/>
            <p:nvPr/>
          </p:nvGrpSpPr>
          <p:grpSpPr>
            <a:xfrm>
              <a:off x="8042128" y="1144009"/>
              <a:ext cx="3719143" cy="2044971"/>
              <a:chOff x="4698365" y="4270100"/>
              <a:chExt cx="3451640" cy="1748735"/>
            </a:xfrm>
          </p:grpSpPr>
          <p:grpSp>
            <p:nvGrpSpPr>
              <p:cNvPr id="194" name="Google Shape;194;g35ded1259cb_1_455"/>
              <p:cNvGrpSpPr/>
              <p:nvPr/>
            </p:nvGrpSpPr>
            <p:grpSpPr>
              <a:xfrm>
                <a:off x="4698365" y="4270100"/>
                <a:ext cx="3451640" cy="1748735"/>
                <a:chOff x="4268115" y="4591250"/>
                <a:chExt cx="2209757" cy="1313850"/>
              </a:xfrm>
            </p:grpSpPr>
            <p:pic>
              <p:nvPicPr>
                <p:cNvPr id="195" name="Google Shape;195;g35ded1259cb_1_455"/>
                <p:cNvPicPr preferRelativeResize="0"/>
                <p:nvPr/>
              </p:nvPicPr>
              <p:blipFill rotWithShape="1">
                <a:blip r:embed="rId13" cstate="screen">
                  <a:alphaModFix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292975" y="4591250"/>
                  <a:ext cx="2184889" cy="13138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96" name="Google Shape;196;g35ded1259cb_1_455"/>
                <p:cNvSpPr txBox="1"/>
                <p:nvPr/>
              </p:nvSpPr>
              <p:spPr>
                <a:xfrm>
                  <a:off x="4268115" y="5040620"/>
                  <a:ext cx="251400" cy="257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-US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" name="Google Shape;197;g35ded1259cb_1_455"/>
                <p:cNvSpPr txBox="1"/>
                <p:nvPr/>
              </p:nvSpPr>
              <p:spPr>
                <a:xfrm>
                  <a:off x="4847042" y="5424626"/>
                  <a:ext cx="576000" cy="27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800"/>
                    <a:buFont typeface="Arial"/>
                    <a:buNone/>
                  </a:pPr>
                  <a:r>
                    <a:rPr lang="en-US" sz="800" b="0" i="0" u="none" strike="noStrike" cap="non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Machine Learning</a:t>
                  </a:r>
                  <a:endParaRPr sz="800" b="0" i="0" u="none" strike="noStrike" cap="non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" name="Google Shape;198;g35ded1259cb_1_455"/>
                <p:cNvSpPr txBox="1"/>
                <p:nvPr/>
              </p:nvSpPr>
              <p:spPr>
                <a:xfrm>
                  <a:off x="5377324" y="5494085"/>
                  <a:ext cx="576000" cy="1977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800"/>
                    <a:buFont typeface="Arial"/>
                    <a:buNone/>
                  </a:pPr>
                  <a:r>
                    <a:rPr lang="en-US" sz="800" b="0" i="0" u="none" strike="noStrike" cap="non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Optimisation</a:t>
                  </a:r>
                  <a:endParaRPr sz="800" b="0" i="0" u="none" strike="noStrike" cap="non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" name="Google Shape;199;g35ded1259cb_1_455"/>
                <p:cNvSpPr txBox="1"/>
                <p:nvPr/>
              </p:nvSpPr>
              <p:spPr>
                <a:xfrm>
                  <a:off x="5953172" y="5424626"/>
                  <a:ext cx="524700" cy="27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800"/>
                    <a:buFont typeface="Arial"/>
                    <a:buNone/>
                  </a:pPr>
                  <a:r>
                    <a:rPr lang="en-US" sz="800" b="0" i="0" u="none" strike="noStrike" cap="non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Quantum Simulation</a:t>
                  </a:r>
                  <a:endParaRPr sz="800" b="0" i="0" u="none" strike="noStrike" cap="non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" name="Google Shape;200;g35ded1259cb_1_455"/>
                <p:cNvSpPr txBox="1"/>
                <p:nvPr/>
              </p:nvSpPr>
              <p:spPr>
                <a:xfrm>
                  <a:off x="4320586" y="5424645"/>
                  <a:ext cx="549300" cy="27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800"/>
                    <a:buFont typeface="Arial"/>
                    <a:buNone/>
                  </a:pPr>
                  <a:r>
                    <a:rPr lang="en-US" sz="800" b="0" i="0" u="none" strike="noStrike" cap="non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Linear Syst. of Eqns.</a:t>
                  </a:r>
                  <a:endParaRPr sz="800" b="0" i="0" u="none" strike="noStrike" cap="non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201" name="Google Shape;201;g35ded1259cb_1_455" title="quantum simulation graphic (4).png"/>
              <p:cNvPicPr preferRelativeResize="0"/>
              <p:nvPr/>
            </p:nvPicPr>
            <p:blipFill rotWithShape="1">
              <a:blip r:embed="rId14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550739" y="5685378"/>
                <a:ext cx="333375" cy="30295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2" name="Google Shape;202;g35ded1259cb_1_455" title="optimisation graphic.png"/>
              <p:cNvPicPr preferRelativeResize="0"/>
              <p:nvPr/>
            </p:nvPicPr>
            <p:blipFill rotWithShape="1">
              <a:blip r:embed="rId15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706328" y="5685371"/>
                <a:ext cx="333375" cy="30295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3" name="Google Shape;203;g35ded1259cb_1_455" title="machine learning graphic.png"/>
              <p:cNvPicPr preferRelativeResize="0"/>
              <p:nvPr/>
            </p:nvPicPr>
            <p:blipFill rotWithShape="1">
              <a:blip r:embed="rId16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861905" y="5685380"/>
                <a:ext cx="333375" cy="30295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4" name="Google Shape;204;g35ded1259cb_1_455" title="Linear Systems of Equations and Partial Differential Equations (PDE) graphic (8).png"/>
              <p:cNvPicPr preferRelativeResize="0"/>
              <p:nvPr/>
            </p:nvPicPr>
            <p:blipFill rotWithShape="1">
              <a:blip r:embed="rId17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075350" y="5685375"/>
                <a:ext cx="333375" cy="30295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205" name="Google Shape;205;g35ded1259cb_1_455" title="oqi-map-all-submissions-2025 (1).png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272150" y="1039431"/>
            <a:ext cx="7333676" cy="5188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g380575836a4_1_36" descr="A purple circle with a lightning bolt in the middle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536" y="202771"/>
            <a:ext cx="576000" cy="576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12" name="Google Shape;212;g380575836a4_1_36"/>
          <p:cNvGraphicFramePr/>
          <p:nvPr/>
        </p:nvGraphicFramePr>
        <p:xfrm>
          <a:off x="61300" y="1043662"/>
          <a:ext cx="11934575" cy="5174825"/>
        </p:xfrm>
        <a:graphic>
          <a:graphicData uri="http://schemas.openxmlformats.org/drawingml/2006/table">
            <a:tbl>
              <a:tblPr>
                <a:noFill/>
                <a:tableStyleId>{CEF2F31E-8DDA-433A-9409-D06D1F2C2159}</a:tableStyleId>
              </a:tblPr>
              <a:tblGrid>
                <a:gridCol w="103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95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6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69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37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0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0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ED3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u="none" strike="noStrike" cap="none">
                          <a:solidFill>
                            <a:schemeClr val="dk1"/>
                          </a:solidFill>
                        </a:rPr>
                        <a:t>Status Pilot Oct. </a:t>
                      </a:r>
                      <a:r>
                        <a:rPr lang="en-US" sz="1000" b="1" u="none" strike="noStrike" cap="none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          </a:ext>
                          </a:extLst>
                        </a:rPr>
                        <a:t>202</a:t>
                      </a:r>
                      <a:r>
                        <a:rPr lang="en-US" sz="1000" b="1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          </a:ext>
                          </a:extLst>
                        </a:rPr>
                        <a:t>5</a:t>
                      </a:r>
                      <a:r>
                        <a:rPr lang="en-US" sz="1000" b="1" u="none" strike="noStrike" cap="none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          </a:ext>
                          </a:extLst>
                        </a:rPr>
                        <a:t> </a:t>
                      </a:r>
                      <a:r>
                        <a:rPr lang="en-US" sz="1000" b="1" u="none" strike="noStrike" cap="none">
                          <a:solidFill>
                            <a:schemeClr val="dk1"/>
                          </a:solidFill>
                        </a:rPr>
                        <a:t>(Total) </a:t>
                      </a:r>
                      <a:endParaRPr sz="10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ED3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u="none" strike="noStrike" cap="none">
                          <a:solidFill>
                            <a:schemeClr val="dk1"/>
                          </a:solidFill>
                        </a:rPr>
                        <a:t>Status &amp; activities since last AC meeting </a:t>
                      </a:r>
                      <a:endParaRPr sz="1000" b="1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u="none" strike="noStrike" cap="none">
                          <a:solidFill>
                            <a:schemeClr val="dk1"/>
                          </a:solidFill>
                        </a:rPr>
                        <a:t>(</a:t>
                      </a:r>
                      <a:r>
                        <a:rPr lang="en-US" sz="1000" b="1">
                          <a:solidFill>
                            <a:schemeClr val="dk1"/>
                          </a:solidFill>
                        </a:rPr>
                        <a:t>June - October </a:t>
                      </a:r>
                      <a:r>
                        <a:rPr lang="en-US" sz="1000" b="1" u="none" strike="noStrike" cap="none">
                          <a:solidFill>
                            <a:schemeClr val="dk1"/>
                          </a:solidFill>
                        </a:rPr>
                        <a:t>2025)</a:t>
                      </a:r>
                      <a:endParaRPr sz="10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ED3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solidFill>
                            <a:schemeClr val="dk1"/>
                          </a:solidFill>
                        </a:rPr>
                        <a:t>Outputs</a:t>
                      </a:r>
                      <a:endParaRPr sz="1000" b="1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solidFill>
                            <a:schemeClr val="dk1"/>
                          </a:solidFill>
                        </a:rPr>
                        <a:t>October 2025</a:t>
                      </a:r>
                      <a:endParaRPr sz="1000" b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ED3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u="none" strike="noStrike" cap="none">
                          <a:solidFill>
                            <a:schemeClr val="dk1"/>
                          </a:solidFill>
                        </a:rPr>
                        <a:t>Milestone </a:t>
                      </a:r>
                      <a:r>
                        <a:rPr lang="en-US" sz="1000" b="1">
                          <a:solidFill>
                            <a:schemeClr val="dk1"/>
                          </a:solidFill>
                        </a:rPr>
                        <a:t>March</a:t>
                      </a:r>
                      <a:r>
                        <a:rPr lang="en-US" sz="1000" b="1" u="none" strike="noStrike" cap="none">
                          <a:solidFill>
                            <a:schemeClr val="dk1"/>
                          </a:solidFill>
                        </a:rPr>
                        <a:t> 202</a:t>
                      </a:r>
                      <a:r>
                        <a:rPr lang="en-US" sz="1000" b="1">
                          <a:solidFill>
                            <a:schemeClr val="dk1"/>
                          </a:solidFill>
                        </a:rPr>
                        <a:t>6</a:t>
                      </a:r>
                      <a:endParaRPr sz="10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ED3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solidFill>
                            <a:schemeClr val="dk1"/>
                          </a:solidFill>
                        </a:rPr>
                        <a:t>Projected outputs</a:t>
                      </a:r>
                      <a:endParaRPr sz="1000" b="1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solidFill>
                            <a:schemeClr val="dk1"/>
                          </a:solidFill>
                        </a:rPr>
                        <a:t>March 2026</a:t>
                      </a:r>
                      <a:endParaRPr sz="1000" b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ED3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77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chemeClr val="lt1"/>
                          </a:solidFill>
                        </a:rPr>
                        <a:t>Ide</a:t>
                      </a:r>
                      <a:r>
                        <a:rPr lang="en-US" sz="1000" b="1" u="none" strike="noStrike" cap="none">
                          <a:solidFill>
                            <a:schemeClr val="lt1"/>
                          </a:solidFill>
                        </a:rPr>
                        <a:t>ation</a:t>
                      </a:r>
                      <a:endParaRPr sz="1000" b="1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D95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 u="none" strike="noStrike" cap="none">
                          <a:solidFill>
                            <a:schemeClr val="dk1"/>
                          </a:solidFill>
                        </a:rPr>
                        <a:t>26 ideas</a:t>
                      </a:r>
                      <a:endParaRPr sz="10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Continued e</a:t>
                      </a:r>
                      <a:r>
                        <a:rPr lang="en-US" sz="1000" u="none" strike="noStrike" cap="none">
                          <a:solidFill>
                            <a:schemeClr val="dk1"/>
                          </a:solidFill>
                        </a:rPr>
                        <a:t>ffective triage 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Online repository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</a:t>
                      </a:r>
                      <a:r>
                        <a:rPr lang="en-US" sz="1000" i="1" u="none" strike="noStrike" cap="none">
                          <a:solidFill>
                            <a:schemeClr val="dk1"/>
                          </a:solidFill>
                        </a:rPr>
                        <a:t>1-2 new ideas featured in the repository</a:t>
                      </a:r>
                      <a:endParaRPr sz="1000" i="1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Sourcing new ideas and experts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Online repository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  <a:p>
                      <a:pPr marL="4572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i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492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 u="none" strike="noStrike" cap="none">
                          <a:solidFill>
                            <a:schemeClr val="dk1"/>
                          </a:solidFill>
                        </a:rPr>
                        <a:t>19 outlines</a:t>
                      </a:r>
                      <a:endParaRPr sz="10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</a:t>
                      </a:r>
                      <a:r>
                        <a:rPr lang="en-US" sz="1000" u="none" strike="noStrike" cap="none">
                          <a:solidFill>
                            <a:schemeClr val="dk1"/>
                          </a:solidFill>
                        </a:rPr>
                        <a:t>6 outlines </a:t>
                      </a: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featured in the 2025 Use Case White Paper </a:t>
                      </a:r>
                      <a:r>
                        <a:rPr lang="en-US" sz="1000" u="none" strike="noStrike" cap="none">
                          <a:solidFill>
                            <a:schemeClr val="dk1"/>
                          </a:solidFill>
                        </a:rPr>
                        <a:t>(Focus mostly on chemistry, and two on partial differential equations)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- 2025 Use Case White Paper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Use case workshop (15 October)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- 1-2 ongoing use case outlines (incl. with QTI)</a:t>
                      </a:r>
                      <a:endParaRPr sz="1000" i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Draft outlines</a:t>
                      </a:r>
                      <a:endParaRPr sz="1000" i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000"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 u="none" strike="noStrike" cap="none">
                          <a:solidFill>
                            <a:schemeClr val="lt1"/>
                          </a:solidFill>
                        </a:rPr>
                        <a:t>Proof of concept</a:t>
                      </a:r>
                      <a:endParaRPr sz="1000" b="1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78206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 u="none" strike="noStrike" cap="none">
                          <a:solidFill>
                            <a:schemeClr val="dk1"/>
                          </a:solidFill>
                        </a:rPr>
                        <a:t>9 proposals</a:t>
                      </a:r>
                      <a:endParaRPr sz="10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- 3</a:t>
                      </a:r>
                      <a:r>
                        <a:rPr lang="en-US" sz="1000" u="none" strike="noStrike" cap="none">
                          <a:solidFill>
                            <a:schemeClr val="dk1"/>
                          </a:solidFill>
                        </a:rPr>
                        <a:t> proposals underway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- 4 proposals re-evaluated after a 3-month extension phase (3 selected to move to Phase 3)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Full proposals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Evaluation report of scientific and impact panels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Knowledge share session on resource estimation with MIT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- 3 full proposals evaluated with the scientific and impact panels</a:t>
                      </a:r>
                      <a:endParaRPr sz="1000" i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Full proposals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Evaluation report of scientific and impact panels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Knowledge share sessions 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362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5</a:t>
                      </a:r>
                      <a:r>
                        <a:rPr lang="en-US" sz="1000" u="none" strike="noStrike" cap="none">
                          <a:solidFill>
                            <a:schemeClr val="dk1"/>
                          </a:solidFill>
                        </a:rPr>
                        <a:t> simulations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- 4</a:t>
                      </a:r>
                      <a:r>
                        <a:rPr lang="en-US" sz="1000" u="none" strike="noStrike" cap="none">
                          <a:solidFill>
                            <a:schemeClr val="dk1"/>
                          </a:solidFill>
                        </a:rPr>
                        <a:t> ongoing simulations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- 1 simulation finalized and evaluation if advance to Phase 4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Internal and external (open) reports → arXiv paper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Github codes (open)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</a:t>
                      </a:r>
                      <a:r>
                        <a:rPr lang="en-US" sz="1000" i="1" u="none" strike="noStrike" cap="none">
                          <a:solidFill>
                            <a:schemeClr val="dk1"/>
                          </a:solidFill>
                        </a:rPr>
                        <a:t>3-5 ongoing simulations</a:t>
                      </a:r>
                      <a:endParaRPr sz="1000" i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Internal and external (open) reports → arXiv papers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Github codes (open)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97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 u="none" strike="noStrike" cap="none">
                          <a:solidFill>
                            <a:schemeClr val="dk1"/>
                          </a:solidFill>
                        </a:rPr>
                        <a:t>0 QPU implementation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Continued a</a:t>
                      </a:r>
                      <a:r>
                        <a:rPr lang="en-US" sz="1000" u="none" strike="noStrike" cap="none">
                          <a:solidFill>
                            <a:schemeClr val="dk1"/>
                          </a:solidFill>
                        </a:rPr>
                        <a:t>lignment with A2 partner in support + project</a:t>
                      </a: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ed need</a:t>
                      </a:r>
                      <a:endParaRPr sz="1000" i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i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- 4</a:t>
                      </a:r>
                      <a:r>
                        <a:rPr lang="en-US" sz="1000" i="1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finalized</a:t>
                      </a:r>
                      <a:r>
                        <a:rPr lang="en-US" sz="1000" i="1" u="none" strike="noStrike" cap="none">
                          <a:solidFill>
                            <a:schemeClr val="dk1"/>
                          </a:solidFill>
                        </a:rPr>
                        <a:t> QPU implementation</a:t>
                      </a:r>
                      <a:endParaRPr sz="1000" i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Internal and external (open) reports → arXiv papers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Github codes (open)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000" b="1">
                          <a:solidFill>
                            <a:schemeClr val="lt1"/>
                          </a:solidFill>
                        </a:rPr>
                        <a:t>Methodology</a:t>
                      </a:r>
                      <a:endParaRPr sz="1000" b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Use Case Framework</a:t>
                      </a:r>
                      <a:endParaRPr sz="10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Application Framework Workshop (15 October): validation by 12 leading quantum hubs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Draft of Regime of Advantage Framework: compendium of 20 problems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Impact Framework under validation with impact committee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Draft of the A3 educational module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Revised Framework (online and printed)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Regime of Advantage Framework paper (compendium)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- Impact Framework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Feedback from sci. committee on the compendium 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Testing of the impact tool (workshops)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Refinement educational module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arXiv paper on the Regime of Advantage Framework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Online tool of the Impact Framework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- Educational module online</a:t>
                      </a:r>
                      <a:endParaRPr sz="1000" i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78206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13" name="Google Shape;213;g380575836a4_1_36"/>
          <p:cNvSpPr/>
          <p:nvPr/>
        </p:nvSpPr>
        <p:spPr>
          <a:xfrm rot="5400000">
            <a:off x="1604975" y="1946865"/>
            <a:ext cx="332100" cy="259800"/>
          </a:xfrm>
          <a:prstGeom prst="chevron">
            <a:avLst>
              <a:gd name="adj" fmla="val 50000"/>
            </a:avLst>
          </a:prstGeom>
          <a:solidFill>
            <a:srgbClr val="DED3D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380575836a4_1_36"/>
          <p:cNvSpPr/>
          <p:nvPr/>
        </p:nvSpPr>
        <p:spPr>
          <a:xfrm rot="5400000">
            <a:off x="1604975" y="2676872"/>
            <a:ext cx="332100" cy="259800"/>
          </a:xfrm>
          <a:prstGeom prst="chevron">
            <a:avLst>
              <a:gd name="adj" fmla="val 50000"/>
            </a:avLst>
          </a:prstGeom>
          <a:solidFill>
            <a:srgbClr val="DED3D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380575836a4_1_36"/>
          <p:cNvSpPr/>
          <p:nvPr/>
        </p:nvSpPr>
        <p:spPr>
          <a:xfrm rot="5400000">
            <a:off x="1604975" y="3631124"/>
            <a:ext cx="332100" cy="259800"/>
          </a:xfrm>
          <a:prstGeom prst="chevron">
            <a:avLst>
              <a:gd name="adj" fmla="val 50000"/>
            </a:avLst>
          </a:prstGeom>
          <a:solidFill>
            <a:srgbClr val="DED3D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380575836a4_1_36"/>
          <p:cNvSpPr/>
          <p:nvPr/>
        </p:nvSpPr>
        <p:spPr>
          <a:xfrm rot="5400000">
            <a:off x="1604975" y="4264767"/>
            <a:ext cx="332100" cy="259800"/>
          </a:xfrm>
          <a:prstGeom prst="chevron">
            <a:avLst>
              <a:gd name="adj" fmla="val 50000"/>
            </a:avLst>
          </a:prstGeom>
          <a:solidFill>
            <a:srgbClr val="DED3D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380575836a4_1_36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218" name="Google Shape;218;g380575836a4_1_36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A1 - Key operational </a:t>
            </a: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updates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5ded1259cb_1_405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A1 - Key guidance for next steps</a:t>
            </a:r>
            <a:endParaRPr/>
          </a:p>
        </p:txBody>
      </p:sp>
      <p:pic>
        <p:nvPicPr>
          <p:cNvPr id="225" name="Google Shape;225;g35ded1259cb_1_405" descr="A purple circle with a lightning bolt in the middle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536" y="202771"/>
            <a:ext cx="57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g35ded1259cb_1_405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227" name="Google Shape;227;g35ded1259cb_1_405"/>
          <p:cNvSpPr txBox="1">
            <a:spLocks noGrp="1"/>
          </p:cNvSpPr>
          <p:nvPr>
            <p:ph type="body" idx="1"/>
          </p:nvPr>
        </p:nvSpPr>
        <p:spPr>
          <a:xfrm>
            <a:off x="220675" y="1250950"/>
            <a:ext cx="9873300" cy="4721100"/>
          </a:xfrm>
          <a:prstGeom prst="rect">
            <a:avLst/>
          </a:prstGeom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Summary Key Takeaways</a:t>
            </a:r>
            <a:endParaRPr b="1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b="1"/>
              <a:t>Pipeline on track</a:t>
            </a:r>
            <a:r>
              <a:rPr lang="en-US"/>
              <a:t> to meet</a:t>
            </a:r>
            <a:r>
              <a:rPr lang="en-US">
                <a:solidFill>
                  <a:schemeClr val="dk1"/>
                </a:solidFill>
              </a:rPr>
              <a:t> the objective of 4-6 proof of concept </a:t>
            </a:r>
            <a:endParaRPr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>
                <a:solidFill>
                  <a:schemeClr val="dk1"/>
                </a:solidFill>
              </a:rPr>
              <a:t>OQI work is </a:t>
            </a:r>
            <a:r>
              <a:rPr lang="en-US" b="1">
                <a:solidFill>
                  <a:schemeClr val="dk1"/>
                </a:solidFill>
              </a:rPr>
              <a:t>contributing to progress the field </a:t>
            </a:r>
            <a:r>
              <a:rPr lang="en-US">
                <a:solidFill>
                  <a:schemeClr val="dk1"/>
                </a:solidFill>
              </a:rPr>
              <a:t>with </a:t>
            </a:r>
            <a:r>
              <a:rPr lang="en-US" b="1">
                <a:solidFill>
                  <a:schemeClr val="dk1"/>
                </a:solidFill>
              </a:rPr>
              <a:t>methodological framework</a:t>
            </a:r>
            <a:r>
              <a:rPr lang="en-US">
                <a:solidFill>
                  <a:schemeClr val="dk1"/>
                </a:solidFill>
              </a:rPr>
              <a:t>, validated by scientific and impact committees, and by 12 world leading national and regional quantum hubs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highlight>
                <a:srgbClr val="FFFD78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Feedback and Advice</a:t>
            </a:r>
            <a:endParaRPr b="1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b="1"/>
              <a:t>For the pilot </a:t>
            </a:r>
            <a:endParaRPr b="1"/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■"/>
            </a:pPr>
            <a:r>
              <a:rPr lang="en-US" sz="2000" b="1">
                <a:solidFill>
                  <a:schemeClr val="dk1"/>
                </a:solidFill>
              </a:rPr>
              <a:t>Process:</a:t>
            </a:r>
            <a:r>
              <a:rPr lang="en-US" sz="2000">
                <a:solidFill>
                  <a:schemeClr val="dk1"/>
                </a:solidFill>
              </a:rPr>
              <a:t> continuous improvement of pipeline efficiency and quality toward QPU implementation </a:t>
            </a:r>
            <a:endParaRPr sz="2000">
              <a:solidFill>
                <a:schemeClr val="dk1"/>
              </a:solidFill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■"/>
            </a:pPr>
            <a:r>
              <a:rPr lang="en-US" sz="2000" b="1">
                <a:solidFill>
                  <a:schemeClr val="dk1"/>
                </a:solidFill>
              </a:rPr>
              <a:t>Substantial effort</a:t>
            </a:r>
            <a:r>
              <a:rPr lang="en-US" sz="2000">
                <a:solidFill>
                  <a:schemeClr val="dk1"/>
                </a:solidFill>
              </a:rPr>
              <a:t> to establish a pipeline: should we already prepare the post-pilot pipeline (proposed approach/ timeline for that)?</a:t>
            </a:r>
            <a:endParaRPr sz="2000"/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b="1"/>
              <a:t>Post-Pilot</a:t>
            </a:r>
            <a:endParaRPr b="1"/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-US" sz="2000"/>
              <a:t>Balance of the portfolio and scaling of activities</a:t>
            </a:r>
            <a:endParaRPr sz="2000"/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■"/>
            </a:pPr>
            <a:r>
              <a:rPr lang="en-US" sz="2000"/>
              <a:t>Include </a:t>
            </a:r>
            <a:r>
              <a:rPr lang="en-US" sz="2000">
                <a:solidFill>
                  <a:schemeClr val="dk1"/>
                </a:solidFill>
              </a:rPr>
              <a:t>latest AI powered quantum development?</a:t>
            </a:r>
            <a:endParaRPr sz="2000"/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pic>
        <p:nvPicPr>
          <p:cNvPr id="228" name="Google Shape;228;g35ded1259cb_1_405" title="Screenshot 2025-10-08 at 08.18.08.png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4300" y="1166100"/>
            <a:ext cx="1438175" cy="2020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5ded1259cb_1_312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A1 - Key messages for the CERN Council</a:t>
            </a:r>
            <a:endParaRPr/>
          </a:p>
        </p:txBody>
      </p:sp>
      <p:pic>
        <p:nvPicPr>
          <p:cNvPr id="235" name="Google Shape;235;g35ded1259cb_1_312" descr="A purple circle with a lightning bolt in the middle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536" y="202771"/>
            <a:ext cx="57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35ded1259cb_1_312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237" name="Google Shape;237;g35ded1259cb_1_312"/>
          <p:cNvSpPr txBox="1">
            <a:spLocks noGrp="1"/>
          </p:cNvSpPr>
          <p:nvPr>
            <p:ph type="body" idx="1"/>
          </p:nvPr>
        </p:nvSpPr>
        <p:spPr>
          <a:xfrm>
            <a:off x="83225" y="1077225"/>
            <a:ext cx="3586200" cy="4824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lphaLcPeriod"/>
            </a:pPr>
            <a:r>
              <a:rPr lang="en-US" sz="1400" b="1">
                <a:solidFill>
                  <a:schemeClr val="lt1"/>
                </a:solidFill>
                <a:highlight>
                  <a:srgbClr val="BD95C5"/>
                </a:highlight>
              </a:rPr>
              <a:t>Scientific relevance</a:t>
            </a:r>
            <a:endParaRPr sz="1400" b="1">
              <a:solidFill>
                <a:schemeClr val="lt1"/>
              </a:solidFill>
              <a:highlight>
                <a:srgbClr val="BD95C5"/>
              </a:highlight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/>
              <a:t>Rigorous methodology, validated by scientific and impact committees, and by 12 world leading national and regional quantum hubs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/>
              <a:t>Open-source outputs/products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/>
              <a:t>Application Framework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/>
              <a:t>Regime of advantage paper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/>
              <a:t>Impact framework tool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>
                <a:solidFill>
                  <a:schemeClr val="dk1"/>
                </a:solidFill>
              </a:rPr>
              <a:t>Educational module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/>
              <a:t>Reports (from use cases)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/>
              <a:t>Publications (from use cases)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/>
              <a:t>Codes (from use cases)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/>
              <a:t>Use Case Repository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/>
              <a:t>Use Case White Papers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 sz="1400"/>
              <a:t>etc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grpSp>
        <p:nvGrpSpPr>
          <p:cNvPr id="238" name="Google Shape;238;g35ded1259cb_1_312"/>
          <p:cNvGrpSpPr/>
          <p:nvPr/>
        </p:nvGrpSpPr>
        <p:grpSpPr>
          <a:xfrm>
            <a:off x="8931100" y="5264175"/>
            <a:ext cx="2675624" cy="955299"/>
            <a:chOff x="2049725" y="5744036"/>
            <a:chExt cx="1797289" cy="641700"/>
          </a:xfrm>
        </p:grpSpPr>
        <p:pic>
          <p:nvPicPr>
            <p:cNvPr id="239" name="Google Shape;239;g35ded1259cb_1_312" title="UC_Involvement_2.png"/>
            <p:cNvPicPr preferRelativeResize="0"/>
            <p:nvPr/>
          </p:nvPicPr>
          <p:blipFill rotWithShape="1">
            <a:blip r:embed="rId4"/>
            <a:srcRect/>
            <a:stretch/>
          </p:blipFill>
          <p:spPr>
            <a:xfrm rot="10800000" flipH="1">
              <a:off x="2049725" y="5868915"/>
              <a:ext cx="245451" cy="4288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0" name="Google Shape;240;g35ded1259cb_1_312"/>
            <p:cNvSpPr txBox="1"/>
            <p:nvPr/>
          </p:nvSpPr>
          <p:spPr>
            <a:xfrm>
              <a:off x="2245013" y="5744036"/>
              <a:ext cx="1602000" cy="64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6100" tIns="136100" rIns="136100" bIns="1361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39">
                  <a:solidFill>
                    <a:srgbClr val="000000"/>
                  </a:solidFill>
                </a:rPr>
                <a:t>non-CERN Member</a:t>
              </a:r>
              <a:endParaRPr sz="1339">
                <a:solidFill>
                  <a:srgbClr val="000000"/>
                </a:solidFill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39">
                  <a:solidFill>
                    <a:srgbClr val="000000"/>
                  </a:solidFill>
                </a:rPr>
                <a:t>CERN Associate Member</a:t>
              </a:r>
              <a:endParaRPr sz="1339">
                <a:solidFill>
                  <a:srgbClr val="000000"/>
                </a:solidFill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39">
                  <a:solidFill>
                    <a:srgbClr val="000000"/>
                  </a:solidFill>
                </a:rPr>
                <a:t>CERN Member</a:t>
              </a:r>
              <a:endParaRPr sz="2084"/>
            </a:p>
          </p:txBody>
        </p:sp>
      </p:grpSp>
      <p:pic>
        <p:nvPicPr>
          <p:cNvPr id="241" name="Google Shape;241;g35ded1259cb_1_312" title="UC_Involvement_3.png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6562" y="2342457"/>
            <a:ext cx="4884150" cy="3068298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g35ded1259cb_1_312"/>
          <p:cNvSpPr txBox="1"/>
          <p:nvPr/>
        </p:nvSpPr>
        <p:spPr>
          <a:xfrm>
            <a:off x="7710725" y="1030900"/>
            <a:ext cx="44148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  <a:highlight>
                  <a:srgbClr val="BD95C5"/>
                </a:highlight>
              </a:rPr>
              <a:t>c. Relevance for CERN</a:t>
            </a:r>
            <a:r>
              <a:rPr lang="en-US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QTI / OQI Collaboration: 1 joint-staff + use case </a:t>
            </a:r>
            <a:endParaRPr>
              <a:solidFill>
                <a:schemeClr val="dk1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</a:ext>
              </a:extLst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Geographical distribution of the use case teams</a:t>
            </a:r>
            <a:r>
              <a:rPr lang="en-US">
                <a:solidFill>
                  <a:schemeClr val="dk1"/>
                </a:solidFill>
              </a:rPr>
              <a:t> (contributing to the global OQI diplomatic / societal relevance)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New model for PPP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43" name="Google Shape;243;g35ded1259cb_1_312"/>
          <p:cNvSpPr txBox="1"/>
          <p:nvPr/>
        </p:nvSpPr>
        <p:spPr>
          <a:xfrm>
            <a:off x="3905375" y="1035989"/>
            <a:ext cx="42459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lt1"/>
                </a:solidFill>
                <a:highlight>
                  <a:srgbClr val="BD95C5"/>
                </a:highlight>
              </a:rPr>
              <a:t>b. Targets set by the Council Note</a:t>
            </a:r>
            <a:endParaRPr b="1">
              <a:solidFill>
                <a:schemeClr val="lt1"/>
              </a:solidFill>
              <a:highlight>
                <a:srgbClr val="BD95C5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(on track)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244" name="Google Shape;244;g35ded1259cb_1_312"/>
          <p:cNvGraphicFramePr/>
          <p:nvPr/>
        </p:nvGraphicFramePr>
        <p:xfrm>
          <a:off x="3905375" y="1763113"/>
          <a:ext cx="3278775" cy="2224950"/>
        </p:xfrm>
        <a:graphic>
          <a:graphicData uri="http://schemas.openxmlformats.org/drawingml/2006/table">
            <a:tbl>
              <a:tblPr>
                <a:noFill/>
                <a:tableStyleId>{48C69CD1-683A-47D4-8348-D82FCD21B3F0}</a:tableStyleId>
              </a:tblPr>
              <a:tblGrid>
                <a:gridCol w="83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3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4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/>
                    </a:p>
                  </a:txBody>
                  <a:tcPr marL="91425" marR="91425" marT="91425" marB="91425">
                    <a:solidFill>
                      <a:srgbClr val="DED3D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/>
                        <a:t>Target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DED3D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/>
                        <a:t>Status October 2025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DED3D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/>
                        <a:t>Projection December 2026</a:t>
                      </a:r>
                      <a:endParaRPr sz="1000" b="1"/>
                    </a:p>
                  </a:txBody>
                  <a:tcPr marL="91425" marR="91425" marT="91425" marB="91425">
                    <a:solidFill>
                      <a:srgbClr val="DED3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solidFill>
                            <a:schemeClr val="lt1"/>
                          </a:solidFill>
                        </a:rPr>
                        <a:t>Number of use case explored</a:t>
                      </a:r>
                      <a:endParaRPr sz="10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BD95C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20+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19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~21</a:t>
                      </a: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solidFill>
                            <a:schemeClr val="lt1"/>
                          </a:solidFill>
                        </a:rPr>
                        <a:t>Number of completed proof of concepts</a:t>
                      </a:r>
                      <a:endParaRPr sz="10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78206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4-6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9 PoC</a:t>
                      </a:r>
                      <a:endParaRPr sz="10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(4 concluded</a:t>
                      </a:r>
                      <a:endParaRPr sz="10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5 ongoing) 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~15 PoC</a:t>
                      </a:r>
                      <a:endParaRPr sz="10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/>
                        <a:t>(&gt;half to simulation + QPU)</a:t>
                      </a:r>
                      <a:endParaRPr sz="10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45" name="Google Shape;245;g35ded1259cb_1_312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7864" y="2379043"/>
            <a:ext cx="4876800" cy="302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60b6cd46b1_0_21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/>
              <a:t>A1 - </a:t>
            </a: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Strategic input and Discussion</a:t>
            </a:r>
            <a:endParaRPr/>
          </a:p>
        </p:txBody>
      </p:sp>
      <p:sp>
        <p:nvSpPr>
          <p:cNvPr id="252" name="Google Shape;252;g360b6cd46b1_0_21"/>
          <p:cNvSpPr txBox="1">
            <a:spLocks noGrp="1"/>
          </p:cNvSpPr>
          <p:nvPr>
            <p:ph type="body" idx="1"/>
          </p:nvPr>
        </p:nvSpPr>
        <p:spPr>
          <a:xfrm>
            <a:off x="220663" y="1250950"/>
            <a:ext cx="11714100" cy="47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Feedback/suggestions on: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Operational plan for 2026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Evaluation criteria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000"/>
              <a:buChar char="•"/>
            </a:pPr>
            <a:r>
              <a:rPr lang="en-US"/>
              <a:t>Strategic messages for the CERN Council</a:t>
            </a:r>
            <a:endParaRPr/>
          </a:p>
        </p:txBody>
      </p:sp>
      <p:pic>
        <p:nvPicPr>
          <p:cNvPr id="253" name="Google Shape;253;g360b6cd46b1_0_21" descr="A purple circle with a lightning bolt in the middle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536" y="202771"/>
            <a:ext cx="57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g360b6cd46b1_0_21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1"/>
          <p:cNvSpPr txBox="1">
            <a:spLocks noGrp="1"/>
          </p:cNvSpPr>
          <p:nvPr>
            <p:ph type="ctrTitle"/>
          </p:nvPr>
        </p:nvSpPr>
        <p:spPr>
          <a:xfrm>
            <a:off x="5257799" y="2733199"/>
            <a:ext cx="6639128" cy="1391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A3 Status Update</a:t>
            </a:r>
            <a:endParaRPr/>
          </a:p>
        </p:txBody>
      </p:sp>
      <p:sp>
        <p:nvSpPr>
          <p:cNvPr id="260" name="Google Shape;260;p21"/>
          <p:cNvSpPr txBox="1">
            <a:spLocks noGrp="1"/>
          </p:cNvSpPr>
          <p:nvPr>
            <p:ph type="subTitle" idx="1"/>
          </p:nvPr>
        </p:nvSpPr>
        <p:spPr>
          <a:xfrm>
            <a:off x="5257799" y="4214111"/>
            <a:ext cx="6639127" cy="952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rPr lang="en-US"/>
              <a:t>Martin Gastal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60b27624c8_3_4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pic>
        <p:nvPicPr>
          <p:cNvPr id="267" name="Google Shape;267;g360b27624c8_3_4" descr="A logo of a brain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607" y="207264"/>
            <a:ext cx="57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360b27624c8_3_4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A3 - </a:t>
            </a: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Key 2025 operational updates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endParaRPr/>
          </a:p>
        </p:txBody>
      </p:sp>
      <p:graphicFrame>
        <p:nvGraphicFramePr>
          <p:cNvPr id="269" name="Google Shape;269;g360b27624c8_3_4"/>
          <p:cNvGraphicFramePr/>
          <p:nvPr/>
        </p:nvGraphicFramePr>
        <p:xfrm>
          <a:off x="611625" y="1062200"/>
          <a:ext cx="11259375" cy="5177036"/>
        </p:xfrm>
        <a:graphic>
          <a:graphicData uri="http://schemas.openxmlformats.org/drawingml/2006/table">
            <a:tbl>
              <a:tblPr>
                <a:noFill/>
                <a:tableStyleId>{48C69CD1-683A-47D4-8348-D82FCD21B3F0}</a:tableStyleId>
              </a:tblPr>
              <a:tblGrid>
                <a:gridCol w="106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0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4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2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76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8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Hackathons 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Quantum Diplomacy Game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Educational </a:t>
                      </a:r>
                      <a:endParaRPr b="1" strike="sngStrike">
                        <a:solidFill>
                          <a:schemeClr val="lt1"/>
                        </a:solidFill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Consortium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Engagement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Internship program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>
                          <a:solidFill>
                            <a:schemeClr val="lt1"/>
                          </a:solidFill>
                        </a:rPr>
                        <a:t>Regional Events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56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</a:rPr>
                        <a:t>Activities since last AC meeting</a:t>
                      </a:r>
                      <a:endParaRPr sz="1200" b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</a:rPr>
                        <a:t>and until</a:t>
                      </a:r>
                      <a:endParaRPr sz="1200" b="1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</a:rPr>
                        <a:t>end 2025</a:t>
                      </a:r>
                      <a:endParaRPr sz="1200" b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57150" lvl="0" indent="-12065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6 successful hackathons: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Lebanon, NYUAD, Ghana, CERN, Thailand,  Egypt, Uruguay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57150" lvl="0" indent="-12065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2 more to happen in 2025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Greece, CERN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57150" lvl="0" indent="-12065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OQI methodology: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Continuous improvement using feedback from participants/hosts &amp; Educational Consortium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14 QDG  events either facilitated or supported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4 more to happen in 2025.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Online touchpoint in May 2025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In-person workshop on OQI hackathon methodology in October 2025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Online workshop (TBC) in December 2025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strike="sngStrike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Pilot launched for Industry: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OQI gathers CVs of hackathon winners and recommends for interviews in partner Tech companies.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57150" lvl="0" indent="-1206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Coaching of students to prepare interviews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57150" lvl="0" indent="-1206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3 Interns in the OQI team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57150" lvl="0" indent="-1206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2 Interns for A1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57150" lvl="0" indent="-1206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2 Interns for QTI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2 Regional Events took place: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Philippines, Morocco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2 more to happen  in 2025: Malaysia, Kenya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81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</a:rPr>
                        <a:t>Key results </a:t>
                      </a:r>
                      <a:endParaRPr sz="1200" b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415+ participants, 320 certificates of </a:t>
                      </a:r>
                      <a:r>
                        <a:rPr lang="en-US" sz="1000" u="sng">
                          <a:solidFill>
                            <a:srgbClr val="1155CC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pre-hackathon training by QWorld</a:t>
                      </a: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, providing students with key skills in quantum computing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Launch of Quantum strategy design for Egypt during hackathon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>
                        <a:alpha val="278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500+ participants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13 facilitators trained </a:t>
                      </a:r>
                      <a:endParaRPr sz="1000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>
                        <a:alpha val="278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55+ institutions (17 official members of OQI), with 80+ experts.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>
                        <a:alpha val="278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1"/>
                            </a:ext>
                          </a:extLst>
                        </a:rPr>
                        <a:t>4 partner 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            </a:ext>
                          </a:extLst>
                        </a:rPr>
                        <a:t>companies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3"/>
                            </a:ext>
                          </a:extLst>
                        </a:rPr>
                        <a:t> confirmed (Alice &amp; Bob, Multiverse Computing, PasQal, Quandela)</a:t>
                      </a:r>
                      <a:endParaRPr sz="1000">
                        <a:solidFill>
                          <a:schemeClr val="dk1"/>
                        </a:solidFill>
                        <a:extLst>
                          <a:ext uri="http://customooxmlschemas.google.com/">
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4"/>
                          </a:ext>
                        </a:extLs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  <a:extLst>
                          <a:ext uri="http://customooxmlschemas.google.com/">
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        </a:ext>
                        </a:extLs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1 participant to the Lebanese hackathon selected by Multiverse Computing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>
                        <a:alpha val="278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Growth of regional ecosystem through events linking grassroot initiative, institutions, and government with a special focus on SEA in 2025. </a:t>
                      </a:r>
                      <a:endParaRPr sz="1000"/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>
                        <a:alpha val="2785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3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</a:rPr>
                        <a:t>Ongoing</a:t>
                      </a:r>
                      <a:endParaRPr sz="1200" b="1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57150" lvl="0" indent="-120650" algn="l" rtl="0">
                        <a:spcBef>
                          <a:spcPts val="11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Two post-Hackathon programs being confirmed with partner institution: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WISER and ICTP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57150" lvl="0" indent="-1206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Selection of the 7 future hosts in 2026: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Full support - Morocco, Mexico, Costa Rica, Kenya, Vietnam, Pakistan, and 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6"/>
                            </a:ext>
                          </a:extLst>
                        </a:rPr>
                        <a:t>SESAME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Inspired: Palestine, Armenia, South Africa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Training Program for facilitators launched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-6350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First Pilot run of </a:t>
                      </a:r>
                      <a:r>
                        <a:rPr lang="en-US" sz="1000" b="1">
                          <a:solidFill>
                            <a:schemeClr val="dk1"/>
                          </a:solidFill>
                        </a:rPr>
                        <a:t>Use Case Sourcing scheme</a:t>
                      </a: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with Kenya: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Detection of contaminated food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63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</a:rPr>
                        <a:t> Adding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            </a:ext>
                          </a:extLst>
                        </a:rPr>
                        <a:t> Sherbrooke Uni to the list of partners hosting interns</a:t>
                      </a:r>
                      <a:endParaRPr sz="1000">
                        <a:solidFill>
                          <a:schemeClr val="dk1"/>
                        </a:solidFill>
                        <a:highlight>
                          <a:schemeClr val="lt1"/>
                        </a:highlight>
                        <a:extLst>
                          <a:ext uri="http://customooxmlschemas.google.com/">
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8"/>
                          </a:ext>
                        </a:extLst>
                      </a:endParaRPr>
                    </a:p>
                    <a:p>
                      <a:pPr marL="0" marR="0" lvl="0" indent="-63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9"/>
                            </a:ext>
                          </a:extLst>
                        </a:rPr>
                        <a:t>Discussions with Calgary Uni to send AIMS students to CERN in autumn 2026</a:t>
                      </a:r>
                      <a:endParaRPr sz="1000">
                        <a:solidFill>
                          <a:schemeClr val="dk1"/>
                        </a:solidFill>
                        <a:highlight>
                          <a:schemeClr val="lt1"/>
                        </a:highlight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1 Regional Event  confirmed in 2026: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Brazil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70" name="Google Shape;270;g360b27624c8_3_4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8772" y="6055325"/>
            <a:ext cx="3709451" cy="66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g360b27624c8_3_4"/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980" y="5789125"/>
            <a:ext cx="1947249" cy="102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60b27624c8_3_121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pic>
        <p:nvPicPr>
          <p:cNvPr id="278" name="Google Shape;278;g360b27624c8_3_121" descr="A logo of a brain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607" y="207264"/>
            <a:ext cx="57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g360b27624c8_3_121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A3 - Key questions for evaluation</a:t>
            </a:r>
            <a:endParaRPr/>
          </a:p>
        </p:txBody>
      </p:sp>
      <p:graphicFrame>
        <p:nvGraphicFramePr>
          <p:cNvPr id="280" name="Google Shape;280;g360b27624c8_3_121"/>
          <p:cNvGraphicFramePr/>
          <p:nvPr/>
        </p:nvGraphicFramePr>
        <p:xfrm>
          <a:off x="986875" y="1355013"/>
          <a:ext cx="10421825" cy="4353682"/>
        </p:xfrm>
        <a:graphic>
          <a:graphicData uri="http://schemas.openxmlformats.org/drawingml/2006/table">
            <a:tbl>
              <a:tblPr>
                <a:noFill/>
                <a:tableStyleId>{48C69CD1-683A-47D4-8348-D82FCD21B3F0}</a:tableStyleId>
              </a:tblPr>
              <a:tblGrid>
                <a:gridCol w="366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1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1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61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91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chemeClr val="lt1"/>
                          </a:solidFill>
                        </a:rPr>
                        <a:t>Hackathons </a:t>
                      </a:r>
                      <a:endParaRPr sz="12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chemeClr val="lt1"/>
                          </a:solidFill>
                        </a:rPr>
                        <a:t>Quantum Diplomacy Game</a:t>
                      </a:r>
                      <a:endParaRPr sz="12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chemeClr val="lt1"/>
                          </a:solidFill>
                        </a:rPr>
                        <a:t>Educational Consortium</a:t>
                      </a:r>
                      <a:endParaRPr sz="12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chemeClr val="lt1"/>
                          </a:solidFill>
                        </a:rPr>
                        <a:t>Educational Repository </a:t>
                      </a:r>
                      <a:endParaRPr sz="12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 b="1">
                          <a:solidFill>
                            <a:schemeClr val="lt1"/>
                          </a:solidFill>
                        </a:rPr>
                        <a:t>Internship program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8900">
                <a:tc rowSpan="3"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Number of: 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  <a:p>
                      <a:pPr marL="171450" lvl="0" indent="-1206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Successfully organised supported or inspired</a:t>
                      </a:r>
                      <a:r>
                        <a:rPr lang="en-US" sz="12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events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  <a:p>
                      <a:pPr marL="171450" lvl="0" indent="-1333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Char char="●"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Certifications delivered during pre-hackathon training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  <a:p>
                      <a:pPr marL="171450" lvl="0" indent="-1333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Char char="●"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Organisations having partnered with OQI to provide post-hackathon opportunities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  <a:p>
                      <a:pPr marL="171450" lvl="0" indent="-1333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Char char="●"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Students having benefited directly from an OQI facilitated opportunity post Hackathon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  <a:p>
                      <a:pPr marL="171450" lvl="0" indent="-1333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Char char="●"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Recurring events : locally or regionally (from 2025 to 2026)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  <a:p>
                      <a:pPr marL="171450" lvl="0" indent="-1333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Char char="●"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Partners in the Educational Consortium mobilised for the events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solidFill>
                            <a:schemeClr val="dk1"/>
                          </a:solidFill>
                        </a:rPr>
                        <a:t>Additional outputs resulting from the event showing the regional ecosystem is being developed</a:t>
                      </a:r>
                      <a:endParaRPr sz="700"/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Number of: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171450" lvl="0" indent="-1270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Diplomacy games organised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171450" lvl="0" indent="-1270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Participants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Geographic Diversity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(continents/countries)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Number of members and organisations involved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Percentage members involved in at least 1 OQI activity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Delivery of an online searchable repository with quality resources (QC courses)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Number of: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5715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Partner host organisations, public and private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57150" lvl="0" indent="-63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Char char="●"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Students interviews facilitated (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1"/>
                            </a:ext>
                          </a:extLst>
                        </a:rPr>
                        <a:t>selected</a:t>
                      </a: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)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42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 b="1">
                          <a:solidFill>
                            <a:schemeClr val="lt1"/>
                          </a:solidFill>
                        </a:rPr>
                        <a:t>Regional Events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 b="1">
                          <a:solidFill>
                            <a:schemeClr val="lt1"/>
                          </a:solidFill>
                          <a:highlight>
                            <a:srgbClr val="170C2C"/>
                          </a:highlight>
                        </a:rPr>
                        <a:t>Foundational training</a:t>
                      </a:r>
                      <a:endParaRPr sz="12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solidFill>
                            <a:schemeClr val="lt1"/>
                          </a:solidFill>
                          <a:highlight>
                            <a:srgbClr val="170C2C"/>
                          </a:highlight>
                        </a:rPr>
                        <a:t>New initiatives</a:t>
                      </a:r>
                      <a:endParaRPr sz="1200" b="1">
                        <a:solidFill>
                          <a:schemeClr val="lt1"/>
                        </a:solidFill>
                        <a:highlight>
                          <a:srgbClr val="170C2C"/>
                        </a:highlight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70C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982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Impact on regional cooperation or QC strategy roadmaps</a:t>
                      </a: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Online version of the </a:t>
                      </a:r>
                      <a:r>
                        <a:rPr lang="en-US" sz="1000" i="1">
                          <a:solidFill>
                            <a:schemeClr val="dk1"/>
                          </a:solidFill>
                        </a:rPr>
                        <a:t>Qplaylearn</a:t>
                      </a: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tool based on A1 methodology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Number of certificate delivered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New resources developed by Q2 2026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Launch of a “</a:t>
                      </a:r>
                      <a:r>
                        <a:rPr lang="en-US" sz="100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2"/>
                            </a:ext>
                          </a:extLst>
                        </a:rPr>
                        <a:t>Kick-start Curriculum Design</a:t>
                      </a: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” initiative in pilot mode in 2026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Propose a concept of OQI QC schools/bootcamps with identified partners for the post-pilot phase in Q2 2026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 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solidFill>
                            <a:schemeClr val="dk1"/>
                          </a:solidFill>
                        </a:rPr>
                        <a:t>Launch Alumni network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81" name="Google Shape;281;g360b27624c8_3_121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50" y="4963571"/>
            <a:ext cx="2743200" cy="18266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g3801fc7553e_0_11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9675" y="1655651"/>
            <a:ext cx="3217225" cy="2018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3801fc7553e_0_110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pic>
        <p:nvPicPr>
          <p:cNvPr id="289" name="Google Shape;289;g3801fc7553e_0_110" descr="A logo of a brain&#10;&#10;AI-generated content may be incorrect.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607" y="207264"/>
            <a:ext cx="57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g3801fc7553e_0_110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A3 - Key messages for the CERN Council</a:t>
            </a:r>
            <a:endParaRPr/>
          </a:p>
        </p:txBody>
      </p:sp>
      <p:cxnSp>
        <p:nvCxnSpPr>
          <p:cNvPr id="291" name="Google Shape;291;g3801fc7553e_0_110"/>
          <p:cNvCxnSpPr/>
          <p:nvPr/>
        </p:nvCxnSpPr>
        <p:spPr>
          <a:xfrm>
            <a:off x="5879550" y="1066350"/>
            <a:ext cx="25800" cy="5113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92" name="Google Shape;292;g3801fc7553e_0_110"/>
          <p:cNvCxnSpPr/>
          <p:nvPr/>
        </p:nvCxnSpPr>
        <p:spPr>
          <a:xfrm rot="10800000">
            <a:off x="121500" y="3572300"/>
            <a:ext cx="119490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93" name="Google Shape;293;g3801fc7553e_0_110"/>
          <p:cNvSpPr txBox="1"/>
          <p:nvPr/>
        </p:nvSpPr>
        <p:spPr>
          <a:xfrm>
            <a:off x="6457575" y="3648275"/>
            <a:ext cx="54378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lt1"/>
                </a:solidFill>
                <a:highlight>
                  <a:srgbClr val="170C2C"/>
                </a:highlight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4- Tailoring OQI activities to fit into CERN programs</a:t>
            </a:r>
            <a:endParaRPr sz="1600" b="1">
              <a:solidFill>
                <a:schemeClr val="lt1"/>
              </a:solidFill>
              <a:highlight>
                <a:srgbClr val="170C2C"/>
              </a:highlight>
            </a:endParaRPr>
          </a:p>
        </p:txBody>
      </p:sp>
      <p:sp>
        <p:nvSpPr>
          <p:cNvPr id="294" name="Google Shape;294;g3801fc7553e_0_110"/>
          <p:cNvSpPr txBox="1"/>
          <p:nvPr/>
        </p:nvSpPr>
        <p:spPr>
          <a:xfrm>
            <a:off x="474950" y="1131350"/>
            <a:ext cx="51249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lt1"/>
                </a:solidFill>
                <a:highlight>
                  <a:srgbClr val="170C2C"/>
                </a:highlight>
              </a:rPr>
              <a:t>1- Bridging </a:t>
            </a:r>
            <a:r>
              <a:rPr lang="en-US" sz="1600" b="1">
                <a:solidFill>
                  <a:schemeClr val="lt1"/>
                </a:solidFill>
                <a:highlight>
                  <a:srgbClr val="170C2C"/>
                </a:highlight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 quantum divide with</a:t>
            </a:r>
            <a:r>
              <a:rPr lang="en-US" sz="1600" b="1">
                <a:solidFill>
                  <a:schemeClr val="lt1"/>
                </a:solidFill>
                <a:highlight>
                  <a:srgbClr val="170C2C"/>
                </a:highlight>
              </a:rPr>
              <a:t> a global presence and a strong focus on quantum underserved regions</a:t>
            </a:r>
            <a:endParaRPr sz="1600" b="1">
              <a:solidFill>
                <a:schemeClr val="lt1"/>
              </a:solidFill>
              <a:highlight>
                <a:srgbClr val="170C2C"/>
              </a:highlight>
            </a:endParaRPr>
          </a:p>
        </p:txBody>
      </p:sp>
      <p:sp>
        <p:nvSpPr>
          <p:cNvPr id="295" name="Google Shape;295;g3801fc7553e_0_110"/>
          <p:cNvSpPr txBox="1">
            <a:spLocks noGrp="1"/>
          </p:cNvSpPr>
          <p:nvPr>
            <p:ph type="body" idx="1"/>
          </p:nvPr>
        </p:nvSpPr>
        <p:spPr>
          <a:xfrm>
            <a:off x="6118775" y="4125803"/>
            <a:ext cx="5100900" cy="1870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US" sz="1300"/>
              <a:t>Exploring </a:t>
            </a:r>
            <a:r>
              <a:rPr lang="en-US" sz="130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5"/>
                  </a:ext>
                </a:extLst>
              </a:rPr>
              <a:t>Quantum Computing Schools or bootcamps following the existing model of CERN computing schools </a:t>
            </a:r>
            <a:endParaRPr sz="130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6"/>
                </a:ext>
              </a:extLst>
            </a:endParaRPr>
          </a:p>
          <a:p>
            <a:pPr marL="457200" lvl="0" indent="-311150" algn="l" rtl="0">
              <a:spcBef>
                <a:spcPts val="1000"/>
              </a:spcBef>
              <a:spcAft>
                <a:spcPts val="0"/>
              </a:spcAft>
              <a:buSzPts val="1300"/>
              <a:buChar char="•"/>
            </a:pPr>
            <a:r>
              <a:rPr lang="en-US" sz="130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7"/>
                  </a:ext>
                </a:extLst>
              </a:rPr>
              <a:t>Support partner universities to develop their first QC curriculum</a:t>
            </a:r>
            <a:endParaRPr sz="130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8"/>
                </a:ext>
              </a:extLst>
            </a:endParaRPr>
          </a:p>
          <a:p>
            <a:pPr marL="457200" lvl="0" indent="-311150" algn="l" rtl="0">
              <a:spcBef>
                <a:spcPts val="1000"/>
              </a:spcBef>
              <a:spcAft>
                <a:spcPts val="1000"/>
              </a:spcAft>
              <a:buSzPts val="1300"/>
              <a:buChar char="•"/>
            </a:pPr>
            <a:r>
              <a:rPr lang="en-US" sz="130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9"/>
                  </a:ext>
                </a:extLst>
              </a:rPr>
              <a:t>Search for Use Cases that could be mutually beneficial for QTI and OQI</a:t>
            </a:r>
            <a:endParaRPr sz="1300"/>
          </a:p>
        </p:txBody>
      </p:sp>
      <p:sp>
        <p:nvSpPr>
          <p:cNvPr id="296" name="Google Shape;296;g3801fc7553e_0_110"/>
          <p:cNvSpPr txBox="1"/>
          <p:nvPr/>
        </p:nvSpPr>
        <p:spPr>
          <a:xfrm>
            <a:off x="6489375" y="1131350"/>
            <a:ext cx="54378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lt1"/>
                </a:solidFill>
                <a:highlight>
                  <a:srgbClr val="170C2C"/>
                </a:highlight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0"/>
                  </a:ext>
                </a:extLst>
              </a:rPr>
              <a:t>2- Sharing knowledge resulting from OQI  activities</a:t>
            </a:r>
            <a:endParaRPr sz="1600" b="1">
              <a:solidFill>
                <a:schemeClr val="lt1"/>
              </a:solidFill>
              <a:highlight>
                <a:srgbClr val="170C2C"/>
              </a:highlight>
            </a:endParaRPr>
          </a:p>
        </p:txBody>
      </p:sp>
      <p:sp>
        <p:nvSpPr>
          <p:cNvPr id="297" name="Google Shape;297;g3801fc7553e_0_110"/>
          <p:cNvSpPr txBox="1">
            <a:spLocks noGrp="1"/>
          </p:cNvSpPr>
          <p:nvPr>
            <p:ph type="body" idx="1"/>
          </p:nvPr>
        </p:nvSpPr>
        <p:spPr>
          <a:xfrm>
            <a:off x="6118775" y="1757850"/>
            <a:ext cx="5258100" cy="172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US" sz="1300"/>
              <a:t>Foundational training : </a:t>
            </a:r>
            <a:endParaRPr sz="130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US" sz="1300"/>
              <a:t>Online release of use case guideline methodology (Qplaylearn)</a:t>
            </a:r>
            <a:endParaRPr sz="1300"/>
          </a:p>
          <a:p>
            <a:pPr marL="9144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US" sz="1300"/>
              <a:t>New educational product will be developed from the new A1 resources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US" sz="1300"/>
              <a:t>Use case idea sourcing: Assist teams from the Global South to produce high quality/impact Use Case ideas for submission to A1 </a:t>
            </a:r>
            <a:endParaRPr sz="1300"/>
          </a:p>
        </p:txBody>
      </p:sp>
      <p:sp>
        <p:nvSpPr>
          <p:cNvPr id="298" name="Google Shape;298;g3801fc7553e_0_110"/>
          <p:cNvSpPr txBox="1"/>
          <p:nvPr/>
        </p:nvSpPr>
        <p:spPr>
          <a:xfrm>
            <a:off x="393925" y="3648275"/>
            <a:ext cx="50313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lt1"/>
                </a:solidFill>
                <a:highlight>
                  <a:srgbClr val="170C2C"/>
                </a:highlight>
              </a:rPr>
              <a:t>3- Growth of regional and local </a:t>
            </a:r>
            <a:r>
              <a:rPr lang="en-US" sz="1600" b="1">
                <a:solidFill>
                  <a:schemeClr val="lt1"/>
                </a:solidFill>
                <a:highlight>
                  <a:srgbClr val="170C2C"/>
                </a:highlight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1"/>
                  </a:ext>
                </a:extLst>
              </a:rPr>
              <a:t>ecosystems</a:t>
            </a:r>
            <a:r>
              <a:rPr lang="en-US" sz="1600" b="1">
                <a:solidFill>
                  <a:schemeClr val="lt1"/>
                </a:solidFill>
                <a:highlight>
                  <a:srgbClr val="170C2C"/>
                </a:highlight>
              </a:rPr>
              <a:t> through OQI’s activities</a:t>
            </a:r>
            <a:endParaRPr sz="1600" b="1">
              <a:solidFill>
                <a:schemeClr val="lt1"/>
              </a:solidFill>
              <a:highlight>
                <a:srgbClr val="170C2C"/>
              </a:highlight>
            </a:endParaRPr>
          </a:p>
        </p:txBody>
      </p:sp>
      <p:sp>
        <p:nvSpPr>
          <p:cNvPr id="299" name="Google Shape;299;g3801fc7553e_0_110"/>
          <p:cNvSpPr txBox="1">
            <a:spLocks noGrp="1"/>
          </p:cNvSpPr>
          <p:nvPr>
            <p:ph type="body" idx="1"/>
          </p:nvPr>
        </p:nvSpPr>
        <p:spPr>
          <a:xfrm>
            <a:off x="258793" y="4395575"/>
            <a:ext cx="5258100" cy="2111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US" sz="1300"/>
              <a:t>Workshop on national Quantum Strategy in parallel to the Egypt hackathon</a:t>
            </a:r>
            <a:endParaRPr sz="13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US" sz="1300"/>
              <a:t>Focus in SEA in 2025 : Strong implication of the local government and discussions on regional roadmap. Similar efforts are planned in LATAM for 2026, and first steps towards a focus on sub-Saharan Africa in 2027</a:t>
            </a:r>
            <a:endParaRPr sz="13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300" name="Google Shape;300;g3801fc7553e_0_110"/>
          <p:cNvSpPr txBox="1">
            <a:spLocks noGrp="1"/>
          </p:cNvSpPr>
          <p:nvPr>
            <p:ph type="body" idx="1"/>
          </p:nvPr>
        </p:nvSpPr>
        <p:spPr>
          <a:xfrm>
            <a:off x="474950" y="2135625"/>
            <a:ext cx="1970400" cy="1088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i="1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2"/>
                  </a:ext>
                </a:extLst>
              </a:rPr>
              <a:t>OQI complements existing areas of collaboration between CERN Associate MS and aspiring MS</a:t>
            </a:r>
            <a:r>
              <a:rPr lang="en-US" sz="900" i="1">
                <a:solidFill>
                  <a:schemeClr val="dk1"/>
                </a:solidFill>
              </a:rPr>
              <a:t>.</a:t>
            </a:r>
            <a:endParaRPr sz="900" i="1">
              <a:highlight>
                <a:srgbClr val="FFFF00"/>
              </a:highlight>
            </a:endParaRPr>
          </a:p>
        </p:txBody>
      </p:sp>
      <p:pic>
        <p:nvPicPr>
          <p:cNvPr id="301" name="Google Shape;301;g3801fc7553e_0_110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50" y="2674424"/>
            <a:ext cx="1432224" cy="252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g3801fc7553e_0_110"/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6247" y="5694219"/>
            <a:ext cx="2310953" cy="43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g3801fc7553e_0_110"/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4421" y="5574650"/>
            <a:ext cx="1656161" cy="6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g3801fc7553e_0_110"/>
          <p:cNvPicPr preferRelativeResize="0"/>
          <p:nvPr/>
        </p:nvPicPr>
        <p:blipFill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7794" y="5669397"/>
            <a:ext cx="1970401" cy="4714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dfcfc3dacc_0_18"/>
          <p:cNvSpPr txBox="1">
            <a:spLocks noGrp="1"/>
          </p:cNvSpPr>
          <p:nvPr>
            <p:ph type="ctrTitle"/>
          </p:nvPr>
        </p:nvSpPr>
        <p:spPr>
          <a:xfrm>
            <a:off x="5257799" y="2733199"/>
            <a:ext cx="6639128" cy="1391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Welcome</a:t>
            </a:r>
            <a:br>
              <a:rPr lang="en-US"/>
            </a:br>
            <a:r>
              <a:rPr lang="en-US"/>
              <a:t>from the AC Chairs</a:t>
            </a:r>
            <a:endParaRPr/>
          </a:p>
        </p:txBody>
      </p:sp>
      <p:sp>
        <p:nvSpPr>
          <p:cNvPr id="72" name="Google Shape;72;g2dfcfc3dacc_0_18"/>
          <p:cNvSpPr txBox="1">
            <a:spLocks noGrp="1"/>
          </p:cNvSpPr>
          <p:nvPr>
            <p:ph type="subTitle" idx="1"/>
          </p:nvPr>
        </p:nvSpPr>
        <p:spPr>
          <a:xfrm>
            <a:off x="5257799" y="4214111"/>
            <a:ext cx="6639127" cy="952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4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364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A3 - Strategic input and Discussion</a:t>
            </a:r>
            <a:endParaRPr/>
          </a:p>
        </p:txBody>
      </p:sp>
      <p:pic>
        <p:nvPicPr>
          <p:cNvPr id="310" name="Google Shape;310;p24" descr="A logo of a brain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607" y="207264"/>
            <a:ext cx="57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24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312" name="Google Shape;312;p24"/>
          <p:cNvSpPr txBox="1">
            <a:spLocks noGrp="1"/>
          </p:cNvSpPr>
          <p:nvPr>
            <p:ph type="body" idx="1"/>
          </p:nvPr>
        </p:nvSpPr>
        <p:spPr>
          <a:xfrm>
            <a:off x="220663" y="1250950"/>
            <a:ext cx="11714100" cy="47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Feedback/suggestions on: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Operational plan for 2026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Evaluation criteria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000"/>
              <a:buChar char="•"/>
            </a:pPr>
            <a:r>
              <a:rPr lang="en-US"/>
              <a:t>Strategic messages for the CERN Council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7"/>
          <p:cNvSpPr txBox="1">
            <a:spLocks noGrp="1"/>
          </p:cNvSpPr>
          <p:nvPr>
            <p:ph type="ctrTitle"/>
          </p:nvPr>
        </p:nvSpPr>
        <p:spPr>
          <a:xfrm>
            <a:off x="5257799" y="2733199"/>
            <a:ext cx="6639128" cy="1391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A4 Status Update</a:t>
            </a:r>
            <a:endParaRPr/>
          </a:p>
        </p:txBody>
      </p:sp>
      <p:sp>
        <p:nvSpPr>
          <p:cNvPr id="318" name="Google Shape;318;p27"/>
          <p:cNvSpPr txBox="1">
            <a:spLocks noGrp="1"/>
          </p:cNvSpPr>
          <p:nvPr>
            <p:ph type="subTitle" idx="1"/>
          </p:nvPr>
        </p:nvSpPr>
        <p:spPr>
          <a:xfrm>
            <a:off x="5257799" y="4214111"/>
            <a:ext cx="6639127" cy="952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rPr lang="en-US"/>
              <a:t>Maricela Muñoz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9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A4 - Key operational updates</a:t>
            </a:r>
            <a:endParaRPr/>
          </a:p>
        </p:txBody>
      </p:sp>
      <p:pic>
        <p:nvPicPr>
          <p:cNvPr id="324" name="Google Shape;324;p29" descr="A orange circle with white lines and dots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663" y="225425"/>
            <a:ext cx="57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9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326" name="Google Shape;326;p29"/>
          <p:cNvSpPr txBox="1">
            <a:spLocks noGrp="1"/>
          </p:cNvSpPr>
          <p:nvPr>
            <p:ph type="body" idx="1"/>
          </p:nvPr>
        </p:nvSpPr>
        <p:spPr>
          <a:xfrm>
            <a:off x="220675" y="1250950"/>
            <a:ext cx="7782000" cy="2754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Key collateral: Quantum Diplomacy Intelligence Report 2025-2026, co-written with relevant International Organizations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US" sz="1500"/>
              <a:t>Published Deep-Dives: Quantum Security with UNIDIR, Quantum Divide with UNESCO, and Quantum and the Future of labour with ICT ILO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US" sz="1500"/>
              <a:t>Advanced draft to be published soon: IP and Human Rights (</a:t>
            </a:r>
            <a:r>
              <a:rPr lang="en-US" sz="1500">
                <a:solidFill>
                  <a:schemeClr val="dk1"/>
                </a:solidFill>
              </a:rPr>
              <a:t>awaiting WIPO’s commentary)</a:t>
            </a:r>
            <a:endParaRPr sz="15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 </a:t>
            </a:r>
            <a:endParaRPr sz="15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15+ speaking engagements focused on quantum diplomacy since last AC meeting: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sz="1500">
                <a:solidFill>
                  <a:schemeClr val="dk1"/>
                </a:solidFill>
              </a:rPr>
              <a:t>incl. in Geneva: ITU Quantum for Good (3 panels), UNODA, UNECE, Geneva Security Debate</a:t>
            </a:r>
            <a:endParaRPr sz="1500">
              <a:solidFill>
                <a:schemeClr val="dk1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sz="1500">
                <a:solidFill>
                  <a:schemeClr val="dk1"/>
                </a:solidFill>
              </a:rPr>
              <a:t>incl. other global platforms: G7 (Canada, June), World Bank (USA, June), IGF (Norway, July), QuantumKorea &amp; OECD ASEAN (South Korea, June), UNESCO (Thailand/ online, June), G20 (South-Africa, Sept.) UNSAB (NYC, Aug. and Sept.) UNGA (NYC, Sept.), IDB (Sept.) UN Security Council briefing (Nov.)</a:t>
            </a:r>
            <a:endParaRPr sz="1500"/>
          </a:p>
        </p:txBody>
      </p:sp>
      <p:sp>
        <p:nvSpPr>
          <p:cNvPr id="327" name="Google Shape;327;p29"/>
          <p:cNvSpPr txBox="1">
            <a:spLocks noGrp="1"/>
          </p:cNvSpPr>
          <p:nvPr>
            <p:ph type="body" idx="1"/>
          </p:nvPr>
        </p:nvSpPr>
        <p:spPr>
          <a:xfrm>
            <a:off x="5213225" y="4924089"/>
            <a:ext cx="6731400" cy="1275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20+ individual diplomatic exchanges, foundational briefings and collaborations with UN Permanent Missions and country delegations</a:t>
            </a:r>
            <a:endParaRPr sz="1500">
              <a:solidFill>
                <a:schemeClr val="dk1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sz="1500">
                <a:solidFill>
                  <a:schemeClr val="dk1"/>
                </a:solidFill>
              </a:rPr>
              <a:t>incl. Brazil, Chile, Costa Rica, Council of Europe, Côte d’Ivoire, France, India, Japan, Kazakhstan, South Korea, Lithuania, Mexico, Mongolia, Pakistan, Qatar, Slovenia, South Africa, Türkiye, UK</a:t>
            </a:r>
            <a:endParaRPr sz="15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</p:txBody>
      </p:sp>
      <p:pic>
        <p:nvPicPr>
          <p:cNvPr id="328" name="Google Shape;328;p29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8075" y="2674033"/>
            <a:ext cx="2998225" cy="1892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29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91300" y="1117825"/>
            <a:ext cx="2998224" cy="166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29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0991" y="4617913"/>
            <a:ext cx="2644086" cy="1590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385194d4612_2_21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A4 - </a:t>
            </a:r>
            <a:endParaRPr/>
          </a:p>
        </p:txBody>
      </p:sp>
      <p:pic>
        <p:nvPicPr>
          <p:cNvPr id="336" name="Google Shape;336;g385194d4612_2_21" descr="A orange circle with white lines and dots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663" y="225425"/>
            <a:ext cx="57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g385194d4612_2_21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338" name="Google Shape;338;g385194d4612_2_21"/>
          <p:cNvSpPr txBox="1">
            <a:spLocks noGrp="1"/>
          </p:cNvSpPr>
          <p:nvPr>
            <p:ph type="body" idx="1"/>
          </p:nvPr>
        </p:nvSpPr>
        <p:spPr>
          <a:xfrm>
            <a:off x="220663" y="1250950"/>
            <a:ext cx="11714100" cy="4721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few photos</a:t>
            </a:r>
            <a:endParaRPr/>
          </a:p>
        </p:txBody>
      </p:sp>
      <p:pic>
        <p:nvPicPr>
          <p:cNvPr id="339" name="Google Shape;339;g385194d4612_2_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g385194d4612_2_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360b6cd46b1_0_28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A4 - Strategic input and Discussion</a:t>
            </a:r>
            <a:endParaRPr/>
          </a:p>
        </p:txBody>
      </p:sp>
      <p:pic>
        <p:nvPicPr>
          <p:cNvPr id="346" name="Google Shape;346;g360b6cd46b1_0_28" descr="A orange circle with white lines and dots&#10;&#10;AI-generated content may be incorrect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663" y="225425"/>
            <a:ext cx="57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g360b6cd46b1_0_28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348" name="Google Shape;348;g360b6cd46b1_0_28"/>
          <p:cNvSpPr txBox="1">
            <a:spLocks noGrp="1"/>
          </p:cNvSpPr>
          <p:nvPr>
            <p:ph type="body" idx="1"/>
          </p:nvPr>
        </p:nvSpPr>
        <p:spPr>
          <a:xfrm>
            <a:off x="220663" y="1250950"/>
            <a:ext cx="11714100" cy="47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Plan for the Conference </a:t>
            </a:r>
            <a:r>
              <a:rPr lang="en-US" b="1">
                <a:solidFill>
                  <a:schemeClr val="dk1"/>
                </a:solidFill>
              </a:rPr>
              <a:t>Quantum Diplomacy in Action</a:t>
            </a:r>
            <a:endParaRPr b="1"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Provisional date: spring 2026 (last week April/ first week May)</a:t>
            </a:r>
            <a:endParaRPr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Target audience: PMs in Geneva, governmental and international experts (from all sectors)</a:t>
            </a:r>
            <a:endParaRPr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Proposed format: 1 day, with lightning talks, followed by moderated break-outs</a:t>
            </a:r>
            <a:endParaRPr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Preparation and engagement: 2-3 focus groups to sketch proposals of concrete actions, based on insights of the Deep-Dives and recommendations by the AC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Feedback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Date: provisionally 4th May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Format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Key topics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000"/>
              <a:buChar char="•"/>
            </a:pPr>
            <a:r>
              <a:rPr lang="en-US"/>
              <a:t>Participants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60b6cd46b1_0_0"/>
          <p:cNvSpPr txBox="1">
            <a:spLocks noGrp="1"/>
          </p:cNvSpPr>
          <p:nvPr>
            <p:ph type="ctrTitle"/>
          </p:nvPr>
        </p:nvSpPr>
        <p:spPr>
          <a:xfrm>
            <a:off x="5257799" y="3342799"/>
            <a:ext cx="6639000" cy="13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attrocento Sans"/>
              <a:buNone/>
            </a:pPr>
            <a:r>
              <a:rPr lang="en-US"/>
              <a:t>Closing remarks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attrocento Sans"/>
              <a:buNone/>
            </a:pPr>
            <a:r>
              <a:rPr lang="en-US"/>
              <a:t>and next meetings of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Quattrocento Sans"/>
              <a:buNone/>
            </a:pPr>
            <a:r>
              <a:rPr lang="en-US"/>
              <a:t>the Advisory Committee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37ad892174f_0_25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Closing Remarks</a:t>
            </a:r>
            <a:endParaRPr/>
          </a:p>
        </p:txBody>
      </p:sp>
      <p:sp>
        <p:nvSpPr>
          <p:cNvPr id="359" name="Google Shape;359;g37ad892174f_0_25"/>
          <p:cNvSpPr txBox="1">
            <a:spLocks noGrp="1"/>
          </p:cNvSpPr>
          <p:nvPr>
            <p:ph type="body" idx="1"/>
          </p:nvPr>
        </p:nvSpPr>
        <p:spPr>
          <a:xfrm>
            <a:off x="220663" y="1250950"/>
            <a:ext cx="11714100" cy="47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Recap of main decision points of the meeting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Proposed dates for next meetings:</a:t>
            </a:r>
            <a:endParaRPr/>
          </a:p>
          <a:p>
            <a:pPr marL="91440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Aligned, with lead time for strategic input, to CERN Council sessions (in March and June)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To review the evaluation results</a:t>
            </a:r>
            <a:endParaRPr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February 26th ?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May 8th or 28th ?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October 15th or 22nd ? (GESDA Summit tbc)</a:t>
            </a:r>
            <a:endParaRPr/>
          </a:p>
        </p:txBody>
      </p:sp>
      <p:grpSp>
        <p:nvGrpSpPr>
          <p:cNvPr id="360" name="Google Shape;360;g37ad892174f_0_25"/>
          <p:cNvGrpSpPr/>
          <p:nvPr/>
        </p:nvGrpSpPr>
        <p:grpSpPr>
          <a:xfrm>
            <a:off x="221380" y="225069"/>
            <a:ext cx="576000" cy="578351"/>
            <a:chOff x="3242801" y="5138792"/>
            <a:chExt cx="576000" cy="578351"/>
          </a:xfrm>
        </p:grpSpPr>
        <p:pic>
          <p:nvPicPr>
            <p:cNvPr id="361" name="Google Shape;361;g37ad892174f_0_25" descr="A purple circle with a lightning bolt in the middle&#10;&#10;AI-generated content may be incorrect.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2" name="Google Shape;362;g37ad892174f_0_25" descr="A blue circle with a white outline on it&#10;&#10;AI-generated content may be incorrect.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2875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3" name="Google Shape;363;g37ad892174f_0_25" descr="A logo of a brain&#10;&#10;AI-generated content may be incorrect.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426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4" name="Google Shape;364;g37ad892174f_0_25" descr="A orange circle with white lines and dots&#10;&#10;AI-generated content may be incorrect.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30801" y="5429143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5" name="Google Shape;365;g37ad892174f_0_25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OQI Advisory Committee – renewal / composition</a:t>
            </a:r>
            <a:endParaRPr/>
          </a:p>
        </p:txBody>
      </p:sp>
      <p:grpSp>
        <p:nvGrpSpPr>
          <p:cNvPr id="79" name="Google Shape;79;p3"/>
          <p:cNvGrpSpPr/>
          <p:nvPr/>
        </p:nvGrpSpPr>
        <p:grpSpPr>
          <a:xfrm>
            <a:off x="221380" y="225069"/>
            <a:ext cx="576000" cy="578351"/>
            <a:chOff x="3242801" y="5138792"/>
            <a:chExt cx="576000" cy="578351"/>
          </a:xfrm>
        </p:grpSpPr>
        <p:pic>
          <p:nvPicPr>
            <p:cNvPr id="80" name="Google Shape;80;p3" descr="A purple circle with a lightning bolt in the middle&#10;&#10;AI-generated content may be incorrect.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Google Shape;81;p3" descr="A blue circle with a white outline on it&#10;&#10;AI-generated content may be incorrect.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2875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Google Shape;82;p3" descr="A logo of a brain&#10;&#10;AI-generated content may be incorrect.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426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Google Shape;83;p3" descr="A orange circle with white lines and dots&#10;&#10;AI-generated content may be incorrect.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30801" y="5429143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4" name="Google Shape;84;p3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85" name="Google Shape;85;p3"/>
          <p:cNvSpPr txBox="1"/>
          <p:nvPr/>
        </p:nvSpPr>
        <p:spPr>
          <a:xfrm>
            <a:off x="33353" y="1121532"/>
            <a:ext cx="6096000" cy="49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Joachim Mnich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(OQI Advisory Committee-Co-Chair, Director for Research and Computing, CERN)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/>
              <a:t>Marieke Hood </a:t>
            </a:r>
            <a:r>
              <a:rPr lang="en-US" sz="900" i="1"/>
              <a:t>(OQI Advisory Committee-Co-Chair, GESDA Executive Director Impact)</a:t>
            </a:r>
            <a:endParaRPr sz="900" i="1"/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Alain Labrique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(Director of Digital Health and Innovation at WHO)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Anousheh Ansari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(CEO, XPRIZE Foundation)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H.E. Mr. Arindam Bagchi </a:t>
            </a:r>
            <a:r>
              <a:rPr lang="en-US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(Ambassador, Permanent Mission of India to the United Nations Office)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Barry Sanders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(Professor Scientific Director, Quantum City, University of Calgary)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H.E. Mr. Bilal Ahmad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(Ambassador, Permanent Mission of Pakistan to the United Nations Office)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H.E. Ms. Claudia Fuentes Julio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(Ambassador, Permanent Mission of Chile to the United Nations Office)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Cornelius Hempel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(Group Head, ETH Zürich – PSI Quantum Computing Hub)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H.E. Ms. Désirée Schweitzer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(Ambassador, Permanent Mission of Austria to the United Nations Office)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Diederick Croese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(Director Centre for Quantum &amp; Society, QDNL)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Dominik Heinrich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(Director, Innovation Division, World Food Programme (WFP))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Elica Kyoseva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(Director of Quantum Algorithm Engineering, NVIDIA)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Francesco Petruccione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(Professor, Stellenbosch University)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H.E. Ms. Francisca Mendez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(Ambassador, Permanent Mission of Mexico to the United Nations Office)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>
                <a:highlight>
                  <a:srgbClr val="B6D7A8"/>
                </a:highlight>
              </a:rPr>
              <a:t>Genya Crossman </a:t>
            </a:r>
            <a:r>
              <a:rPr lang="en-US" sz="900" i="1">
                <a:highlight>
                  <a:srgbClr val="B6D7A8"/>
                </a:highlight>
              </a:rPr>
              <a:t>(IBM Quantum)</a:t>
            </a:r>
            <a:endParaRPr sz="900" i="1">
              <a:highlight>
                <a:srgbClr val="B6D7A8"/>
              </a:highlight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George Popescu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(Head of Quantum Computing Laboratory, University Politehnica of Bucharest)</a:t>
            </a:r>
            <a:endParaRPr sz="9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1">
                <a:solidFill>
                  <a:schemeClr val="dk1"/>
                </a:solidFill>
              </a:rPr>
              <a:t>H.E. Mr. James Waweru </a:t>
            </a:r>
            <a:r>
              <a:rPr lang="en-US" sz="900" i="1">
                <a:solidFill>
                  <a:schemeClr val="dk1"/>
                </a:solidFill>
              </a:rPr>
              <a:t>(Ambassador, Permanent Mission of Kenya to the United Nations Office)</a:t>
            </a:r>
            <a:endParaRPr sz="900" i="1">
              <a:solidFill>
                <a:schemeClr val="dk1"/>
              </a:solidFill>
            </a:endParaRPr>
          </a:p>
          <a:p>
            <a:pPr marL="101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900" b="1">
                <a:solidFill>
                  <a:schemeClr val="dk1"/>
                </a:solidFill>
                <a:highlight>
                  <a:srgbClr val="B6D7A8"/>
                </a:highlight>
              </a:rPr>
              <a:t>Julia Thiele </a:t>
            </a:r>
            <a:r>
              <a:rPr lang="en-US" sz="900" i="1">
                <a:solidFill>
                  <a:schemeClr val="dk1"/>
                </a:solidFill>
                <a:highlight>
                  <a:srgbClr val="B6D7A8"/>
                </a:highlight>
              </a:rPr>
              <a:t>(EMEA Business Development and Go-To-Market Strategy for Quantum Computing at AWS)</a:t>
            </a:r>
            <a:endParaRPr sz="900" i="1">
              <a:solidFill>
                <a:schemeClr val="dk1"/>
              </a:solidFill>
              <a:highlight>
                <a:srgbClr val="B6D7A8"/>
              </a:highlight>
            </a:endParaRPr>
          </a:p>
          <a:p>
            <a:pPr marL="101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1">
                <a:solidFill>
                  <a:schemeClr val="dk1"/>
                </a:solidFill>
              </a:rPr>
              <a:t>Manfred Plank </a:t>
            </a:r>
            <a:r>
              <a:rPr lang="en-US" sz="900" i="1">
                <a:solidFill>
                  <a:schemeClr val="dk1"/>
                </a:solidFill>
              </a:rPr>
              <a:t>(Group Head of Quantitative Risk Modelling, UBS)</a:t>
            </a:r>
            <a:endParaRPr sz="900" i="1">
              <a:solidFill>
                <a:schemeClr val="dk1"/>
              </a:solidFill>
            </a:endParaRPr>
          </a:p>
        </p:txBody>
      </p:sp>
      <p:sp>
        <p:nvSpPr>
          <p:cNvPr id="86" name="Google Shape;86;p3"/>
          <p:cNvSpPr txBox="1"/>
          <p:nvPr/>
        </p:nvSpPr>
        <p:spPr>
          <a:xfrm>
            <a:off x="5937875" y="1081575"/>
            <a:ext cx="6208200" cy="49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1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1">
                <a:solidFill>
                  <a:schemeClr val="dk1"/>
                </a:solidFill>
              </a:rPr>
              <a:t>Marco Gilli </a:t>
            </a:r>
            <a:r>
              <a:rPr lang="en-US" sz="900" i="1">
                <a:solidFill>
                  <a:schemeClr val="dk1"/>
                </a:solidFill>
              </a:rPr>
              <a:t>(President, Compagnia di San Paolo Foundation)</a:t>
            </a:r>
            <a:endParaRPr>
              <a:solidFill>
                <a:schemeClr val="dk1"/>
              </a:solidFill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Matthias Christandl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(Professor for Quantum Computing, University of Copenhagen)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Matthias Troyer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(Technical Fellow and CVP, Microsoft Quantum)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>
                <a:highlight>
                  <a:srgbClr val="B6D7A8"/>
                </a:highlight>
              </a:rPr>
              <a:t>Nitin Arora </a:t>
            </a:r>
            <a:r>
              <a:rPr lang="en-US" sz="900" i="1">
                <a:highlight>
                  <a:srgbClr val="B6D7A8"/>
                </a:highlight>
              </a:rPr>
              <a:t>(Lead, Stakeholders Interaction Unit, UN Climate Change Secretariat (UNFCCC))</a:t>
            </a:r>
            <a:endParaRPr sz="900" i="1">
              <a:highlight>
                <a:srgbClr val="B6D7A8"/>
              </a:highlight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H.E. Mr. Omar Zniber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(Ambassador, Permanent Mission of Morocco to the United Nations Office)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Ozge Aydogan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(Director, SDG Lab)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H.E. Mr. Paul Bekkers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(Ambassador, Permanent Mission of Kingdom of the Netherlands to the United Nations Office)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Philippe Chomaz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(Executive Scientific Director, Commissariat à l’énergie atomique et aux énergies alternatives (CEA))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Prince Osei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(Acting President, African Institute for Mathematical Sciences (AIMS))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Rosario Fazio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(Director of the Trieste Institute for Quantum Technologies (TQT), Abdus Salam International Centre for Theoretical Physics (ICTP))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Ryan Babbush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(Head of Quantum Algorithms, Google)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>
                <a:highlight>
                  <a:srgbClr val="B6D7A8"/>
                </a:highlight>
              </a:rPr>
              <a:t>Sana Odeh (</a:t>
            </a:r>
            <a:r>
              <a:rPr lang="en-US" sz="900" i="1">
                <a:solidFill>
                  <a:schemeClr val="dk1"/>
                </a:solidFill>
                <a:highlight>
                  <a:srgbClr val="B6D7A8"/>
                </a:highlight>
              </a:rPr>
              <a:t>Professor of Computer Science, New York University</a:t>
            </a:r>
            <a:r>
              <a:rPr lang="en-US" sz="900" b="1">
                <a:highlight>
                  <a:srgbClr val="B6D7A8"/>
                </a:highlight>
              </a:rPr>
              <a:t>)</a:t>
            </a:r>
            <a:endParaRPr sz="900" b="1">
              <a:highlight>
                <a:srgbClr val="B6D7A8"/>
              </a:highlight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Simon Plant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(Deputy Director for Innovation, National Quantum Computing Centre)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H.E. Mr. Tovar Da Silva Nunes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(Ambassador, Permanent Mission of Brazil to the United Nations Office)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Urbasi Sinha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(Professor, Raman Research Institute)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H.E. Mr. Vincenzo Grassi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(Ambassador, Permanent Mission of Italy to the United Nations Office)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>
                <a:highlight>
                  <a:srgbClr val="B6D7A8"/>
                </a:highlight>
              </a:rPr>
              <a:t>Vincenzo Savona </a:t>
            </a:r>
            <a:r>
              <a:rPr lang="en-US" sz="900" i="1">
                <a:highlight>
                  <a:srgbClr val="B6D7A8"/>
                </a:highlight>
              </a:rPr>
              <a:t>(</a:t>
            </a:r>
            <a:r>
              <a:rPr lang="en-US" sz="900" i="1">
                <a:solidFill>
                  <a:schemeClr val="dk1"/>
                </a:solidFill>
                <a:highlight>
                  <a:srgbClr val="B6D7A8"/>
                </a:highlight>
              </a:rPr>
              <a:t>Professor of Theoretical Physics of Nanosystems, </a:t>
            </a:r>
            <a:r>
              <a:rPr lang="en-US" sz="900" i="1">
                <a:highlight>
                  <a:srgbClr val="B6D7A8"/>
                </a:highlight>
              </a:rPr>
              <a:t>Ecole Polytechnique Fédérale de Lausanne)</a:t>
            </a:r>
            <a:endParaRPr sz="900" i="1">
              <a:highlight>
                <a:srgbClr val="B6D7A8"/>
              </a:highlight>
            </a:endParaRPr>
          </a:p>
          <a:p>
            <a:pPr marL="1016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en-US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Vladimír Bužek </a:t>
            </a:r>
            <a:r>
              <a:rPr lang="en-US" sz="9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(Professor, Institute of Physics, Slovak Academy of Sciences)</a:t>
            </a:r>
            <a:endParaRPr sz="9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371600" marR="0" lvl="0" indent="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900" i="1">
                <a:highlight>
                  <a:srgbClr val="FFE599"/>
                </a:highlight>
              </a:rPr>
              <a:t>( Removed: Massamba Thioye, Mira Wolf-Bauwens)</a:t>
            </a:r>
            <a:endParaRPr sz="900" i="1">
              <a:highlight>
                <a:srgbClr val="FFE599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364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Agenda</a:t>
            </a:r>
            <a:endParaRPr/>
          </a:p>
        </p:txBody>
      </p:sp>
      <p:grpSp>
        <p:nvGrpSpPr>
          <p:cNvPr id="92" name="Google Shape;92;p2"/>
          <p:cNvGrpSpPr/>
          <p:nvPr/>
        </p:nvGrpSpPr>
        <p:grpSpPr>
          <a:xfrm>
            <a:off x="221380" y="225069"/>
            <a:ext cx="576000" cy="578351"/>
            <a:chOff x="3242801" y="5138792"/>
            <a:chExt cx="576000" cy="578351"/>
          </a:xfrm>
        </p:grpSpPr>
        <p:pic>
          <p:nvPicPr>
            <p:cNvPr id="93" name="Google Shape;93;p2" descr="A purple circle with a lightning bolt in the middle&#10;&#10;AI-generated content may be incorrect.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" name="Google Shape;94;p2" descr="A blue circle with a white outline on it&#10;&#10;AI-generated content may be incorrect.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2875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" name="Google Shape;95;p2" descr="A logo of a brain&#10;&#10;AI-generated content may be incorrect.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426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p2" descr="A orange circle with white lines and dots&#10;&#10;AI-generated content may be incorrect.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30801" y="5429143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7" name="Google Shape;97;p2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graphicFrame>
        <p:nvGraphicFramePr>
          <p:cNvPr id="98" name="Google Shape;98;p2"/>
          <p:cNvGraphicFramePr/>
          <p:nvPr>
            <p:extLst>
              <p:ext uri="{D42A27DB-BD31-4B8C-83A1-F6EECF244321}">
                <p14:modId xmlns:p14="http://schemas.microsoft.com/office/powerpoint/2010/main" val="4160928644"/>
              </p:ext>
            </p:extLst>
          </p:nvPr>
        </p:nvGraphicFramePr>
        <p:xfrm>
          <a:off x="329663" y="1321070"/>
          <a:ext cx="11259100" cy="4421225"/>
        </p:xfrm>
        <a:graphic>
          <a:graphicData uri="http://schemas.openxmlformats.org/drawingml/2006/table">
            <a:tbl>
              <a:tblPr bandRow="1">
                <a:noFill/>
                <a:tableStyleId>{95C8EE82-3353-4655-B0AD-C0685F2C2AB7}</a:tableStyleId>
              </a:tblPr>
              <a:tblGrid>
                <a:gridCol w="1740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8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15:00 – 15:05</a:t>
                      </a:r>
                      <a:endParaRPr sz="1400" b="1" u="none" strike="noStrike" cap="none">
                        <a:solidFill>
                          <a:srgbClr val="FFFFFF"/>
                        </a:solidFill>
                        <a:highlight>
                          <a:srgbClr val="FFFFFF"/>
                        </a:highligh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Welcome from the AC Chairs</a:t>
                      </a:r>
                      <a:endParaRPr sz="1400" b="1" u="none" strike="noStrike" cap="none">
                        <a:solidFill>
                          <a:srgbClr val="FFFFFF"/>
                        </a:solidFill>
                        <a:highlight>
                          <a:srgbClr val="FFFFFF"/>
                        </a:highligh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u="none" strike="noStrike" cap="none" dirty="0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15:05 – 15:25</a:t>
                      </a: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b="1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Institutional Update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u="none" strike="noStrike" cap="none" dirty="0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15:25 – 15:45</a:t>
                      </a: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b="1" u="none" strike="noStrike" cap="none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  Strategic input from AC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u="none" strike="noStrike" cap="none" dirty="0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15:45 – 16:00</a:t>
                      </a: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b="1" u="none" strike="noStrike" cap="none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b="1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lang="en-US" sz="1400" b="1" u="none" strike="noStrike" cap="none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: Status update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6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u="none" strike="noStrike" cap="none" dirty="0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16:00 – 16:15</a:t>
                      </a: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b="1" u="none" strike="noStrike" cap="none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  Strategic input from AC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u="none" strike="noStrike" cap="none" dirty="0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16:15 – 16:30</a:t>
                      </a: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b="1" u="none" strike="noStrike" cap="none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b="1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en-US" sz="1400" b="1" u="none" strike="noStrike" cap="none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: Status update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3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u="none" strike="noStrike" cap="none" dirty="0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16:30 – 16:45</a:t>
                      </a: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b="1" u="none" strike="noStrike" cap="none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  Strategic input from AC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3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u="none" strike="noStrike" cap="none" dirty="0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16:45 – 17:00</a:t>
                      </a: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b="1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A4: Status update</a:t>
                      </a:r>
                      <a:endParaRPr sz="1400" u="none" strike="noStrike" cap="none">
                        <a:highlight>
                          <a:srgbClr val="FFFD78"/>
                        </a:highlight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17:00 – 17:15</a:t>
                      </a:r>
                      <a:endParaRPr sz="1400" u="none" strike="noStrike" cap="none" dirty="0">
                        <a:highlight>
                          <a:srgbClr val="FFFFFF"/>
                        </a:highligh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b="1" u="none" strike="noStrike" cap="none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  Strategic input from AC</a:t>
                      </a:r>
                      <a:endParaRPr sz="1400" b="1" i="0" u="none" strike="noStrike" cap="none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4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17:15 – 17:30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Quattrocento Sans"/>
                        <a:buNone/>
                      </a:pPr>
                      <a:r>
                        <a:rPr lang="en-US" sz="1400" b="1" u="none" strike="noStrike" cap="none" dirty="0">
                          <a:highlight>
                            <a:srgbClr val="FFFFFF"/>
                          </a:highlight>
                          <a:latin typeface="Arial"/>
                          <a:ea typeface="Arial"/>
                          <a:cs typeface="Arial"/>
                          <a:sym typeface="Arial"/>
                        </a:rPr>
                        <a:t>Closing remarks and next meetings of the Advisory Committee</a:t>
                      </a:r>
                      <a:endParaRPr sz="1400" i="0" u="none" strike="noStrike" cap="none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3a340e2f28_0_5"/>
          <p:cNvSpPr txBox="1">
            <a:spLocks noGrp="1"/>
          </p:cNvSpPr>
          <p:nvPr>
            <p:ph type="ctrTitle"/>
          </p:nvPr>
        </p:nvSpPr>
        <p:spPr>
          <a:xfrm>
            <a:off x="5257799" y="2733199"/>
            <a:ext cx="6639000" cy="13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Institutional Update</a:t>
            </a:r>
            <a:endParaRPr/>
          </a:p>
        </p:txBody>
      </p:sp>
      <p:sp>
        <p:nvSpPr>
          <p:cNvPr id="104" name="Google Shape;104;g33a340e2f28_0_5"/>
          <p:cNvSpPr txBox="1">
            <a:spLocks noGrp="1"/>
          </p:cNvSpPr>
          <p:nvPr>
            <p:ph type="subTitle" idx="1"/>
          </p:nvPr>
        </p:nvSpPr>
        <p:spPr>
          <a:xfrm>
            <a:off x="5257799" y="4214111"/>
            <a:ext cx="66390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rPr lang="en-US"/>
              <a:t>Tim Smith, Marieke Hood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3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OQI presentation to CERN Council, June 2025</a:t>
            </a:r>
            <a:endParaRPr/>
          </a:p>
        </p:txBody>
      </p:sp>
      <p:grpSp>
        <p:nvGrpSpPr>
          <p:cNvPr id="110" name="Google Shape;110;p33"/>
          <p:cNvGrpSpPr/>
          <p:nvPr/>
        </p:nvGrpSpPr>
        <p:grpSpPr>
          <a:xfrm>
            <a:off x="221380" y="225069"/>
            <a:ext cx="576000" cy="578351"/>
            <a:chOff x="3242801" y="5138792"/>
            <a:chExt cx="576000" cy="578351"/>
          </a:xfrm>
        </p:grpSpPr>
        <p:pic>
          <p:nvPicPr>
            <p:cNvPr id="111" name="Google Shape;111;p33" descr="A purple circle with a lightning bolt in the middle&#10;&#10;AI-generated content may be incorrect.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" name="Google Shape;112;p33" descr="A blue circle with a white outline on it&#10;&#10;AI-generated content may be incorrect.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2875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" name="Google Shape;113;p33" descr="A logo of a brain&#10;&#10;AI-generated content may be incorrect.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426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Google Shape;114;p33" descr="A orange circle with white lines and dots&#10;&#10;AI-generated content may be incorrect.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30801" y="5429143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5" name="Google Shape;115;p33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16" name="Google Shape;116;p33"/>
          <p:cNvSpPr txBox="1">
            <a:spLocks noGrp="1"/>
          </p:cNvSpPr>
          <p:nvPr>
            <p:ph type="body" idx="1"/>
          </p:nvPr>
        </p:nvSpPr>
        <p:spPr>
          <a:xfrm>
            <a:off x="220663" y="1250950"/>
            <a:ext cx="11714100" cy="4721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2 presentations, to the subordinate Scientific Policy Committee, and the Full Council</a:t>
            </a:r>
            <a:endParaRPr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Very short presentations of 10 minutes</a:t>
            </a:r>
            <a:endParaRPr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The first time OQI has been presented since the approval of the Pilot phase at CERN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No time to properly address questions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Feedback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rgbClr val="38761D"/>
                </a:solidFill>
              </a:rPr>
              <a:t>Noted progress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rgbClr val="38761D"/>
                </a:solidFill>
              </a:rPr>
              <a:t>Noted OQI’s potential to increase CERN’s impact/visibility beyond Particle Physics</a:t>
            </a:r>
            <a:endParaRPr>
              <a:solidFill>
                <a:srgbClr val="38761D"/>
              </a:solidFill>
            </a:endParaRP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Need to sharpen the arguments on OQIs positive impact on CERN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Have to deliver message about meaningful impact, articulating what is meaningful</a:t>
            </a:r>
            <a:endParaRPr>
              <a:solidFill>
                <a:srgbClr val="38761D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Questions: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Understand synergies with QTI, with experiments, with education programmes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Why not targeting more approaches useful to physics such as quantum simulation and PDEs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How do we define success of a use case and what will be the outcomes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Differentiation with industry or national approaches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85194d4612_3_5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Institutional Response</a:t>
            </a:r>
            <a:endParaRPr/>
          </a:p>
        </p:txBody>
      </p:sp>
      <p:grpSp>
        <p:nvGrpSpPr>
          <p:cNvPr id="122" name="Google Shape;122;g385194d4612_3_5"/>
          <p:cNvGrpSpPr/>
          <p:nvPr/>
        </p:nvGrpSpPr>
        <p:grpSpPr>
          <a:xfrm>
            <a:off x="221380" y="225069"/>
            <a:ext cx="576000" cy="578351"/>
            <a:chOff x="3242801" y="5138792"/>
            <a:chExt cx="576000" cy="578351"/>
          </a:xfrm>
        </p:grpSpPr>
        <p:pic>
          <p:nvPicPr>
            <p:cNvPr id="123" name="Google Shape;123;g385194d4612_3_5" descr="A purple circle with a lightning bolt in the middle&#10;&#10;AI-generated content may be incorrect.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" name="Google Shape;124;g385194d4612_3_5" descr="A blue circle with a white outline on it&#10;&#10;AI-generated content may be incorrect.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2875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" name="Google Shape;125;g385194d4612_3_5" descr="A logo of a brain&#10;&#10;AI-generated content may be incorrect.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426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Google Shape;126;g385194d4612_3_5" descr="A orange circle with white lines and dots&#10;&#10;AI-generated content may be incorrect.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30801" y="5429143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7" name="Google Shape;127;g385194d4612_3_5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28" name="Google Shape;128;g385194d4612_3_5"/>
          <p:cNvSpPr txBox="1">
            <a:spLocks noGrp="1"/>
          </p:cNvSpPr>
          <p:nvPr>
            <p:ph type="body" idx="1"/>
          </p:nvPr>
        </p:nvSpPr>
        <p:spPr>
          <a:xfrm>
            <a:off x="220663" y="1250950"/>
            <a:ext cx="11714100" cy="4721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Strategic strengthening of team: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OQI/QTI link (Yacine): seek synergies in algorithms, bring QTI expertise in OQI evaluations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A3 project support (Marina): boost hackathon management, enabling exploring educational activities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Next formal opportunity to present to Council will be the time for decision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>
                <a:solidFill>
                  <a:schemeClr val="dk1"/>
                </a:solidFill>
              </a:rPr>
              <a:t>Need to prepare and send supporting documents </a:t>
            </a:r>
            <a:r>
              <a:rPr lang="en-US">
                <a:solidFill>
                  <a:schemeClr val="dk1"/>
                </a:solidFill>
              </a:rPr>
              <a:t>in advance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Actually two decisions: CERN Council and GESDA’s Board on reconduction of OQI at CERN</a:t>
            </a:r>
            <a:endParaRPr>
              <a:solidFill>
                <a:schemeClr val="dk1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Latest June 2026, probably March 2026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>
                <a:solidFill>
                  <a:schemeClr val="dk1"/>
                </a:solidFill>
              </a:rPr>
              <a:t>Key role </a:t>
            </a:r>
            <a:r>
              <a:rPr lang="en-US" u="sng">
                <a:solidFill>
                  <a:schemeClr val="dk1"/>
                </a:solidFill>
              </a:rPr>
              <a:t>evaluation</a:t>
            </a:r>
            <a:r>
              <a:rPr lang="en-US">
                <a:solidFill>
                  <a:schemeClr val="dk1"/>
                </a:solidFill>
              </a:rPr>
              <a:t> will play: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835e1ab00f_0_19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/>
              <a:t>Launch of the OQI Evaluation</a:t>
            </a:r>
            <a:endParaRPr/>
          </a:p>
        </p:txBody>
      </p:sp>
      <p:grpSp>
        <p:nvGrpSpPr>
          <p:cNvPr id="134" name="Google Shape;134;g3835e1ab00f_0_19"/>
          <p:cNvGrpSpPr/>
          <p:nvPr/>
        </p:nvGrpSpPr>
        <p:grpSpPr>
          <a:xfrm>
            <a:off x="221380" y="225069"/>
            <a:ext cx="576000" cy="578351"/>
            <a:chOff x="3242801" y="5138792"/>
            <a:chExt cx="576000" cy="578351"/>
          </a:xfrm>
        </p:grpSpPr>
        <p:pic>
          <p:nvPicPr>
            <p:cNvPr id="135" name="Google Shape;135;g3835e1ab00f_0_19" descr="A purple circle with a lightning bolt in the middle&#10;&#10;AI-generated content may be incorrect.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" name="Google Shape;136;g3835e1ab00f_0_19" descr="A blue circle with a white outline on it&#10;&#10;AI-generated content may be incorrect.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2875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" name="Google Shape;137;g3835e1ab00f_0_19" descr="A logo of a brain&#10;&#10;AI-generated content may be incorrect.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426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" name="Google Shape;138;g3835e1ab00f_0_19" descr="A orange circle with white lines and dots&#10;&#10;AI-generated content may be incorrect.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30801" y="5429143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9" name="Google Shape;139;g3835e1ab00f_0_19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40" name="Google Shape;140;g3835e1ab00f_0_19"/>
          <p:cNvSpPr txBox="1">
            <a:spLocks noGrp="1"/>
          </p:cNvSpPr>
          <p:nvPr>
            <p:ph type="body" idx="1"/>
          </p:nvPr>
        </p:nvSpPr>
        <p:spPr>
          <a:xfrm>
            <a:off x="220663" y="1250950"/>
            <a:ext cx="11714100" cy="4721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en-US" sz="1900" b="1">
                <a:solidFill>
                  <a:schemeClr val="dk1"/>
                </a:solidFill>
              </a:rPr>
              <a:t>Evaluation of OQI will inform decision</a:t>
            </a:r>
            <a:r>
              <a:rPr lang="en-US" sz="1900">
                <a:solidFill>
                  <a:schemeClr val="dk1"/>
                </a:solidFill>
              </a:rPr>
              <a:t>, need report to be ready for CERN Council of March 2026</a:t>
            </a:r>
            <a:endParaRPr sz="1900">
              <a:solidFill>
                <a:schemeClr val="dk1"/>
              </a:solidFill>
            </a:endParaRPr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-US" sz="1700">
                <a:solidFill>
                  <a:schemeClr val="dk1"/>
                </a:solidFill>
              </a:rPr>
              <a:t>Task force proposed framework for the evaluation - was sent with agenda</a:t>
            </a:r>
            <a:endParaRPr sz="1700">
              <a:solidFill>
                <a:schemeClr val="dk1"/>
              </a:solidFill>
            </a:endParaRPr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-US" sz="1700">
                <a:solidFill>
                  <a:schemeClr val="dk1"/>
                </a:solidFill>
              </a:rPr>
              <a:t>Goals of the evaluation:</a:t>
            </a:r>
            <a:endParaRPr sz="1700">
              <a:solidFill>
                <a:schemeClr val="dk1"/>
              </a:solidFill>
            </a:endParaRPr>
          </a:p>
          <a:p>
            <a: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sz="1500">
                <a:solidFill>
                  <a:schemeClr val="dk1"/>
                </a:solidFill>
              </a:rPr>
              <a:t>assess if OQI has fulfilled the objectives assigned for its pilot</a:t>
            </a:r>
            <a:endParaRPr sz="1500">
              <a:solidFill>
                <a:schemeClr val="dk1"/>
              </a:solidFill>
            </a:endParaRPr>
          </a:p>
          <a:p>
            <a: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sz="1500">
                <a:solidFill>
                  <a:schemeClr val="dk1"/>
                </a:solidFill>
              </a:rPr>
              <a:t>consider whether its mission and scope continue to be relevant and/or if objectives should be revised in view of the evolving quantum technology, stakeholder and diplomacy context</a:t>
            </a:r>
            <a:endParaRPr sz="1500">
              <a:solidFill>
                <a:schemeClr val="dk1"/>
              </a:solidFill>
            </a:endParaRPr>
          </a:p>
          <a:p>
            <a:pPr marL="1371600" marR="0" lvl="2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sz="1500">
                <a:solidFill>
                  <a:schemeClr val="dk1"/>
                </a:solidFill>
              </a:rPr>
              <a:t>identify conditions for the continued success of OQI in its post-pilot phase</a:t>
            </a:r>
            <a:endParaRPr sz="1500">
              <a:solidFill>
                <a:schemeClr val="dk1"/>
              </a:solidFill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sz="1700">
                <a:solidFill>
                  <a:schemeClr val="dk1"/>
                </a:solidFill>
              </a:rPr>
              <a:t>Report to be validated by the Advisory Committee</a:t>
            </a:r>
            <a:endParaRPr sz="17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en-US" sz="1900">
                <a:solidFill>
                  <a:schemeClr val="dk1"/>
                </a:solidFill>
              </a:rPr>
              <a:t>Evaluation will provide inputs for the </a:t>
            </a:r>
            <a:r>
              <a:rPr lang="en-US" sz="1900" b="1">
                <a:solidFill>
                  <a:schemeClr val="dk1"/>
                </a:solidFill>
              </a:rPr>
              <a:t>strategic positioning of OQI post-pilot</a:t>
            </a:r>
            <a:endParaRPr sz="1900" b="1">
              <a:solidFill>
                <a:schemeClr val="dk1"/>
              </a:solidFill>
            </a:endParaRPr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</a:pPr>
            <a:r>
              <a:rPr lang="en-US" sz="1700">
                <a:solidFill>
                  <a:schemeClr val="dk1"/>
                </a:solidFill>
              </a:rPr>
              <a:t>Governance and scaling model of OQI post-pilot</a:t>
            </a:r>
            <a:endParaRPr sz="1700">
              <a:solidFill>
                <a:schemeClr val="dk1"/>
              </a:solidFill>
            </a:endParaRPr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-US" sz="1700">
                <a:solidFill>
                  <a:schemeClr val="dk1"/>
                </a:solidFill>
              </a:rPr>
              <a:t>Key considerations:</a:t>
            </a:r>
            <a:endParaRPr sz="1700">
              <a:solidFill>
                <a:schemeClr val="dk1"/>
              </a:solidFill>
            </a:endParaRPr>
          </a:p>
          <a:p>
            <a:pPr marL="1371600" lvl="2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sz="1500">
                <a:solidFill>
                  <a:schemeClr val="dk1"/>
                </a:solidFill>
              </a:rPr>
              <a:t>Expansion to quantum adjacent AI</a:t>
            </a:r>
            <a:endParaRPr sz="1500">
              <a:solidFill>
                <a:schemeClr val="dk1"/>
              </a:solidFill>
            </a:endParaRPr>
          </a:p>
          <a:p>
            <a:pPr marL="1371600" lvl="2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sz="1500">
                <a:solidFill>
                  <a:schemeClr val="dk1"/>
                </a:solidFill>
              </a:rPr>
              <a:t>Potential for further internationalization and regional adaptation of OQI activities</a:t>
            </a:r>
            <a:endParaRPr sz="1500">
              <a:solidFill>
                <a:schemeClr val="dk1"/>
              </a:solidFill>
            </a:endParaRPr>
          </a:p>
          <a:p>
            <a:pPr marL="1371600" lvl="2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sz="1500">
                <a:solidFill>
                  <a:schemeClr val="dk1"/>
                </a:solidFill>
              </a:rPr>
              <a:t>Sustainable funding and business model</a:t>
            </a:r>
            <a:endParaRPr sz="1500">
              <a:solidFill>
                <a:schemeClr val="dk1"/>
              </a:solidFill>
            </a:endParaRPr>
          </a:p>
          <a:p>
            <a:pPr marL="1371600" lvl="2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n-US" sz="1500">
                <a:solidFill>
                  <a:schemeClr val="dk1"/>
                </a:solidFill>
              </a:rPr>
              <a:t>Interlinking with national initiatives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5fe30c95f1_2_0"/>
          <p:cNvSpPr txBox="1">
            <a:spLocks noGrp="1"/>
          </p:cNvSpPr>
          <p:nvPr>
            <p:ph type="title"/>
          </p:nvPr>
        </p:nvSpPr>
        <p:spPr>
          <a:xfrm>
            <a:off x="780536" y="225069"/>
            <a:ext cx="103575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Strategic input and Discussion</a:t>
            </a:r>
            <a:endParaRPr/>
          </a:p>
        </p:txBody>
      </p:sp>
      <p:grpSp>
        <p:nvGrpSpPr>
          <p:cNvPr id="158" name="Google Shape;158;g35fe30c95f1_2_0"/>
          <p:cNvGrpSpPr/>
          <p:nvPr/>
        </p:nvGrpSpPr>
        <p:grpSpPr>
          <a:xfrm>
            <a:off x="221380" y="225069"/>
            <a:ext cx="576000" cy="578351"/>
            <a:chOff x="3242801" y="5138792"/>
            <a:chExt cx="576000" cy="578351"/>
          </a:xfrm>
        </p:grpSpPr>
        <p:pic>
          <p:nvPicPr>
            <p:cNvPr id="159" name="Google Shape;159;g35fe30c95f1_2_0" descr="A purple circle with a lightning bolt in the middle&#10;&#10;AI-generated content may be incorrect.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" name="Google Shape;160;g35fe30c95f1_2_0" descr="A blue circle with a white outline on it&#10;&#10;AI-generated content may be incorrect.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28751" y="5138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" name="Google Shape;161;g35fe30c95f1_2_0" descr="A logo of a brain&#10;&#10;AI-generated content may be incorrect."/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42801" y="5426792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" name="Google Shape;162;g35fe30c95f1_2_0" descr="A orange circle with white lines and dots&#10;&#10;AI-generated content may be incorrect."/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30801" y="5429143"/>
              <a:ext cx="288000" cy="28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3" name="Google Shape;163;g35fe30c95f1_2_0"/>
          <p:cNvSpPr txBox="1">
            <a:spLocks noGrp="1"/>
          </p:cNvSpPr>
          <p:nvPr>
            <p:ph type="sldNum" idx="12"/>
          </p:nvPr>
        </p:nvSpPr>
        <p:spPr>
          <a:xfrm>
            <a:off x="4440950" y="635826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64" name="Google Shape;164;g35fe30c95f1_2_0"/>
          <p:cNvSpPr txBox="1">
            <a:spLocks noGrp="1"/>
          </p:cNvSpPr>
          <p:nvPr>
            <p:ph type="body" idx="1"/>
          </p:nvPr>
        </p:nvSpPr>
        <p:spPr>
          <a:xfrm>
            <a:off x="220678" y="1250950"/>
            <a:ext cx="11732700" cy="20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Feedback on Council observations and possible actions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Feedback on Evaluation Framework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Objectives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Evaluator group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Considerations post pilot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3036</Words>
  <Application>Microsoft Macintosh PowerPoint</Application>
  <PresentationFormat>Widescreen</PresentationFormat>
  <Paragraphs>442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Play</vt:lpstr>
      <vt:lpstr>Quattrocento Sans</vt:lpstr>
      <vt:lpstr>1_Office Theme</vt:lpstr>
      <vt:lpstr>Open Quantum Institute Advisory Committee</vt:lpstr>
      <vt:lpstr>Welcome from the AC Chairs</vt:lpstr>
      <vt:lpstr>OQI Advisory Committee – renewal / composition</vt:lpstr>
      <vt:lpstr>Agenda</vt:lpstr>
      <vt:lpstr>Institutional Update</vt:lpstr>
      <vt:lpstr>OQI presentation to CERN Council, June 2025</vt:lpstr>
      <vt:lpstr>Institutional Response</vt:lpstr>
      <vt:lpstr>Launch of the OQI Evaluation</vt:lpstr>
      <vt:lpstr>Strategic input and Discussion</vt:lpstr>
      <vt:lpstr>A1 Status Update</vt:lpstr>
      <vt:lpstr>A1 - Key operational updates</vt:lpstr>
      <vt:lpstr>A1 - Key operational updates</vt:lpstr>
      <vt:lpstr>A1 - Key guidance for next steps</vt:lpstr>
      <vt:lpstr>A1 - Key messages for the CERN Council</vt:lpstr>
      <vt:lpstr>A1 - Strategic input and Discussion</vt:lpstr>
      <vt:lpstr>A3 Status Update</vt:lpstr>
      <vt:lpstr>A3 - Key 2025 operational updates </vt:lpstr>
      <vt:lpstr>A3 - Key questions for evaluation</vt:lpstr>
      <vt:lpstr>A3 - Key messages for the CERN Council</vt:lpstr>
      <vt:lpstr>A3 - Strategic input and Discussion</vt:lpstr>
      <vt:lpstr>A4 Status Update</vt:lpstr>
      <vt:lpstr>A4 - Key operational updates</vt:lpstr>
      <vt:lpstr>A4 - </vt:lpstr>
      <vt:lpstr>A4 - Strategic input and Discussion</vt:lpstr>
      <vt:lpstr>Closing remarks  and next meetings of  the Advisory Committee</vt:lpstr>
      <vt:lpstr>Closing Remarks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Brigida Melillo</dc:creator>
  <cp:lastModifiedBy>Tim Smith</cp:lastModifiedBy>
  <cp:revision>3</cp:revision>
  <dcterms:created xsi:type="dcterms:W3CDTF">2024-02-28T16:22:56Z</dcterms:created>
  <dcterms:modified xsi:type="dcterms:W3CDTF">2025-10-08T15:36:52Z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0x0101007E754A2981CDBD4BBF661AF042A814DD</vt:lpwstr>
  </property>
  <property fmtid="{D5CDD505-2E9C-101B-9397-08002B2CF9AE}" pid="3" name="MediaServiceImageTags">
    <vt:lpwstr/>
  </property>
</Properties>
</file>