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5" r:id="rId9"/>
    <p:sldId id="266" r:id="rId10"/>
    <p:sldId id="264" r:id="rId1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534"/>
    <p:restoredTop sz="94741"/>
  </p:normalViewPr>
  <p:slideViewPr>
    <p:cSldViewPr snapToGrid="0">
      <p:cViewPr>
        <p:scale>
          <a:sx n="90" d="100"/>
          <a:sy n="90" d="100"/>
        </p:scale>
        <p:origin x="144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4" name="Shape 2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0431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55876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55344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6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7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8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2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4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5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6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8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2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3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96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1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0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0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B. Salvachua - FCCee Machine Protection Task Force 15/05/2025"/>
          <p:cNvSpPr txBox="1"/>
          <p:nvPr/>
        </p:nvSpPr>
        <p:spPr>
          <a:xfrm>
            <a:off x="1155013" y="6510798"/>
            <a:ext cx="2467022" cy="153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 err="1"/>
              <a:t>S.Morales</a:t>
            </a:r>
            <a:r>
              <a:rPr lang="en-US" dirty="0"/>
              <a:t>, </a:t>
            </a:r>
            <a:r>
              <a:rPr lang="en-US" dirty="0" err="1"/>
              <a:t>B.Salvachua</a:t>
            </a:r>
            <a:r>
              <a:rPr lang="en-US" dirty="0"/>
              <a:t> – MD3 Preparation</a:t>
            </a:r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3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hf hdr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BLM system for FCCe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MD3 Preparation: BLM Thresholds</a:t>
            </a:r>
            <a:endParaRPr dirty="0"/>
          </a:p>
        </p:txBody>
      </p:sp>
      <p:sp>
        <p:nvSpPr>
          <p:cNvPr id="267" name="B.Salvachua…"/>
          <p:cNvSpPr txBox="1">
            <a:spLocks noGrp="1"/>
          </p:cNvSpPr>
          <p:nvPr>
            <p:ph type="body" sz="quarter" idx="1"/>
          </p:nvPr>
        </p:nvSpPr>
        <p:spPr>
          <a:xfrm>
            <a:off x="407987" y="5088969"/>
            <a:ext cx="11376027" cy="141507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i="1" dirty="0"/>
              <a:t>Sara Morales, Belen Salvachua</a:t>
            </a:r>
          </a:p>
          <a:p>
            <a:endParaRPr lang="en-US" i="1" dirty="0"/>
          </a:p>
          <a:p>
            <a:r>
              <a:rPr lang="en-US" i="1" dirty="0"/>
              <a:t>2025-10-09 MD3 Preparation – </a:t>
            </a:r>
            <a:r>
              <a:rPr lang="en-US" i="1" dirty="0" err="1"/>
              <a:t>adhoc</a:t>
            </a:r>
            <a:r>
              <a:rPr lang="en-US" i="1" dirty="0"/>
              <a:t> BLMTWG</a:t>
            </a:r>
            <a:endParaRPr i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7FCD0-2083-4AFE-63B3-67FC0BD8724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</a:t>
            </a:fld>
            <a:endParaRPr lang="en-CH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DB21CD9-C956-83D5-B7FC-7EA20AC829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0" y="212598"/>
            <a:ext cx="11521440" cy="64328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D2C08B-F46A-78AD-95A0-9EE45EED8A9C}"/>
              </a:ext>
            </a:extLst>
          </p:cNvPr>
          <p:cNvSpPr txBox="1"/>
          <p:nvPr/>
        </p:nvSpPr>
        <p:spPr>
          <a:xfrm>
            <a:off x="5755341" y="242316"/>
            <a:ext cx="382972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Used for 01-09-2025 test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570594-3452-8B8C-D848-046F21B35A8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3962763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DE6AD1-5D88-FE6E-F02B-752ACAE0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Scaling from start-of-ramp fills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76EEC0-C6EC-E144-D3B4-88E6C7DA2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231047"/>
            <a:ext cx="11843316" cy="47417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F2FC67-66D3-BE5F-40FA-74DE84B69B3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5988667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Outl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Scaling from Pilot Beam Test</a:t>
            </a:r>
            <a:endParaRPr dirty="0"/>
          </a:p>
        </p:txBody>
      </p:sp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C10B02-7195-BBEC-38EC-140A10B44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66" y="1024482"/>
            <a:ext cx="10748678" cy="42659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CA3B35-7C75-7377-D057-5EBD7E1CC888}"/>
              </a:ext>
            </a:extLst>
          </p:cNvPr>
          <p:cNvSpPr txBox="1"/>
          <p:nvPr/>
        </p:nvSpPr>
        <p:spPr>
          <a:xfrm>
            <a:off x="522515" y="5544102"/>
            <a:ext cx="11139283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Already see that we might need a factor 2 higher thresholds. However, due to the uncertainty on the beam intensity (only a pilot) the factors used on the MD2 were those of the start-of-ramp – which were also more conoservative -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F12D04-AF1C-88DC-7C7E-F70388587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592262"/>
            <a:ext cx="11376025" cy="1439173"/>
          </a:xfrm>
        </p:spPr>
        <p:txBody>
          <a:bodyPr/>
          <a:lstStyle/>
          <a:p>
            <a:r>
              <a:rPr lang="en-CH" b="0" dirty="0"/>
              <a:t>Two cases analysed where a different pattern was found at the TCLAs:</a:t>
            </a:r>
          </a:p>
          <a:p>
            <a:pPr marL="720899" lvl="1" indent="-342900">
              <a:buFont typeface="Arial" panose="020B0604020202020204" pitchFamily="34" charset="0"/>
              <a:buChar char="•"/>
            </a:pPr>
            <a:r>
              <a:rPr lang="en-CH" b="0" dirty="0"/>
              <a:t>2025-09-02 00:11:51   110 kW</a:t>
            </a:r>
          </a:p>
          <a:p>
            <a:pPr marL="720899" lvl="1" indent="-342900">
              <a:buFont typeface="Arial" panose="020B0604020202020204" pitchFamily="34" charset="0"/>
              <a:buChar char="•"/>
            </a:pPr>
            <a:r>
              <a:rPr lang="en-CH" b="0" dirty="0"/>
              <a:t>2025-09-02 01:10:15   200 kW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AA591A-50C3-FC6E-ABDC-E5ED4FA4F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Analysis after the MD2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5FA720-8EBE-D8A4-1144-AABEBCAC0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99" y="3826566"/>
            <a:ext cx="5424048" cy="2041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811939-2ECD-0F6B-F414-F9952A49E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4209" y="3787115"/>
            <a:ext cx="5406793" cy="204192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4721DD-A212-0B16-0596-6CD935D2FC7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755723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0B33137-B0F5-617B-4521-923B3E865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74" y="2998455"/>
            <a:ext cx="10462109" cy="31495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F2910FE-4EF7-C639-8728-554DEA4A0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0" dirty="0"/>
              <a:t>2025-09-02 00:11:51   110 kW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8C81A1-45E1-7AE1-8D53-7FE8F7FA5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43" y="1348846"/>
            <a:ext cx="6738730" cy="9359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5059DA-9340-9BDB-908A-A3F013DE84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7373" y="1093304"/>
            <a:ext cx="4778096" cy="17987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B7F863-EFBB-91D8-49DC-072204F000C9}"/>
              </a:ext>
            </a:extLst>
          </p:cNvPr>
          <p:cNvSpPr txBox="1"/>
          <p:nvPr/>
        </p:nvSpPr>
        <p:spPr>
          <a:xfrm>
            <a:off x="7879140" y="3569054"/>
            <a:ext cx="3328886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Very good agreement with loss scaling.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An additional factor of 1.5 on BLM threshold increase would already allow 600 kW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2FA07B-1A07-6634-B65D-634D5A9FD185}"/>
              </a:ext>
            </a:extLst>
          </p:cNvPr>
          <p:cNvSpPr txBox="1"/>
          <p:nvPr/>
        </p:nvSpPr>
        <p:spPr>
          <a:xfrm>
            <a:off x="2825352" y="4421489"/>
            <a:ext cx="170559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BLMs of Beam 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34584F5-2174-6951-99AE-856E4B434BA9}"/>
              </a:ext>
            </a:extLst>
          </p:cNvPr>
          <p:cNvCxnSpPr>
            <a:cxnSpLocks/>
          </p:cNvCxnSpPr>
          <p:nvPr/>
        </p:nvCxnSpPr>
        <p:spPr>
          <a:xfrm>
            <a:off x="3971011" y="4751687"/>
            <a:ext cx="1119872" cy="202362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D6EF81-2AC3-220E-6FA2-CB121E93207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302664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3D1ACF-7756-91A7-4B65-0534CD1B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0" dirty="0"/>
              <a:t>2025-09-02 01:10:15   200 kW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91872A-EC63-FED6-0866-6C93E9F58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7220" y="984281"/>
            <a:ext cx="5406793" cy="20419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69ECFC-262F-1018-E7BA-9005CB1721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904" y="3026208"/>
            <a:ext cx="11072191" cy="33908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2C2CB5-7017-D651-BD3B-BF9C1732D1FA}"/>
              </a:ext>
            </a:extLst>
          </p:cNvPr>
          <p:cNvSpPr txBox="1"/>
          <p:nvPr/>
        </p:nvSpPr>
        <p:spPr>
          <a:xfrm>
            <a:off x="2825352" y="4421489"/>
            <a:ext cx="170559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BLMs of Beam 1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441FA8D-C3A0-DDEF-B1AC-843A5260AB99}"/>
              </a:ext>
            </a:extLst>
          </p:cNvPr>
          <p:cNvCxnSpPr>
            <a:cxnSpLocks/>
          </p:cNvCxnSpPr>
          <p:nvPr/>
        </p:nvCxnSpPr>
        <p:spPr>
          <a:xfrm>
            <a:off x="3971011" y="4751687"/>
            <a:ext cx="1119872" cy="202362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E909746-F876-46E5-A493-4C4652A86BBC}"/>
              </a:ext>
            </a:extLst>
          </p:cNvPr>
          <p:cNvSpPr txBox="1"/>
          <p:nvPr/>
        </p:nvSpPr>
        <p:spPr>
          <a:xfrm>
            <a:off x="4170447" y="3542753"/>
            <a:ext cx="2859757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Deviation of the loss pattern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844CD5D-5048-3FE5-D83C-6EFED1092098}"/>
              </a:ext>
            </a:extLst>
          </p:cNvPr>
          <p:cNvCxnSpPr>
            <a:cxnSpLocks/>
          </p:cNvCxnSpPr>
          <p:nvPr/>
        </p:nvCxnSpPr>
        <p:spPr>
          <a:xfrm>
            <a:off x="5562225" y="3819752"/>
            <a:ext cx="76200" cy="988245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4B46B0DF-BC3B-80A6-FE00-E6E22B4FF0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03" y="1274950"/>
            <a:ext cx="6341717" cy="1385890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7C5D1C6C-E25E-2AB9-2DAD-511AF51F9EB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2078060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AA5EA72-06AF-08CB-2A7A-E8C9AA67D8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07491"/>
              </p:ext>
            </p:extLst>
          </p:nvPr>
        </p:nvGraphicFramePr>
        <p:xfrm>
          <a:off x="236668" y="40942"/>
          <a:ext cx="11429519" cy="677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403">
                  <a:extLst>
                    <a:ext uri="{9D8B030D-6E8A-4147-A177-3AD203B41FA5}">
                      <a16:colId xmlns:a16="http://schemas.microsoft.com/office/drawing/2014/main" val="53382506"/>
                    </a:ext>
                  </a:extLst>
                </a:gridCol>
                <a:gridCol w="2659071">
                  <a:extLst>
                    <a:ext uri="{9D8B030D-6E8A-4147-A177-3AD203B41FA5}">
                      <a16:colId xmlns:a16="http://schemas.microsoft.com/office/drawing/2014/main" val="3684935172"/>
                    </a:ext>
                  </a:extLst>
                </a:gridCol>
                <a:gridCol w="621601">
                  <a:extLst>
                    <a:ext uri="{9D8B030D-6E8A-4147-A177-3AD203B41FA5}">
                      <a16:colId xmlns:a16="http://schemas.microsoft.com/office/drawing/2014/main" val="1344899411"/>
                    </a:ext>
                  </a:extLst>
                </a:gridCol>
                <a:gridCol w="518001">
                  <a:extLst>
                    <a:ext uri="{9D8B030D-6E8A-4147-A177-3AD203B41FA5}">
                      <a16:colId xmlns:a16="http://schemas.microsoft.com/office/drawing/2014/main" val="3826345535"/>
                    </a:ext>
                  </a:extLst>
                </a:gridCol>
                <a:gridCol w="2693604">
                  <a:extLst>
                    <a:ext uri="{9D8B030D-6E8A-4147-A177-3AD203B41FA5}">
                      <a16:colId xmlns:a16="http://schemas.microsoft.com/office/drawing/2014/main" val="1749249202"/>
                    </a:ext>
                  </a:extLst>
                </a:gridCol>
                <a:gridCol w="1243202">
                  <a:extLst>
                    <a:ext uri="{9D8B030D-6E8A-4147-A177-3AD203B41FA5}">
                      <a16:colId xmlns:a16="http://schemas.microsoft.com/office/drawing/2014/main" val="472209064"/>
                    </a:ext>
                  </a:extLst>
                </a:gridCol>
                <a:gridCol w="1725637">
                  <a:extLst>
                    <a:ext uri="{9D8B030D-6E8A-4147-A177-3AD203B41FA5}">
                      <a16:colId xmlns:a16="http://schemas.microsoft.com/office/drawing/2014/main" val="4060562880"/>
                    </a:ext>
                  </a:extLst>
                </a:gridCol>
              </a:tblGrid>
              <a:tr h="436650">
                <a:tc>
                  <a:txBody>
                    <a:bodyPr/>
                    <a:lstStyle/>
                    <a:p>
                      <a:pPr algn="l"/>
                      <a:r>
                        <a:rPr lang="en-CH" sz="1200" dirty="0">
                          <a:solidFill>
                            <a:schemeClr val="bg1"/>
                          </a:solidFill>
                        </a:rPr>
                        <a:t>New Family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200" dirty="0">
                          <a:solidFill>
                            <a:schemeClr val="bg1"/>
                          </a:solidFill>
                        </a:rPr>
                        <a:t>BLM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</a:rPr>
                        <a:t>Old MF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</a:rPr>
                        <a:t>New MF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</a:rPr>
                        <a:t>New MT Correction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</a:rPr>
                        <a:t>MD Appl.Thr.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</a:rPr>
                        <a:t>RS09 [Gy/s]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/>
                          </a:solidFill>
                        </a:rPr>
                        <a:t>Comment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9289899"/>
                  </a:ext>
                </a:extLst>
              </a:tr>
              <a:tr h="436650">
                <a:tc>
                  <a:txBody>
                    <a:bodyPr/>
                    <a:lstStyle/>
                    <a:p>
                      <a:pPr algn="l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THRI_TCTVA_QT25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BLMTI.04R2.B2E10_TCTPV.4R2.B2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AD_HOC_FACTOR_CORRECTION </a:t>
                      </a:r>
                    </a:p>
                    <a:p>
                      <a:pPr algn="ctr"/>
                      <a:r>
                        <a:rPr lang="en-CH" sz="1200" b="1" dirty="0">
                          <a:solidFill>
                            <a:schemeClr val="tx1"/>
                          </a:solidFill>
                        </a:rPr>
                        <a:t>EL1-EL3  RS07-10= </a:t>
                      </a:r>
                      <a:r>
                        <a:rPr lang="en-CH" sz="12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8.6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0.0374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4.4e-2 ions / </a:t>
                      </a:r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multiplied by 2.2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41557"/>
                  </a:ext>
                </a:extLst>
              </a:tr>
              <a:tr h="61130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THRI_3_TCP</a:t>
                      </a:r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_QT25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BLMTI.06R3.B2E10_TCP.6R3.B2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1.0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SCALE_CORRECTION = </a:t>
                      </a:r>
                      <a:r>
                        <a:rPr lang="en-CH" sz="12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2.2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15.053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MT IP7 = 10.1 (</a:t>
                      </a:r>
                      <a:r>
                        <a:rPr lang="en-CH" sz="1200" dirty="0">
                          <a:solidFill>
                            <a:srgbClr val="FF0000"/>
                          </a:solidFill>
                        </a:rPr>
                        <a:t>proposal above IR7 thresholds</a:t>
                      </a:r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)/ </a:t>
                      </a:r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multiplied by 1.4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2537767"/>
                  </a:ext>
                </a:extLst>
              </a:tr>
              <a:tr h="275055">
                <a:tc rowSpan="4">
                  <a:txBody>
                    <a:bodyPr/>
                    <a:lstStyle/>
                    <a:p>
                      <a:pPr algn="l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THRI_3_TCSG_QT25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BLMTI.05L3.B2E10_TCSG.A5L3.B2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AD_HOC_FACTOR_CORRECTION </a:t>
                      </a:r>
                    </a:p>
                    <a:p>
                      <a:pPr algn="ctr"/>
                      <a:r>
                        <a:rPr lang="en-CH" sz="1200" b="1" dirty="0">
                          <a:solidFill>
                            <a:schemeClr val="tx1"/>
                          </a:solidFill>
                        </a:rPr>
                        <a:t>EL1-EL3 RS07-</a:t>
                      </a:r>
                      <a:r>
                        <a:rPr lang="en-CH" sz="12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10</a:t>
                      </a:r>
                      <a:r>
                        <a:rPr lang="en-CH" sz="1200" b="1" dirty="0">
                          <a:solidFill>
                            <a:schemeClr val="tx1"/>
                          </a:solidFill>
                        </a:rPr>
                        <a:t> = </a:t>
                      </a:r>
                      <a:r>
                        <a:rPr lang="en-CH" sz="12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4.6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3.66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MT IP7 TCSG HI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2.09 @ INJ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3.02 @ FT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 / multiplied by 1.2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/ including RS10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543034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BLMTI.05L3.B2E10_TCSG.B5L3.B2</a:t>
                      </a:r>
                    </a:p>
                  </a:txBody>
                  <a:tcPr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997203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BLMTI.04L3.B2E10_TCSG.4L3.B2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058203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BLMTI.05R3.B2E10_TCSG.5R3.B2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381008"/>
                  </a:ext>
                </a:extLst>
              </a:tr>
              <a:tr h="275055">
                <a:tc rowSpan="4">
                  <a:txBody>
                    <a:bodyPr/>
                    <a:lstStyle/>
                    <a:p>
                      <a:pPr algn="l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THRI_TCLA_QT25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BLMTI.05L3.B2E10_TCLA.B5L3.B2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0.4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AD_HOC_FACTOR_CORRECTION </a:t>
                      </a:r>
                    </a:p>
                    <a:p>
                      <a:pPr algn="ctr"/>
                      <a:r>
                        <a:rPr lang="en-CH" sz="1200" b="1" dirty="0">
                          <a:solidFill>
                            <a:schemeClr val="tx1"/>
                          </a:solidFill>
                        </a:rPr>
                        <a:t>EL1-EL3  RS07-10= </a:t>
                      </a:r>
                      <a:r>
                        <a:rPr lang="en-CH" sz="12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14.1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1.6192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MT IP7 TCLA HI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5.77 @ INJ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5.16 @ FT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/multiplied by 2.2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10873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BLMTI.05L3.B2E10_TCLA.A5L3.B2</a:t>
                      </a:r>
                    </a:p>
                  </a:txBody>
                  <a:tcPr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815815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pPr algn="l"/>
                      <a:endParaRPr lang="en-CH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strike="sngStrike" dirty="0">
                          <a:solidFill>
                            <a:schemeClr val="tx1"/>
                          </a:solidFill>
                        </a:rPr>
                        <a:t>BLMTI.05R3.B1I10_TCLA.A5R3.B1 ?</a:t>
                      </a:r>
                    </a:p>
                  </a:txBody>
                  <a:tcPr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421849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pPr algn="l"/>
                      <a:endParaRPr lang="en-CH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strike="noStrike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BLMTI.05R3.B1I10_TCLA.B5R3.B1 - new</a:t>
                      </a:r>
                    </a:p>
                  </a:txBody>
                  <a:tcPr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706829"/>
                  </a:ext>
                </a:extLst>
              </a:tr>
              <a:tr h="275055">
                <a:tc rowSpan="5">
                  <a:txBody>
                    <a:bodyPr/>
                    <a:lstStyle/>
                    <a:p>
                      <a:pPr algn="l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THRI.IP3_MQW_QT25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BLMQI.04R3.B2E10_MQWA.E4R3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AD_HOC_FACTOR_CORRECTION </a:t>
                      </a:r>
                    </a:p>
                    <a:p>
                      <a:pPr algn="ctr"/>
                      <a:r>
                        <a:rPr lang="en-CH" sz="1200" b="1" dirty="0">
                          <a:solidFill>
                            <a:schemeClr val="tx1"/>
                          </a:solidFill>
                        </a:rPr>
                        <a:t>EL1-EL3  RS08-RS10 = </a:t>
                      </a:r>
                      <a:r>
                        <a:rPr lang="en-CH" sz="12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3.52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0.1639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MT IP7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0.267 @ INJ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0.467 @ FT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/multiplied by 1.1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238708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BLMQI.05R3.B2E10_MQWA.D5R3</a:t>
                      </a:r>
                    </a:p>
                  </a:txBody>
                  <a:tcPr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53861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BLMQI.05R3.B1I30_MQWA.E5R3</a:t>
                      </a:r>
                    </a:p>
                  </a:txBody>
                  <a:tcPr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641082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BLMQI.05R3.B1I20_MQWA.C5R3</a:t>
                      </a:r>
                    </a:p>
                  </a:txBody>
                  <a:tcPr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657321"/>
                  </a:ext>
                </a:extLst>
              </a:tr>
              <a:tr h="275055">
                <a:tc vMerge="1">
                  <a:txBody>
                    <a:bodyPr/>
                    <a:lstStyle/>
                    <a:p>
                      <a:pPr algn="l"/>
                      <a:endParaRPr lang="en-CH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BLMQI.05R3.B2E20_MQWB.5R3</a:t>
                      </a:r>
                    </a:p>
                  </a:txBody>
                  <a:tcPr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CH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90289"/>
                  </a:ext>
                </a:extLst>
              </a:tr>
              <a:tr h="261990">
                <a:tc rowSpan="2">
                  <a:txBody>
                    <a:bodyPr/>
                    <a:lstStyle/>
                    <a:p>
                      <a:pPr algn="l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THRI.IP3.P1_MQTL_QT25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BLMQI.06L3.B2E10_MQTL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AD_HOC_FACTOR_CORRECTION  </a:t>
                      </a:r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EL1-EL3 RS07-RS12 = </a:t>
                      </a:r>
                      <a:r>
                        <a:rPr lang="en-CH" sz="12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17.2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0.02601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MT IP7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0.00383 @ INJ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0.00738 @ FT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/multplied by 1.7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254332"/>
                  </a:ext>
                </a:extLst>
              </a:tr>
              <a:tr h="523979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BLMQI.06L3.B1I10_MTQL</a:t>
                      </a:r>
                    </a:p>
                  </a:txBody>
                  <a:tcPr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241153"/>
                  </a:ext>
                </a:extLst>
              </a:tr>
              <a:tr h="275055">
                <a:tc rowSpan="2">
                  <a:txBody>
                    <a:bodyPr/>
                    <a:lstStyle/>
                    <a:p>
                      <a:pPr algn="l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THRI.IP3.P2_MQTL_QT25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BLMQI.06L3.B1I20_MQTL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0.333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AD_HOC_FACTOR_CORRECTION </a:t>
                      </a:r>
                    </a:p>
                    <a:p>
                      <a:pPr algn="ctr"/>
                      <a:r>
                        <a:rPr lang="en-CH" sz="1200" b="1" dirty="0">
                          <a:solidFill>
                            <a:schemeClr val="tx1"/>
                          </a:solidFill>
                        </a:rPr>
                        <a:t>EL1-EL3 </a:t>
                      </a:r>
                      <a:r>
                        <a:rPr lang="en-CH" sz="12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RS08</a:t>
                      </a:r>
                      <a:r>
                        <a:rPr lang="en-CH" sz="1200" b="1" dirty="0">
                          <a:solidFill>
                            <a:schemeClr val="tx1"/>
                          </a:solidFill>
                        </a:rPr>
                        <a:t>-10 = </a:t>
                      </a:r>
                      <a:r>
                        <a:rPr lang="en-CH" sz="12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4.4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0.005632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MT IP7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0.00383 @ INJ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0.00166 @ FT</a:t>
                      </a:r>
                    </a:p>
                    <a:p>
                      <a:pPr algn="ctr"/>
                      <a:r>
                        <a:rPr lang="en-CH" sz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/multiplied by 1.1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944952"/>
                  </a:ext>
                </a:extLst>
              </a:tr>
              <a:tr h="510914">
                <a:tc v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BLMQI.06L3.B2E20_MQTL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85447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54CFF0-754F-7697-79A7-4DD6DDDE08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A575C5-FD2A-96AD-C0B1-AA89928DD3EC}"/>
              </a:ext>
            </a:extLst>
          </p:cNvPr>
          <p:cNvSpPr txBox="1"/>
          <p:nvPr/>
        </p:nvSpPr>
        <p:spPr>
          <a:xfrm>
            <a:off x="2727157" y="121152"/>
            <a:ext cx="215443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2025-10-09 Settings</a:t>
            </a:r>
          </a:p>
        </p:txBody>
      </p:sp>
    </p:spTree>
    <p:extLst>
      <p:ext uri="{BB962C8B-B14F-4D97-AF65-F5344CB8AC3E}">
        <p14:creationId xmlns:p14="http://schemas.microsoft.com/office/powerpoint/2010/main" val="297237105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table&#10;&#10;AI-generated content may be incorrect.">
            <a:extLst>
              <a:ext uri="{FF2B5EF4-FFF2-40B4-BE49-F238E27FC236}">
                <a16:creationId xmlns:a16="http://schemas.microsoft.com/office/drawing/2014/main" id="{84F66EC9-D327-B568-0DA2-6E1D82A9F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275409"/>
            <a:ext cx="7772400" cy="2428875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F6E57EA-FD44-9B41-E267-1D1B6B575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590" y="2792786"/>
            <a:ext cx="4454525" cy="364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DCB00C4-8AA5-AC74-DD0F-82D4515C5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Proposal of changes - BCCM settings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E72FF-EA4C-E990-BD72-BEE3EE2D0F8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312891-2EBA-C4AD-281B-1ACEBF1EB18B}"/>
              </a:ext>
            </a:extLst>
          </p:cNvPr>
          <p:cNvSpPr txBox="1"/>
          <p:nvPr/>
        </p:nvSpPr>
        <p:spPr>
          <a:xfrm>
            <a:off x="10762840" y="3427285"/>
            <a:ext cx="948978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T.Levens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9491E55-4051-7812-92A3-F655D4ABE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" y="3858594"/>
            <a:ext cx="5300663" cy="19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GB" sz="1600" dirty="0">
                <a:cs typeface="+mj-cs"/>
              </a:rPr>
              <a:t>Check on event during MD2: 2025-09-02 00:55:42</a:t>
            </a:r>
            <a:br>
              <a:rPr lang="en-GB" sz="1600" dirty="0">
                <a:cs typeface="+mj-cs"/>
              </a:rPr>
            </a:br>
            <a:r>
              <a:rPr lang="en-GB" sz="1600" dirty="0">
                <a:cs typeface="+mj-cs"/>
              </a:rPr>
              <a:t>This case we achieved 110 kW in IR3</a:t>
            </a:r>
          </a:p>
          <a:p>
            <a:pPr lvl="0"/>
            <a:r>
              <a:rPr lang="en-GB" sz="1600" dirty="0">
                <a:cs typeface="+mj-cs"/>
              </a:rPr>
              <a:t>Needs to be scaled to 500 kW in IR3 =&gt; factor 600/110 = 5.5 </a:t>
            </a:r>
            <a:r>
              <a:rPr lang="en-GB" sz="1600" dirty="0" err="1">
                <a:cs typeface="+mj-cs"/>
              </a:rPr>
              <a:t>wrt</a:t>
            </a:r>
            <a:r>
              <a:rPr lang="en-GB" sz="1600" dirty="0">
                <a:cs typeface="+mj-cs"/>
              </a:rPr>
              <a:t> this attempt/event. Measurements of BCCM:</a:t>
            </a:r>
            <a:endParaRPr lang="en-CH" sz="1600" dirty="0">
              <a:latin typeface="Aptos" panose="020B0004020202020204" pitchFamily="34" charset="0"/>
              <a:cs typeface="+mj-cs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0" lang="en-CH" altLang="en-CH" sz="16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cs typeface="+mj-cs"/>
              </a:rPr>
              <a:t>4.16e11 in W6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0" lang="en-CH" altLang="en-CH" sz="16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cs typeface="+mj-cs"/>
              </a:rPr>
              <a:t>1.02e11 in W5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0" lang="en-CH" altLang="en-CH" sz="16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cs typeface="+mj-cs"/>
              </a:rPr>
              <a:t>0.48e11 in W4</a:t>
            </a:r>
            <a:endParaRPr kumimoji="0" lang="en-CH" altLang="en-CH" sz="1600" b="0" i="0" u="none" strike="noStrike" cap="none" normalizeH="0" baseline="0" dirty="0">
              <a:ln>
                <a:noFill/>
              </a:ln>
              <a:effectLst/>
              <a:cs typeface="+mj-cs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0" lang="en-CH" altLang="en-CH" sz="16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cs typeface="+mj-cs"/>
              </a:rPr>
              <a:t>W3..1 are in the noise. </a:t>
            </a:r>
            <a:endParaRPr kumimoji="0" lang="en-CH" altLang="en-CH" sz="16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+mj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3042D8-5B6E-070B-E2CF-F74799B355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155" y="1172592"/>
            <a:ext cx="4038600" cy="149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03283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85A7FD-1E72-4ADD-DE7F-69ABBE364D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7954A4-8145-FEFC-94BE-0C33B9666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Back-up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148AC4-1201-242F-DC2D-952C0479BD3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790184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9416</TotalTime>
  <Words>657</Words>
  <Application>Microsoft Macintosh PowerPoint</Application>
  <PresentationFormat>Widescreen</PresentationFormat>
  <Paragraphs>129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Arial</vt:lpstr>
      <vt:lpstr>Calibri</vt:lpstr>
      <vt:lpstr>Office Theme</vt:lpstr>
      <vt:lpstr>MD3 Preparation: BLM Thresholds</vt:lpstr>
      <vt:lpstr>Scaling from start-of-ramp fills</vt:lpstr>
      <vt:lpstr>Scaling from Pilot Beam Test</vt:lpstr>
      <vt:lpstr>Analysis after the MD2</vt:lpstr>
      <vt:lpstr>2025-09-02 00:11:51   110 kW</vt:lpstr>
      <vt:lpstr>2025-09-02 01:10:15   200 kW</vt:lpstr>
      <vt:lpstr>PowerPoint Presentation</vt:lpstr>
      <vt:lpstr>Proposal of changes - BCCM settings</vt:lpstr>
      <vt:lpstr>Back-up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Belen Maria Salvachua Ferrando</cp:lastModifiedBy>
  <cp:revision>91</cp:revision>
  <dcterms:modified xsi:type="dcterms:W3CDTF">2025-10-07T09:24:49Z</dcterms:modified>
</cp:coreProperties>
</file>