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3" r:id="rId3"/>
    <p:sldId id="349" r:id="rId4"/>
    <p:sldId id="350" r:id="rId5"/>
    <p:sldId id="257" r:id="rId6"/>
    <p:sldId id="258" r:id="rId7"/>
    <p:sldId id="259" r:id="rId8"/>
    <p:sldId id="26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07" autoAdjust="0"/>
    <p:restoredTop sz="94660"/>
  </p:normalViewPr>
  <p:slideViewPr>
    <p:cSldViewPr snapToGrid="0">
      <p:cViewPr varScale="1">
        <p:scale>
          <a:sx n="70" d="100"/>
          <a:sy n="70" d="100"/>
        </p:scale>
        <p:origin x="4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B5001-917F-445D-9EBC-50591D1F3B43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72DE2E-E2B2-4F00-8577-D22E0EAF8F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830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8BC92-812E-FD74-4528-210B561881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D99CCA-1E26-A0E1-C81A-10C5A32778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45FFD0-379D-4E25-08D3-E60BA533E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360D5E-FEEF-F1E8-A0EE-F752BA439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2DD0A6-2206-4227-A5DD-6A0F79A13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470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04F95-2C4B-B61B-18DA-DA2A4158F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7CA0D5-B9B9-85EA-8C6D-7AAF2908EB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2299C5-8875-7E7C-ECD6-A2919DB43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2CCABA-11DF-0E79-5C12-64D342789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A963BB-44F3-BD06-594E-F09088E91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545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C3110C-CCEC-AD26-D18D-DA6D1399D6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5F86C2-5639-6B36-92D8-3EE5B4EB2E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32BCF0-CDF8-113C-E3CC-86579CEF4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D207D-6135-E94B-17D2-457364BEF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869E8-81AD-4CA5-6F64-D6F3C0F79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849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755CF-7628-6A63-2B49-DE00D72A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B8674D-EFD8-D80E-E62E-3FA2DCA68F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84532B-95D3-86A3-1B64-87440AC85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44409F-A3A3-E55D-5747-382960284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B3E372-C9F7-2969-A4A3-15DE3DAE6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268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52C26-B2D1-DB68-DA6E-031B97375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725EDF-2A9F-B92C-7162-CB1A863EB2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67A19C-A81A-1075-6CB7-A9515B02A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41113F-954E-5162-EBEB-B81118CA4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E380A2-9963-0AA0-00CE-D0663C25B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53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A5BAA-4AF5-4A26-82C3-35CA624F6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353E43-110C-8928-5A7B-4F88C8B029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EEB1FD-9811-0485-7454-D7D35FF2D3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6B9582-BC43-41E9-E493-C776C7EF0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C9F0F2-EDCD-BE98-41BE-4FE541E0A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F71AC4-3436-9C07-09D1-6612FC916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555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2EABA-2A9C-1B0C-6FD3-E14BE9195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8CA390-F4E1-C7D2-1C68-7E10F85B2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A4D3F2-5AA8-49CD-AF75-EBABA3D621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C9C072-4F84-B5AC-64B4-6293A24EF2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0FD305-BE78-6042-78C7-4A3C8DD4FB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83D70E-797A-8BBF-EFD3-EFAC5FA17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5DAA9E-098B-5604-FEBA-F813555DF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CF9CBE-0495-2D1F-C502-50B305727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223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1B85C-322B-2065-5AA9-5E79A46D5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3EE12B-4F64-3880-8770-89B19CB6A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C59C4F-726B-3409-2E8A-4B4B41B0D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943665-6C5B-67DF-E65E-C951CA323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567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445C0A-DCE1-5E7B-ED5C-09066DC6D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87832E-220F-2CC8-177F-9A034E4EF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555576-6616-E2BC-BD27-E86385F8B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384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6166E-F504-62FD-3EC6-FF2699C09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490B4-BE95-2588-FDCF-911CEF11D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076125-EB8D-E52A-8AA5-1A7E85D99D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E3F6EB-EE1C-1292-95F3-F3D13BFC2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773468-D729-F315-72FA-468E48BB3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1D0A94-2BCF-D49C-7BD4-C2FC16BFC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399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2790B-B77F-EC42-23DF-5CED452CB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B5F61D-304D-F476-2ABA-AF450901B0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359FEB-A005-15DF-370D-C954487F64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E9E76C-2EFE-E432-4C02-A144CAE33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E92845-E5B3-E0AE-26D0-840182705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37E6E6-FFB1-BB01-99D7-60B37AE5A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914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5B6EAC-829B-953E-08A8-043F7B9A8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5E1A8F-5367-2912-66B9-9C41C9C4F6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3DFA8A-A9C0-FE6A-3904-3B3A246FD3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38DC59-5DB5-4FEF-91DF-2FEC65888E0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F8D248-ACDE-1494-84B3-2E87062840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B06DF2-E0E2-0384-D6B0-731139B8DC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960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4529D-1312-E831-B153-9066409709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SM18 vertical test bench planning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FA86BC-5DD5-01A1-F404-3D1715E5F4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2025.10.07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8767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B4864A-8770-9D92-3989-295CE590DC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FD1C1-5212-6BDA-8045-A675DAAAF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 since last meeting</a:t>
            </a:r>
            <a:endParaRPr lang="en-GB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3459ECF1-0A97-D3EE-5D20-4192661C0C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9524542"/>
              </p:ext>
            </p:extLst>
          </p:nvPr>
        </p:nvGraphicFramePr>
        <p:xfrm>
          <a:off x="838200" y="1532572"/>
          <a:ext cx="10515600" cy="3998595"/>
        </p:xfrm>
        <a:graphic>
          <a:graphicData uri="http://schemas.openxmlformats.org/drawingml/2006/table">
            <a:tbl>
              <a:tblPr/>
              <a:tblGrid>
                <a:gridCol w="2103120">
                  <a:extLst>
                    <a:ext uri="{9D8B030D-6E8A-4147-A177-3AD203B41FA5}">
                      <a16:colId xmlns:a16="http://schemas.microsoft.com/office/drawing/2014/main" val="3237779581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521942635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038176884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43023133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369869196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Cluster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HFM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Siegtal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Diode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6288687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MCBXFB07 – finished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MQXFS8b – </a:t>
                      </a: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finished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SMC108-eCLIQ – finished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Sushi – finished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DR_FFC01_06 – finished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65811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MCBRD06 – finished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MQXFS4f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– finished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SMC109-eCLIQ – finished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MSCB 399, 386 –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finished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IT-diode 1 – finished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53138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MCBRD05 – finished</a:t>
                      </a:r>
                      <a:endParaRPr lang="en-GB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Fusillo 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– finished</a:t>
                      </a:r>
                      <a:endParaRPr lang="en-GB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HO session 5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– finished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MSCB 396, 385 – 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finished</a:t>
                      </a:r>
                      <a:endParaRPr lang="en-GB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IT-diode 2 – finished</a:t>
                      </a:r>
                      <a:endParaRPr lang="en-GB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75418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MCBXFA2 – finished</a:t>
                      </a:r>
                      <a:endParaRPr lang="en-GB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RMM1e – ready for test</a:t>
                      </a:r>
                      <a:endParaRPr lang="en-GB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PSI </a:t>
                      </a:r>
                      <a:r>
                        <a:rPr lang="en-US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SubSMCC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2 – finished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MQ #1 – Finished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IT-diode 3 – finished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9980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MCBRD07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– 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finished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MCTXF3 – finished 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MQ #2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– finished</a:t>
                      </a:r>
                      <a:endParaRPr lang="en-GB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HR_FFC01_01 – finished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16750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MCBXFB08 -- 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finished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SMC 108b </a:t>
                      </a:r>
                      <a:r>
                        <a:rPr lang="en-GB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– finished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IT-diode 4 – finished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717951"/>
                  </a:ext>
                </a:extLst>
              </a:tr>
              <a:tr h="1881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MCBXFA3 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– finished</a:t>
                      </a:r>
                      <a:endParaRPr lang="en-GB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MQ #3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IT-diode 5 – finished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91634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RMM1e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LMF Splices x2-3?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DR_FFC01_20 – CD2 ongoing</a:t>
                      </a:r>
                      <a:endParaRPr lang="en-GB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580160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MCBRD08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RMM2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82205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MCBRD11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HD3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PSI SMACC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HR_FFC01_02 ?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121071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MCBRD09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MBHSP107 with Beam </a:t>
                      </a:r>
                      <a:r>
                        <a:rPr lang="en-US" sz="1400" b="0" i="0" u="none" strike="noStrike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Scr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CEA R2D2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CEA HTS racetrack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511589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MCBXFB09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n-GB" sz="1400" b="0" i="0" u="none" strike="noStrike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iemat</a:t>
                      </a:r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ISAAC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CHIC – probably 2026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HTS common coil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155439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MCBRD10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MQXFS4g…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SMC 106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LHC quad diodes 1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3507741"/>
                  </a:ext>
                </a:extLst>
              </a:tr>
              <a:tr h="19899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MQXFS9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SMC 110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LHC quad diodes 2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22017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  <a:r>
                        <a:rPr lang="en-GB" sz="1400" b="0" i="0" u="none" strike="noStrike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alconD</a:t>
                      </a:r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LMK1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43818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642933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646801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E51C4416-4F55-1B6B-5873-6169AE2C0C47}"/>
              </a:ext>
            </a:extLst>
          </p:cNvPr>
          <p:cNvSpPr txBox="1"/>
          <p:nvPr/>
        </p:nvSpPr>
        <p:spPr>
          <a:xfrm>
            <a:off x="7226904" y="5701763"/>
            <a:ext cx="31956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</a:t>
            </a:r>
            <a:r>
              <a:rPr lang="en-US" dirty="0">
                <a:solidFill>
                  <a:srgbClr val="FF0000"/>
                </a:solidFill>
              </a:rPr>
              <a:t>red</a:t>
            </a:r>
            <a:r>
              <a:rPr lang="en-US" dirty="0"/>
              <a:t>: new since last meeting</a:t>
            </a:r>
          </a:p>
          <a:p>
            <a:r>
              <a:rPr lang="en-US" dirty="0"/>
              <a:t>In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gray</a:t>
            </a:r>
            <a:r>
              <a:rPr lang="en-US" dirty="0"/>
              <a:t>: foreseen later this year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6159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F8856-2547-99EC-E997-749D4C46D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last few weeks before end-of-year</a:t>
            </a:r>
            <a:endParaRPr lang="en-GB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BE7F1FC-EBF0-BB9C-B11A-9712B2C9326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1517964"/>
              </p:ext>
            </p:extLst>
          </p:nvPr>
        </p:nvGraphicFramePr>
        <p:xfrm>
          <a:off x="524786" y="1825625"/>
          <a:ext cx="11386270" cy="222504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138627">
                  <a:extLst>
                    <a:ext uri="{9D8B030D-6E8A-4147-A177-3AD203B41FA5}">
                      <a16:colId xmlns:a16="http://schemas.microsoft.com/office/drawing/2014/main" val="2335704177"/>
                    </a:ext>
                  </a:extLst>
                </a:gridCol>
                <a:gridCol w="1138627">
                  <a:extLst>
                    <a:ext uri="{9D8B030D-6E8A-4147-A177-3AD203B41FA5}">
                      <a16:colId xmlns:a16="http://schemas.microsoft.com/office/drawing/2014/main" val="110239937"/>
                    </a:ext>
                  </a:extLst>
                </a:gridCol>
                <a:gridCol w="1138627">
                  <a:extLst>
                    <a:ext uri="{9D8B030D-6E8A-4147-A177-3AD203B41FA5}">
                      <a16:colId xmlns:a16="http://schemas.microsoft.com/office/drawing/2014/main" val="1504577406"/>
                    </a:ext>
                  </a:extLst>
                </a:gridCol>
                <a:gridCol w="1138627">
                  <a:extLst>
                    <a:ext uri="{9D8B030D-6E8A-4147-A177-3AD203B41FA5}">
                      <a16:colId xmlns:a16="http://schemas.microsoft.com/office/drawing/2014/main" val="4271032236"/>
                    </a:ext>
                  </a:extLst>
                </a:gridCol>
                <a:gridCol w="1138627">
                  <a:extLst>
                    <a:ext uri="{9D8B030D-6E8A-4147-A177-3AD203B41FA5}">
                      <a16:colId xmlns:a16="http://schemas.microsoft.com/office/drawing/2014/main" val="286090900"/>
                    </a:ext>
                  </a:extLst>
                </a:gridCol>
                <a:gridCol w="1138627">
                  <a:extLst>
                    <a:ext uri="{9D8B030D-6E8A-4147-A177-3AD203B41FA5}">
                      <a16:colId xmlns:a16="http://schemas.microsoft.com/office/drawing/2014/main" val="493327006"/>
                    </a:ext>
                  </a:extLst>
                </a:gridCol>
                <a:gridCol w="1138627">
                  <a:extLst>
                    <a:ext uri="{9D8B030D-6E8A-4147-A177-3AD203B41FA5}">
                      <a16:colId xmlns:a16="http://schemas.microsoft.com/office/drawing/2014/main" val="2981859605"/>
                    </a:ext>
                  </a:extLst>
                </a:gridCol>
                <a:gridCol w="1138627">
                  <a:extLst>
                    <a:ext uri="{9D8B030D-6E8A-4147-A177-3AD203B41FA5}">
                      <a16:colId xmlns:a16="http://schemas.microsoft.com/office/drawing/2014/main" val="3564085553"/>
                    </a:ext>
                  </a:extLst>
                </a:gridCol>
                <a:gridCol w="1138627">
                  <a:extLst>
                    <a:ext uri="{9D8B030D-6E8A-4147-A177-3AD203B41FA5}">
                      <a16:colId xmlns:a16="http://schemas.microsoft.com/office/drawing/2014/main" val="1586001843"/>
                    </a:ext>
                  </a:extLst>
                </a:gridCol>
                <a:gridCol w="1138627">
                  <a:extLst>
                    <a:ext uri="{9D8B030D-6E8A-4147-A177-3AD203B41FA5}">
                      <a16:colId xmlns:a16="http://schemas.microsoft.com/office/drawing/2014/main" val="22754492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41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42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43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44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45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46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47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48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49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6542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Long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LMF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Splices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4"/>
                        </a:gs>
                        <a:gs pos="50000">
                          <a:schemeClr val="bg1">
                            <a:lumMod val="95000"/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lumMod val="9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MQ #3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MQ #3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1810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HFM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RMM1e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MQXFS4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MQXFS4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RMM2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RMM2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4397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Diode</a:t>
                      </a:r>
                      <a:endParaRPr lang="en-GB" sz="1600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DR_20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4"/>
                        </a:gs>
                        <a:gs pos="50000">
                          <a:schemeClr val="bg1">
                            <a:lumMod val="95000"/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lumMod val="95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CEA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Narsil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HTS CC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HTS CC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75478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Siegtal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SMC 110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LMK1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R2D2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0149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ClusterD</a:t>
                      </a:r>
                      <a:endParaRPr lang="en-GB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MCBXFB09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0940237"/>
                  </a:ext>
                </a:extLst>
              </a:tr>
            </a:tbl>
          </a:graphicData>
        </a:graphic>
      </p:graphicFrame>
      <p:sp>
        <p:nvSpPr>
          <p:cNvPr id="11" name="Arrow: Up 10">
            <a:extLst>
              <a:ext uri="{FF2B5EF4-FFF2-40B4-BE49-F238E27FC236}">
                <a16:creationId xmlns:a16="http://schemas.microsoft.com/office/drawing/2014/main" id="{81CE4A6A-F9D5-3015-1823-D84D27663C57}"/>
              </a:ext>
            </a:extLst>
          </p:cNvPr>
          <p:cNvSpPr/>
          <p:nvPr/>
        </p:nvSpPr>
        <p:spPr>
          <a:xfrm>
            <a:off x="11520196" y="4992722"/>
            <a:ext cx="1004243" cy="1544094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Shutdown starts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D87AFFA-0EE1-100F-4719-42A9913217AB}"/>
              </a:ext>
            </a:extLst>
          </p:cNvPr>
          <p:cNvCxnSpPr>
            <a:cxnSpLocks/>
            <a:stCxn id="11" idx="0"/>
          </p:cNvCxnSpPr>
          <p:nvPr/>
        </p:nvCxnSpPr>
        <p:spPr>
          <a:xfrm flipH="1" flipV="1">
            <a:off x="12022317" y="689143"/>
            <a:ext cx="1" cy="4303579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1D7C2CF-410F-FF27-2192-6C844F7A2CCA}"/>
              </a:ext>
            </a:extLst>
          </p:cNvPr>
          <p:cNvSpPr txBox="1"/>
          <p:nvPr/>
        </p:nvSpPr>
        <p:spPr>
          <a:xfrm>
            <a:off x="1126878" y="4410317"/>
            <a:ext cx="102269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planning makes full use of the 20 kA power converter</a:t>
            </a:r>
          </a:p>
          <a:p>
            <a:r>
              <a:rPr lang="en-US" dirty="0"/>
              <a:t>We should have other magnets waiting for tests (e.g. MQ #3, CEA R2D2), we would prepare them in case we finish fast with other magnets.</a:t>
            </a:r>
          </a:p>
          <a:p>
            <a:endParaRPr lang="en-US" dirty="0"/>
          </a:p>
          <a:p>
            <a:r>
              <a:rPr lang="en-US" dirty="0"/>
              <a:t>DR_20 should finish today (Tuesday) to start RMM1e. LMF splices take half a day of the 20 kA PC but they require a cryostat full of liquid helium.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AFE8D0-FEE9-E468-EAAF-483B884A6EDA}"/>
              </a:ext>
            </a:extLst>
          </p:cNvPr>
          <p:cNvSpPr txBox="1"/>
          <p:nvPr/>
        </p:nvSpPr>
        <p:spPr>
          <a:xfrm>
            <a:off x="6217921" y="1485694"/>
            <a:ext cx="1222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November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AAD7BF-F571-9D48-3D43-F88138CE7B6A}"/>
              </a:ext>
            </a:extLst>
          </p:cNvPr>
          <p:cNvSpPr txBox="1"/>
          <p:nvPr/>
        </p:nvSpPr>
        <p:spPr>
          <a:xfrm>
            <a:off x="10732053" y="1455693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December</a:t>
            </a:r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23DE3C4-E84D-E4A3-2ED6-2F8B3D35BFA4}"/>
              </a:ext>
            </a:extLst>
          </p:cNvPr>
          <p:cNvSpPr/>
          <p:nvPr/>
        </p:nvSpPr>
        <p:spPr>
          <a:xfrm>
            <a:off x="169682" y="6104710"/>
            <a:ext cx="1121789" cy="21605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Preparation</a:t>
            </a:r>
            <a:endParaRPr lang="en-GB" sz="1400" dirty="0">
              <a:solidFill>
                <a:sysClr val="windowText" lastClr="000000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651BBF8-7F05-C731-3F3A-218F86620441}"/>
              </a:ext>
            </a:extLst>
          </p:cNvPr>
          <p:cNvSpPr/>
          <p:nvPr/>
        </p:nvSpPr>
        <p:spPr>
          <a:xfrm>
            <a:off x="169681" y="6320763"/>
            <a:ext cx="1121789" cy="21605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Stand-by</a:t>
            </a:r>
            <a:endParaRPr lang="en-GB" sz="1400" dirty="0">
              <a:solidFill>
                <a:sysClr val="windowText" lastClr="000000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A56222B-9D41-7B9B-CC52-0DEF6E89C859}"/>
              </a:ext>
            </a:extLst>
          </p:cNvPr>
          <p:cNvSpPr/>
          <p:nvPr/>
        </p:nvSpPr>
        <p:spPr>
          <a:xfrm>
            <a:off x="169680" y="6540669"/>
            <a:ext cx="1121789" cy="2160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Test</a:t>
            </a:r>
            <a:endParaRPr lang="en-GB" sz="1400" dirty="0">
              <a:solidFill>
                <a:sysClr val="windowText" lastClr="0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2CE97D-6A32-4AAE-E6E5-A18C9ED0D1B0}"/>
              </a:ext>
            </a:extLst>
          </p:cNvPr>
          <p:cNvSpPr txBox="1"/>
          <p:nvPr/>
        </p:nvSpPr>
        <p:spPr>
          <a:xfrm>
            <a:off x="1638186" y="1449599"/>
            <a:ext cx="115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week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6789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wiring diagram&#10;&#10;AI-generated content may be incorrect.">
            <a:extLst>
              <a:ext uri="{FF2B5EF4-FFF2-40B4-BE49-F238E27FC236}">
                <a16:creationId xmlns:a16="http://schemas.microsoft.com/office/drawing/2014/main" id="{C5D02CDB-C288-4D96-10E4-E67D749363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389" y="0"/>
            <a:ext cx="5037611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7DD82C-D7DF-E676-60F6-DE52EC282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Announcing: </a:t>
            </a:r>
            <a:br>
              <a:rPr lang="en-US" dirty="0"/>
            </a:br>
            <a:r>
              <a:rPr lang="en-US" dirty="0"/>
              <a:t>works in Cluster 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090477-B144-0801-0EF9-F54FE0C572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99176" cy="4351338"/>
          </a:xfrm>
        </p:spPr>
        <p:txBody>
          <a:bodyPr/>
          <a:lstStyle/>
          <a:p>
            <a:r>
              <a:rPr lang="en-US" dirty="0"/>
              <a:t>For the new 10 kA connection to </a:t>
            </a:r>
            <a:r>
              <a:rPr lang="en-US" dirty="0" err="1"/>
              <a:t>Siegtal</a:t>
            </a:r>
            <a:r>
              <a:rPr lang="en-US" dirty="0"/>
              <a:t> and Diode we will need ~8 weeks shutdown in Cluster G.</a:t>
            </a:r>
          </a:p>
          <a:p>
            <a:r>
              <a:rPr lang="en-US" dirty="0"/>
              <a:t>Cluster D will continue operating during this time.</a:t>
            </a:r>
          </a:p>
          <a:p>
            <a:r>
              <a:rPr lang="en-US" dirty="0"/>
              <a:t>We would like to start in December but most likely this will be March-April.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64B15D-B8BF-951B-6CBE-64C139B7C441}"/>
              </a:ext>
            </a:extLst>
          </p:cNvPr>
          <p:cNvSpPr txBox="1"/>
          <p:nvPr/>
        </p:nvSpPr>
        <p:spPr>
          <a:xfrm>
            <a:off x="330466" y="5420298"/>
            <a:ext cx="68239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Work to be done: cutting busbar (EN/MME), brazing water connection (NCM), installing new load switch and power links (MQA), PLC instrumentation wiring (EN/EL), new WCC (EN/EL), new PLC logic (MQA + BE/ICS), load switch remote commands (SY/EPC), probably something more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726879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4D949-32AF-235D-FD54-A874142E9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Magnets from SMT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0FC4F3-106B-7B15-4267-64FD9D2F4E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In SM18:</a:t>
            </a:r>
          </a:p>
          <a:p>
            <a:r>
              <a:rPr lang="en-US" dirty="0"/>
              <a:t>MQXFS4h with different pre-load</a:t>
            </a:r>
          </a:p>
          <a:p>
            <a:r>
              <a:rPr lang="en-US" dirty="0"/>
              <a:t>MQ-2 from Tesla – warming up</a:t>
            </a:r>
          </a:p>
          <a:p>
            <a:r>
              <a:rPr lang="en-US" dirty="0"/>
              <a:t>RMM1e – cold going to 1.9 K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Expected to arrive this year:</a:t>
            </a:r>
          </a:p>
          <a:p>
            <a:r>
              <a:rPr lang="en-US" dirty="0"/>
              <a:t>MQ-3 from Tesla – next week</a:t>
            </a:r>
          </a:p>
          <a:p>
            <a:r>
              <a:rPr lang="en-US" dirty="0"/>
              <a:t>RMM2 with first version flat QA – December</a:t>
            </a:r>
          </a:p>
          <a:p>
            <a:r>
              <a:rPr lang="en-US" dirty="0"/>
              <a:t>MQXFS with ESC (9 with RRP coils?)  -- next year</a:t>
            </a:r>
          </a:p>
          <a:p>
            <a:r>
              <a:rPr lang="en-US" dirty="0"/>
              <a:t>SMC 106 (Nov), 110 (Oct), 301 (2026, MQXF strand), 302</a:t>
            </a:r>
          </a:p>
          <a:p>
            <a:r>
              <a:rPr lang="en-US" dirty="0"/>
              <a:t>LMK1 (Falcon D mechanical mockup) – November (no powering, short test)</a:t>
            </a:r>
          </a:p>
          <a:p>
            <a:r>
              <a:rPr lang="en-US" dirty="0" err="1"/>
              <a:t>SubScale</a:t>
            </a:r>
            <a:r>
              <a:rPr lang="en-US" dirty="0"/>
              <a:t> Fusillo wax ?</a:t>
            </a:r>
          </a:p>
          <a:p>
            <a:r>
              <a:rPr lang="en-US" dirty="0"/>
              <a:t>CCT-MCBY like magnet from Uppsala - 2026</a:t>
            </a:r>
          </a:p>
        </p:txBody>
      </p:sp>
    </p:spTree>
    <p:extLst>
      <p:ext uri="{BB962C8B-B14F-4D97-AF65-F5344CB8AC3E}">
        <p14:creationId xmlns:p14="http://schemas.microsoft.com/office/powerpoint/2010/main" val="2711874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C8C9A-1DB7-24E4-E06A-6B7AC33F1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Magnets from HSD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D2C1B4-081F-879E-D904-EC38C4CADB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DR_FFC01_20: tests with spot heaters ongoing</a:t>
            </a:r>
          </a:p>
          <a:p>
            <a:r>
              <a:rPr lang="en-GB" dirty="0"/>
              <a:t>Common Coil configuration (2 and 2): November 1st</a:t>
            </a:r>
          </a:p>
          <a:p>
            <a:pPr lvl="1"/>
            <a:r>
              <a:rPr lang="en-GB" dirty="0"/>
              <a:t>20 mm apertures – integration of the MM shaft to be studied</a:t>
            </a:r>
          </a:p>
          <a:p>
            <a:r>
              <a:rPr lang="en-GB" dirty="0"/>
              <a:t>Six coils no aperture (with flat QA): December</a:t>
            </a:r>
          </a:p>
          <a:p>
            <a:pPr lvl="1"/>
            <a:r>
              <a:rPr lang="en-GB" dirty="0"/>
              <a:t>If not possible another DR magnet</a:t>
            </a:r>
          </a:p>
          <a:p>
            <a:r>
              <a:rPr lang="en-GB" dirty="0"/>
              <a:t>Wider tape racetracks: next year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1979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C4F8F-C7D1-7437-DD06-9D0B84025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Magnets from WP3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CC1986-3E15-6015-9A61-627F60ED4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MCBXFB09: next week – high priority</a:t>
            </a:r>
          </a:p>
          <a:p>
            <a:r>
              <a:rPr lang="en-US" dirty="0"/>
              <a:t>MCBXFA4: January</a:t>
            </a:r>
          </a:p>
          <a:p>
            <a:r>
              <a:rPr lang="en-US" dirty="0"/>
              <a:t>MCBRD11: mid-November</a:t>
            </a:r>
          </a:p>
          <a:p>
            <a:r>
              <a:rPr lang="en-US" dirty="0"/>
              <a:t>MCBRD08 (one trained coil): December/January</a:t>
            </a:r>
          </a:p>
          <a:p>
            <a:r>
              <a:rPr lang="en-US" dirty="0"/>
              <a:t>MCBRD09 (virgin coils): January</a:t>
            </a:r>
          </a:p>
          <a:p>
            <a:r>
              <a:rPr lang="en-US" dirty="0"/>
              <a:t>MCBRD10 (with trained coils): March</a:t>
            </a:r>
          </a:p>
          <a:p>
            <a:endParaRPr lang="en-US" dirty="0"/>
          </a:p>
          <a:p>
            <a:r>
              <a:rPr lang="en-US" dirty="0"/>
              <a:t>Boards with splices: two in SM18 (NCR DCM, </a:t>
            </a:r>
            <a:r>
              <a:rPr lang="en-US" u="sng" dirty="0"/>
              <a:t>N1 line trim</a:t>
            </a:r>
            <a:r>
              <a:rPr lang="en-US" dirty="0"/>
              <a:t>), one in 6 weeks</a:t>
            </a:r>
          </a:p>
          <a:p>
            <a:r>
              <a:rPr lang="en-US" dirty="0"/>
              <a:t>EESD2 (phase 3): end of the year – tests fall to next year</a:t>
            </a:r>
          </a:p>
          <a:p>
            <a:r>
              <a:rPr lang="en-US" dirty="0"/>
              <a:t>MgB2 bending test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2634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993EA-1B73-B5D7-1B7C-EA01626B3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Magnets from collaborations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CE26B4-DED5-118A-ACC5-34D39A0EAF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CEA – MI long racetrack HTS: at SM18</a:t>
            </a:r>
          </a:p>
          <a:p>
            <a:endParaRPr lang="en-US" dirty="0"/>
          </a:p>
          <a:p>
            <a:r>
              <a:rPr lang="en-US" dirty="0"/>
              <a:t>PSI – SubSMCC2 (with new ESC): end of the year ?</a:t>
            </a:r>
          </a:p>
          <a:p>
            <a:r>
              <a:rPr lang="en-US" dirty="0"/>
              <a:t>PSI – SMACC: 2026 ?</a:t>
            </a:r>
          </a:p>
          <a:p>
            <a:r>
              <a:rPr lang="en-US" dirty="0"/>
              <a:t>PSI – HTS racetracks: this year (October?) </a:t>
            </a:r>
          </a:p>
          <a:p>
            <a:r>
              <a:rPr lang="en-US" dirty="0"/>
              <a:t>CIEMAT – ISAAC: Feb 2026</a:t>
            </a:r>
          </a:p>
          <a:p>
            <a:r>
              <a:rPr lang="en-US" dirty="0"/>
              <a:t>CIEMAT – Poseidon: 2026 ?</a:t>
            </a: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LBNL – HD3: ? Tentative October</a:t>
            </a:r>
          </a:p>
          <a:p>
            <a:pPr lvl="1"/>
            <a:r>
              <a:rPr lang="en-GB" dirty="0"/>
              <a:t>It could be interesting to have a multipole QA for this – on stand-by</a:t>
            </a:r>
          </a:p>
          <a:p>
            <a:r>
              <a:rPr lang="en-GB" dirty="0"/>
              <a:t>CEA – HTS EuCARD2: ?</a:t>
            </a:r>
          </a:p>
          <a:p>
            <a:r>
              <a:rPr lang="en-GB" dirty="0"/>
              <a:t>CEA – R2D2: arrival December 2025</a:t>
            </a:r>
          </a:p>
        </p:txBody>
      </p:sp>
    </p:spTree>
    <p:extLst>
      <p:ext uri="{BB962C8B-B14F-4D97-AF65-F5344CB8AC3E}">
        <p14:creationId xmlns:p14="http://schemas.microsoft.com/office/powerpoint/2010/main" val="89563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2490</TotalTime>
  <Words>800</Words>
  <Application>Microsoft Office PowerPoint</Application>
  <PresentationFormat>Widescreen</PresentationFormat>
  <Paragraphs>174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Aptos</vt:lpstr>
      <vt:lpstr>Aptos Display</vt:lpstr>
      <vt:lpstr>Arial</vt:lpstr>
      <vt:lpstr>Calibri</vt:lpstr>
      <vt:lpstr>Office Theme</vt:lpstr>
      <vt:lpstr>SM18 vertical test bench planning</vt:lpstr>
      <vt:lpstr>Update since last meeting</vt:lpstr>
      <vt:lpstr>Planning last few weeks before end-of-year</vt:lpstr>
      <vt:lpstr>Announcing:  works in Cluster G</vt:lpstr>
      <vt:lpstr>Magnets from SMT</vt:lpstr>
      <vt:lpstr>Magnets from HSD</vt:lpstr>
      <vt:lpstr>Magnets from WP3</vt:lpstr>
      <vt:lpstr>Magnets from collaborations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Franco Julio Mangiarotti</dc:creator>
  <cp:lastModifiedBy>Franco Julio Mangiarotti</cp:lastModifiedBy>
  <cp:revision>54</cp:revision>
  <dcterms:created xsi:type="dcterms:W3CDTF">2025-01-21T08:47:01Z</dcterms:created>
  <dcterms:modified xsi:type="dcterms:W3CDTF">2025-10-07T08:48:52Z</dcterms:modified>
</cp:coreProperties>
</file>