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4" r:id="rId2"/>
  </p:sldMasterIdLst>
  <p:notesMasterIdLst>
    <p:notesMasterId r:id="rId14"/>
  </p:notesMasterIdLst>
  <p:sldIdLst>
    <p:sldId id="256" r:id="rId3"/>
    <p:sldId id="266" r:id="rId4"/>
    <p:sldId id="267" r:id="rId5"/>
    <p:sldId id="268" r:id="rId6"/>
    <p:sldId id="269" r:id="rId7"/>
    <p:sldId id="271" r:id="rId8"/>
    <p:sldId id="272" r:id="rId9"/>
    <p:sldId id="270" r:id="rId10"/>
    <p:sldId id="275" r:id="rId11"/>
    <p:sldId id="276" r:id="rId12"/>
    <p:sldId id="274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  <a:srgbClr val="3333FF"/>
    <a:srgbClr val="CC0000"/>
    <a:srgbClr val="00CCFF"/>
    <a:srgbClr val="00FF00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576" autoAdjust="0"/>
  </p:normalViewPr>
  <p:slideViewPr>
    <p:cSldViewPr>
      <p:cViewPr>
        <p:scale>
          <a:sx n="80" d="100"/>
          <a:sy n="80" d="100"/>
        </p:scale>
        <p:origin x="-71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F1049-205A-4402-BC53-4286B721DE9B}" type="datetimeFigureOut">
              <a:rPr lang="en-GB" smtClean="0"/>
              <a:t>02/11/2011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A35CE3-4E9A-483A-A098-127E8ADEB5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277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35CE3-4E9A-483A-A098-127E8ADEB5C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920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35CE3-4E9A-483A-A098-127E8ADEB5C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377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051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9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90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246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967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698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4E2-19E2-4607-B15F-10F2E4E9D1D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B6910-C8B3-4093-BA5F-6CEEDB0184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1708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4E2-19E2-4607-B15F-10F2E4E9D1D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B6910-C8B3-4093-BA5F-6CEEDB0184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8261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4E2-19E2-4607-B15F-10F2E4E9D1D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B6910-C8B3-4093-BA5F-6CEEDB0184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8632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4E2-19E2-4607-B15F-10F2E4E9D1D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B6910-C8B3-4093-BA5F-6CEEDB0184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1094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4E2-19E2-4607-B15F-10F2E4E9D1D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B6910-C8B3-4093-BA5F-6CEEDB0184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53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7777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4E2-19E2-4607-B15F-10F2E4E9D1D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B6910-C8B3-4093-BA5F-6CEEDB0184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5250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4E2-19E2-4607-B15F-10F2E4E9D1D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B6910-C8B3-4093-BA5F-6CEEDB0184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5798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4E2-19E2-4607-B15F-10F2E4E9D1D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B6910-C8B3-4093-BA5F-6CEEDB0184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2281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4E2-19E2-4607-B15F-10F2E4E9D1D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B6910-C8B3-4093-BA5F-6CEEDB0184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781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4E2-19E2-4607-B15F-10F2E4E9D1D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B6910-C8B3-4093-BA5F-6CEEDB0184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9886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124E2-19E2-4607-B15F-10F2E4E9D1D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02/11/2011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B6910-C8B3-4093-BA5F-6CEEDB01840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846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3830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5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765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99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861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9463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073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71563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6575425"/>
            <a:ext cx="9144000" cy="282129"/>
          </a:xfrm>
          <a:prstGeom prst="roundRect">
            <a:avLst>
              <a:gd name="adj" fmla="val 639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defTabSz="414338" hangingPunct="0">
              <a:lnSpc>
                <a:spcPts val="2188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830263" algn="l"/>
                <a:tab pos="1658938" algn="l"/>
                <a:tab pos="2489200" algn="l"/>
                <a:tab pos="3317875" algn="l"/>
                <a:tab pos="4148138" algn="l"/>
                <a:tab pos="4976813" algn="l"/>
                <a:tab pos="5807075" algn="l"/>
                <a:tab pos="6635750" algn="l"/>
                <a:tab pos="7466013" algn="l"/>
                <a:tab pos="8294688" algn="l"/>
                <a:tab pos="9124950" algn="l"/>
              </a:tabLst>
              <a:defRPr/>
            </a:pPr>
            <a:r>
              <a:rPr lang="en-GB" sz="13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GB" sz="1300" dirty="0" smtClean="0">
                <a:solidFill>
                  <a:schemeClr val="accent2"/>
                </a:solidFill>
                <a:latin typeface="Times New Roman" pitchFamily="18" charset="0"/>
              </a:rPr>
              <a:t>CERN</a:t>
            </a:r>
            <a:r>
              <a:rPr lang="en-GB" sz="1300" baseline="0" dirty="0" smtClean="0">
                <a:solidFill>
                  <a:schemeClr val="accent2"/>
                </a:solidFill>
                <a:latin typeface="Times New Roman" pitchFamily="18" charset="0"/>
              </a:rPr>
              <a:t> INTC</a:t>
            </a:r>
            <a:r>
              <a:rPr lang="en-GB" sz="1300" dirty="0" smtClean="0">
                <a:solidFill>
                  <a:schemeClr val="accent2"/>
                </a:solidFill>
                <a:latin typeface="Times New Roman" pitchFamily="18" charset="0"/>
              </a:rPr>
              <a:t>, 3</a:t>
            </a:r>
            <a:r>
              <a:rPr lang="en-GB" sz="1300" baseline="30000" dirty="0" smtClean="0">
                <a:solidFill>
                  <a:schemeClr val="accent2"/>
                </a:solidFill>
                <a:latin typeface="Times New Roman" pitchFamily="18" charset="0"/>
              </a:rPr>
              <a:t>rd</a:t>
            </a:r>
            <a:r>
              <a:rPr lang="en-GB" sz="1300" dirty="0" smtClean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en-GB" sz="1300" dirty="0">
                <a:solidFill>
                  <a:schemeClr val="accent2"/>
                </a:solidFill>
                <a:latin typeface="Times New Roman" pitchFamily="18" charset="0"/>
              </a:rPr>
              <a:t>of </a:t>
            </a:r>
            <a:r>
              <a:rPr lang="en-GB" sz="1300" dirty="0" smtClean="0">
                <a:solidFill>
                  <a:schemeClr val="accent2"/>
                </a:solidFill>
                <a:latin typeface="Times New Roman" pitchFamily="18" charset="0"/>
              </a:rPr>
              <a:t>November, 2011 </a:t>
            </a:r>
            <a:r>
              <a:rPr lang="en-GB" sz="1300" dirty="0" smtClean="0">
                <a:solidFill>
                  <a:srgbClr val="000000"/>
                </a:solidFill>
                <a:latin typeface="Times New Roman" pitchFamily="18" charset="0"/>
              </a:rPr>
              <a:t>                                                                                             </a:t>
            </a:r>
            <a:r>
              <a:rPr lang="en-GB" sz="1300" dirty="0">
                <a:solidFill>
                  <a:schemeClr val="accent2"/>
                </a:solidFill>
                <a:latin typeface="Times New Roman" pitchFamily="18" charset="0"/>
              </a:rPr>
              <a:t>F. Negoita, negoita@tandem.nipne.ro</a:t>
            </a:r>
          </a:p>
        </p:txBody>
      </p:sp>
      <p:sp>
        <p:nvSpPr>
          <p:cNvPr id="3079" name="Line 7"/>
          <p:cNvSpPr>
            <a:spLocks noChangeShapeType="1"/>
          </p:cNvSpPr>
          <p:nvPr userDrawn="1"/>
        </p:nvSpPr>
        <p:spPr bwMode="auto">
          <a:xfrm>
            <a:off x="76200" y="6629400"/>
            <a:ext cx="89154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iming>
    <p:tnLst>
      <p:par>
        <p:cTn id="1" dur="indefinite" restart="never" nodeType="tmRoot"/>
      </p:par>
    </p:tnLst>
  </p:timing>
  <p:txStyles>
    <p:titleStyle>
      <a:lvl1pPr algn="ctr" defTabSz="414338" rtl="0" eaLnBrk="0" fontAlgn="base" hangingPunct="0">
        <a:lnSpc>
          <a:spcPts val="405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14338" rtl="0" eaLnBrk="0" fontAlgn="base" hangingPunct="0">
        <a:lnSpc>
          <a:spcPts val="405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Times New Roman" pitchFamily="18" charset="0"/>
          <a:cs typeface="Arial" charset="0"/>
        </a:defRPr>
      </a:lvl2pPr>
      <a:lvl3pPr algn="ctr" defTabSz="414338" rtl="0" eaLnBrk="0" fontAlgn="base" hangingPunct="0">
        <a:lnSpc>
          <a:spcPts val="405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Times New Roman" pitchFamily="18" charset="0"/>
          <a:cs typeface="Arial" charset="0"/>
        </a:defRPr>
      </a:lvl3pPr>
      <a:lvl4pPr algn="ctr" defTabSz="414338" rtl="0" eaLnBrk="0" fontAlgn="base" hangingPunct="0">
        <a:lnSpc>
          <a:spcPts val="405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Times New Roman" pitchFamily="18" charset="0"/>
          <a:cs typeface="Arial" charset="0"/>
        </a:defRPr>
      </a:lvl4pPr>
      <a:lvl5pPr algn="ctr" defTabSz="414338" rtl="0" eaLnBrk="0" fontAlgn="base" hangingPunct="0">
        <a:lnSpc>
          <a:spcPts val="405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Times New Roman" pitchFamily="18" charset="0"/>
          <a:cs typeface="Arial" charset="0"/>
        </a:defRPr>
      </a:lvl5pPr>
      <a:lvl6pPr marL="457200" algn="ctr" defTabSz="414338" rtl="0" fontAlgn="base">
        <a:lnSpc>
          <a:spcPts val="405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Times New Roman" pitchFamily="18" charset="0"/>
          <a:cs typeface="Arial" charset="0"/>
        </a:defRPr>
      </a:lvl6pPr>
      <a:lvl7pPr marL="914400" algn="ctr" defTabSz="414338" rtl="0" fontAlgn="base">
        <a:lnSpc>
          <a:spcPts val="405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Times New Roman" pitchFamily="18" charset="0"/>
          <a:cs typeface="Arial" charset="0"/>
        </a:defRPr>
      </a:lvl7pPr>
      <a:lvl8pPr marL="1371600" algn="ctr" defTabSz="414338" rtl="0" fontAlgn="base">
        <a:lnSpc>
          <a:spcPts val="405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Times New Roman" pitchFamily="18" charset="0"/>
          <a:cs typeface="Arial" charset="0"/>
        </a:defRPr>
      </a:lvl8pPr>
      <a:lvl9pPr marL="1828800" algn="ctr" defTabSz="414338" rtl="0" fontAlgn="base">
        <a:lnSpc>
          <a:spcPts val="405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000">
          <a:solidFill>
            <a:srgbClr val="000000"/>
          </a:solidFill>
          <a:latin typeface="Times New Roman" pitchFamily="18" charset="0"/>
          <a:cs typeface="Arial" charset="0"/>
        </a:defRPr>
      </a:lvl9pPr>
    </p:titleStyle>
    <p:bodyStyle>
      <a:lvl1pPr marL="388938" indent="-293688" algn="l" defTabSz="414338" rtl="0" eaLnBrk="0" fontAlgn="base" hangingPunct="0">
        <a:lnSpc>
          <a:spcPts val="2963"/>
        </a:lnSpc>
        <a:spcBef>
          <a:spcPct val="0"/>
        </a:spcBef>
        <a:spcAft>
          <a:spcPts val="1288"/>
        </a:spcAft>
        <a:buClr>
          <a:srgbClr val="000000"/>
        </a:buClr>
        <a:buSzPct val="45000"/>
        <a:buFont typeface="Wingdings" pitchFamily="2" charset="2"/>
        <a:buChar char="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781050" indent="-260350" algn="l" defTabSz="414338" rtl="0" eaLnBrk="0" fontAlgn="base" hangingPunct="0">
        <a:lnSpc>
          <a:spcPct val="94000"/>
        </a:lnSpc>
        <a:spcBef>
          <a:spcPct val="0"/>
        </a:spcBef>
        <a:spcAft>
          <a:spcPts val="1038"/>
        </a:spcAft>
        <a:buClr>
          <a:srgbClr val="000000"/>
        </a:buClr>
        <a:buSzPct val="75000"/>
        <a:buFont typeface="Symbol" pitchFamily="18" charset="2"/>
        <a:buChar char=""/>
        <a:defRPr sz="2500">
          <a:solidFill>
            <a:srgbClr val="000000"/>
          </a:solidFill>
          <a:latin typeface="+mn-lt"/>
          <a:cs typeface="+mn-cs"/>
        </a:defRPr>
      </a:lvl2pPr>
      <a:lvl3pPr marL="1171575" indent="-193675" algn="l" defTabSz="414338" rtl="0" eaLnBrk="0" fontAlgn="base" hangingPunct="0">
        <a:lnSpc>
          <a:spcPct val="94000"/>
        </a:lnSpc>
        <a:spcBef>
          <a:spcPct val="0"/>
        </a:spcBef>
        <a:spcAft>
          <a:spcPts val="775"/>
        </a:spcAft>
        <a:buClr>
          <a:srgbClr val="000000"/>
        </a:buClr>
        <a:buSzPct val="45000"/>
        <a:buFont typeface="Wingdings" pitchFamily="2" charset="2"/>
        <a:buChar char=""/>
        <a:defRPr sz="2200">
          <a:solidFill>
            <a:srgbClr val="000000"/>
          </a:solidFill>
          <a:latin typeface="+mn-lt"/>
          <a:cs typeface="+mn-cs"/>
        </a:defRPr>
      </a:lvl3pPr>
      <a:lvl4pPr marL="1563688" indent="-192088" algn="l" defTabSz="414338" rtl="0" eaLnBrk="0" fontAlgn="base" hangingPunct="0">
        <a:lnSpc>
          <a:spcPct val="94000"/>
        </a:lnSpc>
        <a:spcBef>
          <a:spcPct val="0"/>
        </a:spcBef>
        <a:spcAft>
          <a:spcPts val="525"/>
        </a:spcAft>
        <a:buClr>
          <a:srgbClr val="000000"/>
        </a:buClr>
        <a:buSzPct val="75000"/>
        <a:buFont typeface="Symbol" pitchFamily="18" charset="2"/>
        <a:buChar char=""/>
        <a:defRPr sz="2000">
          <a:solidFill>
            <a:srgbClr val="000000"/>
          </a:solidFill>
          <a:latin typeface="+mn-lt"/>
          <a:cs typeface="+mn-cs"/>
        </a:defRPr>
      </a:lvl4pPr>
      <a:lvl5pPr marL="1955800" indent="-193675" algn="l" defTabSz="414338" rtl="0" eaLnBrk="0" fontAlgn="base" hangingPunct="0">
        <a:lnSpc>
          <a:spcPct val="94000"/>
        </a:lnSpc>
        <a:spcBef>
          <a:spcPct val="0"/>
        </a:spcBef>
        <a:spcAft>
          <a:spcPts val="263"/>
        </a:spcAft>
        <a:buClr>
          <a:srgbClr val="000000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cs typeface="+mn-cs"/>
        </a:defRPr>
      </a:lvl5pPr>
      <a:lvl6pPr marL="2413000" indent="-193675" algn="l" defTabSz="414338" rtl="0" fontAlgn="base">
        <a:lnSpc>
          <a:spcPct val="94000"/>
        </a:lnSpc>
        <a:spcBef>
          <a:spcPct val="0"/>
        </a:spcBef>
        <a:spcAft>
          <a:spcPts val="263"/>
        </a:spcAft>
        <a:buClr>
          <a:srgbClr val="000000"/>
        </a:buClr>
        <a:buSzPct val="45000"/>
        <a:buFont typeface="Wingdings" pitchFamily="2" charset="2"/>
        <a:buChar char=""/>
        <a:defRPr>
          <a:solidFill>
            <a:srgbClr val="000000"/>
          </a:solidFill>
          <a:latin typeface="+mn-lt"/>
          <a:cs typeface="+mn-cs"/>
        </a:defRPr>
      </a:lvl6pPr>
      <a:lvl7pPr marL="2870200" indent="-193675" algn="l" defTabSz="414338" rtl="0" fontAlgn="base">
        <a:lnSpc>
          <a:spcPct val="94000"/>
        </a:lnSpc>
        <a:spcBef>
          <a:spcPct val="0"/>
        </a:spcBef>
        <a:spcAft>
          <a:spcPts val="263"/>
        </a:spcAft>
        <a:buClr>
          <a:srgbClr val="000000"/>
        </a:buClr>
        <a:buSzPct val="45000"/>
        <a:buFont typeface="Wingdings" pitchFamily="2" charset="2"/>
        <a:buChar char=""/>
        <a:defRPr>
          <a:solidFill>
            <a:srgbClr val="000000"/>
          </a:solidFill>
          <a:latin typeface="+mn-lt"/>
          <a:cs typeface="+mn-cs"/>
        </a:defRPr>
      </a:lvl7pPr>
      <a:lvl8pPr marL="3327400" indent="-193675" algn="l" defTabSz="414338" rtl="0" fontAlgn="base">
        <a:lnSpc>
          <a:spcPct val="94000"/>
        </a:lnSpc>
        <a:spcBef>
          <a:spcPct val="0"/>
        </a:spcBef>
        <a:spcAft>
          <a:spcPts val="263"/>
        </a:spcAft>
        <a:buClr>
          <a:srgbClr val="000000"/>
        </a:buClr>
        <a:buSzPct val="45000"/>
        <a:buFont typeface="Wingdings" pitchFamily="2" charset="2"/>
        <a:buChar char=""/>
        <a:defRPr>
          <a:solidFill>
            <a:srgbClr val="000000"/>
          </a:solidFill>
          <a:latin typeface="+mn-lt"/>
          <a:cs typeface="+mn-cs"/>
        </a:defRPr>
      </a:lvl8pPr>
      <a:lvl9pPr marL="3784600" indent="-193675" algn="l" defTabSz="414338" rtl="0" fontAlgn="base">
        <a:lnSpc>
          <a:spcPct val="94000"/>
        </a:lnSpc>
        <a:spcBef>
          <a:spcPct val="0"/>
        </a:spcBef>
        <a:spcAft>
          <a:spcPts val="263"/>
        </a:spcAft>
        <a:buClr>
          <a:srgbClr val="000000"/>
        </a:buClr>
        <a:buSzPct val="45000"/>
        <a:buFont typeface="Wingdings" pitchFamily="2" charset="2"/>
        <a:buChar char=""/>
        <a:defRPr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FA124E2-19E2-4607-B15F-10F2E4E9D1DA}" type="datetimeFigureOut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02/11/2011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b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0EB6910-C8B3-4093-BA5F-6CEEDB018402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871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979584" y="28396"/>
            <a:ext cx="816441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2"/>
                </a:solidFill>
              </a:rPr>
              <a:t>CERN-INTC-2011-050 ; INTC-P-314</a:t>
            </a:r>
            <a:endParaRPr lang="en-US" sz="2400" dirty="0">
              <a:solidFill>
                <a:schemeClr val="accent2"/>
              </a:solidFill>
            </a:endParaRPr>
          </a:p>
          <a:p>
            <a:pPr algn="ctr"/>
            <a:r>
              <a:rPr lang="en-GB" sz="2400" dirty="0" smtClean="0">
                <a:solidFill>
                  <a:schemeClr val="accent2"/>
                </a:solidFill>
              </a:rPr>
              <a:t>Properties of low-lying intruder states in </a:t>
            </a:r>
            <a:r>
              <a:rPr lang="en-GB" sz="2400" baseline="30000" dirty="0" smtClean="0">
                <a:solidFill>
                  <a:schemeClr val="accent2"/>
                </a:solidFill>
              </a:rPr>
              <a:t>34</a:t>
            </a:r>
            <a:r>
              <a:rPr lang="en-GB" sz="2400" dirty="0" smtClean="0">
                <a:solidFill>
                  <a:schemeClr val="accent2"/>
                </a:solidFill>
              </a:rPr>
              <a:t>Al and </a:t>
            </a:r>
            <a:r>
              <a:rPr lang="en-GB" sz="2400" baseline="30000" dirty="0" smtClean="0">
                <a:solidFill>
                  <a:schemeClr val="accent2"/>
                </a:solidFill>
              </a:rPr>
              <a:t>34</a:t>
            </a:r>
            <a:r>
              <a:rPr lang="en-GB" sz="2400" dirty="0" smtClean="0">
                <a:solidFill>
                  <a:schemeClr val="accent2"/>
                </a:solidFill>
              </a:rPr>
              <a:t>Si</a:t>
            </a:r>
          </a:p>
          <a:p>
            <a:pPr algn="ctr"/>
            <a:r>
              <a:rPr lang="en-GB" sz="2400" dirty="0" smtClean="0">
                <a:solidFill>
                  <a:schemeClr val="accent2"/>
                </a:solidFill>
              </a:rPr>
              <a:t>sequentially populated in beta-decay of </a:t>
            </a:r>
            <a:r>
              <a:rPr lang="en-GB" sz="2400" baseline="30000" dirty="0" smtClean="0">
                <a:solidFill>
                  <a:schemeClr val="accent2"/>
                </a:solidFill>
              </a:rPr>
              <a:t>34</a:t>
            </a:r>
            <a:r>
              <a:rPr lang="en-GB" sz="2400" dirty="0" smtClean="0">
                <a:solidFill>
                  <a:schemeClr val="accent2"/>
                </a:solidFill>
              </a:rPr>
              <a:t>Mg</a:t>
            </a:r>
            <a:endParaRPr lang="en-US" sz="2400" b="0" dirty="0">
              <a:solidFill>
                <a:schemeClr val="accent2"/>
              </a:solidFill>
            </a:endParaRPr>
          </a:p>
        </p:txBody>
      </p:sp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279400" y="1444953"/>
            <a:ext cx="8462894" cy="2834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F. NEGOITA,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Marginean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al. 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IFIN-HH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Bucharest, Romania</a:t>
            </a:r>
          </a:p>
          <a:p>
            <a:pPr>
              <a:lnSpc>
                <a:spcPct val="110000"/>
              </a:lnSpc>
            </a:pPr>
            <a:r>
              <a:rPr lang="fr-FR" dirty="0">
                <a:latin typeface="Times New Roman" pitchFamily="18" charset="0"/>
                <a:cs typeface="Times New Roman" pitchFamily="18" charset="0"/>
              </a:rPr>
              <a:t>S. GREVY,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Blank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, J.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Giovinazzo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 et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al. 	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CENBG, Bordeaux,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France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P.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Dessagne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et al.				IPHC, Strasbourg, France</a:t>
            </a:r>
          </a:p>
          <a:p>
            <a:pPr>
              <a:lnSpc>
                <a:spcPct val="110000"/>
              </a:lnSpc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T.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Stora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et al.				ISOLDE/CERN</a:t>
            </a:r>
          </a:p>
          <a:p>
            <a:pPr>
              <a:lnSpc>
                <a:spcPct val="110000"/>
              </a:lnSpc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J.M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Daugas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, L.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Gaudefroy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dirty="0">
                <a:latin typeface="Times New Roman" pitchFamily="18" charset="0"/>
                <a:cs typeface="Times New Roman" pitchFamily="18" charset="0"/>
              </a:rPr>
              <a:t>et al. 		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CEA, DAM, DIF Arpajon, France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Sorlin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L. Caceres, J.C. Tomas et al. 	GANIL, France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Mrazek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et al. 				INP,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Rez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near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Prage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Czech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Republic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Francoo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et al.				IPN-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Orsay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France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Dombradi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D.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Sohler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et al.		ATOMKI, Debrecen, Hungary</a:t>
            </a:r>
            <a:r>
              <a:rPr lang="en-US" b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33350" y="4304975"/>
            <a:ext cx="9010650" cy="168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sz="2400" dirty="0">
                <a:solidFill>
                  <a:schemeClr val="accent2"/>
                </a:solidFill>
              </a:rPr>
              <a:t>Summary:</a:t>
            </a:r>
          </a:p>
          <a:p>
            <a:pPr eaLnBrk="1" hangingPunct="1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accent2"/>
                </a:solidFill>
              </a:rPr>
              <a:t>Recent </a:t>
            </a:r>
            <a:r>
              <a:rPr lang="en-US" dirty="0" smtClean="0">
                <a:solidFill>
                  <a:schemeClr val="accent2"/>
                </a:solidFill>
              </a:rPr>
              <a:t>observation of </a:t>
            </a:r>
            <a:r>
              <a:rPr lang="en-US" dirty="0" smtClean="0">
                <a:solidFill>
                  <a:schemeClr val="accent2"/>
                </a:solidFill>
              </a:rPr>
              <a:t>1</a:t>
            </a:r>
            <a:r>
              <a:rPr lang="en-US" baseline="30000" dirty="0" smtClean="0">
                <a:solidFill>
                  <a:schemeClr val="accent2"/>
                </a:solidFill>
              </a:rPr>
              <a:t>+</a:t>
            </a:r>
            <a:r>
              <a:rPr lang="en-US" dirty="0" smtClean="0">
                <a:solidFill>
                  <a:schemeClr val="accent2"/>
                </a:solidFill>
              </a:rPr>
              <a:t> isomer in </a:t>
            </a:r>
            <a:r>
              <a:rPr lang="en-US" baseline="30000" dirty="0" smtClean="0">
                <a:solidFill>
                  <a:schemeClr val="accent2"/>
                </a:solidFill>
              </a:rPr>
              <a:t>34</a:t>
            </a:r>
            <a:r>
              <a:rPr lang="en-US" dirty="0" smtClean="0">
                <a:solidFill>
                  <a:schemeClr val="accent2"/>
                </a:solidFill>
              </a:rPr>
              <a:t>Al and 0</a:t>
            </a:r>
            <a:r>
              <a:rPr lang="en-US" baseline="-25000" dirty="0" smtClean="0">
                <a:solidFill>
                  <a:schemeClr val="accent2"/>
                </a:solidFill>
              </a:rPr>
              <a:t>2</a:t>
            </a:r>
            <a:r>
              <a:rPr lang="en-US" baseline="30000" dirty="0" smtClean="0">
                <a:solidFill>
                  <a:schemeClr val="accent2"/>
                </a:solidFill>
              </a:rPr>
              <a:t>+</a:t>
            </a:r>
            <a:r>
              <a:rPr lang="en-US" dirty="0" smtClean="0">
                <a:solidFill>
                  <a:schemeClr val="accent2"/>
                </a:solidFill>
              </a:rPr>
              <a:t> isomer in </a:t>
            </a:r>
            <a:r>
              <a:rPr lang="en-US" baseline="30000" dirty="0" smtClean="0">
                <a:solidFill>
                  <a:schemeClr val="accent2"/>
                </a:solidFill>
              </a:rPr>
              <a:t>34</a:t>
            </a:r>
            <a:r>
              <a:rPr lang="en-US" dirty="0" smtClean="0">
                <a:solidFill>
                  <a:schemeClr val="accent2"/>
                </a:solidFill>
              </a:rPr>
              <a:t>Si</a:t>
            </a:r>
            <a:endParaRPr lang="en-US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accent2"/>
                </a:solidFill>
              </a:rPr>
              <a:t>Theoretical predictions </a:t>
            </a:r>
            <a:r>
              <a:rPr lang="en-US" dirty="0" smtClean="0">
                <a:solidFill>
                  <a:schemeClr val="accent2"/>
                </a:solidFill>
              </a:rPr>
              <a:t>on low-lying intruder states in A=34, Z=12-14 nuclei</a:t>
            </a:r>
            <a:endParaRPr lang="en-US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accent2"/>
                </a:solidFill>
              </a:rPr>
              <a:t>Proposed experiment: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295400" y="5571868"/>
            <a:ext cx="6858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4">
              <a:buFontTx/>
              <a:buChar char="•"/>
            </a:pPr>
            <a:r>
              <a:rPr lang="en-US" dirty="0">
                <a:solidFill>
                  <a:schemeClr val="accent2"/>
                </a:solidFill>
              </a:rPr>
              <a:t>   Experimental set-up</a:t>
            </a:r>
          </a:p>
          <a:p>
            <a:pPr lvl="4">
              <a:buFontTx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   Normalization using LIST </a:t>
            </a:r>
            <a:endParaRPr lang="en-US" dirty="0">
              <a:solidFill>
                <a:schemeClr val="accent2"/>
              </a:solidFill>
            </a:endParaRPr>
          </a:p>
          <a:p>
            <a:pPr lvl="4">
              <a:buFontTx/>
              <a:buChar char="•"/>
            </a:pP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 smtClean="0">
                <a:solidFill>
                  <a:schemeClr val="accent2"/>
                </a:solidFill>
              </a:rPr>
              <a:t>  </a:t>
            </a:r>
            <a:r>
              <a:rPr lang="en-US" dirty="0" smtClean="0">
                <a:solidFill>
                  <a:schemeClr val="accent2"/>
                </a:solidFill>
              </a:rPr>
              <a:t>Expected results and </a:t>
            </a:r>
            <a:r>
              <a:rPr lang="en-US" dirty="0">
                <a:solidFill>
                  <a:schemeClr val="accent2"/>
                </a:solidFill>
              </a:rPr>
              <a:t>b</a:t>
            </a:r>
            <a:r>
              <a:rPr lang="en-US" dirty="0" smtClean="0">
                <a:solidFill>
                  <a:schemeClr val="accent2"/>
                </a:solidFill>
              </a:rPr>
              <a:t>eam </a:t>
            </a:r>
            <a:r>
              <a:rPr lang="en-US" dirty="0">
                <a:solidFill>
                  <a:schemeClr val="accent2"/>
                </a:solidFill>
              </a:rPr>
              <a:t>time request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 90"/>
          <p:cNvGrpSpPr/>
          <p:nvPr/>
        </p:nvGrpSpPr>
        <p:grpSpPr>
          <a:xfrm>
            <a:off x="381939" y="470072"/>
            <a:ext cx="6063454" cy="5729283"/>
            <a:chOff x="370706" y="195135"/>
            <a:chExt cx="6063454" cy="5729283"/>
          </a:xfrm>
        </p:grpSpPr>
        <p:grpSp>
          <p:nvGrpSpPr>
            <p:cNvPr id="34" name="Group 33"/>
            <p:cNvGrpSpPr/>
            <p:nvPr/>
          </p:nvGrpSpPr>
          <p:grpSpPr>
            <a:xfrm>
              <a:off x="370706" y="195135"/>
              <a:ext cx="6063454" cy="5729283"/>
              <a:chOff x="208747" y="364013"/>
              <a:chExt cx="6063454" cy="5729283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657258" y="364013"/>
                <a:ext cx="936104" cy="792088"/>
                <a:chOff x="971600" y="1052736"/>
                <a:chExt cx="936104" cy="792088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971600" y="1052736"/>
                  <a:ext cx="936104" cy="792088"/>
                </a:xfrm>
                <a:prstGeom prst="rect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1071764" y="1156101"/>
                  <a:ext cx="735779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b="0" baseline="3000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34</a:t>
                  </a:r>
                  <a:r>
                    <a:rPr lang="en-GB" b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Mg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40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20(10) </a:t>
                  </a:r>
                  <a:r>
                    <a:rPr lang="en-GB" sz="1400" dirty="0" err="1">
                      <a:solidFill>
                        <a:prstClr val="black"/>
                      </a:solidFill>
                      <a:latin typeface="Calibri"/>
                      <a:cs typeface="+mn-cs"/>
                    </a:rPr>
                    <a:t>ms</a:t>
                  </a:r>
                  <a:endParaRPr lang="en-GB" sz="1400" dirty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208747" y="1621122"/>
                <a:ext cx="6063454" cy="913159"/>
                <a:chOff x="596778" y="2753798"/>
                <a:chExt cx="6063454" cy="913159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1989738" y="2849480"/>
                  <a:ext cx="936104" cy="792088"/>
                  <a:chOff x="1439747" y="1049280"/>
                  <a:chExt cx="936104" cy="792088"/>
                </a:xfrm>
              </p:grpSpPr>
              <p:sp>
                <p:nvSpPr>
                  <p:cNvPr id="8" name="Rectangle 7"/>
                  <p:cNvSpPr/>
                  <p:nvPr/>
                </p:nvSpPr>
                <p:spPr>
                  <a:xfrm>
                    <a:off x="1439747" y="1049280"/>
                    <a:ext cx="936104" cy="792088"/>
                  </a:xfrm>
                  <a:prstGeom prst="rect">
                    <a:avLst/>
                  </a:prstGeom>
                  <a:noFill/>
                  <a:ln w="381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" name="TextBox 8"/>
                  <p:cNvSpPr txBox="1"/>
                  <p:nvPr/>
                </p:nvSpPr>
                <p:spPr>
                  <a:xfrm>
                    <a:off x="1511858" y="1103420"/>
                    <a:ext cx="791883" cy="66172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GB" b="0" baseline="3000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34</a:t>
                    </a:r>
                    <a:r>
                      <a:rPr lang="en-GB" b="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Al</a:t>
                    </a:r>
                    <a:r>
                      <a:rPr lang="en-GB" b="0" baseline="-2500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g.s.</a:t>
                    </a:r>
                  </a:p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GB" sz="140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54.4(5) </a:t>
                    </a:r>
                    <a:r>
                      <a:rPr lang="en-GB" sz="1400" dirty="0" err="1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ms</a:t>
                    </a:r>
                    <a:endParaRPr lang="en-GB" sz="1400" dirty="0">
                      <a:solidFill>
                        <a:prstClr val="black"/>
                      </a:solidFill>
                      <a:latin typeface="Calibri"/>
                      <a:cs typeface="+mn-cs"/>
                    </a:endParaRPr>
                  </a:p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GB" sz="1100" b="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124 keV;28%</a:t>
                    </a:r>
                    <a:endParaRPr lang="en-GB" sz="1400" b="0" dirty="0">
                      <a:solidFill>
                        <a:prstClr val="black"/>
                      </a:solidFill>
                      <a:latin typeface="Calibri"/>
                      <a:cs typeface="+mn-cs"/>
                    </a:endParaRPr>
                  </a:p>
                </p:txBody>
              </p:sp>
            </p:grpSp>
            <p:grpSp>
              <p:nvGrpSpPr>
                <p:cNvPr id="10" name="Group 9"/>
                <p:cNvGrpSpPr/>
                <p:nvPr/>
              </p:nvGrpSpPr>
              <p:grpSpPr>
                <a:xfrm>
                  <a:off x="596778" y="2753798"/>
                  <a:ext cx="936104" cy="792088"/>
                  <a:chOff x="982891" y="953598"/>
                  <a:chExt cx="936104" cy="792088"/>
                </a:xfrm>
              </p:grpSpPr>
              <p:sp>
                <p:nvSpPr>
                  <p:cNvPr id="11" name="Rectangle 10"/>
                  <p:cNvSpPr/>
                  <p:nvPr/>
                </p:nvSpPr>
                <p:spPr>
                  <a:xfrm>
                    <a:off x="982891" y="953598"/>
                    <a:ext cx="936104" cy="792088"/>
                  </a:xfrm>
                  <a:prstGeom prst="rect">
                    <a:avLst/>
                  </a:prstGeom>
                  <a:noFill/>
                  <a:ln w="381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1146835" y="1103420"/>
                    <a:ext cx="644408" cy="49244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GB" b="0" baseline="3000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34</a:t>
                    </a:r>
                    <a:r>
                      <a:rPr lang="en-GB" b="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Al</a:t>
                    </a:r>
                    <a:r>
                      <a:rPr lang="en-GB" b="0" baseline="3000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m</a:t>
                    </a:r>
                  </a:p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GB" sz="140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26(1) </a:t>
                    </a:r>
                    <a:r>
                      <a:rPr lang="en-GB" sz="1400" dirty="0" err="1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ms</a:t>
                    </a:r>
                    <a:endParaRPr lang="en-GB" sz="1400" dirty="0">
                      <a:solidFill>
                        <a:prstClr val="black"/>
                      </a:solidFill>
                      <a:latin typeface="Calibri"/>
                      <a:cs typeface="+mn-cs"/>
                    </a:endParaRPr>
                  </a:p>
                </p:txBody>
              </p:sp>
            </p:grpSp>
            <p:grpSp>
              <p:nvGrpSpPr>
                <p:cNvPr id="13" name="Group 12"/>
                <p:cNvGrpSpPr/>
                <p:nvPr/>
              </p:nvGrpSpPr>
              <p:grpSpPr>
                <a:xfrm>
                  <a:off x="3635896" y="2852936"/>
                  <a:ext cx="936104" cy="792088"/>
                  <a:chOff x="971600" y="1052736"/>
                  <a:chExt cx="936104" cy="792088"/>
                </a:xfrm>
              </p:grpSpPr>
              <p:sp>
                <p:nvSpPr>
                  <p:cNvPr id="14" name="Rectangle 13"/>
                  <p:cNvSpPr/>
                  <p:nvPr/>
                </p:nvSpPr>
                <p:spPr>
                  <a:xfrm>
                    <a:off x="971600" y="1052736"/>
                    <a:ext cx="936104" cy="792088"/>
                  </a:xfrm>
                  <a:prstGeom prst="rect">
                    <a:avLst/>
                  </a:prstGeom>
                  <a:noFill/>
                  <a:ln w="381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1012454" y="1156101"/>
                    <a:ext cx="854401" cy="66172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GB" b="0" baseline="3000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33</a:t>
                    </a:r>
                    <a:r>
                      <a:rPr lang="en-GB" b="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Al</a:t>
                    </a:r>
                  </a:p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GB" sz="140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41.7(2) </a:t>
                    </a:r>
                    <a:r>
                      <a:rPr lang="en-GB" sz="1400" dirty="0" err="1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ms</a:t>
                    </a:r>
                    <a:endParaRPr lang="en-GB" sz="1400" dirty="0">
                      <a:solidFill>
                        <a:prstClr val="black"/>
                      </a:solidFill>
                      <a:latin typeface="Calibri"/>
                      <a:cs typeface="+mn-cs"/>
                    </a:endParaRPr>
                  </a:p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GB" sz="1100" b="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1941 keV;2.5%</a:t>
                    </a:r>
                    <a:endParaRPr lang="en-GB" sz="1400" b="0" dirty="0">
                      <a:solidFill>
                        <a:prstClr val="black"/>
                      </a:solidFill>
                      <a:latin typeface="Calibri"/>
                      <a:cs typeface="+mn-cs"/>
                    </a:endParaRPr>
                  </a:p>
                </p:txBody>
              </p:sp>
            </p:grpSp>
            <p:grpSp>
              <p:nvGrpSpPr>
                <p:cNvPr id="16" name="Group 15"/>
                <p:cNvGrpSpPr/>
                <p:nvPr/>
              </p:nvGrpSpPr>
              <p:grpSpPr>
                <a:xfrm>
                  <a:off x="5724128" y="2835960"/>
                  <a:ext cx="936104" cy="830997"/>
                  <a:chOff x="971600" y="1035760"/>
                  <a:chExt cx="936104" cy="830997"/>
                </a:xfrm>
              </p:grpSpPr>
              <p:sp>
                <p:nvSpPr>
                  <p:cNvPr id="17" name="Rectangle 16"/>
                  <p:cNvSpPr/>
                  <p:nvPr/>
                </p:nvSpPr>
                <p:spPr>
                  <a:xfrm>
                    <a:off x="971600" y="1052736"/>
                    <a:ext cx="936104" cy="792088"/>
                  </a:xfrm>
                  <a:prstGeom prst="rect">
                    <a:avLst/>
                  </a:prstGeom>
                  <a:noFill/>
                  <a:ln w="381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lang="en-GB" b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1012455" y="1035760"/>
                    <a:ext cx="854401" cy="83099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GB" b="0" baseline="3000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32</a:t>
                    </a:r>
                    <a:r>
                      <a:rPr lang="en-GB" b="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Al</a:t>
                    </a:r>
                  </a:p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GB" sz="140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33.0(2) </a:t>
                    </a:r>
                    <a:r>
                      <a:rPr lang="en-GB" sz="1400" dirty="0" err="1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ms</a:t>
                    </a:r>
                    <a:endParaRPr lang="en-GB" sz="1400" dirty="0">
                      <a:solidFill>
                        <a:prstClr val="black"/>
                      </a:solidFill>
                      <a:latin typeface="Calibri"/>
                      <a:cs typeface="+mn-cs"/>
                    </a:endParaRPr>
                  </a:p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GB" sz="1100" b="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1941 keV;12%</a:t>
                    </a:r>
                  </a:p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GB" sz="1100" b="0" dirty="0">
                        <a:solidFill>
                          <a:prstClr val="black"/>
                        </a:solidFill>
                        <a:latin typeface="Calibri"/>
                        <a:cs typeface="+mn-cs"/>
                      </a:rPr>
                      <a:t>3042 keV;4.3%</a:t>
                    </a:r>
                    <a:endParaRPr lang="en-GB" sz="1100" b="0" dirty="0">
                      <a:solidFill>
                        <a:prstClr val="black"/>
                      </a:solidFill>
                      <a:latin typeface="Calibri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9" name="Group 18"/>
              <p:cNvGrpSpPr/>
              <p:nvPr/>
            </p:nvGrpSpPr>
            <p:grpSpPr>
              <a:xfrm>
                <a:off x="644944" y="3460162"/>
                <a:ext cx="936104" cy="830997"/>
                <a:chOff x="939745" y="1013827"/>
                <a:chExt cx="936104" cy="830997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939745" y="1021667"/>
                  <a:ext cx="936104" cy="792088"/>
                </a:xfrm>
                <a:prstGeom prst="rect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982199" y="1013827"/>
                  <a:ext cx="851195" cy="83099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b="0" baseline="3000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34</a:t>
                  </a:r>
                  <a:r>
                    <a:rPr lang="en-GB" b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Si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40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2.77(2) s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100" b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429 </a:t>
                  </a:r>
                  <a:r>
                    <a:rPr lang="en-GB" sz="1100" b="0" dirty="0" err="1">
                      <a:solidFill>
                        <a:prstClr val="black"/>
                      </a:solidFill>
                      <a:latin typeface="Calibri"/>
                      <a:cs typeface="+mn-cs"/>
                    </a:rPr>
                    <a:t>keV</a:t>
                  </a:r>
                  <a:r>
                    <a:rPr lang="en-GB" sz="1100" b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; 30%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100" b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1607 </a:t>
                  </a:r>
                  <a:r>
                    <a:rPr lang="en-GB" sz="1100" b="0" dirty="0" err="1">
                      <a:solidFill>
                        <a:prstClr val="black"/>
                      </a:solidFill>
                      <a:latin typeface="Calibri"/>
                      <a:cs typeface="+mn-cs"/>
                    </a:rPr>
                    <a:t>keV</a:t>
                  </a:r>
                  <a:r>
                    <a:rPr lang="en-GB" sz="1100" b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; 20%</a:t>
                  </a:r>
                  <a:endParaRPr lang="en-GB" sz="1100" b="0" dirty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5336097" y="3436933"/>
                <a:ext cx="936104" cy="792088"/>
                <a:chOff x="971600" y="1052736"/>
                <a:chExt cx="936104" cy="792088"/>
              </a:xfrm>
            </p:grpSpPr>
            <p:sp>
              <p:nvSpPr>
                <p:cNvPr id="23" name="Rectangle 22"/>
                <p:cNvSpPr/>
                <p:nvPr/>
              </p:nvSpPr>
              <p:spPr>
                <a:xfrm>
                  <a:off x="971600" y="1052736"/>
                  <a:ext cx="936104" cy="792088"/>
                </a:xfrm>
                <a:prstGeom prst="rect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1240079" y="1156101"/>
                  <a:ext cx="399147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b="0" baseline="3000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32</a:t>
                  </a:r>
                  <a:r>
                    <a:rPr lang="en-GB" b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Si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40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153 y</a:t>
                  </a:r>
                  <a:endParaRPr lang="en-GB" sz="1400" dirty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3247865" y="3461209"/>
                <a:ext cx="936104" cy="830997"/>
                <a:chOff x="971600" y="1045943"/>
                <a:chExt cx="936104" cy="830997"/>
              </a:xfrm>
            </p:grpSpPr>
            <p:sp>
              <p:nvSpPr>
                <p:cNvPr id="26" name="Rectangle 25"/>
                <p:cNvSpPr/>
                <p:nvPr/>
              </p:nvSpPr>
              <p:spPr>
                <a:xfrm>
                  <a:off x="971600" y="1052736"/>
                  <a:ext cx="936104" cy="792088"/>
                </a:xfrm>
                <a:prstGeom prst="rect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1014056" y="1045943"/>
                  <a:ext cx="851195" cy="83099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b="0" baseline="3000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33</a:t>
                  </a:r>
                  <a:r>
                    <a:rPr lang="en-GB" b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Si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40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6.11(2) s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100" b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1847 </a:t>
                  </a:r>
                  <a:r>
                    <a:rPr lang="en-GB" sz="1100" b="0" dirty="0" err="1">
                      <a:solidFill>
                        <a:prstClr val="black"/>
                      </a:solidFill>
                      <a:latin typeface="Calibri"/>
                      <a:cs typeface="+mn-cs"/>
                    </a:rPr>
                    <a:t>keV</a:t>
                  </a:r>
                  <a:r>
                    <a:rPr lang="en-GB" sz="1100" b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; 75%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100" b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416 </a:t>
                  </a:r>
                  <a:r>
                    <a:rPr lang="en-GB" sz="1100" b="0" dirty="0" err="1">
                      <a:solidFill>
                        <a:prstClr val="black"/>
                      </a:solidFill>
                      <a:latin typeface="Calibri"/>
                      <a:cs typeface="+mn-cs"/>
                    </a:rPr>
                    <a:t>keV</a:t>
                  </a:r>
                  <a:r>
                    <a:rPr lang="en-GB" sz="1100" b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; 3.5%</a:t>
                  </a:r>
                  <a:endParaRPr lang="en-GB" sz="1400" b="0" dirty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</p:grpSp>
          <p:cxnSp>
            <p:nvCxnSpPr>
              <p:cNvPr id="31" name="Straight Arrow Connector 30"/>
              <p:cNvCxnSpPr>
                <a:stCxn id="4" idx="2"/>
                <a:endCxn id="11" idx="0"/>
              </p:cNvCxnSpPr>
              <p:nvPr/>
            </p:nvCxnSpPr>
            <p:spPr>
              <a:xfrm flipH="1">
                <a:off x="676799" y="1156101"/>
                <a:ext cx="448511" cy="465021"/>
              </a:xfrm>
              <a:prstGeom prst="straightConnector1">
                <a:avLst/>
              </a:prstGeom>
              <a:ln w="31750">
                <a:prstDash val="sysDash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>
                <a:stCxn id="4" idx="2"/>
              </p:cNvCxnSpPr>
              <p:nvPr/>
            </p:nvCxnSpPr>
            <p:spPr>
              <a:xfrm>
                <a:off x="1125310" y="1156101"/>
                <a:ext cx="2122555" cy="564159"/>
              </a:xfrm>
              <a:prstGeom prst="straightConnector1">
                <a:avLst/>
              </a:prstGeom>
              <a:ln w="31750">
                <a:prstDash val="sysDash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>
                <a:stCxn id="4" idx="2"/>
              </p:cNvCxnSpPr>
              <p:nvPr/>
            </p:nvCxnSpPr>
            <p:spPr>
              <a:xfrm>
                <a:off x="1125310" y="1156101"/>
                <a:ext cx="4210787" cy="564159"/>
              </a:xfrm>
              <a:prstGeom prst="straightConnector1">
                <a:avLst/>
              </a:prstGeom>
              <a:ln w="31750">
                <a:prstDash val="sysDash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496123" y="1280889"/>
                <a:ext cx="39754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400" dirty="0">
                    <a:solidFill>
                      <a:srgbClr val="FF0000"/>
                    </a:solidFill>
                    <a:latin typeface="Calibri"/>
                    <a:cs typeface="+mn-cs"/>
                  </a:rPr>
                  <a:t>50%?</a:t>
                </a:r>
                <a:endParaRPr lang="en-GB" dirty="0">
                  <a:solidFill>
                    <a:srgbClr val="FF0000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1265487" y="1438180"/>
                <a:ext cx="30617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400" dirty="0">
                    <a:solidFill>
                      <a:srgbClr val="FF0000"/>
                    </a:solidFill>
                    <a:latin typeface="Calibri"/>
                    <a:cs typeface="+mn-cs"/>
                  </a:rPr>
                  <a:t>0%?</a:t>
                </a:r>
                <a:endParaRPr lang="en-GB" dirty="0">
                  <a:solidFill>
                    <a:srgbClr val="FF0000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3052935" y="1222736"/>
                <a:ext cx="39754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400">
                    <a:solidFill>
                      <a:srgbClr val="FF0000"/>
                    </a:solidFill>
                    <a:latin typeface="Calibri"/>
                    <a:cs typeface="+mn-cs"/>
                  </a:rPr>
                  <a:t>10%?</a:t>
                </a:r>
                <a:endParaRPr lang="en-GB" dirty="0">
                  <a:solidFill>
                    <a:srgbClr val="FF0000"/>
                  </a:solidFill>
                  <a:latin typeface="Calibri"/>
                  <a:cs typeface="+mn-cs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2555776" y="1361963"/>
                <a:ext cx="39754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400" dirty="0">
                    <a:solidFill>
                      <a:srgbClr val="FF0000"/>
                    </a:solidFill>
                    <a:latin typeface="Calibri"/>
                    <a:cs typeface="+mn-cs"/>
                  </a:rPr>
                  <a:t>40%?</a:t>
                </a:r>
                <a:endParaRPr lang="en-GB" dirty="0">
                  <a:solidFill>
                    <a:srgbClr val="FF0000"/>
                  </a:solidFill>
                  <a:latin typeface="Calibri"/>
                  <a:cs typeface="+mn-cs"/>
                </a:endParaRPr>
              </a:p>
            </p:txBody>
          </p:sp>
          <p:cxnSp>
            <p:nvCxnSpPr>
              <p:cNvPr id="53" name="Straight Arrow Connector 52"/>
              <p:cNvCxnSpPr>
                <a:stCxn id="17" idx="2"/>
                <a:endCxn id="23" idx="0"/>
              </p:cNvCxnSpPr>
              <p:nvPr/>
            </p:nvCxnSpPr>
            <p:spPr>
              <a:xfrm>
                <a:off x="5804149" y="2512348"/>
                <a:ext cx="0" cy="924585"/>
              </a:xfrm>
              <a:prstGeom prst="straightConnector1">
                <a:avLst/>
              </a:prstGeom>
              <a:ln w="3175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>
                <a:endCxn id="26" idx="0"/>
              </p:cNvCxnSpPr>
              <p:nvPr/>
            </p:nvCxnSpPr>
            <p:spPr>
              <a:xfrm>
                <a:off x="3715917" y="2512348"/>
                <a:ext cx="0" cy="955654"/>
              </a:xfrm>
              <a:prstGeom prst="straightConnector1">
                <a:avLst/>
              </a:prstGeom>
              <a:ln w="3175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>
                <a:stCxn id="8" idx="2"/>
              </p:cNvCxnSpPr>
              <p:nvPr/>
            </p:nvCxnSpPr>
            <p:spPr>
              <a:xfrm flipH="1">
                <a:off x="1372888" y="2508892"/>
                <a:ext cx="696871" cy="951270"/>
              </a:xfrm>
              <a:prstGeom prst="straightConnector1">
                <a:avLst/>
              </a:prstGeom>
              <a:ln w="3175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>
                <a:stCxn id="11" idx="2"/>
              </p:cNvCxnSpPr>
              <p:nvPr/>
            </p:nvCxnSpPr>
            <p:spPr>
              <a:xfrm>
                <a:off x="676799" y="2413210"/>
                <a:ext cx="246850" cy="1054792"/>
              </a:xfrm>
              <a:prstGeom prst="straightConnector1">
                <a:avLst/>
              </a:prstGeom>
              <a:ln w="31750">
                <a:prstDash val="sysDash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>
                <a:stCxn id="8" idx="2"/>
              </p:cNvCxnSpPr>
              <p:nvPr/>
            </p:nvCxnSpPr>
            <p:spPr>
              <a:xfrm>
                <a:off x="2069759" y="2508892"/>
                <a:ext cx="1181948" cy="959110"/>
              </a:xfrm>
              <a:prstGeom prst="straightConnector1">
                <a:avLst/>
              </a:prstGeom>
              <a:ln w="3175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>
                <a:stCxn id="14" idx="2"/>
              </p:cNvCxnSpPr>
              <p:nvPr/>
            </p:nvCxnSpPr>
            <p:spPr>
              <a:xfrm>
                <a:off x="3715917" y="2512348"/>
                <a:ext cx="1620180" cy="924585"/>
              </a:xfrm>
              <a:prstGeom prst="straightConnector1">
                <a:avLst/>
              </a:prstGeom>
              <a:ln w="3175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>
                <a:stCxn id="11" idx="2"/>
              </p:cNvCxnSpPr>
              <p:nvPr/>
            </p:nvCxnSpPr>
            <p:spPr>
              <a:xfrm>
                <a:off x="676799" y="2413210"/>
                <a:ext cx="2571066" cy="1204684"/>
              </a:xfrm>
              <a:prstGeom prst="straightConnector1">
                <a:avLst/>
              </a:prstGeom>
              <a:ln w="31750">
                <a:prstDash val="sysDash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 flipH="1">
                <a:off x="1164689" y="4291159"/>
                <a:ext cx="1" cy="1010049"/>
              </a:xfrm>
              <a:prstGeom prst="straightConnector1">
                <a:avLst/>
              </a:prstGeom>
              <a:ln w="3175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H="1">
                <a:off x="3715917" y="4260090"/>
                <a:ext cx="5" cy="1041118"/>
              </a:xfrm>
              <a:prstGeom prst="straightConnector1">
                <a:avLst/>
              </a:prstGeom>
              <a:ln w="3175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4" name="Group 53"/>
              <p:cNvGrpSpPr/>
              <p:nvPr/>
            </p:nvGrpSpPr>
            <p:grpSpPr>
              <a:xfrm>
                <a:off x="680146" y="5301208"/>
                <a:ext cx="936104" cy="792088"/>
                <a:chOff x="971600" y="1052736"/>
                <a:chExt cx="936104" cy="792088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971600" y="1052736"/>
                  <a:ext cx="936104" cy="792088"/>
                </a:xfrm>
                <a:prstGeom prst="rect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999758" y="1144882"/>
                  <a:ext cx="879792" cy="67710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b="0" baseline="3000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34</a:t>
                  </a:r>
                  <a:r>
                    <a:rPr lang="en-GB" b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P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40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12.43(8) s</a:t>
                  </a:r>
                  <a:endParaRPr lang="en-GB" sz="1400" dirty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200" b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2127 keV;25%</a:t>
                  </a:r>
                  <a:endParaRPr lang="en-GB" sz="1400" b="0" dirty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3251707" y="5301208"/>
                <a:ext cx="936104" cy="792088"/>
                <a:chOff x="971600" y="1052736"/>
                <a:chExt cx="936104" cy="792088"/>
              </a:xfrm>
            </p:grpSpPr>
            <p:sp>
              <p:nvSpPr>
                <p:cNvPr id="61" name="Rectangle 60"/>
                <p:cNvSpPr/>
                <p:nvPr/>
              </p:nvSpPr>
              <p:spPr>
                <a:xfrm>
                  <a:off x="971600" y="1052736"/>
                  <a:ext cx="936104" cy="792088"/>
                </a:xfrm>
                <a:prstGeom prst="rect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GB" b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1108636" y="1156101"/>
                  <a:ext cx="662041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b="0" baseline="3000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33</a:t>
                  </a:r>
                  <a:r>
                    <a:rPr lang="en-GB" b="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P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GB" sz="1400" dirty="0">
                      <a:solidFill>
                        <a:prstClr val="black"/>
                      </a:solidFill>
                      <a:latin typeface="Calibri"/>
                      <a:cs typeface="+mn-cs"/>
                    </a:rPr>
                    <a:t>25.3(1) d</a:t>
                  </a:r>
                  <a:endParaRPr lang="en-GB" sz="1400" dirty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</p:grpSp>
        </p:grpSp>
        <p:cxnSp>
          <p:nvCxnSpPr>
            <p:cNvPr id="63" name="Straight Arrow Connector 62"/>
            <p:cNvCxnSpPr>
              <a:stCxn id="11" idx="3"/>
              <a:endCxn id="8" idx="1"/>
            </p:cNvCxnSpPr>
            <p:nvPr/>
          </p:nvCxnSpPr>
          <p:spPr>
            <a:xfrm>
              <a:off x="1306810" y="1848288"/>
              <a:ext cx="456856" cy="95682"/>
            </a:xfrm>
            <a:prstGeom prst="straightConnector1">
              <a:avLst/>
            </a:prstGeom>
            <a:ln w="31750">
              <a:solidFill>
                <a:srgbClr val="00B050"/>
              </a:solidFill>
              <a:prstDash val="sysDot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>
              <a:endCxn id="8" idx="0"/>
            </p:cNvCxnSpPr>
            <p:nvPr/>
          </p:nvCxnSpPr>
          <p:spPr>
            <a:xfrm>
              <a:off x="1258170" y="1003048"/>
              <a:ext cx="973548" cy="544878"/>
            </a:xfrm>
            <a:prstGeom prst="straightConnector1">
              <a:avLst/>
            </a:prstGeom>
            <a:ln w="31750"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1336075" y="1632844"/>
              <a:ext cx="39754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>
                  <a:solidFill>
                    <a:srgbClr val="FF0000"/>
                  </a:solidFill>
                  <a:latin typeface="Calibri"/>
                  <a:cs typeface="+mn-cs"/>
                </a:rPr>
                <a:t>40%?</a:t>
              </a:r>
              <a:endParaRPr lang="en-GB" dirty="0">
                <a:solidFill>
                  <a:srgbClr val="FF0000"/>
                </a:solidFill>
                <a:latin typeface="Calibri"/>
                <a:cs typeface="+mn-cs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542674" y="2349620"/>
              <a:ext cx="31418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>
                  <a:solidFill>
                    <a:srgbClr val="FF0000"/>
                  </a:solidFill>
                  <a:latin typeface="Calibri"/>
                  <a:cs typeface="+mn-cs"/>
                </a:rPr>
                <a:t>26%</a:t>
              </a:r>
              <a:endParaRPr lang="en-GB" dirty="0">
                <a:solidFill>
                  <a:srgbClr val="FF0000"/>
                </a:solidFill>
                <a:latin typeface="Calibri"/>
                <a:cs typeface="+mn-cs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774862" y="2349620"/>
              <a:ext cx="31418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>
                  <a:solidFill>
                    <a:srgbClr val="FF0000"/>
                  </a:solidFill>
                  <a:latin typeface="Calibri"/>
                  <a:cs typeface="+mn-cs"/>
                </a:rPr>
                <a:t>74%</a:t>
              </a:r>
              <a:endParaRPr lang="en-GB" dirty="0">
                <a:solidFill>
                  <a:srgbClr val="FF0000"/>
                </a:solidFill>
                <a:latin typeface="Calibri"/>
                <a:cs typeface="+mn-cs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392662" y="2349620"/>
              <a:ext cx="45365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>
                  <a:solidFill>
                    <a:srgbClr val="FF0000"/>
                  </a:solidFill>
                  <a:latin typeface="Calibri"/>
                  <a:cs typeface="+mn-cs"/>
                </a:rPr>
                <a:t>91.5%</a:t>
              </a:r>
              <a:endParaRPr lang="en-GB" dirty="0">
                <a:solidFill>
                  <a:srgbClr val="FF0000"/>
                </a:solidFill>
                <a:latin typeface="Calibri"/>
                <a:cs typeface="+mn-cs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269814" y="2340014"/>
              <a:ext cx="36227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>
                  <a:solidFill>
                    <a:srgbClr val="FF0000"/>
                  </a:solidFill>
                  <a:latin typeface="Calibri"/>
                  <a:cs typeface="+mn-cs"/>
                </a:rPr>
                <a:t>8.5%</a:t>
              </a:r>
              <a:endParaRPr lang="en-GB" dirty="0">
                <a:solidFill>
                  <a:srgbClr val="FF0000"/>
                </a:solidFill>
                <a:latin typeface="Calibri"/>
                <a:cs typeface="+mn-cs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221795" y="2232292"/>
              <a:ext cx="39754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>
                  <a:solidFill>
                    <a:srgbClr val="FF0000"/>
                  </a:solidFill>
                  <a:latin typeface="Calibri"/>
                  <a:cs typeface="+mn-cs"/>
                </a:rPr>
                <a:t>25?%</a:t>
              </a:r>
              <a:endParaRPr lang="en-GB" dirty="0">
                <a:solidFill>
                  <a:srgbClr val="FF0000"/>
                </a:solidFill>
                <a:latin typeface="Calibri"/>
                <a:cs typeface="+mn-cs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489754" y="2286576"/>
              <a:ext cx="39754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>
                  <a:solidFill>
                    <a:srgbClr val="FF0000"/>
                  </a:solidFill>
                  <a:latin typeface="Calibri"/>
                  <a:cs typeface="+mn-cs"/>
                </a:rPr>
                <a:t>75?%</a:t>
              </a:r>
              <a:endParaRPr lang="en-GB" dirty="0">
                <a:solidFill>
                  <a:srgbClr val="FF0000"/>
                </a:solidFill>
                <a:latin typeface="Calibri"/>
                <a:cs typeface="+mn-cs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882828" y="4142358"/>
              <a:ext cx="40556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>
                  <a:solidFill>
                    <a:srgbClr val="FF0000"/>
                  </a:solidFill>
                  <a:latin typeface="Calibri"/>
                  <a:cs typeface="+mn-cs"/>
                </a:rPr>
                <a:t>100%</a:t>
              </a:r>
              <a:endParaRPr lang="en-GB" dirty="0">
                <a:solidFill>
                  <a:srgbClr val="FF0000"/>
                </a:solidFill>
                <a:latin typeface="Calibri"/>
                <a:cs typeface="+mn-cs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450678" y="4107884"/>
              <a:ext cx="40556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>
                  <a:solidFill>
                    <a:srgbClr val="FF0000"/>
                  </a:solidFill>
                  <a:latin typeface="Calibri"/>
                  <a:cs typeface="+mn-cs"/>
                </a:rPr>
                <a:t>100%</a:t>
              </a:r>
              <a:endParaRPr lang="en-GB" dirty="0">
                <a:solidFill>
                  <a:srgbClr val="FF0000"/>
                </a:solidFill>
                <a:latin typeface="Calibri"/>
                <a:cs typeface="+mn-cs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5563755" y="2331818"/>
              <a:ext cx="40556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>
                  <a:solidFill>
                    <a:srgbClr val="FF0000"/>
                  </a:solidFill>
                  <a:latin typeface="Calibri"/>
                  <a:cs typeface="+mn-cs"/>
                </a:rPr>
                <a:t>100%</a:t>
              </a:r>
              <a:endParaRPr lang="en-GB" dirty="0">
                <a:solidFill>
                  <a:srgbClr val="FF0000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66" name="Rectangle 17"/>
          <p:cNvSpPr>
            <a:spLocks noChangeArrowheads="1"/>
          </p:cNvSpPr>
          <p:nvPr/>
        </p:nvSpPr>
        <p:spPr bwMode="auto">
          <a:xfrm>
            <a:off x="2057400" y="1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defTabSz="414338"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Normalization: LIST mode for isobars suppression</a:t>
            </a:r>
            <a:endParaRPr lang="en-US" sz="2000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843008" y="4014000"/>
            <a:ext cx="956763" cy="216000"/>
          </a:xfrm>
          <a:prstGeom prst="ellipse">
            <a:avLst/>
          </a:prstGeom>
          <a:noFill/>
          <a:ln w="381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/>
          <p:nvPr/>
        </p:nvSpPr>
        <p:spPr>
          <a:xfrm>
            <a:off x="3410727" y="4030800"/>
            <a:ext cx="956763" cy="216000"/>
          </a:xfrm>
          <a:prstGeom prst="ellipse">
            <a:avLst/>
          </a:prstGeom>
          <a:noFill/>
          <a:ln w="381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1774899" y="2326516"/>
            <a:ext cx="956763" cy="216000"/>
          </a:xfrm>
          <a:prstGeom prst="ellipse">
            <a:avLst/>
          </a:prstGeom>
          <a:noFill/>
          <a:ln w="381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665823" y="1940102"/>
            <a:ext cx="352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9900"/>
                </a:solidFill>
                <a:sym typeface="Symbol"/>
              </a:rPr>
              <a:t></a:t>
            </a:r>
            <a:endParaRPr lang="en-GB" sz="2400" dirty="0">
              <a:solidFill>
                <a:srgbClr val="FF99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711785" y="3723953"/>
            <a:ext cx="352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9900"/>
                </a:solidFill>
                <a:sym typeface="Symbol"/>
              </a:rPr>
              <a:t></a:t>
            </a:r>
            <a:endParaRPr lang="en-GB" sz="2400" dirty="0">
              <a:solidFill>
                <a:srgbClr val="FF99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332871" y="3708203"/>
            <a:ext cx="352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9900"/>
                </a:solidFill>
                <a:sym typeface="Symbol"/>
              </a:rPr>
              <a:t></a:t>
            </a:r>
            <a:endParaRPr lang="en-GB" sz="2400" dirty="0">
              <a:solidFill>
                <a:srgbClr val="FF9900"/>
              </a:solidFill>
            </a:endParaRPr>
          </a:p>
        </p:txBody>
      </p:sp>
      <p:sp>
        <p:nvSpPr>
          <p:cNvPr id="76" name="Oval 75"/>
          <p:cNvSpPr/>
          <p:nvPr/>
        </p:nvSpPr>
        <p:spPr>
          <a:xfrm>
            <a:off x="3424899" y="2415237"/>
            <a:ext cx="956763" cy="2160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4339349" y="2373148"/>
            <a:ext cx="1221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~150 counts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77" name="Oval 76"/>
          <p:cNvSpPr/>
          <p:nvPr/>
        </p:nvSpPr>
        <p:spPr>
          <a:xfrm>
            <a:off x="5509289" y="2459637"/>
            <a:ext cx="956763" cy="2160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Oval 148"/>
          <p:cNvSpPr/>
          <p:nvPr/>
        </p:nvSpPr>
        <p:spPr>
          <a:xfrm>
            <a:off x="5502166" y="2294695"/>
            <a:ext cx="956763" cy="2160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TextBox 149"/>
          <p:cNvSpPr txBox="1"/>
          <p:nvPr/>
        </p:nvSpPr>
        <p:spPr>
          <a:xfrm>
            <a:off x="6482001" y="2220650"/>
            <a:ext cx="12218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~180 counts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6494371" y="2486451"/>
            <a:ext cx="1872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B050"/>
                </a:solidFill>
              </a:rPr>
              <a:t>~40 counts (</a:t>
            </a:r>
            <a:r>
              <a:rPr lang="el-GR" sz="1400" dirty="0" smtClean="0">
                <a:solidFill>
                  <a:srgbClr val="00B050"/>
                </a:solidFill>
                <a:latin typeface="Calibri"/>
                <a:cs typeface="Calibri"/>
              </a:rPr>
              <a:t>ε</a:t>
            </a:r>
            <a:r>
              <a:rPr lang="el-GR" sz="1400" dirty="0" smtClean="0">
                <a:solidFill>
                  <a:srgbClr val="00B050"/>
                </a:solidFill>
                <a:latin typeface="Calibri"/>
                <a:cs typeface="Calibri"/>
                <a:sym typeface="Symbol"/>
              </a:rPr>
              <a:t></a:t>
            </a:r>
            <a:r>
              <a:rPr lang="en-GB" sz="1400" dirty="0" smtClean="0">
                <a:solidFill>
                  <a:srgbClr val="00B050"/>
                </a:solidFill>
              </a:rPr>
              <a:t>15%)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774557" y="665768"/>
            <a:ext cx="2823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~2E6 implanted </a:t>
            </a:r>
            <a:r>
              <a:rPr lang="en-GB" sz="1400" baseline="30000" dirty="0" smtClean="0"/>
              <a:t>34</a:t>
            </a:r>
            <a:r>
              <a:rPr lang="en-GB" sz="1400" dirty="0" smtClean="0"/>
              <a:t>Mg in 2 days</a:t>
            </a:r>
            <a:endParaRPr lang="en-GB" sz="1400" dirty="0"/>
          </a:p>
        </p:txBody>
      </p:sp>
      <p:sp>
        <p:nvSpPr>
          <p:cNvPr id="30" name="Arc 29"/>
          <p:cNvSpPr/>
          <p:nvPr/>
        </p:nvSpPr>
        <p:spPr>
          <a:xfrm rot="21342971">
            <a:off x="4019603" y="1995298"/>
            <a:ext cx="1692598" cy="1051367"/>
          </a:xfrm>
          <a:prstGeom prst="arc">
            <a:avLst>
              <a:gd name="adj1" fmla="val 11415603"/>
              <a:gd name="adj2" fmla="val 20939787"/>
            </a:avLst>
          </a:prstGeom>
          <a:ln w="28575">
            <a:solidFill>
              <a:srgbClr val="00B050"/>
            </a:solidFill>
            <a:headEnd type="arrow" w="med" len="lg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TextBox 152"/>
          <p:cNvSpPr txBox="1"/>
          <p:nvPr/>
        </p:nvSpPr>
        <p:spPr>
          <a:xfrm>
            <a:off x="2691240" y="2228804"/>
            <a:ext cx="689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C000"/>
                </a:solidFill>
              </a:rPr>
              <a:t>5E3 </a:t>
            </a:r>
          </a:p>
          <a:p>
            <a:r>
              <a:rPr lang="en-GB" sz="1200" dirty="0" smtClean="0">
                <a:solidFill>
                  <a:srgbClr val="FFC000"/>
                </a:solidFill>
              </a:rPr>
              <a:t>counts</a:t>
            </a:r>
            <a:endParaRPr lang="en-GB" sz="1200" dirty="0">
              <a:solidFill>
                <a:srgbClr val="FFC000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4685853" y="4732817"/>
            <a:ext cx="422263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Numbers of nuclei obtained from gamma peaks</a:t>
            </a:r>
          </a:p>
          <a:p>
            <a:r>
              <a:rPr lang="en-GB" sz="1400" dirty="0"/>
              <a:t>c</a:t>
            </a:r>
            <a:r>
              <a:rPr lang="en-GB" sz="1400" dirty="0" smtClean="0"/>
              <a:t>an be cross checked with beta-triggers counts</a:t>
            </a:r>
          </a:p>
          <a:p>
            <a:r>
              <a:rPr lang="en-GB" sz="1400" dirty="0"/>
              <a:t>i</a:t>
            </a:r>
            <a:r>
              <a:rPr lang="en-GB" sz="1400" dirty="0" smtClean="0"/>
              <a:t>n a short time window:     0 </a:t>
            </a:r>
            <a:r>
              <a:rPr lang="en-GB" sz="1400" dirty="0" err="1" smtClean="0"/>
              <a:t>ms</a:t>
            </a:r>
            <a:r>
              <a:rPr lang="en-GB" sz="1400" dirty="0" smtClean="0"/>
              <a:t>  &lt; t</a:t>
            </a:r>
            <a:r>
              <a:rPr lang="el-GR" sz="2000" baseline="-25000" dirty="0" smtClean="0">
                <a:latin typeface="Calibri"/>
                <a:cs typeface="Calibri"/>
              </a:rPr>
              <a:t>β</a:t>
            </a:r>
            <a:r>
              <a:rPr lang="en-GB" sz="1400" dirty="0" smtClean="0"/>
              <a:t> &lt; 300 </a:t>
            </a:r>
            <a:r>
              <a:rPr lang="en-GB" sz="1400" dirty="0" err="1" smtClean="0"/>
              <a:t>ms</a:t>
            </a:r>
            <a:endParaRPr lang="en-GB" sz="1400" dirty="0" smtClean="0"/>
          </a:p>
          <a:p>
            <a:r>
              <a:rPr lang="en-GB" sz="1400" dirty="0" smtClean="0"/>
              <a:t>and</a:t>
            </a:r>
          </a:p>
          <a:p>
            <a:r>
              <a:rPr lang="en-GB" sz="1400" dirty="0" smtClean="0"/>
              <a:t>in a long time window:    300 </a:t>
            </a:r>
            <a:r>
              <a:rPr lang="en-GB" sz="1400" dirty="0" err="1" smtClean="0"/>
              <a:t>ms</a:t>
            </a:r>
            <a:r>
              <a:rPr lang="en-GB" sz="1400" dirty="0" smtClean="0"/>
              <a:t> &lt; </a:t>
            </a:r>
            <a:r>
              <a:rPr lang="en-GB" sz="1400" dirty="0" smtClean="0"/>
              <a:t>t</a:t>
            </a:r>
            <a:r>
              <a:rPr lang="el-GR" sz="2000" baseline="-25000" dirty="0" smtClean="0">
                <a:latin typeface="Calibri"/>
                <a:cs typeface="Calibri"/>
              </a:rPr>
              <a:t>β</a:t>
            </a:r>
            <a:r>
              <a:rPr lang="en-GB" sz="1400" dirty="0" smtClean="0"/>
              <a:t> </a:t>
            </a:r>
            <a:r>
              <a:rPr lang="en-GB" sz="1400" dirty="0" smtClean="0"/>
              <a:t>&lt; 2000 </a:t>
            </a:r>
            <a:r>
              <a:rPr lang="en-GB" sz="1400" dirty="0" err="1" smtClean="0"/>
              <a:t>ms</a:t>
            </a:r>
            <a:endParaRPr lang="en-GB" sz="1400" dirty="0" smtClean="0"/>
          </a:p>
          <a:p>
            <a:endParaRPr lang="en-GB" sz="1400" dirty="0"/>
          </a:p>
          <a:p>
            <a:r>
              <a:rPr lang="en-GB" sz="1400" dirty="0" smtClean="0">
                <a:solidFill>
                  <a:srgbClr val="C00000"/>
                </a:solidFill>
              </a:rPr>
              <a:t>Expected accuracy in N</a:t>
            </a:r>
            <a:r>
              <a:rPr lang="en-GB" sz="1400" baseline="-25000" dirty="0" smtClean="0">
                <a:solidFill>
                  <a:srgbClr val="C00000"/>
                </a:solidFill>
              </a:rPr>
              <a:t>34Alm</a:t>
            </a:r>
            <a:r>
              <a:rPr lang="en-GB" sz="1400" dirty="0" smtClean="0">
                <a:solidFill>
                  <a:srgbClr val="C00000"/>
                </a:solidFill>
              </a:rPr>
              <a:t> is 10%.</a:t>
            </a:r>
          </a:p>
        </p:txBody>
      </p:sp>
    </p:spTree>
    <p:extLst>
      <p:ext uri="{BB962C8B-B14F-4D97-AF65-F5344CB8AC3E}">
        <p14:creationId xmlns:p14="http://schemas.microsoft.com/office/powerpoint/2010/main" val="76013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71" grpId="0" animBg="1"/>
      <p:bldP spid="73" grpId="0" animBg="1"/>
      <p:bldP spid="3" grpId="0"/>
      <p:bldP spid="74" grpId="0"/>
      <p:bldP spid="75" grpId="0"/>
      <p:bldP spid="76" grpId="0" animBg="1"/>
      <p:bldP spid="29" grpId="0"/>
      <p:bldP spid="77" grpId="0" animBg="1"/>
      <p:bldP spid="149" grpId="0" animBg="1"/>
      <p:bldP spid="150" grpId="0"/>
      <p:bldP spid="151" grpId="0"/>
      <p:bldP spid="30" grpId="0" animBg="1"/>
      <p:bldP spid="153" grpId="0"/>
      <p:bldP spid="1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2057400" y="1"/>
            <a:ext cx="4854816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defTabSz="414338"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18" charset="0"/>
              </a:rPr>
              <a:t>Expected results and beam time request</a:t>
            </a:r>
            <a:endParaRPr lang="en-US" sz="20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1943100" y="4953000"/>
            <a:ext cx="5334000" cy="1371600"/>
          </a:xfrm>
          <a:prstGeom prst="rect">
            <a:avLst/>
          </a:prstGeom>
          <a:noFill/>
          <a:ln w="317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defTabSz="414338"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  Beam time request:    21 shifts</a:t>
            </a:r>
          </a:p>
          <a:p>
            <a:pPr marL="800100" lvl="1" indent="-342900" defTabSz="414338">
              <a:buClr>
                <a:srgbClr val="0070C0"/>
              </a:buClr>
              <a:buSzPct val="84000"/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  3 shifts for beam and electronics tuning</a:t>
            </a:r>
          </a:p>
          <a:p>
            <a:pPr marL="800100" lvl="1" indent="-342900" defTabSz="414338">
              <a:buClr>
                <a:srgbClr val="0070C0"/>
              </a:buClr>
              <a:buSzPct val="84000"/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12 shifts for  </a:t>
            </a:r>
            <a:r>
              <a:rPr lang="en-US" sz="2000" baseline="30000" dirty="0" smtClean="0">
                <a:solidFill>
                  <a:srgbClr val="0070C0"/>
                </a:solidFill>
                <a:latin typeface="Times New Roman" pitchFamily="18" charset="0"/>
              </a:rPr>
              <a:t>34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Mg at maximum intensity</a:t>
            </a:r>
          </a:p>
          <a:p>
            <a:pPr marL="800100" lvl="1" indent="-342900" defTabSz="414338">
              <a:buClr>
                <a:srgbClr val="0070C0"/>
              </a:buClr>
              <a:buSzPct val="84000"/>
              <a:buFont typeface="Wingdings" pitchFamily="2" charset="2"/>
              <a:buChar char="v"/>
            </a:pPr>
            <a:r>
              <a:rPr lang="en-US" sz="2000" dirty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 6 shifts for </a:t>
            </a:r>
            <a:r>
              <a:rPr lang="en-US" sz="2000" baseline="30000" dirty="0" smtClean="0">
                <a:solidFill>
                  <a:srgbClr val="0070C0"/>
                </a:solidFill>
                <a:latin typeface="Times New Roman" pitchFamily="18" charset="0"/>
              </a:rPr>
              <a:t>34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Mg using LIST</a:t>
            </a:r>
          </a:p>
          <a:p>
            <a:pPr algn="ctr" defTabSz="414338"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2000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685800" y="762000"/>
            <a:ext cx="83058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800100" lvl="1" indent="-342900" defTabSz="414338">
              <a:spcAft>
                <a:spcPts val="1200"/>
              </a:spcAft>
              <a:buClr>
                <a:srgbClr val="0070C0"/>
              </a:buClr>
              <a:buSzPct val="84000"/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First gamma-beta decay study of </a:t>
            </a:r>
            <a:r>
              <a:rPr lang="en-US" sz="2000" baseline="30000" dirty="0" smtClean="0">
                <a:solidFill>
                  <a:srgbClr val="0070C0"/>
                </a:solidFill>
                <a:latin typeface="Times New Roman" pitchFamily="18" charset="0"/>
              </a:rPr>
              <a:t>34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Mg</a:t>
            </a:r>
          </a:p>
          <a:p>
            <a:pPr marL="800100" lvl="1" indent="-342900" defTabSz="414338">
              <a:spcAft>
                <a:spcPts val="1200"/>
              </a:spcAft>
              <a:buClr>
                <a:srgbClr val="0070C0"/>
              </a:buClr>
              <a:buSzPct val="84000"/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Excitation energy and gamma branching for 1</a:t>
            </a:r>
            <a:r>
              <a:rPr lang="en-US" sz="2000" baseline="30000" dirty="0" smtClean="0">
                <a:solidFill>
                  <a:srgbClr val="0070C0"/>
                </a:solidFill>
                <a:latin typeface="Times New Roman" pitchFamily="18" charset="0"/>
              </a:rPr>
              <a:t>+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l-GR" sz="2000" dirty="0" smtClean="0">
                <a:solidFill>
                  <a:srgbClr val="0070C0"/>
                </a:solidFill>
                <a:latin typeface="Calibri"/>
                <a:cs typeface="Calibri"/>
              </a:rPr>
              <a:t>β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-isomer in </a:t>
            </a:r>
            <a:r>
              <a:rPr lang="en-US" sz="2000" baseline="30000" dirty="0" smtClean="0">
                <a:solidFill>
                  <a:srgbClr val="0070C0"/>
                </a:solidFill>
                <a:latin typeface="Times New Roman" pitchFamily="18" charset="0"/>
              </a:rPr>
              <a:t>34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Al</a:t>
            </a:r>
          </a:p>
          <a:p>
            <a:pPr marL="800100" lvl="1" indent="-342900" defTabSz="414338">
              <a:spcAft>
                <a:spcPts val="1200"/>
              </a:spcAft>
              <a:buClr>
                <a:srgbClr val="0070C0"/>
              </a:buClr>
              <a:buSzPct val="84000"/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Propose a level scheme in </a:t>
            </a:r>
            <a:r>
              <a:rPr lang="en-US" sz="2000" baseline="30000" dirty="0" smtClean="0">
                <a:solidFill>
                  <a:srgbClr val="0070C0"/>
                </a:solidFill>
                <a:latin typeface="Times New Roman" pitchFamily="18" charset="0"/>
              </a:rPr>
              <a:t>34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Al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</a:p>
          <a:p>
            <a:pPr marL="800100" lvl="1" indent="-342900" defTabSz="414338">
              <a:spcAft>
                <a:spcPts val="1200"/>
              </a:spcAft>
              <a:buClr>
                <a:srgbClr val="0070C0"/>
              </a:buClr>
              <a:buSzPct val="84000"/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Decay scheme for 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1</a:t>
            </a:r>
            <a:r>
              <a:rPr lang="en-US" sz="2000" baseline="30000" dirty="0" smtClean="0">
                <a:solidFill>
                  <a:srgbClr val="0070C0"/>
                </a:solidFill>
                <a:latin typeface="Times New Roman" pitchFamily="18" charset="0"/>
              </a:rPr>
              <a:t>+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l-GR" sz="2000" dirty="0" smtClean="0">
                <a:solidFill>
                  <a:srgbClr val="0070C0"/>
                </a:solidFill>
                <a:latin typeface="Calibri"/>
                <a:cs typeface="Calibri"/>
              </a:rPr>
              <a:t>β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-isomer in </a:t>
            </a:r>
            <a:r>
              <a:rPr lang="en-US" sz="2000" baseline="30000" dirty="0" smtClean="0">
                <a:solidFill>
                  <a:srgbClr val="0070C0"/>
                </a:solidFill>
                <a:latin typeface="Times New Roman" pitchFamily="18" charset="0"/>
              </a:rPr>
              <a:t>34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Al (absolute I</a:t>
            </a:r>
            <a:r>
              <a:rPr lang="el-GR" sz="2800" baseline="-25000" dirty="0" smtClean="0">
                <a:solidFill>
                  <a:srgbClr val="0070C0"/>
                </a:solidFill>
                <a:latin typeface="Calibri"/>
                <a:cs typeface="Calibri"/>
              </a:rPr>
              <a:t>β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 using LIST) </a:t>
            </a:r>
            <a:endParaRPr lang="en-US" sz="2000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800100" lvl="1" indent="-342900" defTabSz="414338">
              <a:spcAft>
                <a:spcPts val="1200"/>
              </a:spcAft>
              <a:buClr>
                <a:srgbClr val="0070C0"/>
              </a:buClr>
              <a:buSzPct val="84000"/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Placement/confirmation of normal configuration 2</a:t>
            </a:r>
            <a:r>
              <a:rPr lang="en-US" sz="2000" baseline="30000" dirty="0" smtClean="0">
                <a:solidFill>
                  <a:srgbClr val="0070C0"/>
                </a:solidFill>
                <a:latin typeface="Times New Roman" pitchFamily="18" charset="0"/>
              </a:rPr>
              <a:t>+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 in </a:t>
            </a:r>
            <a:r>
              <a:rPr lang="en-US" sz="2000" baseline="30000" dirty="0" smtClean="0">
                <a:solidFill>
                  <a:srgbClr val="0070C0"/>
                </a:solidFill>
                <a:latin typeface="Times New Roman" pitchFamily="18" charset="0"/>
              </a:rPr>
              <a:t>34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Si and its decay modes</a:t>
            </a:r>
          </a:p>
          <a:p>
            <a:pPr marL="800100" lvl="1" indent="-342900" defTabSz="414338">
              <a:spcAft>
                <a:spcPts val="1200"/>
              </a:spcAft>
              <a:buClr>
                <a:srgbClr val="0070C0"/>
              </a:buClr>
              <a:buSzPct val="84000"/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Higher accuracy in 2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</a:rPr>
              <a:t>1</a:t>
            </a:r>
            <a:r>
              <a:rPr lang="en-US" sz="2000" baseline="30000" dirty="0" smtClean="0">
                <a:solidFill>
                  <a:srgbClr val="0070C0"/>
                </a:solidFill>
                <a:latin typeface="Times New Roman" pitchFamily="18" charset="0"/>
              </a:rPr>
              <a:t>+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 branching to 0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</a:rPr>
              <a:t>2</a:t>
            </a:r>
            <a:r>
              <a:rPr lang="en-US" sz="2000" baseline="30000" dirty="0" smtClean="0">
                <a:solidFill>
                  <a:srgbClr val="0070C0"/>
                </a:solidFill>
                <a:latin typeface="Times New Roman" pitchFamily="18" charset="0"/>
              </a:rPr>
              <a:t>+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 and 0</a:t>
            </a:r>
            <a:r>
              <a:rPr lang="en-US" sz="2000" baseline="-25000" dirty="0" smtClean="0">
                <a:solidFill>
                  <a:srgbClr val="0070C0"/>
                </a:solidFill>
                <a:latin typeface="Times New Roman" pitchFamily="18" charset="0"/>
              </a:rPr>
              <a:t>1</a:t>
            </a:r>
            <a:r>
              <a:rPr lang="en-US" sz="2000" baseline="30000" dirty="0" smtClean="0">
                <a:solidFill>
                  <a:srgbClr val="0070C0"/>
                </a:solidFill>
                <a:latin typeface="Times New Roman" pitchFamily="18" charset="0"/>
              </a:rPr>
              <a:t>+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(</a:t>
            </a:r>
            <a:r>
              <a:rPr lang="en-US" sz="2000" dirty="0" err="1" smtClean="0">
                <a:solidFill>
                  <a:srgbClr val="0070C0"/>
                </a:solidFill>
                <a:latin typeface="Times New Roman" pitchFamily="18" charset="0"/>
              </a:rPr>
              <a:t>g.s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.)</a:t>
            </a:r>
          </a:p>
          <a:p>
            <a:pPr marL="800100" lvl="1" indent="-342900" defTabSz="414338">
              <a:spcAft>
                <a:spcPts val="1200"/>
              </a:spcAft>
              <a:buClr>
                <a:srgbClr val="0070C0"/>
              </a:buClr>
              <a:buSzPct val="84000"/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Improve SM interactions for mixed </a:t>
            </a:r>
            <a:r>
              <a:rPr lang="en-US" sz="2000" i="1" dirty="0" err="1" smtClean="0">
                <a:solidFill>
                  <a:srgbClr val="0070C0"/>
                </a:solidFill>
                <a:latin typeface="Times New Roman" pitchFamily="18" charset="0"/>
              </a:rPr>
              <a:t>Nħ</a:t>
            </a:r>
            <a:r>
              <a:rPr lang="el-GR" sz="2000" i="1" dirty="0" smtClean="0">
                <a:solidFill>
                  <a:srgbClr val="0070C0"/>
                </a:solidFill>
                <a:latin typeface="Times New Roman" pitchFamily="18" charset="0"/>
              </a:rPr>
              <a:t>ω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 calculation in </a:t>
            </a:r>
            <a:r>
              <a:rPr lang="en-US" sz="2000" i="1" dirty="0" err="1" smtClean="0">
                <a:solidFill>
                  <a:srgbClr val="0070C0"/>
                </a:solidFill>
                <a:latin typeface="Times New Roman" pitchFamily="18" charset="0"/>
              </a:rPr>
              <a:t>sd-pf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</a:rPr>
              <a:t> space</a:t>
            </a:r>
          </a:p>
          <a:p>
            <a:pPr lvl="1" defTabSz="414338">
              <a:buClr>
                <a:srgbClr val="0070C0"/>
              </a:buClr>
              <a:buSzPct val="84000"/>
            </a:pPr>
            <a:endParaRPr lang="en-US" sz="2000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ctr" defTabSz="414338"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2000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10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28808" y="659269"/>
            <a:ext cx="6469165" cy="3664783"/>
            <a:chOff x="322510" y="-393845"/>
            <a:chExt cx="8871682" cy="4985574"/>
          </a:xfrm>
        </p:grpSpPr>
        <p:grpSp>
          <p:nvGrpSpPr>
            <p:cNvPr id="8" name="Group 22"/>
            <p:cNvGrpSpPr/>
            <p:nvPr/>
          </p:nvGrpSpPr>
          <p:grpSpPr>
            <a:xfrm>
              <a:off x="708764" y="-393845"/>
              <a:ext cx="8485428" cy="4647059"/>
              <a:chOff x="669286" y="-23"/>
              <a:chExt cx="7697018" cy="4214842"/>
            </a:xfrm>
          </p:grpSpPr>
          <p:pic>
            <p:nvPicPr>
              <p:cNvPr id="23" name="Picture 22" descr="new_complete_setup_no_clov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669286" y="-23"/>
                <a:ext cx="7697018" cy="4214842"/>
              </a:xfrm>
              <a:prstGeom prst="rect">
                <a:avLst/>
              </a:prstGeom>
            </p:spPr>
          </p:pic>
          <p:grpSp>
            <p:nvGrpSpPr>
              <p:cNvPr id="24" name="Group 21"/>
              <p:cNvGrpSpPr/>
              <p:nvPr/>
            </p:nvGrpSpPr>
            <p:grpSpPr>
              <a:xfrm>
                <a:off x="2786050" y="79118"/>
                <a:ext cx="5072098" cy="1927601"/>
                <a:chOff x="2786050" y="79118"/>
                <a:chExt cx="5072098" cy="1927601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6748478" y="1450920"/>
                  <a:ext cx="1109670" cy="5316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err="1" smtClean="0">
                      <a:latin typeface="Arial Rounded MT Bold" pitchFamily="34" charset="0"/>
                    </a:rPr>
                    <a:t>Eveto</a:t>
                  </a:r>
                  <a:r>
                    <a:rPr lang="en-US" sz="1100" dirty="0" smtClean="0">
                      <a:latin typeface="Arial Rounded MT Bold" pitchFamily="34" charset="0"/>
                    </a:rPr>
                    <a:t> </a:t>
                  </a:r>
                  <a:endParaRPr lang="en-US" sz="1100" dirty="0" smtClean="0">
                    <a:latin typeface="Arial Rounded MT Bold" pitchFamily="34" charset="0"/>
                  </a:endParaRPr>
                </a:p>
                <a:p>
                  <a:r>
                    <a:rPr lang="en-US" sz="1100" dirty="0">
                      <a:latin typeface="Arial Rounded MT Bold" pitchFamily="34" charset="0"/>
                    </a:rPr>
                    <a:t>X</a:t>
                  </a:r>
                  <a:r>
                    <a:rPr lang="en-US" sz="1100" dirty="0" smtClean="0">
                      <a:latin typeface="Arial Rounded MT Bold" pitchFamily="34" charset="0"/>
                    </a:rPr>
                    <a:t>Y</a:t>
                  </a:r>
                  <a:endParaRPr lang="en-US" sz="1100" dirty="0">
                    <a:latin typeface="Arial Rounded MT Bold" pitchFamily="34" charset="0"/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2786050" y="762641"/>
                  <a:ext cx="1428759" cy="664574"/>
                </a:xfrm>
                <a:prstGeom prst="rect">
                  <a:avLst/>
                </a:prstGeom>
                <a:solidFill>
                  <a:schemeClr val="bg1">
                    <a:lumMod val="75000"/>
                    <a:alpha val="75000"/>
                  </a:schemeClr>
                </a:solidFill>
                <a:effectLst>
                  <a:softEdge rad="63500"/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 smtClean="0">
                      <a:latin typeface="Arial Rounded MT Bold" pitchFamily="34" charset="0"/>
                    </a:rPr>
                    <a:t>Si (1mm)</a:t>
                  </a:r>
                </a:p>
                <a:p>
                  <a:pPr algn="ctr"/>
                  <a:r>
                    <a:rPr lang="en-US" sz="1300" b="1" i="1" dirty="0" smtClean="0">
                      <a:solidFill>
                        <a:srgbClr val="FF0000"/>
                      </a:solidFill>
                      <a:latin typeface="Arial Rounded MT Bold" pitchFamily="34" charset="0"/>
                    </a:rPr>
                    <a:t>(</a:t>
                  </a:r>
                  <a:r>
                    <a:rPr lang="en-US" sz="1300" b="1" i="1" dirty="0" smtClean="0">
                      <a:solidFill>
                        <a:srgbClr val="FF0000"/>
                      </a:solidFill>
                      <a:latin typeface="Arial Rounded MT Bold" pitchFamily="34" charset="0"/>
                      <a:sym typeface="Symbol"/>
                    </a:rPr>
                    <a:t>trigger  )</a:t>
                  </a:r>
                  <a:endParaRPr lang="en-US" sz="1300" b="1" i="1" dirty="0">
                    <a:solidFill>
                      <a:srgbClr val="FF0000"/>
                    </a:solidFill>
                    <a:latin typeface="Arial Rounded MT Bold" pitchFamily="34" charset="0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4398753" y="79118"/>
                  <a:ext cx="1935245" cy="417732"/>
                </a:xfrm>
                <a:prstGeom prst="rect">
                  <a:avLst/>
                </a:prstGeom>
                <a:solidFill>
                  <a:schemeClr val="bg1">
                    <a:lumMod val="75000"/>
                    <a:alpha val="76000"/>
                  </a:schemeClr>
                </a:solidFill>
                <a:effectLst>
                  <a:softEdge rad="63500"/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 smtClean="0">
                      <a:latin typeface="Arial Rounded MT Bold" pitchFamily="34" charset="0"/>
                    </a:rPr>
                    <a:t>Si(Li) (4,5mm)</a:t>
                  </a:r>
                  <a:endParaRPr lang="en-US" sz="1600" dirty="0">
                    <a:latin typeface="Arial Rounded MT Bold" pitchFamily="34" charset="0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 rot="19269217">
                  <a:off x="5047976" y="1475060"/>
                  <a:ext cx="1785950" cy="5316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i="1" dirty="0" smtClean="0">
                      <a:latin typeface="Arial Rounded MT Bold" pitchFamily="34" charset="0"/>
                    </a:rPr>
                    <a:t>50 µm </a:t>
                  </a:r>
                  <a:r>
                    <a:rPr lang="en-US" sz="1100" i="1" dirty="0" err="1" smtClean="0">
                      <a:latin typeface="Arial Rounded MT Bold" pitchFamily="34" charset="0"/>
                    </a:rPr>
                    <a:t>kapton</a:t>
                  </a:r>
                  <a:endParaRPr lang="en-US" sz="1100" i="1" dirty="0" smtClean="0">
                    <a:latin typeface="Arial Rounded MT Bold" pitchFamily="34" charset="0"/>
                  </a:endParaRPr>
                </a:p>
                <a:p>
                  <a:pPr algn="ctr"/>
                  <a:r>
                    <a:rPr lang="en-US" sz="1100" i="1" dirty="0" smtClean="0">
                      <a:latin typeface="Arial Rounded MT Bold" pitchFamily="34" charset="0"/>
                    </a:rPr>
                    <a:t>@ 20 grade</a:t>
                  </a:r>
                  <a:endParaRPr lang="en-US" sz="1100" i="1" dirty="0">
                    <a:latin typeface="Arial Rounded MT Bold" pitchFamily="34" charset="0"/>
                  </a:endParaRPr>
                </a:p>
              </p:txBody>
            </p:sp>
            <p:cxnSp>
              <p:nvCxnSpPr>
                <p:cNvPr id="29" name="Straight Arrow Connector 28"/>
                <p:cNvCxnSpPr/>
                <p:nvPr/>
              </p:nvCxnSpPr>
              <p:spPr>
                <a:xfrm>
                  <a:off x="4039366" y="1094929"/>
                  <a:ext cx="663633" cy="179056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>
                  <a:stCxn id="27" idx="2"/>
                </p:cNvCxnSpPr>
                <p:nvPr/>
              </p:nvCxnSpPr>
              <p:spPr>
                <a:xfrm>
                  <a:off x="5366376" y="496850"/>
                  <a:ext cx="656769" cy="502302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" name="Group 43"/>
            <p:cNvGrpSpPr/>
            <p:nvPr/>
          </p:nvGrpSpPr>
          <p:grpSpPr>
            <a:xfrm>
              <a:off x="322510" y="1526766"/>
              <a:ext cx="5916129" cy="1679948"/>
              <a:chOff x="292544" y="1384764"/>
              <a:chExt cx="5366441" cy="1523698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 rot="120000" flipV="1">
                <a:off x="292544" y="2571744"/>
                <a:ext cx="1064746" cy="336718"/>
              </a:xfrm>
              <a:prstGeom prst="line">
                <a:avLst/>
              </a:prstGeom>
              <a:ln w="419100" cap="rnd">
                <a:solidFill>
                  <a:schemeClr val="bg1">
                    <a:lumMod val="50000"/>
                    <a:alpha val="75000"/>
                  </a:schemeClr>
                </a:solidFill>
              </a:ln>
              <a:effectLst>
                <a:softEdge rad="127000"/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120000" flipV="1">
                <a:off x="1594044" y="2319552"/>
                <a:ext cx="712614" cy="224142"/>
              </a:xfrm>
              <a:prstGeom prst="line">
                <a:avLst/>
              </a:prstGeom>
              <a:ln w="482600" cap="rnd">
                <a:solidFill>
                  <a:schemeClr val="bg1">
                    <a:lumMod val="50000"/>
                    <a:alpha val="80000"/>
                  </a:schemeClr>
                </a:solidFill>
              </a:ln>
              <a:effectLst>
                <a:softEdge rad="127000"/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120000" flipV="1">
                <a:off x="2616174" y="2105819"/>
                <a:ext cx="468000" cy="144000"/>
              </a:xfrm>
              <a:prstGeom prst="line">
                <a:avLst/>
              </a:prstGeom>
              <a:ln w="508000" cap="rnd">
                <a:solidFill>
                  <a:schemeClr val="bg1">
                    <a:lumMod val="50000"/>
                    <a:alpha val="85000"/>
                  </a:schemeClr>
                </a:solidFill>
              </a:ln>
              <a:effectLst>
                <a:softEdge rad="127000"/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120000" flipV="1">
                <a:off x="3796990" y="1797240"/>
                <a:ext cx="432000" cy="129600"/>
              </a:xfrm>
              <a:prstGeom prst="line">
                <a:avLst/>
              </a:prstGeom>
              <a:ln w="558800" cap="rnd">
                <a:solidFill>
                  <a:schemeClr val="bg1">
                    <a:lumMod val="50000"/>
                    <a:alpha val="85000"/>
                  </a:schemeClr>
                </a:solidFill>
              </a:ln>
              <a:effectLst>
                <a:softEdge rad="127000"/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120000" flipV="1">
                <a:off x="4722985" y="1384764"/>
                <a:ext cx="936000" cy="288000"/>
              </a:xfrm>
              <a:prstGeom prst="line">
                <a:avLst/>
              </a:prstGeom>
              <a:ln w="508000" cap="rnd">
                <a:solidFill>
                  <a:schemeClr val="bg1">
                    <a:lumMod val="50000"/>
                    <a:alpha val="75000"/>
                  </a:schemeClr>
                </a:solidFill>
              </a:ln>
              <a:effectLst>
                <a:softEdge rad="127000"/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26"/>
            <p:cNvGrpSpPr/>
            <p:nvPr/>
          </p:nvGrpSpPr>
          <p:grpSpPr>
            <a:xfrm>
              <a:off x="1584009" y="3395197"/>
              <a:ext cx="3881062" cy="1196532"/>
              <a:chOff x="1436833" y="3436608"/>
              <a:chExt cx="3520459" cy="1085245"/>
            </a:xfrm>
          </p:grpSpPr>
          <p:sp>
            <p:nvSpPr>
              <p:cNvPr id="12" name="Right Brace 11"/>
              <p:cNvSpPr/>
              <p:nvPr/>
            </p:nvSpPr>
            <p:spPr>
              <a:xfrm rot="4201399">
                <a:off x="2982749" y="1890692"/>
                <a:ext cx="428628" cy="3520459"/>
              </a:xfrm>
              <a:prstGeom prst="rightBrace">
                <a:avLst/>
              </a:prstGeom>
              <a:ln w="158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189242" y="3876267"/>
                <a:ext cx="2062836" cy="645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latin typeface="Comic Sans MS" pitchFamily="66" charset="0"/>
                  </a:rPr>
                  <a:t>beam </a:t>
                </a:r>
                <a:r>
                  <a:rPr lang="en-US" sz="1400" b="1" dirty="0" smtClean="0">
                    <a:latin typeface="Comic Sans MS" pitchFamily="66" charset="0"/>
                  </a:rPr>
                  <a:t>degraders</a:t>
                </a:r>
              </a:p>
              <a:p>
                <a:r>
                  <a:rPr lang="en-US" sz="1400" dirty="0" smtClean="0">
                    <a:latin typeface="Comic Sans MS" pitchFamily="66" charset="0"/>
                  </a:rPr>
                  <a:t>and diagnostics</a:t>
                </a:r>
                <a:endParaRPr lang="en-US" sz="1400" b="1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35" name="Rectangle 17"/>
          <p:cNvSpPr>
            <a:spLocks noChangeArrowheads="1"/>
          </p:cNvSpPr>
          <p:nvPr/>
        </p:nvSpPr>
        <p:spPr bwMode="auto">
          <a:xfrm>
            <a:off x="1516810" y="-143981"/>
            <a:ext cx="6688600" cy="851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414338">
              <a:lnSpc>
                <a:spcPts val="405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Recent results from GANIL: e</a:t>
            </a:r>
            <a:r>
              <a:rPr lang="en-US" sz="2400" baseline="30000" dirty="0" smtClean="0">
                <a:solidFill>
                  <a:schemeClr val="accent2"/>
                </a:solidFill>
                <a:latin typeface="Times New Roman" pitchFamily="18" charset="0"/>
              </a:rPr>
              <a:t>+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/e</a:t>
            </a:r>
            <a:r>
              <a:rPr lang="en-US" sz="2400" baseline="30000" dirty="0" smtClean="0">
                <a:solidFill>
                  <a:schemeClr val="accent2"/>
                </a:solidFill>
                <a:latin typeface="Times New Roman"/>
                <a:cs typeface="Times New Roman"/>
              </a:rPr>
              <a:t>−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 spectroscopy</a:t>
            </a:r>
            <a:endParaRPr lang="en-US" sz="24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5611509" y="379536"/>
            <a:ext cx="3712182" cy="6000368"/>
            <a:chOff x="5611509" y="379536"/>
            <a:chExt cx="3712182" cy="6000368"/>
          </a:xfrm>
        </p:grpSpPr>
        <p:pic>
          <p:nvPicPr>
            <p:cNvPr id="26630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1509" y="379536"/>
              <a:ext cx="3712182" cy="32048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7" name="Group 25"/>
            <p:cNvGrpSpPr/>
            <p:nvPr/>
          </p:nvGrpSpPr>
          <p:grpSpPr>
            <a:xfrm>
              <a:off x="5914631" y="3643600"/>
              <a:ext cx="2882421" cy="2736304"/>
              <a:chOff x="6275854" y="1799598"/>
              <a:chExt cx="1763146" cy="1970738"/>
            </a:xfrm>
          </p:grpSpPr>
          <p:pic>
            <p:nvPicPr>
              <p:cNvPr id="38" name="Picture 37"/>
              <p:cNvPicPr/>
              <p:nvPr/>
            </p:nvPicPr>
            <p:blipFill>
              <a:blip r:embed="rId4" cstate="print"/>
              <a:srcRect l="29077" t="46521" r="26211" b="427"/>
              <a:stretch>
                <a:fillRect/>
              </a:stretch>
            </p:blipFill>
            <p:spPr bwMode="auto">
              <a:xfrm>
                <a:off x="6275854" y="1799598"/>
                <a:ext cx="1763146" cy="1970738"/>
              </a:xfrm>
              <a:prstGeom prst="rect">
                <a:avLst/>
              </a:prstGeom>
              <a:noFill/>
              <a:ln w="50800">
                <a:solidFill>
                  <a:schemeClr val="accent1"/>
                </a:solidFill>
                <a:miter lim="800000"/>
                <a:headEnd/>
                <a:tailEnd/>
              </a:ln>
              <a:effectLst>
                <a:outerShdw blurRad="50800" dist="50800" dir="5400000" algn="ctr" rotWithShape="0">
                  <a:srgbClr val="000000"/>
                </a:outerShdw>
              </a:effectLst>
            </p:spPr>
          </p:pic>
          <p:grpSp>
            <p:nvGrpSpPr>
              <p:cNvPr id="39" name="Group 24"/>
              <p:cNvGrpSpPr/>
              <p:nvPr/>
            </p:nvGrpSpPr>
            <p:grpSpPr>
              <a:xfrm>
                <a:off x="6343690" y="2693066"/>
                <a:ext cx="1680139" cy="771980"/>
                <a:chOff x="6343690" y="2693066"/>
                <a:chExt cx="1680139" cy="771980"/>
              </a:xfrm>
            </p:grpSpPr>
            <p:cxnSp>
              <p:nvCxnSpPr>
                <p:cNvPr id="40" name="Straight Connector 39"/>
                <p:cNvCxnSpPr/>
                <p:nvPr/>
              </p:nvCxnSpPr>
              <p:spPr>
                <a:xfrm>
                  <a:off x="6343690" y="2759211"/>
                  <a:ext cx="972000" cy="166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Rectangle 40"/>
                <p:cNvSpPr/>
                <p:nvPr/>
              </p:nvSpPr>
              <p:spPr>
                <a:xfrm>
                  <a:off x="7330370" y="2693066"/>
                  <a:ext cx="693459" cy="1368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anchor="ctr"/>
                <a:lstStyle/>
                <a:p>
                  <a:pPr>
                    <a:defRPr/>
                  </a:pPr>
                  <a:r>
                    <a:rPr lang="en-US" sz="1400" b="1" dirty="0" smtClean="0">
                      <a:solidFill>
                        <a:srgbClr val="FF0000"/>
                      </a:solidFill>
                    </a:rPr>
                    <a:t>2719   </a:t>
                  </a:r>
                  <a:r>
                    <a:rPr lang="ro-RO" sz="1400" b="1" dirty="0" smtClean="0">
                      <a:solidFill>
                        <a:srgbClr val="FF0000"/>
                      </a:solidFill>
                    </a:rPr>
                    <a:t>   </a:t>
                  </a:r>
                  <a:r>
                    <a:rPr lang="en-US" sz="1400" b="1" dirty="0" smtClean="0">
                      <a:solidFill>
                        <a:srgbClr val="FF0000"/>
                      </a:solidFill>
                    </a:rPr>
                    <a:t>0</a:t>
                  </a:r>
                  <a:r>
                    <a:rPr lang="en-US" sz="1400" b="1" baseline="-25000" dirty="0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en-US" sz="1400" b="1" baseline="30000" dirty="0" smtClean="0">
                      <a:solidFill>
                        <a:srgbClr val="FF0000"/>
                      </a:solidFill>
                      <a:sym typeface="Symbol"/>
                    </a:rPr>
                    <a:t>+</a:t>
                  </a:r>
                  <a:endParaRPr lang="en-US" sz="1400" b="1" baseline="30000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42" name="Straight Arrow Connector 41"/>
                <p:cNvCxnSpPr/>
                <p:nvPr/>
              </p:nvCxnSpPr>
              <p:spPr>
                <a:xfrm rot="5400000">
                  <a:off x="6435557" y="3105088"/>
                  <a:ext cx="716741" cy="3175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prstDash val="sysDot"/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5" name="TextBox 54"/>
            <p:cNvSpPr txBox="1"/>
            <p:nvPr/>
          </p:nvSpPr>
          <p:spPr>
            <a:xfrm>
              <a:off x="7868207" y="676111"/>
              <a:ext cx="904043" cy="215444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 err="1">
                  <a:solidFill>
                    <a:srgbClr val="FF0000"/>
                  </a:solidFill>
                  <a:latin typeface="Arial Rounded MT Bold" pitchFamily="34" charset="0"/>
                </a:rPr>
                <a:t>m</a:t>
              </a:r>
              <a:r>
                <a:rPr lang="en-US" sz="1400" dirty="0" err="1" smtClean="0">
                  <a:solidFill>
                    <a:srgbClr val="FF0000"/>
                  </a:solidFill>
                  <a:latin typeface="Arial Rounded MT Bold" pitchFamily="34" charset="0"/>
                </a:rPr>
                <a:t>ult</a:t>
              </a:r>
              <a:r>
                <a:rPr lang="en-US" sz="1400" dirty="0" smtClean="0">
                  <a:solidFill>
                    <a:srgbClr val="FF0000"/>
                  </a:solidFill>
                  <a:latin typeface="Arial Rounded MT Bold" pitchFamily="34" charset="0"/>
                </a:rPr>
                <a:t> </a:t>
              </a:r>
              <a:r>
                <a:rPr lang="en-US" sz="1400" baseline="-25000" dirty="0" smtClean="0">
                  <a:solidFill>
                    <a:srgbClr val="FF0000"/>
                  </a:solidFill>
                  <a:latin typeface="Arial Rounded MT Bold" pitchFamily="34" charset="0"/>
                </a:rPr>
                <a:t>Si</a:t>
              </a:r>
              <a:r>
                <a:rPr lang="en-US" sz="1400" dirty="0" smtClean="0">
                  <a:solidFill>
                    <a:srgbClr val="FF0000"/>
                  </a:solidFill>
                  <a:latin typeface="Arial Rounded MT Bold" pitchFamily="34" charset="0"/>
                </a:rPr>
                <a:t> </a:t>
              </a:r>
              <a:r>
                <a:rPr lang="en-US" sz="1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≥ 3</a:t>
              </a:r>
              <a:r>
                <a:rPr lang="en-US" sz="1200" dirty="0" smtClean="0">
                  <a:solidFill>
                    <a:srgbClr val="FF0000"/>
                  </a:solidFill>
                  <a:latin typeface="Arial Rounded MT Bold" pitchFamily="34" charset="0"/>
                </a:rPr>
                <a:t> </a:t>
              </a:r>
              <a:endParaRPr lang="en-US" sz="1200" dirty="0" smtClean="0">
                <a:latin typeface="Arial Rounded MT Bold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88935" y="5238138"/>
              <a:ext cx="821857" cy="369332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  <a:latin typeface="Arial Rounded MT Bold" pitchFamily="34" charset="0"/>
                </a:rPr>
                <a:t>E0</a:t>
              </a:r>
            </a:p>
            <a:p>
              <a:pPr algn="ctr"/>
              <a:r>
                <a:rPr lang="en-US" sz="1200" dirty="0" smtClean="0">
                  <a:solidFill>
                    <a:srgbClr val="FF0000"/>
                  </a:solidFill>
                  <a:latin typeface="Arial Rounded MT Bold" pitchFamily="34" charset="0"/>
                </a:rPr>
                <a:t>(IPF 99%)</a:t>
              </a:r>
              <a:endParaRPr lang="en-US" sz="1200" dirty="0" smtClean="0">
                <a:latin typeface="Arial Rounded MT Bold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355841" y="5058323"/>
              <a:ext cx="1416409" cy="492443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0" dirty="0" smtClean="0">
                  <a:solidFill>
                    <a:srgbClr val="FF0000"/>
                  </a:solidFill>
                  <a:latin typeface="Arial Rounded MT Bold" pitchFamily="34" charset="0"/>
                  <a:sym typeface="Symbol"/>
                </a:rPr>
                <a:t></a:t>
              </a:r>
              <a:r>
                <a:rPr lang="en-US" sz="1200" b="0" dirty="0" smtClean="0">
                  <a:solidFill>
                    <a:srgbClr val="FF0000"/>
                  </a:solidFill>
                  <a:latin typeface="Arial Rounded MT Bold" pitchFamily="34" charset="0"/>
                </a:rPr>
                <a:t>=28(1) ns</a:t>
              </a:r>
            </a:p>
            <a:p>
              <a:pPr algn="ctr"/>
              <a:r>
                <a:rPr lang="en-US" sz="1600" b="0" dirty="0" smtClean="0">
                  <a:solidFill>
                    <a:srgbClr val="FF0000"/>
                  </a:solidFill>
                  <a:latin typeface="Arial Rounded MT Bold" pitchFamily="34" charset="0"/>
                  <a:sym typeface="Symbol"/>
                </a:rPr>
                <a:t></a:t>
              </a:r>
              <a:r>
                <a:rPr lang="en-US" sz="1600" b="0" baseline="30000" dirty="0" smtClean="0">
                  <a:solidFill>
                    <a:srgbClr val="FF0000"/>
                  </a:solidFill>
                  <a:latin typeface="Arial Rounded MT Bold" pitchFamily="34" charset="0"/>
                  <a:sym typeface="Symbol"/>
                </a:rPr>
                <a:t>2</a:t>
              </a:r>
              <a:r>
                <a:rPr lang="en-US" sz="1200" b="0" dirty="0" smtClean="0">
                  <a:solidFill>
                    <a:srgbClr val="FF0000"/>
                  </a:solidFill>
                  <a:latin typeface="Arial Rounded MT Bold" pitchFamily="34" charset="0"/>
                </a:rPr>
                <a:t>(E0)=13(1)</a:t>
              </a:r>
              <a:r>
                <a:rPr lang="en-US" sz="1200" b="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∙</a:t>
              </a:r>
              <a:r>
                <a:rPr lang="en-US" sz="1200" b="0" dirty="0" smtClean="0">
                  <a:solidFill>
                    <a:srgbClr val="FF0000"/>
                  </a:solidFill>
                  <a:latin typeface="Arial Rounded MT Bold" pitchFamily="34" charset="0"/>
                </a:rPr>
                <a:t>10</a:t>
              </a:r>
              <a:r>
                <a:rPr lang="en-US" sz="1200" b="0" baseline="300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−</a:t>
              </a:r>
              <a:r>
                <a:rPr lang="en-US" sz="1200" b="0" baseline="30000" dirty="0" smtClean="0">
                  <a:solidFill>
                    <a:srgbClr val="FF0000"/>
                  </a:solidFill>
                  <a:latin typeface="Arial Rounded MT Bold" pitchFamily="34" charset="0"/>
                </a:rPr>
                <a:t>3</a:t>
              </a:r>
              <a:endParaRPr lang="en-US" sz="1200" b="0" baseline="30000" dirty="0" smtClean="0">
                <a:solidFill>
                  <a:srgbClr val="FF0000"/>
                </a:solidFill>
                <a:latin typeface="Arial Rounded MT Bold" pitchFamily="34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3776472" y="2919501"/>
            <a:ext cx="13083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Arial Rounded MT Bold" pitchFamily="34" charset="0"/>
              </a:rPr>
              <a:t>+2 </a:t>
            </a:r>
            <a:r>
              <a:rPr lang="en-US" sz="1100" dirty="0" err="1" smtClean="0">
                <a:latin typeface="Arial Rounded MT Bold" pitchFamily="34" charset="0"/>
              </a:rPr>
              <a:t>Ge</a:t>
            </a:r>
            <a:r>
              <a:rPr lang="en-US" sz="1100" dirty="0" smtClean="0">
                <a:latin typeface="Arial Rounded MT Bold" pitchFamily="34" charset="0"/>
              </a:rPr>
              <a:t> clovers</a:t>
            </a:r>
            <a:endParaRPr lang="en-US" sz="1100" dirty="0">
              <a:latin typeface="Arial Rounded MT Bold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-228600" y="3387367"/>
            <a:ext cx="5714435" cy="3242034"/>
            <a:chOff x="-228600" y="3387367"/>
            <a:chExt cx="5714435" cy="3242034"/>
          </a:xfrm>
        </p:grpSpPr>
        <p:sp>
          <p:nvSpPr>
            <p:cNvPr id="43" name="TextBox 42"/>
            <p:cNvSpPr txBox="1"/>
            <p:nvPr/>
          </p:nvSpPr>
          <p:spPr>
            <a:xfrm>
              <a:off x="-228600" y="3387367"/>
              <a:ext cx="1263413" cy="523220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aseline="30000" dirty="0" smtClean="0">
                  <a:latin typeface="Arial Rounded MT Bold" pitchFamily="34" charset="0"/>
                </a:rPr>
                <a:t>34</a:t>
              </a:r>
              <a:r>
                <a:rPr lang="en-US" sz="1600" dirty="0" smtClean="0">
                  <a:latin typeface="Arial Rounded MT Bold" pitchFamily="34" charset="0"/>
                </a:rPr>
                <a:t>Al </a:t>
              </a:r>
            </a:p>
            <a:p>
              <a:pPr algn="ctr"/>
              <a:r>
                <a:rPr lang="en-US" sz="1200" dirty="0" smtClean="0">
                  <a:latin typeface="Arial Rounded MT Bold" pitchFamily="34" charset="0"/>
                </a:rPr>
                <a:t>600 </a:t>
              </a:r>
              <a:r>
                <a:rPr lang="en-US" sz="1200" dirty="0" err="1" smtClean="0">
                  <a:latin typeface="Arial Rounded MT Bold" pitchFamily="34" charset="0"/>
                </a:rPr>
                <a:t>pps</a:t>
              </a:r>
              <a:endParaRPr lang="en-US" sz="1200" dirty="0" smtClean="0">
                <a:latin typeface="Arial Rounded MT Bold" pitchFamily="34" charset="0"/>
              </a:endParaRPr>
            </a:p>
          </p:txBody>
        </p:sp>
        <p:pic>
          <p:nvPicPr>
            <p:cNvPr id="52" name="Picture 51" descr="gama_pair_M2_zoom_600_1keV_and_3keV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9158" y="3618201"/>
              <a:ext cx="5186677" cy="3011200"/>
            </a:xfrm>
            <a:prstGeom prst="rect">
              <a:avLst/>
            </a:prstGeom>
            <a:ln w="25400">
              <a:solidFill>
                <a:srgbClr val="00B050"/>
              </a:solidFill>
              <a:prstDash val="sysDot"/>
            </a:ln>
          </p:spPr>
        </p:pic>
        <p:sp>
          <p:nvSpPr>
            <p:cNvPr id="56" name="TextBox 55"/>
            <p:cNvSpPr txBox="1"/>
            <p:nvPr/>
          </p:nvSpPr>
          <p:spPr>
            <a:xfrm>
              <a:off x="915343" y="5955738"/>
              <a:ext cx="821857" cy="215444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 err="1">
                  <a:solidFill>
                    <a:srgbClr val="FF0000"/>
                  </a:solidFill>
                  <a:latin typeface="Arial Rounded MT Bold" pitchFamily="34" charset="0"/>
                </a:rPr>
                <a:t>m</a:t>
              </a:r>
              <a:r>
                <a:rPr lang="en-US" sz="1400" dirty="0" err="1" smtClean="0">
                  <a:solidFill>
                    <a:srgbClr val="FF0000"/>
                  </a:solidFill>
                  <a:latin typeface="Arial Rounded MT Bold" pitchFamily="34" charset="0"/>
                </a:rPr>
                <a:t>ult</a:t>
              </a:r>
              <a:r>
                <a:rPr lang="en-US" sz="1400" dirty="0" smtClean="0">
                  <a:solidFill>
                    <a:srgbClr val="FF0000"/>
                  </a:solidFill>
                  <a:latin typeface="Arial Rounded MT Bold" pitchFamily="34" charset="0"/>
                </a:rPr>
                <a:t> </a:t>
              </a:r>
              <a:r>
                <a:rPr lang="en-US" sz="1400" baseline="-25000" dirty="0" smtClean="0">
                  <a:solidFill>
                    <a:srgbClr val="FF0000"/>
                  </a:solidFill>
                  <a:latin typeface="Arial Rounded MT Bold" pitchFamily="34" charset="0"/>
                </a:rPr>
                <a:t>Si</a:t>
              </a:r>
              <a:r>
                <a:rPr lang="en-US" sz="1400" dirty="0" smtClean="0">
                  <a:solidFill>
                    <a:srgbClr val="FF0000"/>
                  </a:solidFill>
                  <a:latin typeface="Arial Rounded MT Bold" pitchFamily="34" charset="0"/>
                </a:rPr>
                <a:t> </a:t>
              </a:r>
              <a:r>
                <a:rPr lang="en-US" sz="14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≥ 2</a:t>
              </a:r>
              <a:r>
                <a:rPr lang="en-US" sz="1200" dirty="0" smtClean="0">
                  <a:solidFill>
                    <a:srgbClr val="FF0000"/>
                  </a:solidFill>
                  <a:latin typeface="Arial Rounded MT Bold" pitchFamily="34" charset="0"/>
                </a:rPr>
                <a:t> </a:t>
              </a:r>
              <a:endParaRPr lang="en-US" sz="1200" dirty="0" smtClean="0">
                <a:latin typeface="Arial Rounded MT Bold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 rot="16200000">
              <a:off x="1468760" y="3977802"/>
              <a:ext cx="956107" cy="169277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100" baseline="30000" dirty="0" smtClean="0">
                  <a:solidFill>
                    <a:srgbClr val="FF0000"/>
                  </a:solidFill>
                  <a:latin typeface="Arial Rounded MT Bold" pitchFamily="34" charset="0"/>
                </a:rPr>
                <a:t>74</a:t>
              </a:r>
              <a:r>
                <a:rPr lang="en-US" sz="1100" dirty="0" smtClean="0">
                  <a:solidFill>
                    <a:srgbClr val="FF0000"/>
                  </a:solidFill>
                  <a:latin typeface="Arial Rounded MT Bold" pitchFamily="34" charset="0"/>
                </a:rPr>
                <a:t>Ge (</a:t>
              </a:r>
              <a:r>
                <a:rPr lang="en-US" sz="1100" dirty="0" err="1" smtClean="0">
                  <a:solidFill>
                    <a:srgbClr val="FF0000"/>
                  </a:solidFill>
                  <a:latin typeface="Arial Rounded MT Bold" pitchFamily="34" charset="0"/>
                </a:rPr>
                <a:t>n,n</a:t>
              </a:r>
              <a:r>
                <a:rPr lang="en-US" sz="1100" dirty="0" smtClean="0">
                  <a:solidFill>
                    <a:srgbClr val="FF0000"/>
                  </a:solidFill>
                  <a:latin typeface="Arial Rounded MT Bold" pitchFamily="34" charset="0"/>
                </a:rPr>
                <a:t>’)</a:t>
              </a:r>
              <a:endParaRPr lang="en-US" sz="1050" dirty="0" smtClean="0">
                <a:latin typeface="Arial Rounded MT Bold" pitchFamily="34" charset="0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 rot="16200000">
            <a:off x="1782943" y="3993554"/>
            <a:ext cx="682812" cy="169277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0070C0"/>
                </a:solidFill>
                <a:latin typeface="Arial Rounded MT Bold" pitchFamily="34" charset="0"/>
              </a:rPr>
              <a:t>607 </a:t>
            </a:r>
            <a:r>
              <a:rPr lang="en-US" sz="1100" dirty="0" err="1" smtClean="0">
                <a:solidFill>
                  <a:srgbClr val="0070C0"/>
                </a:solidFill>
                <a:latin typeface="Arial Rounded MT Bold" pitchFamily="34" charset="0"/>
              </a:rPr>
              <a:t>keV</a:t>
            </a:r>
            <a:endParaRPr lang="en-US" sz="1050" dirty="0" smtClean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6300000" y="4673520"/>
            <a:ext cx="0" cy="305663"/>
          </a:xfrm>
          <a:prstGeom prst="straightConnector1">
            <a:avLst/>
          </a:prstGeom>
          <a:ln w="38100">
            <a:solidFill>
              <a:srgbClr val="0070C0"/>
            </a:solidFill>
            <a:prstDash val="sysDot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888935" y="4734018"/>
            <a:ext cx="410928" cy="184666"/>
          </a:xfrm>
          <a:prstGeom prst="rect">
            <a:avLst/>
          </a:prstGeom>
          <a:noFill/>
          <a:effectLst>
            <a:softEdge rad="63500"/>
          </a:effectLst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  <a:latin typeface="Arial Rounded MT Bold" pitchFamily="34" charset="0"/>
              </a:rPr>
              <a:t>E2</a:t>
            </a:r>
          </a:p>
        </p:txBody>
      </p:sp>
      <p:sp>
        <p:nvSpPr>
          <p:cNvPr id="65" name="TextBox 64"/>
          <p:cNvSpPr txBox="1"/>
          <p:nvPr/>
        </p:nvSpPr>
        <p:spPr>
          <a:xfrm rot="16200000">
            <a:off x="6142524" y="4356000"/>
            <a:ext cx="341407" cy="169276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0070C0"/>
                </a:solidFill>
                <a:latin typeface="Arial Rounded MT Bold" pitchFamily="34" charset="0"/>
              </a:rPr>
              <a:t>607</a:t>
            </a:r>
            <a:endParaRPr lang="en-US" sz="1050" dirty="0" smtClean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291383" y="4167995"/>
            <a:ext cx="1202226" cy="677108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  <a:latin typeface="Arial Rounded MT Bold" pitchFamily="34" charset="0"/>
              </a:rPr>
              <a:t>Large error in</a:t>
            </a:r>
          </a:p>
          <a:p>
            <a:pPr algn="ctr"/>
            <a:r>
              <a:rPr lang="en-US" sz="1600" dirty="0" smtClean="0">
                <a:solidFill>
                  <a:srgbClr val="0070C0"/>
                </a:solidFill>
                <a:latin typeface="Arial Rounded MT Bold" pitchFamily="34" charset="0"/>
              </a:rPr>
              <a:t>I</a:t>
            </a:r>
            <a:r>
              <a:rPr lang="en-US" sz="1600" baseline="-25000" dirty="0" smtClean="0">
                <a:solidFill>
                  <a:srgbClr val="0070C0"/>
                </a:solidFill>
                <a:latin typeface="Arial Rounded MT Bold" pitchFamily="34" charset="0"/>
              </a:rPr>
              <a:t>607</a:t>
            </a:r>
            <a:r>
              <a:rPr lang="en-US" sz="1600" dirty="0" smtClean="0">
                <a:solidFill>
                  <a:srgbClr val="0070C0"/>
                </a:solidFill>
                <a:latin typeface="Arial Rounded MT Bold" pitchFamily="34" charset="0"/>
              </a:rPr>
              <a:t>/I</a:t>
            </a:r>
            <a:r>
              <a:rPr lang="en-US" sz="1600" baseline="-25000" dirty="0" smtClean="0">
                <a:solidFill>
                  <a:srgbClr val="0070C0"/>
                </a:solidFill>
                <a:latin typeface="Arial Rounded MT Bold" pitchFamily="34" charset="0"/>
              </a:rPr>
              <a:t>3326</a:t>
            </a:r>
            <a:endParaRPr lang="en-US" sz="1200" baseline="-25000" dirty="0">
              <a:solidFill>
                <a:srgbClr val="0070C0"/>
              </a:solidFill>
              <a:latin typeface="Arial Rounded MT Bold" pitchFamily="34" charset="0"/>
            </a:endParaRPr>
          </a:p>
          <a:p>
            <a:pPr algn="ctr"/>
            <a:r>
              <a:rPr lang="en-US" sz="1200" dirty="0" smtClean="0">
                <a:solidFill>
                  <a:srgbClr val="0070C0"/>
                </a:solidFill>
                <a:latin typeface="Arial Rounded MT Bold" pitchFamily="34" charset="0"/>
              </a:rPr>
              <a:t> branching ratio </a:t>
            </a:r>
            <a:endParaRPr lang="en-US" sz="1100" dirty="0" smtClean="0">
              <a:solidFill>
                <a:srgbClr val="0070C0"/>
              </a:solidFill>
              <a:latin typeface="Arial Rounded MT Bold" pitchFamily="34" charset="0"/>
            </a:endParaRPr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99" y="3800833"/>
            <a:ext cx="7638571" cy="479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TextBox 61"/>
          <p:cNvSpPr txBox="1"/>
          <p:nvPr/>
        </p:nvSpPr>
        <p:spPr>
          <a:xfrm>
            <a:off x="6288481" y="1981961"/>
            <a:ext cx="29333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Grevy</a:t>
            </a:r>
            <a:r>
              <a:rPr lang="en-GB" dirty="0" smtClean="0"/>
              <a:t> el al., ARIS 2011</a:t>
            </a:r>
          </a:p>
          <a:p>
            <a:r>
              <a:rPr lang="en-GB" dirty="0" smtClean="0"/>
              <a:t>F. </a:t>
            </a:r>
            <a:r>
              <a:rPr lang="en-GB" dirty="0" err="1" smtClean="0"/>
              <a:t>Rotaru</a:t>
            </a:r>
            <a:r>
              <a:rPr lang="en-GB" dirty="0" smtClean="0"/>
              <a:t> et al.,</a:t>
            </a:r>
          </a:p>
          <a:p>
            <a:r>
              <a:rPr lang="en-GB" dirty="0"/>
              <a:t> </a:t>
            </a:r>
            <a:r>
              <a:rPr lang="en-GB" dirty="0" smtClean="0"/>
              <a:t>     </a:t>
            </a:r>
            <a:r>
              <a:rPr lang="en-GB" dirty="0" err="1" smtClean="0"/>
              <a:t>Colloque</a:t>
            </a:r>
            <a:r>
              <a:rPr lang="en-GB" dirty="0" smtClean="0"/>
              <a:t> GANIL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757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4" grpId="0"/>
      <p:bldP spid="65" grpId="0" animBg="1"/>
      <p:bldP spid="66" grpId="0" animBg="1"/>
      <p:bldP spid="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1866701" y="-88902"/>
            <a:ext cx="5464416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414338">
              <a:lnSpc>
                <a:spcPts val="405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Recent results from GANIL: beta-times</a:t>
            </a:r>
            <a:endParaRPr lang="en-US" sz="24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6" name="Picture 5" descr="gamma_pairM3_coinc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734" y="576263"/>
            <a:ext cx="6567620" cy="260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1981200" y="1143000"/>
            <a:ext cx="3276203" cy="655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803" tIns="50402" rIns="100803" bIns="50402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Comic Sans MS" pitchFamily="66" charset="0"/>
              </a:rPr>
              <a:t>Gamma spectrum gated </a:t>
            </a:r>
            <a:endParaRPr lang="ro-RO" sz="1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sz="1800" dirty="0" smtClean="0">
                <a:solidFill>
                  <a:srgbClr val="FF0000"/>
                </a:solidFill>
                <a:latin typeface="Comic Sans MS" pitchFamily="66" charset="0"/>
              </a:rPr>
              <a:t>by</a:t>
            </a:r>
            <a:r>
              <a:rPr lang="ro-RO" sz="18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o-RO" sz="1800" dirty="0" err="1" smtClean="0">
                <a:solidFill>
                  <a:srgbClr val="FF0000"/>
                </a:solidFill>
                <a:latin typeface="Comic Sans MS" pitchFamily="66" charset="0"/>
              </a:rPr>
              <a:t>mult</a:t>
            </a:r>
            <a:r>
              <a:rPr lang="ro-RO" sz="1800" b="1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Si</a:t>
            </a:r>
            <a:r>
              <a:rPr lang="ro-RO" sz="1800" dirty="0" smtClean="0">
                <a:solidFill>
                  <a:srgbClr val="FF0000"/>
                </a:solidFill>
                <a:latin typeface="Comic Sans MS" pitchFamily="66" charset="0"/>
                <a:sym typeface="Symbol"/>
              </a:rPr>
              <a:t>3</a:t>
            </a:r>
            <a:r>
              <a:rPr lang="en-US" sz="1800" dirty="0" smtClean="0">
                <a:solidFill>
                  <a:srgbClr val="FF0000"/>
                </a:solidFill>
                <a:latin typeface="Comic Sans MS" pitchFamily="66" charset="0"/>
                <a:sym typeface="Symbol"/>
              </a:rPr>
              <a:t> events </a:t>
            </a:r>
            <a:endParaRPr lang="en-US" sz="1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6558707" y="658252"/>
            <a:ext cx="2585293" cy="1625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803" tIns="50402" rIns="100803" bIns="50402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   Conclusion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: </a:t>
            </a:r>
          </a:p>
          <a:p>
            <a:endParaRPr lang="en-US" sz="900" i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en-US" dirty="0" smtClean="0">
                <a:latin typeface="Comic Sans MS" pitchFamily="66" charset="0"/>
              </a:rPr>
              <a:t>the 0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+ isomer</a:t>
            </a:r>
          </a:p>
          <a:p>
            <a:pPr algn="ctr"/>
            <a:r>
              <a:rPr lang="en-US" dirty="0" smtClean="0">
                <a:latin typeface="Comic Sans MS" pitchFamily="66" charset="0"/>
              </a:rPr>
              <a:t>is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mainly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</a:rPr>
              <a:t>directly</a:t>
            </a:r>
            <a:r>
              <a:rPr lang="en-US" dirty="0" smtClean="0">
                <a:latin typeface="Comic Sans MS" pitchFamily="66" charset="0"/>
              </a:rPr>
              <a:t> populated in the </a:t>
            </a:r>
          </a:p>
          <a:p>
            <a:pPr algn="ctr"/>
            <a:r>
              <a:rPr lang="en-US" dirty="0" smtClean="0">
                <a:latin typeface="Comic Sans MS" pitchFamily="66" charset="0"/>
              </a:rPr>
              <a:t>beta-decay of </a:t>
            </a:r>
            <a:r>
              <a:rPr lang="en-US" baseline="30000" dirty="0" smtClean="0">
                <a:latin typeface="Comic Sans MS" pitchFamily="66" charset="0"/>
              </a:rPr>
              <a:t>34</a:t>
            </a:r>
            <a:r>
              <a:rPr lang="en-US" dirty="0" smtClean="0">
                <a:latin typeface="Comic Sans MS" pitchFamily="66" charset="0"/>
              </a:rPr>
              <a:t>Al</a:t>
            </a:r>
            <a:endParaRPr lang="en-US" dirty="0">
              <a:latin typeface="Comic Sans MS" pitchFamily="66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-1" y="2475118"/>
            <a:ext cx="9057705" cy="4095713"/>
            <a:chOff x="-1" y="2475118"/>
            <a:chExt cx="9057705" cy="4095713"/>
          </a:xfrm>
        </p:grpSpPr>
        <p:grpSp>
          <p:nvGrpSpPr>
            <p:cNvPr id="9" name="Group 8"/>
            <p:cNvGrpSpPr/>
            <p:nvPr/>
          </p:nvGrpSpPr>
          <p:grpSpPr>
            <a:xfrm>
              <a:off x="4988708" y="2475118"/>
              <a:ext cx="4068996" cy="4095713"/>
              <a:chOff x="5578158" y="78737"/>
              <a:chExt cx="4347270" cy="4095713"/>
            </a:xfrm>
          </p:grpSpPr>
          <p:grpSp>
            <p:nvGrpSpPr>
              <p:cNvPr id="10" name="Group 22"/>
              <p:cNvGrpSpPr/>
              <p:nvPr/>
            </p:nvGrpSpPr>
            <p:grpSpPr>
              <a:xfrm>
                <a:off x="5578158" y="78737"/>
                <a:ext cx="4347270" cy="4095713"/>
                <a:chOff x="6617248" y="71414"/>
                <a:chExt cx="3943350" cy="3714776"/>
              </a:xfrm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13" name="Group 25"/>
                <p:cNvGrpSpPr/>
                <p:nvPr/>
              </p:nvGrpSpPr>
              <p:grpSpPr>
                <a:xfrm>
                  <a:off x="6617248" y="71414"/>
                  <a:ext cx="3943350" cy="3714776"/>
                  <a:chOff x="5045612" y="71414"/>
                  <a:chExt cx="3943350" cy="3714776"/>
                </a:xfrm>
              </p:grpSpPr>
              <p:pic>
                <p:nvPicPr>
                  <p:cNvPr id="15" name="Picture 14"/>
                  <p:cNvPicPr/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5045612" y="71414"/>
                    <a:ext cx="3943350" cy="3714776"/>
                  </a:xfrm>
                  <a:prstGeom prst="rect">
                    <a:avLst/>
                  </a:prstGeom>
                  <a:noFill/>
                  <a:ln w="19050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>
                    <a:outerShdw blurRad="50800" dist="50800" dir="5400000" algn="ctr" rotWithShape="0">
                      <a:srgbClr val="000000"/>
                    </a:outerShdw>
                  </a:effectLst>
                </p:spPr>
              </p:pic>
              <p:grpSp>
                <p:nvGrpSpPr>
                  <p:cNvPr id="16" name="Group 24"/>
                  <p:cNvGrpSpPr/>
                  <p:nvPr/>
                </p:nvGrpSpPr>
                <p:grpSpPr>
                  <a:xfrm>
                    <a:off x="6343690" y="2515701"/>
                    <a:ext cx="1768893" cy="961911"/>
                    <a:chOff x="6343690" y="2515701"/>
                    <a:chExt cx="1768893" cy="961911"/>
                  </a:xfrm>
                </p:grpSpPr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>
                      <a:off x="6343690" y="2759211"/>
                      <a:ext cx="972000" cy="1660"/>
                    </a:xfrm>
                    <a:prstGeom prst="line">
                      <a:avLst/>
                    </a:prstGeom>
                    <a:ln w="19050">
                      <a:solidFill>
                        <a:srgbClr val="3346F7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" name="Rectangle 17"/>
                    <p:cNvSpPr/>
                    <p:nvPr/>
                  </p:nvSpPr>
                  <p:spPr>
                    <a:xfrm>
                      <a:off x="7330371" y="2710583"/>
                      <a:ext cx="782212" cy="10671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anchor="ctr"/>
                    <a:lstStyle/>
                    <a:p>
                      <a:pPr>
                        <a:defRPr/>
                      </a:pPr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2719 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US" sz="1200" b="1" baseline="-250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en-US" sz="1200" b="1" baseline="30000" dirty="0" smtClean="0">
                          <a:solidFill>
                            <a:srgbClr val="FF0000"/>
                          </a:solidFill>
                          <a:sym typeface="Symbol"/>
                        </a:rPr>
                        <a:t>+</a:t>
                      </a:r>
                      <a:r>
                        <a:rPr lang="ro-RO" sz="1200" b="1" dirty="0" smtClean="0">
                          <a:solidFill>
                            <a:srgbClr val="FF0000"/>
                          </a:solidFill>
                          <a:sym typeface="Symbol"/>
                        </a:rPr>
                        <a:t> </a:t>
                      </a:r>
                      <a:endParaRPr lang="en-US" sz="12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cxnSp>
                  <p:nvCxnSpPr>
                    <p:cNvPr id="19" name="Straight Arrow Connector 18"/>
                    <p:cNvCxnSpPr/>
                    <p:nvPr/>
                  </p:nvCxnSpPr>
                  <p:spPr>
                    <a:xfrm rot="5400000">
                      <a:off x="6215481" y="3117654"/>
                      <a:ext cx="716741" cy="3175"/>
                    </a:xfrm>
                    <a:prstGeom prst="straightConnector1">
                      <a:avLst/>
                    </a:prstGeom>
                    <a:ln w="31750">
                      <a:solidFill>
                        <a:srgbClr val="FF0000"/>
                      </a:solidFill>
                      <a:prstDash val="sysDot"/>
                      <a:tailEnd type="stealth" w="lg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Arrow Connector 19"/>
                    <p:cNvCxnSpPr/>
                    <p:nvPr/>
                  </p:nvCxnSpPr>
                  <p:spPr>
                    <a:xfrm rot="5400000">
                      <a:off x="6390469" y="2640907"/>
                      <a:ext cx="252000" cy="1588"/>
                    </a:xfrm>
                    <a:prstGeom prst="straightConnector1">
                      <a:avLst/>
                    </a:prstGeom>
                    <a:ln w="22225">
                      <a:solidFill>
                        <a:srgbClr val="0070C0"/>
                      </a:solidFill>
                      <a:tailEnd type="stealth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14" name="Rectangle 13"/>
                <p:cNvSpPr/>
                <p:nvPr/>
              </p:nvSpPr>
              <p:spPr>
                <a:xfrm>
                  <a:off x="7563687" y="142852"/>
                  <a:ext cx="192725" cy="13965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anchor="ctr"/>
                <a:lstStyle/>
                <a:p>
                  <a:pPr algn="ctr">
                    <a:defRPr/>
                  </a:pPr>
                  <a:r>
                    <a:rPr lang="en-US" sz="1200" b="1" i="1" dirty="0">
                      <a:solidFill>
                        <a:schemeClr val="tx1"/>
                      </a:solidFill>
                    </a:rPr>
                    <a:t>4</a:t>
                  </a:r>
                  <a:r>
                    <a:rPr lang="en-US" sz="1200" b="1" i="1" baseline="30000" dirty="0">
                      <a:solidFill>
                        <a:schemeClr val="tx1"/>
                      </a:solidFill>
                      <a:sym typeface="Symbol"/>
                    </a:rPr>
                    <a:t></a:t>
                  </a:r>
                  <a:endParaRPr lang="en-US" sz="1200" b="1" i="1" baseline="300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1" name="Rectangle 10"/>
              <p:cNvSpPr/>
              <p:nvPr/>
            </p:nvSpPr>
            <p:spPr>
              <a:xfrm rot="16200000">
                <a:off x="7019700" y="2526140"/>
                <a:ext cx="361704" cy="13264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>
                  <a:defRPr/>
                </a:pPr>
                <a:r>
                  <a:rPr lang="en-GB" sz="1200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ro-RO" sz="1100" i="1" dirty="0" smtClean="0">
                    <a:solidFill>
                      <a:srgbClr val="0070C0"/>
                    </a:solidFill>
                  </a:rPr>
                  <a:t>607</a:t>
                </a:r>
                <a:endParaRPr lang="en-US" sz="1200" i="1" baseline="30000" dirty="0">
                  <a:solidFill>
                    <a:srgbClr val="0070C0"/>
                  </a:solidFill>
                </a:endParaRPr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 rot="5400000">
                <a:off x="7451751" y="2607568"/>
                <a:ext cx="324000" cy="1588"/>
              </a:xfrm>
              <a:prstGeom prst="straightConnector1">
                <a:avLst/>
              </a:prstGeom>
              <a:ln w="317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765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3334420"/>
              <a:ext cx="4876802" cy="30944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1917501" y="4029226"/>
              <a:ext cx="2170782" cy="184666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>
                  <a:latin typeface="Arial Rounded MT Bold" pitchFamily="34" charset="0"/>
                </a:rPr>
                <a:t>Gate on 929 </a:t>
              </a:r>
              <a:r>
                <a:rPr lang="en-US" sz="1200" dirty="0" err="1" smtClean="0">
                  <a:latin typeface="Arial Rounded MT Bold" pitchFamily="34" charset="0"/>
                </a:rPr>
                <a:t>keV</a:t>
              </a:r>
              <a:r>
                <a:rPr lang="en-US" sz="1200" dirty="0" smtClean="0">
                  <a:latin typeface="Arial Rounded MT Bold" pitchFamily="34" charset="0"/>
                </a:rPr>
                <a:t> : 54.4 (5) </a:t>
              </a:r>
              <a:r>
                <a:rPr lang="en-US" sz="1200" dirty="0" err="1" smtClean="0">
                  <a:latin typeface="Arial Rounded MT Bold" pitchFamily="34" charset="0"/>
                </a:rPr>
                <a:t>ms</a:t>
              </a:r>
              <a:endParaRPr lang="en-US" sz="1100" dirty="0" smtClean="0">
                <a:latin typeface="Arial Rounded MT Bold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81310" y="5505597"/>
              <a:ext cx="2170782" cy="184666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  <a:latin typeface="Arial Rounded MT Bold" pitchFamily="34" charset="0"/>
                </a:rPr>
                <a:t>Gate on 551 </a:t>
              </a:r>
              <a:r>
                <a:rPr lang="en-US" sz="1200" dirty="0" err="1" smtClean="0">
                  <a:solidFill>
                    <a:srgbClr val="FF0000"/>
                  </a:solidFill>
                  <a:latin typeface="Arial Rounded MT Bold" pitchFamily="34" charset="0"/>
                </a:rPr>
                <a:t>keV</a:t>
              </a:r>
              <a:r>
                <a:rPr lang="en-US" sz="1200" dirty="0" smtClean="0">
                  <a:solidFill>
                    <a:srgbClr val="FF0000"/>
                  </a:solidFill>
                  <a:latin typeface="Arial Rounded MT Bold" pitchFamily="34" charset="0"/>
                </a:rPr>
                <a:t> : 26 (1) </a:t>
              </a:r>
              <a:r>
                <a:rPr lang="en-US" sz="1200" dirty="0" err="1" smtClean="0">
                  <a:solidFill>
                    <a:srgbClr val="FF0000"/>
                  </a:solidFill>
                  <a:latin typeface="Arial Rounded MT Bold" pitchFamily="34" charset="0"/>
                </a:rPr>
                <a:t>ms</a:t>
              </a:r>
              <a:endParaRPr lang="en-US" sz="1100" dirty="0" smtClean="0">
                <a:solidFill>
                  <a:srgbClr val="FF0000"/>
                </a:solidFill>
                <a:latin typeface="Arial Rounded MT Bold" pitchFamily="34" charset="0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2494352" y="4234942"/>
              <a:ext cx="457740" cy="288032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1447800" y="5169693"/>
              <a:ext cx="533400" cy="33590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7200901" y="2553882"/>
              <a:ext cx="1790699" cy="369332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 smtClean="0">
                  <a:latin typeface="Arial Rounded MT Bold" pitchFamily="34" charset="0"/>
                </a:rPr>
                <a:t>S. </a:t>
              </a:r>
              <a:r>
                <a:rPr lang="en-US" sz="1200" dirty="0" err="1" smtClean="0">
                  <a:latin typeface="Arial Rounded MT Bold" pitchFamily="34" charset="0"/>
                </a:rPr>
                <a:t>Nummela</a:t>
              </a:r>
              <a:r>
                <a:rPr lang="en-US" sz="1200" dirty="0" smtClean="0">
                  <a:latin typeface="Arial Rounded MT Bold" pitchFamily="34" charset="0"/>
                </a:rPr>
                <a:t> et al., PRC63(2001)044316</a:t>
              </a:r>
              <a:endParaRPr lang="en-US" sz="1100" dirty="0" smtClean="0">
                <a:latin typeface="Arial Rounded MT Bold" pitchFamily="34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468633" y="3610689"/>
            <a:ext cx="2509178" cy="276999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/>
                </a:solidFill>
                <a:latin typeface="+mn-lt"/>
              </a:rPr>
              <a:t>Gated beta-times spectra</a:t>
            </a:r>
            <a:endParaRPr lang="en-US" sz="1600" dirty="0" smtClean="0">
              <a:solidFill>
                <a:schemeClr val="accent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1924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0"/>
            <a:ext cx="4129087" cy="2956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445" y="3235253"/>
            <a:ext cx="4038600" cy="33067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33600" y="3067880"/>
            <a:ext cx="2170782" cy="169277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</a:rPr>
              <a:t>Monte Carlo Shell Model</a:t>
            </a:r>
            <a:endParaRPr lang="en-US" sz="105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400" y="2664767"/>
            <a:ext cx="1317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P. </a:t>
            </a:r>
            <a:r>
              <a:rPr lang="en-US" sz="1200" dirty="0" err="1" smtClean="0">
                <a:solidFill>
                  <a:srgbClr val="0070C0"/>
                </a:solidFill>
              </a:rPr>
              <a:t>Himpe</a:t>
            </a:r>
            <a:r>
              <a:rPr lang="en-US" sz="1200" dirty="0" smtClean="0">
                <a:solidFill>
                  <a:srgbClr val="0070C0"/>
                </a:solidFill>
              </a:rPr>
              <a:t> et al.,</a:t>
            </a:r>
          </a:p>
          <a:p>
            <a:r>
              <a:rPr lang="en-US" sz="1200" dirty="0" smtClean="0">
                <a:solidFill>
                  <a:srgbClr val="0070C0"/>
                </a:solidFill>
              </a:rPr>
              <a:t>PLB658(’08)203</a:t>
            </a:r>
            <a:endParaRPr lang="en-GB" sz="1200" dirty="0">
              <a:solidFill>
                <a:srgbClr val="0070C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414859" y="2915519"/>
            <a:ext cx="5219700" cy="3397841"/>
            <a:chOff x="4343400" y="2895600"/>
            <a:chExt cx="5219700" cy="3397841"/>
          </a:xfrm>
        </p:grpSpPr>
        <p:pic>
          <p:nvPicPr>
            <p:cNvPr id="5" name="Picture 4" descr="al34_levels_SM_MCSM_Antoine.jpg"/>
            <p:cNvPicPr>
              <a:picLocks noChangeAspect="1"/>
            </p:cNvPicPr>
            <p:nvPr/>
          </p:nvPicPr>
          <p:blipFill rotWithShape="1">
            <a:blip r:embed="rId4" cstate="print"/>
            <a:srcRect l="70483" r="-70483"/>
            <a:stretch/>
          </p:blipFill>
          <p:spPr>
            <a:xfrm>
              <a:off x="4343400" y="2895600"/>
              <a:ext cx="5219700" cy="3372441"/>
            </a:xfrm>
            <a:prstGeom prst="rect">
              <a:avLst/>
            </a:prstGeom>
          </p:spPr>
        </p:pic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6096000" y="6016442"/>
              <a:ext cx="220736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o-RO" sz="1200" b="1" dirty="0" smtClean="0">
                  <a:solidFill>
                    <a:srgbClr val="3346F7"/>
                  </a:solidFill>
                  <a:latin typeface="Arial Narrow" pitchFamily="34" charset="0"/>
                </a:rPr>
                <a:t>8</a:t>
              </a:r>
              <a:r>
                <a:rPr lang="en-GB" sz="1200" b="1" dirty="0" smtClean="0">
                  <a:solidFill>
                    <a:srgbClr val="3346F7"/>
                  </a:solidFill>
                  <a:latin typeface="Arial Narrow" pitchFamily="34" charset="0"/>
                </a:rPr>
                <a:t>0</a:t>
              </a:r>
              <a:r>
                <a:rPr lang="en-US" sz="1200" b="1" dirty="0" smtClean="0">
                  <a:solidFill>
                    <a:srgbClr val="3346F7"/>
                  </a:solidFill>
                  <a:latin typeface="Arial Narrow" pitchFamily="34" charset="0"/>
                </a:rPr>
                <a:t>% </a:t>
              </a:r>
              <a:r>
                <a:rPr lang="en-US" sz="1200" b="1" dirty="0" smtClean="0">
                  <a:solidFill>
                    <a:srgbClr val="3346F7"/>
                  </a:solidFill>
                  <a:latin typeface="Times New Roman"/>
                  <a:cs typeface="Times New Roman"/>
                </a:rPr>
                <a:t>−</a:t>
              </a:r>
              <a:r>
                <a:rPr lang="en-US" sz="1200" b="1" dirty="0" smtClean="0">
                  <a:solidFill>
                    <a:srgbClr val="3346F7"/>
                  </a:solidFill>
                  <a:latin typeface="Arial Narrow" pitchFamily="34" charset="0"/>
                </a:rPr>
                <a:t> </a:t>
              </a:r>
              <a:r>
                <a:rPr lang="en-US" sz="1200" b="1" dirty="0">
                  <a:solidFill>
                    <a:srgbClr val="3346F7"/>
                  </a:solidFill>
                  <a:latin typeface="Arial Narrow" pitchFamily="34" charset="0"/>
                </a:rPr>
                <a:t>0ħ</a:t>
              </a:r>
              <a:r>
                <a:rPr lang="en-US" sz="1200" b="1" dirty="0">
                  <a:solidFill>
                    <a:srgbClr val="3346F7"/>
                  </a:solidFill>
                  <a:latin typeface="Arial Narrow" pitchFamily="34" charset="0"/>
                  <a:sym typeface="Symbol" pitchFamily="16" charset="2"/>
                </a:rPr>
                <a:t></a:t>
              </a:r>
              <a:r>
                <a:rPr lang="en-US" sz="1200" b="1" dirty="0">
                  <a:solidFill>
                    <a:srgbClr val="3346F7"/>
                  </a:solidFill>
                  <a:latin typeface="Arial Narrow" pitchFamily="34" charset="0"/>
                </a:rPr>
                <a:t>,  </a:t>
              </a:r>
              <a:r>
                <a:rPr lang="en-GB" sz="1200" dirty="0" smtClean="0">
                  <a:solidFill>
                    <a:srgbClr val="3346F7"/>
                  </a:solidFill>
                  <a:latin typeface="Arial Narrow" pitchFamily="34" charset="0"/>
                </a:rPr>
                <a:t>20</a:t>
              </a:r>
              <a:r>
                <a:rPr lang="en-US" sz="1200" b="1" dirty="0" smtClean="0">
                  <a:solidFill>
                    <a:srgbClr val="3346F7"/>
                  </a:solidFill>
                  <a:latin typeface="Arial Narrow" pitchFamily="34" charset="0"/>
                </a:rPr>
                <a:t>% </a:t>
              </a:r>
              <a:r>
                <a:rPr lang="en-US" sz="1200" dirty="0">
                  <a:solidFill>
                    <a:srgbClr val="3346F7"/>
                  </a:solidFill>
                  <a:latin typeface="Times New Roman"/>
                  <a:cs typeface="Times New Roman"/>
                </a:rPr>
                <a:t>−</a:t>
              </a:r>
              <a:r>
                <a:rPr lang="ro-RO" sz="1200" b="1" dirty="0" smtClean="0">
                  <a:solidFill>
                    <a:srgbClr val="3346F7"/>
                  </a:solidFill>
                  <a:latin typeface="Arial Narrow" pitchFamily="34" charset="0"/>
                </a:rPr>
                <a:t> </a:t>
              </a:r>
              <a:r>
                <a:rPr lang="en-US" sz="1200" b="1" dirty="0" smtClean="0">
                  <a:solidFill>
                    <a:srgbClr val="3346F7"/>
                  </a:solidFill>
                  <a:latin typeface="Arial Narrow" pitchFamily="34" charset="0"/>
                </a:rPr>
                <a:t>2ħ</a:t>
              </a:r>
              <a:r>
                <a:rPr lang="en-US" sz="1200" b="1" dirty="0" smtClean="0">
                  <a:solidFill>
                    <a:srgbClr val="3346F7"/>
                  </a:solidFill>
                  <a:latin typeface="Arial Narrow" pitchFamily="34" charset="0"/>
                  <a:sym typeface="Symbol" pitchFamily="16" charset="2"/>
                </a:rPr>
                <a:t></a:t>
              </a:r>
              <a:r>
                <a:rPr lang="ro-RO" sz="1200" b="1" dirty="0" smtClean="0">
                  <a:solidFill>
                    <a:srgbClr val="3346F7"/>
                  </a:solidFill>
                  <a:latin typeface="Arial Narrow" pitchFamily="34" charset="0"/>
                  <a:sym typeface="Symbol" pitchFamily="16" charset="2"/>
                </a:rPr>
                <a:t> </a:t>
              </a:r>
              <a:endParaRPr lang="en-US" sz="1200" b="1" dirty="0">
                <a:solidFill>
                  <a:srgbClr val="3346F7"/>
                </a:solidFill>
                <a:latin typeface="Arial Narrow" pitchFamily="34" charset="0"/>
              </a:endParaRPr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5943600" y="4680000"/>
              <a:ext cx="18288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200" b="1" dirty="0" smtClean="0">
                  <a:solidFill>
                    <a:srgbClr val="FF0000"/>
                  </a:solidFill>
                  <a:latin typeface="Arial Narrow" pitchFamily="34" charset="0"/>
                </a:rPr>
                <a:t>~</a:t>
              </a:r>
              <a:r>
                <a:rPr lang="en-GB" sz="1200" dirty="0">
                  <a:solidFill>
                    <a:srgbClr val="FF0000"/>
                  </a:solidFill>
                  <a:latin typeface="Arial Narrow" pitchFamily="34" charset="0"/>
                </a:rPr>
                <a:t>9</a:t>
              </a:r>
              <a:r>
                <a:rPr lang="en-GB" sz="1200" b="1" dirty="0" smtClean="0">
                  <a:solidFill>
                    <a:srgbClr val="FF0000"/>
                  </a:solidFill>
                  <a:latin typeface="Arial Narrow" pitchFamily="34" charset="0"/>
                </a:rPr>
                <a:t>0</a:t>
              </a:r>
              <a:r>
                <a:rPr lang="en-US" sz="1200" b="1" dirty="0" smtClean="0">
                  <a:solidFill>
                    <a:srgbClr val="FF0000"/>
                  </a:solidFill>
                  <a:latin typeface="Arial Narrow" pitchFamily="34" charset="0"/>
                </a:rPr>
                <a:t>% </a:t>
              </a:r>
              <a:r>
                <a:rPr lang="en-US" sz="1200" b="1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−</a:t>
              </a:r>
              <a:r>
                <a:rPr lang="en-US" sz="1200" b="1" dirty="0" smtClean="0">
                  <a:solidFill>
                    <a:srgbClr val="FF0000"/>
                  </a:solidFill>
                  <a:latin typeface="Arial Narrow" pitchFamily="34" charset="0"/>
                </a:rPr>
                <a:t> 1ħ</a:t>
              </a:r>
              <a:r>
                <a:rPr lang="en-US" sz="1200" b="1" dirty="0">
                  <a:solidFill>
                    <a:srgbClr val="FF0000"/>
                  </a:solidFill>
                  <a:latin typeface="Arial Narrow" pitchFamily="34" charset="0"/>
                  <a:sym typeface="Symbol" pitchFamily="16" charset="2"/>
                </a:rPr>
                <a:t></a:t>
              </a:r>
              <a:r>
                <a:rPr lang="en-US" sz="1200" b="1" dirty="0">
                  <a:solidFill>
                    <a:srgbClr val="FF0000"/>
                  </a:solidFill>
                  <a:latin typeface="Arial Narrow" pitchFamily="34" charset="0"/>
                </a:rPr>
                <a:t>,  </a:t>
              </a:r>
              <a:r>
                <a:rPr lang="en-US" sz="1200" dirty="0">
                  <a:solidFill>
                    <a:srgbClr val="FF0000"/>
                  </a:solidFill>
                  <a:latin typeface="Arial Narrow" pitchFamily="34" charset="0"/>
                </a:rPr>
                <a:t>~</a:t>
              </a:r>
              <a:r>
                <a:rPr lang="en-GB" sz="1200" dirty="0" smtClean="0">
                  <a:solidFill>
                    <a:srgbClr val="FF0000"/>
                  </a:solidFill>
                  <a:latin typeface="Arial Narrow" pitchFamily="34" charset="0"/>
                </a:rPr>
                <a:t>1</a:t>
              </a:r>
              <a:r>
                <a:rPr lang="en-GB" sz="1200" dirty="0" smtClean="0">
                  <a:solidFill>
                    <a:srgbClr val="FF0000"/>
                  </a:solidFill>
                  <a:latin typeface="Arial Narrow" pitchFamily="34" charset="0"/>
                </a:rPr>
                <a:t>0</a:t>
              </a:r>
              <a:r>
                <a:rPr lang="en-US" sz="1200" b="1" dirty="0" smtClean="0">
                  <a:solidFill>
                    <a:srgbClr val="FF0000"/>
                  </a:solidFill>
                  <a:latin typeface="Arial Narrow" pitchFamily="34" charset="0"/>
                </a:rPr>
                <a:t>% </a:t>
              </a:r>
              <a:r>
                <a:rPr lang="en-US" sz="12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−</a:t>
              </a:r>
              <a:r>
                <a:rPr lang="en-US" sz="1200" b="1" dirty="0" smtClean="0">
                  <a:solidFill>
                    <a:srgbClr val="FF0000"/>
                  </a:solidFill>
                  <a:latin typeface="Arial Narrow" pitchFamily="34" charset="0"/>
                </a:rPr>
                <a:t> </a:t>
              </a:r>
              <a:r>
                <a:rPr lang="ro-RO" sz="1200" b="1" dirty="0" smtClean="0">
                  <a:solidFill>
                    <a:srgbClr val="FF0000"/>
                  </a:solidFill>
                  <a:latin typeface="Arial Narrow" pitchFamily="34" charset="0"/>
                </a:rPr>
                <a:t> </a:t>
              </a:r>
              <a:r>
                <a:rPr lang="en-US" sz="1200" b="1" dirty="0" smtClean="0">
                  <a:solidFill>
                    <a:srgbClr val="FF0000"/>
                  </a:solidFill>
                  <a:latin typeface="Arial Narrow" pitchFamily="34" charset="0"/>
                </a:rPr>
                <a:t>2ħ</a:t>
              </a:r>
              <a:r>
                <a:rPr lang="en-US" sz="1200" b="1" dirty="0" smtClean="0">
                  <a:solidFill>
                    <a:srgbClr val="FF0000"/>
                  </a:solidFill>
                  <a:latin typeface="Arial Narrow" pitchFamily="34" charset="0"/>
                  <a:sym typeface="Symbol" pitchFamily="16" charset="2"/>
                </a:rPr>
                <a:t></a:t>
              </a:r>
              <a:r>
                <a:rPr lang="ro-RO" sz="1200" b="1" dirty="0" smtClean="0">
                  <a:solidFill>
                    <a:srgbClr val="FF0000"/>
                  </a:solidFill>
                  <a:latin typeface="Arial Narrow" pitchFamily="34" charset="0"/>
                  <a:sym typeface="Symbol" pitchFamily="16" charset="2"/>
                </a:rPr>
                <a:t> </a:t>
              </a:r>
              <a:endParaRPr lang="en-US" sz="1200" b="1" dirty="0">
                <a:solidFill>
                  <a:srgbClr val="FF0000"/>
                </a:solidFill>
                <a:latin typeface="Arial Narrow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>
              <a:off x="4953000" y="4818499"/>
              <a:ext cx="0" cy="133644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5257800" y="4818499"/>
              <a:ext cx="533400" cy="51550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4343400" y="5094687"/>
              <a:ext cx="821857" cy="353943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0" dirty="0" smtClean="0">
                  <a:solidFill>
                    <a:srgbClr val="FF0000"/>
                  </a:solidFill>
                  <a:latin typeface="Arial Rounded MT Bold" pitchFamily="34" charset="0"/>
                </a:rPr>
                <a:t>E3</a:t>
              </a:r>
            </a:p>
            <a:p>
              <a:pPr algn="ctr"/>
              <a:r>
                <a:rPr lang="en-US" sz="1050" b="0" dirty="0" smtClean="0">
                  <a:solidFill>
                    <a:srgbClr val="FF0000"/>
                  </a:solidFill>
                  <a:latin typeface="Arial Rounded MT Bold" pitchFamily="34" charset="0"/>
                </a:rPr>
                <a:t>46%</a:t>
              </a:r>
              <a:endParaRPr lang="en-US" sz="1050" b="0" dirty="0" smtClean="0">
                <a:latin typeface="Arial Rounded MT Bold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91201" y="5279353"/>
              <a:ext cx="609600" cy="184666"/>
            </a:xfrm>
            <a:prstGeom prst="rect">
              <a:avLst/>
            </a:prstGeom>
            <a:noFill/>
            <a:effectLst>
              <a:softEdge rad="63500"/>
            </a:effectLst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β </a:t>
              </a:r>
              <a:r>
                <a:rPr lang="en-GB" sz="1200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− </a:t>
              </a:r>
              <a:r>
                <a:rPr lang="en-US" sz="1050" b="0" dirty="0" smtClean="0">
                  <a:solidFill>
                    <a:srgbClr val="FF0000"/>
                  </a:solidFill>
                  <a:latin typeface="Arial Rounded MT Bold" pitchFamily="34" charset="0"/>
                </a:rPr>
                <a:t>54%</a:t>
              </a:r>
              <a:endParaRPr lang="en-US" sz="1050" b="0" dirty="0" smtClean="0">
                <a:latin typeface="Arial Rounded MT Bold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433069" y="2956874"/>
              <a:ext cx="1390124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rgbClr val="0070C0"/>
                  </a:solidFill>
                </a:rPr>
                <a:t>ANTOINE</a:t>
              </a:r>
            </a:p>
            <a:p>
              <a:pPr algn="ctr"/>
              <a:r>
                <a:rPr lang="en-US" sz="1100" dirty="0" err="1" smtClean="0">
                  <a:solidFill>
                    <a:srgbClr val="0070C0"/>
                  </a:solidFill>
                </a:rPr>
                <a:t>modif</a:t>
              </a:r>
              <a:r>
                <a:rPr lang="en-US" sz="1100" dirty="0" smtClean="0">
                  <a:solidFill>
                    <a:srgbClr val="0070C0"/>
                  </a:solidFill>
                </a:rPr>
                <a:t>. SDPF-U-SI </a:t>
              </a:r>
              <a:endParaRPr lang="en-GB" sz="1100" dirty="0">
                <a:solidFill>
                  <a:srgbClr val="0070C0"/>
                </a:solidFill>
              </a:endParaRPr>
            </a:p>
          </p:txBody>
        </p:sp>
      </p:grpSp>
      <p:sp>
        <p:nvSpPr>
          <p:cNvPr id="22" name="Rectangle 17"/>
          <p:cNvSpPr>
            <a:spLocks noChangeArrowheads="1"/>
          </p:cNvSpPr>
          <p:nvPr/>
        </p:nvSpPr>
        <p:spPr bwMode="auto">
          <a:xfrm>
            <a:off x="4060584" y="0"/>
            <a:ext cx="4854816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414338">
              <a:lnSpc>
                <a:spcPts val="405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dirty="0">
                <a:solidFill>
                  <a:schemeClr val="accent2"/>
                </a:solidFill>
                <a:latin typeface="Times New Roman" pitchFamily="18" charset="0"/>
              </a:rPr>
              <a:t>T</a:t>
            </a:r>
            <a:r>
              <a:rPr lang="en-US" dirty="0" smtClean="0">
                <a:solidFill>
                  <a:schemeClr val="accent2"/>
                </a:solidFill>
                <a:latin typeface="Times New Roman" pitchFamily="18" charset="0"/>
              </a:rPr>
              <a:t>heoretical predictions on </a:t>
            </a:r>
            <a:r>
              <a:rPr lang="en-US" baseline="30000" dirty="0" smtClean="0">
                <a:solidFill>
                  <a:schemeClr val="accent2"/>
                </a:solidFill>
                <a:latin typeface="Times New Roman" pitchFamily="18" charset="0"/>
              </a:rPr>
              <a:t>34</a:t>
            </a:r>
            <a:r>
              <a:rPr lang="en-US" dirty="0" smtClean="0">
                <a:solidFill>
                  <a:schemeClr val="accent2"/>
                </a:solidFill>
                <a:latin typeface="Times New Roman" pitchFamily="18" charset="0"/>
              </a:rPr>
              <a:t>Al (Z=13, N=21)</a:t>
            </a:r>
            <a:endParaRPr lang="en-US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779862" y="1044532"/>
            <a:ext cx="2262563" cy="1771750"/>
            <a:chOff x="5290090" y="1371600"/>
            <a:chExt cx="1804575" cy="1379625"/>
          </a:xfrm>
        </p:grpSpPr>
        <p:grpSp>
          <p:nvGrpSpPr>
            <p:cNvPr id="23" name="Group 83"/>
            <p:cNvGrpSpPr/>
            <p:nvPr/>
          </p:nvGrpSpPr>
          <p:grpSpPr>
            <a:xfrm>
              <a:off x="5290090" y="1371600"/>
              <a:ext cx="1804575" cy="1379625"/>
              <a:chOff x="6012160" y="5301208"/>
              <a:chExt cx="1804575" cy="1379625"/>
            </a:xfr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4" name="Group 122"/>
              <p:cNvGrpSpPr/>
              <p:nvPr/>
            </p:nvGrpSpPr>
            <p:grpSpPr>
              <a:xfrm>
                <a:off x="6012160" y="5301208"/>
                <a:ext cx="1793645" cy="1379625"/>
                <a:chOff x="2603989" y="5373216"/>
                <a:chExt cx="1793645" cy="1379625"/>
              </a:xfrm>
            </p:grpSpPr>
            <p:grpSp>
              <p:nvGrpSpPr>
                <p:cNvPr id="28" name="Group 115"/>
                <p:cNvGrpSpPr/>
                <p:nvPr/>
              </p:nvGrpSpPr>
              <p:grpSpPr>
                <a:xfrm>
                  <a:off x="3275856" y="5373216"/>
                  <a:ext cx="1121778" cy="1379625"/>
                  <a:chOff x="3275856" y="5373216"/>
                  <a:chExt cx="1121778" cy="1379625"/>
                </a:xfrm>
              </p:grpSpPr>
              <p:sp>
                <p:nvSpPr>
                  <p:cNvPr id="45" name="Text Box 6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12695" y="6381328"/>
                    <a:ext cx="301984" cy="371513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</a:pPr>
                    <a:r>
                      <a:rPr lang="en-GB" u="sng" dirty="0">
                        <a:solidFill>
                          <a:srgbClr val="003399"/>
                        </a:solidFill>
                        <a:latin typeface="Symbol" pitchFamily="18" charset="2"/>
                      </a:rPr>
                      <a:t></a:t>
                    </a:r>
                  </a:p>
                </p:txBody>
              </p:sp>
              <p:sp>
                <p:nvSpPr>
                  <p:cNvPr id="46" name="Text Box 6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75856" y="5848244"/>
                    <a:ext cx="495946" cy="309958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</a:pPr>
                    <a:r>
                      <a:rPr lang="en-GB" sz="1400" u="sng" dirty="0">
                        <a:solidFill>
                          <a:srgbClr val="3333CC"/>
                        </a:solidFill>
                        <a:latin typeface="Comic Sans MS" pitchFamily="66" charset="0"/>
                      </a:rPr>
                      <a:t>d</a:t>
                    </a:r>
                    <a:r>
                      <a:rPr lang="en-GB" sz="1400" u="sng" baseline="-33000" dirty="0">
                        <a:solidFill>
                          <a:srgbClr val="3333CC"/>
                        </a:solidFill>
                        <a:latin typeface="Comic Sans MS" pitchFamily="66" charset="0"/>
                      </a:rPr>
                      <a:t>3/2</a:t>
                    </a:r>
                  </a:p>
                </p:txBody>
              </p:sp>
              <p:sp>
                <p:nvSpPr>
                  <p:cNvPr id="47" name="Text Box 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80050" y="6025033"/>
                    <a:ext cx="459078" cy="309958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</a:pPr>
                    <a:r>
                      <a:rPr lang="en-GB" sz="1400" u="sng" dirty="0">
                        <a:solidFill>
                          <a:srgbClr val="3333CC"/>
                        </a:solidFill>
                        <a:latin typeface="Comic Sans MS" pitchFamily="66" charset="0"/>
                      </a:rPr>
                      <a:t>s</a:t>
                    </a:r>
                    <a:r>
                      <a:rPr lang="en-GB" sz="1400" u="sng" baseline="-33000" dirty="0">
                        <a:solidFill>
                          <a:srgbClr val="3333CC"/>
                        </a:solidFill>
                        <a:latin typeface="Comic Sans MS" pitchFamily="66" charset="0"/>
                      </a:rPr>
                      <a:t>1/2</a:t>
                    </a:r>
                  </a:p>
                </p:txBody>
              </p:sp>
              <p:sp>
                <p:nvSpPr>
                  <p:cNvPr id="48" name="Text Box 7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75856" y="6253322"/>
                    <a:ext cx="495946" cy="309958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</a:pPr>
                    <a:r>
                      <a:rPr lang="en-GB" sz="1400" u="sng" dirty="0">
                        <a:solidFill>
                          <a:srgbClr val="3333CC"/>
                        </a:solidFill>
                        <a:latin typeface="Comic Sans MS" pitchFamily="66" charset="0"/>
                      </a:rPr>
                      <a:t>d</a:t>
                    </a:r>
                    <a:r>
                      <a:rPr lang="en-GB" sz="1400" u="sng" baseline="-33000" dirty="0">
                        <a:solidFill>
                          <a:srgbClr val="3333CC"/>
                        </a:solidFill>
                        <a:latin typeface="Comic Sans MS" pitchFamily="66" charset="0"/>
                      </a:rPr>
                      <a:t>5/2</a:t>
                    </a:r>
                  </a:p>
                </p:txBody>
              </p:sp>
              <p:sp>
                <p:nvSpPr>
                  <p:cNvPr id="49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3725767" y="5599922"/>
                    <a:ext cx="664575" cy="2065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50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3734022" y="6008778"/>
                    <a:ext cx="663612" cy="1197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51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3734022" y="6184770"/>
                    <a:ext cx="663612" cy="1197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52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3734022" y="6381115"/>
                    <a:ext cx="663612" cy="1197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53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3815453" y="6333947"/>
                    <a:ext cx="64930" cy="88595"/>
                  </a:xfrm>
                  <a:prstGeom prst="ellipse">
                    <a:avLst/>
                  </a:prstGeom>
                  <a:solidFill>
                    <a:srgbClr val="3333CC"/>
                  </a:solidFill>
                  <a:ln w="9360">
                    <a:solidFill>
                      <a:srgbClr val="3333CC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54" name="Oval 81"/>
                  <p:cNvSpPr>
                    <a:spLocks noChangeArrowheads="1"/>
                  </p:cNvSpPr>
                  <p:nvPr/>
                </p:nvSpPr>
                <p:spPr bwMode="auto">
                  <a:xfrm>
                    <a:off x="3905985" y="6333947"/>
                    <a:ext cx="64930" cy="88595"/>
                  </a:xfrm>
                  <a:prstGeom prst="ellipse">
                    <a:avLst/>
                  </a:prstGeom>
                  <a:solidFill>
                    <a:srgbClr val="3333CC"/>
                  </a:solidFill>
                  <a:ln w="9360">
                    <a:solidFill>
                      <a:srgbClr val="3333CC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55" name="Oval 82"/>
                  <p:cNvSpPr>
                    <a:spLocks noChangeArrowheads="1"/>
                  </p:cNvSpPr>
                  <p:nvPr/>
                </p:nvSpPr>
                <p:spPr bwMode="auto">
                  <a:xfrm>
                    <a:off x="4005708" y="6330716"/>
                    <a:ext cx="64930" cy="88595"/>
                  </a:xfrm>
                  <a:prstGeom prst="ellipse">
                    <a:avLst/>
                  </a:prstGeom>
                  <a:solidFill>
                    <a:srgbClr val="3333CC"/>
                  </a:solidFill>
                  <a:ln w="9360">
                    <a:solidFill>
                      <a:srgbClr val="3333CC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56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4103485" y="6333947"/>
                    <a:ext cx="64930" cy="88595"/>
                  </a:xfrm>
                  <a:prstGeom prst="ellipse">
                    <a:avLst/>
                  </a:prstGeom>
                  <a:solidFill>
                    <a:srgbClr val="3333CC"/>
                  </a:solidFill>
                  <a:ln w="9360">
                    <a:solidFill>
                      <a:srgbClr val="3333CC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57" name="Oval 84"/>
                  <p:cNvSpPr>
                    <a:spLocks noChangeArrowheads="1"/>
                  </p:cNvSpPr>
                  <p:nvPr/>
                </p:nvSpPr>
                <p:spPr bwMode="auto">
                  <a:xfrm>
                    <a:off x="4199652" y="6333947"/>
                    <a:ext cx="64930" cy="88595"/>
                  </a:xfrm>
                  <a:prstGeom prst="ellipse">
                    <a:avLst/>
                  </a:prstGeom>
                  <a:solidFill>
                    <a:srgbClr val="3333CC"/>
                  </a:solidFill>
                  <a:ln w="9360">
                    <a:solidFill>
                      <a:srgbClr val="3333CC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58" name="Oval 85"/>
                  <p:cNvSpPr>
                    <a:spLocks noChangeArrowheads="1"/>
                  </p:cNvSpPr>
                  <p:nvPr/>
                </p:nvSpPr>
                <p:spPr bwMode="auto">
                  <a:xfrm>
                    <a:off x="4291046" y="6337178"/>
                    <a:ext cx="64930" cy="88595"/>
                  </a:xfrm>
                  <a:prstGeom prst="ellipse">
                    <a:avLst/>
                  </a:prstGeom>
                  <a:solidFill>
                    <a:srgbClr val="3333CC"/>
                  </a:solidFill>
                  <a:ln w="9360">
                    <a:solidFill>
                      <a:srgbClr val="3333CC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59" name="Oval 87"/>
                  <p:cNvSpPr>
                    <a:spLocks noChangeArrowheads="1"/>
                  </p:cNvSpPr>
                  <p:nvPr/>
                </p:nvSpPr>
                <p:spPr bwMode="auto">
                  <a:xfrm>
                    <a:off x="4008869" y="6140473"/>
                    <a:ext cx="63830" cy="88595"/>
                  </a:xfrm>
                  <a:prstGeom prst="ellipse">
                    <a:avLst/>
                  </a:prstGeom>
                  <a:solidFill>
                    <a:srgbClr val="3333CC"/>
                  </a:solidFill>
                  <a:ln w="9360">
                    <a:solidFill>
                      <a:srgbClr val="3333CC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60" name="Oval 88"/>
                  <p:cNvSpPr>
                    <a:spLocks noChangeArrowheads="1"/>
                  </p:cNvSpPr>
                  <p:nvPr/>
                </p:nvSpPr>
                <p:spPr bwMode="auto">
                  <a:xfrm>
                    <a:off x="4103090" y="6140473"/>
                    <a:ext cx="63830" cy="88595"/>
                  </a:xfrm>
                  <a:prstGeom prst="ellipse">
                    <a:avLst/>
                  </a:prstGeom>
                  <a:solidFill>
                    <a:srgbClr val="3333CC"/>
                  </a:solidFill>
                  <a:ln w="9360">
                    <a:solidFill>
                      <a:srgbClr val="3333CC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61" name="Oval 90"/>
                  <p:cNvSpPr>
                    <a:spLocks noChangeArrowheads="1"/>
                  </p:cNvSpPr>
                  <p:nvPr/>
                </p:nvSpPr>
                <p:spPr bwMode="auto">
                  <a:xfrm>
                    <a:off x="3917808" y="5963283"/>
                    <a:ext cx="64930" cy="88595"/>
                  </a:xfrm>
                  <a:prstGeom prst="ellipse">
                    <a:avLst/>
                  </a:prstGeom>
                  <a:solidFill>
                    <a:srgbClr val="3333CC"/>
                  </a:solidFill>
                  <a:ln w="9360">
                    <a:solidFill>
                      <a:srgbClr val="3333CC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62" name="Oval 91"/>
                  <p:cNvSpPr>
                    <a:spLocks noChangeArrowheads="1"/>
                  </p:cNvSpPr>
                  <p:nvPr/>
                </p:nvSpPr>
                <p:spPr bwMode="auto">
                  <a:xfrm>
                    <a:off x="4009969" y="5963283"/>
                    <a:ext cx="64930" cy="88595"/>
                  </a:xfrm>
                  <a:prstGeom prst="ellipse">
                    <a:avLst/>
                  </a:prstGeom>
                  <a:solidFill>
                    <a:srgbClr val="3333CC"/>
                  </a:solidFill>
                  <a:ln w="9360">
                    <a:solidFill>
                      <a:srgbClr val="3333CC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63" name="Oval 92"/>
                  <p:cNvSpPr>
                    <a:spLocks noChangeArrowheads="1"/>
                  </p:cNvSpPr>
                  <p:nvPr/>
                </p:nvSpPr>
                <p:spPr bwMode="auto">
                  <a:xfrm>
                    <a:off x="4098829" y="5960052"/>
                    <a:ext cx="64930" cy="88595"/>
                  </a:xfrm>
                  <a:prstGeom prst="ellipse">
                    <a:avLst/>
                  </a:prstGeom>
                  <a:solidFill>
                    <a:srgbClr val="3333CC"/>
                  </a:solidFill>
                  <a:ln w="9360">
                    <a:solidFill>
                      <a:srgbClr val="3333CC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64" name="Text Box 10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86108" y="5373216"/>
                    <a:ext cx="481520" cy="309958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</a:pPr>
                    <a:r>
                      <a:rPr lang="en-GB" sz="1400" u="sng" dirty="0">
                        <a:solidFill>
                          <a:srgbClr val="3333CC"/>
                        </a:solidFill>
                        <a:latin typeface="Comic Sans MS" pitchFamily="66" charset="0"/>
                      </a:rPr>
                      <a:t>f</a:t>
                    </a:r>
                    <a:r>
                      <a:rPr lang="en-GB" sz="1400" u="sng" baseline="-33000" dirty="0">
                        <a:solidFill>
                          <a:srgbClr val="3333CC"/>
                        </a:solidFill>
                        <a:latin typeface="Comic Sans MS" pitchFamily="66" charset="0"/>
                      </a:rPr>
                      <a:t>7/2</a:t>
                    </a:r>
                  </a:p>
                </p:txBody>
              </p:sp>
              <p:sp>
                <p:nvSpPr>
                  <p:cNvPr id="65" name="Oval 115"/>
                  <p:cNvSpPr>
                    <a:spLocks noChangeArrowheads="1"/>
                  </p:cNvSpPr>
                  <p:nvPr/>
                </p:nvSpPr>
                <p:spPr bwMode="auto">
                  <a:xfrm>
                    <a:off x="4008718" y="5554502"/>
                    <a:ext cx="63981" cy="90840"/>
                  </a:xfrm>
                  <a:prstGeom prst="ellipse">
                    <a:avLst/>
                  </a:prstGeom>
                  <a:solidFill>
                    <a:srgbClr val="3333CC"/>
                  </a:solidFill>
                  <a:ln w="9360">
                    <a:solidFill>
                      <a:srgbClr val="3333CC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</p:grpSp>
            <p:grpSp>
              <p:nvGrpSpPr>
                <p:cNvPr id="29" name="Group 116"/>
                <p:cNvGrpSpPr/>
                <p:nvPr/>
              </p:nvGrpSpPr>
              <p:grpSpPr>
                <a:xfrm>
                  <a:off x="2603989" y="5602350"/>
                  <a:ext cx="671867" cy="1070696"/>
                  <a:chOff x="2603989" y="5602350"/>
                  <a:chExt cx="671867" cy="1070696"/>
                </a:xfrm>
              </p:grpSpPr>
              <p:sp>
                <p:nvSpPr>
                  <p:cNvPr id="31" name="Text Box 6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790917" y="6383756"/>
                    <a:ext cx="245970" cy="289290"/>
                  </a:xfrm>
                  <a:prstGeom prst="rect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lIns="90000" tIns="46800" rIns="90000" bIns="46800">
                    <a:spAutoFit/>
                  </a:bodyPr>
                  <a:lstStyle/>
                  <a:p>
                    <a:pPr defTabSz="44926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itchFamily="18" charset="0"/>
                      <a:buNone/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</a:pPr>
                    <a:r>
                      <a:rPr lang="el-GR" u="sng" dirty="0" smtClean="0">
                        <a:solidFill>
                          <a:srgbClr val="00B050"/>
                        </a:solidFill>
                        <a:latin typeface="Times New Roman"/>
                        <a:cs typeface="Times New Roman"/>
                      </a:rPr>
                      <a:t>π</a:t>
                    </a:r>
                    <a:endParaRPr lang="en-GB" u="sng" dirty="0">
                      <a:solidFill>
                        <a:srgbClr val="00B050"/>
                      </a:solidFill>
                      <a:latin typeface="Symbol" pitchFamily="18" charset="2"/>
                    </a:endParaRPr>
                  </a:p>
                </p:txBody>
              </p:sp>
              <p:sp>
                <p:nvSpPr>
                  <p:cNvPr id="32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2603989" y="5602350"/>
                    <a:ext cx="664575" cy="2065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3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2612244" y="6011206"/>
                    <a:ext cx="663612" cy="1197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4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2612244" y="6187198"/>
                    <a:ext cx="663612" cy="1197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5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2612244" y="6383543"/>
                    <a:ext cx="663612" cy="1197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6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2693675" y="6336375"/>
                    <a:ext cx="64930" cy="88595"/>
                  </a:xfrm>
                  <a:prstGeom prst="ellipse">
                    <a:avLst/>
                  </a:prstGeom>
                  <a:noFill/>
                  <a:ln w="9360">
                    <a:solidFill>
                      <a:srgbClr val="00B05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7" name="Oval 81"/>
                  <p:cNvSpPr>
                    <a:spLocks noChangeArrowheads="1"/>
                  </p:cNvSpPr>
                  <p:nvPr/>
                </p:nvSpPr>
                <p:spPr bwMode="auto">
                  <a:xfrm>
                    <a:off x="2784207" y="6336375"/>
                    <a:ext cx="64930" cy="88595"/>
                  </a:xfrm>
                  <a:prstGeom prst="ellipse">
                    <a:avLst/>
                  </a:prstGeom>
                  <a:solidFill>
                    <a:srgbClr val="00B050"/>
                  </a:solidFill>
                  <a:ln w="9360">
                    <a:solidFill>
                      <a:srgbClr val="00B05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8" name="Oval 82"/>
                  <p:cNvSpPr>
                    <a:spLocks noChangeArrowheads="1"/>
                  </p:cNvSpPr>
                  <p:nvPr/>
                </p:nvSpPr>
                <p:spPr bwMode="auto">
                  <a:xfrm>
                    <a:off x="2883930" y="6333144"/>
                    <a:ext cx="64930" cy="88595"/>
                  </a:xfrm>
                  <a:prstGeom prst="ellipse">
                    <a:avLst/>
                  </a:prstGeom>
                  <a:solidFill>
                    <a:srgbClr val="00B050"/>
                  </a:solidFill>
                  <a:ln w="9360">
                    <a:solidFill>
                      <a:srgbClr val="00B05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39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2981707" y="6336375"/>
                    <a:ext cx="64930" cy="88595"/>
                  </a:xfrm>
                  <a:prstGeom prst="ellipse">
                    <a:avLst/>
                  </a:prstGeom>
                  <a:solidFill>
                    <a:srgbClr val="00B050"/>
                  </a:solidFill>
                  <a:ln w="9360">
                    <a:solidFill>
                      <a:srgbClr val="00B05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40" name="Oval 84"/>
                  <p:cNvSpPr>
                    <a:spLocks noChangeArrowheads="1"/>
                  </p:cNvSpPr>
                  <p:nvPr/>
                </p:nvSpPr>
                <p:spPr bwMode="auto">
                  <a:xfrm>
                    <a:off x="3077874" y="6336375"/>
                    <a:ext cx="64930" cy="88595"/>
                  </a:xfrm>
                  <a:prstGeom prst="ellipse">
                    <a:avLst/>
                  </a:prstGeom>
                  <a:solidFill>
                    <a:srgbClr val="00B050"/>
                  </a:solidFill>
                  <a:ln w="9360">
                    <a:solidFill>
                      <a:srgbClr val="00B05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41" name="Oval 85"/>
                  <p:cNvSpPr>
                    <a:spLocks noChangeArrowheads="1"/>
                  </p:cNvSpPr>
                  <p:nvPr/>
                </p:nvSpPr>
                <p:spPr bwMode="auto">
                  <a:xfrm>
                    <a:off x="3169268" y="6339606"/>
                    <a:ext cx="64930" cy="88595"/>
                  </a:xfrm>
                  <a:prstGeom prst="ellipse">
                    <a:avLst/>
                  </a:prstGeom>
                  <a:solidFill>
                    <a:srgbClr val="00B050"/>
                  </a:solidFill>
                  <a:ln w="9360">
                    <a:solidFill>
                      <a:srgbClr val="00B05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fr-FR" sz="1600" u="sng">
                      <a:solidFill>
                        <a:srgbClr val="000000"/>
                      </a:solidFill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30" name="Oval 29"/>
                <p:cNvSpPr/>
                <p:nvPr/>
              </p:nvSpPr>
              <p:spPr>
                <a:xfrm>
                  <a:off x="3223234" y="5683865"/>
                  <a:ext cx="576064" cy="216024"/>
                </a:xfrm>
                <a:prstGeom prst="ellipse">
                  <a:avLst/>
                </a:prstGeom>
                <a:noFill/>
                <a:ln w="12700">
                  <a:solidFill>
                    <a:srgbClr val="FF0000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u="sng" dirty="0" smtClean="0">
                      <a:solidFill>
                        <a:srgbClr val="FF0000"/>
                      </a:solidFill>
                      <a:latin typeface="Comic Sans MS" pitchFamily="66" charset="0"/>
                    </a:rPr>
                    <a:t>20</a:t>
                  </a:r>
                  <a:endParaRPr lang="ro-RO" sz="1400" u="sng" dirty="0">
                    <a:solidFill>
                      <a:srgbClr val="FF0000"/>
                    </a:solidFill>
                    <a:latin typeface="Comic Sans MS" pitchFamily="66" charset="0"/>
                  </a:endParaRPr>
                </a:p>
              </p:txBody>
            </p:sp>
          </p:grpSp>
          <p:sp>
            <p:nvSpPr>
              <p:cNvPr id="27" name="Flèche courbée vers la gauche 232"/>
              <p:cNvSpPr/>
              <p:nvPr/>
            </p:nvSpPr>
            <p:spPr>
              <a:xfrm rot="21348125" flipV="1">
                <a:off x="7681268" y="5513999"/>
                <a:ext cx="135467" cy="432049"/>
              </a:xfrm>
              <a:prstGeom prst="curvedLeftArrow">
                <a:avLst>
                  <a:gd name="adj1" fmla="val 20153"/>
                  <a:gd name="adj2" fmla="val 50000"/>
                  <a:gd name="adj3" fmla="val 36926"/>
                </a:avLst>
              </a:prstGeom>
              <a:solidFill>
                <a:srgbClr val="FF0000"/>
              </a:solidFill>
              <a:ln w="63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u="sng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9" name="Oval 91"/>
            <p:cNvSpPr>
              <a:spLocks noChangeArrowheads="1"/>
            </p:cNvSpPr>
            <p:nvPr/>
          </p:nvSpPr>
          <p:spPr bwMode="auto">
            <a:xfrm>
              <a:off x="6889807" y="1961666"/>
              <a:ext cx="64930" cy="88595"/>
            </a:xfrm>
            <a:prstGeom prst="ellipse">
              <a:avLst/>
            </a:prstGeom>
            <a:solidFill>
              <a:srgbClr val="3333CC"/>
            </a:solidFill>
            <a:ln w="9360">
              <a:solidFill>
                <a:srgbClr val="3333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r-FR" sz="1600" u="sng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7199683" y="1302836"/>
            <a:ext cx="1639517" cy="677108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Promotion of neutrons</a:t>
            </a:r>
          </a:p>
          <a:p>
            <a:pPr algn="ctr"/>
            <a:r>
              <a:rPr lang="en-US" sz="1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across N~20 shell gap</a:t>
            </a:r>
          </a:p>
          <a:p>
            <a:pPr algn="ctr"/>
            <a:r>
              <a:rPr lang="en-US" sz="1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generates intruder configurations </a:t>
            </a:r>
            <a:r>
              <a:rPr lang="en-US" sz="11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05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24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8600" y="1524000"/>
            <a:ext cx="8915399" cy="4930115"/>
            <a:chOff x="71759" y="1045063"/>
            <a:chExt cx="10369152" cy="6081363"/>
          </a:xfrm>
        </p:grpSpPr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>
              <a:off x="71759" y="1045063"/>
              <a:ext cx="8773898" cy="6081363"/>
              <a:chOff x="122583" y="332656"/>
              <a:chExt cx="9045256" cy="6269445"/>
            </a:xfrm>
            <a:effectLst>
              <a:outerShdw blurRad="50800" dist="25400" dir="13500000" algn="br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4" name="Group 91"/>
              <p:cNvGrpSpPr/>
              <p:nvPr/>
            </p:nvGrpSpPr>
            <p:grpSpPr>
              <a:xfrm>
                <a:off x="122583" y="332656"/>
                <a:ext cx="8801671" cy="5868932"/>
                <a:chOff x="122583" y="332656"/>
                <a:chExt cx="8801671" cy="5868932"/>
              </a:xfrm>
            </p:grpSpPr>
            <p:grpSp>
              <p:nvGrpSpPr>
                <p:cNvPr id="16" name="Group 3"/>
                <p:cNvGrpSpPr>
                  <a:grpSpLocks noChangeAspect="1"/>
                </p:cNvGrpSpPr>
                <p:nvPr/>
              </p:nvGrpSpPr>
              <p:grpSpPr>
                <a:xfrm>
                  <a:off x="3685620" y="420142"/>
                  <a:ext cx="5238634" cy="5781446"/>
                  <a:chOff x="3563136" y="53820"/>
                  <a:chExt cx="5820702" cy="6423830"/>
                </a:xfrm>
              </p:grpSpPr>
              <p:grpSp>
                <p:nvGrpSpPr>
                  <p:cNvPr id="48" name="Group 94"/>
                  <p:cNvGrpSpPr/>
                  <p:nvPr/>
                </p:nvGrpSpPr>
                <p:grpSpPr>
                  <a:xfrm>
                    <a:off x="4139956" y="53820"/>
                    <a:ext cx="5243882" cy="6423830"/>
                    <a:chOff x="4139956" y="53820"/>
                    <a:chExt cx="5243882" cy="6423830"/>
                  </a:xfrm>
                </p:grpSpPr>
                <p:grpSp>
                  <p:nvGrpSpPr>
                    <p:cNvPr id="51" name="Groupe 131"/>
                    <p:cNvGrpSpPr>
                      <a:grpSpLocks noChangeAspect="1"/>
                    </p:cNvGrpSpPr>
                    <p:nvPr/>
                  </p:nvGrpSpPr>
                  <p:grpSpPr>
                    <a:xfrm>
                      <a:off x="4139956" y="70318"/>
                      <a:ext cx="5243882" cy="6311010"/>
                      <a:chOff x="3480246" y="1086383"/>
                      <a:chExt cx="4195102" cy="5048805"/>
                    </a:xfrm>
                  </p:grpSpPr>
                  <p:grpSp>
                    <p:nvGrpSpPr>
                      <p:cNvPr id="62" name="Groupe 89"/>
                      <p:cNvGrpSpPr/>
                      <p:nvPr/>
                    </p:nvGrpSpPr>
                    <p:grpSpPr>
                      <a:xfrm>
                        <a:off x="3480246" y="1086383"/>
                        <a:ext cx="4195102" cy="4885269"/>
                        <a:chOff x="5182944" y="844653"/>
                        <a:chExt cx="4195102" cy="4885269"/>
                      </a:xfrm>
                    </p:grpSpPr>
                    <p:sp>
                      <p:nvSpPr>
                        <p:cNvPr id="65" name="ZoneTexte 46"/>
                        <p:cNvSpPr txBox="1"/>
                        <p:nvPr/>
                      </p:nvSpPr>
                      <p:spPr>
                        <a:xfrm>
                          <a:off x="6175794" y="844653"/>
                          <a:ext cx="1150155" cy="62622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lang="en-US" sz="1200" b="1" dirty="0">
                              <a:solidFill>
                                <a:srgbClr val="FF0000"/>
                              </a:solidFill>
                              <a:latin typeface="Comic Sans MS" pitchFamily="66" charset="0"/>
                            </a:rPr>
                            <a:t>1</a:t>
                          </a:r>
                          <a:r>
                            <a:rPr lang="en-US" sz="1200" b="1" baseline="30000" dirty="0" smtClean="0">
                              <a:solidFill>
                                <a:srgbClr val="FF0000"/>
                              </a:solidFill>
                              <a:latin typeface="Comic Sans MS" pitchFamily="66" charset="0"/>
                            </a:rPr>
                            <a:t>+</a:t>
                          </a:r>
                          <a:r>
                            <a:rPr lang="en-US" sz="1200" b="1" baseline="-25000" dirty="0" smtClean="0">
                              <a:solidFill>
                                <a:srgbClr val="FF0000"/>
                              </a:solidFill>
                              <a:latin typeface="Comic Sans MS" pitchFamily="66" charset="0"/>
                            </a:rPr>
                            <a:t> </a:t>
                          </a:r>
                          <a:r>
                            <a:rPr lang="en-US" sz="1200" b="1" dirty="0" smtClean="0">
                              <a:solidFill>
                                <a:srgbClr val="FF0000"/>
                              </a:solidFill>
                              <a:latin typeface="Comic Sans MS" pitchFamily="66" charset="0"/>
                            </a:rPr>
                            <a:t> 550 </a:t>
                          </a:r>
                          <a:r>
                            <a:rPr lang="en-US" sz="1200" b="1" dirty="0" err="1" smtClean="0">
                              <a:solidFill>
                                <a:srgbClr val="FF0000"/>
                              </a:solidFill>
                              <a:latin typeface="Comic Sans MS" pitchFamily="66" charset="0"/>
                            </a:rPr>
                            <a:t>keV</a:t>
                          </a:r>
                          <a:endParaRPr lang="en-US" sz="1200" b="1" baseline="30000" dirty="0">
                            <a:solidFill>
                              <a:srgbClr val="FF0000"/>
                            </a:solidFill>
                            <a:latin typeface="Comic Sans MS" pitchFamily="66" charset="0"/>
                          </a:endParaRPr>
                        </a:p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n-US" sz="400" b="1" dirty="0" smtClean="0">
                            <a:solidFill>
                              <a:prstClr val="black"/>
                            </a:solidFill>
                            <a:latin typeface="Comic Sans MS" pitchFamily="66" charset="0"/>
                          </a:endParaRPr>
                        </a:p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r>
                            <a:rPr lang="en-US" sz="1400" b="1" dirty="0" smtClean="0">
                              <a:solidFill>
                                <a:prstClr val="black"/>
                              </a:solidFill>
                              <a:latin typeface="Comic Sans MS" pitchFamily="66" charset="0"/>
                            </a:rPr>
                            <a:t>4</a:t>
                          </a:r>
                          <a:r>
                            <a:rPr lang="en-US" sz="1400" b="1" baseline="30000" dirty="0" smtClean="0">
                              <a:solidFill>
                                <a:prstClr val="black"/>
                              </a:solidFill>
                              <a:latin typeface="Comic Sans MS" pitchFamily="66" charset="0"/>
                            </a:rPr>
                            <a:t>-</a:t>
                          </a:r>
                          <a:endParaRPr lang="en-US" sz="1400" b="1" baseline="30000" dirty="0">
                            <a:solidFill>
                              <a:prstClr val="black"/>
                            </a:solidFill>
                            <a:latin typeface="Comic Sans MS" pitchFamily="66" charset="0"/>
                          </a:endParaRPr>
                        </a:p>
                      </p:txBody>
                    </p:sp>
                    <p:cxnSp>
                      <p:nvCxnSpPr>
                        <p:cNvPr id="66" name="Connecteur droit 47"/>
                        <p:cNvCxnSpPr/>
                        <p:nvPr/>
                      </p:nvCxnSpPr>
                      <p:spPr>
                        <a:xfrm>
                          <a:off x="6646287" y="4894668"/>
                          <a:ext cx="1185080" cy="0"/>
                        </a:xfrm>
                        <a:prstGeom prst="line">
                          <a:avLst/>
                        </a:prstGeom>
                        <a:ln w="28575">
                          <a:solidFill>
                            <a:srgbClr val="FF0000"/>
                          </a:solidFill>
                          <a:prstDash val="solid"/>
                        </a:ln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67" name="ZoneTexte 50"/>
                        <p:cNvSpPr txBox="1"/>
                        <p:nvPr/>
                      </p:nvSpPr>
                      <p:spPr>
                        <a:xfrm>
                          <a:off x="7883054" y="4779195"/>
                          <a:ext cx="1083524" cy="31311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fr-FR" sz="1200" b="1" dirty="0" smtClean="0">
                              <a:solidFill>
                                <a:srgbClr val="FF0000"/>
                              </a:solidFill>
                              <a:latin typeface="Comic Sans MS" pitchFamily="66" charset="0"/>
                            </a:rPr>
                            <a:t>2570   0</a:t>
                          </a:r>
                          <a:r>
                            <a:rPr lang="fr-FR" sz="1200" b="1" baseline="-25000" dirty="0" smtClean="0">
                              <a:solidFill>
                                <a:srgbClr val="FF0000"/>
                              </a:solidFill>
                              <a:latin typeface="Comic Sans MS" pitchFamily="66" charset="0"/>
                            </a:rPr>
                            <a:t>2</a:t>
                          </a:r>
                          <a:r>
                            <a:rPr lang="fr-FR" sz="1200" b="1" dirty="0" smtClean="0">
                              <a:solidFill>
                                <a:srgbClr val="FF0000"/>
                              </a:solidFill>
                              <a:latin typeface="Comic Sans MS" pitchFamily="66" charset="0"/>
                            </a:rPr>
                            <a:t>+</a:t>
                          </a:r>
                          <a:endParaRPr lang="fr-FR" sz="1200" b="1" dirty="0">
                            <a:solidFill>
                              <a:srgbClr val="FF0000"/>
                            </a:solidFill>
                            <a:latin typeface="Comic Sans MS" pitchFamily="66" charset="0"/>
                          </a:endParaRPr>
                        </a:p>
                      </p:txBody>
                    </p:sp>
                    <p:cxnSp>
                      <p:nvCxnSpPr>
                        <p:cNvPr id="68" name="Connecteur droit 55"/>
                        <p:cNvCxnSpPr/>
                        <p:nvPr/>
                      </p:nvCxnSpPr>
                      <p:spPr>
                        <a:xfrm rot="16200000" flipH="1">
                          <a:off x="4117225" y="3041943"/>
                          <a:ext cx="4493297" cy="403247"/>
                        </a:xfrm>
                        <a:prstGeom prst="line">
                          <a:avLst/>
                        </a:prstGeom>
                        <a:ln w="38100">
                          <a:solidFill>
                            <a:srgbClr val="3333FF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9" name="Connecteur droit avec flèche 58"/>
                        <p:cNvCxnSpPr/>
                        <p:nvPr/>
                      </p:nvCxnSpPr>
                      <p:spPr>
                        <a:xfrm rot="5400000">
                          <a:off x="6784869" y="4661869"/>
                          <a:ext cx="484545" cy="1588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rgbClr val="00B050"/>
                          </a:solidFill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0" name="Connecteur droit avec flèche 59"/>
                        <p:cNvCxnSpPr/>
                        <p:nvPr/>
                      </p:nvCxnSpPr>
                      <p:spPr>
                        <a:xfrm rot="5400000">
                          <a:off x="6896480" y="5000000"/>
                          <a:ext cx="1179847" cy="1588"/>
                        </a:xfrm>
                        <a:prstGeom prst="straightConnector1">
                          <a:avLst/>
                        </a:prstGeom>
                        <a:ln w="38100">
                          <a:solidFill>
                            <a:srgbClr val="00B050"/>
                          </a:solidFill>
                          <a:tailEnd type="arrow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1" name="Connecteur droit 68"/>
                        <p:cNvCxnSpPr/>
                        <p:nvPr/>
                      </p:nvCxnSpPr>
                      <p:spPr>
                        <a:xfrm>
                          <a:off x="6643603" y="5589722"/>
                          <a:ext cx="1214038" cy="0"/>
                        </a:xfrm>
                        <a:prstGeom prst="line">
                          <a:avLst/>
                        </a:prstGeom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2" name="Connecteur droit 71"/>
                        <p:cNvCxnSpPr/>
                        <p:nvPr/>
                      </p:nvCxnSpPr>
                      <p:spPr>
                        <a:xfrm>
                          <a:off x="6651355" y="4409465"/>
                          <a:ext cx="1214038" cy="0"/>
                        </a:xfrm>
                        <a:prstGeom prst="line">
                          <a:avLst/>
                        </a:prstGeom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73" name="ZoneTexte 72"/>
                        <p:cNvSpPr txBox="1"/>
                        <p:nvPr/>
                      </p:nvSpPr>
                      <p:spPr>
                        <a:xfrm>
                          <a:off x="7890443" y="4287985"/>
                          <a:ext cx="1083524" cy="31311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fr-FR" sz="1200" b="1" dirty="0" smtClean="0">
                              <a:latin typeface="Comic Sans MS" pitchFamily="66" charset="0"/>
                            </a:rPr>
                            <a:t>3510   2</a:t>
                          </a:r>
                          <a:r>
                            <a:rPr lang="fr-FR" sz="1200" b="1" baseline="-25000" dirty="0" smtClean="0">
                              <a:latin typeface="Comic Sans MS" pitchFamily="66" charset="0"/>
                            </a:rPr>
                            <a:t>1</a:t>
                          </a:r>
                          <a:r>
                            <a:rPr lang="fr-FR" sz="1200" b="1" dirty="0" smtClean="0">
                              <a:latin typeface="Comic Sans MS" pitchFamily="66" charset="0"/>
                            </a:rPr>
                            <a:t>+</a:t>
                          </a:r>
                          <a:endParaRPr lang="fr-FR" sz="1200" b="1" dirty="0">
                            <a:latin typeface="Comic Sans MS" pitchFamily="66" charset="0"/>
                          </a:endParaRPr>
                        </a:p>
                      </p:txBody>
                    </p:sp>
                    <p:cxnSp>
                      <p:nvCxnSpPr>
                        <p:cNvPr id="74" name="Connecteur droit 73"/>
                        <p:cNvCxnSpPr/>
                        <p:nvPr/>
                      </p:nvCxnSpPr>
                      <p:spPr>
                        <a:xfrm>
                          <a:off x="6651355" y="3762025"/>
                          <a:ext cx="1214038" cy="0"/>
                        </a:xfrm>
                        <a:prstGeom prst="line">
                          <a:avLst/>
                        </a:prstGeom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5" name="Connecteur droit 74"/>
                        <p:cNvCxnSpPr/>
                        <p:nvPr/>
                      </p:nvCxnSpPr>
                      <p:spPr>
                        <a:xfrm>
                          <a:off x="6651355" y="3821051"/>
                          <a:ext cx="1214038" cy="0"/>
                        </a:xfrm>
                        <a:prstGeom prst="line">
                          <a:avLst/>
                        </a:prstGeom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6" name="Connecteur droit 75"/>
                        <p:cNvCxnSpPr/>
                        <p:nvPr/>
                      </p:nvCxnSpPr>
                      <p:spPr>
                        <a:xfrm>
                          <a:off x="6651355" y="3877238"/>
                          <a:ext cx="1214038" cy="0"/>
                        </a:xfrm>
                        <a:prstGeom prst="line">
                          <a:avLst/>
                        </a:prstGeom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77" name="ZoneTexte 76"/>
                        <p:cNvSpPr txBox="1"/>
                        <p:nvPr/>
                      </p:nvSpPr>
                      <p:spPr>
                        <a:xfrm>
                          <a:off x="7825448" y="3697433"/>
                          <a:ext cx="700822" cy="31311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fr-FR" sz="1200" b="1" dirty="0" smtClean="0">
                              <a:latin typeface="Comic Sans MS" pitchFamily="66" charset="0"/>
                            </a:rPr>
                            <a:t>~5000</a:t>
                          </a:r>
                          <a:endParaRPr lang="fr-FR" sz="1200" b="1" dirty="0">
                            <a:latin typeface="Comic Sans MS" pitchFamily="66" charset="0"/>
                          </a:endParaRPr>
                        </a:p>
                      </p:txBody>
                    </p:sp>
                    <p:sp>
                      <p:nvSpPr>
                        <p:cNvPr id="78" name="Rectangle 77"/>
                        <p:cNvSpPr/>
                        <p:nvPr/>
                      </p:nvSpPr>
                      <p:spPr>
                        <a:xfrm>
                          <a:off x="8361154" y="3704417"/>
                          <a:ext cx="1016892" cy="350799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>
                            <a:lnSpc>
                              <a:spcPts val="1680"/>
                            </a:lnSpc>
                          </a:pPr>
                          <a:r>
                            <a:rPr lang="fr-FR" sz="1200" b="1" dirty="0" smtClean="0">
                              <a:solidFill>
                                <a:prstClr val="black"/>
                              </a:solidFill>
                              <a:latin typeface="Comic Sans MS" pitchFamily="66" charset="0"/>
                            </a:rPr>
                            <a:t> 5-</a:t>
                          </a:r>
                          <a:r>
                            <a:rPr lang="fr-FR" sz="1200" b="1" dirty="0" smtClean="0">
                              <a:solidFill>
                                <a:prstClr val="black"/>
                              </a:solidFill>
                              <a:latin typeface="Comic Sans MS" pitchFamily="66" charset="0"/>
                            </a:rPr>
                            <a:t>,3-,4-</a:t>
                          </a:r>
                        </a:p>
                      </p:txBody>
                    </p:sp>
                    <p:sp>
                      <p:nvSpPr>
                        <p:cNvPr id="79" name="ZoneTexte 78"/>
                        <p:cNvSpPr txBox="1"/>
                        <p:nvPr/>
                      </p:nvSpPr>
                      <p:spPr>
                        <a:xfrm>
                          <a:off x="6024940" y="5416811"/>
                          <a:ext cx="533391" cy="31311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fr-FR" sz="1200" b="1" dirty="0" smtClean="0">
                              <a:solidFill>
                                <a:srgbClr val="3333FF"/>
                              </a:solidFill>
                              <a:latin typeface="Comic Sans MS" pitchFamily="66" charset="0"/>
                            </a:rPr>
                            <a:t>10%</a:t>
                          </a:r>
                          <a:endParaRPr lang="fr-FR" sz="1200" b="1" dirty="0">
                            <a:solidFill>
                              <a:srgbClr val="3333FF"/>
                            </a:solidFill>
                            <a:latin typeface="Comic Sans MS" pitchFamily="66" charset="0"/>
                          </a:endParaRPr>
                        </a:p>
                      </p:txBody>
                    </p:sp>
                    <p:sp>
                      <p:nvSpPr>
                        <p:cNvPr id="80" name="ZoneTexte 79"/>
                        <p:cNvSpPr txBox="1"/>
                        <p:nvPr/>
                      </p:nvSpPr>
                      <p:spPr>
                        <a:xfrm>
                          <a:off x="6024940" y="4725535"/>
                          <a:ext cx="533391" cy="31311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fr-FR" sz="1200" b="1" dirty="0" smtClean="0">
                              <a:solidFill>
                                <a:srgbClr val="3333FF"/>
                              </a:solidFill>
                              <a:latin typeface="Comic Sans MS" pitchFamily="66" charset="0"/>
                            </a:rPr>
                            <a:t>30%</a:t>
                          </a:r>
                          <a:endParaRPr lang="fr-FR" sz="1200" b="1" dirty="0">
                            <a:solidFill>
                              <a:srgbClr val="3333FF"/>
                            </a:solidFill>
                            <a:latin typeface="Comic Sans MS" pitchFamily="66" charset="0"/>
                          </a:endParaRPr>
                        </a:p>
                      </p:txBody>
                    </p:sp>
                    <p:sp>
                      <p:nvSpPr>
                        <p:cNvPr id="81" name="Accolade ouvrante 81"/>
                        <p:cNvSpPr/>
                        <p:nvPr/>
                      </p:nvSpPr>
                      <p:spPr>
                        <a:xfrm rot="21277695">
                          <a:off x="6064809" y="2321863"/>
                          <a:ext cx="190500" cy="1619249"/>
                        </a:xfrm>
                        <a:prstGeom prst="leftBrace">
                          <a:avLst/>
                        </a:prstGeom>
                        <a:noFill/>
                        <a:ln w="19050">
                          <a:solidFill>
                            <a:srgbClr val="3333FF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/>
                        </a:p>
                      </p:txBody>
                    </p:sp>
                    <p:cxnSp>
                      <p:nvCxnSpPr>
                        <p:cNvPr id="82" name="Connecteur droit 84"/>
                        <p:cNvCxnSpPr/>
                        <p:nvPr/>
                      </p:nvCxnSpPr>
                      <p:spPr>
                        <a:xfrm>
                          <a:off x="5182944" y="1284949"/>
                          <a:ext cx="939374" cy="0"/>
                        </a:xfrm>
                        <a:prstGeom prst="line">
                          <a:avLst/>
                        </a:prstGeom>
                        <a:ln w="28575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83" name="Connecteur droit 86"/>
                        <p:cNvCxnSpPr/>
                        <p:nvPr/>
                      </p:nvCxnSpPr>
                      <p:spPr>
                        <a:xfrm>
                          <a:off x="5182944" y="996917"/>
                          <a:ext cx="929849" cy="0"/>
                        </a:xfrm>
                        <a:prstGeom prst="line">
                          <a:avLst/>
                        </a:prstGeom>
                        <a:ln w="28575">
                          <a:solidFill>
                            <a:srgbClr val="FF000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84" name="ZoneTexte 88"/>
                        <p:cNvSpPr txBox="1"/>
                        <p:nvPr/>
                      </p:nvSpPr>
                      <p:spPr>
                        <a:xfrm>
                          <a:off x="7162529" y="1142318"/>
                          <a:ext cx="798206" cy="31311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r>
                            <a:rPr lang="fr-FR" sz="1200" b="1" dirty="0">
                              <a:latin typeface="Comic Sans MS" pitchFamily="66" charset="0"/>
                            </a:rPr>
                            <a:t>(</a:t>
                          </a:r>
                          <a:r>
                            <a:rPr lang="fr-FR" sz="1200" b="1" dirty="0" smtClean="0">
                              <a:latin typeface="Comic Sans MS" pitchFamily="66" charset="0"/>
                            </a:rPr>
                            <a:t>59 ms)</a:t>
                          </a:r>
                          <a:endParaRPr lang="fr-FR" sz="1200" b="1" dirty="0">
                            <a:latin typeface="Comic Sans MS" pitchFamily="66" charset="0"/>
                          </a:endParaRPr>
                        </a:p>
                      </p:txBody>
                    </p:sp>
                  </p:grpSp>
                  <p:sp>
                    <p:nvSpPr>
                      <p:cNvPr id="63" name="ZoneTexte 129"/>
                      <p:cNvSpPr txBox="1"/>
                      <p:nvPr/>
                    </p:nvSpPr>
                    <p:spPr>
                      <a:xfrm>
                        <a:off x="3768277" y="1526679"/>
                        <a:ext cx="549124" cy="27084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1600" b="1" spc="300" baseline="30000" dirty="0" smtClean="0">
                            <a:latin typeface="Comic Sans MS" pitchFamily="66" charset="0"/>
                          </a:rPr>
                          <a:t>34</a:t>
                        </a:r>
                        <a:r>
                          <a:rPr lang="fr-FR" sz="1600" b="1" spc="300" dirty="0" smtClean="0">
                            <a:latin typeface="Comic Sans MS" pitchFamily="66" charset="0"/>
                          </a:rPr>
                          <a:t>Al</a:t>
                        </a:r>
                        <a:endParaRPr lang="fr-FR" sz="1600" b="1" spc="300" dirty="0">
                          <a:latin typeface="Comic Sans MS" pitchFamily="66" charset="0"/>
                        </a:endParaRPr>
                      </a:p>
                    </p:txBody>
                  </p:sp>
                  <p:sp>
                    <p:nvSpPr>
                      <p:cNvPr id="64" name="ZoneTexte 130"/>
                      <p:cNvSpPr txBox="1"/>
                      <p:nvPr/>
                    </p:nvSpPr>
                    <p:spPr>
                      <a:xfrm>
                        <a:off x="5270939" y="5864345"/>
                        <a:ext cx="543995" cy="27084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1600" b="1" spc="300" baseline="30000" dirty="0" smtClean="0">
                            <a:latin typeface="Comic Sans MS" pitchFamily="66" charset="0"/>
                          </a:rPr>
                          <a:t>34</a:t>
                        </a:r>
                        <a:r>
                          <a:rPr lang="fr-FR" sz="1600" b="1" spc="300" dirty="0" smtClean="0">
                            <a:latin typeface="Comic Sans MS" pitchFamily="66" charset="0"/>
                          </a:rPr>
                          <a:t>Si</a:t>
                        </a:r>
                        <a:endParaRPr lang="fr-FR" sz="1600" b="1" spc="300" dirty="0">
                          <a:latin typeface="Comic Sans MS" pitchFamily="66" charset="0"/>
                        </a:endParaRPr>
                      </a:p>
                    </p:txBody>
                  </p:sp>
                </p:grpSp>
                <p:sp>
                  <p:nvSpPr>
                    <p:cNvPr id="52" name="ZoneTexte 72"/>
                    <p:cNvSpPr txBox="1"/>
                    <p:nvPr/>
                  </p:nvSpPr>
                  <p:spPr>
                    <a:xfrm>
                      <a:off x="7524328" y="5857527"/>
                      <a:ext cx="1510305" cy="39138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fr-FR" sz="1200" b="1" dirty="0" smtClean="0">
                          <a:latin typeface="Comic Sans MS" pitchFamily="66" charset="0"/>
                        </a:rPr>
                        <a:t>    0   0</a:t>
                      </a:r>
                      <a:r>
                        <a:rPr lang="fr-FR" sz="1200" b="1" baseline="-25000" dirty="0" smtClean="0">
                          <a:latin typeface="Comic Sans MS" pitchFamily="66" charset="0"/>
                        </a:rPr>
                        <a:t>g.s.</a:t>
                      </a:r>
                      <a:r>
                        <a:rPr lang="fr-FR" sz="1200" b="1" dirty="0" smtClean="0">
                          <a:latin typeface="Comic Sans MS" pitchFamily="66" charset="0"/>
                        </a:rPr>
                        <a:t>+</a:t>
                      </a:r>
                      <a:endParaRPr lang="fr-FR" sz="1200" b="1" dirty="0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53" name="ZoneTexte 88"/>
                    <p:cNvSpPr txBox="1"/>
                    <p:nvPr/>
                  </p:nvSpPr>
                  <p:spPr>
                    <a:xfrm>
                      <a:off x="6615295" y="53820"/>
                      <a:ext cx="997758" cy="39138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fr-FR" sz="12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(30 ms</a:t>
                      </a:r>
                      <a:r>
                        <a:rPr lang="fr-FR" sz="12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)</a:t>
                      </a:r>
                      <a:endParaRPr lang="fr-FR" sz="1200" b="1" dirty="0">
                        <a:solidFill>
                          <a:srgbClr val="FF0000"/>
                        </a:solidFill>
                        <a:latin typeface="Comic Sans MS" pitchFamily="66" charset="0"/>
                      </a:endParaRPr>
                    </a:p>
                  </p:txBody>
                </p:sp>
                <p:cxnSp>
                  <p:nvCxnSpPr>
                    <p:cNvPr id="54" name="Connecteur droit 65"/>
                    <p:cNvCxnSpPr/>
                    <p:nvPr/>
                  </p:nvCxnSpPr>
                  <p:spPr>
                    <a:xfrm rot="16200000" flipH="1">
                      <a:off x="5868144" y="5877272"/>
                      <a:ext cx="144016" cy="144016"/>
                    </a:xfrm>
                    <a:prstGeom prst="line">
                      <a:avLst/>
                    </a:prstGeom>
                    <a:ln w="38100">
                      <a:solidFill>
                        <a:srgbClr val="3333FF"/>
                      </a:solidFill>
                      <a:prstDash val="solid"/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Connecteur droit 65"/>
                    <p:cNvCxnSpPr/>
                    <p:nvPr/>
                  </p:nvCxnSpPr>
                  <p:spPr>
                    <a:xfrm rot="16200000" flipH="1">
                      <a:off x="5796136" y="4941168"/>
                      <a:ext cx="216025" cy="216024"/>
                    </a:xfrm>
                    <a:prstGeom prst="line">
                      <a:avLst/>
                    </a:prstGeom>
                    <a:ln w="38100">
                      <a:solidFill>
                        <a:srgbClr val="3333FF"/>
                      </a:solidFill>
                      <a:prstDash val="solid"/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Connecteur droit 65"/>
                    <p:cNvCxnSpPr/>
                    <p:nvPr/>
                  </p:nvCxnSpPr>
                  <p:spPr>
                    <a:xfrm rot="16200000" flipH="1">
                      <a:off x="5705658" y="4239561"/>
                      <a:ext cx="315739" cy="278795"/>
                    </a:xfrm>
                    <a:prstGeom prst="line">
                      <a:avLst/>
                    </a:prstGeom>
                    <a:ln w="38100">
                      <a:solidFill>
                        <a:srgbClr val="3333FF"/>
                      </a:solidFill>
                      <a:prstDash val="solid"/>
                      <a:headEnd type="none" w="med" len="med"/>
                      <a:tailEnd type="arrow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7" name="ZoneTexte 78"/>
                    <p:cNvSpPr txBox="1"/>
                    <p:nvPr/>
                  </p:nvSpPr>
                  <p:spPr>
                    <a:xfrm>
                      <a:off x="5076056" y="4221088"/>
                      <a:ext cx="792740" cy="39138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fr-FR" sz="1200" b="1" dirty="0" smtClean="0">
                          <a:solidFill>
                            <a:srgbClr val="3333FF"/>
                          </a:solidFill>
                          <a:latin typeface="Comic Sans MS" pitchFamily="66" charset="0"/>
                        </a:rPr>
                        <a:t>&lt;10%</a:t>
                      </a:r>
                      <a:endParaRPr lang="fr-FR" sz="1200" b="1" dirty="0">
                        <a:solidFill>
                          <a:srgbClr val="3333FF"/>
                        </a:solidFill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58" name="ZoneTexte 78"/>
                    <p:cNvSpPr txBox="1"/>
                    <p:nvPr/>
                  </p:nvSpPr>
                  <p:spPr>
                    <a:xfrm>
                      <a:off x="4644008" y="2808636"/>
                      <a:ext cx="792740" cy="39138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fr-FR" sz="1200" b="1" dirty="0" smtClean="0">
                          <a:solidFill>
                            <a:srgbClr val="3333FF"/>
                          </a:solidFill>
                          <a:latin typeface="Comic Sans MS" pitchFamily="66" charset="0"/>
                        </a:rPr>
                        <a:t>&gt;50%</a:t>
                      </a:r>
                      <a:endParaRPr lang="fr-FR" sz="1200" b="1" dirty="0">
                        <a:solidFill>
                          <a:srgbClr val="3333FF"/>
                        </a:solidFill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59" name="ZoneTexte 78"/>
                    <p:cNvSpPr txBox="1"/>
                    <p:nvPr/>
                  </p:nvSpPr>
                  <p:spPr>
                    <a:xfrm>
                      <a:off x="5196419" y="6042774"/>
                      <a:ext cx="645383" cy="43487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fr-FR" sz="1400" b="1" dirty="0" smtClean="0">
                          <a:solidFill>
                            <a:srgbClr val="3333FF"/>
                          </a:solidFill>
                          <a:latin typeface="Comic Sans MS" pitchFamily="66" charset="0"/>
                        </a:rPr>
                        <a:t>(I</a:t>
                      </a:r>
                      <a:r>
                        <a:rPr lang="el-GR" sz="1400" b="1" baseline="-25000" dirty="0" smtClean="0">
                          <a:solidFill>
                            <a:srgbClr val="3333FF"/>
                          </a:solidFill>
                          <a:latin typeface="Comic Sans MS" pitchFamily="66" charset="0"/>
                        </a:rPr>
                        <a:t>β</a:t>
                      </a:r>
                      <a:r>
                        <a:rPr lang="en-US" sz="1400" b="1" dirty="0" smtClean="0">
                          <a:solidFill>
                            <a:srgbClr val="3333FF"/>
                          </a:solidFill>
                          <a:latin typeface="Comic Sans MS" pitchFamily="66" charset="0"/>
                        </a:rPr>
                        <a:t>)</a:t>
                      </a:r>
                      <a:endParaRPr lang="fr-FR" sz="1400" b="1" dirty="0">
                        <a:solidFill>
                          <a:srgbClr val="3333FF"/>
                        </a:solidFill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60" name="ZoneTexte 60"/>
                    <p:cNvSpPr txBox="1"/>
                    <p:nvPr/>
                  </p:nvSpPr>
                  <p:spPr>
                    <a:xfrm>
                      <a:off x="6432168" y="4629059"/>
                      <a:ext cx="504056" cy="39138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fr-FR" sz="1200" b="1" dirty="0" smtClean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67</a:t>
                      </a:r>
                      <a:endParaRPr lang="fr-FR" sz="12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61" name="ZoneTexte 61"/>
                    <p:cNvSpPr txBox="1"/>
                    <p:nvPr/>
                  </p:nvSpPr>
                  <p:spPr>
                    <a:xfrm>
                      <a:off x="6615295" y="5373215"/>
                      <a:ext cx="498024" cy="39138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fr-FR" sz="1200" b="1" dirty="0" smtClean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11</a:t>
                      </a:r>
                      <a:endParaRPr lang="fr-FR" sz="14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49" name="ZoneTexte 78"/>
                  <p:cNvSpPr txBox="1"/>
                  <p:nvPr/>
                </p:nvSpPr>
                <p:spPr>
                  <a:xfrm>
                    <a:off x="3563136" y="260648"/>
                    <a:ext cx="1347998" cy="3913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b="1" dirty="0" err="1" smtClean="0">
                        <a:solidFill>
                          <a:srgbClr val="FF0000"/>
                        </a:solidFill>
                        <a:latin typeface="Comic Sans MS" pitchFamily="66" charset="0"/>
                      </a:rPr>
                      <a:t>br</a:t>
                    </a:r>
                    <a:r>
                      <a:rPr lang="fr-FR" sz="1200" b="1" dirty="0" smtClean="0">
                        <a:solidFill>
                          <a:srgbClr val="FF0000"/>
                        </a:solidFill>
                        <a:latin typeface="Comic Sans MS" pitchFamily="66" charset="0"/>
                      </a:rPr>
                      <a:t>.(</a:t>
                    </a:r>
                    <a:r>
                      <a:rPr lang="el-GR" sz="1200" b="1" dirty="0" smtClean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rPr>
                      <a:t>γ</a:t>
                    </a:r>
                    <a:r>
                      <a:rPr lang="fr-FR" sz="1200" b="1" dirty="0" smtClean="0">
                        <a:solidFill>
                          <a:srgbClr val="FF0000"/>
                        </a:solidFill>
                        <a:latin typeface="Comic Sans MS" pitchFamily="66" charset="0"/>
                      </a:rPr>
                      <a:t>)=</a:t>
                    </a:r>
                    <a:r>
                      <a:rPr lang="fr-FR" sz="1200" b="1" dirty="0" smtClean="0">
                        <a:solidFill>
                          <a:srgbClr val="FF0000"/>
                        </a:solidFill>
                        <a:latin typeface="Comic Sans MS" pitchFamily="66" charset="0"/>
                      </a:rPr>
                      <a:t>46%</a:t>
                    </a:r>
                    <a:endParaRPr lang="fr-FR" sz="1200" b="1" dirty="0">
                      <a:solidFill>
                        <a:srgbClr val="FF0000"/>
                      </a:solidFill>
                      <a:latin typeface="Comic Sans MS" pitchFamily="66" charset="0"/>
                    </a:endParaRPr>
                  </a:p>
                </p:txBody>
              </p:sp>
              <p:cxnSp>
                <p:nvCxnSpPr>
                  <p:cNvPr id="50" name="Connecteur droit avec flèche 58"/>
                  <p:cNvCxnSpPr/>
                  <p:nvPr/>
                </p:nvCxnSpPr>
                <p:spPr>
                  <a:xfrm rot="16200000" flipH="1">
                    <a:off x="4775525" y="442399"/>
                    <a:ext cx="345033" cy="1"/>
                  </a:xfrm>
                  <a:prstGeom prst="straightConnector1">
                    <a:avLst/>
                  </a:prstGeom>
                  <a:ln w="38100">
                    <a:solidFill>
                      <a:srgbClr val="FF000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7" name="Group 94"/>
                <p:cNvGrpSpPr/>
                <p:nvPr/>
              </p:nvGrpSpPr>
              <p:grpSpPr>
                <a:xfrm>
                  <a:off x="122583" y="606286"/>
                  <a:ext cx="4405214" cy="5508611"/>
                  <a:chOff x="4139955" y="260648"/>
                  <a:chExt cx="4894678" cy="6120679"/>
                </a:xfrm>
              </p:grpSpPr>
              <p:grpSp>
                <p:nvGrpSpPr>
                  <p:cNvPr id="25" name="Groupe 131"/>
                  <p:cNvGrpSpPr>
                    <a:grpSpLocks noChangeAspect="1"/>
                  </p:cNvGrpSpPr>
                  <p:nvPr/>
                </p:nvGrpSpPr>
                <p:grpSpPr>
                  <a:xfrm>
                    <a:off x="4139955" y="260648"/>
                    <a:ext cx="4738782" cy="6120679"/>
                    <a:chOff x="3480246" y="1238647"/>
                    <a:chExt cx="3791022" cy="4896541"/>
                  </a:xfrm>
                </p:grpSpPr>
                <p:grpSp>
                  <p:nvGrpSpPr>
                    <p:cNvPr id="30" name="Groupe 89"/>
                    <p:cNvGrpSpPr/>
                    <p:nvPr/>
                  </p:nvGrpSpPr>
                  <p:grpSpPr>
                    <a:xfrm>
                      <a:off x="3480246" y="1238647"/>
                      <a:ext cx="3791022" cy="4593801"/>
                      <a:chOff x="5182944" y="996917"/>
                      <a:chExt cx="3791022" cy="4593801"/>
                    </a:xfrm>
                  </p:grpSpPr>
                  <p:sp>
                    <p:nvSpPr>
                      <p:cNvPr id="33" name="ZoneTexte 46"/>
                      <p:cNvSpPr txBox="1"/>
                      <p:nvPr/>
                    </p:nvSpPr>
                    <p:spPr>
                      <a:xfrm>
                        <a:off x="6195310" y="1184189"/>
                        <a:ext cx="357415" cy="31311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r>
                          <a:rPr lang="en-US" sz="1200" b="1" dirty="0" smtClean="0">
                            <a:solidFill>
                              <a:prstClr val="black"/>
                            </a:solidFill>
                            <a:latin typeface="Comic Sans MS" pitchFamily="66" charset="0"/>
                          </a:rPr>
                          <a:t>4</a:t>
                        </a:r>
                        <a:r>
                          <a:rPr lang="en-US" sz="1200" b="1" baseline="30000" dirty="0" smtClean="0">
                            <a:solidFill>
                              <a:prstClr val="black"/>
                            </a:solidFill>
                            <a:latin typeface="Comic Sans MS" pitchFamily="66" charset="0"/>
                            <a:sym typeface="Symbol"/>
                          </a:rPr>
                          <a:t></a:t>
                        </a:r>
                        <a:endParaRPr lang="en-US" sz="1200" b="1" baseline="30000" dirty="0">
                          <a:solidFill>
                            <a:prstClr val="black"/>
                          </a:solidFill>
                          <a:latin typeface="Comic Sans MS" pitchFamily="66" charset="0"/>
                        </a:endParaRPr>
                      </a:p>
                    </p:txBody>
                  </p:sp>
                  <p:cxnSp>
                    <p:nvCxnSpPr>
                      <p:cNvPr id="34" name="Connecteur droit 47"/>
                      <p:cNvCxnSpPr/>
                      <p:nvPr/>
                    </p:nvCxnSpPr>
                    <p:spPr>
                      <a:xfrm>
                        <a:off x="6662706" y="4817304"/>
                        <a:ext cx="1185080" cy="0"/>
                      </a:xfrm>
                      <a:prstGeom prst="line">
                        <a:avLst/>
                      </a:prstGeom>
                      <a:ln w="28575">
                        <a:solidFill>
                          <a:srgbClr val="FF0000"/>
                        </a:solidFill>
                        <a:prstDash val="soli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5" name="ZoneTexte 50"/>
                      <p:cNvSpPr txBox="1"/>
                      <p:nvPr/>
                    </p:nvSpPr>
                    <p:spPr>
                      <a:xfrm>
                        <a:off x="7868562" y="4671186"/>
                        <a:ext cx="1083523" cy="31311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1200" b="1" dirty="0" smtClean="0">
                            <a:solidFill>
                              <a:srgbClr val="FF0000"/>
                            </a:solidFill>
                            <a:latin typeface="Comic Sans MS" pitchFamily="66" charset="0"/>
                          </a:rPr>
                          <a:t>2</a:t>
                        </a:r>
                        <a:r>
                          <a:rPr lang="ro-RO" sz="1200" b="1" dirty="0" smtClean="0">
                            <a:solidFill>
                              <a:srgbClr val="FF0000"/>
                            </a:solidFill>
                            <a:latin typeface="Comic Sans MS" pitchFamily="66" charset="0"/>
                          </a:rPr>
                          <a:t>719</a:t>
                        </a:r>
                        <a:r>
                          <a:rPr lang="fr-FR" sz="1200" b="1" dirty="0" smtClean="0">
                            <a:solidFill>
                              <a:srgbClr val="FF0000"/>
                            </a:solidFill>
                            <a:latin typeface="Comic Sans MS" pitchFamily="66" charset="0"/>
                          </a:rPr>
                          <a:t>   0</a:t>
                        </a:r>
                        <a:r>
                          <a:rPr lang="fr-FR" sz="1200" b="1" baseline="-25000" dirty="0" smtClean="0">
                            <a:solidFill>
                              <a:srgbClr val="FF0000"/>
                            </a:solidFill>
                            <a:latin typeface="Comic Sans MS" pitchFamily="66" charset="0"/>
                          </a:rPr>
                          <a:t>2</a:t>
                        </a:r>
                        <a:r>
                          <a:rPr lang="fr-FR" sz="1200" b="1" dirty="0" smtClean="0">
                            <a:solidFill>
                              <a:srgbClr val="FF0000"/>
                            </a:solidFill>
                            <a:latin typeface="Comic Sans MS" pitchFamily="66" charset="0"/>
                          </a:rPr>
                          <a:t>+</a:t>
                        </a:r>
                        <a:endParaRPr lang="fr-FR" sz="1200" b="1" dirty="0">
                          <a:solidFill>
                            <a:srgbClr val="FF0000"/>
                          </a:solidFill>
                          <a:latin typeface="Comic Sans MS" pitchFamily="66" charset="0"/>
                        </a:endParaRPr>
                      </a:p>
                    </p:txBody>
                  </p:sp>
                  <p:cxnSp>
                    <p:nvCxnSpPr>
                      <p:cNvPr id="36" name="Connecteur droit 55"/>
                      <p:cNvCxnSpPr/>
                      <p:nvPr/>
                    </p:nvCxnSpPr>
                    <p:spPr>
                      <a:xfrm rot="16200000" flipH="1">
                        <a:off x="4507366" y="2651801"/>
                        <a:ext cx="3661205" cy="351437"/>
                      </a:xfrm>
                      <a:prstGeom prst="line">
                        <a:avLst/>
                      </a:prstGeom>
                      <a:ln w="38100">
                        <a:solidFill>
                          <a:srgbClr val="3333FF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Connecteur droit avec flèche 58"/>
                      <p:cNvCxnSpPr/>
                      <p:nvPr/>
                    </p:nvCxnSpPr>
                    <p:spPr>
                      <a:xfrm rot="5400000">
                        <a:off x="6721197" y="4680046"/>
                        <a:ext cx="309149" cy="9274"/>
                      </a:xfrm>
                      <a:prstGeom prst="straightConnector1">
                        <a:avLst/>
                      </a:prstGeom>
                      <a:ln w="38100">
                        <a:solidFill>
                          <a:srgbClr val="00B050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" name="Connecteur droit avec flèche 59"/>
                      <p:cNvCxnSpPr/>
                      <p:nvPr/>
                    </p:nvCxnSpPr>
                    <p:spPr>
                      <a:xfrm rot="16200000" flipH="1">
                        <a:off x="7154221" y="5054504"/>
                        <a:ext cx="1060608" cy="11820"/>
                      </a:xfrm>
                      <a:prstGeom prst="straightConnector1">
                        <a:avLst/>
                      </a:prstGeom>
                      <a:ln w="38100">
                        <a:solidFill>
                          <a:srgbClr val="00B050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Connecteur droit 68"/>
                      <p:cNvCxnSpPr/>
                      <p:nvPr/>
                    </p:nvCxnSpPr>
                    <p:spPr>
                      <a:xfrm>
                        <a:off x="6643603" y="5589722"/>
                        <a:ext cx="1214038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" name="Connecteur droit 71"/>
                      <p:cNvCxnSpPr/>
                      <p:nvPr/>
                    </p:nvCxnSpPr>
                    <p:spPr>
                      <a:xfrm>
                        <a:off x="6651355" y="4530107"/>
                        <a:ext cx="1214038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1" name="ZoneTexte 72"/>
                      <p:cNvSpPr txBox="1"/>
                      <p:nvPr/>
                    </p:nvSpPr>
                    <p:spPr>
                      <a:xfrm>
                        <a:off x="7890443" y="4384542"/>
                        <a:ext cx="1083523" cy="31311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1200" b="1" dirty="0" smtClean="0">
                            <a:latin typeface="Comic Sans MS" pitchFamily="66" charset="0"/>
                          </a:rPr>
                          <a:t>3</a:t>
                        </a:r>
                        <a:r>
                          <a:rPr lang="ro-RO" sz="1200" b="1" dirty="0" smtClean="0">
                            <a:latin typeface="Comic Sans MS" pitchFamily="66" charset="0"/>
                          </a:rPr>
                          <a:t>326</a:t>
                        </a:r>
                        <a:r>
                          <a:rPr lang="fr-FR" sz="1200" b="1" dirty="0" smtClean="0">
                            <a:latin typeface="Comic Sans MS" pitchFamily="66" charset="0"/>
                          </a:rPr>
                          <a:t>   2</a:t>
                        </a:r>
                        <a:r>
                          <a:rPr lang="fr-FR" sz="1200" b="1" baseline="-25000" dirty="0" smtClean="0">
                            <a:latin typeface="Comic Sans MS" pitchFamily="66" charset="0"/>
                          </a:rPr>
                          <a:t>1</a:t>
                        </a:r>
                        <a:r>
                          <a:rPr lang="fr-FR" sz="1200" b="1" dirty="0" smtClean="0">
                            <a:latin typeface="Comic Sans MS" pitchFamily="66" charset="0"/>
                          </a:rPr>
                          <a:t>+</a:t>
                        </a:r>
                        <a:endParaRPr lang="fr-FR" sz="1200" b="1" dirty="0">
                          <a:latin typeface="Comic Sans MS" pitchFamily="66" charset="0"/>
                        </a:endParaRPr>
                      </a:p>
                    </p:txBody>
                  </p:sp>
                  <p:cxnSp>
                    <p:nvCxnSpPr>
                      <p:cNvPr id="42" name="Connecteur droit 73"/>
                      <p:cNvCxnSpPr/>
                      <p:nvPr/>
                    </p:nvCxnSpPr>
                    <p:spPr>
                      <a:xfrm>
                        <a:off x="6651355" y="3762025"/>
                        <a:ext cx="1214038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Connecteur droit 74"/>
                      <p:cNvCxnSpPr/>
                      <p:nvPr/>
                    </p:nvCxnSpPr>
                    <p:spPr>
                      <a:xfrm>
                        <a:off x="6651354" y="4018052"/>
                        <a:ext cx="1214038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4" name="Connecteur droit 75"/>
                      <p:cNvCxnSpPr/>
                      <p:nvPr/>
                    </p:nvCxnSpPr>
                    <p:spPr>
                      <a:xfrm>
                        <a:off x="6651355" y="4082058"/>
                        <a:ext cx="1214038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Connecteur droit 84"/>
                      <p:cNvCxnSpPr/>
                      <p:nvPr/>
                    </p:nvCxnSpPr>
                    <p:spPr>
                      <a:xfrm>
                        <a:off x="5182944" y="1284949"/>
                        <a:ext cx="939374" cy="0"/>
                      </a:xfrm>
                      <a:prstGeom prst="line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6" name="Connecteur droit 86"/>
                      <p:cNvCxnSpPr/>
                      <p:nvPr/>
                    </p:nvCxnSpPr>
                    <p:spPr>
                      <a:xfrm>
                        <a:off x="5182944" y="996917"/>
                        <a:ext cx="929849" cy="0"/>
                      </a:xfrm>
                      <a:prstGeom prst="line">
                        <a:avLst/>
                      </a:prstGeom>
                      <a:ln w="28575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7" name="ZoneTexte 88"/>
                      <p:cNvSpPr txBox="1"/>
                      <p:nvPr/>
                    </p:nvSpPr>
                    <p:spPr>
                      <a:xfrm>
                        <a:off x="6554734" y="1185320"/>
                        <a:ext cx="1018601" cy="31311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1200" b="1" dirty="0">
                            <a:latin typeface="Comic Sans MS" pitchFamily="66" charset="0"/>
                          </a:rPr>
                          <a:t>(</a:t>
                        </a:r>
                        <a:r>
                          <a:rPr lang="fr-FR" sz="1200" b="1" dirty="0" smtClean="0">
                            <a:latin typeface="Comic Sans MS" pitchFamily="66" charset="0"/>
                          </a:rPr>
                          <a:t>5</a:t>
                        </a:r>
                        <a:r>
                          <a:rPr lang="ro-RO" sz="1200" b="1" dirty="0" smtClean="0">
                            <a:latin typeface="Comic Sans MS" pitchFamily="66" charset="0"/>
                          </a:rPr>
                          <a:t>4(1)</a:t>
                        </a:r>
                        <a:r>
                          <a:rPr lang="fr-FR" sz="1200" b="1" dirty="0" smtClean="0">
                            <a:latin typeface="Comic Sans MS" pitchFamily="66" charset="0"/>
                          </a:rPr>
                          <a:t> ms)</a:t>
                        </a:r>
                        <a:endParaRPr lang="fr-FR" sz="1200" b="1" dirty="0">
                          <a:latin typeface="Comic Sans MS" pitchFamily="66" charset="0"/>
                        </a:endParaRPr>
                      </a:p>
                    </p:txBody>
                  </p:sp>
                </p:grpSp>
                <p:sp>
                  <p:nvSpPr>
                    <p:cNvPr id="31" name="ZoneTexte 129"/>
                    <p:cNvSpPr txBox="1"/>
                    <p:nvPr/>
                  </p:nvSpPr>
                  <p:spPr>
                    <a:xfrm>
                      <a:off x="3768277" y="1526679"/>
                      <a:ext cx="549124" cy="270843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fr-FR" sz="1600" b="1" spc="300" baseline="30000" dirty="0" smtClean="0">
                          <a:latin typeface="Comic Sans MS" pitchFamily="66" charset="0"/>
                        </a:rPr>
                        <a:t>34</a:t>
                      </a:r>
                      <a:r>
                        <a:rPr lang="fr-FR" sz="1600" b="1" spc="300" dirty="0" smtClean="0">
                          <a:latin typeface="Comic Sans MS" pitchFamily="66" charset="0"/>
                        </a:rPr>
                        <a:t>Al</a:t>
                      </a:r>
                      <a:endParaRPr lang="fr-FR" sz="1600" b="1" spc="300" dirty="0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32" name="ZoneTexte 130"/>
                    <p:cNvSpPr txBox="1"/>
                    <p:nvPr/>
                  </p:nvSpPr>
                  <p:spPr>
                    <a:xfrm>
                      <a:off x="5270939" y="5864345"/>
                      <a:ext cx="543995" cy="270843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fr-FR" sz="1600" b="1" spc="300" baseline="30000" dirty="0" smtClean="0">
                          <a:latin typeface="Comic Sans MS" pitchFamily="66" charset="0"/>
                        </a:rPr>
                        <a:t>34</a:t>
                      </a:r>
                      <a:r>
                        <a:rPr lang="fr-FR" sz="1600" b="1" spc="300" dirty="0" smtClean="0">
                          <a:latin typeface="Comic Sans MS" pitchFamily="66" charset="0"/>
                        </a:rPr>
                        <a:t>Si</a:t>
                      </a:r>
                      <a:endParaRPr lang="fr-FR" sz="1600" b="1" spc="300" dirty="0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26" name="ZoneTexte 72"/>
                  <p:cNvSpPr txBox="1"/>
                  <p:nvPr/>
                </p:nvSpPr>
                <p:spPr>
                  <a:xfrm>
                    <a:off x="7524328" y="5857527"/>
                    <a:ext cx="1510305" cy="3913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b="1" dirty="0" smtClean="0">
                        <a:latin typeface="Comic Sans MS" pitchFamily="66" charset="0"/>
                      </a:rPr>
                      <a:t>    0   0</a:t>
                    </a:r>
                    <a:r>
                      <a:rPr lang="fr-FR" sz="1200" b="1" baseline="-25000" dirty="0" smtClean="0">
                        <a:latin typeface="Comic Sans MS" pitchFamily="66" charset="0"/>
                      </a:rPr>
                      <a:t>g.s.</a:t>
                    </a:r>
                    <a:r>
                      <a:rPr lang="fr-FR" sz="1200" b="1" dirty="0" smtClean="0">
                        <a:latin typeface="Comic Sans MS" pitchFamily="66" charset="0"/>
                      </a:rPr>
                      <a:t>+</a:t>
                    </a:r>
                    <a:endParaRPr lang="fr-FR" sz="1200" b="1" dirty="0">
                      <a:latin typeface="Comic Sans MS" pitchFamily="66" charset="0"/>
                    </a:endParaRPr>
                  </a:p>
                </p:txBody>
              </p:sp>
              <p:cxnSp>
                <p:nvCxnSpPr>
                  <p:cNvPr id="27" name="Connecteur droit 65"/>
                  <p:cNvCxnSpPr/>
                  <p:nvPr/>
                </p:nvCxnSpPr>
                <p:spPr>
                  <a:xfrm rot="16200000" flipH="1">
                    <a:off x="5806398" y="4826895"/>
                    <a:ext cx="216024" cy="216024"/>
                  </a:xfrm>
                  <a:prstGeom prst="line">
                    <a:avLst/>
                  </a:prstGeom>
                  <a:ln w="38100">
                    <a:solidFill>
                      <a:srgbClr val="3333FF"/>
                    </a:solidFill>
                    <a:prstDash val="solid"/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" name="ZoneTexte 60"/>
                  <p:cNvSpPr txBox="1"/>
                  <p:nvPr/>
                </p:nvSpPr>
                <p:spPr>
                  <a:xfrm>
                    <a:off x="6311735" y="4694160"/>
                    <a:ext cx="1137806" cy="3913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sz="1200" b="1" dirty="0" smtClean="0">
                        <a:solidFill>
                          <a:srgbClr val="00B050"/>
                        </a:solidFill>
                        <a:latin typeface="Comic Sans MS" pitchFamily="66" charset="0"/>
                      </a:rPr>
                      <a:t>6</a:t>
                    </a:r>
                    <a:r>
                      <a:rPr lang="ro-RO" sz="1200" b="1" dirty="0" smtClean="0">
                        <a:solidFill>
                          <a:srgbClr val="00B050"/>
                        </a:solidFill>
                        <a:latin typeface="Comic Sans MS" pitchFamily="66" charset="0"/>
                      </a:rPr>
                      <a:t>1(</a:t>
                    </a:r>
                    <a:r>
                      <a:rPr lang="en-GB" sz="1200" b="1" dirty="0" smtClean="0">
                        <a:solidFill>
                          <a:srgbClr val="00B050"/>
                        </a:solidFill>
                        <a:latin typeface="Comic Sans MS" pitchFamily="66" charset="0"/>
                      </a:rPr>
                      <a:t>4</a:t>
                    </a:r>
                    <a:r>
                      <a:rPr lang="ro-RO" sz="1200" b="1" dirty="0" smtClean="0">
                        <a:solidFill>
                          <a:srgbClr val="00B050"/>
                        </a:solidFill>
                        <a:latin typeface="Comic Sans MS" pitchFamily="66" charset="0"/>
                      </a:rPr>
                      <a:t>0</a:t>
                    </a:r>
                    <a:r>
                      <a:rPr lang="ro-RO" sz="1200" b="1" dirty="0" smtClean="0">
                        <a:solidFill>
                          <a:srgbClr val="00B050"/>
                        </a:solidFill>
                        <a:latin typeface="Comic Sans MS" pitchFamily="66" charset="0"/>
                      </a:rPr>
                      <a:t>)</a:t>
                    </a:r>
                    <a:endParaRPr lang="fr-FR" sz="1200" b="1" dirty="0">
                      <a:solidFill>
                        <a:srgbClr val="00B050"/>
                      </a:solidFill>
                      <a:latin typeface="Comic Sans MS" pitchFamily="66" charset="0"/>
                    </a:endParaRPr>
                  </a:p>
                </p:txBody>
              </p:sp>
              <p:sp>
                <p:nvSpPr>
                  <p:cNvPr id="29" name="ZoneTexte 61"/>
                  <p:cNvSpPr txBox="1"/>
                  <p:nvPr/>
                </p:nvSpPr>
                <p:spPr>
                  <a:xfrm>
                    <a:off x="6531973" y="5317192"/>
                    <a:ext cx="773519" cy="3913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200" b="1" dirty="0" smtClean="0">
                        <a:solidFill>
                          <a:srgbClr val="00B050"/>
                        </a:solidFill>
                        <a:latin typeface="Comic Sans MS" pitchFamily="66" charset="0"/>
                      </a:rPr>
                      <a:t>1</a:t>
                    </a:r>
                    <a:r>
                      <a:rPr lang="ro-RO" sz="1200" b="1" dirty="0" smtClean="0">
                        <a:solidFill>
                          <a:srgbClr val="00B050"/>
                        </a:solidFill>
                        <a:latin typeface="Comic Sans MS" pitchFamily="66" charset="0"/>
                      </a:rPr>
                      <a:t>7(6)</a:t>
                    </a:r>
                    <a:endParaRPr lang="fr-FR" sz="1200" b="1" dirty="0">
                      <a:solidFill>
                        <a:srgbClr val="00B050"/>
                      </a:solidFill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18" name="ZoneTexte 72"/>
                <p:cNvSpPr txBox="1"/>
                <p:nvPr/>
              </p:nvSpPr>
              <p:spPr>
                <a:xfrm>
                  <a:off x="3170958" y="4029619"/>
                  <a:ext cx="1132472" cy="3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o-RO" sz="1200" b="1" dirty="0" smtClean="0">
                      <a:latin typeface="Comic Sans MS" pitchFamily="66" charset="0"/>
                    </a:rPr>
                    <a:t>4255</a:t>
                  </a:r>
                  <a:r>
                    <a:rPr lang="fr-FR" sz="1200" b="1" dirty="0" smtClean="0">
                      <a:latin typeface="Comic Sans MS" pitchFamily="66" charset="0"/>
                    </a:rPr>
                    <a:t>   </a:t>
                  </a:r>
                  <a:r>
                    <a:rPr lang="ro-RO" sz="1200" b="1" dirty="0" smtClean="0">
                      <a:latin typeface="Comic Sans MS" pitchFamily="66" charset="0"/>
                    </a:rPr>
                    <a:t>3</a:t>
                  </a:r>
                  <a:r>
                    <a:rPr lang="fr-FR" sz="1200" b="1" dirty="0" smtClean="0">
                      <a:latin typeface="Comic Sans MS" pitchFamily="66" charset="0"/>
                      <a:sym typeface="Symbol"/>
                    </a:rPr>
                    <a:t></a:t>
                  </a:r>
                  <a:endParaRPr lang="fr-FR" sz="1200" b="1" dirty="0">
                    <a:latin typeface="Comic Sans MS" pitchFamily="66" charset="0"/>
                  </a:endParaRPr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1215329" y="476672"/>
                  <a:ext cx="1630285" cy="35224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o-RO" sz="1200" b="1" dirty="0" smtClean="0">
                      <a:solidFill>
                        <a:srgbClr val="FF0000"/>
                      </a:solidFill>
                      <a:latin typeface="Comic Sans MS" pitchFamily="66" charset="0"/>
                    </a:rPr>
                    <a:t>(</a:t>
                  </a:r>
                  <a:r>
                    <a:rPr lang="en-US" sz="1200" b="1" dirty="0" smtClean="0">
                      <a:solidFill>
                        <a:srgbClr val="FF0000"/>
                      </a:solidFill>
                      <a:latin typeface="Comic Sans MS" pitchFamily="66" charset="0"/>
                    </a:rPr>
                    <a:t>1</a:t>
                  </a:r>
                  <a:r>
                    <a:rPr lang="en-US" sz="1200" b="1" baseline="30000" dirty="0" smtClean="0">
                      <a:solidFill>
                        <a:srgbClr val="FF0000"/>
                      </a:solidFill>
                      <a:latin typeface="Comic Sans MS" pitchFamily="66" charset="0"/>
                    </a:rPr>
                    <a:t>+</a:t>
                  </a:r>
                  <a:r>
                    <a:rPr lang="ro-RO" sz="1200" b="1" dirty="0" smtClean="0">
                      <a:solidFill>
                        <a:srgbClr val="FF0000"/>
                      </a:solidFill>
                      <a:latin typeface="Comic Sans MS" pitchFamily="66" charset="0"/>
                    </a:rPr>
                    <a:t>)</a:t>
                  </a:r>
                  <a:r>
                    <a:rPr lang="en-US" sz="1200" b="1" dirty="0" smtClean="0">
                      <a:solidFill>
                        <a:srgbClr val="FF0000"/>
                      </a:solidFill>
                      <a:latin typeface="Comic Sans MS" pitchFamily="66" charset="0"/>
                    </a:rPr>
                    <a:t> </a:t>
                  </a:r>
                  <a:r>
                    <a:rPr lang="ro-RO" sz="1200" b="1" dirty="0" smtClean="0">
                      <a:solidFill>
                        <a:srgbClr val="FF0000"/>
                      </a:solidFill>
                      <a:latin typeface="Comic Sans MS" pitchFamily="66" charset="0"/>
                    </a:rPr>
                    <a:t> (26(1) ms)</a:t>
                  </a:r>
                  <a:endParaRPr lang="ro-RO" sz="1200" dirty="0"/>
                </a:p>
              </p:txBody>
            </p:sp>
            <p:sp>
              <p:nvSpPr>
                <p:cNvPr id="20" name="ZoneTexte 72"/>
                <p:cNvSpPr txBox="1"/>
                <p:nvPr/>
              </p:nvSpPr>
              <p:spPr>
                <a:xfrm>
                  <a:off x="3172687" y="3832066"/>
                  <a:ext cx="1759350" cy="3522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o-RO" sz="1200" b="1" dirty="0" smtClean="0">
                      <a:latin typeface="Comic Sans MS" pitchFamily="66" charset="0"/>
                    </a:rPr>
                    <a:t>4379  </a:t>
                  </a:r>
                  <a:r>
                    <a:rPr lang="ro-RO" sz="1100" b="1" dirty="0" smtClean="0">
                      <a:latin typeface="Comic Sans MS" pitchFamily="66" charset="0"/>
                    </a:rPr>
                    <a:t>(</a:t>
                  </a:r>
                  <a:r>
                    <a:rPr lang="fr-FR" sz="1100" b="1" dirty="0" smtClean="0">
                      <a:solidFill>
                        <a:prstClr val="black"/>
                      </a:solidFill>
                      <a:latin typeface="Comic Sans MS" pitchFamily="66" charset="0"/>
                    </a:rPr>
                    <a:t>3-,4-</a:t>
                  </a:r>
                  <a:r>
                    <a:rPr lang="ro-RO" sz="1100" b="1" dirty="0" smtClean="0">
                      <a:solidFill>
                        <a:prstClr val="black"/>
                      </a:solidFill>
                      <a:latin typeface="Comic Sans MS" pitchFamily="66" charset="0"/>
                    </a:rPr>
                    <a:t>,</a:t>
                  </a:r>
                  <a:r>
                    <a:rPr lang="fr-FR" sz="1100" b="1" dirty="0" smtClean="0">
                      <a:solidFill>
                        <a:prstClr val="black"/>
                      </a:solidFill>
                      <a:latin typeface="Comic Sans MS" pitchFamily="66" charset="0"/>
                    </a:rPr>
                    <a:t>5-</a:t>
                  </a:r>
                  <a:r>
                    <a:rPr lang="ro-RO" sz="1100" b="1" dirty="0" smtClean="0">
                      <a:latin typeface="Comic Sans MS" pitchFamily="66" charset="0"/>
                    </a:rPr>
                    <a:t>)</a:t>
                  </a:r>
                  <a:endParaRPr lang="fr-FR" sz="1100" b="1" dirty="0">
                    <a:latin typeface="Comic Sans MS" pitchFamily="66" charset="0"/>
                  </a:endParaRPr>
                </a:p>
              </p:txBody>
            </p:sp>
            <p:sp>
              <p:nvSpPr>
                <p:cNvPr id="21" name="ZoneTexte 72"/>
                <p:cNvSpPr txBox="1"/>
                <p:nvPr/>
              </p:nvSpPr>
              <p:spPr>
                <a:xfrm>
                  <a:off x="3168782" y="3573016"/>
                  <a:ext cx="1759350" cy="3522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o-RO" sz="1200" b="1" dirty="0" smtClean="0">
                      <a:latin typeface="Comic Sans MS" pitchFamily="66" charset="0"/>
                    </a:rPr>
                    <a:t>4970  </a:t>
                  </a:r>
                  <a:r>
                    <a:rPr lang="ro-RO" sz="1100" b="1" dirty="0" smtClean="0">
                      <a:latin typeface="Comic Sans MS" pitchFamily="66" charset="0"/>
                    </a:rPr>
                    <a:t>(</a:t>
                  </a:r>
                  <a:r>
                    <a:rPr lang="fr-FR" sz="1100" b="1" dirty="0" smtClean="0">
                      <a:solidFill>
                        <a:prstClr val="black"/>
                      </a:solidFill>
                      <a:latin typeface="Comic Sans MS" pitchFamily="66" charset="0"/>
                    </a:rPr>
                    <a:t>3-,4-</a:t>
                  </a:r>
                  <a:r>
                    <a:rPr lang="ro-RO" sz="1100" b="1" dirty="0" smtClean="0">
                      <a:solidFill>
                        <a:prstClr val="black"/>
                      </a:solidFill>
                      <a:latin typeface="Comic Sans MS" pitchFamily="66" charset="0"/>
                    </a:rPr>
                    <a:t>,</a:t>
                  </a:r>
                  <a:r>
                    <a:rPr lang="fr-FR" sz="1100" b="1" dirty="0" smtClean="0">
                      <a:solidFill>
                        <a:prstClr val="black"/>
                      </a:solidFill>
                      <a:latin typeface="Comic Sans MS" pitchFamily="66" charset="0"/>
                    </a:rPr>
                    <a:t>5-</a:t>
                  </a:r>
                  <a:r>
                    <a:rPr lang="ro-RO" sz="1100" b="1" dirty="0" smtClean="0">
                      <a:latin typeface="Comic Sans MS" pitchFamily="66" charset="0"/>
                    </a:rPr>
                    <a:t>)</a:t>
                  </a:r>
                  <a:endParaRPr lang="fr-FR" sz="1100" b="1" dirty="0">
                    <a:latin typeface="Comic Sans MS" pitchFamily="66" charset="0"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5210836" y="1333412"/>
                  <a:ext cx="43204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o-RO" sz="2800" b="1" dirty="0" smtClean="0">
                      <a:solidFill>
                        <a:srgbClr val="0070C0"/>
                      </a:solidFill>
                      <a:latin typeface="Comic Sans MS" pitchFamily="66" charset="0"/>
                      <a:sym typeface="Symbol"/>
                    </a:rPr>
                    <a:t></a:t>
                  </a:r>
                  <a:endParaRPr lang="ro-RO" sz="2800" b="1" dirty="0">
                    <a:solidFill>
                      <a:srgbClr val="0070C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1134088" y="1294588"/>
                  <a:ext cx="43204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o-RO" sz="2800" b="1" dirty="0" smtClean="0">
                      <a:solidFill>
                        <a:srgbClr val="0070C0"/>
                      </a:solidFill>
                      <a:latin typeface="Comic Sans MS" pitchFamily="66" charset="0"/>
                      <a:sym typeface="Symbol"/>
                    </a:rPr>
                    <a:t></a:t>
                  </a:r>
                  <a:endParaRPr lang="ro-RO" sz="2800" b="1" dirty="0">
                    <a:solidFill>
                      <a:srgbClr val="0070C0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467544" y="332656"/>
                  <a:ext cx="432048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o-RO" sz="3200" b="1" dirty="0" smtClean="0">
                      <a:solidFill>
                        <a:srgbClr val="0070C0"/>
                      </a:solidFill>
                      <a:latin typeface="Comic Sans MS" pitchFamily="66" charset="0"/>
                      <a:sym typeface="Symbol"/>
                    </a:rPr>
                    <a:t>?</a:t>
                  </a:r>
                  <a:endParaRPr lang="ro-RO" sz="3200" b="1" dirty="0">
                    <a:solidFill>
                      <a:srgbClr val="0070C0"/>
                    </a:solidFill>
                    <a:latin typeface="Comic Sans MS" pitchFamily="66" charset="0"/>
                  </a:endParaRPr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1458815" y="6093296"/>
                <a:ext cx="7709024" cy="5088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o-RO" sz="2000" b="1" dirty="0" smtClean="0">
                    <a:solidFill>
                      <a:srgbClr val="0070C0"/>
                    </a:solidFill>
                    <a:latin typeface="Comic Sans MS" pitchFamily="66" charset="0"/>
                    <a:sym typeface="Symbol"/>
                  </a:rPr>
                  <a:t>Experiment		</a:t>
                </a:r>
                <a:r>
                  <a:rPr lang="en-GB" sz="2000" b="1" dirty="0" smtClean="0">
                    <a:solidFill>
                      <a:srgbClr val="0070C0"/>
                    </a:solidFill>
                    <a:latin typeface="Comic Sans MS" pitchFamily="66" charset="0"/>
                    <a:sym typeface="Symbol"/>
                  </a:rPr>
                  <a:t>      </a:t>
                </a:r>
                <a:r>
                  <a:rPr lang="en-GB" sz="2000" b="1" dirty="0" err="1" smtClean="0">
                    <a:solidFill>
                      <a:srgbClr val="0070C0"/>
                    </a:solidFill>
                    <a:latin typeface="Comic Sans MS" pitchFamily="66" charset="0"/>
                    <a:sym typeface="Symbol"/>
                  </a:rPr>
                  <a:t>modif</a:t>
                </a:r>
                <a:r>
                  <a:rPr lang="en-GB" sz="2000" b="1" dirty="0" smtClean="0">
                    <a:solidFill>
                      <a:srgbClr val="0070C0"/>
                    </a:solidFill>
                    <a:latin typeface="Comic Sans MS" pitchFamily="66" charset="0"/>
                    <a:sym typeface="Symbol"/>
                  </a:rPr>
                  <a:t>. </a:t>
                </a:r>
                <a:r>
                  <a:rPr lang="ro-RO" sz="2000" b="1" dirty="0" smtClean="0">
                    <a:solidFill>
                      <a:srgbClr val="0070C0"/>
                    </a:solidFill>
                    <a:latin typeface="Comic Sans MS" pitchFamily="66" charset="0"/>
                    <a:sym typeface="Symbol"/>
                  </a:rPr>
                  <a:t>SDPF-U-SI</a:t>
                </a:r>
                <a:endParaRPr lang="ro-RO" sz="2000" b="1" dirty="0">
                  <a:solidFill>
                    <a:srgbClr val="0070C0"/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6562887" y="1136229"/>
              <a:ext cx="3776959" cy="5437188"/>
              <a:chOff x="4856767" y="243978"/>
              <a:chExt cx="3426029" cy="4931489"/>
            </a:xfrm>
          </p:grpSpPr>
          <p:sp>
            <p:nvSpPr>
              <p:cNvPr id="9" name="Text Box 15"/>
              <p:cNvSpPr txBox="1">
                <a:spLocks noChangeArrowheads="1"/>
              </p:cNvSpPr>
              <p:nvPr/>
            </p:nvSpPr>
            <p:spPr bwMode="auto">
              <a:xfrm>
                <a:off x="6280522" y="243978"/>
                <a:ext cx="2002274" cy="3443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GB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~</a:t>
                </a:r>
                <a:r>
                  <a:rPr lang="ro-RO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9</a:t>
                </a:r>
                <a:r>
                  <a:rPr lang="en-GB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0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% </a:t>
                </a:r>
                <a:r>
                  <a:rPr lang="en-US" sz="1400" b="1" dirty="0">
                    <a:solidFill>
                      <a:srgbClr val="FF0000"/>
                    </a:solidFill>
                    <a:latin typeface="Arial Narrow" pitchFamily="34" charset="0"/>
                  </a:rPr>
                  <a:t>- </a:t>
                </a:r>
                <a:r>
                  <a:rPr lang="ro-RO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1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ħ</a:t>
                </a:r>
                <a:r>
                  <a:rPr lang="en-US" sz="1400" b="1" dirty="0">
                    <a:solidFill>
                      <a:srgbClr val="FF0000"/>
                    </a:solidFill>
                    <a:latin typeface="Arial Narrow" pitchFamily="34" charset="0"/>
                    <a:sym typeface="Symbol" pitchFamily="16" charset="2"/>
                  </a:rPr>
                  <a:t>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, ~</a:t>
                </a:r>
                <a:r>
                  <a:rPr lang="en-GB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10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% 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-</a:t>
                </a:r>
                <a:r>
                  <a:rPr lang="ro-RO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 3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ħ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  <a:sym typeface="Symbol" pitchFamily="16" charset="2"/>
                  </a:rPr>
                  <a:t></a:t>
                </a:r>
                <a:endParaRPr lang="en-US" sz="1400" b="1" dirty="0">
                  <a:solidFill>
                    <a:srgbClr val="FF0000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0" name="Text Box 15"/>
              <p:cNvSpPr txBox="1">
                <a:spLocks noChangeArrowheads="1"/>
              </p:cNvSpPr>
              <p:nvPr/>
            </p:nvSpPr>
            <p:spPr bwMode="auto">
              <a:xfrm>
                <a:off x="6428303" y="3655537"/>
                <a:ext cx="1785386" cy="3443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o-RO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7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% </a:t>
                </a:r>
                <a:r>
                  <a:rPr lang="en-US" sz="1400" b="1" dirty="0">
                    <a:solidFill>
                      <a:srgbClr val="FF0000"/>
                    </a:solidFill>
                    <a:latin typeface="Arial Narrow" pitchFamily="34" charset="0"/>
                  </a:rPr>
                  <a:t>- 0ħ</a:t>
                </a:r>
                <a:r>
                  <a:rPr lang="en-US" sz="1400" b="1" dirty="0">
                    <a:solidFill>
                      <a:srgbClr val="FF0000"/>
                    </a:solidFill>
                    <a:latin typeface="Arial Narrow" pitchFamily="34" charset="0"/>
                    <a:sym typeface="Symbol" pitchFamily="16" charset="2"/>
                  </a:rPr>
                  <a:t></a:t>
                </a:r>
                <a:r>
                  <a:rPr lang="en-US" sz="1400" b="1" dirty="0">
                    <a:solidFill>
                      <a:srgbClr val="FF0000"/>
                    </a:solidFill>
                    <a:latin typeface="Arial Narrow" pitchFamily="34" charset="0"/>
                  </a:rPr>
                  <a:t>,  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8</a:t>
                </a:r>
                <a:r>
                  <a:rPr lang="en-GB" sz="1400" dirty="0">
                    <a:solidFill>
                      <a:srgbClr val="FF0000"/>
                    </a:solidFill>
                    <a:latin typeface="Arial Narrow" pitchFamily="34" charset="0"/>
                  </a:rPr>
                  <a:t>6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% 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-</a:t>
                </a:r>
                <a:r>
                  <a:rPr lang="ro-RO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 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2ħ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  <a:sym typeface="Symbol" pitchFamily="16" charset="2"/>
                  </a:rPr>
                  <a:t></a:t>
                </a:r>
                <a:endParaRPr lang="en-US" sz="1400" b="1" dirty="0">
                  <a:solidFill>
                    <a:srgbClr val="FF0000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1" name="Text Box 15"/>
              <p:cNvSpPr txBox="1">
                <a:spLocks noChangeArrowheads="1"/>
              </p:cNvSpPr>
              <p:nvPr/>
            </p:nvSpPr>
            <p:spPr bwMode="auto">
              <a:xfrm>
                <a:off x="6349630" y="4178022"/>
                <a:ext cx="1864059" cy="3443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  <a:latin typeface="Arial Narrow" pitchFamily="34" charset="0"/>
                  </a:rPr>
                  <a:t>  </a:t>
                </a:r>
                <a:r>
                  <a:rPr lang="en-GB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5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% </a:t>
                </a:r>
                <a:r>
                  <a:rPr lang="en-US" sz="1400" b="1" dirty="0">
                    <a:solidFill>
                      <a:srgbClr val="FF0000"/>
                    </a:solidFill>
                    <a:latin typeface="Arial Narrow" pitchFamily="34" charset="0"/>
                  </a:rPr>
                  <a:t>- 0ħ</a:t>
                </a:r>
                <a:r>
                  <a:rPr lang="en-US" sz="1400" b="1" dirty="0">
                    <a:solidFill>
                      <a:srgbClr val="FF0000"/>
                    </a:solidFill>
                    <a:latin typeface="Arial Narrow" pitchFamily="34" charset="0"/>
                    <a:sym typeface="Symbol" pitchFamily="16" charset="2"/>
                  </a:rPr>
                  <a:t></a:t>
                </a:r>
                <a:r>
                  <a:rPr lang="en-US" sz="1400" b="1" dirty="0">
                    <a:solidFill>
                      <a:srgbClr val="FF0000"/>
                    </a:solidFill>
                    <a:latin typeface="Arial Narrow" pitchFamily="34" charset="0"/>
                  </a:rPr>
                  <a:t>,  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8</a:t>
                </a:r>
                <a:r>
                  <a:rPr lang="en-GB" sz="1400" dirty="0">
                    <a:solidFill>
                      <a:srgbClr val="FF0000"/>
                    </a:solidFill>
                    <a:latin typeface="Arial Narrow" pitchFamily="34" charset="0"/>
                  </a:rPr>
                  <a:t>6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% </a:t>
                </a:r>
                <a:r>
                  <a:rPr lang="en-US" sz="1400" b="1" dirty="0">
                    <a:solidFill>
                      <a:srgbClr val="FF0000"/>
                    </a:solidFill>
                    <a:latin typeface="Arial Narrow" pitchFamily="34" charset="0"/>
                  </a:rPr>
                  <a:t>- 2ħ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  <a:sym typeface="Symbol" pitchFamily="16" charset="2"/>
                  </a:rPr>
                  <a:t></a:t>
                </a:r>
                <a:endParaRPr lang="en-US" sz="1400" b="1" dirty="0">
                  <a:solidFill>
                    <a:srgbClr val="FF0000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2" name="Text Box 15"/>
              <p:cNvSpPr txBox="1">
                <a:spLocks noChangeArrowheads="1"/>
              </p:cNvSpPr>
              <p:nvPr/>
            </p:nvSpPr>
            <p:spPr bwMode="auto">
              <a:xfrm>
                <a:off x="6372200" y="4831130"/>
                <a:ext cx="1841488" cy="3443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o-RO" sz="1400" b="1" dirty="0" smtClean="0">
                    <a:latin typeface="Arial Narrow" pitchFamily="34" charset="0"/>
                  </a:rPr>
                  <a:t>8</a:t>
                </a:r>
                <a:r>
                  <a:rPr lang="en-US" sz="1400" b="1" dirty="0" smtClean="0">
                    <a:latin typeface="Arial Narrow" pitchFamily="34" charset="0"/>
                  </a:rPr>
                  <a:t>9</a:t>
                </a:r>
                <a:r>
                  <a:rPr lang="en-US" sz="1400" b="1" dirty="0">
                    <a:latin typeface="Arial Narrow" pitchFamily="34" charset="0"/>
                  </a:rPr>
                  <a:t>% - 0ħ</a:t>
                </a:r>
                <a:r>
                  <a:rPr lang="en-US" sz="1400" b="1" dirty="0">
                    <a:latin typeface="Arial Narrow" pitchFamily="34" charset="0"/>
                    <a:sym typeface="Symbol" pitchFamily="16" charset="2"/>
                  </a:rPr>
                  <a:t></a:t>
                </a:r>
                <a:r>
                  <a:rPr lang="en-US" sz="1400" b="1" dirty="0">
                    <a:latin typeface="Arial Narrow" pitchFamily="34" charset="0"/>
                  </a:rPr>
                  <a:t>,  </a:t>
                </a:r>
                <a:r>
                  <a:rPr lang="ro-RO" sz="1400" b="1" dirty="0" smtClean="0">
                    <a:latin typeface="Arial Narrow" pitchFamily="34" charset="0"/>
                  </a:rPr>
                  <a:t>11</a:t>
                </a:r>
                <a:r>
                  <a:rPr lang="en-US" sz="1400" b="1" dirty="0" smtClean="0">
                    <a:latin typeface="Arial Narrow" pitchFamily="34" charset="0"/>
                  </a:rPr>
                  <a:t>% -</a:t>
                </a:r>
                <a:r>
                  <a:rPr lang="ro-RO" sz="1400" b="1" dirty="0" smtClean="0">
                    <a:latin typeface="Arial Narrow" pitchFamily="34" charset="0"/>
                  </a:rPr>
                  <a:t> </a:t>
                </a:r>
                <a:r>
                  <a:rPr lang="en-US" sz="1400" b="1" dirty="0" smtClean="0">
                    <a:latin typeface="Arial Narrow" pitchFamily="34" charset="0"/>
                  </a:rPr>
                  <a:t>2ħ</a:t>
                </a:r>
                <a:r>
                  <a:rPr lang="en-US" sz="1400" b="1" dirty="0" smtClean="0">
                    <a:latin typeface="Arial Narrow" pitchFamily="34" charset="0"/>
                    <a:sym typeface="Symbol" pitchFamily="16" charset="2"/>
                  </a:rPr>
                  <a:t></a:t>
                </a:r>
                <a:endParaRPr lang="en-US" sz="1400" b="1" dirty="0">
                  <a:latin typeface="Arial Narrow" pitchFamily="34" charset="0"/>
                </a:endParaRPr>
              </a:p>
            </p:txBody>
          </p:sp>
          <p:sp>
            <p:nvSpPr>
              <p:cNvPr id="13" name="Text Box 15"/>
              <p:cNvSpPr txBox="1">
                <a:spLocks noChangeArrowheads="1"/>
              </p:cNvSpPr>
              <p:nvPr/>
            </p:nvSpPr>
            <p:spPr bwMode="auto">
              <a:xfrm>
                <a:off x="4856767" y="2083602"/>
                <a:ext cx="2939063" cy="3443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ro-RO" sz="12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Q</a:t>
                </a:r>
                <a:r>
                  <a:rPr lang="ro-RO" sz="1200" b="1" baseline="-25000" dirty="0" smtClean="0">
                    <a:solidFill>
                      <a:srgbClr val="FF0000"/>
                    </a:solidFill>
                    <a:latin typeface="Arial Narrow" pitchFamily="34" charset="0"/>
                  </a:rPr>
                  <a:t>0</a:t>
                </a:r>
                <a:r>
                  <a:rPr lang="ro-RO" sz="12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(2</a:t>
                </a:r>
                <a:r>
                  <a:rPr lang="ro-RO" sz="1200" b="1" baseline="-25000" dirty="0" smtClean="0">
                    <a:solidFill>
                      <a:srgbClr val="FF0000"/>
                    </a:solidFill>
                    <a:latin typeface="Arial Narrow" pitchFamily="34" charset="0"/>
                  </a:rPr>
                  <a:t>1</a:t>
                </a:r>
                <a:r>
                  <a:rPr lang="ro-RO" sz="12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+) = </a:t>
                </a:r>
                <a:r>
                  <a:rPr lang="ro-RO" sz="1200" b="1" dirty="0" smtClean="0">
                    <a:solidFill>
                      <a:srgbClr val="FF0000"/>
                    </a:solidFill>
                    <a:latin typeface="Arial Narrow" pitchFamily="34" charset="0"/>
                    <a:sym typeface="Symbol"/>
                  </a:rPr>
                  <a:t></a:t>
                </a:r>
                <a:r>
                  <a:rPr lang="ro-RO" sz="12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 51.1 efm</a:t>
                </a:r>
                <a:r>
                  <a:rPr lang="ro-RO" sz="1200" b="1" baseline="30000" dirty="0" smtClean="0">
                    <a:solidFill>
                      <a:srgbClr val="FF0000"/>
                    </a:solidFill>
                    <a:latin typeface="Arial Narrow" pitchFamily="34" charset="0"/>
                  </a:rPr>
                  <a:t>2</a:t>
                </a:r>
                <a:r>
                  <a:rPr lang="ro-RO" sz="1200" b="1" dirty="0" smtClean="0">
                    <a:solidFill>
                      <a:srgbClr val="FF0000"/>
                    </a:solidFill>
                    <a:latin typeface="Arial Narrow" pitchFamily="34" charset="0"/>
                  </a:rPr>
                  <a:t>   </a:t>
                </a:r>
                <a:r>
                  <a:rPr lang="ro-RO" sz="1200" b="1" dirty="0" smtClean="0">
                    <a:solidFill>
                      <a:srgbClr val="FF0000"/>
                    </a:solidFill>
                    <a:latin typeface="Arial Narrow" pitchFamily="34" charset="0"/>
                    <a:sym typeface="Symbol"/>
                  </a:rPr>
                  <a:t>       </a:t>
                </a:r>
                <a:r>
                  <a:rPr lang="el-GR" sz="1400" b="1" dirty="0" smtClean="0">
                    <a:solidFill>
                      <a:srgbClr val="FF0000"/>
                    </a:solidFill>
                    <a:latin typeface="Arial Narrow" pitchFamily="34" charset="0"/>
                    <a:sym typeface="Symbol"/>
                  </a:rPr>
                  <a:t>β</a:t>
                </a:r>
                <a:r>
                  <a:rPr lang="ro-RO" sz="1400" b="1" dirty="0" smtClean="0">
                    <a:solidFill>
                      <a:srgbClr val="FF0000"/>
                    </a:solidFill>
                    <a:latin typeface="Arial Narrow" pitchFamily="34" charset="0"/>
                    <a:sym typeface="Symbol"/>
                  </a:rPr>
                  <a:t> = </a:t>
                </a:r>
                <a:r>
                  <a:rPr lang="ro-RO" sz="1400" b="1" dirty="0" smtClean="0">
                    <a:solidFill>
                      <a:srgbClr val="FF0000"/>
                    </a:solidFill>
                    <a:latin typeface="Arial Narrow" pitchFamily="34" charset="0"/>
                    <a:sym typeface="Symbol"/>
                  </a:rPr>
                  <a:t></a:t>
                </a:r>
                <a:r>
                  <a:rPr lang="en-GB" sz="1400" b="1" dirty="0" smtClean="0">
                    <a:solidFill>
                      <a:srgbClr val="FF0000"/>
                    </a:solidFill>
                    <a:latin typeface="Arial Narrow" pitchFamily="34" charset="0"/>
                    <a:sym typeface="Symbol"/>
                  </a:rPr>
                  <a:t> 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  <a:sym typeface="Symbol"/>
                  </a:rPr>
                  <a:t>0</a:t>
                </a:r>
                <a:r>
                  <a:rPr lang="ro-RO" sz="1400" b="1" dirty="0" smtClean="0">
                    <a:solidFill>
                      <a:srgbClr val="FF0000"/>
                    </a:solidFill>
                    <a:latin typeface="Arial Narrow" pitchFamily="34" charset="0"/>
                    <a:sym typeface="Symbol"/>
                  </a:rPr>
                  <a:t>.</a:t>
                </a:r>
                <a:r>
                  <a:rPr lang="en-US" sz="1400" b="1" dirty="0" smtClean="0">
                    <a:solidFill>
                      <a:srgbClr val="FF0000"/>
                    </a:solidFill>
                    <a:latin typeface="Arial Narrow" pitchFamily="34" charset="0"/>
                    <a:sym typeface="Symbol"/>
                  </a:rPr>
                  <a:t>3</a:t>
                </a:r>
                <a:r>
                  <a:rPr lang="ro-RO" sz="1400" b="1" dirty="0" smtClean="0">
                    <a:solidFill>
                      <a:srgbClr val="FF0000"/>
                    </a:solidFill>
                    <a:latin typeface="Arial Narrow" pitchFamily="34" charset="0"/>
                    <a:sym typeface="Symbol"/>
                  </a:rPr>
                  <a:t>1</a:t>
                </a:r>
                <a:r>
                  <a:rPr lang="ro-RO" sz="1200" b="1" dirty="0" smtClean="0">
                    <a:solidFill>
                      <a:srgbClr val="FF0000"/>
                    </a:solidFill>
                    <a:latin typeface="Arial Narrow" pitchFamily="34" charset="0"/>
                    <a:sym typeface="Symbol"/>
                  </a:rPr>
                  <a:t> </a:t>
                </a:r>
                <a:endParaRPr lang="en-US" sz="1200" b="1" dirty="0">
                  <a:solidFill>
                    <a:srgbClr val="FF0000"/>
                  </a:solidFill>
                  <a:latin typeface="Arial Narrow" pitchFamily="34" charset="0"/>
                </a:endParaRPr>
              </a:p>
            </p:txBody>
          </p:sp>
        </p:grpSp>
        <p:sp>
          <p:nvSpPr>
            <p:cNvPr id="7" name="Text Box 15"/>
            <p:cNvSpPr txBox="1">
              <a:spLocks noChangeArrowheads="1"/>
            </p:cNvSpPr>
            <p:nvPr/>
          </p:nvSpPr>
          <p:spPr bwMode="auto">
            <a:xfrm>
              <a:off x="8233545" y="1508566"/>
              <a:ext cx="2207366" cy="379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o-RO" sz="1400" b="1" dirty="0" smtClean="0">
                  <a:latin typeface="Arial Narrow" pitchFamily="34" charset="0"/>
                </a:rPr>
                <a:t>8</a:t>
              </a:r>
              <a:r>
                <a:rPr lang="en-GB" sz="1400" b="1" dirty="0" smtClean="0">
                  <a:latin typeface="Arial Narrow" pitchFamily="34" charset="0"/>
                </a:rPr>
                <a:t>0</a:t>
              </a:r>
              <a:r>
                <a:rPr lang="en-US" sz="1400" b="1" dirty="0" smtClean="0">
                  <a:latin typeface="Arial Narrow" pitchFamily="34" charset="0"/>
                </a:rPr>
                <a:t>% </a:t>
              </a:r>
              <a:r>
                <a:rPr lang="en-US" sz="1400" b="1" dirty="0">
                  <a:latin typeface="Arial Narrow" pitchFamily="34" charset="0"/>
                </a:rPr>
                <a:t>- 0ħ</a:t>
              </a:r>
              <a:r>
                <a:rPr lang="en-US" sz="1400" b="1" dirty="0">
                  <a:latin typeface="Arial Narrow" pitchFamily="34" charset="0"/>
                  <a:sym typeface="Symbol" pitchFamily="16" charset="2"/>
                </a:rPr>
                <a:t></a:t>
              </a:r>
              <a:r>
                <a:rPr lang="en-US" sz="1400" b="1" dirty="0">
                  <a:latin typeface="Arial Narrow" pitchFamily="34" charset="0"/>
                </a:rPr>
                <a:t>,  </a:t>
              </a:r>
              <a:r>
                <a:rPr lang="en-GB" sz="1400" dirty="0" smtClean="0">
                  <a:latin typeface="Arial Narrow" pitchFamily="34" charset="0"/>
                </a:rPr>
                <a:t>20</a:t>
              </a:r>
              <a:r>
                <a:rPr lang="en-US" sz="1400" b="1" dirty="0" smtClean="0">
                  <a:latin typeface="Arial Narrow" pitchFamily="34" charset="0"/>
                </a:rPr>
                <a:t>% </a:t>
              </a:r>
              <a:r>
                <a:rPr lang="en-US" sz="1400" b="1" dirty="0" smtClean="0">
                  <a:latin typeface="Arial Narrow" pitchFamily="34" charset="0"/>
                </a:rPr>
                <a:t>-</a:t>
              </a:r>
              <a:r>
                <a:rPr lang="ro-RO" sz="1400" b="1" dirty="0" smtClean="0">
                  <a:latin typeface="Arial Narrow" pitchFamily="34" charset="0"/>
                </a:rPr>
                <a:t> </a:t>
              </a:r>
              <a:r>
                <a:rPr lang="en-US" sz="1400" b="1" dirty="0" smtClean="0">
                  <a:latin typeface="Arial Narrow" pitchFamily="34" charset="0"/>
                </a:rPr>
                <a:t>2ħ</a:t>
              </a:r>
              <a:r>
                <a:rPr lang="en-US" sz="1400" b="1" dirty="0" smtClean="0">
                  <a:latin typeface="Arial Narrow" pitchFamily="34" charset="0"/>
                  <a:sym typeface="Symbol" pitchFamily="16" charset="2"/>
                </a:rPr>
                <a:t></a:t>
              </a:r>
              <a:r>
                <a:rPr lang="ro-RO" sz="1400" b="1" dirty="0" smtClean="0">
                  <a:latin typeface="Arial Narrow" pitchFamily="34" charset="0"/>
                  <a:sym typeface="Symbol" pitchFamily="16" charset="2"/>
                </a:rPr>
                <a:t> </a:t>
              </a:r>
              <a:endParaRPr lang="en-US" sz="1400" b="1" dirty="0">
                <a:latin typeface="Arial Narrow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8474101" y="3112938"/>
              <a:ext cx="1338184" cy="555044"/>
            </a:xfrm>
            <a:prstGeom prst="ellipse">
              <a:avLst/>
            </a:prstGeom>
            <a:noFill/>
            <a:ln>
              <a:solidFill>
                <a:srgbClr val="3346F7"/>
              </a:solidFill>
            </a:ln>
            <a:effectLst>
              <a:outerShdw blurRad="50800" dist="63500" dir="13500000" algn="b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0803" tIns="50402" rIns="100803" bIns="50402" rtlCol="0" anchor="ctr"/>
            <a:lstStyle/>
            <a:p>
              <a:pPr algn="ctr"/>
              <a:endParaRPr lang="ro-RO" dirty="0"/>
            </a:p>
          </p:txBody>
        </p:sp>
      </p:grpSp>
      <p:sp>
        <p:nvSpPr>
          <p:cNvPr id="87" name="ZoneTexte 88"/>
          <p:cNvSpPr txBox="1"/>
          <p:nvPr/>
        </p:nvSpPr>
        <p:spPr>
          <a:xfrm>
            <a:off x="23057" y="5037767"/>
            <a:ext cx="14814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400" dirty="0" smtClean="0">
                <a:solidFill>
                  <a:srgbClr val="00B050"/>
                </a:solidFill>
                <a:latin typeface="Comic Sans MS" pitchFamily="66" charset="0"/>
              </a:rPr>
              <a:t>2-level </a:t>
            </a:r>
            <a:r>
              <a:rPr lang="fr-FR" sz="1400" dirty="0" err="1" smtClean="0">
                <a:solidFill>
                  <a:srgbClr val="00B050"/>
                </a:solidFill>
                <a:latin typeface="Comic Sans MS" pitchFamily="66" charset="0"/>
              </a:rPr>
              <a:t>mixing</a:t>
            </a:r>
            <a:r>
              <a:rPr lang="fr-FR" sz="1400" dirty="0" smtClean="0">
                <a:solidFill>
                  <a:srgbClr val="00B050"/>
                </a:solidFill>
                <a:latin typeface="Comic Sans MS" pitchFamily="66" charset="0"/>
              </a:rPr>
              <a:t>:</a:t>
            </a:r>
            <a:endParaRPr lang="fr-FR" sz="1400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>
              <a:spcBef>
                <a:spcPts val="600"/>
              </a:spcBef>
            </a:pPr>
            <a:r>
              <a:rPr lang="fr-FR" sz="1400" dirty="0" smtClean="0">
                <a:solidFill>
                  <a:srgbClr val="00B050"/>
                </a:solidFill>
                <a:latin typeface="Comic Sans MS" pitchFamily="66" charset="0"/>
              </a:rPr>
              <a:t>cos</a:t>
            </a:r>
            <a:r>
              <a:rPr lang="fr-FR" sz="1400" baseline="30000" dirty="0" smtClean="0">
                <a:solidFill>
                  <a:srgbClr val="00B050"/>
                </a:solidFill>
                <a:latin typeface="Comic Sans MS" pitchFamily="66" charset="0"/>
              </a:rPr>
              <a:t>2</a:t>
            </a:r>
            <a:r>
              <a:rPr lang="el-GR" sz="1400" dirty="0" smtClean="0">
                <a:solidFill>
                  <a:srgbClr val="00B050"/>
                </a:solidFill>
                <a:latin typeface="Times New Roman"/>
                <a:cs typeface="Times New Roman"/>
              </a:rPr>
              <a:t>θ</a:t>
            </a:r>
            <a:r>
              <a:rPr lang="fr-FR" sz="1400" b="1" dirty="0" smtClean="0">
                <a:solidFill>
                  <a:srgbClr val="00B050"/>
                </a:solidFill>
                <a:latin typeface="Comic Sans MS" pitchFamily="66" charset="0"/>
              </a:rPr>
              <a:t> =0.22(9)</a:t>
            </a:r>
          </a:p>
          <a:p>
            <a:pPr>
              <a:spcBef>
                <a:spcPts val="600"/>
              </a:spcBef>
            </a:pPr>
            <a:r>
              <a:rPr lang="en-GB" sz="1400" dirty="0" smtClean="0">
                <a:solidFill>
                  <a:srgbClr val="00B050"/>
                </a:solidFill>
                <a:latin typeface="Calibri"/>
                <a:cs typeface="Calibri"/>
              </a:rPr>
              <a:t>|</a:t>
            </a:r>
            <a:r>
              <a:rPr lang="el-GR" sz="1400" b="1" dirty="0" smtClean="0">
                <a:solidFill>
                  <a:srgbClr val="00B050"/>
                </a:solidFill>
                <a:latin typeface="Calibri"/>
                <a:cs typeface="Calibri"/>
              </a:rPr>
              <a:t>β</a:t>
            </a:r>
            <a:r>
              <a:rPr lang="en-GB" sz="1400" b="1" dirty="0" smtClean="0">
                <a:solidFill>
                  <a:srgbClr val="00B050"/>
                </a:solidFill>
                <a:latin typeface="Calibri"/>
                <a:cs typeface="Calibri"/>
              </a:rPr>
              <a:t>|</a:t>
            </a:r>
            <a:r>
              <a:rPr lang="fr-FR" sz="1400" b="1" dirty="0" smtClean="0">
                <a:solidFill>
                  <a:srgbClr val="00B050"/>
                </a:solidFill>
                <a:latin typeface="Comic Sans MS" pitchFamily="66" charset="0"/>
              </a:rPr>
              <a:t>= 0.29(4)</a:t>
            </a:r>
          </a:p>
          <a:p>
            <a:endParaRPr lang="fr-FR" sz="1200" b="1" dirty="0">
              <a:latin typeface="Comic Sans MS" pitchFamily="66" charset="0"/>
            </a:endParaRPr>
          </a:p>
        </p:txBody>
      </p:sp>
      <p:sp>
        <p:nvSpPr>
          <p:cNvPr id="88" name="Rectangle 17"/>
          <p:cNvSpPr>
            <a:spLocks noChangeArrowheads="1"/>
          </p:cNvSpPr>
          <p:nvPr/>
        </p:nvSpPr>
        <p:spPr bwMode="auto">
          <a:xfrm>
            <a:off x="1809050" y="38984"/>
            <a:ext cx="4854816" cy="487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414338"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2400" baseline="30000" dirty="0" smtClean="0">
                <a:solidFill>
                  <a:schemeClr val="accent2"/>
                </a:solidFill>
                <a:latin typeface="Times New Roman" pitchFamily="18" charset="0"/>
              </a:rPr>
              <a:t>34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Al and </a:t>
            </a:r>
            <a:r>
              <a:rPr lang="en-US" sz="2400" baseline="30000" dirty="0" smtClean="0">
                <a:solidFill>
                  <a:schemeClr val="accent2"/>
                </a:solidFill>
                <a:latin typeface="Times New Roman" pitchFamily="18" charset="0"/>
              </a:rPr>
              <a:t>34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Si interpretation </a:t>
            </a:r>
            <a:endParaRPr lang="en-US" sz="24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085210" y="526780"/>
            <a:ext cx="5897527" cy="972319"/>
          </a:xfrm>
          <a:prstGeom prst="roundRect">
            <a:avLst>
              <a:gd name="adj" fmla="val 26071"/>
            </a:avLst>
          </a:prstGeom>
          <a:solidFill>
            <a:schemeClr val="bg2"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Antoine </a:t>
            </a:r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code </a:t>
            </a:r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  <a:sym typeface="Wingdings" pitchFamily="2" charset="2"/>
              </a:rPr>
              <a:t> mixing 0ħ</a:t>
            </a:r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  <a:sym typeface="Symbol"/>
              </a:rPr>
              <a:t></a:t>
            </a:r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  <a:sym typeface="Wingdings" pitchFamily="2" charset="2"/>
              </a:rPr>
              <a:t> and </a:t>
            </a:r>
            <a:r>
              <a:rPr lang="en-US" sz="1600" dirty="0" err="1" smtClean="0">
                <a:solidFill>
                  <a:srgbClr val="0070C0"/>
                </a:solidFill>
                <a:latin typeface="Comic Sans MS" pitchFamily="66" charset="0"/>
                <a:sym typeface="Wingdings" pitchFamily="2" charset="2"/>
              </a:rPr>
              <a:t>Nħ</a:t>
            </a:r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  <a:sym typeface="Symbol"/>
              </a:rPr>
              <a:t></a:t>
            </a:r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  <a:sym typeface="Wingdings" pitchFamily="2" charset="2"/>
              </a:rPr>
              <a:t> (A. </a:t>
            </a:r>
            <a:r>
              <a:rPr lang="en-US" sz="1600" dirty="0" err="1" smtClean="0">
                <a:solidFill>
                  <a:srgbClr val="0070C0"/>
                </a:solidFill>
                <a:latin typeface="Comic Sans MS" pitchFamily="66" charset="0"/>
                <a:sym typeface="Wingdings" pitchFamily="2" charset="2"/>
              </a:rPr>
              <a:t>Poves</a:t>
            </a:r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  <a:sym typeface="Wingdings" pitchFamily="2" charset="2"/>
              </a:rPr>
              <a:t>) </a:t>
            </a:r>
            <a:endParaRPr lang="en-US" sz="16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algn="ctr"/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SDPF-U-Si </a:t>
            </a:r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+ non diagonal matrix elements &lt;</a:t>
            </a:r>
            <a:r>
              <a:rPr lang="en-US" sz="1600" dirty="0" err="1" smtClean="0">
                <a:solidFill>
                  <a:srgbClr val="0070C0"/>
                </a:solidFill>
                <a:latin typeface="Comic Sans MS" pitchFamily="66" charset="0"/>
              </a:rPr>
              <a:t>sd|H|pf</a:t>
            </a:r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&gt;</a:t>
            </a:r>
          </a:p>
          <a:p>
            <a:pPr algn="ctr"/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+ adjustments to reproduce 0</a:t>
            </a:r>
            <a:r>
              <a:rPr lang="en-US" sz="1600" baseline="-25000" dirty="0" smtClean="0">
                <a:solidFill>
                  <a:srgbClr val="0070C0"/>
                </a:solidFill>
                <a:latin typeface="Comic Sans MS" pitchFamily="66" charset="0"/>
              </a:rPr>
              <a:t>2</a:t>
            </a:r>
            <a:r>
              <a:rPr lang="en-US" sz="1600" baseline="30000" dirty="0" smtClean="0">
                <a:solidFill>
                  <a:srgbClr val="0070C0"/>
                </a:solidFill>
                <a:latin typeface="Comic Sans MS" pitchFamily="66" charset="0"/>
              </a:rPr>
              <a:t>+</a:t>
            </a:r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 in </a:t>
            </a:r>
            <a:r>
              <a:rPr lang="en-US" sz="1600" baseline="30000" dirty="0" smtClean="0">
                <a:solidFill>
                  <a:srgbClr val="0070C0"/>
                </a:solidFill>
                <a:latin typeface="Comic Sans MS" pitchFamily="66" charset="0"/>
              </a:rPr>
              <a:t>30,32</a:t>
            </a:r>
            <a:r>
              <a:rPr lang="en-US" sz="1600" dirty="0" smtClean="0">
                <a:solidFill>
                  <a:srgbClr val="0070C0"/>
                </a:solidFill>
                <a:latin typeface="Comic Sans MS" pitchFamily="66" charset="0"/>
              </a:rPr>
              <a:t>Mg  </a:t>
            </a:r>
            <a:endParaRPr lang="en-US" sz="1600" dirty="0" smtClean="0">
              <a:solidFill>
                <a:srgbClr val="0070C0"/>
              </a:solidFill>
              <a:latin typeface="Comic Sans MS" pitchFamily="66" charset="0"/>
            </a:endParaRPr>
          </a:p>
        </p:txBody>
      </p:sp>
      <p:cxnSp>
        <p:nvCxnSpPr>
          <p:cNvPr id="90" name="Connecteur droit 71"/>
          <p:cNvCxnSpPr/>
          <p:nvPr/>
        </p:nvCxnSpPr>
        <p:spPr>
          <a:xfrm>
            <a:off x="5010907" y="3962400"/>
            <a:ext cx="113908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ZoneTexte 72"/>
          <p:cNvSpPr txBox="1"/>
          <p:nvPr/>
        </p:nvSpPr>
        <p:spPr>
          <a:xfrm>
            <a:off x="6198975" y="3823900"/>
            <a:ext cx="10615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Comic Sans MS" pitchFamily="66" charset="0"/>
              </a:rPr>
              <a:t>5330  (2</a:t>
            </a:r>
            <a:r>
              <a:rPr lang="fr-FR" sz="1200" baseline="-25000" dirty="0" smtClean="0">
                <a:latin typeface="Comic Sans MS" pitchFamily="66" charset="0"/>
              </a:rPr>
              <a:t>2</a:t>
            </a:r>
            <a:r>
              <a:rPr lang="fr-FR" sz="1200" b="1" dirty="0" smtClean="0">
                <a:latin typeface="Comic Sans MS" pitchFamily="66" charset="0"/>
              </a:rPr>
              <a:t>+)</a:t>
            </a:r>
            <a:endParaRPr lang="fr-FR" sz="12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26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1809050" y="38985"/>
            <a:ext cx="4854816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414338"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Existing data on </a:t>
            </a:r>
            <a:r>
              <a:rPr lang="en-US" sz="2400" baseline="30000" dirty="0" smtClean="0">
                <a:solidFill>
                  <a:schemeClr val="accent2"/>
                </a:solidFill>
                <a:latin typeface="Times New Roman" pitchFamily="18" charset="0"/>
              </a:rPr>
              <a:t>34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Mg </a:t>
            </a:r>
            <a:endParaRPr lang="en-US" sz="24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1066800"/>
            <a:ext cx="8686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The </a:t>
            </a:r>
            <a:r>
              <a:rPr lang="en-GB" sz="1600" baseline="30000" dirty="0"/>
              <a:t>34</a:t>
            </a:r>
            <a:r>
              <a:rPr lang="en-GB" sz="1600" dirty="0"/>
              <a:t>Mg(N=22) nucleus is considered as the heaviest in the “island of inversion</a:t>
            </a:r>
            <a:r>
              <a:rPr lang="en-GB" sz="1600" dirty="0" smtClean="0"/>
              <a:t>”.</a:t>
            </a:r>
          </a:p>
          <a:p>
            <a:endParaRPr lang="en-GB" sz="1600" dirty="0"/>
          </a:p>
          <a:p>
            <a:r>
              <a:rPr lang="en-GB" sz="1600" dirty="0" smtClean="0"/>
              <a:t>Low 2</a:t>
            </a:r>
            <a:r>
              <a:rPr lang="en-GB" sz="1600" baseline="30000" dirty="0" smtClean="0"/>
              <a:t>+</a:t>
            </a:r>
            <a:r>
              <a:rPr lang="en-GB" sz="1600" dirty="0" smtClean="0"/>
              <a:t> energy: </a:t>
            </a:r>
            <a:r>
              <a:rPr lang="en-GB" sz="1600" dirty="0" smtClean="0"/>
              <a:t>660±1 </a:t>
            </a:r>
            <a:r>
              <a:rPr lang="en-GB" sz="1600" dirty="0" err="1" smtClean="0"/>
              <a:t>keV</a:t>
            </a:r>
            <a:r>
              <a:rPr lang="en-GB" sz="1600" dirty="0" smtClean="0"/>
              <a:t>   [</a:t>
            </a:r>
            <a:r>
              <a:rPr lang="en-GB" sz="1600" dirty="0" err="1" smtClean="0"/>
              <a:t>K.Yoneda</a:t>
            </a:r>
            <a:r>
              <a:rPr lang="en-GB" sz="1600" dirty="0" smtClean="0"/>
              <a:t> et al., Phys. </a:t>
            </a:r>
            <a:r>
              <a:rPr lang="en-GB" sz="1600" dirty="0" err="1" smtClean="0"/>
              <a:t>Lett</a:t>
            </a:r>
            <a:r>
              <a:rPr lang="en-GB" sz="1600" dirty="0" smtClean="0"/>
              <a:t>. B 499, 233 (2001)]</a:t>
            </a:r>
          </a:p>
          <a:p>
            <a:endParaRPr lang="en-GB" sz="1600" dirty="0"/>
          </a:p>
          <a:p>
            <a:r>
              <a:rPr lang="en-GB" sz="1600" dirty="0" smtClean="0"/>
              <a:t>Large </a:t>
            </a:r>
            <a:r>
              <a:rPr lang="en-GB" sz="1600" dirty="0" smtClean="0"/>
              <a:t>B(E2, 0</a:t>
            </a:r>
            <a:r>
              <a:rPr lang="en-GB" sz="1600" baseline="-25000" dirty="0" smtClean="0"/>
              <a:t>1</a:t>
            </a:r>
            <a:r>
              <a:rPr lang="en-GB" sz="1600" baseline="30000" dirty="0" smtClean="0"/>
              <a:t>+</a:t>
            </a:r>
            <a:r>
              <a:rPr lang="en-GB" sz="1600" dirty="0" smtClean="0"/>
              <a:t>(</a:t>
            </a:r>
            <a:r>
              <a:rPr lang="en-GB" sz="1600" dirty="0" err="1" smtClean="0"/>
              <a:t>g.s</a:t>
            </a:r>
            <a:r>
              <a:rPr lang="en-GB" sz="1600" dirty="0" smtClean="0"/>
              <a:t>.) </a:t>
            </a:r>
            <a:r>
              <a:rPr lang="en-GB" sz="1600" dirty="0" smtClean="0">
                <a:sym typeface="Symbol"/>
              </a:rPr>
              <a:t> 2</a:t>
            </a:r>
            <a:r>
              <a:rPr lang="en-GB" sz="1600" baseline="-25000" dirty="0" smtClean="0">
                <a:sym typeface="Symbol"/>
              </a:rPr>
              <a:t>1</a:t>
            </a:r>
            <a:r>
              <a:rPr lang="en-GB" sz="1600" baseline="30000" dirty="0" smtClean="0">
                <a:sym typeface="Symbol"/>
              </a:rPr>
              <a:t>+</a:t>
            </a:r>
            <a:r>
              <a:rPr lang="en-GB" sz="1600" dirty="0" smtClean="0">
                <a:sym typeface="Symbol"/>
              </a:rPr>
              <a:t>) = </a:t>
            </a:r>
            <a:r>
              <a:rPr lang="en-GB" sz="1600" dirty="0" smtClean="0"/>
              <a:t>541±102 e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fm</a:t>
            </a:r>
            <a:r>
              <a:rPr lang="en-GB" sz="1600" baseline="30000" dirty="0" smtClean="0"/>
              <a:t>4    </a:t>
            </a:r>
            <a:r>
              <a:rPr lang="en-GB" sz="1600" dirty="0" smtClean="0"/>
              <a:t> =&gt; strong deformation|β|~ 0.54</a:t>
            </a:r>
            <a:endParaRPr lang="en-GB" sz="1600" dirty="0"/>
          </a:p>
          <a:p>
            <a:r>
              <a:rPr lang="en-GB" sz="1600" dirty="0" smtClean="0"/>
              <a:t>               [H</a:t>
            </a:r>
            <a:r>
              <a:rPr lang="en-GB" sz="1600" dirty="0"/>
              <a:t>. Iwasaki et al., Phys. </a:t>
            </a:r>
            <a:r>
              <a:rPr lang="en-GB" sz="1600" dirty="0" err="1"/>
              <a:t>Lett</a:t>
            </a:r>
            <a:r>
              <a:rPr lang="en-GB" sz="1600" dirty="0"/>
              <a:t>. B 522, 227 (2001</a:t>
            </a:r>
            <a:r>
              <a:rPr lang="en-GB" sz="1600" dirty="0" smtClean="0"/>
              <a:t>)]</a:t>
            </a:r>
            <a:endParaRPr lang="en-GB" sz="1600" dirty="0"/>
          </a:p>
          <a:p>
            <a:r>
              <a:rPr lang="en-GB" sz="1600" dirty="0" smtClean="0"/>
              <a:t>               [J.A</a:t>
            </a:r>
            <a:r>
              <a:rPr lang="en-GB" sz="1600" dirty="0"/>
              <a:t>. Church et al., Phys. </a:t>
            </a:r>
            <a:r>
              <a:rPr lang="en-GB" sz="1600" dirty="0" err="1"/>
              <a:t>ReV.</a:t>
            </a:r>
            <a:r>
              <a:rPr lang="en-GB" sz="1600" dirty="0"/>
              <a:t> C72, 054320 (2005</a:t>
            </a:r>
            <a:r>
              <a:rPr lang="en-GB" sz="1600" dirty="0" smtClean="0"/>
              <a:t>)]</a:t>
            </a:r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r>
              <a:rPr lang="en-GB" sz="1600" dirty="0" smtClean="0"/>
              <a:t>The </a:t>
            </a:r>
            <a:r>
              <a:rPr lang="en-GB" sz="1600" dirty="0"/>
              <a:t>β-decay </a:t>
            </a:r>
            <a:r>
              <a:rPr lang="en-GB" sz="1600" dirty="0" smtClean="0"/>
              <a:t>study of </a:t>
            </a:r>
            <a:r>
              <a:rPr lang="en-GB" sz="1600" baseline="30000" dirty="0"/>
              <a:t>34</a:t>
            </a:r>
            <a:r>
              <a:rPr lang="en-GB" sz="1600" dirty="0"/>
              <a:t>Mg  </a:t>
            </a:r>
            <a:r>
              <a:rPr lang="en-GB" sz="1600" dirty="0" smtClean="0"/>
              <a:t>ISOLDE  [</a:t>
            </a:r>
            <a:r>
              <a:rPr lang="fr-FR" sz="1600" dirty="0" smtClean="0"/>
              <a:t>M</a:t>
            </a:r>
            <a:r>
              <a:rPr lang="fr-FR" sz="1600" dirty="0"/>
              <a:t>. Langevin et al., </a:t>
            </a:r>
            <a:r>
              <a:rPr lang="fr-FR" sz="1600" dirty="0" err="1"/>
              <a:t>Nucl</a:t>
            </a:r>
            <a:r>
              <a:rPr lang="fr-FR" sz="1600" dirty="0"/>
              <a:t>. Phys. A414,151(1984</a:t>
            </a:r>
            <a:r>
              <a:rPr lang="fr-FR" sz="1600" dirty="0" smtClean="0"/>
              <a:t>)]</a:t>
            </a:r>
            <a:endParaRPr lang="en-GB" sz="1600" dirty="0"/>
          </a:p>
          <a:p>
            <a:pPr marL="1200150" lvl="2" indent="-285750">
              <a:buFont typeface="Wingdings" pitchFamily="2" charset="2"/>
              <a:buChar char="§"/>
            </a:pPr>
            <a:r>
              <a:rPr lang="en-GB" sz="1600" dirty="0" smtClean="0"/>
              <a:t>set-up only for β-delayed neutron </a:t>
            </a:r>
            <a:r>
              <a:rPr lang="en-GB" sz="1600" dirty="0"/>
              <a:t>probabilities </a:t>
            </a:r>
            <a:r>
              <a:rPr lang="en-GB" sz="1600" dirty="0" smtClean="0"/>
              <a:t>measurement</a:t>
            </a:r>
          </a:p>
          <a:p>
            <a:pPr marL="1200150" lvl="2" indent="-285750">
              <a:buFont typeface="Wingdings" pitchFamily="2" charset="2"/>
              <a:buChar char="§"/>
            </a:pPr>
            <a:r>
              <a:rPr lang="en-GB" sz="1600" dirty="0" smtClean="0"/>
              <a:t>life-time </a:t>
            </a:r>
            <a:r>
              <a:rPr lang="en-GB" sz="1600" dirty="0"/>
              <a:t>of 20±10 </a:t>
            </a:r>
            <a:r>
              <a:rPr lang="en-GB" sz="1600" dirty="0" err="1"/>
              <a:t>ms</a:t>
            </a:r>
            <a:r>
              <a:rPr lang="en-GB" sz="1600" dirty="0"/>
              <a:t> could be </a:t>
            </a:r>
            <a:r>
              <a:rPr lang="en-GB" sz="1600" dirty="0" smtClean="0"/>
              <a:t>determined</a:t>
            </a:r>
          </a:p>
          <a:p>
            <a:pPr marL="1200150" lvl="2" indent="-285750">
              <a:buFont typeface="Wingdings" pitchFamily="2" charset="2"/>
              <a:buChar char="§"/>
            </a:pPr>
            <a:r>
              <a:rPr lang="en-GB" sz="1600" dirty="0" smtClean="0"/>
              <a:t>no gamma measured </a:t>
            </a:r>
          </a:p>
          <a:p>
            <a:pPr marL="1200150" lvl="2" indent="-285750">
              <a:buFont typeface="Wingdings" pitchFamily="2" charset="2"/>
              <a:buChar char="§"/>
            </a:pPr>
            <a:r>
              <a:rPr lang="en-GB" sz="1600" dirty="0" smtClean="0"/>
              <a:t>no  </a:t>
            </a:r>
            <a:r>
              <a:rPr lang="en-GB" sz="1600" dirty="0" err="1" smtClean="0"/>
              <a:t>P</a:t>
            </a:r>
            <a:r>
              <a:rPr lang="en-GB" baseline="-25000" dirty="0" err="1" smtClean="0"/>
              <a:t>n</a:t>
            </a:r>
            <a:r>
              <a:rPr lang="en-GB" sz="1600" dirty="0" smtClean="0"/>
              <a:t>/P</a:t>
            </a:r>
            <a:r>
              <a:rPr lang="en-GB" baseline="-25000" dirty="0" smtClean="0"/>
              <a:t>2n</a:t>
            </a:r>
            <a:r>
              <a:rPr lang="en-GB" sz="1600" dirty="0" smtClean="0"/>
              <a:t> neutron emission probabilities deduced</a:t>
            </a:r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Q</a:t>
            </a:r>
            <a:r>
              <a:rPr lang="en-GB" sz="1600" baseline="-25000" dirty="0" smtClean="0"/>
              <a:t>β</a:t>
            </a:r>
            <a:r>
              <a:rPr lang="en-GB" sz="1600" dirty="0" smtClean="0"/>
              <a:t>(</a:t>
            </a:r>
            <a:r>
              <a:rPr lang="en-GB" sz="1600" baseline="30000" dirty="0" smtClean="0"/>
              <a:t>34</a:t>
            </a:r>
            <a:r>
              <a:rPr lang="en-GB" sz="1600" dirty="0" smtClean="0"/>
              <a:t>Mg) =</a:t>
            </a:r>
            <a:r>
              <a:rPr lang="en-GB" sz="1600" dirty="0"/>
              <a:t>11.7 </a:t>
            </a:r>
            <a:r>
              <a:rPr lang="en-GB" sz="1600" dirty="0" smtClean="0"/>
              <a:t>MeV</a:t>
            </a:r>
          </a:p>
          <a:p>
            <a:r>
              <a:rPr lang="en-GB" sz="1600" dirty="0" smtClean="0"/>
              <a:t>S</a:t>
            </a:r>
            <a:r>
              <a:rPr lang="en-GB" sz="1600" baseline="-25000" dirty="0" smtClean="0"/>
              <a:t>2n</a:t>
            </a:r>
            <a:r>
              <a:rPr lang="en-GB" sz="1600" dirty="0" smtClean="0"/>
              <a:t>(</a:t>
            </a:r>
            <a:r>
              <a:rPr lang="en-GB" sz="1600" baseline="30000" dirty="0" smtClean="0"/>
              <a:t>34</a:t>
            </a:r>
            <a:r>
              <a:rPr lang="en-GB" sz="1600" dirty="0" smtClean="0"/>
              <a:t>Al) =</a:t>
            </a:r>
            <a:r>
              <a:rPr lang="en-GB" sz="1600" dirty="0"/>
              <a:t>2.47 MeV </a:t>
            </a:r>
            <a:endParaRPr lang="en-GB" sz="1600" dirty="0" smtClean="0"/>
          </a:p>
          <a:p>
            <a:r>
              <a:rPr lang="en-GB" sz="1600" dirty="0" smtClean="0"/>
              <a:t>S</a:t>
            </a:r>
            <a:r>
              <a:rPr lang="en-GB" sz="1600" baseline="-25000" dirty="0" smtClean="0"/>
              <a:t>2n</a:t>
            </a:r>
            <a:r>
              <a:rPr lang="en-GB" sz="1600" dirty="0" smtClean="0"/>
              <a:t>(</a:t>
            </a:r>
            <a:r>
              <a:rPr lang="en-GB" sz="1600" baseline="30000" dirty="0" smtClean="0"/>
              <a:t>34</a:t>
            </a:r>
            <a:r>
              <a:rPr lang="en-GB" sz="1600" dirty="0" smtClean="0"/>
              <a:t>Al) =</a:t>
            </a:r>
            <a:r>
              <a:rPr lang="en-GB" sz="1600" dirty="0"/>
              <a:t>8.01 </a:t>
            </a:r>
            <a:r>
              <a:rPr lang="en-GB" sz="1600" dirty="0" smtClean="0"/>
              <a:t>MeV</a:t>
            </a:r>
          </a:p>
          <a:p>
            <a:r>
              <a:rPr lang="en-GB" sz="1600" dirty="0"/>
              <a:t> </a:t>
            </a:r>
            <a:r>
              <a:rPr lang="en-GB" sz="1600" dirty="0" smtClean="0"/>
              <a:t>                                                       We assume </a:t>
            </a:r>
            <a:r>
              <a:rPr lang="en-GB" sz="1600" dirty="0" smtClean="0"/>
              <a:t>that </a:t>
            </a:r>
            <a:r>
              <a:rPr lang="en-GB" sz="1600" dirty="0" err="1" smtClean="0"/>
              <a:t>P</a:t>
            </a:r>
            <a:r>
              <a:rPr lang="en-GB" sz="1600" baseline="-25000" dirty="0" err="1" smtClean="0"/>
              <a:t>n</a:t>
            </a:r>
            <a:r>
              <a:rPr lang="en-GB" sz="1600" dirty="0" smtClean="0"/>
              <a:t>+ P</a:t>
            </a:r>
            <a:r>
              <a:rPr lang="en-GB" sz="1600" baseline="-25000" dirty="0" smtClean="0"/>
              <a:t>2n</a:t>
            </a:r>
            <a:r>
              <a:rPr lang="en-GB" sz="1600" dirty="0" smtClean="0"/>
              <a:t> = 40%+10%</a:t>
            </a:r>
            <a:r>
              <a:rPr lang="en-GB" sz="1600" dirty="0" smtClean="0"/>
              <a:t>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282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373" y="544071"/>
            <a:ext cx="6455986" cy="399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2057400" y="0"/>
            <a:ext cx="4854816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414338">
              <a:lnSpc>
                <a:spcPts val="405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Proposed experiment:   </a:t>
            </a:r>
            <a:r>
              <a:rPr lang="en-US" sz="2400" baseline="30000" dirty="0" smtClean="0">
                <a:solidFill>
                  <a:schemeClr val="accent2"/>
                </a:solidFill>
                <a:latin typeface="Times New Roman" pitchFamily="18" charset="0"/>
              </a:rPr>
              <a:t>34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Mg beam</a:t>
            </a:r>
            <a:endParaRPr lang="en-US" sz="24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18345" y="2272134"/>
            <a:ext cx="5706255" cy="4331053"/>
            <a:chOff x="2408819" y="990600"/>
            <a:chExt cx="6393256" cy="5193424"/>
          </a:xfrm>
        </p:grpSpPr>
        <p:grpSp>
          <p:nvGrpSpPr>
            <p:cNvPr id="14" name="Group 13"/>
            <p:cNvGrpSpPr/>
            <p:nvPr/>
          </p:nvGrpSpPr>
          <p:grpSpPr>
            <a:xfrm>
              <a:off x="2408819" y="990600"/>
              <a:ext cx="6393256" cy="5193424"/>
              <a:chOff x="1094744" y="936000"/>
              <a:chExt cx="6393256" cy="5193424"/>
            </a:xfrm>
          </p:grpSpPr>
          <p:pic>
            <p:nvPicPr>
              <p:cNvPr id="31746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51" t="1890" r="3976" b="4352"/>
              <a:stretch/>
            </p:blipFill>
            <p:spPr bwMode="auto">
              <a:xfrm>
                <a:off x="1116000" y="936000"/>
                <a:ext cx="6372000" cy="4860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3733800" y="5790870"/>
                <a:ext cx="10278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Calibri"/>
                    <a:cs typeface="Calibri"/>
                  </a:rPr>
                  <a:t>Time (</a:t>
                </a:r>
                <a:r>
                  <a:rPr lang="en-GB" sz="1600" dirty="0" err="1" smtClean="0">
                    <a:latin typeface="Calibri"/>
                    <a:cs typeface="Calibri"/>
                  </a:rPr>
                  <a:t>ms</a:t>
                </a:r>
                <a:r>
                  <a:rPr lang="en-GB" sz="1600" dirty="0" smtClean="0">
                    <a:latin typeface="Calibri"/>
                    <a:cs typeface="Calibri"/>
                  </a:rPr>
                  <a:t>)</a:t>
                </a:r>
                <a:endParaRPr lang="en-GB" sz="11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 rot="16200000">
                <a:off x="88154" y="3196723"/>
                <a:ext cx="23517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Calibri"/>
                    <a:cs typeface="Calibri"/>
                  </a:rPr>
                  <a:t>Counts or counts/second </a:t>
                </a:r>
                <a:endParaRPr lang="en-GB" sz="1100" dirty="0"/>
              </a:p>
            </p:txBody>
          </p:sp>
          <p:cxnSp>
            <p:nvCxnSpPr>
              <p:cNvPr id="10" name="Straight Connector 9"/>
              <p:cNvCxnSpPr/>
              <p:nvPr/>
            </p:nvCxnSpPr>
            <p:spPr bwMode="auto">
              <a:xfrm>
                <a:off x="3352800" y="1264347"/>
                <a:ext cx="0" cy="1097853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" name="TextBox 11"/>
              <p:cNvSpPr txBox="1"/>
              <p:nvPr/>
            </p:nvSpPr>
            <p:spPr>
              <a:xfrm>
                <a:off x="3352800" y="1213596"/>
                <a:ext cx="22397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FF9900"/>
                    </a:solidFill>
                    <a:latin typeface="Calibri"/>
                    <a:cs typeface="Calibri"/>
                  </a:rPr>
                  <a:t>Beam-off (2.4 s – 30 </a:t>
                </a:r>
                <a:r>
                  <a:rPr lang="en-GB" sz="1600" dirty="0" err="1" smtClean="0">
                    <a:solidFill>
                      <a:srgbClr val="FF9900"/>
                    </a:solidFill>
                    <a:latin typeface="Calibri"/>
                    <a:cs typeface="Calibri"/>
                  </a:rPr>
                  <a:t>ms</a:t>
                </a:r>
                <a:r>
                  <a:rPr lang="en-GB" sz="1600" dirty="0" smtClean="0">
                    <a:solidFill>
                      <a:srgbClr val="FF9900"/>
                    </a:solidFill>
                    <a:latin typeface="Calibri"/>
                    <a:cs typeface="Calibri"/>
                  </a:rPr>
                  <a:t>)</a:t>
                </a:r>
                <a:endParaRPr lang="en-GB" sz="1100" dirty="0">
                  <a:solidFill>
                    <a:srgbClr val="FF9900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209800" y="1213596"/>
                <a:ext cx="95410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FF9900"/>
                    </a:solidFill>
                    <a:latin typeface="Calibri"/>
                    <a:cs typeface="Calibri"/>
                  </a:rPr>
                  <a:t>Beam-on</a:t>
                </a:r>
              </a:p>
              <a:p>
                <a:r>
                  <a:rPr lang="en-GB" sz="1600" dirty="0" smtClean="0">
                    <a:solidFill>
                      <a:srgbClr val="FF9900"/>
                    </a:solidFill>
                    <a:latin typeface="Calibri"/>
                    <a:cs typeface="Calibri"/>
                  </a:rPr>
                  <a:t>(30 </a:t>
                </a:r>
                <a:r>
                  <a:rPr lang="en-GB" sz="1600" dirty="0" err="1" smtClean="0">
                    <a:solidFill>
                      <a:srgbClr val="FF9900"/>
                    </a:solidFill>
                    <a:latin typeface="Calibri"/>
                    <a:cs typeface="Calibri"/>
                  </a:rPr>
                  <a:t>ms</a:t>
                </a:r>
                <a:r>
                  <a:rPr lang="en-GB" sz="1600" dirty="0" smtClean="0">
                    <a:solidFill>
                      <a:srgbClr val="FF9900"/>
                    </a:solidFill>
                    <a:latin typeface="Calibri"/>
                    <a:cs typeface="Calibri"/>
                  </a:rPr>
                  <a:t>)</a:t>
                </a:r>
                <a:endParaRPr lang="en-GB" sz="1100" dirty="0">
                  <a:solidFill>
                    <a:srgbClr val="FF9900"/>
                  </a:solidFill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826324" y="1698596"/>
              <a:ext cx="8216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Calibri"/>
                  <a:cs typeface="Calibri"/>
                </a:rPr>
                <a:t>200 cps</a:t>
              </a:r>
              <a:endParaRPr lang="en-GB" sz="11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591085" y="2416800"/>
              <a:ext cx="1758638" cy="701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Calibri"/>
                  <a:cs typeface="Calibri"/>
                </a:rPr>
                <a:t>8</a:t>
              </a:r>
              <a:r>
                <a:rPr lang="en-GB" sz="1600" dirty="0" smtClean="0">
                  <a:latin typeface="Calibri"/>
                  <a:cs typeface="Calibri"/>
                </a:rPr>
                <a:t>0 decays/sec.</a:t>
              </a:r>
            </a:p>
            <a:p>
              <a:r>
                <a:rPr lang="en-GB" sz="1600" dirty="0">
                  <a:latin typeface="Calibri"/>
                  <a:cs typeface="Calibri"/>
                </a:rPr>
                <a:t>d</a:t>
              </a:r>
              <a:r>
                <a:rPr lang="en-GB" sz="1600" dirty="0" smtClean="0">
                  <a:latin typeface="Calibri"/>
                  <a:cs typeface="Calibri"/>
                </a:rPr>
                <a:t>uring beam-off</a:t>
              </a:r>
              <a:endParaRPr lang="en-GB" sz="11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36970" y="1143000"/>
            <a:ext cx="2339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aseline="30000" dirty="0" smtClean="0">
                <a:latin typeface="Calibri"/>
                <a:cs typeface="Calibri"/>
              </a:rPr>
              <a:t>34</a:t>
            </a:r>
            <a:r>
              <a:rPr lang="en-GB" sz="1600" dirty="0" smtClean="0">
                <a:latin typeface="Calibri"/>
                <a:cs typeface="Calibri"/>
              </a:rPr>
              <a:t>Mg yields: 140 ions/</a:t>
            </a:r>
            <a:r>
              <a:rPr lang="en-GB" sz="1600" dirty="0" smtClean="0">
                <a:latin typeface="Calibri"/>
                <a:cs typeface="Calibri"/>
                <a:sym typeface="Symbol"/>
              </a:rPr>
              <a:t></a:t>
            </a:r>
            <a:r>
              <a:rPr lang="en-GB" sz="1600" dirty="0" smtClean="0">
                <a:latin typeface="Calibri"/>
                <a:cs typeface="Calibri"/>
              </a:rPr>
              <a:t>C</a:t>
            </a:r>
          </a:p>
          <a:p>
            <a:endParaRPr lang="en-GB" sz="1600" dirty="0">
              <a:latin typeface="Calibri"/>
              <a:cs typeface="Calibri"/>
            </a:endParaRPr>
          </a:p>
          <a:p>
            <a:r>
              <a:rPr lang="en-GB" sz="1600" dirty="0" smtClean="0">
                <a:latin typeface="Calibri"/>
                <a:cs typeface="Calibri"/>
              </a:rPr>
              <a:t>I = 2 </a:t>
            </a:r>
            <a:r>
              <a:rPr lang="en-GB" sz="1600" dirty="0" smtClean="0">
                <a:latin typeface="Calibri"/>
                <a:cs typeface="Calibri"/>
                <a:sym typeface="Symbol"/>
              </a:rPr>
              <a:t>A</a:t>
            </a:r>
            <a:endParaRPr lang="en-GB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6996757" y="676779"/>
            <a:ext cx="18389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latin typeface="Calibri"/>
                <a:cs typeface="Calibri"/>
              </a:rPr>
              <a:t>Köster</a:t>
            </a:r>
            <a:r>
              <a:rPr lang="en-GB" sz="1600" dirty="0" smtClean="0">
                <a:latin typeface="Calibri"/>
                <a:cs typeface="Calibri"/>
              </a:rPr>
              <a:t> et al.,</a:t>
            </a:r>
          </a:p>
          <a:p>
            <a:r>
              <a:rPr lang="en-GB" sz="1600" dirty="0" smtClean="0">
                <a:latin typeface="Calibri"/>
                <a:cs typeface="Calibri"/>
              </a:rPr>
              <a:t>NIMB204(2003)347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39922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0" t="3952" r="10480" b="786"/>
          <a:stretch/>
        </p:blipFill>
        <p:spPr bwMode="auto">
          <a:xfrm>
            <a:off x="216000" y="540000"/>
            <a:ext cx="4572000" cy="28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2438400" cy="1077819"/>
          </a:xfrm>
          <a:prstGeom prst="rect">
            <a:avLst/>
          </a:prstGeom>
          <a:noFill/>
          <a:ln w="317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2057400" y="1"/>
            <a:ext cx="579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defTabSz="414338"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Proposed experiment:  implantation set-up</a:t>
            </a:r>
            <a:endParaRPr lang="en-US" sz="24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7" name="Picture 6" descr="DSCF115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82916" y="1689308"/>
            <a:ext cx="3629819" cy="1289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DSCF115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06284" y="1643186"/>
            <a:ext cx="3629819" cy="1357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27"/>
          <p:cNvGrpSpPr/>
          <p:nvPr/>
        </p:nvGrpSpPr>
        <p:grpSpPr>
          <a:xfrm rot="10800000">
            <a:off x="7772400" y="589667"/>
            <a:ext cx="899664" cy="685800"/>
            <a:chOff x="2364858" y="4495800"/>
            <a:chExt cx="1140342" cy="685800"/>
          </a:xfrm>
        </p:grpSpPr>
        <p:sp>
          <p:nvSpPr>
            <p:cNvPr id="20" name="Rectangle 19"/>
            <p:cNvSpPr/>
            <p:nvPr/>
          </p:nvSpPr>
          <p:spPr bwMode="auto">
            <a:xfrm>
              <a:off x="2514600" y="4495800"/>
              <a:ext cx="990600" cy="6858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2441057" y="4495800"/>
              <a:ext cx="76199" cy="17145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2364858" y="4495800"/>
              <a:ext cx="76200" cy="6858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 bwMode="auto">
            <a:xfrm>
              <a:off x="2552700" y="4724400"/>
              <a:ext cx="9525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2552699" y="4838700"/>
              <a:ext cx="952501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1400"/>
            <a:ext cx="4267200" cy="320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0" y="2904292"/>
            <a:ext cx="233589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>
                <a:latin typeface="Calibri"/>
                <a:cs typeface="Calibri"/>
              </a:rPr>
              <a:t>ε</a:t>
            </a:r>
            <a:r>
              <a:rPr lang="en-GB" sz="1400" baseline="-25000" dirty="0" smtClean="0">
                <a:latin typeface="Calibri"/>
                <a:cs typeface="Calibri"/>
              </a:rPr>
              <a:t>geom.</a:t>
            </a:r>
            <a:r>
              <a:rPr lang="en-GB" sz="1400" dirty="0" smtClean="0"/>
              <a:t>~ 83% =&gt; </a:t>
            </a:r>
          </a:p>
          <a:p>
            <a:r>
              <a:rPr lang="en-GB" dirty="0">
                <a:latin typeface="Calibri"/>
                <a:cs typeface="Calibri"/>
              </a:rPr>
              <a:t>ε</a:t>
            </a:r>
            <a:r>
              <a:rPr lang="en-GB" sz="1400" dirty="0" smtClean="0"/>
              <a:t>=71(5)% for Q</a:t>
            </a:r>
            <a:r>
              <a:rPr lang="el-GR" sz="1400" baseline="-25000" dirty="0" smtClean="0">
                <a:latin typeface="Calibri"/>
                <a:cs typeface="Calibri"/>
              </a:rPr>
              <a:t>β</a:t>
            </a:r>
            <a:r>
              <a:rPr lang="en-GB" sz="1400" dirty="0" smtClean="0"/>
              <a:t>=7.5 MeV </a:t>
            </a:r>
            <a:endParaRPr lang="en-GB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7599737" y="1381780"/>
            <a:ext cx="117403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Increase</a:t>
            </a:r>
          </a:p>
          <a:p>
            <a:r>
              <a:rPr lang="el-GR" sz="2000" dirty="0" smtClean="0">
                <a:latin typeface="Calibri"/>
                <a:cs typeface="Calibri"/>
              </a:rPr>
              <a:t>ε</a:t>
            </a:r>
            <a:r>
              <a:rPr lang="en-GB" sz="1400" baseline="-25000" dirty="0" smtClean="0">
                <a:latin typeface="Calibri"/>
                <a:cs typeface="Calibri"/>
              </a:rPr>
              <a:t>geom.</a:t>
            </a:r>
            <a:r>
              <a:rPr lang="en-GB" sz="1400" dirty="0"/>
              <a:t> </a:t>
            </a:r>
            <a:r>
              <a:rPr lang="en-GB" sz="1400" dirty="0" smtClean="0"/>
              <a:t>&gt; 95%</a:t>
            </a:r>
            <a:endParaRPr lang="en-GB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3498715" y="1335613"/>
            <a:ext cx="12795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a</a:t>
            </a:r>
            <a:r>
              <a:rPr lang="en-GB" sz="1200" dirty="0" smtClean="0">
                <a:solidFill>
                  <a:srgbClr val="FF0000"/>
                </a:solidFill>
              </a:rPr>
              <a:t>nd e</a:t>
            </a:r>
            <a:r>
              <a:rPr lang="en-GB" sz="1200" baseline="30000" dirty="0" smtClean="0">
                <a:solidFill>
                  <a:srgbClr val="FF0000"/>
                </a:solidFill>
              </a:rPr>
              <a:t>+</a:t>
            </a:r>
            <a:r>
              <a:rPr lang="en-GB" sz="1200" dirty="0" smtClean="0">
                <a:solidFill>
                  <a:srgbClr val="FF0000"/>
                </a:solidFill>
              </a:rPr>
              <a:t>/e</a:t>
            </a:r>
            <a:r>
              <a:rPr lang="en-GB" sz="1200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−</a:t>
            </a:r>
            <a:r>
              <a:rPr lang="en-GB" sz="1200" dirty="0" smtClean="0">
                <a:solidFill>
                  <a:srgbClr val="FF0000"/>
                </a:solidFill>
              </a:rPr>
              <a:t> pairs</a:t>
            </a:r>
          </a:p>
          <a:p>
            <a:r>
              <a:rPr lang="en-GB" sz="1200" dirty="0" smtClean="0">
                <a:solidFill>
                  <a:srgbClr val="FF0000"/>
                </a:solidFill>
                <a:sym typeface="Symbol"/>
              </a:rPr>
              <a:t>E0 / </a:t>
            </a:r>
            <a:r>
              <a:rPr lang="en-US" sz="1600" b="0" dirty="0" smtClean="0">
                <a:solidFill>
                  <a:srgbClr val="FF0000"/>
                </a:solidFill>
                <a:latin typeface="Arial Rounded MT Bold" pitchFamily="34" charset="0"/>
                <a:sym typeface="Symbol"/>
              </a:rPr>
              <a:t></a:t>
            </a:r>
            <a:r>
              <a:rPr lang="en-US" sz="1200" b="0" dirty="0" smtClean="0">
                <a:solidFill>
                  <a:srgbClr val="FF0000"/>
                </a:solidFill>
                <a:latin typeface="Arial Rounded MT Bold" pitchFamily="34" charset="0"/>
              </a:rPr>
              <a:t>=28(1) ns</a:t>
            </a:r>
          </a:p>
          <a:p>
            <a:endParaRPr lang="en-GB" sz="1200" dirty="0">
              <a:solidFill>
                <a:srgbClr val="FF0000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4268251" y="4149043"/>
            <a:ext cx="4875749" cy="2523768"/>
            <a:chOff x="4429877" y="4343400"/>
            <a:chExt cx="4875749" cy="2523768"/>
          </a:xfrm>
        </p:grpSpPr>
        <p:sp>
          <p:nvSpPr>
            <p:cNvPr id="37" name="TextBox 36"/>
            <p:cNvSpPr txBox="1"/>
            <p:nvPr/>
          </p:nvSpPr>
          <p:spPr>
            <a:xfrm>
              <a:off x="4429877" y="4343400"/>
              <a:ext cx="4421403" cy="25237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Calibri"/>
                  <a:cs typeface="Calibri"/>
                </a:rPr>
                <a:t>4 </a:t>
              </a:r>
              <a:r>
                <a:rPr lang="en-GB" sz="1600" dirty="0" err="1" smtClean="0">
                  <a:latin typeface="Calibri"/>
                  <a:cs typeface="Calibri"/>
                </a:rPr>
                <a:t>Ge</a:t>
              </a:r>
              <a:r>
                <a:rPr lang="en-GB" sz="1600" dirty="0" smtClean="0">
                  <a:latin typeface="Calibri"/>
                  <a:cs typeface="Calibri"/>
                </a:rPr>
                <a:t> + 4 LaBr3 + 2 liquid scintillator detectors. </a:t>
              </a:r>
              <a:endParaRPr lang="en-GB" sz="1600" dirty="0" smtClean="0"/>
            </a:p>
            <a:p>
              <a:r>
                <a:rPr lang="en-GB" sz="1600" dirty="0" smtClean="0">
                  <a:latin typeface="Calibri"/>
                  <a:cs typeface="Calibri"/>
                </a:rPr>
                <a:t>   Energies: XIA 80 MS/s digitizers </a:t>
              </a:r>
            </a:p>
            <a:p>
              <a:r>
                <a:rPr lang="en-GB" sz="1600" dirty="0">
                  <a:latin typeface="Calibri"/>
                  <a:cs typeface="Calibri"/>
                </a:rPr>
                <a:t> </a:t>
              </a:r>
              <a:r>
                <a:rPr lang="en-GB" sz="1600" dirty="0" smtClean="0">
                  <a:latin typeface="Calibri"/>
                  <a:cs typeface="Calibri"/>
                </a:rPr>
                <a:t>  Timing: </a:t>
              </a:r>
              <a:r>
                <a:rPr lang="en-GB" sz="1600" dirty="0">
                  <a:latin typeface="Calibri"/>
                  <a:cs typeface="Calibri"/>
                </a:rPr>
                <a:t>β</a:t>
              </a:r>
              <a:r>
                <a:rPr lang="en-GB" sz="1600" dirty="0" smtClean="0">
                  <a:latin typeface="Calibri"/>
                  <a:cs typeface="Calibri"/>
                </a:rPr>
                <a:t>-trigger vs. LaBr3 </a:t>
              </a:r>
            </a:p>
            <a:p>
              <a:r>
                <a:rPr lang="en-GB" sz="1600" dirty="0">
                  <a:latin typeface="Calibri"/>
                  <a:cs typeface="Calibri"/>
                </a:rPr>
                <a:t> </a:t>
              </a:r>
              <a:r>
                <a:rPr lang="en-GB" sz="1600" dirty="0" smtClean="0">
                  <a:latin typeface="Calibri"/>
                  <a:cs typeface="Calibri"/>
                </a:rPr>
                <a:t>                 β-trigger vs. E0 signal</a:t>
              </a:r>
            </a:p>
            <a:p>
              <a:r>
                <a:rPr lang="en-GB" sz="1600" dirty="0">
                  <a:latin typeface="Calibri"/>
                  <a:cs typeface="Calibri"/>
                </a:rPr>
                <a:t> </a:t>
              </a:r>
              <a:r>
                <a:rPr lang="en-GB" sz="1600" dirty="0" smtClean="0">
                  <a:latin typeface="Calibri"/>
                  <a:cs typeface="Calibri"/>
                </a:rPr>
                <a:t>                (option: 2GS/s CAEN digitiser +</a:t>
              </a:r>
            </a:p>
            <a:p>
              <a:r>
                <a:rPr lang="en-GB" sz="1600" dirty="0">
                  <a:latin typeface="Calibri"/>
                  <a:cs typeface="Calibri"/>
                </a:rPr>
                <a:t> </a:t>
              </a:r>
              <a:r>
                <a:rPr lang="en-GB" sz="1600" dirty="0" smtClean="0">
                  <a:latin typeface="Calibri"/>
                  <a:cs typeface="Calibri"/>
                </a:rPr>
                <a:t>                                waveform transfer</a:t>
              </a:r>
              <a:r>
                <a:rPr lang="en-GB" sz="1600" dirty="0" smtClean="0">
                  <a:latin typeface="Calibri"/>
                  <a:cs typeface="Calibri"/>
                </a:rPr>
                <a:t> [0.4 MB/s])</a:t>
              </a:r>
            </a:p>
            <a:p>
              <a:r>
                <a:rPr lang="en-GB" sz="1600" dirty="0" smtClean="0">
                  <a:latin typeface="Calibri"/>
                  <a:cs typeface="Calibri"/>
                </a:rPr>
                <a:t>Only internal triggers for all digitisers.</a:t>
              </a:r>
            </a:p>
            <a:p>
              <a:r>
                <a:rPr lang="en-GB" sz="1600" dirty="0" smtClean="0">
                  <a:latin typeface="Calibri"/>
                  <a:cs typeface="Calibri"/>
                </a:rPr>
                <a:t>         Dead time:  ~5 </a:t>
              </a:r>
              <a:r>
                <a:rPr lang="en-GB" sz="1600" dirty="0" smtClean="0">
                  <a:latin typeface="Calibri"/>
                  <a:cs typeface="Calibri"/>
                  <a:sym typeface="Symbol"/>
                </a:rPr>
                <a:t></a:t>
              </a:r>
              <a:r>
                <a:rPr lang="en-GB" sz="1600" dirty="0" smtClean="0">
                  <a:latin typeface="Calibri"/>
                  <a:cs typeface="Calibri"/>
                </a:rPr>
                <a:t>s/trigger</a:t>
              </a:r>
            </a:p>
            <a:p>
              <a:r>
                <a:rPr lang="en-GB" sz="1600" dirty="0">
                  <a:latin typeface="Calibri"/>
                  <a:cs typeface="Calibri"/>
                </a:rPr>
                <a:t> </a:t>
              </a:r>
              <a:r>
                <a:rPr lang="en-GB" sz="1600" dirty="0" smtClean="0">
                  <a:latin typeface="Calibri"/>
                  <a:cs typeface="Calibri"/>
                </a:rPr>
                <a:t>  </a:t>
              </a:r>
            </a:p>
            <a:p>
              <a:r>
                <a:rPr lang="en-GB" sz="1400" dirty="0" smtClean="0">
                  <a:solidFill>
                    <a:srgbClr val="0070C0"/>
                  </a:solidFill>
                </a:rPr>
                <a:t> Readiness: summer 2012</a:t>
              </a:r>
            </a:p>
          </p:txBody>
        </p:sp>
        <p:sp>
          <p:nvSpPr>
            <p:cNvPr id="33" name="Right Brace 32"/>
            <p:cNvSpPr/>
            <p:nvPr/>
          </p:nvSpPr>
          <p:spPr bwMode="auto">
            <a:xfrm>
              <a:off x="7086600" y="4876800"/>
              <a:ext cx="228600" cy="457200"/>
            </a:xfrm>
            <a:prstGeom prst="rightBrac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404977" y="4936123"/>
              <a:ext cx="19006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 smtClean="0">
                  <a:latin typeface="Calibri"/>
                  <a:cs typeface="Calibri"/>
                </a:rPr>
                <a:t>TAC =&gt; XIA digitizers</a:t>
              </a:r>
              <a:endParaRPr lang="en-GB" sz="1600" dirty="0" smtClean="0">
                <a:latin typeface="Calibri"/>
                <a:cs typeface="Calibri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-14591" y="908013"/>
            <a:ext cx="1361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alibri"/>
                <a:cs typeface="Calibri"/>
              </a:rPr>
              <a:t>L. Perrot, These</a:t>
            </a:r>
          </a:p>
          <a:p>
            <a:r>
              <a:rPr lang="en-GB" sz="1200" dirty="0">
                <a:latin typeface="Calibri"/>
                <a:cs typeface="Calibri"/>
              </a:rPr>
              <a:t>(</a:t>
            </a:r>
            <a:r>
              <a:rPr lang="en-GB" sz="1200" dirty="0" smtClean="0">
                <a:latin typeface="Calibri"/>
                <a:cs typeface="Calibri"/>
              </a:rPr>
              <a:t>Strasbourg, 2006)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82915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2057400" y="1"/>
            <a:ext cx="525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defTabSz="414338"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2000" dirty="0" smtClean="0">
                <a:solidFill>
                  <a:schemeClr val="accent2"/>
                </a:solidFill>
                <a:latin typeface="Times New Roman" pitchFamily="18" charset="0"/>
              </a:rPr>
              <a:t>Proposed experiment:  estimated counting rates</a:t>
            </a:r>
            <a:endParaRPr lang="en-US" sz="2000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30" y="609600"/>
            <a:ext cx="8194739" cy="5861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354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4414</TotalTime>
  <Words>1210</Words>
  <Application>Microsoft Office PowerPoint</Application>
  <PresentationFormat>On-screen Show (4:3)</PresentationFormat>
  <Paragraphs>266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Times New Roman</vt:lpstr>
      <vt:lpstr>Wingdings</vt:lpstr>
      <vt:lpstr>Symbol</vt:lpstr>
      <vt:lpstr>Calibri</vt:lpstr>
      <vt:lpstr>1_Default Design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ifin-hh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frotaru</dc:creator>
  <cp:lastModifiedBy>F.Negoita</cp:lastModifiedBy>
  <cp:revision>118</cp:revision>
  <dcterms:created xsi:type="dcterms:W3CDTF">2009-04-30T06:02:59Z</dcterms:created>
  <dcterms:modified xsi:type="dcterms:W3CDTF">2011-11-03T12:35:12Z</dcterms:modified>
</cp:coreProperties>
</file>