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70" r:id="rId12"/>
    <p:sldId id="271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66F"/>
    <a:srgbClr val="348EA6"/>
    <a:srgbClr val="3693AC"/>
    <a:srgbClr val="9DB9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C5C0B-1CD0-4D0F-9260-1085D843BE0C}" type="datetimeFigureOut">
              <a:rPr lang="nl-BE" smtClean="0"/>
              <a:pPr/>
              <a:t>3/11/2011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3353-0931-4D49-906F-370CFF5E9082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ks32.fys.kuleuven.be/wiki/brix/index.php/File:Brix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209675"/>
            <a:ext cx="9163050" cy="87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endParaRPr kumimoji="1"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1400" y="61722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 descr="Bri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257799"/>
            <a:ext cx="2286001" cy="1600201"/>
          </a:xfrm>
          <a:prstGeom prst="rect">
            <a:avLst/>
          </a:prstGeom>
          <a:noFill/>
        </p:spPr>
      </p:pic>
      <p:sp>
        <p:nvSpPr>
          <p:cNvPr id="15" name="Rectangle 319"/>
          <p:cNvSpPr>
            <a:spLocks noChangeArrowheads="1"/>
          </p:cNvSpPr>
          <p:nvPr/>
        </p:nvSpPr>
        <p:spPr bwMode="auto">
          <a:xfrm>
            <a:off x="470847" y="6519446"/>
            <a:ext cx="39373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Arial Narrow" pitchFamily="34" charset="0"/>
              </a:rPr>
              <a:t>B</a:t>
            </a:r>
            <a:r>
              <a:rPr lang="en-GB" sz="1600" dirty="0" smtClean="0">
                <a:solidFill>
                  <a:schemeClr val="tx1"/>
                </a:solidFill>
                <a:latin typeface="Arial Narrow" pitchFamily="34" charset="0"/>
              </a:rPr>
              <a:t>elgian </a:t>
            </a: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</a:rPr>
              <a:t>R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esearch </a:t>
            </a:r>
            <a:r>
              <a:rPr lang="en-GB" sz="1600" b="1" dirty="0">
                <a:solidFill>
                  <a:schemeClr val="tx1"/>
                </a:solidFill>
                <a:latin typeface="Arial Narrow" pitchFamily="34" charset="0"/>
              </a:rPr>
              <a:t>I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nitiative on 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e</a:t>
            </a:r>
            <a:r>
              <a:rPr lang="en-GB" sz="1600" b="1" dirty="0" err="1">
                <a:solidFill>
                  <a:schemeClr val="tx1"/>
                </a:solidFill>
                <a:latin typeface="Arial Narrow" pitchFamily="34" charset="0"/>
              </a:rPr>
              <a:t>X</a:t>
            </a:r>
            <a:r>
              <a:rPr lang="en-GB" sz="1600" dirty="0" err="1">
                <a:solidFill>
                  <a:schemeClr val="tx1"/>
                </a:solidFill>
                <a:latin typeface="Arial Narrow" pitchFamily="34" charset="0"/>
              </a:rPr>
              <a:t>otic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 nuclei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95400" y="1828800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ISOLDE INTC-P-316</a:t>
            </a:r>
            <a:endParaRPr lang="nl-B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0" y="2438400"/>
            <a:ext cx="537871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nl-BE" b="1" dirty="0" err="1" smtClean="0"/>
              <a:t>Spokespersons</a:t>
            </a:r>
            <a:r>
              <a:rPr lang="nl-BE" b="1" dirty="0" smtClean="0"/>
              <a:t>: G. Neyens, M.M. Rajabali, K.U. Leuven</a:t>
            </a:r>
          </a:p>
          <a:p>
            <a:pPr algn="ctr">
              <a:spcBef>
                <a:spcPts val="600"/>
              </a:spcBef>
            </a:pPr>
            <a:r>
              <a:rPr lang="nl-BE" b="1" dirty="0" err="1" smtClean="0"/>
              <a:t>Local</a:t>
            </a:r>
            <a:r>
              <a:rPr lang="nl-BE" b="1" dirty="0" smtClean="0"/>
              <a:t> contact: K.T. Flanagan, </a:t>
            </a:r>
            <a:r>
              <a:rPr lang="nl-BE" b="1" dirty="0" err="1" smtClean="0"/>
              <a:t>Univ</a:t>
            </a:r>
            <a:r>
              <a:rPr lang="nl-BE" b="1" dirty="0" smtClean="0"/>
              <a:t>. </a:t>
            </a:r>
            <a:r>
              <a:rPr lang="nl-BE" b="1" dirty="0" smtClean="0"/>
              <a:t>Manchester</a:t>
            </a:r>
            <a:endParaRPr lang="nl-BE" b="1" dirty="0"/>
          </a:p>
        </p:txBody>
      </p:sp>
      <p:sp>
        <p:nvSpPr>
          <p:cNvPr id="14" name="Rectangle 13"/>
          <p:cNvSpPr/>
          <p:nvPr/>
        </p:nvSpPr>
        <p:spPr>
          <a:xfrm>
            <a:off x="0" y="3810000"/>
            <a:ext cx="914400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nl-NL" sz="1400" b="1" dirty="0" smtClean="0">
                <a:latin typeface="Arial" pitchFamily="34" charset="0"/>
                <a:cs typeface="Arial" pitchFamily="34" charset="0"/>
              </a:rPr>
              <a:t>K.U</a:t>
            </a:r>
            <a:r>
              <a:rPr lang="nl-NL" sz="1400" b="1" dirty="0">
                <a:latin typeface="Arial" pitchFamily="34" charset="0"/>
                <a:cs typeface="Arial" pitchFamily="34" charset="0"/>
              </a:rPr>
              <a:t>. Leuven, </a:t>
            </a:r>
            <a:r>
              <a:rPr lang="nl-NL" sz="1400" b="1" dirty="0" err="1" smtClean="0">
                <a:latin typeface="Arial" pitchFamily="34" charset="0"/>
                <a:cs typeface="Arial" pitchFamily="34" charset="0"/>
              </a:rPr>
              <a:t>Belgium</a:t>
            </a:r>
            <a:r>
              <a:rPr lang="nl-NL" sz="1400" b="1" dirty="0" smtClean="0">
                <a:latin typeface="Arial" pitchFamily="34" charset="0"/>
                <a:cs typeface="Arial" pitchFamily="34" charset="0"/>
              </a:rPr>
              <a:t>:       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M.L. Bissel, I. Budincevic, R. </a:t>
            </a:r>
            <a:r>
              <a:rPr lang="nl-NL" sz="1400" dirty="0" err="1" smtClean="0">
                <a:latin typeface="Arial" pitchFamily="34" charset="0"/>
                <a:cs typeface="Arial" pitchFamily="34" charset="0"/>
              </a:rPr>
              <a:t>Garcia-Ruiz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sz="1400" b="1" dirty="0" smtClean="0">
                <a:latin typeface="Arial" pitchFamily="34" charset="0"/>
                <a:cs typeface="Arial" pitchFamily="34" charset="0"/>
              </a:rPr>
              <a:t>G. Neyens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, J. Papuga, </a:t>
            </a:r>
            <a:r>
              <a:rPr lang="nl-NL" sz="1400" b="1" dirty="0" smtClean="0">
                <a:latin typeface="Arial" pitchFamily="34" charset="0"/>
                <a:cs typeface="Arial" pitchFamily="34" charset="0"/>
              </a:rPr>
              <a:t>M.M. Rajabali</a:t>
            </a:r>
            <a:endParaRPr lang="nl-NL" sz="1400" b="1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University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of Manchester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, U.K.:  K.T. Flanagan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J. Billowes, B. Cheal, K.M. Lynch, T.J. Proctor</a:t>
            </a:r>
            <a:endParaRPr lang="nl-BE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ISOLDE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CERN,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Geneva, Switzerland: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T.E. Cocolios, H.A.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Khozani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K.M. Lynch, B. March, S. Rothe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MPI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fur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Quantenoptik</a:t>
            </a:r>
            <a:r>
              <a:rPr lang="nl-BE" sz="1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Garching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Germany</a:t>
            </a:r>
            <a:r>
              <a:rPr lang="nl-BE" sz="1400" dirty="0" smtClean="0">
                <a:latin typeface="Arial" pitchFamily="34" charset="0"/>
                <a:cs typeface="Arial" pitchFamily="34" charset="0"/>
              </a:rPr>
              <a:t>: M. Hori, H.A. </a:t>
            </a:r>
            <a:r>
              <a:rPr lang="nl-BE" sz="1400" dirty="0" err="1" smtClean="0">
                <a:latin typeface="Arial" pitchFamily="34" charset="0"/>
                <a:cs typeface="Arial" pitchFamily="34" charset="0"/>
              </a:rPr>
              <a:t>Khozani</a:t>
            </a:r>
            <a:r>
              <a:rPr lang="nl-BE" sz="1400" dirty="0" smtClean="0">
                <a:latin typeface="Arial" pitchFamily="34" charset="0"/>
                <a:cs typeface="Arial" pitchFamily="34" charset="0"/>
              </a:rPr>
              <a:t>, A. </a:t>
            </a:r>
            <a:r>
              <a:rPr lang="nl-BE" sz="1400" dirty="0" err="1" smtClean="0">
                <a:latin typeface="Arial" pitchFamily="34" charset="0"/>
                <a:cs typeface="Arial" pitchFamily="34" charset="0"/>
              </a:rPr>
              <a:t>Soter</a:t>
            </a:r>
            <a:endParaRPr lang="nl-BE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University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of Tokyo, 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Tokyo</a:t>
            </a:r>
            <a:r>
              <a:rPr lang="nl-BE" sz="1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Japan</a:t>
            </a:r>
            <a:r>
              <a:rPr lang="nl-BE" sz="1400" dirty="0" smtClean="0">
                <a:latin typeface="Arial" pitchFamily="34" charset="0"/>
                <a:cs typeface="Arial" pitchFamily="34" charset="0"/>
              </a:rPr>
              <a:t>:  T. </a:t>
            </a:r>
            <a:r>
              <a:rPr lang="nl-BE" sz="1400" dirty="0" err="1" smtClean="0">
                <a:latin typeface="Arial" pitchFamily="34" charset="0"/>
                <a:cs typeface="Arial" pitchFamily="34" charset="0"/>
              </a:rPr>
              <a:t>Kobayashi</a:t>
            </a:r>
            <a:endParaRPr lang="nl-BE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IPN-Orsay, France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: F. Le Blanc, D. Verney</a:t>
            </a: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New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York University, New York,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USA: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H.H. Stroke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Mainz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University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400" b="1" dirty="0" err="1" smtClean="0">
                <a:latin typeface="Arial" pitchFamily="34" charset="0"/>
                <a:cs typeface="Arial" pitchFamily="34" charset="0"/>
              </a:rPr>
              <a:t>Germany</a:t>
            </a:r>
            <a:r>
              <a:rPr lang="nl-BE" sz="14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nl-BE" sz="1400" dirty="0" smtClean="0">
                <a:latin typeface="Arial" pitchFamily="34" charset="0"/>
                <a:cs typeface="Arial" pitchFamily="34" charset="0"/>
              </a:rPr>
              <a:t> K. Wendt</a:t>
            </a:r>
            <a:endParaRPr lang="nl-BE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09600" y="685800"/>
            <a:ext cx="7434072" cy="1077218"/>
          </a:xfrm>
          <a:prstGeom prst="rect">
            <a:avLst/>
          </a:prstGeom>
          <a:solidFill>
            <a:srgbClr val="3693AC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Collinear resonant ionization spectroscopy for neutron rich </a:t>
            </a:r>
            <a:r>
              <a:rPr lang="nl-BE" sz="3200" dirty="0" err="1" smtClean="0">
                <a:solidFill>
                  <a:schemeClr val="bg1"/>
                </a:solidFill>
              </a:rPr>
              <a:t>copper</a:t>
            </a:r>
            <a:r>
              <a:rPr lang="nl-BE" sz="3200" dirty="0" smtClean="0">
                <a:solidFill>
                  <a:schemeClr val="bg1"/>
                </a:solidFill>
              </a:rPr>
              <a:t> </a:t>
            </a:r>
            <a:r>
              <a:rPr lang="nl-BE" sz="3200" dirty="0" err="1" smtClean="0">
                <a:solidFill>
                  <a:schemeClr val="bg1"/>
                </a:solidFill>
              </a:rPr>
              <a:t>isotopes</a:t>
            </a:r>
            <a:endParaRPr lang="nl-BE" sz="3200" dirty="0">
              <a:solidFill>
                <a:schemeClr val="bg1"/>
              </a:solidFill>
            </a:endParaRPr>
          </a:p>
        </p:txBody>
      </p:sp>
      <p:pic>
        <p:nvPicPr>
          <p:cNvPr id="2053" name="Afbeelding 2" descr="Beschrijving: http://wet.kuleuven.be/apps/nieuwsbrief/image.jpg"/>
          <p:cNvPicPr>
            <a:picLocks noChangeAspect="1" noChangeArrowheads="1"/>
          </p:cNvPicPr>
          <p:nvPr/>
        </p:nvPicPr>
        <p:blipFill>
          <a:blip r:embed="rId5" cstate="print"/>
          <a:srcRect r="76000" b="65217"/>
          <a:stretch>
            <a:fillRect/>
          </a:stretch>
        </p:blipFill>
        <p:spPr bwMode="auto">
          <a:xfrm>
            <a:off x="7315200" y="0"/>
            <a:ext cx="182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Afbeelding 2" descr="Beschrijving: http://wet.kuleuven.be/apps/nieuwsbrief/image.jpg"/>
          <p:cNvPicPr>
            <a:picLocks noChangeAspect="1" noChangeArrowheads="1"/>
          </p:cNvPicPr>
          <p:nvPr/>
        </p:nvPicPr>
        <p:blipFill>
          <a:blip r:embed="rId5" cstate="print"/>
          <a:srcRect l="29333" r="26667"/>
          <a:stretch>
            <a:fillRect/>
          </a:stretch>
        </p:blipFill>
        <p:spPr bwMode="auto">
          <a:xfrm rot="16200000">
            <a:off x="7744366" y="1048289"/>
            <a:ext cx="1838326" cy="96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1022"/>
            <a:ext cx="8848725" cy="656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90600" y="1676400"/>
            <a:ext cx="288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nl-BE" dirty="0" smtClean="0">
                <a:sym typeface="Wingdings" pitchFamily="2" charset="2"/>
              </a:rPr>
              <a:t> 244 </a:t>
            </a:r>
            <a:r>
              <a:rPr lang="nl-BE" dirty="0" err="1" smtClean="0">
                <a:sym typeface="Wingdings" pitchFamily="2" charset="2"/>
              </a:rPr>
              <a:t>nm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nl-BE" dirty="0" smtClean="0">
                <a:sym typeface="Wingdings" pitchFamily="2" charset="2"/>
              </a:rPr>
              <a:t> and &lt;</a:t>
            </a:r>
            <a:r>
              <a:rPr lang="nl-BE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nl-BE" dirty="0" smtClean="0">
                <a:sym typeface="Wingdings" pitchFamily="2" charset="2"/>
              </a:rPr>
              <a:t>r</a:t>
            </a:r>
            <a:r>
              <a:rPr lang="nl-BE" baseline="30000" dirty="0" smtClean="0">
                <a:sym typeface="Wingdings" pitchFamily="2" charset="2"/>
              </a:rPr>
              <a:t>2</a:t>
            </a:r>
            <a:r>
              <a:rPr lang="nl-BE" dirty="0" smtClean="0">
                <a:sym typeface="Wingdings" pitchFamily="2" charset="2"/>
              </a:rPr>
              <a:t>&gt;</a:t>
            </a:r>
          </a:p>
          <a:p>
            <a:pPr>
              <a:buFont typeface="Wingdings"/>
              <a:buChar char="à"/>
            </a:pPr>
            <a:r>
              <a:rPr lang="nl-BE" dirty="0" smtClean="0">
                <a:sym typeface="Wingdings" pitchFamily="2" charset="2"/>
              </a:rPr>
              <a:t> 249 </a:t>
            </a:r>
            <a:r>
              <a:rPr lang="nl-BE" dirty="0" err="1" smtClean="0">
                <a:sym typeface="Wingdings" pitchFamily="2" charset="2"/>
              </a:rPr>
              <a:t>nm</a:t>
            </a:r>
            <a:r>
              <a:rPr lang="nl-BE" dirty="0" smtClean="0">
                <a:sym typeface="Wingdings" pitchFamily="2" charset="2"/>
              </a:rPr>
              <a:t>: Q (low </a:t>
            </a:r>
            <a:r>
              <a:rPr lang="nl-BE" dirty="0" err="1" smtClean="0">
                <a:sym typeface="Wingdings" pitchFamily="2" charset="2"/>
              </a:rPr>
              <a:t>precision</a:t>
            </a:r>
            <a:r>
              <a:rPr lang="nl-BE" dirty="0" smtClean="0">
                <a:sym typeface="Wingdings" pitchFamily="2" charset="2"/>
              </a:rPr>
              <a:t>)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4580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62800" y="457200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Honma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762000"/>
            <a:ext cx="794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Brown</a:t>
            </a: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7262010" y="1219200"/>
            <a:ext cx="1881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Sieja</a:t>
            </a:r>
            <a:r>
              <a:rPr lang="nl-BE" dirty="0" smtClean="0"/>
              <a:t> and Nowacki</a:t>
            </a:r>
            <a:endParaRPr lang="nl-B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t="42515"/>
          <a:stretch>
            <a:fillRect/>
          </a:stretch>
        </p:blipFill>
        <p:spPr bwMode="auto">
          <a:xfrm>
            <a:off x="2260600" y="5638800"/>
            <a:ext cx="688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438400" y="61722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38400" y="6477000"/>
            <a:ext cx="647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60462" y="5334000"/>
            <a:ext cx="2441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dirty="0" smtClean="0">
                <a:sym typeface="Wingdings" pitchFamily="2" charset="2"/>
              </a:rPr>
              <a:t> PRC81,</a:t>
            </a:r>
            <a:r>
              <a:rPr lang="nl-BE" dirty="0" smtClean="0"/>
              <a:t> 061303(R),2010</a:t>
            </a:r>
            <a:endParaRPr lang="nl-BE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686800" y="1676400"/>
            <a:ext cx="0" cy="3581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60177" y="609600"/>
            <a:ext cx="108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56Ni core</a:t>
            </a:r>
            <a:endParaRPr lang="nl-BE" dirty="0"/>
          </a:p>
        </p:txBody>
      </p:sp>
      <p:sp>
        <p:nvSpPr>
          <p:cNvPr id="17" name="TextBox 16"/>
          <p:cNvSpPr txBox="1"/>
          <p:nvPr/>
        </p:nvSpPr>
        <p:spPr>
          <a:xfrm>
            <a:off x="7467600" y="1524000"/>
            <a:ext cx="111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48Ca core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8"/>
          <p:cNvGrpSpPr/>
          <p:nvPr/>
        </p:nvGrpSpPr>
        <p:grpSpPr>
          <a:xfrm>
            <a:off x="0" y="2652522"/>
            <a:ext cx="4828031" cy="2077022"/>
            <a:chOff x="0" y="2652522"/>
            <a:chExt cx="4828031" cy="2077022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7455"/>
            <a:stretch>
              <a:fillRect/>
            </a:stretch>
          </p:blipFill>
          <p:spPr bwMode="auto">
            <a:xfrm>
              <a:off x="0" y="2652522"/>
              <a:ext cx="4828031" cy="2077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44"/>
            <p:cNvGrpSpPr/>
            <p:nvPr/>
          </p:nvGrpSpPr>
          <p:grpSpPr>
            <a:xfrm>
              <a:off x="180975" y="3209925"/>
              <a:ext cx="4219575" cy="1095375"/>
              <a:chOff x="180975" y="3209925"/>
              <a:chExt cx="4219575" cy="1095375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2428875" y="4295775"/>
                <a:ext cx="476250" cy="95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676400" y="4191000"/>
                <a:ext cx="47625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23925" y="3952875"/>
                <a:ext cx="4953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80975" y="3209925"/>
                <a:ext cx="476250" cy="95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181350" y="4286250"/>
                <a:ext cx="476250" cy="95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924300" y="4286250"/>
                <a:ext cx="476250" cy="95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1"/>
            <p:cNvGrpSpPr/>
            <p:nvPr/>
          </p:nvGrpSpPr>
          <p:grpSpPr>
            <a:xfrm>
              <a:off x="200025" y="2886075"/>
              <a:ext cx="3467100" cy="904875"/>
              <a:chOff x="200025" y="2886075"/>
              <a:chExt cx="3467100" cy="904875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V="1">
                <a:off x="200025" y="2886075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942975" y="3676650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1695450" y="3781425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2447925" y="3638550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3200400" y="3219450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76"/>
            <p:cNvGrpSpPr/>
            <p:nvPr/>
          </p:nvGrpSpPr>
          <p:grpSpPr>
            <a:xfrm>
              <a:off x="190500" y="4057650"/>
              <a:ext cx="3486150" cy="266700"/>
              <a:chOff x="190500" y="4057650"/>
              <a:chExt cx="3486150" cy="266700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190500" y="431482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933450" y="4314825"/>
                <a:ext cx="485775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695450" y="4305300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2476500" y="4210050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3200400" y="4057650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/>
            <p:cNvCxnSpPr/>
            <p:nvPr/>
          </p:nvCxnSpPr>
          <p:spPr>
            <a:xfrm>
              <a:off x="3962400" y="3886200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27"/>
          <p:cNvGrpSpPr/>
          <p:nvPr/>
        </p:nvGrpSpPr>
        <p:grpSpPr>
          <a:xfrm>
            <a:off x="0" y="717995"/>
            <a:ext cx="4828031" cy="2061162"/>
            <a:chOff x="2356485" y="708470"/>
            <a:chExt cx="4828031" cy="206116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52236"/>
            <a:stretch>
              <a:fillRect/>
            </a:stretch>
          </p:blipFill>
          <p:spPr bwMode="auto">
            <a:xfrm>
              <a:off x="2356485" y="708470"/>
              <a:ext cx="4828031" cy="1888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581275" y="2400300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69</a:t>
              </a:r>
              <a:endParaRPr lang="nl-BE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62325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71</a:t>
              </a:r>
              <a:endParaRPr lang="nl-B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86225" y="2381250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73</a:t>
              </a:r>
              <a:endParaRPr lang="nl-BE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76800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75</a:t>
              </a:r>
              <a:endParaRPr lang="nl-BE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52700" y="2371725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295650" y="2371725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57650" y="2362200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10125" y="237172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562600" y="237172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57650" y="2181225"/>
              <a:ext cx="24765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286125" y="1781175"/>
              <a:ext cx="24765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543175" y="101917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810125" y="2286000"/>
              <a:ext cx="2476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600700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77</a:t>
              </a:r>
              <a:endParaRPr lang="nl-BE" dirty="0"/>
            </a:p>
          </p:txBody>
        </p:sp>
      </p:grpSp>
      <p:grpSp>
        <p:nvGrpSpPr>
          <p:cNvPr id="22" name="Group 88"/>
          <p:cNvGrpSpPr/>
          <p:nvPr/>
        </p:nvGrpSpPr>
        <p:grpSpPr>
          <a:xfrm>
            <a:off x="177165" y="1171575"/>
            <a:ext cx="2524125" cy="1066800"/>
            <a:chOff x="2533650" y="1162050"/>
            <a:chExt cx="2524125" cy="1066800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2533650" y="1162050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314700" y="1866900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4057650" y="2219325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810125" y="2219325"/>
              <a:ext cx="247650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795478" y="4647438"/>
            <a:ext cx="387465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interaction</a:t>
            </a:r>
            <a:r>
              <a:rPr lang="nl-BE" dirty="0" smtClean="0"/>
              <a:t> </a:t>
            </a:r>
            <a:r>
              <a:rPr lang="nl-BE" dirty="0" err="1" smtClean="0"/>
              <a:t>starting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a </a:t>
            </a:r>
            <a:r>
              <a:rPr lang="nl-BE" baseline="30000" dirty="0" smtClean="0"/>
              <a:t>48</a:t>
            </a:r>
            <a:r>
              <a:rPr lang="nl-BE" dirty="0" smtClean="0"/>
              <a:t>Ca core</a:t>
            </a:r>
          </a:p>
          <a:p>
            <a:r>
              <a:rPr lang="nl-BE" sz="1400" dirty="0" smtClean="0">
                <a:sym typeface="Wingdings" pitchFamily="2" charset="2"/>
              </a:rPr>
              <a:t>(</a:t>
            </a:r>
            <a:r>
              <a:rPr lang="nl-BE" sz="1600" dirty="0" err="1" smtClean="0">
                <a:sym typeface="Wingdings" pitchFamily="2" charset="2"/>
              </a:rPr>
              <a:t>Sieja</a:t>
            </a:r>
            <a:r>
              <a:rPr lang="nl-BE" sz="1600" dirty="0" smtClean="0">
                <a:sym typeface="Wingdings" pitchFamily="2" charset="2"/>
              </a:rPr>
              <a:t> and Nowacki, PRC81</a:t>
            </a:r>
            <a:r>
              <a:rPr lang="nl-BE" sz="1600" dirty="0" smtClean="0"/>
              <a:t> 061303(R),2010)</a:t>
            </a:r>
            <a:endParaRPr lang="nl-BE" sz="1400" dirty="0" smtClean="0"/>
          </a:p>
        </p:txBody>
      </p:sp>
      <p:grpSp>
        <p:nvGrpSpPr>
          <p:cNvPr id="23" name="Group 94"/>
          <p:cNvGrpSpPr/>
          <p:nvPr/>
        </p:nvGrpSpPr>
        <p:grpSpPr>
          <a:xfrm>
            <a:off x="-1" y="4762500"/>
            <a:ext cx="4781551" cy="2095500"/>
            <a:chOff x="-1" y="4762500"/>
            <a:chExt cx="4781551" cy="2095500"/>
          </a:xfrm>
        </p:grpSpPr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8389" t="43028"/>
            <a:stretch>
              <a:fillRect/>
            </a:stretch>
          </p:blipFill>
          <p:spPr bwMode="auto">
            <a:xfrm>
              <a:off x="-1" y="4791075"/>
              <a:ext cx="4677734" cy="206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" name="Group 43"/>
            <p:cNvGrpSpPr/>
            <p:nvPr/>
          </p:nvGrpSpPr>
          <p:grpSpPr>
            <a:xfrm>
              <a:off x="238125" y="5029199"/>
              <a:ext cx="4286250" cy="1326848"/>
              <a:chOff x="4895850" y="5295900"/>
              <a:chExt cx="4298483" cy="780993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212592" y="6071283"/>
                <a:ext cx="491869" cy="391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429917" y="5924490"/>
                <a:ext cx="47625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677442" y="5557536"/>
                <a:ext cx="4953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895850" y="5295900"/>
                <a:ext cx="476250" cy="95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7975133" y="6075201"/>
                <a:ext cx="474264" cy="168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8728150" y="6075204"/>
                <a:ext cx="466183" cy="168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52"/>
            <p:cNvGrpSpPr/>
            <p:nvPr/>
          </p:nvGrpSpPr>
          <p:grpSpPr>
            <a:xfrm>
              <a:off x="238126" y="5123360"/>
              <a:ext cx="3533396" cy="1010741"/>
              <a:chOff x="190500" y="2885497"/>
              <a:chExt cx="3352800" cy="535999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90500" y="2885497"/>
                <a:ext cx="466725" cy="577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942975" y="3101687"/>
                <a:ext cx="466725" cy="1587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1657350" y="3373871"/>
                <a:ext cx="457200" cy="216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2371725" y="3411971"/>
                <a:ext cx="466725" cy="9525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114675" y="3261880"/>
                <a:ext cx="428625" cy="303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82"/>
            <p:cNvGrpSpPr/>
            <p:nvPr/>
          </p:nvGrpSpPr>
          <p:grpSpPr>
            <a:xfrm>
              <a:off x="247650" y="4791075"/>
              <a:ext cx="4286251" cy="1571625"/>
              <a:chOff x="4943475" y="4791075"/>
              <a:chExt cx="4085780" cy="1571625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4943475" y="635317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5686425" y="6353176"/>
                <a:ext cx="438150" cy="9524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6410325" y="635317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7858125" y="562927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8553005" y="479107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7124700" y="6162675"/>
                <a:ext cx="476250" cy="9525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133350" y="4762500"/>
              <a:ext cx="4648200" cy="162877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grpSp>
        <p:nvGrpSpPr>
          <p:cNvPr id="33" name="Group 87"/>
          <p:cNvGrpSpPr/>
          <p:nvPr/>
        </p:nvGrpSpPr>
        <p:grpSpPr>
          <a:xfrm>
            <a:off x="4770792" y="2079459"/>
            <a:ext cx="4373208" cy="1700597"/>
            <a:chOff x="4770792" y="2079459"/>
            <a:chExt cx="4373208" cy="1700597"/>
          </a:xfrm>
        </p:grpSpPr>
        <p:sp>
          <p:nvSpPr>
            <p:cNvPr id="4" name="TextBox 3"/>
            <p:cNvSpPr txBox="1"/>
            <p:nvPr/>
          </p:nvSpPr>
          <p:spPr>
            <a:xfrm>
              <a:off x="4824603" y="2676906"/>
              <a:ext cx="35192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dirty="0" err="1" smtClean="0"/>
                <a:t>interaction</a:t>
              </a:r>
              <a:r>
                <a:rPr lang="nl-BE" dirty="0" smtClean="0"/>
                <a:t> </a:t>
              </a:r>
              <a:r>
                <a:rPr lang="nl-BE" dirty="0" err="1" smtClean="0"/>
                <a:t>starting</a:t>
              </a:r>
              <a:r>
                <a:rPr lang="nl-BE" dirty="0" smtClean="0"/>
                <a:t> </a:t>
              </a:r>
              <a:r>
                <a:rPr lang="nl-BE" dirty="0" err="1" smtClean="0"/>
                <a:t>from</a:t>
              </a:r>
              <a:r>
                <a:rPr lang="nl-BE" dirty="0" smtClean="0"/>
                <a:t> a </a:t>
              </a:r>
              <a:r>
                <a:rPr lang="nl-BE" baseline="30000" dirty="0" smtClean="0"/>
                <a:t>56</a:t>
              </a:r>
              <a:r>
                <a:rPr lang="nl-BE" dirty="0" smtClean="0"/>
                <a:t>Ni core</a:t>
              </a:r>
            </a:p>
            <a:p>
              <a:r>
                <a:rPr lang="nl-BE" sz="1600" dirty="0" smtClean="0">
                  <a:sym typeface="Wingdings" pitchFamily="2" charset="2"/>
                </a:rPr>
                <a:t> (Flanagan et al., PRL 103, 142501,2009) </a:t>
              </a:r>
              <a:endParaRPr lang="nl-BE" sz="1600" dirty="0" smtClean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509642" y="3133725"/>
              <a:ext cx="16343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Brown, </a:t>
              </a:r>
              <a:r>
                <a:rPr lang="nl-BE" dirty="0" err="1" smtClean="0"/>
                <a:t>Lisetsky</a:t>
              </a:r>
              <a:endParaRPr lang="nl-BE" dirty="0" smtClean="0"/>
            </a:p>
            <a:p>
              <a:r>
                <a:rPr lang="nl-BE" dirty="0" smtClean="0"/>
                <a:t>jj44b</a:t>
              </a:r>
              <a:endParaRPr lang="nl-BE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770792" y="2079459"/>
              <a:ext cx="428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>
                  <a:sym typeface="Wingdings" pitchFamily="2" charset="2"/>
                </a:rPr>
                <a:t>Theories reproduce </a:t>
              </a:r>
              <a:r>
                <a:rPr lang="en-US" u="sng" dirty="0" smtClean="0">
                  <a:solidFill>
                    <a:srgbClr val="FF0000"/>
                  </a:solidFill>
                  <a:sym typeface="Wingdings" pitchFamily="2" charset="2"/>
                </a:rPr>
                <a:t>lowering of 5/2</a:t>
              </a:r>
              <a:r>
                <a:rPr lang="en-US" u="sng" baseline="30000" dirty="0" smtClean="0">
                  <a:solidFill>
                    <a:srgbClr val="FF0000"/>
                  </a:solidFill>
                  <a:sym typeface="Wingdings" pitchFamily="2" charset="2"/>
                </a:rPr>
                <a:t>-</a:t>
              </a:r>
              <a:r>
                <a:rPr lang="en-US" u="sng" dirty="0" smtClean="0">
                  <a:solidFill>
                    <a:srgbClr val="FF0000"/>
                  </a:solidFill>
                  <a:sym typeface="Wingdings" pitchFamily="2" charset="2"/>
                </a:rPr>
                <a:t>  in </a:t>
              </a:r>
              <a:r>
                <a:rPr lang="en-US" u="sng" baseline="30000" dirty="0" smtClean="0">
                  <a:solidFill>
                    <a:srgbClr val="FF0000"/>
                  </a:solidFill>
                  <a:sym typeface="Wingdings" pitchFamily="2" charset="2"/>
                </a:rPr>
                <a:t>75</a:t>
              </a:r>
              <a:r>
                <a:rPr lang="en-US" u="sng" dirty="0" smtClean="0">
                  <a:solidFill>
                    <a:srgbClr val="FF0000"/>
                  </a:solidFill>
                  <a:sym typeface="Wingdings" pitchFamily="2" charset="2"/>
                </a:rPr>
                <a:t>Cu</a:t>
              </a:r>
              <a:endParaRPr lang="en-US" b="1" u="sng" dirty="0">
                <a:solidFill>
                  <a:srgbClr val="FF0000"/>
                </a:solidFill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4819650" y="5457825"/>
            <a:ext cx="4488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nl-BE" dirty="0" smtClean="0">
                <a:sym typeface="Wingdings" pitchFamily="2" charset="2"/>
              </a:rPr>
              <a:t> The  </a:t>
            </a:r>
            <a:r>
              <a:rPr lang="nl-BE" dirty="0" smtClean="0">
                <a:solidFill>
                  <a:srgbClr val="00B0F0"/>
                </a:solidFill>
                <a:sym typeface="Wingdings" pitchFamily="2" charset="2"/>
              </a:rPr>
              <a:t>½ level is </a:t>
            </a:r>
            <a:r>
              <a:rPr lang="nl-BE" dirty="0" err="1" smtClean="0">
                <a:solidFill>
                  <a:srgbClr val="00B0F0"/>
                </a:solidFill>
                <a:sym typeface="Wingdings" pitchFamily="2" charset="2"/>
              </a:rPr>
              <a:t>lowered</a:t>
            </a:r>
            <a:r>
              <a:rPr lang="nl-BE" dirty="0" smtClean="0">
                <a:solidFill>
                  <a:srgbClr val="00B0F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by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openening</a:t>
            </a:r>
            <a:r>
              <a:rPr lang="nl-BE" dirty="0" smtClean="0">
                <a:sym typeface="Wingdings" pitchFamily="2" charset="2"/>
              </a:rPr>
              <a:t>  	N=28 </a:t>
            </a:r>
            <a:r>
              <a:rPr lang="nl-BE" dirty="0" err="1" smtClean="0">
                <a:sym typeface="Wingdings" pitchFamily="2" charset="2"/>
              </a:rPr>
              <a:t>shell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endParaRPr lang="nl-B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nl-BE" dirty="0" smtClean="0">
                <a:sym typeface="Wingdings" pitchFamily="2" charset="2"/>
              </a:rPr>
              <a:t>  The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3/2- is 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pushed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 up 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by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 ~ 1 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MeV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dirty="0" smtClean="0">
                <a:sym typeface="Wingdings" pitchFamily="2" charset="2"/>
              </a:rPr>
              <a:t>in </a:t>
            </a:r>
            <a:r>
              <a:rPr lang="nl-BE" baseline="30000" dirty="0" smtClean="0">
                <a:sym typeface="Wingdings" pitchFamily="2" charset="2"/>
              </a:rPr>
              <a:t>79</a:t>
            </a:r>
            <a:r>
              <a:rPr lang="nl-BE" dirty="0" smtClean="0">
                <a:sym typeface="Wingdings" pitchFamily="2" charset="2"/>
              </a:rPr>
              <a:t>Cu</a:t>
            </a:r>
            <a:endParaRPr lang="nl-BE" dirty="0"/>
          </a:p>
        </p:txBody>
      </p:sp>
      <p:sp>
        <p:nvSpPr>
          <p:cNvPr id="73" name="TextBox 72"/>
          <p:cNvSpPr txBox="1"/>
          <p:nvPr/>
        </p:nvSpPr>
        <p:spPr>
          <a:xfrm>
            <a:off x="4813765" y="765838"/>
            <a:ext cx="4166462" cy="8002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nl-BE" dirty="0" err="1" smtClean="0"/>
              <a:t>Assign</a:t>
            </a:r>
            <a:r>
              <a:rPr lang="nl-BE" dirty="0" smtClean="0"/>
              <a:t> spins to </a:t>
            </a:r>
            <a:r>
              <a:rPr lang="nl-BE" dirty="0" err="1" smtClean="0"/>
              <a:t>levels</a:t>
            </a:r>
            <a:r>
              <a:rPr lang="nl-BE" dirty="0" smtClean="0"/>
              <a:t> in </a:t>
            </a:r>
            <a:r>
              <a:rPr lang="nl-BE" baseline="30000" dirty="0" smtClean="0"/>
              <a:t>71,73,75</a:t>
            </a:r>
            <a:r>
              <a:rPr lang="nl-BE" dirty="0" smtClean="0"/>
              <a:t>Cu:</a:t>
            </a:r>
          </a:p>
          <a:p>
            <a:r>
              <a:rPr lang="nl-BE" sz="1400" dirty="0" smtClean="0"/>
              <a:t>    </a:t>
            </a:r>
            <a:r>
              <a:rPr lang="nl-BE" sz="1400" dirty="0" err="1" smtClean="0"/>
              <a:t>Stefanescu</a:t>
            </a:r>
            <a:r>
              <a:rPr lang="nl-BE" sz="1400" dirty="0" smtClean="0"/>
              <a:t> et al. </a:t>
            </a:r>
            <a:r>
              <a:rPr lang="nl-BE" sz="1400" dirty="0" err="1" smtClean="0"/>
              <a:t>Phys</a:t>
            </a:r>
            <a:r>
              <a:rPr lang="nl-BE" sz="1400" dirty="0" smtClean="0"/>
              <a:t>. </a:t>
            </a:r>
            <a:r>
              <a:rPr lang="nl-BE" sz="1400" dirty="0" err="1" smtClean="0"/>
              <a:t>Rev</a:t>
            </a:r>
            <a:r>
              <a:rPr lang="nl-BE" sz="1400" dirty="0" smtClean="0"/>
              <a:t>. </a:t>
            </a:r>
            <a:r>
              <a:rPr lang="nl-BE" sz="1400" dirty="0" err="1" smtClean="0"/>
              <a:t>Lett</a:t>
            </a:r>
            <a:r>
              <a:rPr lang="nl-BE" sz="1400" dirty="0" smtClean="0"/>
              <a:t>. 100</a:t>
            </a:r>
            <a:r>
              <a:rPr lang="nl-BE" sz="1400" b="1" dirty="0" smtClean="0"/>
              <a:t>, </a:t>
            </a:r>
            <a:r>
              <a:rPr lang="nl-BE" sz="1400" dirty="0" smtClean="0"/>
              <a:t>112502 (2008) </a:t>
            </a:r>
          </a:p>
          <a:p>
            <a:r>
              <a:rPr lang="nl-BE" sz="1400" dirty="0" smtClean="0"/>
              <a:t>    </a:t>
            </a:r>
            <a:r>
              <a:rPr lang="nl-BE" sz="1400" dirty="0" err="1" smtClean="0"/>
              <a:t>Daugas</a:t>
            </a:r>
            <a:r>
              <a:rPr lang="nl-BE" sz="1400" dirty="0" smtClean="0"/>
              <a:t> et al., </a:t>
            </a:r>
            <a:r>
              <a:rPr lang="nl-BE" sz="1400" dirty="0" err="1" smtClean="0"/>
              <a:t>Phys</a:t>
            </a:r>
            <a:r>
              <a:rPr lang="nl-BE" sz="1400" dirty="0" smtClean="0"/>
              <a:t>. </a:t>
            </a:r>
            <a:r>
              <a:rPr lang="nl-BE" sz="1400" dirty="0" err="1" smtClean="0"/>
              <a:t>Rev</a:t>
            </a:r>
            <a:r>
              <a:rPr lang="nl-BE" sz="1400" dirty="0" smtClean="0"/>
              <a:t>. C </a:t>
            </a:r>
            <a:r>
              <a:rPr lang="nl-BE" sz="1400" dirty="0" err="1" smtClean="0"/>
              <a:t>C</a:t>
            </a:r>
            <a:r>
              <a:rPr lang="nl-BE" sz="1400" dirty="0" smtClean="0"/>
              <a:t> 81, 034304 (2010)</a:t>
            </a:r>
          </a:p>
        </p:txBody>
      </p:sp>
      <p:sp>
        <p:nvSpPr>
          <p:cNvPr id="78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466344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Consequences for spectroscopy – shell model tests</a:t>
            </a: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4680"/>
            <a:ext cx="8223988" cy="686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68103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9279" t="31539" r="23358"/>
          <a:stretch>
            <a:fillRect/>
          </a:stretch>
        </p:blipFill>
        <p:spPr bwMode="auto">
          <a:xfrm>
            <a:off x="1981200" y="5105400"/>
            <a:ext cx="685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39000" y="335280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FWHM=60 MHz</a:t>
            </a:r>
            <a:endParaRPr lang="nl-BE" dirty="0"/>
          </a:p>
        </p:txBody>
      </p:sp>
      <p:sp>
        <p:nvSpPr>
          <p:cNvPr id="6" name="TextBox 5"/>
          <p:cNvSpPr txBox="1"/>
          <p:nvPr/>
        </p:nvSpPr>
        <p:spPr>
          <a:xfrm>
            <a:off x="7086600" y="5334000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FWHM=300 MHz</a:t>
            </a:r>
            <a:endParaRPr lang="nl-BE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3810000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latin typeface="Symbol" pitchFamily="18" charset="2"/>
              </a:rPr>
              <a:t>m </a:t>
            </a:r>
            <a:r>
              <a:rPr lang="nl-BE" dirty="0" smtClean="0"/>
              <a:t>= -1.068 </a:t>
            </a:r>
            <a:r>
              <a:rPr lang="nl-BE" dirty="0" err="1" smtClean="0">
                <a:latin typeface="Symbol" pitchFamily="18" charset="2"/>
              </a:rPr>
              <a:t>m</a:t>
            </a:r>
            <a:r>
              <a:rPr lang="nl-BE" baseline="-25000" dirty="0" err="1" smtClean="0"/>
              <a:t>N</a:t>
            </a:r>
            <a:endParaRPr lang="nl-BE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7391400" y="1905000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latin typeface="Symbol" pitchFamily="18" charset="2"/>
              </a:rPr>
              <a:t>m </a:t>
            </a:r>
            <a:r>
              <a:rPr lang="nl-BE" dirty="0" smtClean="0"/>
              <a:t>= -1.347 </a:t>
            </a:r>
            <a:r>
              <a:rPr lang="nl-BE" dirty="0" err="1" smtClean="0">
                <a:latin typeface="Symbol" pitchFamily="18" charset="2"/>
              </a:rPr>
              <a:t>m</a:t>
            </a:r>
            <a:r>
              <a:rPr lang="nl-BE" baseline="-25000" dirty="0" err="1" smtClean="0"/>
              <a:t>N</a:t>
            </a:r>
            <a:endParaRPr lang="nl-BE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57912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latin typeface="Symbol" pitchFamily="18" charset="2"/>
              </a:rPr>
              <a:t>m </a:t>
            </a:r>
            <a:r>
              <a:rPr lang="nl-BE" dirty="0" smtClean="0"/>
              <a:t>= -0.4 </a:t>
            </a:r>
            <a:r>
              <a:rPr lang="nl-BE" dirty="0" err="1" smtClean="0">
                <a:latin typeface="Symbol" pitchFamily="18" charset="2"/>
              </a:rPr>
              <a:t>m</a:t>
            </a:r>
            <a:r>
              <a:rPr lang="nl-BE" baseline="-25000" dirty="0" err="1" smtClean="0"/>
              <a:t>N</a:t>
            </a:r>
            <a:endParaRPr lang="nl-BE" baseline="-2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5800"/>
            <a:ext cx="641874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 err="1" smtClean="0"/>
              <a:t>Study</a:t>
            </a:r>
            <a:r>
              <a:rPr lang="nl-BE" sz="2000" dirty="0" smtClean="0"/>
              <a:t> </a:t>
            </a:r>
            <a:r>
              <a:rPr lang="nl-BE" sz="2000" dirty="0" err="1" smtClean="0"/>
              <a:t>magicity</a:t>
            </a:r>
            <a:r>
              <a:rPr lang="nl-BE" sz="2000" dirty="0" smtClean="0"/>
              <a:t> of Z=28 and N=50 in </a:t>
            </a:r>
            <a:r>
              <a:rPr lang="nl-BE" sz="2000" baseline="30000" dirty="0" smtClean="0"/>
              <a:t>78</a:t>
            </a:r>
            <a:r>
              <a:rPr lang="nl-BE" sz="2000" dirty="0" smtClean="0"/>
              <a:t>Cu   ( = </a:t>
            </a:r>
            <a:r>
              <a:rPr lang="nl-BE" sz="2000" baseline="30000" dirty="0" smtClean="0"/>
              <a:t>78</a:t>
            </a:r>
            <a:r>
              <a:rPr lang="nl-BE" sz="2000" dirty="0" smtClean="0"/>
              <a:t>Ni + 1p -1n) ?</a:t>
            </a:r>
          </a:p>
          <a:p>
            <a:endParaRPr lang="nl-BE" sz="2000" dirty="0"/>
          </a:p>
          <a:p>
            <a:endParaRPr lang="nl-BE" sz="2000" dirty="0"/>
          </a:p>
          <a:p>
            <a:endParaRPr lang="nl-BE" dirty="0"/>
          </a:p>
        </p:txBody>
      </p:sp>
      <p:sp>
        <p:nvSpPr>
          <p:cNvPr id="3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466344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GENERAL  MOTIVATION</a:t>
            </a: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934200" y="533400"/>
            <a:ext cx="1878573" cy="1828800"/>
            <a:chOff x="5512827" y="4800600"/>
            <a:chExt cx="1878573" cy="1828800"/>
          </a:xfrm>
        </p:grpSpPr>
        <p:pic>
          <p:nvPicPr>
            <p:cNvPr id="4" name="Picture 123" descr="D:\My Documents\57Cu_lg3.JPG"/>
            <p:cNvPicPr>
              <a:picLocks noChangeAspect="1" noChangeArrowheads="1"/>
            </p:cNvPicPr>
            <p:nvPr/>
          </p:nvPicPr>
          <p:blipFill>
            <a:blip r:embed="rId2" cstate="print"/>
            <a:srcRect t="16373" r="48265" b="25632"/>
            <a:stretch>
              <a:fillRect/>
            </a:stretch>
          </p:blipFill>
          <p:spPr bwMode="auto">
            <a:xfrm>
              <a:off x="5512827" y="4800600"/>
              <a:ext cx="1878573" cy="1828800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732027" y="6248400"/>
              <a:ext cx="543739" cy="369332"/>
            </a:xfrm>
            <a:prstGeom prst="rect">
              <a:avLst/>
            </a:prstGeom>
            <a:solidFill>
              <a:srgbClr val="00F66F"/>
            </a:solidFill>
          </p:spPr>
          <p:txBody>
            <a:bodyPr wrap="none" rtlCol="0">
              <a:spAutoFit/>
            </a:bodyPr>
            <a:lstStyle/>
            <a:p>
              <a:r>
                <a:rPr lang="nl-BE" baseline="30000" dirty="0" smtClean="0"/>
                <a:t>78</a:t>
              </a:r>
              <a:r>
                <a:rPr lang="nl-BE" dirty="0" smtClean="0"/>
                <a:t>Ni</a:t>
              </a:r>
              <a:endParaRPr lang="nl-BE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6858000" y="5105400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62600" y="56388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p</a:t>
              </a:r>
              <a:endParaRPr lang="nl-BE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81800" y="525780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-n</a:t>
              </a:r>
              <a:endParaRPr lang="nl-BE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228600" y="2133600"/>
            <a:ext cx="594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2000" dirty="0" err="1" smtClean="0"/>
              <a:t>Study</a:t>
            </a:r>
            <a:r>
              <a:rPr lang="nl-BE" sz="2000" dirty="0" smtClean="0"/>
              <a:t> </a:t>
            </a:r>
            <a:r>
              <a:rPr lang="nl-BE" sz="2000" dirty="0" err="1" smtClean="0"/>
              <a:t>evolution</a:t>
            </a:r>
            <a:r>
              <a:rPr lang="nl-BE" sz="2000" dirty="0" smtClean="0"/>
              <a:t> of single </a:t>
            </a:r>
            <a:r>
              <a:rPr lang="nl-BE" sz="2000" dirty="0" err="1" smtClean="0"/>
              <a:t>particle</a:t>
            </a:r>
            <a:r>
              <a:rPr lang="nl-BE" sz="2000" dirty="0" smtClean="0"/>
              <a:t> </a:t>
            </a:r>
            <a:r>
              <a:rPr lang="nl-BE" sz="2000" dirty="0" err="1" smtClean="0"/>
              <a:t>levels</a:t>
            </a:r>
            <a:r>
              <a:rPr lang="nl-BE" sz="2000" dirty="0" smtClean="0"/>
              <a:t> </a:t>
            </a:r>
            <a:r>
              <a:rPr lang="nl-BE" sz="2000" dirty="0" err="1" smtClean="0"/>
              <a:t>towards</a:t>
            </a:r>
            <a:r>
              <a:rPr lang="nl-BE" sz="2000" dirty="0" smtClean="0"/>
              <a:t> </a:t>
            </a:r>
            <a:r>
              <a:rPr lang="nl-BE" sz="2000" baseline="30000" dirty="0" smtClean="0"/>
              <a:t>78</a:t>
            </a:r>
            <a:r>
              <a:rPr lang="nl-BE" sz="2000" dirty="0" smtClean="0"/>
              <a:t>Ni</a:t>
            </a:r>
          </a:p>
          <a:p>
            <a:r>
              <a:rPr lang="nl-BE" sz="2000" dirty="0" err="1" smtClean="0"/>
              <a:t>Measure</a:t>
            </a:r>
            <a:r>
              <a:rPr lang="nl-BE" sz="2000" dirty="0" smtClean="0"/>
              <a:t> spins and </a:t>
            </a:r>
            <a:r>
              <a:rPr lang="nl-BE" sz="2000" dirty="0" err="1" smtClean="0"/>
              <a:t>moments</a:t>
            </a:r>
            <a:r>
              <a:rPr lang="nl-BE" sz="2000" dirty="0" smtClean="0"/>
              <a:t> of  </a:t>
            </a:r>
            <a:r>
              <a:rPr lang="nl-BE" sz="2000" baseline="30000" dirty="0" smtClean="0"/>
              <a:t>76,77,78</a:t>
            </a:r>
            <a:r>
              <a:rPr lang="nl-BE" sz="2000" dirty="0" smtClean="0"/>
              <a:t>Cu</a:t>
            </a:r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/>
          </a:p>
          <a:p>
            <a:endParaRPr lang="nl-BE" sz="2000" dirty="0" smtClean="0"/>
          </a:p>
          <a:p>
            <a:endParaRPr lang="nl-BE" sz="2000" dirty="0"/>
          </a:p>
          <a:p>
            <a:endParaRPr lang="nl-BE" sz="2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28600" y="5486400"/>
            <a:ext cx="85899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2000" dirty="0" smtClean="0"/>
              <a:t>Search </a:t>
            </a:r>
            <a:r>
              <a:rPr lang="nl-BE" sz="2000" dirty="0" err="1" smtClean="0"/>
              <a:t>for</a:t>
            </a:r>
            <a:r>
              <a:rPr lang="nl-BE" sz="2000" dirty="0" smtClean="0"/>
              <a:t> </a:t>
            </a:r>
            <a:r>
              <a:rPr lang="nl-BE" sz="2000" dirty="0" err="1" smtClean="0"/>
              <a:t>long-lived</a:t>
            </a:r>
            <a:r>
              <a:rPr lang="nl-BE" sz="2000" dirty="0" smtClean="0"/>
              <a:t> </a:t>
            </a:r>
            <a:r>
              <a:rPr lang="nl-BE" sz="2000" dirty="0" err="1" smtClean="0"/>
              <a:t>isomers</a:t>
            </a:r>
            <a:r>
              <a:rPr lang="nl-BE" sz="2000" dirty="0" smtClean="0"/>
              <a:t> in </a:t>
            </a:r>
            <a:r>
              <a:rPr lang="nl-BE" sz="2000" baseline="30000" dirty="0" smtClean="0"/>
              <a:t>76,77,78</a:t>
            </a:r>
            <a:r>
              <a:rPr lang="nl-BE" sz="2000" dirty="0" smtClean="0"/>
              <a:t>Cu and </a:t>
            </a:r>
            <a:r>
              <a:rPr lang="nl-BE" sz="2000" dirty="0" err="1" smtClean="0"/>
              <a:t>measure</a:t>
            </a:r>
            <a:r>
              <a:rPr lang="nl-BE" sz="2000" dirty="0" smtClean="0"/>
              <a:t> </a:t>
            </a:r>
            <a:r>
              <a:rPr lang="nl-BE" sz="2000" dirty="0" err="1" smtClean="0"/>
              <a:t>their</a:t>
            </a:r>
            <a:r>
              <a:rPr lang="nl-BE" sz="2000" dirty="0" smtClean="0"/>
              <a:t> spin and </a:t>
            </a:r>
            <a:r>
              <a:rPr lang="nl-BE" sz="2000" dirty="0" err="1" smtClean="0"/>
              <a:t>moments</a:t>
            </a:r>
            <a:endParaRPr lang="nl-BE" sz="2000" dirty="0" smtClean="0"/>
          </a:p>
          <a:p>
            <a:r>
              <a:rPr lang="nl-BE" sz="2000" dirty="0"/>
              <a:t>	</a:t>
            </a:r>
            <a:r>
              <a:rPr lang="nl-BE" sz="2000" dirty="0" smtClean="0">
                <a:sym typeface="Wingdings" pitchFamily="2" charset="2"/>
              </a:rPr>
              <a:t> </a:t>
            </a:r>
            <a:r>
              <a:rPr lang="nl-BE" sz="2000" dirty="0" err="1" smtClean="0">
                <a:sym typeface="Wingdings" pitchFamily="2" charset="2"/>
              </a:rPr>
              <a:t>possible</a:t>
            </a:r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2000" dirty="0" err="1" smtClean="0">
                <a:sym typeface="Wingdings" pitchFamily="2" charset="2"/>
              </a:rPr>
              <a:t>spin-gap</a:t>
            </a:r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2000" dirty="0" err="1" smtClean="0">
                <a:sym typeface="Wingdings" pitchFamily="2" charset="2"/>
              </a:rPr>
              <a:t>isomer</a:t>
            </a:r>
            <a:r>
              <a:rPr lang="nl-BE" sz="2000" dirty="0" smtClean="0">
                <a:sym typeface="Wingdings" pitchFamily="2" charset="2"/>
              </a:rPr>
              <a:t> in </a:t>
            </a:r>
            <a:r>
              <a:rPr lang="nl-BE" sz="2000" baseline="30000" dirty="0" smtClean="0">
                <a:sym typeface="Wingdings" pitchFamily="2" charset="2"/>
              </a:rPr>
              <a:t>78</a:t>
            </a:r>
            <a:r>
              <a:rPr lang="nl-BE" sz="2000" dirty="0" smtClean="0">
                <a:sym typeface="Wingdings" pitchFamily="2" charset="2"/>
              </a:rPr>
              <a:t>Cu, </a:t>
            </a:r>
            <a:r>
              <a:rPr lang="nl-BE" sz="2000" dirty="0" err="1" smtClean="0">
                <a:sym typeface="Wingdings" pitchFamily="2" charset="2"/>
              </a:rPr>
              <a:t>related</a:t>
            </a:r>
            <a:r>
              <a:rPr lang="nl-BE" sz="2000" dirty="0" smtClean="0">
                <a:sym typeface="Wingdings" pitchFamily="2" charset="2"/>
              </a:rPr>
              <a:t> to neutron in </a:t>
            </a:r>
            <a:r>
              <a:rPr lang="nl-BE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nl-BE" sz="2000" dirty="0" smtClean="0">
                <a:sym typeface="Wingdings" pitchFamily="2" charset="2"/>
              </a:rPr>
              <a:t>d</a:t>
            </a:r>
            <a:r>
              <a:rPr lang="nl-BE" sz="2000" baseline="-25000" dirty="0" smtClean="0">
                <a:sym typeface="Wingdings" pitchFamily="2" charset="2"/>
              </a:rPr>
              <a:t>5/2 </a:t>
            </a:r>
            <a:endParaRPr lang="nl-BE" sz="2000" baseline="-250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2971800"/>
            <a:ext cx="4828031" cy="2061162"/>
            <a:chOff x="2356485" y="708470"/>
            <a:chExt cx="4828031" cy="206116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52236"/>
            <a:stretch>
              <a:fillRect/>
            </a:stretch>
          </p:blipFill>
          <p:spPr bwMode="auto">
            <a:xfrm>
              <a:off x="2356485" y="708470"/>
              <a:ext cx="4828031" cy="1888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2581275" y="2400300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69</a:t>
              </a:r>
              <a:endParaRPr lang="nl-BE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2325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71</a:t>
              </a:r>
              <a:endParaRPr lang="nl-BE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86225" y="2381250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73</a:t>
              </a:r>
              <a:endParaRPr lang="nl-BE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76800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75</a:t>
              </a:r>
              <a:endParaRPr lang="nl-BE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552700" y="2371725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295650" y="2371725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057650" y="2362200"/>
              <a:ext cx="4762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810125" y="237172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562600" y="237172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57650" y="2181225"/>
              <a:ext cx="24765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286125" y="1781175"/>
              <a:ext cx="24765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43175" y="1019175"/>
              <a:ext cx="476250" cy="95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810125" y="2286000"/>
              <a:ext cx="247650" cy="9525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600700" y="2390775"/>
              <a:ext cx="4187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77</a:t>
              </a:r>
              <a:endParaRPr lang="nl-BE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5765" y="3425380"/>
            <a:ext cx="2524125" cy="1066800"/>
            <a:chOff x="2533650" y="1162050"/>
            <a:chExt cx="2524125" cy="1066800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2533650" y="1162050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314700" y="1866900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057650" y="2219325"/>
              <a:ext cx="466725" cy="952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810125" y="2219325"/>
              <a:ext cx="247650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953000" y="2971800"/>
            <a:ext cx="338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K.T. Flanagan et al., PRL</a:t>
            </a:r>
            <a:r>
              <a:rPr lang="en-US" sz="1400" dirty="0" smtClean="0"/>
              <a:t>103, 142501 (2009)</a:t>
            </a:r>
            <a:endParaRPr lang="nl-BE" sz="1400" dirty="0" smtClean="0"/>
          </a:p>
          <a:p>
            <a:r>
              <a:rPr lang="nl-BE" sz="1400" dirty="0"/>
              <a:t>	</a:t>
            </a:r>
            <a:r>
              <a:rPr lang="nl-BE" sz="1400" dirty="0" err="1" smtClean="0"/>
              <a:t>odd-Cu</a:t>
            </a:r>
            <a:r>
              <a:rPr lang="nl-BE" sz="1400" dirty="0" smtClean="0"/>
              <a:t> g..s spins and </a:t>
            </a:r>
            <a:r>
              <a:rPr lang="nl-BE" sz="1400" dirty="0" err="1" smtClean="0"/>
              <a:t>moments</a:t>
            </a:r>
            <a:endParaRPr lang="nl-BE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953000" y="4419600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U. Koester et al., PRC84, 034320 (2011)	</a:t>
            </a:r>
          </a:p>
          <a:p>
            <a:r>
              <a:rPr lang="nl-BE" sz="1400" dirty="0"/>
              <a:t>	</a:t>
            </a:r>
            <a:r>
              <a:rPr lang="nl-BE" sz="1400" dirty="0" smtClean="0"/>
              <a:t>77Cu </a:t>
            </a:r>
            <a:r>
              <a:rPr lang="nl-BE" sz="1400" dirty="0" err="1" smtClean="0"/>
              <a:t>g.s</a:t>
            </a:r>
            <a:r>
              <a:rPr lang="nl-BE" sz="1400" dirty="0" smtClean="0"/>
              <a:t>. spin and </a:t>
            </a:r>
            <a:r>
              <a:rPr lang="nl-BE" sz="1400" dirty="0" err="1" smtClean="0"/>
              <a:t>magnetic</a:t>
            </a:r>
            <a:r>
              <a:rPr lang="nl-BE" sz="1400" dirty="0" smtClean="0"/>
              <a:t> moment</a:t>
            </a:r>
            <a:endParaRPr lang="nl-BE" sz="1400" dirty="0"/>
          </a:p>
        </p:txBody>
      </p:sp>
      <p:sp>
        <p:nvSpPr>
          <p:cNvPr id="35" name="Rectangle 34"/>
          <p:cNvSpPr/>
          <p:nvPr/>
        </p:nvSpPr>
        <p:spPr>
          <a:xfrm>
            <a:off x="4953000" y="3581400"/>
            <a:ext cx="40350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400" dirty="0" smtClean="0"/>
              <a:t>K.T. Flanagan et al., </a:t>
            </a:r>
            <a:r>
              <a:rPr lang="nl-BE" sz="1400" dirty="0" err="1" smtClean="0"/>
              <a:t>Phys</a:t>
            </a:r>
            <a:r>
              <a:rPr lang="nl-BE" sz="1400" dirty="0" smtClean="0"/>
              <a:t>. </a:t>
            </a:r>
            <a:r>
              <a:rPr lang="nl-BE" sz="1400" dirty="0" err="1" smtClean="0"/>
              <a:t>Rev</a:t>
            </a:r>
            <a:r>
              <a:rPr lang="nl-BE" sz="1400" dirty="0" smtClean="0"/>
              <a:t>. C 82, 041302(R) (2010)</a:t>
            </a:r>
          </a:p>
          <a:p>
            <a:r>
              <a:rPr lang="nl-BE" sz="1400" dirty="0"/>
              <a:t>	</a:t>
            </a:r>
            <a:r>
              <a:rPr lang="nl-BE" sz="1400" dirty="0" smtClean="0"/>
              <a:t>72,74Cu </a:t>
            </a:r>
            <a:r>
              <a:rPr lang="nl-BE" sz="1400" dirty="0" err="1" smtClean="0"/>
              <a:t>g.s</a:t>
            </a:r>
            <a:r>
              <a:rPr lang="nl-BE" sz="1400" dirty="0" smtClean="0"/>
              <a:t>. spins and </a:t>
            </a:r>
            <a:r>
              <a:rPr lang="nl-BE" sz="1400" dirty="0" err="1" smtClean="0"/>
              <a:t>moments</a:t>
            </a:r>
            <a:endParaRPr lang="nl-BE" sz="1400" dirty="0"/>
          </a:p>
          <a:p>
            <a:r>
              <a:rPr lang="nl-BE" sz="1400" dirty="0" smtClean="0"/>
              <a:t>		(</a:t>
            </a:r>
            <a:r>
              <a:rPr lang="nl-BE" sz="1400" dirty="0" smtClean="0">
                <a:sym typeface="Wingdings" pitchFamily="2" charset="2"/>
              </a:rPr>
              <a:t> </a:t>
            </a:r>
            <a:r>
              <a:rPr lang="nl-BE" sz="1400" dirty="0" err="1" smtClean="0">
                <a:sym typeface="Wingdings" pitchFamily="2" charset="2"/>
              </a:rPr>
              <a:t>parity</a:t>
            </a:r>
            <a:r>
              <a:rPr lang="nl-BE" sz="1400" dirty="0" smtClean="0">
                <a:sym typeface="Wingdings" pitchFamily="2" charset="2"/>
              </a:rPr>
              <a:t>, wave </a:t>
            </a:r>
            <a:r>
              <a:rPr lang="nl-BE" sz="1400" dirty="0" err="1" smtClean="0">
                <a:sym typeface="Wingdings" pitchFamily="2" charset="2"/>
              </a:rPr>
              <a:t>function</a:t>
            </a:r>
            <a:r>
              <a:rPr lang="nl-BE" sz="1400" dirty="0" smtClean="0">
                <a:sym typeface="Wingdings" pitchFamily="2" charset="2"/>
              </a:rPr>
              <a:t>)</a:t>
            </a:r>
            <a:endParaRPr lang="nl-BE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0"/>
            <a:ext cx="81856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Available</a:t>
            </a:r>
            <a:r>
              <a:rPr lang="nl-BE" dirty="0" smtClean="0"/>
              <a:t> </a:t>
            </a:r>
            <a:r>
              <a:rPr lang="nl-BE" dirty="0" err="1" smtClean="0"/>
              <a:t>decay</a:t>
            </a:r>
            <a:r>
              <a:rPr lang="nl-BE" dirty="0" smtClean="0"/>
              <a:t> </a:t>
            </a:r>
            <a:r>
              <a:rPr lang="nl-BE" dirty="0" err="1" smtClean="0"/>
              <a:t>spectroscopy</a:t>
            </a:r>
            <a:r>
              <a:rPr lang="nl-BE" dirty="0" smtClean="0"/>
              <a:t> </a:t>
            </a:r>
            <a:r>
              <a:rPr lang="nl-BE" dirty="0" err="1" smtClean="0"/>
              <a:t>information</a:t>
            </a:r>
            <a:r>
              <a:rPr lang="nl-BE" dirty="0" smtClean="0"/>
              <a:t> on </a:t>
            </a:r>
            <a:r>
              <a:rPr lang="nl-BE" baseline="30000" dirty="0" smtClean="0"/>
              <a:t>76,78</a:t>
            </a:r>
            <a:r>
              <a:rPr lang="nl-BE" dirty="0" smtClean="0"/>
              <a:t>Cu </a:t>
            </a:r>
            <a:r>
              <a:rPr lang="nl-BE" dirty="0" err="1" smtClean="0"/>
              <a:t>isotopes</a:t>
            </a:r>
            <a:r>
              <a:rPr lang="nl-BE" dirty="0" smtClean="0"/>
              <a:t> is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conclusive</a:t>
            </a:r>
            <a:r>
              <a:rPr lang="nl-BE" dirty="0" smtClean="0"/>
              <a:t> !</a:t>
            </a:r>
          </a:p>
          <a:p>
            <a:endParaRPr lang="nl-BE" dirty="0"/>
          </a:p>
          <a:p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firm</a:t>
            </a:r>
            <a:r>
              <a:rPr lang="nl-BE" dirty="0" smtClean="0"/>
              <a:t> </a:t>
            </a:r>
            <a:r>
              <a:rPr lang="nl-BE" dirty="0" err="1" smtClean="0"/>
              <a:t>ground</a:t>
            </a:r>
            <a:r>
              <a:rPr lang="nl-BE" dirty="0" smtClean="0"/>
              <a:t> state spin </a:t>
            </a:r>
            <a:r>
              <a:rPr lang="nl-BE" dirty="0" err="1" smtClean="0"/>
              <a:t>assignments</a:t>
            </a:r>
            <a:r>
              <a:rPr lang="nl-BE" dirty="0" smtClean="0"/>
              <a:t> to </a:t>
            </a:r>
            <a:r>
              <a:rPr lang="nl-BE" dirty="0" err="1" smtClean="0"/>
              <a:t>allow</a:t>
            </a:r>
            <a:r>
              <a:rPr lang="nl-BE" dirty="0" smtClean="0"/>
              <a:t> </a:t>
            </a:r>
            <a:r>
              <a:rPr lang="nl-BE" dirty="0" err="1" smtClean="0"/>
              <a:t>interpretation</a:t>
            </a:r>
            <a:r>
              <a:rPr lang="nl-BE" dirty="0" smtClean="0"/>
              <a:t> of </a:t>
            </a:r>
            <a:r>
              <a:rPr lang="nl-BE" dirty="0" err="1" smtClean="0"/>
              <a:t>spectroscopy</a:t>
            </a:r>
            <a:r>
              <a:rPr lang="nl-BE" dirty="0" smtClean="0"/>
              <a:t> data </a:t>
            </a:r>
          </a:p>
          <a:p>
            <a:r>
              <a:rPr lang="nl-BE" dirty="0"/>
              <a:t>	</a:t>
            </a:r>
            <a:r>
              <a:rPr lang="nl-BE" dirty="0" smtClean="0"/>
              <a:t>(</a:t>
            </a:r>
            <a:r>
              <a:rPr lang="nl-BE" dirty="0" err="1" smtClean="0"/>
              <a:t>including</a:t>
            </a:r>
            <a:r>
              <a:rPr lang="nl-BE" dirty="0" smtClean="0"/>
              <a:t> Ni </a:t>
            </a:r>
            <a:r>
              <a:rPr lang="nl-BE" dirty="0" err="1" smtClean="0"/>
              <a:t>mother</a:t>
            </a:r>
            <a:r>
              <a:rPr lang="nl-BE" dirty="0" smtClean="0"/>
              <a:t> </a:t>
            </a:r>
            <a:r>
              <a:rPr lang="nl-BE" dirty="0" err="1" smtClean="0"/>
              <a:t>isotopes</a:t>
            </a:r>
            <a:r>
              <a:rPr lang="nl-BE" dirty="0"/>
              <a:t> </a:t>
            </a:r>
            <a:r>
              <a:rPr lang="nl-BE" dirty="0" smtClean="0"/>
              <a:t>and Zn </a:t>
            </a:r>
            <a:r>
              <a:rPr lang="nl-BE" dirty="0" err="1" smtClean="0"/>
              <a:t>daughter</a:t>
            </a:r>
            <a:r>
              <a:rPr lang="nl-BE" dirty="0" smtClean="0"/>
              <a:t> </a:t>
            </a:r>
            <a:r>
              <a:rPr lang="nl-BE" dirty="0" err="1" smtClean="0"/>
              <a:t>isotopes</a:t>
            </a:r>
            <a:r>
              <a:rPr lang="nl-BE" dirty="0" smtClean="0"/>
              <a:t>)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44476"/>
          <a:stretch>
            <a:fillRect/>
          </a:stretch>
        </p:blipFill>
        <p:spPr bwMode="auto">
          <a:xfrm>
            <a:off x="0" y="2313905"/>
            <a:ext cx="3733800" cy="454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466344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SPECIFIC MOTIVATION</a:t>
            </a: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4114800"/>
            <a:ext cx="4572000" cy="18902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500"/>
              </a:spcBef>
            </a:pPr>
            <a:r>
              <a:rPr lang="fr-FR" sz="1600" dirty="0" smtClean="0">
                <a:latin typeface="Arial Narrow" pitchFamily="34" charset="0"/>
                <a:cs typeface="Arial" pitchFamily="34" charset="0"/>
              </a:rPr>
              <a:t>C. J. Gross et al. Acta Phys. Pol. B40, 447 (2009).</a:t>
            </a:r>
            <a:endParaRPr lang="nl-BE" sz="1600" dirty="0" smtClean="0">
              <a:latin typeface="Arial Narrow" pitchFamily="34" charset="0"/>
              <a:cs typeface="Arial" pitchFamily="34" charset="0"/>
            </a:endParaRPr>
          </a:p>
          <a:p>
            <a:pPr>
              <a:spcBef>
                <a:spcPts val="500"/>
              </a:spcBef>
            </a:pPr>
            <a:r>
              <a:rPr lang="nl-NL" sz="1600" dirty="0" smtClean="0">
                <a:latin typeface="Arial Narrow" pitchFamily="34" charset="0"/>
              </a:rPr>
              <a:t>J</a:t>
            </a:r>
            <a:r>
              <a:rPr lang="nl-NL" sz="1600" dirty="0">
                <a:latin typeface="Arial Narrow" pitchFamily="34" charset="0"/>
              </a:rPr>
              <a:t>. Van </a:t>
            </a:r>
            <a:r>
              <a:rPr lang="nl-NL" sz="1600" dirty="0" err="1">
                <a:latin typeface="Arial Narrow" pitchFamily="34" charset="0"/>
              </a:rPr>
              <a:t>Roosbroeck</a:t>
            </a:r>
            <a:r>
              <a:rPr lang="nl-NL" sz="1600" dirty="0">
                <a:latin typeface="Arial Narrow" pitchFamily="34" charset="0"/>
              </a:rPr>
              <a:t> et al. </a:t>
            </a:r>
            <a:r>
              <a:rPr lang="nl-NL" sz="1600" dirty="0" err="1">
                <a:latin typeface="Arial Narrow" pitchFamily="34" charset="0"/>
              </a:rPr>
              <a:t>Phys</a:t>
            </a:r>
            <a:r>
              <a:rPr lang="nl-NL" sz="1600" dirty="0">
                <a:latin typeface="Arial Narrow" pitchFamily="34" charset="0"/>
              </a:rPr>
              <a:t>. </a:t>
            </a:r>
            <a:r>
              <a:rPr lang="nl-NL" sz="1600" dirty="0" err="1">
                <a:latin typeface="Arial Narrow" pitchFamily="34" charset="0"/>
              </a:rPr>
              <a:t>Rev</a:t>
            </a:r>
            <a:r>
              <a:rPr lang="nl-NL" sz="1600" dirty="0">
                <a:latin typeface="Arial Narrow" pitchFamily="34" charset="0"/>
              </a:rPr>
              <a:t>. </a:t>
            </a:r>
            <a:r>
              <a:rPr lang="nl-NL" sz="1600" dirty="0" smtClean="0">
                <a:latin typeface="Arial Narrow" pitchFamily="34" charset="0"/>
              </a:rPr>
              <a:t>C71, 054307(2005).</a:t>
            </a:r>
            <a:endParaRPr lang="nl-NL" sz="1600" dirty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fr-FR" sz="1600" dirty="0" smtClean="0">
                <a:latin typeface="Arial Narrow" pitchFamily="34" charset="0"/>
              </a:rPr>
              <a:t>N</a:t>
            </a:r>
            <a:r>
              <a:rPr lang="fr-FR" sz="1600" dirty="0">
                <a:latin typeface="Arial Narrow" pitchFamily="34" charset="0"/>
              </a:rPr>
              <a:t>. </a:t>
            </a:r>
            <a:r>
              <a:rPr lang="fr-FR" sz="1600" dirty="0" err="1">
                <a:latin typeface="Arial Narrow" pitchFamily="34" charset="0"/>
              </a:rPr>
              <a:t>Patronis</a:t>
            </a:r>
            <a:r>
              <a:rPr lang="fr-FR" sz="1600" dirty="0">
                <a:latin typeface="Arial Narrow" pitchFamily="34" charset="0"/>
              </a:rPr>
              <a:t> et al. Phys. </a:t>
            </a:r>
            <a:r>
              <a:rPr lang="fr-FR" sz="1600" dirty="0" err="1">
                <a:latin typeface="Arial Narrow" pitchFamily="34" charset="0"/>
              </a:rPr>
              <a:t>Rev</a:t>
            </a:r>
            <a:r>
              <a:rPr lang="fr-FR" sz="1600" dirty="0">
                <a:latin typeface="Arial Narrow" pitchFamily="34" charset="0"/>
              </a:rPr>
              <a:t>. </a:t>
            </a:r>
            <a:r>
              <a:rPr lang="fr-FR" sz="1600" dirty="0" smtClean="0">
                <a:latin typeface="Arial Narrow" pitchFamily="34" charset="0"/>
              </a:rPr>
              <a:t>C80, 034307(2009).</a:t>
            </a:r>
            <a:endParaRPr lang="fr-FR" sz="1600" dirty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smtClean="0">
                <a:latin typeface="Arial Narrow" pitchFamily="34" charset="0"/>
              </a:rPr>
              <a:t>J.A</a:t>
            </a:r>
            <a:r>
              <a:rPr lang="nl-BE" sz="1600" dirty="0">
                <a:latin typeface="Arial Narrow" pitchFamily="34" charset="0"/>
              </a:rPr>
              <a:t>. </a:t>
            </a:r>
            <a:r>
              <a:rPr lang="nl-BE" sz="1600" dirty="0" err="1">
                <a:latin typeface="Arial Narrow" pitchFamily="34" charset="0"/>
              </a:rPr>
              <a:t>Winger</a:t>
            </a:r>
            <a:r>
              <a:rPr lang="nl-BE" sz="1600" dirty="0">
                <a:latin typeface="Arial Narrow" pitchFamily="34" charset="0"/>
              </a:rPr>
              <a:t> et al. </a:t>
            </a:r>
            <a:r>
              <a:rPr lang="nl-BE" sz="1600" dirty="0" err="1">
                <a:latin typeface="Arial Narrow" pitchFamily="34" charset="0"/>
              </a:rPr>
              <a:t>Acta</a:t>
            </a:r>
            <a:r>
              <a:rPr lang="nl-BE" sz="1600" dirty="0">
                <a:latin typeface="Arial Narrow" pitchFamily="34" charset="0"/>
              </a:rPr>
              <a:t> </a:t>
            </a:r>
            <a:r>
              <a:rPr lang="nl-BE" sz="1600" dirty="0" err="1">
                <a:latin typeface="Arial Narrow" pitchFamily="34" charset="0"/>
              </a:rPr>
              <a:t>Phys</a:t>
            </a:r>
            <a:r>
              <a:rPr lang="nl-BE" sz="1600" dirty="0">
                <a:latin typeface="Arial Narrow" pitchFamily="34" charset="0"/>
              </a:rPr>
              <a:t>. Pol. </a:t>
            </a:r>
            <a:r>
              <a:rPr lang="nl-BE" sz="1600" dirty="0" smtClean="0">
                <a:latin typeface="Arial Narrow" pitchFamily="34" charset="0"/>
              </a:rPr>
              <a:t>B39, 525(2008).</a:t>
            </a:r>
          </a:p>
          <a:p>
            <a:pPr>
              <a:spcBef>
                <a:spcPts val="500"/>
              </a:spcBef>
            </a:pPr>
            <a:r>
              <a:rPr lang="da-DK" sz="1600" dirty="0">
                <a:latin typeface="Arial Narrow" pitchFamily="34" charset="0"/>
              </a:rPr>
              <a:t>N. A. Smirnova et al. Phys. Rev. </a:t>
            </a:r>
            <a:r>
              <a:rPr lang="da-DK" sz="1600" dirty="0" smtClean="0">
                <a:latin typeface="Arial Narrow" pitchFamily="34" charset="0"/>
              </a:rPr>
              <a:t>C69,044306(2004)</a:t>
            </a:r>
          </a:p>
          <a:p>
            <a:pPr>
              <a:spcBef>
                <a:spcPts val="500"/>
              </a:spcBef>
            </a:pPr>
            <a:r>
              <a:rPr lang="nl-BE" sz="1600" dirty="0">
                <a:latin typeface="Arial Narrow" pitchFamily="34" charset="0"/>
              </a:rPr>
              <a:t>U. K</a:t>
            </a:r>
            <a:r>
              <a:rPr lang="nl-BE" sz="1600" dirty="0" smtClean="0">
                <a:latin typeface="Arial Narrow" pitchFamily="34" charset="0"/>
              </a:rPr>
              <a:t>oster </a:t>
            </a:r>
            <a:r>
              <a:rPr lang="nl-BE" sz="1600" dirty="0">
                <a:latin typeface="Arial Narrow" pitchFamily="34" charset="0"/>
              </a:rPr>
              <a:t>et al. </a:t>
            </a:r>
            <a:r>
              <a:rPr lang="nl-BE" sz="1600" dirty="0" err="1">
                <a:latin typeface="Arial Narrow" pitchFamily="34" charset="0"/>
              </a:rPr>
              <a:t>Phys</a:t>
            </a:r>
            <a:r>
              <a:rPr lang="nl-BE" sz="1600" dirty="0">
                <a:latin typeface="Arial Narrow" pitchFamily="34" charset="0"/>
              </a:rPr>
              <a:t>. </a:t>
            </a:r>
            <a:r>
              <a:rPr lang="nl-BE" sz="1600" dirty="0" err="1">
                <a:latin typeface="Arial Narrow" pitchFamily="34" charset="0"/>
              </a:rPr>
              <a:t>Rev</a:t>
            </a:r>
            <a:r>
              <a:rPr lang="nl-BE" sz="1600" dirty="0">
                <a:latin typeface="Arial Narrow" pitchFamily="34" charset="0"/>
              </a:rPr>
              <a:t>. </a:t>
            </a:r>
            <a:r>
              <a:rPr lang="nl-BE" sz="1600" dirty="0" smtClean="0">
                <a:latin typeface="Arial Narrow" pitchFamily="34" charset="0"/>
              </a:rPr>
              <a:t>C84,034320(2011)</a:t>
            </a:r>
            <a:endParaRPr lang="nl-BE" sz="1600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4114800"/>
            <a:ext cx="801823" cy="1890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nl-BE" sz="1600" dirty="0" err="1" smtClean="0">
                <a:latin typeface="Symbol" pitchFamily="18" charset="2"/>
              </a:rPr>
              <a:t>b</a:t>
            </a:r>
            <a:r>
              <a:rPr lang="nl-BE" sz="1600" dirty="0" err="1" smtClean="0">
                <a:latin typeface="Arial Narrow" pitchFamily="34" charset="0"/>
              </a:rPr>
              <a:t>-decay</a:t>
            </a:r>
            <a:endParaRPr lang="nl-BE" sz="1600" dirty="0" smtClean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err="1" smtClean="0">
                <a:latin typeface="Symbol" pitchFamily="18" charset="2"/>
              </a:rPr>
              <a:t>b</a:t>
            </a:r>
            <a:r>
              <a:rPr lang="nl-BE" sz="1600" dirty="0" err="1" smtClean="0">
                <a:latin typeface="Arial Narrow" pitchFamily="34" charset="0"/>
              </a:rPr>
              <a:t>-decay</a:t>
            </a:r>
            <a:endParaRPr lang="nl-BE" sz="1600" dirty="0" smtClean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err="1" smtClean="0">
                <a:latin typeface="Symbol" pitchFamily="18" charset="2"/>
              </a:rPr>
              <a:t>b</a:t>
            </a:r>
            <a:r>
              <a:rPr lang="nl-BE" sz="1600" dirty="0" err="1" smtClean="0">
                <a:latin typeface="Arial Narrow" pitchFamily="34" charset="0"/>
              </a:rPr>
              <a:t>-decay</a:t>
            </a:r>
            <a:endParaRPr lang="nl-BE" sz="1600" dirty="0" smtClean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err="1" smtClean="0">
                <a:latin typeface="Symbol" pitchFamily="18" charset="2"/>
              </a:rPr>
              <a:t>b</a:t>
            </a:r>
            <a:r>
              <a:rPr lang="nl-BE" sz="1600" dirty="0" err="1" smtClean="0">
                <a:latin typeface="Arial Narrow" pitchFamily="34" charset="0"/>
              </a:rPr>
              <a:t>-decay</a:t>
            </a:r>
            <a:endParaRPr lang="nl-BE" sz="1600" dirty="0" smtClean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err="1" smtClean="0">
                <a:latin typeface="Arial Narrow" pitchFamily="34" charset="0"/>
              </a:rPr>
              <a:t>Theory</a:t>
            </a:r>
            <a:endParaRPr lang="nl-BE" sz="1600" dirty="0" smtClean="0">
              <a:latin typeface="Arial Narrow" pitchFamily="34" charset="0"/>
            </a:endParaRPr>
          </a:p>
          <a:p>
            <a:pPr>
              <a:spcBef>
                <a:spcPts val="500"/>
              </a:spcBef>
            </a:pPr>
            <a:r>
              <a:rPr lang="nl-BE" sz="1600" dirty="0" smtClean="0">
                <a:latin typeface="Arial Narrow" pitchFamily="34" charset="0"/>
              </a:rPr>
              <a:t>ISLS</a:t>
            </a:r>
            <a:endParaRPr lang="nl-BE" sz="1600" dirty="0">
              <a:latin typeface="Arial Narrow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0" y="2286000"/>
            <a:ext cx="533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 err="1" smtClean="0">
                <a:latin typeface="Symbol" pitchFamily="18" charset="2"/>
              </a:rPr>
              <a:t>b</a:t>
            </a:r>
            <a:r>
              <a:rPr lang="nl-NL" sz="1600" dirty="0" err="1" smtClean="0">
                <a:latin typeface="Arial Narrow" pitchFamily="34" charset="0"/>
              </a:rPr>
              <a:t>-decay</a:t>
            </a:r>
            <a:r>
              <a:rPr lang="nl-NL" sz="1600" dirty="0" smtClean="0">
                <a:latin typeface="Arial Narrow" pitchFamily="34" charset="0"/>
              </a:rPr>
              <a:t>     J</a:t>
            </a:r>
            <a:r>
              <a:rPr lang="nl-NL" sz="1600" dirty="0">
                <a:latin typeface="Arial Narrow" pitchFamily="34" charset="0"/>
              </a:rPr>
              <a:t>. Van </a:t>
            </a:r>
            <a:r>
              <a:rPr lang="nl-NL" sz="1600" dirty="0" err="1">
                <a:latin typeface="Arial Narrow" pitchFamily="34" charset="0"/>
              </a:rPr>
              <a:t>Roosbroeck</a:t>
            </a:r>
            <a:r>
              <a:rPr lang="nl-NL" sz="1600" dirty="0">
                <a:latin typeface="Arial Narrow" pitchFamily="34" charset="0"/>
              </a:rPr>
              <a:t> et al. </a:t>
            </a:r>
            <a:r>
              <a:rPr lang="nl-NL" sz="1600" dirty="0" err="1">
                <a:latin typeface="Arial Narrow" pitchFamily="34" charset="0"/>
              </a:rPr>
              <a:t>Phys</a:t>
            </a:r>
            <a:r>
              <a:rPr lang="nl-NL" sz="1600" dirty="0">
                <a:latin typeface="Arial Narrow" pitchFamily="34" charset="0"/>
              </a:rPr>
              <a:t>. </a:t>
            </a:r>
            <a:r>
              <a:rPr lang="nl-NL" sz="1600" dirty="0" err="1">
                <a:latin typeface="Arial Narrow" pitchFamily="34" charset="0"/>
              </a:rPr>
              <a:t>Rev</a:t>
            </a:r>
            <a:r>
              <a:rPr lang="nl-NL" sz="1600" dirty="0">
                <a:latin typeface="Arial Narrow" pitchFamily="34" charset="0"/>
              </a:rPr>
              <a:t>. </a:t>
            </a:r>
            <a:r>
              <a:rPr lang="nl-NL" sz="1600" dirty="0" smtClean="0">
                <a:latin typeface="Arial Narrow" pitchFamily="34" charset="0"/>
              </a:rPr>
              <a:t>C71, 054307(2005)</a:t>
            </a:r>
          </a:p>
          <a:p>
            <a:r>
              <a:rPr lang="nl-NL" sz="1600" dirty="0" smtClean="0">
                <a:latin typeface="Arial Narrow" pitchFamily="34" charset="0"/>
              </a:rPr>
              <a:t>                  </a:t>
            </a:r>
            <a:r>
              <a:rPr lang="nl-NL" sz="1600" dirty="0" smtClean="0">
                <a:latin typeface="Arial Narrow" pitchFamily="34" charset="0"/>
              </a:rPr>
              <a:t>J.A. </a:t>
            </a:r>
            <a:r>
              <a:rPr lang="nl-NL" sz="1600" dirty="0" err="1" smtClean="0">
                <a:latin typeface="Arial Narrow" pitchFamily="34" charset="0"/>
              </a:rPr>
              <a:t>Winger</a:t>
            </a:r>
            <a:r>
              <a:rPr lang="nl-NL" sz="1600" dirty="0" smtClean="0">
                <a:latin typeface="Arial Narrow" pitchFamily="34" charset="0"/>
              </a:rPr>
              <a:t> et al., PRC 42, 954 (1990) 2 </a:t>
            </a:r>
            <a:r>
              <a:rPr lang="nl-NL" sz="1600" dirty="0" err="1" smtClean="0">
                <a:latin typeface="Arial Narrow" pitchFamily="34" charset="0"/>
              </a:rPr>
              <a:t>long-lived</a:t>
            </a:r>
            <a:r>
              <a:rPr lang="nl-NL" sz="1600" dirty="0" smtClean="0">
                <a:latin typeface="Arial Narrow" pitchFamily="34" charset="0"/>
              </a:rPr>
              <a:t> </a:t>
            </a:r>
            <a:r>
              <a:rPr lang="nl-NL" sz="1600" dirty="0" err="1" smtClean="0">
                <a:latin typeface="Arial Narrow" pitchFamily="34" charset="0"/>
              </a:rPr>
              <a:t>states</a:t>
            </a:r>
            <a:endParaRPr lang="nl-NL" sz="1600" dirty="0" smtClean="0">
              <a:latin typeface="Arial Narrow" pitchFamily="34" charset="0"/>
            </a:endParaRPr>
          </a:p>
          <a:p>
            <a:r>
              <a:rPr lang="nl-NL" sz="1600" dirty="0" smtClean="0">
                <a:latin typeface="Arial Narrow" pitchFamily="34" charset="0"/>
              </a:rPr>
              <a:t>	</a:t>
            </a:r>
            <a:r>
              <a:rPr lang="nl-NL" sz="1600" dirty="0" smtClean="0">
                <a:latin typeface="Arial Narrow" pitchFamily="34" charset="0"/>
              </a:rPr>
              <a:t>	</a:t>
            </a:r>
            <a:r>
              <a:rPr lang="nl-NL" sz="1600" dirty="0" err="1" smtClean="0">
                <a:latin typeface="Symbol" pitchFamily="18" charset="2"/>
              </a:rPr>
              <a:t>b</a:t>
            </a:r>
            <a:r>
              <a:rPr lang="nl-NL" sz="1600" dirty="0" err="1" smtClean="0">
                <a:latin typeface="Arial Narrow" pitchFamily="34" charset="0"/>
              </a:rPr>
              <a:t>-decaying</a:t>
            </a:r>
            <a:r>
              <a:rPr lang="nl-NL" sz="1600" dirty="0" smtClean="0">
                <a:latin typeface="Arial Narrow" pitchFamily="34" charset="0"/>
              </a:rPr>
              <a:t> </a:t>
            </a:r>
            <a:r>
              <a:rPr lang="nl-NL" sz="1600" dirty="0" err="1" smtClean="0">
                <a:latin typeface="Arial Narrow" pitchFamily="34" charset="0"/>
              </a:rPr>
              <a:t>isomer</a:t>
            </a:r>
            <a:r>
              <a:rPr lang="nl-NL" sz="1600" dirty="0" smtClean="0">
                <a:latin typeface="Arial Narrow" pitchFamily="34" charset="0"/>
              </a:rPr>
              <a:t> </a:t>
            </a:r>
            <a:r>
              <a:rPr lang="nl-NL" sz="1600" dirty="0" err="1" smtClean="0">
                <a:latin typeface="Arial Narrow" pitchFamily="34" charset="0"/>
              </a:rPr>
              <a:t>or</a:t>
            </a:r>
            <a:r>
              <a:rPr lang="nl-NL" sz="1600" dirty="0" smtClean="0">
                <a:latin typeface="Arial Narrow" pitchFamily="34" charset="0"/>
              </a:rPr>
              <a:t> </a:t>
            </a:r>
            <a:r>
              <a:rPr lang="nl-NL" sz="1600" dirty="0" err="1" smtClean="0">
                <a:latin typeface="Arial Narrow" pitchFamily="34" charset="0"/>
              </a:rPr>
              <a:t>not</a:t>
            </a:r>
            <a:r>
              <a:rPr lang="nl-NL" sz="1600" dirty="0" smtClean="0">
                <a:latin typeface="Arial Narrow" pitchFamily="34" charset="0"/>
              </a:rPr>
              <a:t> ?</a:t>
            </a:r>
            <a:endParaRPr lang="nl-BE" sz="16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9144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EXPERIMENTAL TECHNIQUE: CRIS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Collinear Resonance Ionization Spectroscopy</a:t>
            </a: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9144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u="sng" dirty="0" smtClean="0"/>
              <a:t>Combine the best of </a:t>
            </a:r>
            <a:r>
              <a:rPr lang="nl-BE" u="sng" dirty="0" err="1" smtClean="0"/>
              <a:t>two</a:t>
            </a:r>
            <a:r>
              <a:rPr lang="nl-BE" u="sng" dirty="0" smtClean="0"/>
              <a:t> </a:t>
            </a:r>
            <a:r>
              <a:rPr lang="nl-BE" u="sng" dirty="0" err="1" smtClean="0"/>
              <a:t>methods</a:t>
            </a:r>
            <a:r>
              <a:rPr lang="nl-BE" u="sng" dirty="0" smtClean="0"/>
              <a:t>:</a:t>
            </a:r>
          </a:p>
          <a:p>
            <a:pPr>
              <a:spcBef>
                <a:spcPts val="600"/>
              </a:spcBef>
            </a:pPr>
            <a:r>
              <a:rPr lang="nl-BE" dirty="0"/>
              <a:t>	</a:t>
            </a:r>
            <a:r>
              <a:rPr lang="nl-BE" dirty="0" smtClean="0"/>
              <a:t>- </a:t>
            </a:r>
            <a:r>
              <a:rPr lang="nl-BE" dirty="0" err="1" smtClean="0"/>
              <a:t>collinear</a:t>
            </a:r>
            <a:r>
              <a:rPr lang="nl-BE" dirty="0" smtClean="0"/>
              <a:t> laser </a:t>
            </a:r>
            <a:r>
              <a:rPr lang="nl-BE" dirty="0" err="1" smtClean="0"/>
              <a:t>spectroscopy</a:t>
            </a:r>
            <a:r>
              <a:rPr lang="nl-BE" dirty="0" smtClean="0"/>
              <a:t> </a:t>
            </a:r>
            <a:r>
              <a:rPr lang="nl-BE" dirty="0" smtClean="0">
                <a:sym typeface="Wingdings" pitchFamily="2" charset="2"/>
              </a:rPr>
              <a:t> 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high 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resolution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dirty="0" smtClean="0">
                <a:sym typeface="Wingdings" pitchFamily="2" charset="2"/>
              </a:rPr>
              <a:t> ( </a:t>
            </a:r>
            <a:r>
              <a:rPr lang="nl-BE" dirty="0" smtClean="0">
                <a:sym typeface="Wingdings" pitchFamily="2" charset="2"/>
              </a:rPr>
              <a:t> ~ 50 </a:t>
            </a:r>
            <a:r>
              <a:rPr lang="nl-BE" dirty="0" smtClean="0">
                <a:sym typeface="Wingdings" pitchFamily="2" charset="2"/>
              </a:rPr>
              <a:t>MHz)</a:t>
            </a:r>
          </a:p>
          <a:p>
            <a:pPr>
              <a:spcBef>
                <a:spcPts val="600"/>
              </a:spcBef>
            </a:pPr>
            <a:r>
              <a:rPr lang="nl-BE" dirty="0">
                <a:sym typeface="Wingdings" pitchFamily="2" charset="2"/>
              </a:rPr>
              <a:t>	</a:t>
            </a:r>
            <a:r>
              <a:rPr lang="nl-BE" dirty="0" smtClean="0">
                <a:sym typeface="Wingdings" pitchFamily="2" charset="2"/>
              </a:rPr>
              <a:t>       </a:t>
            </a:r>
            <a:r>
              <a:rPr lang="nl-BE" dirty="0" smtClean="0">
                <a:sym typeface="Wingdings" pitchFamily="2" charset="2"/>
              </a:rPr>
              <a:t>BUT </a:t>
            </a:r>
            <a:r>
              <a:rPr lang="nl-BE" dirty="0" smtClean="0">
                <a:sym typeface="Wingdings" pitchFamily="2" charset="2"/>
              </a:rPr>
              <a:t>	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low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detection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efficiency</a:t>
            </a:r>
            <a:r>
              <a:rPr lang="nl-BE" dirty="0" smtClean="0">
                <a:sym typeface="Wingdings" pitchFamily="2" charset="2"/>
              </a:rPr>
              <a:t>:   1 </a:t>
            </a:r>
            <a:r>
              <a:rPr lang="nl-BE" dirty="0" err="1" smtClean="0">
                <a:sym typeface="Wingdings" pitchFamily="2" charset="2"/>
              </a:rPr>
              <a:t>photon</a:t>
            </a:r>
            <a:r>
              <a:rPr lang="nl-BE" dirty="0" smtClean="0">
                <a:sym typeface="Wingdings" pitchFamily="2" charset="2"/>
              </a:rPr>
              <a:t> /30.000 </a:t>
            </a:r>
            <a:r>
              <a:rPr lang="nl-BE" dirty="0" err="1" smtClean="0">
                <a:sym typeface="Wingdings" pitchFamily="2" charset="2"/>
              </a:rPr>
              <a:t>ions</a:t>
            </a:r>
            <a:endParaRPr lang="nl-BE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nl-BE" b="1" dirty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nl-BE" b="1" dirty="0" smtClean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nl-BE" dirty="0" err="1" smtClean="0">
                <a:sym typeface="Wingdings" pitchFamily="2" charset="2"/>
              </a:rPr>
              <a:t>reduce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non-resonant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photon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background </a:t>
            </a:r>
            <a:r>
              <a:rPr lang="nl-BE" dirty="0" err="1" smtClean="0">
                <a:sym typeface="Wingdings" pitchFamily="2" charset="2"/>
              </a:rPr>
              <a:t>using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bunched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beams</a:t>
            </a:r>
            <a:r>
              <a:rPr lang="nl-BE" dirty="0" smtClean="0">
                <a:sym typeface="Wingdings" pitchFamily="2" charset="2"/>
              </a:rPr>
              <a:t> (ISCOOL)</a:t>
            </a:r>
            <a:endParaRPr lang="nl-B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62200"/>
            <a:ext cx="3048000" cy="275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6400" y="5105400"/>
            <a:ext cx="2362200" cy="1569660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nl-BE" sz="2400" dirty="0" err="1"/>
              <a:t>Measure</a:t>
            </a:r>
            <a:r>
              <a:rPr lang="nl-BE" sz="2400" dirty="0" smtClean="0"/>
              <a:t>: </a:t>
            </a:r>
            <a:r>
              <a:rPr lang="el-GR" sz="2400" dirty="0" smtClean="0"/>
              <a:t>• </a:t>
            </a:r>
            <a:r>
              <a:rPr lang="el-GR" sz="2400" dirty="0"/>
              <a:t>μ</a:t>
            </a:r>
          </a:p>
          <a:p>
            <a:r>
              <a:rPr lang="nl-BE" sz="2400" dirty="0" smtClean="0"/>
              <a:t>	     • </a:t>
            </a:r>
            <a:r>
              <a:rPr lang="nl-BE" sz="2400" i="1" dirty="0" err="1"/>
              <a:t>Q</a:t>
            </a:r>
            <a:r>
              <a:rPr lang="nl-BE" sz="2400" i="1" baseline="-25000" dirty="0" err="1"/>
              <a:t>s</a:t>
            </a:r>
            <a:endParaRPr lang="nl-BE" sz="2400" i="1" baseline="-25000" dirty="0"/>
          </a:p>
          <a:p>
            <a:r>
              <a:rPr lang="en-US" sz="2400" dirty="0" smtClean="0"/>
              <a:t>	     </a:t>
            </a:r>
            <a:r>
              <a:rPr lang="el-GR" sz="2400" dirty="0" smtClean="0"/>
              <a:t>• </a:t>
            </a:r>
            <a:r>
              <a:rPr lang="el-GR" sz="2400" dirty="0"/>
              <a:t>δ&lt;</a:t>
            </a:r>
            <a:r>
              <a:rPr lang="nl-BE" sz="2400" i="1" dirty="0" smtClean="0"/>
              <a:t>r</a:t>
            </a:r>
            <a:r>
              <a:rPr lang="nl-BE" sz="2400" i="1" baseline="30000" dirty="0" smtClean="0"/>
              <a:t>2</a:t>
            </a:r>
            <a:r>
              <a:rPr lang="nl-BE" sz="2400" i="1" dirty="0"/>
              <a:t>&gt;</a:t>
            </a:r>
          </a:p>
          <a:p>
            <a:r>
              <a:rPr lang="nl-BE" sz="2400" dirty="0" smtClean="0"/>
              <a:t> 	     • </a:t>
            </a:r>
            <a:r>
              <a:rPr lang="nl-BE" sz="2400" dirty="0"/>
              <a:t>spin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14600" y="3962400"/>
            <a:ext cx="1524000" cy="609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Line 20"/>
          <p:cNvSpPr>
            <a:spLocks noChangeShapeType="1"/>
          </p:cNvSpPr>
          <p:nvPr/>
        </p:nvSpPr>
        <p:spPr bwMode="auto">
          <a:xfrm>
            <a:off x="6145784" y="5122481"/>
            <a:ext cx="121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7353046" y="4979542"/>
            <a:ext cx="508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5</a:t>
            </a:r>
            <a:r>
              <a:rPr lang="en-US" sz="1800" dirty="0" smtClean="0"/>
              <a:t>/2</a:t>
            </a:r>
            <a:endParaRPr lang="nl-NL" sz="1800" dirty="0"/>
          </a:p>
        </p:txBody>
      </p:sp>
      <p:sp>
        <p:nvSpPr>
          <p:cNvPr id="63" name="Line 29"/>
          <p:cNvSpPr>
            <a:spLocks noChangeShapeType="1"/>
          </p:cNvSpPr>
          <p:nvPr/>
        </p:nvSpPr>
        <p:spPr bwMode="auto">
          <a:xfrm flipH="1" flipV="1">
            <a:off x="6324600" y="5105400"/>
            <a:ext cx="4318" cy="9736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64" name="Group 87"/>
          <p:cNvGrpSpPr/>
          <p:nvPr/>
        </p:nvGrpSpPr>
        <p:grpSpPr>
          <a:xfrm>
            <a:off x="5257195" y="3733800"/>
            <a:ext cx="3734405" cy="3124200"/>
            <a:chOff x="1189864" y="3453385"/>
            <a:chExt cx="3921125" cy="3404616"/>
          </a:xfrm>
        </p:grpSpPr>
        <p:grpSp>
          <p:nvGrpSpPr>
            <p:cNvPr id="65" name="Group 200"/>
            <p:cNvGrpSpPr>
              <a:grpSpLocks/>
            </p:cNvGrpSpPr>
            <p:nvPr/>
          </p:nvGrpSpPr>
          <p:grpSpPr bwMode="auto">
            <a:xfrm>
              <a:off x="1189864" y="4506913"/>
              <a:ext cx="3921125" cy="2351088"/>
              <a:chOff x="1026" y="594"/>
              <a:chExt cx="2470" cy="1481"/>
            </a:xfrm>
          </p:grpSpPr>
          <p:sp>
            <p:nvSpPr>
              <p:cNvPr id="73" name="Text Box 158"/>
              <p:cNvSpPr txBox="1">
                <a:spLocks noChangeArrowheads="1"/>
              </p:cNvSpPr>
              <p:nvPr/>
            </p:nvSpPr>
            <p:spPr bwMode="auto">
              <a:xfrm>
                <a:off x="2420" y="1652"/>
                <a:ext cx="10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Arial" pitchFamily="34" charset="0"/>
                  </a:rPr>
                  <a:t>most intense line</a:t>
                </a:r>
                <a:endParaRPr lang="en-GB" sz="1600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  <p:sp>
            <p:nvSpPr>
              <p:cNvPr id="74" name="Line 11"/>
              <p:cNvSpPr>
                <a:spLocks noChangeShapeType="1"/>
              </p:cNvSpPr>
              <p:nvPr/>
            </p:nvSpPr>
            <p:spPr bwMode="auto">
              <a:xfrm flipV="1">
                <a:off x="1548" y="1528"/>
                <a:ext cx="116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12"/>
              <p:cNvSpPr>
                <a:spLocks noChangeShapeType="1"/>
              </p:cNvSpPr>
              <p:nvPr/>
            </p:nvSpPr>
            <p:spPr bwMode="auto">
              <a:xfrm>
                <a:off x="1663" y="1528"/>
                <a:ext cx="7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13"/>
              <p:cNvSpPr>
                <a:spLocks noChangeShapeType="1"/>
              </p:cNvSpPr>
              <p:nvPr/>
            </p:nvSpPr>
            <p:spPr bwMode="auto">
              <a:xfrm>
                <a:off x="1062" y="941"/>
                <a:ext cx="4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15"/>
              <p:cNvSpPr>
                <a:spLocks noChangeShapeType="1"/>
              </p:cNvSpPr>
              <p:nvPr/>
            </p:nvSpPr>
            <p:spPr bwMode="auto">
              <a:xfrm flipV="1">
                <a:off x="1524" y="752"/>
                <a:ext cx="139" cy="1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16"/>
              <p:cNvSpPr>
                <a:spLocks noChangeShapeType="1"/>
              </p:cNvSpPr>
              <p:nvPr/>
            </p:nvSpPr>
            <p:spPr bwMode="auto">
              <a:xfrm flipV="1">
                <a:off x="1524" y="842"/>
                <a:ext cx="152" cy="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17"/>
              <p:cNvSpPr>
                <a:spLocks noChangeShapeType="1"/>
              </p:cNvSpPr>
              <p:nvPr/>
            </p:nvSpPr>
            <p:spPr bwMode="auto">
              <a:xfrm>
                <a:off x="1524" y="941"/>
                <a:ext cx="139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19"/>
              <p:cNvSpPr>
                <a:spLocks noChangeShapeType="1"/>
              </p:cNvSpPr>
              <p:nvPr/>
            </p:nvSpPr>
            <p:spPr bwMode="auto">
              <a:xfrm flipV="1">
                <a:off x="1663" y="752"/>
                <a:ext cx="740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20"/>
              <p:cNvSpPr>
                <a:spLocks noChangeShapeType="1"/>
              </p:cNvSpPr>
              <p:nvPr/>
            </p:nvSpPr>
            <p:spPr bwMode="auto">
              <a:xfrm>
                <a:off x="1663" y="843"/>
                <a:ext cx="7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21"/>
              <p:cNvSpPr>
                <a:spLocks noChangeShapeType="1"/>
              </p:cNvSpPr>
              <p:nvPr/>
            </p:nvSpPr>
            <p:spPr bwMode="auto">
              <a:xfrm>
                <a:off x="1663" y="1172"/>
                <a:ext cx="7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Text Box 23"/>
              <p:cNvSpPr txBox="1">
                <a:spLocks noChangeArrowheads="1"/>
              </p:cNvSpPr>
              <p:nvPr/>
            </p:nvSpPr>
            <p:spPr bwMode="auto">
              <a:xfrm>
                <a:off x="1077" y="1500"/>
                <a:ext cx="465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3</a:t>
                </a:r>
                <a:r>
                  <a:rPr lang="en-US" baseline="30000" dirty="0"/>
                  <a:t>2</a:t>
                </a:r>
                <a:r>
                  <a:rPr lang="en-US" dirty="0"/>
                  <a:t>S</a:t>
                </a:r>
                <a:r>
                  <a:rPr lang="en-US" baseline="-25000" dirty="0"/>
                  <a:t>1/2</a:t>
                </a:r>
                <a:endParaRPr lang="nl-NL" baseline="-25000" dirty="0"/>
              </a:p>
            </p:txBody>
          </p:sp>
          <p:sp>
            <p:nvSpPr>
              <p:cNvPr id="84" name="Text Box 24"/>
              <p:cNvSpPr txBox="1">
                <a:spLocks noChangeArrowheads="1"/>
              </p:cNvSpPr>
              <p:nvPr/>
            </p:nvSpPr>
            <p:spPr bwMode="auto">
              <a:xfrm>
                <a:off x="1026" y="663"/>
                <a:ext cx="473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3</a:t>
                </a:r>
                <a:r>
                  <a:rPr lang="en-US" baseline="30000" dirty="0"/>
                  <a:t>2</a:t>
                </a:r>
                <a:r>
                  <a:rPr lang="en-US" dirty="0"/>
                  <a:t>P</a:t>
                </a:r>
                <a:r>
                  <a:rPr lang="en-US" baseline="-25000" dirty="0"/>
                  <a:t>3/2</a:t>
                </a:r>
                <a:endParaRPr lang="nl-NL" baseline="-25000" dirty="0"/>
              </a:p>
            </p:txBody>
          </p:sp>
          <p:sp>
            <p:nvSpPr>
              <p:cNvPr id="85" name="Text Box 25"/>
              <p:cNvSpPr txBox="1">
                <a:spLocks noChangeArrowheads="1"/>
              </p:cNvSpPr>
              <p:nvPr/>
            </p:nvSpPr>
            <p:spPr bwMode="auto">
              <a:xfrm>
                <a:off x="2412" y="594"/>
                <a:ext cx="3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1/2</a:t>
                </a:r>
                <a:endParaRPr lang="nl-NL" sz="1800" dirty="0"/>
              </a:p>
            </p:txBody>
          </p:sp>
          <p:sp>
            <p:nvSpPr>
              <p:cNvPr id="86" name="Text Box 26"/>
              <p:cNvSpPr txBox="1">
                <a:spLocks noChangeArrowheads="1"/>
              </p:cNvSpPr>
              <p:nvPr/>
            </p:nvSpPr>
            <p:spPr bwMode="auto">
              <a:xfrm>
                <a:off x="2589" y="715"/>
                <a:ext cx="3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/>
                  <a:t>3/2</a:t>
                </a:r>
                <a:endParaRPr lang="nl-NL" sz="1800" dirty="0"/>
              </a:p>
            </p:txBody>
          </p:sp>
          <p:sp>
            <p:nvSpPr>
              <p:cNvPr id="87" name="Text Box 27"/>
              <p:cNvSpPr txBox="1">
                <a:spLocks noChangeArrowheads="1"/>
              </p:cNvSpPr>
              <p:nvPr/>
            </p:nvSpPr>
            <p:spPr bwMode="auto">
              <a:xfrm>
                <a:off x="2406" y="1061"/>
                <a:ext cx="32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7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/2</a:t>
                </a:r>
                <a:endParaRPr lang="nl-NL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8" name="Text Box 28"/>
              <p:cNvSpPr txBox="1">
                <a:spLocks noChangeArrowheads="1"/>
              </p:cNvSpPr>
              <p:nvPr/>
            </p:nvSpPr>
            <p:spPr bwMode="auto">
              <a:xfrm>
                <a:off x="2412" y="1424"/>
                <a:ext cx="32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3</a:t>
                </a:r>
                <a:r>
                  <a:rPr lang="en-US" sz="1800" dirty="0" smtClean="0"/>
                  <a:t>/2</a:t>
                </a:r>
                <a:endParaRPr lang="nl-NL" sz="1800" dirty="0"/>
              </a:p>
            </p:txBody>
          </p:sp>
          <p:sp>
            <p:nvSpPr>
              <p:cNvPr id="89" name="Line 29"/>
              <p:cNvSpPr>
                <a:spLocks noChangeShapeType="1"/>
              </p:cNvSpPr>
              <p:nvPr/>
            </p:nvSpPr>
            <p:spPr bwMode="auto">
              <a:xfrm flipH="1" flipV="1">
                <a:off x="1825" y="832"/>
                <a:ext cx="1" cy="6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30"/>
              <p:cNvSpPr>
                <a:spLocks noChangeShapeType="1"/>
              </p:cNvSpPr>
              <p:nvPr/>
            </p:nvSpPr>
            <p:spPr bwMode="auto">
              <a:xfrm flipV="1">
                <a:off x="1883" y="740"/>
                <a:ext cx="0" cy="7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32"/>
              <p:cNvSpPr>
                <a:spLocks noChangeShapeType="1"/>
              </p:cNvSpPr>
              <p:nvPr/>
            </p:nvSpPr>
            <p:spPr bwMode="auto">
              <a:xfrm flipV="1">
                <a:off x="2212" y="1178"/>
                <a:ext cx="0" cy="77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33"/>
              <p:cNvSpPr>
                <a:spLocks noChangeShapeType="1"/>
              </p:cNvSpPr>
              <p:nvPr/>
            </p:nvSpPr>
            <p:spPr bwMode="auto">
              <a:xfrm flipH="1" flipV="1">
                <a:off x="2298" y="975"/>
                <a:ext cx="1" cy="9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34"/>
              <p:cNvSpPr>
                <a:spLocks noChangeShapeType="1"/>
              </p:cNvSpPr>
              <p:nvPr/>
            </p:nvSpPr>
            <p:spPr bwMode="auto">
              <a:xfrm flipH="1" flipV="1">
                <a:off x="2402" y="837"/>
                <a:ext cx="0" cy="1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35"/>
              <p:cNvSpPr>
                <a:spLocks noChangeShapeType="1"/>
              </p:cNvSpPr>
              <p:nvPr/>
            </p:nvSpPr>
            <p:spPr bwMode="auto">
              <a:xfrm>
                <a:off x="1085" y="1758"/>
                <a:ext cx="4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36"/>
              <p:cNvSpPr>
                <a:spLocks noChangeShapeType="1"/>
              </p:cNvSpPr>
              <p:nvPr/>
            </p:nvSpPr>
            <p:spPr bwMode="auto">
              <a:xfrm>
                <a:off x="1548" y="1758"/>
                <a:ext cx="116" cy="1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37"/>
              <p:cNvSpPr>
                <a:spLocks noChangeShapeType="1"/>
              </p:cNvSpPr>
              <p:nvPr/>
            </p:nvSpPr>
            <p:spPr bwMode="auto">
              <a:xfrm>
                <a:off x="1677" y="1947"/>
                <a:ext cx="7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Text Box 38"/>
              <p:cNvSpPr txBox="1">
                <a:spLocks noChangeArrowheads="1"/>
              </p:cNvSpPr>
              <p:nvPr/>
            </p:nvSpPr>
            <p:spPr bwMode="auto">
              <a:xfrm>
                <a:off x="2412" y="1842"/>
                <a:ext cx="32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5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/2</a:t>
                </a:r>
                <a:endParaRPr lang="nl-NL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8" name="Text Box 159"/>
              <p:cNvSpPr txBox="1">
                <a:spLocks noChangeArrowheads="1"/>
              </p:cNvSpPr>
              <p:nvPr/>
            </p:nvSpPr>
            <p:spPr bwMode="auto">
              <a:xfrm>
                <a:off x="2711" y="1232"/>
                <a:ext cx="442" cy="23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Symbol" pitchFamily="18" charset="2"/>
                  </a:rPr>
                  <a:t>m </a:t>
                </a:r>
                <a:r>
                  <a:rPr lang="en-US" b="1" dirty="0" smtClean="0">
                    <a:solidFill>
                      <a:schemeClr val="bg1"/>
                    </a:solidFill>
                    <a:latin typeface="Arial" pitchFamily="34" charset="0"/>
                  </a:rPr>
                  <a:t>&lt; 0</a:t>
                </a:r>
                <a:endParaRPr lang="en-GB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</p:grpSp>
        <p:cxnSp>
          <p:nvCxnSpPr>
            <p:cNvPr id="66" name="Straight Connector 65"/>
            <p:cNvCxnSpPr/>
            <p:nvPr/>
          </p:nvCxnSpPr>
          <p:spPr>
            <a:xfrm rot="16200000" flipV="1">
              <a:off x="1037844" y="3799332"/>
              <a:ext cx="1591056" cy="9966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V="1">
              <a:off x="1303020" y="3799332"/>
              <a:ext cx="1380744" cy="82296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90" idx="1"/>
            </p:cNvCxnSpPr>
            <p:nvPr/>
          </p:nvCxnSpPr>
          <p:spPr>
            <a:xfrm rot="5400000" flipH="1">
              <a:off x="1512698" y="3702431"/>
              <a:ext cx="1286066" cy="7879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 flipH="1" flipV="1">
              <a:off x="2432908" y="4383628"/>
              <a:ext cx="1659953" cy="34442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 flipH="1" flipV="1">
              <a:off x="2804765" y="4139787"/>
              <a:ext cx="1330769" cy="50292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86" idx="1"/>
            </p:cNvCxnSpPr>
            <p:nvPr/>
          </p:nvCxnSpPr>
          <p:spPr>
            <a:xfrm rot="10800000" flipH="1">
              <a:off x="3670808" y="3545943"/>
              <a:ext cx="624081" cy="133626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114802" y="2514599"/>
            <a:ext cx="4757735" cy="2133601"/>
            <a:chOff x="4114802" y="2514599"/>
            <a:chExt cx="4757735" cy="2133601"/>
          </a:xfrm>
        </p:grpSpPr>
        <p:grpSp>
          <p:nvGrpSpPr>
            <p:cNvPr id="57" name="Group 56"/>
            <p:cNvGrpSpPr/>
            <p:nvPr/>
          </p:nvGrpSpPr>
          <p:grpSpPr>
            <a:xfrm>
              <a:off x="4267200" y="2514600"/>
              <a:ext cx="4605337" cy="2133600"/>
              <a:chOff x="2176463" y="4848225"/>
              <a:chExt cx="4605337" cy="1681163"/>
            </a:xfrm>
          </p:grpSpPr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49013"/>
              <a:stretch>
                <a:fillRect/>
              </a:stretch>
            </p:blipFill>
            <p:spPr bwMode="auto">
              <a:xfrm>
                <a:off x="2176463" y="4848225"/>
                <a:ext cx="4605337" cy="1681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5477210" y="5019665"/>
                <a:ext cx="98777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/>
                  <a:t>74</a:t>
                </a:r>
                <a:r>
                  <a:rPr lang="en-US" dirty="0" smtClean="0"/>
                  <a:t>Cu, I=2</a:t>
                </a:r>
                <a:endParaRPr lang="en-US" dirty="0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 rot="16200000">
              <a:off x="3527397" y="3102004"/>
              <a:ext cx="15441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dirty="0" err="1" smtClean="0"/>
                <a:t>Photon</a:t>
              </a:r>
              <a:r>
                <a:rPr lang="nl-BE" dirty="0" smtClean="0"/>
                <a:t> </a:t>
              </a:r>
              <a:r>
                <a:rPr lang="nl-BE" dirty="0" err="1" smtClean="0"/>
                <a:t>counts</a:t>
              </a:r>
              <a:endParaRPr lang="nl-BE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57800" y="2514600"/>
            <a:ext cx="2045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 err="1" smtClean="0"/>
              <a:t>Need</a:t>
            </a:r>
            <a:r>
              <a:rPr lang="nl-BE" sz="2000" b="1" dirty="0" smtClean="0"/>
              <a:t> &gt; 10</a:t>
            </a:r>
            <a:r>
              <a:rPr lang="nl-BE" sz="2000" b="1" baseline="30000" dirty="0" smtClean="0"/>
              <a:t>4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ions</a:t>
            </a:r>
            <a:r>
              <a:rPr lang="nl-BE" sz="2000" b="1" dirty="0" smtClean="0"/>
              <a:t>/s</a:t>
            </a:r>
            <a:endParaRPr lang="nl-BE" sz="20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648200" y="548640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325 </a:t>
            </a:r>
            <a:r>
              <a:rPr lang="nl-BE" dirty="0" err="1" smtClean="0"/>
              <a:t>nm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9144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EXPERIMENTAL TECHNIQUE: CRIS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Collinear Resonance Ionization Spectroscopy</a:t>
            </a: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937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u="sng" dirty="0" smtClean="0"/>
              <a:t>Combine the best of </a:t>
            </a:r>
            <a:r>
              <a:rPr lang="nl-BE" u="sng" dirty="0" err="1" smtClean="0"/>
              <a:t>two</a:t>
            </a:r>
            <a:r>
              <a:rPr lang="nl-BE" u="sng" dirty="0" smtClean="0"/>
              <a:t> </a:t>
            </a:r>
            <a:r>
              <a:rPr lang="nl-BE" u="sng" dirty="0" err="1" smtClean="0"/>
              <a:t>methods</a:t>
            </a:r>
            <a:r>
              <a:rPr lang="nl-BE" u="sng" dirty="0" smtClean="0"/>
              <a:t>:</a:t>
            </a:r>
          </a:p>
          <a:p>
            <a:pPr>
              <a:spcBef>
                <a:spcPts val="600"/>
              </a:spcBef>
            </a:pPr>
            <a:r>
              <a:rPr lang="nl-BE" dirty="0"/>
              <a:t>	</a:t>
            </a:r>
            <a:endParaRPr lang="nl-BE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nl-BE" dirty="0" smtClean="0">
                <a:sym typeface="Wingdings" pitchFamily="2" charset="2"/>
              </a:rPr>
              <a:t>	- </a:t>
            </a:r>
            <a:r>
              <a:rPr lang="nl-BE" dirty="0" err="1" smtClean="0">
                <a:sym typeface="Wingdings" pitchFamily="2" charset="2"/>
              </a:rPr>
              <a:t>resonance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ionisation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spectroscopy</a:t>
            </a:r>
            <a:r>
              <a:rPr lang="nl-BE" dirty="0" smtClean="0">
                <a:sym typeface="Wingdings" pitchFamily="2" charset="2"/>
              </a:rPr>
              <a:t>  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high 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detection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 efficiency (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ions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), low background</a:t>
            </a:r>
            <a:endParaRPr lang="nl-BE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3657600"/>
            <a:ext cx="185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77Cu – </a:t>
            </a:r>
            <a:r>
              <a:rPr lang="nl-BE" dirty="0" err="1" smtClean="0"/>
              <a:t>in-source</a:t>
            </a:r>
            <a:r>
              <a:rPr lang="nl-BE" dirty="0"/>
              <a:t> 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2057400"/>
            <a:ext cx="427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BUT 	</a:t>
            </a:r>
            <a:r>
              <a:rPr lang="nl-BE" dirty="0" smtClean="0">
                <a:solidFill>
                  <a:srgbClr val="FF0000"/>
                </a:solidFill>
              </a:rPr>
              <a:t>low </a:t>
            </a:r>
            <a:r>
              <a:rPr lang="nl-BE" dirty="0" err="1" smtClean="0">
                <a:solidFill>
                  <a:srgbClr val="FF0000"/>
                </a:solidFill>
              </a:rPr>
              <a:t>resolution</a:t>
            </a:r>
            <a:r>
              <a:rPr lang="nl-BE" dirty="0" smtClean="0">
                <a:solidFill>
                  <a:srgbClr val="FF0000"/>
                </a:solidFill>
              </a:rPr>
              <a:t> (</a:t>
            </a:r>
            <a:r>
              <a:rPr lang="nl-BE" dirty="0" err="1" smtClean="0">
                <a:solidFill>
                  <a:srgbClr val="FF0000"/>
                </a:solidFill>
              </a:rPr>
              <a:t>if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 err="1" smtClean="0">
                <a:solidFill>
                  <a:srgbClr val="FF0000"/>
                </a:solidFill>
              </a:rPr>
              <a:t>done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 err="1" smtClean="0">
                <a:solidFill>
                  <a:srgbClr val="FF0000"/>
                </a:solidFill>
              </a:rPr>
              <a:t>in-source</a:t>
            </a:r>
            <a:r>
              <a:rPr lang="nl-BE" dirty="0" smtClean="0">
                <a:solidFill>
                  <a:srgbClr val="FF0000"/>
                </a:solidFill>
              </a:rPr>
              <a:t>) </a:t>
            </a:r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7800" y="5867400"/>
            <a:ext cx="2362200" cy="830997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nl-BE" sz="2400" dirty="0" err="1"/>
              <a:t>Measure</a:t>
            </a:r>
            <a:r>
              <a:rPr lang="nl-BE" sz="2400" dirty="0" smtClean="0"/>
              <a:t>: </a:t>
            </a:r>
            <a:r>
              <a:rPr lang="el-GR" sz="2400" dirty="0" smtClean="0"/>
              <a:t>• μ</a:t>
            </a:r>
            <a:endParaRPr lang="nl-BE" sz="2400" i="1" dirty="0"/>
          </a:p>
          <a:p>
            <a:r>
              <a:rPr lang="nl-BE" sz="2400" dirty="0" smtClean="0"/>
              <a:t> 	     • (spin)</a:t>
            </a:r>
            <a:endParaRPr lang="nl-BE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324600" y="2971800"/>
            <a:ext cx="1958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 err="1" smtClean="0"/>
              <a:t>Need</a:t>
            </a:r>
            <a:r>
              <a:rPr lang="nl-BE" sz="2000" b="1" dirty="0" smtClean="0"/>
              <a:t> &lt; 10 </a:t>
            </a:r>
            <a:r>
              <a:rPr lang="nl-BE" sz="2000" b="1" dirty="0" err="1" smtClean="0"/>
              <a:t>ions</a:t>
            </a:r>
            <a:r>
              <a:rPr lang="nl-BE" sz="2000" b="1" dirty="0" smtClean="0"/>
              <a:t>/s</a:t>
            </a:r>
            <a:endParaRPr lang="nl-BE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43200" y="3276600"/>
            <a:ext cx="1752600" cy="1600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276600" y="35052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detect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resonantly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excited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ions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 </a:t>
            </a:r>
            <a:endParaRPr lang="nl-BE" dirty="0">
              <a:solidFill>
                <a:srgbClr val="0070C0"/>
              </a:solidFill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920886"/>
            <a:ext cx="3886200" cy="293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Object 5"/>
          <p:cNvPicPr>
            <a:picLocks noChangeArrowheads="1"/>
          </p:cNvPicPr>
          <p:nvPr/>
        </p:nvPicPr>
        <p:blipFill>
          <a:blip r:embed="rId3" cstate="print"/>
          <a:srcRect t="-1956" r="-1897" b="-2209"/>
          <a:stretch>
            <a:fillRect/>
          </a:stretch>
        </p:blipFill>
        <p:spPr bwMode="auto">
          <a:xfrm>
            <a:off x="304800" y="2667000"/>
            <a:ext cx="2590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91200" y="6550223"/>
            <a:ext cx="30443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1400" dirty="0" smtClean="0"/>
              <a:t>U. Koester et al., PRC84, 034320 (2011)</a:t>
            </a:r>
            <a:endParaRPr lang="nl-B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9144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EXPERIMENTAL TECHNIQUE: CRIS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Collinear Resonance Ionization Spectroscopy</a:t>
            </a: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u="sng" dirty="0" smtClean="0"/>
              <a:t>Combine the best of </a:t>
            </a:r>
            <a:r>
              <a:rPr lang="nl-BE" u="sng" dirty="0" err="1" smtClean="0"/>
              <a:t>two</a:t>
            </a:r>
            <a:r>
              <a:rPr lang="nl-BE" u="sng" dirty="0" smtClean="0"/>
              <a:t> </a:t>
            </a:r>
            <a:r>
              <a:rPr lang="nl-BE" u="sng" dirty="0" err="1" smtClean="0"/>
              <a:t>methods</a:t>
            </a:r>
            <a:r>
              <a:rPr lang="nl-BE" u="sng" dirty="0" smtClean="0"/>
              <a:t>:</a:t>
            </a:r>
          </a:p>
          <a:p>
            <a:pPr>
              <a:spcBef>
                <a:spcPts val="600"/>
              </a:spcBef>
            </a:pPr>
            <a:r>
              <a:rPr lang="nl-BE" dirty="0"/>
              <a:t>	</a:t>
            </a:r>
            <a:r>
              <a:rPr lang="nl-BE" dirty="0" smtClean="0"/>
              <a:t>- </a:t>
            </a:r>
            <a:r>
              <a:rPr lang="nl-BE" dirty="0" err="1" smtClean="0"/>
              <a:t>collinear</a:t>
            </a:r>
            <a:r>
              <a:rPr lang="nl-BE" dirty="0" smtClean="0"/>
              <a:t> laser </a:t>
            </a:r>
            <a:r>
              <a:rPr lang="nl-BE" dirty="0" err="1" smtClean="0"/>
              <a:t>spectroscopy</a:t>
            </a:r>
            <a:r>
              <a:rPr lang="nl-BE" dirty="0" smtClean="0"/>
              <a:t> </a:t>
            </a:r>
            <a:r>
              <a:rPr lang="nl-BE" dirty="0" smtClean="0">
                <a:sym typeface="Wingdings" pitchFamily="2" charset="2"/>
              </a:rPr>
              <a:t> 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narrow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linewidth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due</a:t>
            </a:r>
            <a:r>
              <a:rPr lang="nl-BE" dirty="0" smtClean="0">
                <a:sym typeface="Wingdings" pitchFamily="2" charset="2"/>
              </a:rPr>
              <a:t> to </a:t>
            </a:r>
            <a:r>
              <a:rPr lang="nl-BE" dirty="0" err="1" smtClean="0">
                <a:sym typeface="Wingdings" pitchFamily="2" charset="2"/>
              </a:rPr>
              <a:t>acceleration</a:t>
            </a:r>
            <a:r>
              <a:rPr lang="nl-BE" dirty="0" smtClean="0">
                <a:sym typeface="Wingdings" pitchFamily="2" charset="2"/>
              </a:rPr>
              <a:t> to 40 </a:t>
            </a:r>
            <a:r>
              <a:rPr lang="nl-BE" dirty="0" err="1" smtClean="0">
                <a:sym typeface="Wingdings" pitchFamily="2" charset="2"/>
              </a:rPr>
              <a:t>keV</a:t>
            </a:r>
            <a:endParaRPr lang="nl-BE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nl-BE" dirty="0" smtClean="0">
                <a:sym typeface="Wingdings" pitchFamily="2" charset="2"/>
              </a:rPr>
              <a:t>	+ </a:t>
            </a:r>
            <a:r>
              <a:rPr lang="nl-BE" dirty="0" err="1" smtClean="0">
                <a:sym typeface="Wingdings" pitchFamily="2" charset="2"/>
              </a:rPr>
              <a:t>resonance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ionisation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spectroscopy</a:t>
            </a:r>
            <a:r>
              <a:rPr lang="nl-BE" dirty="0" smtClean="0">
                <a:sym typeface="Wingdings" pitchFamily="2" charset="2"/>
              </a:rPr>
              <a:t>  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high </a:t>
            </a:r>
            <a:r>
              <a:rPr lang="nl-BE" b="1" dirty="0" err="1" smtClean="0">
                <a:solidFill>
                  <a:srgbClr val="00B050"/>
                </a:solidFill>
                <a:sym typeface="Wingdings" pitchFamily="2" charset="2"/>
              </a:rPr>
              <a:t>detection</a:t>
            </a:r>
            <a:r>
              <a:rPr lang="nl-BE" b="1" dirty="0" smtClean="0">
                <a:solidFill>
                  <a:srgbClr val="00B050"/>
                </a:solidFill>
                <a:sym typeface="Wingdings" pitchFamily="2" charset="2"/>
              </a:rPr>
              <a:t> efficiency, low background</a:t>
            </a:r>
            <a:endParaRPr lang="nl-BE" b="1" dirty="0">
              <a:solidFill>
                <a:srgbClr val="00B050"/>
              </a:solidFill>
            </a:endParaRPr>
          </a:p>
        </p:txBody>
      </p:sp>
      <p:pic>
        <p:nvPicPr>
          <p:cNvPr id="13" name="Picture 12" descr="figure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2743200" cy="276002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15000" y="2362200"/>
            <a:ext cx="1958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 err="1" smtClean="0"/>
              <a:t>Need</a:t>
            </a:r>
            <a:r>
              <a:rPr lang="nl-BE" sz="2000" b="1" dirty="0" smtClean="0"/>
              <a:t> &lt; 10 </a:t>
            </a:r>
            <a:r>
              <a:rPr lang="nl-BE" sz="2000" b="1" dirty="0" err="1" smtClean="0"/>
              <a:t>ions</a:t>
            </a:r>
            <a:r>
              <a:rPr lang="nl-BE" sz="2000" b="1" dirty="0" smtClean="0"/>
              <a:t>/s</a:t>
            </a:r>
            <a:endParaRPr lang="nl-BE" sz="20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54" y="2667000"/>
            <a:ext cx="570744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990600" y="5105400"/>
            <a:ext cx="2362200" cy="1569660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nl-BE" sz="2400" dirty="0" err="1"/>
              <a:t>Measure</a:t>
            </a:r>
            <a:r>
              <a:rPr lang="nl-BE" sz="2400" dirty="0" smtClean="0"/>
              <a:t>: </a:t>
            </a:r>
            <a:r>
              <a:rPr lang="el-GR" sz="2400" dirty="0" smtClean="0"/>
              <a:t>• </a:t>
            </a:r>
            <a:r>
              <a:rPr lang="el-GR" sz="2400" dirty="0"/>
              <a:t>μ</a:t>
            </a:r>
          </a:p>
          <a:p>
            <a:r>
              <a:rPr lang="nl-BE" sz="2400" dirty="0" smtClean="0"/>
              <a:t>	     • </a:t>
            </a:r>
            <a:r>
              <a:rPr lang="nl-BE" sz="2400" i="1" dirty="0" err="1" smtClean="0"/>
              <a:t>Q</a:t>
            </a:r>
            <a:r>
              <a:rPr lang="nl-BE" sz="2400" i="1" baseline="-25000" dirty="0" err="1" smtClean="0"/>
              <a:t>s</a:t>
            </a:r>
            <a:endParaRPr lang="nl-BE" sz="2400" i="1" dirty="0"/>
          </a:p>
          <a:p>
            <a:r>
              <a:rPr lang="en-US" sz="2400" dirty="0" smtClean="0"/>
              <a:t>	     </a:t>
            </a:r>
            <a:r>
              <a:rPr lang="el-GR" sz="2400" dirty="0" smtClean="0"/>
              <a:t>• </a:t>
            </a:r>
            <a:r>
              <a:rPr lang="el-GR" sz="2400" dirty="0"/>
              <a:t>δ&lt;</a:t>
            </a:r>
            <a:r>
              <a:rPr lang="nl-BE" sz="2400" i="1" dirty="0" smtClean="0"/>
              <a:t>r</a:t>
            </a:r>
            <a:r>
              <a:rPr lang="nl-BE" sz="2400" i="1" baseline="30000" dirty="0" smtClean="0"/>
              <a:t>2</a:t>
            </a:r>
            <a:r>
              <a:rPr lang="nl-BE" sz="2400" i="1" dirty="0"/>
              <a:t>&gt;</a:t>
            </a:r>
          </a:p>
          <a:p>
            <a:r>
              <a:rPr lang="nl-BE" sz="2400" dirty="0" smtClean="0"/>
              <a:t> 	     • spin</a:t>
            </a:r>
            <a:endParaRPr lang="nl-BE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24600" y="34290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err="1" smtClean="0"/>
              <a:t>Assumed</a:t>
            </a:r>
            <a:r>
              <a:rPr lang="nl-BE" sz="1600" dirty="0" smtClean="0"/>
              <a:t> 300 MHz </a:t>
            </a:r>
            <a:r>
              <a:rPr lang="nl-BE" sz="1600" dirty="0" err="1" smtClean="0"/>
              <a:t>linewidth</a:t>
            </a:r>
            <a:endParaRPr lang="nl-BE" sz="1600" dirty="0" smtClean="0"/>
          </a:p>
          <a:p>
            <a:r>
              <a:rPr lang="nl-BE" sz="1600" dirty="0" err="1"/>
              <a:t>d</a:t>
            </a:r>
            <a:r>
              <a:rPr lang="nl-BE" sz="1600" dirty="0" err="1" smtClean="0"/>
              <a:t>ue</a:t>
            </a:r>
            <a:r>
              <a:rPr lang="nl-BE" sz="1600" dirty="0" smtClean="0"/>
              <a:t> to </a:t>
            </a:r>
            <a:r>
              <a:rPr lang="nl-BE" sz="1600" dirty="0" err="1" smtClean="0"/>
              <a:t>frequency</a:t>
            </a:r>
            <a:r>
              <a:rPr lang="nl-BE" sz="1600" dirty="0" smtClean="0"/>
              <a:t> </a:t>
            </a:r>
            <a:r>
              <a:rPr lang="nl-BE" sz="1600" dirty="0" err="1" smtClean="0"/>
              <a:t>trippling</a:t>
            </a:r>
            <a:r>
              <a:rPr lang="nl-BE" sz="1600" dirty="0" smtClean="0"/>
              <a:t> </a:t>
            </a:r>
            <a:r>
              <a:rPr lang="nl-BE" sz="1600" dirty="0" err="1" smtClean="0"/>
              <a:t>after</a:t>
            </a:r>
            <a:r>
              <a:rPr lang="nl-BE" sz="1600" dirty="0" smtClean="0"/>
              <a:t> </a:t>
            </a:r>
            <a:r>
              <a:rPr lang="nl-BE" sz="1600" dirty="0" err="1" smtClean="0"/>
              <a:t>pulsed</a:t>
            </a:r>
            <a:r>
              <a:rPr lang="nl-BE" sz="1600" dirty="0" smtClean="0"/>
              <a:t> </a:t>
            </a:r>
            <a:r>
              <a:rPr lang="nl-BE" sz="1600" dirty="0" err="1" smtClean="0"/>
              <a:t>dye</a:t>
            </a:r>
            <a:r>
              <a:rPr lang="nl-BE" sz="1600" dirty="0" smtClean="0"/>
              <a:t> </a:t>
            </a:r>
            <a:r>
              <a:rPr lang="nl-BE" sz="1600" dirty="0" err="1" smtClean="0"/>
              <a:t>amplification</a:t>
            </a:r>
            <a:endParaRPr lang="nl-BE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038600" y="2819400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77Cu – CRIS</a:t>
            </a:r>
            <a:endParaRPr lang="nl-BE" dirty="0"/>
          </a:p>
        </p:txBody>
      </p:sp>
      <p:sp>
        <p:nvSpPr>
          <p:cNvPr id="22" name="TextBox 21"/>
          <p:cNvSpPr txBox="1"/>
          <p:nvPr/>
        </p:nvSpPr>
        <p:spPr>
          <a:xfrm>
            <a:off x="2514600" y="3657600"/>
            <a:ext cx="5982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i="1" baseline="30000" dirty="0" smtClean="0"/>
              <a:t>4</a:t>
            </a:r>
            <a:r>
              <a:rPr lang="nl-BE" i="1" dirty="0" smtClean="0"/>
              <a:t>P</a:t>
            </a:r>
            <a:r>
              <a:rPr lang="nl-BE" i="1" baseline="-25000" dirty="0" smtClean="0"/>
              <a:t>3/2</a:t>
            </a:r>
            <a:endParaRPr lang="nl-BE" i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2514600" y="3200400"/>
            <a:ext cx="5982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i="1" baseline="30000" dirty="0" smtClean="0"/>
              <a:t>4</a:t>
            </a:r>
            <a:r>
              <a:rPr lang="nl-BE" i="1" dirty="0" smtClean="0"/>
              <a:t>P</a:t>
            </a:r>
            <a:r>
              <a:rPr lang="nl-BE" i="1" baseline="-25000" dirty="0"/>
              <a:t>1</a:t>
            </a:r>
            <a:r>
              <a:rPr lang="nl-BE" i="1" baseline="-25000" dirty="0" smtClean="0"/>
              <a:t>/2</a:t>
            </a:r>
            <a:endParaRPr lang="nl-BE" i="1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962400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i="1" dirty="0" smtClean="0"/>
              <a:t>244 </a:t>
            </a:r>
            <a:r>
              <a:rPr lang="nl-BE" i="1" dirty="0" err="1" smtClean="0"/>
              <a:t>nm</a:t>
            </a:r>
            <a:endParaRPr lang="nl-BE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4114800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i="1" dirty="0" smtClean="0"/>
              <a:t>249 </a:t>
            </a:r>
            <a:r>
              <a:rPr lang="nl-BE" i="1" dirty="0" err="1" smtClean="0"/>
              <a:t>nm</a:t>
            </a:r>
            <a:endParaRPr lang="nl-BE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743200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i="1" dirty="0" smtClean="0"/>
              <a:t>355 </a:t>
            </a:r>
            <a:r>
              <a:rPr lang="nl-BE" i="1" dirty="0" err="1" smtClean="0"/>
              <a:t>nm</a:t>
            </a:r>
            <a:endParaRPr lang="nl-B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9144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EXPERIMENTAL TECHNIQUE: CRIS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Collinear Resonance Ionization Spectroscopy</a:t>
            </a: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28956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err="1" smtClean="0"/>
              <a:t>two-step</a:t>
            </a:r>
            <a:r>
              <a:rPr lang="nl-BE" sz="1600" dirty="0" smtClean="0"/>
              <a:t> </a:t>
            </a:r>
            <a:r>
              <a:rPr lang="nl-BE" sz="1600" dirty="0" err="1" smtClean="0"/>
              <a:t>resonance</a:t>
            </a:r>
            <a:r>
              <a:rPr lang="nl-BE" sz="1600" dirty="0" smtClean="0"/>
              <a:t> </a:t>
            </a:r>
            <a:r>
              <a:rPr lang="nl-BE" sz="1600" dirty="0" err="1" smtClean="0"/>
              <a:t>ionisation</a:t>
            </a:r>
            <a:r>
              <a:rPr lang="nl-BE" sz="1600" dirty="0" smtClean="0"/>
              <a:t> </a:t>
            </a:r>
          </a:p>
          <a:p>
            <a:pPr algn="ctr"/>
            <a:r>
              <a:rPr lang="nl-BE" sz="1600" dirty="0" err="1" smtClean="0"/>
              <a:t>into</a:t>
            </a:r>
            <a:r>
              <a:rPr lang="nl-BE" sz="1600" dirty="0" smtClean="0"/>
              <a:t> </a:t>
            </a:r>
            <a:r>
              <a:rPr lang="nl-BE" sz="1600" dirty="0" err="1" smtClean="0"/>
              <a:t>continuum</a:t>
            </a:r>
            <a:endParaRPr lang="nl-BE" sz="16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0" y="3962400"/>
            <a:ext cx="2362200" cy="2057400"/>
            <a:chOff x="0" y="4097971"/>
            <a:chExt cx="2895600" cy="2760029"/>
          </a:xfrm>
        </p:grpSpPr>
        <p:pic>
          <p:nvPicPr>
            <p:cNvPr id="54" name="Picture 53" descr="figure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" y="4097971"/>
              <a:ext cx="2743200" cy="2760029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057400" y="5621971"/>
              <a:ext cx="5982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baseline="30000" dirty="0" smtClean="0"/>
                <a:t>4</a:t>
              </a:r>
              <a:r>
                <a:rPr lang="nl-BE" i="1" dirty="0" smtClean="0"/>
                <a:t>P</a:t>
              </a:r>
              <a:r>
                <a:rPr lang="nl-BE" i="1" baseline="-25000" dirty="0" smtClean="0"/>
                <a:t>3/2</a:t>
              </a:r>
              <a:endParaRPr lang="nl-BE" i="1" baseline="-250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057400" y="5164771"/>
              <a:ext cx="5982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baseline="30000" dirty="0" smtClean="0"/>
                <a:t>4</a:t>
              </a:r>
              <a:r>
                <a:rPr lang="nl-BE" i="1" dirty="0" smtClean="0"/>
                <a:t>P</a:t>
              </a:r>
              <a:r>
                <a:rPr lang="nl-BE" i="1" baseline="-25000" dirty="0"/>
                <a:t>1</a:t>
              </a:r>
              <a:r>
                <a:rPr lang="nl-BE" i="1" baseline="-25000" dirty="0" smtClean="0"/>
                <a:t>/2</a:t>
              </a:r>
              <a:endParaRPr lang="nl-BE" i="1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0" y="5926771"/>
              <a:ext cx="8899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dirty="0" smtClean="0"/>
                <a:t>244 </a:t>
              </a:r>
              <a:r>
                <a:rPr lang="nl-BE" i="1" dirty="0" err="1" smtClean="0"/>
                <a:t>nm</a:t>
              </a:r>
              <a:endParaRPr lang="nl-BE" i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00200" y="6079171"/>
              <a:ext cx="8899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dirty="0" smtClean="0"/>
                <a:t>249 </a:t>
              </a:r>
              <a:r>
                <a:rPr lang="nl-BE" i="1" dirty="0" err="1" smtClean="0"/>
                <a:t>nm</a:t>
              </a:r>
              <a:endParaRPr lang="nl-BE" i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8600" y="4707571"/>
              <a:ext cx="8899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dirty="0" smtClean="0"/>
                <a:t>355 </a:t>
              </a:r>
              <a:r>
                <a:rPr lang="nl-BE" i="1" dirty="0" err="1" smtClean="0"/>
                <a:t>nm</a:t>
              </a:r>
              <a:endParaRPr lang="nl-BE" i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057400" y="6488668"/>
              <a:ext cx="5838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i="1" baseline="30000" dirty="0" smtClean="0"/>
                <a:t>2</a:t>
              </a:r>
              <a:r>
                <a:rPr lang="nl-BE" i="1" dirty="0" smtClean="0"/>
                <a:t>S</a:t>
              </a:r>
              <a:r>
                <a:rPr lang="nl-BE" i="1" baseline="-25000" dirty="0"/>
                <a:t>1</a:t>
              </a:r>
              <a:r>
                <a:rPr lang="nl-BE" i="1" baseline="-25000" dirty="0" smtClean="0"/>
                <a:t>/2</a:t>
              </a:r>
              <a:endParaRPr lang="nl-BE" i="1" baseline="-25000" dirty="0"/>
            </a:p>
          </p:txBody>
        </p:sp>
      </p:grpSp>
      <p:sp>
        <p:nvSpPr>
          <p:cNvPr id="99" name="Rectangle 98"/>
          <p:cNvSpPr/>
          <p:nvPr/>
        </p:nvSpPr>
        <p:spPr>
          <a:xfrm>
            <a:off x="228600" y="2286000"/>
            <a:ext cx="3505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105" name="Group 104"/>
          <p:cNvGrpSpPr/>
          <p:nvPr/>
        </p:nvGrpSpPr>
        <p:grpSpPr>
          <a:xfrm>
            <a:off x="2438400" y="1066800"/>
            <a:ext cx="6705600" cy="4990166"/>
            <a:chOff x="3737498" y="568173"/>
            <a:chExt cx="5406501" cy="4268260"/>
          </a:xfrm>
        </p:grpSpPr>
        <p:pic>
          <p:nvPicPr>
            <p:cNvPr id="10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7498" y="568173"/>
              <a:ext cx="5406501" cy="4040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" name="TextBox 106"/>
            <p:cNvSpPr txBox="1"/>
            <p:nvPr/>
          </p:nvSpPr>
          <p:spPr>
            <a:xfrm>
              <a:off x="3746381" y="3915052"/>
              <a:ext cx="1289811" cy="9213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err="1" smtClean="0"/>
                <a:t>mcp-detector</a:t>
              </a:r>
              <a:endParaRPr lang="nl-BE" sz="1600" dirty="0" smtClean="0"/>
            </a:p>
            <a:p>
              <a:r>
                <a:rPr lang="nl-BE" sz="1600" dirty="0" smtClean="0"/>
                <a:t>+ </a:t>
              </a:r>
              <a:r>
                <a:rPr lang="nl-BE" sz="1600" dirty="0" err="1" smtClean="0">
                  <a:latin typeface="Symbol" pitchFamily="18" charset="2"/>
                </a:rPr>
                <a:t>b</a:t>
              </a:r>
              <a:r>
                <a:rPr lang="nl-BE" sz="1600" dirty="0" err="1" smtClean="0"/>
                <a:t>-decay</a:t>
              </a:r>
              <a:endParaRPr lang="nl-BE" sz="1600" dirty="0" smtClean="0"/>
            </a:p>
            <a:p>
              <a:r>
                <a:rPr lang="nl-BE" sz="1600" dirty="0" smtClean="0"/>
                <a:t>+ </a:t>
              </a:r>
              <a:r>
                <a:rPr lang="nl-BE" sz="1600" dirty="0" err="1" smtClean="0">
                  <a:latin typeface="Symbol" pitchFamily="18" charset="2"/>
                </a:rPr>
                <a:t>g</a:t>
              </a:r>
              <a:r>
                <a:rPr lang="nl-BE" sz="1600" dirty="0" err="1" smtClean="0"/>
                <a:t>-decay</a:t>
              </a:r>
              <a:endParaRPr lang="nl-BE" sz="1600" dirty="0" smtClean="0"/>
            </a:p>
            <a:p>
              <a:r>
                <a:rPr lang="nl-BE" sz="1600" dirty="0" err="1" smtClean="0"/>
                <a:t>detection</a:t>
              </a:r>
              <a:r>
                <a:rPr lang="nl-BE" sz="1600" dirty="0" smtClean="0"/>
                <a:t> station</a:t>
              </a: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838200" y="6248400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dirty="0" err="1" smtClean="0"/>
              <a:t>Cu-I</a:t>
            </a:r>
            <a:endParaRPr lang="nl-BE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1600200"/>
            <a:ext cx="1371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dirty="0" err="1" smtClean="0"/>
              <a:t>Pulsed</a:t>
            </a:r>
            <a:r>
              <a:rPr lang="nl-BE" dirty="0" smtClean="0"/>
              <a:t> ion </a:t>
            </a:r>
            <a:r>
              <a:rPr lang="nl-BE" dirty="0" err="1" smtClean="0"/>
              <a:t>beam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ISCOOL</a:t>
            </a:r>
            <a:endParaRPr lang="nl-BE" dirty="0"/>
          </a:p>
        </p:txBody>
      </p:sp>
      <p:sp>
        <p:nvSpPr>
          <p:cNvPr id="19" name="TextBox 18"/>
          <p:cNvSpPr txBox="1"/>
          <p:nvPr/>
        </p:nvSpPr>
        <p:spPr>
          <a:xfrm>
            <a:off x="2438400" y="6211669"/>
            <a:ext cx="4800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CW </a:t>
            </a:r>
            <a:r>
              <a:rPr lang="nl-BE" dirty="0" err="1" smtClean="0"/>
              <a:t>pulsed</a:t>
            </a:r>
            <a:r>
              <a:rPr lang="nl-BE" dirty="0" smtClean="0"/>
              <a:t> </a:t>
            </a:r>
            <a:r>
              <a:rPr lang="nl-BE" dirty="0" err="1" smtClean="0"/>
              <a:t>amplified</a:t>
            </a:r>
            <a:r>
              <a:rPr lang="nl-BE" dirty="0" smtClean="0"/>
              <a:t> laser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resonant</a:t>
            </a:r>
            <a:r>
              <a:rPr lang="nl-BE" dirty="0" smtClean="0"/>
              <a:t> </a:t>
            </a:r>
            <a:r>
              <a:rPr lang="nl-BE" dirty="0" err="1" smtClean="0"/>
              <a:t>excitation</a:t>
            </a:r>
            <a:endParaRPr lang="nl-BE" dirty="0" smtClean="0"/>
          </a:p>
          <a:p>
            <a:r>
              <a:rPr lang="nl-BE" dirty="0" err="1" smtClean="0"/>
              <a:t>Pulsed</a:t>
            </a:r>
            <a:r>
              <a:rPr lang="nl-BE" dirty="0" smtClean="0"/>
              <a:t> laser </a:t>
            </a:r>
            <a:r>
              <a:rPr lang="nl-BE" dirty="0" err="1" smtClean="0"/>
              <a:t>beam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ionization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575530" y="0"/>
            <a:ext cx="8050089" cy="4572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Cu PRODUCTION </a:t>
            </a:r>
            <a:r>
              <a:rPr lang="en-US" sz="2400" b="1" dirty="0" smtClean="0">
                <a:solidFill>
                  <a:srgbClr val="002060"/>
                </a:solidFill>
              </a:rPr>
              <a:t>RATES</a:t>
            </a: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pic>
        <p:nvPicPr>
          <p:cNvPr id="1026" name="Picture 1" descr="d:\MyStuff\Desktop\CRIS-proposal for Cu\Yields\Polymonial fit-3order-75-78 .PNG"/>
          <p:cNvPicPr>
            <a:picLocks noChangeAspect="1" noChangeArrowheads="1"/>
          </p:cNvPicPr>
          <p:nvPr/>
        </p:nvPicPr>
        <p:blipFill>
          <a:blip r:embed="rId2" cstate="print"/>
          <a:srcRect t="11316"/>
          <a:stretch>
            <a:fillRect/>
          </a:stretch>
        </p:blipFill>
        <p:spPr bwMode="auto">
          <a:xfrm>
            <a:off x="0" y="609600"/>
            <a:ext cx="7258682" cy="451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19200" y="5181600"/>
            <a:ext cx="74944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nl-BE" sz="2000" baseline="30000" dirty="0" smtClean="0">
                <a:sym typeface="Wingdings" pitchFamily="2" charset="2"/>
              </a:rPr>
              <a:t> </a:t>
            </a:r>
            <a:r>
              <a:rPr lang="nl-BE" sz="2000" baseline="30000" dirty="0" smtClean="0">
                <a:sym typeface="Wingdings" pitchFamily="2" charset="2"/>
              </a:rPr>
              <a:t>78</a:t>
            </a:r>
            <a:r>
              <a:rPr lang="nl-BE" sz="2000" dirty="0" smtClean="0">
                <a:sym typeface="Wingdings" pitchFamily="2" charset="2"/>
              </a:rPr>
              <a:t>Cu </a:t>
            </a:r>
            <a:r>
              <a:rPr lang="nl-BE" sz="2000" dirty="0" err="1" smtClean="0">
                <a:sym typeface="Wingdings" pitchFamily="2" charset="2"/>
              </a:rPr>
              <a:t>measured</a:t>
            </a:r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2000" dirty="0" err="1" smtClean="0">
                <a:sym typeface="Wingdings" pitchFamily="2" charset="2"/>
              </a:rPr>
              <a:t>yield</a:t>
            </a:r>
            <a:r>
              <a:rPr lang="nl-BE" sz="2000" dirty="0" smtClean="0">
                <a:sym typeface="Wingdings" pitchFamily="2" charset="2"/>
              </a:rPr>
              <a:t> =</a:t>
            </a:r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2000" dirty="0" smtClean="0">
                <a:sym typeface="Wingdings" pitchFamily="2" charset="2"/>
              </a:rPr>
              <a:t>200 </a:t>
            </a:r>
            <a:r>
              <a:rPr lang="nl-BE" sz="2000" dirty="0" err="1" smtClean="0">
                <a:sym typeface="Wingdings" pitchFamily="2" charset="2"/>
              </a:rPr>
              <a:t>ions</a:t>
            </a:r>
            <a:r>
              <a:rPr lang="nl-BE" sz="2000" dirty="0" smtClean="0">
                <a:sym typeface="Wingdings" pitchFamily="2" charset="2"/>
              </a:rPr>
              <a:t>/</a:t>
            </a:r>
            <a:r>
              <a:rPr lang="nl-BE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nl-BE" sz="2000" dirty="0" err="1" smtClean="0">
                <a:sym typeface="Wingdings" pitchFamily="2" charset="2"/>
              </a:rPr>
              <a:t>C</a:t>
            </a:r>
            <a:r>
              <a:rPr lang="nl-BE" sz="2000" dirty="0" smtClean="0">
                <a:sym typeface="Wingdings" pitchFamily="2" charset="2"/>
              </a:rPr>
              <a:t>   </a:t>
            </a:r>
            <a:r>
              <a:rPr lang="nl-BE" sz="2000" dirty="0" err="1" smtClean="0">
                <a:sym typeface="Wingdings" pitchFamily="2" charset="2"/>
              </a:rPr>
              <a:t>accessible</a:t>
            </a:r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2000" dirty="0" err="1" smtClean="0">
                <a:sym typeface="Wingdings" pitchFamily="2" charset="2"/>
              </a:rPr>
              <a:t>with</a:t>
            </a:r>
            <a:r>
              <a:rPr lang="nl-BE" sz="2000" dirty="0" smtClean="0">
                <a:sym typeface="Wingdings" pitchFamily="2" charset="2"/>
              </a:rPr>
              <a:t> CRIS </a:t>
            </a:r>
            <a:r>
              <a:rPr lang="nl-BE" sz="2000" dirty="0" err="1" smtClean="0">
                <a:sym typeface="Wingdings" pitchFamily="2" charset="2"/>
              </a:rPr>
              <a:t>method</a:t>
            </a:r>
            <a:endParaRPr lang="nl-BE" sz="20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nl-BE" sz="20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nl-BE" sz="2000" dirty="0" smtClean="0"/>
              <a:t> </a:t>
            </a:r>
            <a:r>
              <a:rPr lang="nl-BE" sz="2000" baseline="30000" dirty="0" smtClean="0"/>
              <a:t>79</a:t>
            </a:r>
            <a:r>
              <a:rPr lang="nl-BE" sz="2000" dirty="0" smtClean="0"/>
              <a:t>Cu </a:t>
            </a:r>
            <a:r>
              <a:rPr lang="nl-BE" sz="2000" dirty="0" err="1" smtClean="0"/>
              <a:t>extrapolated</a:t>
            </a:r>
            <a:r>
              <a:rPr lang="nl-BE" sz="2000" dirty="0" smtClean="0"/>
              <a:t> </a:t>
            </a:r>
            <a:r>
              <a:rPr lang="nl-BE" sz="2000" dirty="0" err="1" smtClean="0"/>
              <a:t>yield</a:t>
            </a:r>
            <a:r>
              <a:rPr lang="nl-BE" sz="2000" dirty="0" smtClean="0"/>
              <a:t> </a:t>
            </a:r>
            <a:r>
              <a:rPr lang="nl-BE" sz="2000" dirty="0" smtClean="0"/>
              <a:t>= few </a:t>
            </a:r>
            <a:r>
              <a:rPr lang="nl-BE" sz="2000" dirty="0" err="1" smtClean="0"/>
              <a:t>ions</a:t>
            </a:r>
            <a:r>
              <a:rPr lang="nl-BE" sz="2000" dirty="0" smtClean="0"/>
              <a:t>/</a:t>
            </a:r>
            <a:r>
              <a:rPr lang="nl-BE" sz="2000" dirty="0" err="1" smtClean="0">
                <a:latin typeface="Symbol" pitchFamily="18" charset="2"/>
              </a:rPr>
              <a:t>m</a:t>
            </a:r>
            <a:r>
              <a:rPr lang="nl-BE" sz="2000" dirty="0" err="1" smtClean="0"/>
              <a:t>C</a:t>
            </a:r>
            <a:r>
              <a:rPr lang="nl-BE" sz="2000" dirty="0" smtClean="0"/>
              <a:t> </a:t>
            </a:r>
            <a:endParaRPr lang="nl-BE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2971800"/>
            <a:ext cx="5029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24600" y="2743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FF0000"/>
                </a:solidFill>
              </a:rPr>
              <a:t>Limit </a:t>
            </a:r>
            <a:r>
              <a:rPr lang="nl-BE" dirty="0" err="1" smtClean="0">
                <a:solidFill>
                  <a:srgbClr val="FF0000"/>
                </a:solidFill>
              </a:rPr>
              <a:t>for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 err="1" smtClean="0">
                <a:solidFill>
                  <a:srgbClr val="FF0000"/>
                </a:solidFill>
              </a:rPr>
              <a:t>optical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 err="1" smtClean="0">
                <a:solidFill>
                  <a:srgbClr val="FF0000"/>
                </a:solidFill>
              </a:rPr>
              <a:t>detection</a:t>
            </a:r>
            <a:endParaRPr lang="nl-BE" dirty="0" smtClean="0">
              <a:solidFill>
                <a:srgbClr val="FF0000"/>
              </a:solidFill>
            </a:endParaRPr>
          </a:p>
          <a:p>
            <a:r>
              <a:rPr lang="nl-BE" dirty="0" smtClean="0">
                <a:solidFill>
                  <a:srgbClr val="FF0000"/>
                </a:solidFill>
              </a:rPr>
              <a:t>~ 10</a:t>
            </a:r>
            <a:r>
              <a:rPr lang="nl-BE" baseline="30000" dirty="0" smtClean="0">
                <a:solidFill>
                  <a:srgbClr val="FF0000"/>
                </a:solidFill>
              </a:rPr>
              <a:t>4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 err="1" smtClean="0">
                <a:solidFill>
                  <a:srgbClr val="FF0000"/>
                </a:solidFill>
              </a:rPr>
              <a:t>ions</a:t>
            </a:r>
            <a:r>
              <a:rPr lang="nl-BE" dirty="0" smtClean="0">
                <a:solidFill>
                  <a:srgbClr val="FF0000"/>
                </a:solidFill>
              </a:rPr>
              <a:t>/</a:t>
            </a:r>
            <a:r>
              <a:rPr lang="nl-BE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nl-BE" dirty="0" err="1" smtClean="0">
                <a:solidFill>
                  <a:srgbClr val="FF0000"/>
                </a:solidFill>
              </a:rPr>
              <a:t>C</a:t>
            </a:r>
            <a:endParaRPr lang="nl-BE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4495800"/>
            <a:ext cx="5029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24600" y="4191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FF0000"/>
                </a:solidFill>
              </a:rPr>
              <a:t>Limit </a:t>
            </a:r>
            <a:r>
              <a:rPr lang="nl-BE" dirty="0" err="1" smtClean="0">
                <a:solidFill>
                  <a:srgbClr val="FF0000"/>
                </a:solidFill>
              </a:rPr>
              <a:t>for</a:t>
            </a:r>
            <a:r>
              <a:rPr lang="nl-BE" dirty="0" smtClean="0">
                <a:solidFill>
                  <a:srgbClr val="FF0000"/>
                </a:solidFill>
              </a:rPr>
              <a:t> CRIS</a:t>
            </a:r>
          </a:p>
          <a:p>
            <a:r>
              <a:rPr lang="nl-BE" dirty="0" smtClean="0">
                <a:solidFill>
                  <a:srgbClr val="FF0000"/>
                </a:solidFill>
              </a:rPr>
              <a:t>~ 10 </a:t>
            </a:r>
            <a:r>
              <a:rPr lang="nl-BE" dirty="0" err="1" smtClean="0">
                <a:solidFill>
                  <a:srgbClr val="FF0000"/>
                </a:solidFill>
              </a:rPr>
              <a:t>ions</a:t>
            </a:r>
            <a:r>
              <a:rPr lang="nl-BE" dirty="0" smtClean="0">
                <a:solidFill>
                  <a:srgbClr val="FF0000"/>
                </a:solidFill>
              </a:rPr>
              <a:t>/</a:t>
            </a:r>
            <a:r>
              <a:rPr lang="nl-BE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nl-BE" dirty="0" err="1" smtClean="0">
                <a:solidFill>
                  <a:srgbClr val="FF0000"/>
                </a:solidFill>
              </a:rPr>
              <a:t>C</a:t>
            </a:r>
            <a:endParaRPr lang="nl-BE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1"/>
          <p:cNvSpPr txBox="1">
            <a:spLocks noChangeArrowheads="1"/>
          </p:cNvSpPr>
          <p:nvPr/>
        </p:nvSpPr>
        <p:spPr bwMode="auto">
          <a:xfrm>
            <a:off x="685800" y="228600"/>
            <a:ext cx="8050089" cy="4572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BEAM TIME request</a:t>
            </a:r>
            <a:endParaRPr lang="en-US" sz="2400" b="1" dirty="0">
              <a:solidFill>
                <a:srgbClr val="002060"/>
              </a:solidFill>
              <a:latin typeface="Symbol" pitchFamily="18" charset="2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313896"/>
            <a:ext cx="9144000" cy="273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90800" y="1371600"/>
            <a:ext cx="421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nl-BE" dirty="0" smtClean="0"/>
              <a:t> 2 </a:t>
            </a:r>
            <a:r>
              <a:rPr lang="nl-BE" dirty="0" err="1" smtClean="0"/>
              <a:t>shifts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stable</a:t>
            </a:r>
            <a:r>
              <a:rPr lang="nl-BE" dirty="0" smtClean="0"/>
              <a:t> </a:t>
            </a:r>
            <a:r>
              <a:rPr lang="nl-BE" baseline="30000" dirty="0" smtClean="0"/>
              <a:t>63,65</a:t>
            </a:r>
            <a:r>
              <a:rPr lang="nl-BE" dirty="0" smtClean="0"/>
              <a:t>Cu prior to the run</a:t>
            </a:r>
          </a:p>
          <a:p>
            <a:pPr>
              <a:buFontTx/>
              <a:buChar char="-"/>
            </a:pPr>
            <a:r>
              <a:rPr lang="nl-BE" dirty="0" smtClean="0"/>
              <a:t> 12 </a:t>
            </a:r>
            <a:r>
              <a:rPr lang="nl-BE" dirty="0" err="1" smtClean="0"/>
              <a:t>shifts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radioactive</a:t>
            </a:r>
            <a:r>
              <a:rPr lang="nl-BE" dirty="0" smtClean="0"/>
              <a:t> Cu </a:t>
            </a:r>
            <a:r>
              <a:rPr lang="nl-BE" dirty="0" err="1" smtClean="0"/>
              <a:t>isotopes</a:t>
            </a: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5410200"/>
            <a:ext cx="6483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To </a:t>
            </a:r>
            <a:r>
              <a:rPr lang="nl-BE" dirty="0" err="1" smtClean="0"/>
              <a:t>measure</a:t>
            </a:r>
            <a:r>
              <a:rPr lang="nl-BE" dirty="0" smtClean="0"/>
              <a:t> the </a:t>
            </a:r>
            <a:r>
              <a:rPr lang="nl-BE" dirty="0" err="1" smtClean="0"/>
              <a:t>hyperfine</a:t>
            </a:r>
            <a:r>
              <a:rPr lang="nl-BE" dirty="0" smtClean="0"/>
              <a:t> </a:t>
            </a:r>
            <a:r>
              <a:rPr lang="nl-BE" dirty="0" err="1" smtClean="0"/>
              <a:t>structure</a:t>
            </a:r>
            <a:r>
              <a:rPr lang="nl-BE" dirty="0" smtClean="0"/>
              <a:t> of </a:t>
            </a:r>
            <a:r>
              <a:rPr lang="nl-BE" baseline="30000" dirty="0" smtClean="0"/>
              <a:t>76,77,78</a:t>
            </a:r>
            <a:r>
              <a:rPr lang="nl-BE" dirty="0" smtClean="0"/>
              <a:t>Cu</a:t>
            </a:r>
          </a:p>
          <a:p>
            <a:r>
              <a:rPr lang="nl-BE" dirty="0" err="1" smtClean="0"/>
              <a:t>r</a:t>
            </a:r>
            <a:r>
              <a:rPr lang="nl-BE" dirty="0" err="1" smtClean="0"/>
              <a:t>elative</a:t>
            </a:r>
            <a:r>
              <a:rPr lang="nl-BE" dirty="0" smtClean="0"/>
              <a:t> to </a:t>
            </a:r>
            <a:r>
              <a:rPr lang="nl-BE" dirty="0" err="1" smtClean="0"/>
              <a:t>that</a:t>
            </a:r>
            <a:r>
              <a:rPr lang="nl-BE" dirty="0" smtClean="0"/>
              <a:t> of  </a:t>
            </a:r>
            <a:r>
              <a:rPr lang="nl-BE" baseline="30000" dirty="0" smtClean="0"/>
              <a:t>69,71</a:t>
            </a:r>
            <a:r>
              <a:rPr lang="nl-BE" dirty="0" smtClean="0"/>
              <a:t>Cu and </a:t>
            </a:r>
            <a:r>
              <a:rPr lang="nl-BE" baseline="30000" dirty="0" smtClean="0"/>
              <a:t>72</a:t>
            </a:r>
            <a:r>
              <a:rPr lang="nl-BE" dirty="0" smtClean="0"/>
              <a:t>Cu</a:t>
            </a:r>
            <a:endParaRPr lang="nl-BE" dirty="0" smtClean="0"/>
          </a:p>
          <a:p>
            <a:r>
              <a:rPr lang="nl-BE" dirty="0" smtClean="0">
                <a:sym typeface="Wingdings" pitchFamily="2" charset="2"/>
              </a:rPr>
              <a:t> spins, </a:t>
            </a:r>
            <a:r>
              <a:rPr lang="nl-BE" dirty="0" err="1" smtClean="0">
                <a:sym typeface="Wingdings" pitchFamily="2" charset="2"/>
              </a:rPr>
              <a:t>magnetic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moments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quadrupole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moments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isotopes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shifts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851</Words>
  <Application>Microsoft Office PowerPoint</Application>
  <PresentationFormat>On-screen Show (4:3)</PresentationFormat>
  <Paragraphs>177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IKS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Gerda Neyens</dc:creator>
  <cp:lastModifiedBy>Gerda Neyens</cp:lastModifiedBy>
  <cp:revision>91</cp:revision>
  <dcterms:created xsi:type="dcterms:W3CDTF">2011-10-28T07:17:50Z</dcterms:created>
  <dcterms:modified xsi:type="dcterms:W3CDTF">2011-11-03T20:57:48Z</dcterms:modified>
</cp:coreProperties>
</file>