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9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0" r:id="rId3"/>
    <p:sldId id="315" r:id="rId4"/>
    <p:sldId id="341" r:id="rId5"/>
    <p:sldId id="316" r:id="rId6"/>
    <p:sldId id="322" r:id="rId7"/>
    <p:sldId id="342" r:id="rId8"/>
    <p:sldId id="324" r:id="rId9"/>
    <p:sldId id="258" r:id="rId10"/>
    <p:sldId id="270" r:id="rId11"/>
    <p:sldId id="348" r:id="rId12"/>
    <p:sldId id="271" r:id="rId13"/>
    <p:sldId id="328" r:id="rId14"/>
    <p:sldId id="344" r:id="rId15"/>
    <p:sldId id="330" r:id="rId16"/>
    <p:sldId id="331" r:id="rId17"/>
    <p:sldId id="332" r:id="rId18"/>
    <p:sldId id="337" r:id="rId19"/>
    <p:sldId id="345" r:id="rId20"/>
    <p:sldId id="346" r:id="rId21"/>
    <p:sldId id="347" r:id="rId22"/>
  </p:sldIdLst>
  <p:sldSz cx="9144000" cy="6858000" type="screen4x3"/>
  <p:notesSz cx="6718300" cy="9855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glient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FF99"/>
    <a:srgbClr val="FFFF66"/>
    <a:srgbClr val="FF7C80"/>
    <a:srgbClr val="FF0000"/>
    <a:srgbClr val="0033CC"/>
    <a:srgbClr val="3366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3638" autoAdjust="0"/>
  </p:normalViewPr>
  <p:slideViewPr>
    <p:cSldViewPr>
      <p:cViewPr>
        <p:scale>
          <a:sx n="136" d="100"/>
          <a:sy n="136" d="100"/>
        </p:scale>
        <p:origin x="-224" y="8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78" y="-108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82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82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fld id="{77540AB0-D9DE-D040-B393-5A921C4100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887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851" tIns="45926" rIns="91851" bIns="45926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851" tIns="45926" rIns="91851" bIns="45926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851" tIns="45926" rIns="91851" bIns="4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851" tIns="45926" rIns="91851" bIns="45926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851" tIns="45926" rIns="91851" bIns="45926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spcBef>
                <a:spcPct val="0"/>
              </a:spcBef>
              <a:defRPr sz="1200"/>
            </a:lvl1pPr>
          </a:lstStyle>
          <a:p>
            <a:fld id="{61B4CE64-6BEA-7242-A28F-668DA04DE2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291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F85040-B9AD-854E-871B-8EB7C5675878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D11F6-EAB4-4F87-A69C-0F0F90EBBA71}" type="slidenum">
              <a:rPr lang="it-IT" smtClean="0">
                <a:latin typeface="Arial" charset="0"/>
                <a:cs typeface="Arial" charset="0"/>
              </a:rPr>
              <a:pPr/>
              <a:t>5</a:t>
            </a:fld>
            <a:endParaRPr lang="it-IT" smtClean="0">
              <a:latin typeface="Arial" charset="0"/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9C1A78-4B92-4B73-B5F9-60A168756DCD}" type="slidenum">
              <a:rPr lang="en-US"/>
              <a:pPr/>
              <a:t>6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49325" y="760413"/>
            <a:ext cx="4859338" cy="3646487"/>
          </a:xfrm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325" y="4712017"/>
            <a:ext cx="4934530" cy="440917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smtClean="0">
                <a:solidFill>
                  <a:srgbClr val="A31C08"/>
                </a:solidFill>
                <a:latin typeface="Arial" charset="0"/>
                <a:ea typeface="ＭＳ Ｐゴシック" charset="-128"/>
              </a:rPr>
              <a:t>Low mass AGBs</a:t>
            </a:r>
            <a:r>
              <a:rPr lang="en-US" sz="2800" smtClean="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Intermediate mass AGBs</a:t>
            </a:r>
            <a:endParaRPr lang="en-US" sz="2800" smtClean="0">
              <a:latin typeface="Lucida Grande" charset="0"/>
              <a:ea typeface="ＭＳ Ｐゴシック" charset="-128"/>
            </a:endParaRPr>
          </a:p>
          <a:p>
            <a:pPr>
              <a:spcBef>
                <a:spcPct val="0"/>
              </a:spcBef>
            </a:pPr>
            <a:r>
              <a:rPr lang="en-US" sz="2800" smtClean="0">
                <a:latin typeface="Arial" charset="0"/>
                <a:ea typeface="ＭＳ Ｐゴシック" charset="-128"/>
              </a:rPr>
              <a:t>  Lower temperature   ~4.5 M</a:t>
            </a:r>
            <a:r>
              <a:rPr lang="en-US" sz="2800" baseline="-25000" smtClean="0">
                <a:latin typeface="Lucida Grande" charset="0"/>
                <a:ea typeface="ＭＳ Ｐゴシック" charset="-128"/>
                <a:sym typeface="Wingdings" charset="2"/>
              </a:rPr>
              <a:t></a:t>
            </a:r>
            <a:r>
              <a:rPr lang="en-US" sz="2800" smtClean="0">
                <a:latin typeface="Arial" charset="0"/>
                <a:ea typeface="ＭＳ Ｐゴシック" charset="-128"/>
              </a:rPr>
              <a:t>      Higher temperature</a:t>
            </a:r>
          </a:p>
          <a:p>
            <a:pPr>
              <a:spcBef>
                <a:spcPct val="0"/>
              </a:spcBef>
            </a:pPr>
            <a:r>
              <a:rPr lang="en-US" sz="2800" smtClean="0">
                <a:latin typeface="Arial" charset="0"/>
                <a:ea typeface="ＭＳ Ｐゴシック" charset="-128"/>
              </a:rPr>
              <a:t>Larger intershell mass                Smaller intershell mass </a:t>
            </a:r>
          </a:p>
          <a:p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08AC-DEDD-4925-9E93-5D4BEC791E22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08AC-DEDD-4925-9E93-5D4BEC791E22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08AC-DEDD-4925-9E93-5D4BEC791E22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08AC-DEDD-4925-9E93-5D4BEC791E22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08B23-EFFC-46F3-B982-739CE1FF099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4E69-91A5-2444-BD06-7A49DF9D8C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3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8DF6B-281B-6143-B472-473886F315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9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94296-D237-5B41-BF86-B717F452F4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72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49CF36A-EC6C-7A45-A686-5BBCF67396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3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4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713E1-3DD0-014B-AA6F-618B14EA2C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583-42FD-6F4D-A57D-31F493871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1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3AD7-CAB9-A74B-AECF-41D7129B8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7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6DEDF-88AB-3F4B-AF82-446863D5A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71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4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926D-95DD-C241-9005-B271F61A4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1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31998-B7CB-2E4B-89BA-00EE51AD6D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6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DC0A3-AD86-D34F-B16D-B01D987EF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5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3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wmf"/><Relationship Id="rId3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Neutron capture </a:t>
            </a:r>
            <a:r>
              <a:rPr lang="en-US" sz="3200" b="1" dirty="0">
                <a:solidFill>
                  <a:schemeClr val="tx2"/>
                </a:solidFill>
              </a:rPr>
              <a:t>cross-</a:t>
            </a:r>
            <a:r>
              <a:rPr lang="en-US" sz="3200" b="1" dirty="0" smtClean="0">
                <a:solidFill>
                  <a:schemeClr val="tx2"/>
                </a:solidFill>
              </a:rPr>
              <a:t>section of </a:t>
            </a:r>
            <a:r>
              <a:rPr lang="en-US" sz="3200" b="1" baseline="30000" dirty="0" smtClean="0">
                <a:solidFill>
                  <a:schemeClr val="tx2"/>
                </a:solidFill>
              </a:rPr>
              <a:t>93</a:t>
            </a:r>
            <a:r>
              <a:rPr lang="en-US" sz="3200" b="1" dirty="0" smtClean="0">
                <a:solidFill>
                  <a:schemeClr val="tx2"/>
                </a:solidFill>
              </a:rPr>
              <a:t>Zr</a:t>
            </a:r>
            <a:endParaRPr lang="en-US" sz="3200" b="1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5E209F81-B909-5048-9BBF-35296E1F47E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2000072"/>
            <a:ext cx="8610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G.Tagliente</a:t>
            </a:r>
            <a:r>
              <a:rPr lang="en-US" dirty="0" smtClean="0"/>
              <a:t>, </a:t>
            </a:r>
            <a:r>
              <a:rPr lang="en-US" dirty="0" err="1" smtClean="0"/>
              <a:t>P.M.Milazzo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 smtClean="0"/>
              <a:t>Barbagallo</a:t>
            </a:r>
            <a:r>
              <a:rPr lang="en-US" dirty="0" smtClean="0"/>
              <a:t>, </a:t>
            </a:r>
            <a:r>
              <a:rPr lang="en-US" dirty="0" err="1" smtClean="0"/>
              <a:t>E.Berthomieux</a:t>
            </a:r>
            <a:r>
              <a:rPr lang="en-US" dirty="0" smtClean="0"/>
              <a:t>, </a:t>
            </a:r>
            <a:r>
              <a:rPr lang="en-US" dirty="0" err="1" smtClean="0"/>
              <a:t>N.Colonna</a:t>
            </a:r>
            <a:r>
              <a:rPr lang="en-US" dirty="0" smtClean="0"/>
              <a:t>, </a:t>
            </a:r>
            <a:r>
              <a:rPr lang="it-IT" dirty="0" err="1" smtClean="0"/>
              <a:t>C.Guerrero</a:t>
            </a:r>
            <a:r>
              <a:rPr lang="it-IT" dirty="0" smtClean="0"/>
              <a:t>, </a:t>
            </a:r>
            <a:r>
              <a:rPr lang="it-IT" dirty="0" err="1" smtClean="0"/>
              <a:t>F.Käppeler</a:t>
            </a:r>
            <a:r>
              <a:rPr lang="it-IT" dirty="0" smtClean="0"/>
              <a:t>, </a:t>
            </a:r>
            <a:r>
              <a:rPr lang="it-IT" dirty="0"/>
              <a:t>C. </a:t>
            </a:r>
            <a:r>
              <a:rPr lang="it-IT" dirty="0" err="1" smtClean="0"/>
              <a:t>Lederer</a:t>
            </a:r>
            <a:r>
              <a:rPr lang="it-IT" dirty="0" smtClean="0"/>
              <a:t>, </a:t>
            </a:r>
            <a:r>
              <a:rPr lang="it-IT" dirty="0" err="1" smtClean="0"/>
              <a:t>C.Massimi</a:t>
            </a:r>
            <a:r>
              <a:rPr lang="it-IT" dirty="0" smtClean="0"/>
              <a:t>, </a:t>
            </a:r>
            <a:r>
              <a:rPr lang="it-IT" dirty="0"/>
              <a:t>M. </a:t>
            </a:r>
            <a:r>
              <a:rPr lang="it-IT" dirty="0" smtClean="0"/>
              <a:t>Mastromarco, </a:t>
            </a:r>
            <a:r>
              <a:rPr lang="it-IT" dirty="0"/>
              <a:t>A. </a:t>
            </a:r>
            <a:r>
              <a:rPr lang="it-IT" dirty="0" err="1" smtClean="0"/>
              <a:t>Mengoni</a:t>
            </a:r>
            <a:r>
              <a:rPr lang="it-IT" baseline="30000" dirty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n_TOF</a:t>
            </a:r>
            <a:r>
              <a:rPr lang="it-IT" dirty="0" smtClean="0"/>
              <a:t> </a:t>
            </a:r>
            <a:r>
              <a:rPr lang="it-IT" dirty="0" err="1" smtClean="0"/>
              <a:t>collaboration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3940314"/>
            <a:ext cx="84570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 smtClean="0"/>
              <a:t>Spokepersons</a:t>
            </a:r>
            <a:r>
              <a:rPr lang="en-US" sz="1600" dirty="0" smtClean="0"/>
              <a:t>: G. Tagliente, P.M. </a:t>
            </a:r>
            <a:r>
              <a:rPr lang="en-US" sz="1600" dirty="0" err="1" smtClean="0"/>
              <a:t>Milazzo</a:t>
            </a:r>
            <a:endParaRPr lang="en-US" sz="1600" dirty="0" smtClean="0"/>
          </a:p>
          <a:p>
            <a:pPr algn="just"/>
            <a:r>
              <a:rPr lang="en-US" sz="1600" dirty="0" smtClean="0"/>
              <a:t>Technical coordinators: E.</a:t>
            </a:r>
            <a:r>
              <a:rPr lang="en-US" sz="1600" dirty="0"/>
              <a:t> </a:t>
            </a:r>
            <a:r>
              <a:rPr lang="en-US" sz="1600" dirty="0" err="1" smtClean="0"/>
              <a:t>Berthomieux</a:t>
            </a:r>
            <a:r>
              <a:rPr lang="it-IT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243" name="Group 18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71382619"/>
              </p:ext>
            </p:extLst>
          </p:nvPr>
        </p:nvGraphicFramePr>
        <p:xfrm>
          <a:off x="914400" y="1752600"/>
          <a:ext cx="7391400" cy="2058035"/>
        </p:xfrm>
        <a:graphic>
          <a:graphicData uri="http://schemas.openxmlformats.org/drawingml/2006/table">
            <a:tbl>
              <a:tblPr/>
              <a:tblGrid>
                <a:gridCol w="1808163"/>
                <a:gridCol w="665162"/>
                <a:gridCol w="665163"/>
                <a:gridCol w="665162"/>
                <a:gridCol w="665163"/>
                <a:gridCol w="663575"/>
                <a:gridCol w="665162"/>
                <a:gridCol w="831850"/>
                <a:gridCol w="7620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90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92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93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94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96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197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Au</a:t>
                      </a:r>
                      <a:endParaRPr kumimoji="0" 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Pb</a:t>
                      </a:r>
                      <a:endParaRPr kumimoji="0" lang="it-IT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Mass 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2.717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1.404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1.349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4.88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2.015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3.398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1.871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3.895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Thickness (cm)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0,065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0,062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0,37 </a:t>
                      </a:r>
                      <a:endParaRPr kumimoji="0" lang="it-IT" sz="15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0,091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0,151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0.025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Chemical form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ZrO</a:t>
                      </a:r>
                      <a:r>
                        <a:rPr kumimoji="0" lang="it-IT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Metal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Metal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Enrichment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97.7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89.9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91.4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20.0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91.8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58.5</a:t>
                      </a:r>
                      <a:endParaRPr kumimoji="0" 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Nat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C68F3-C1C5-0941-987F-939B7D349FA3}" type="slidenum">
              <a:rPr lang="en-US"/>
              <a:pPr/>
              <a:t>10</a:t>
            </a:fld>
            <a:endParaRPr lang="en-US"/>
          </a:p>
        </p:txBody>
      </p:sp>
      <p:sp>
        <p:nvSpPr>
          <p:cNvPr id="301245" name="Text Box 189"/>
          <p:cNvSpPr txBox="1">
            <a:spLocks noChangeArrowheads="1"/>
          </p:cNvSpPr>
          <p:nvPr/>
        </p:nvSpPr>
        <p:spPr bwMode="auto">
          <a:xfrm>
            <a:off x="1905000" y="4038600"/>
            <a:ext cx="5399088" cy="838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>
              <a:spcBef>
                <a:spcPct val="0"/>
              </a:spcBef>
            </a:pP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Samples</a:t>
            </a:r>
            <a:r>
              <a:rPr lang="it-IT" sz="1600" b="1" dirty="0">
                <a:solidFill>
                  <a:srgbClr val="0033CC"/>
                </a:solidFill>
                <a:latin typeface="Comic Sans MS" charset="0"/>
              </a:rPr>
              <a:t> 2.2 cm in </a:t>
            </a: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diameter</a:t>
            </a:r>
            <a:r>
              <a:rPr lang="it-IT" sz="1600" b="1" dirty="0">
                <a:solidFill>
                  <a:srgbClr val="0033CC"/>
                </a:solidFill>
                <a:latin typeface="Comic Sans MS" charset="0"/>
              </a:rPr>
              <a:t>, 1 mm </a:t>
            </a: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thick</a:t>
            </a:r>
            <a:endParaRPr lang="it-IT" sz="1600" b="1" dirty="0">
              <a:solidFill>
                <a:srgbClr val="0033CC"/>
              </a:solidFill>
              <a:latin typeface="Comic Sans MS" charset="0"/>
            </a:endParaRPr>
          </a:p>
          <a:p>
            <a:pPr algn="l">
              <a:spcBef>
                <a:spcPct val="0"/>
              </a:spcBef>
            </a:pP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Stable</a:t>
            </a:r>
            <a:r>
              <a:rPr lang="it-IT" sz="1600" b="1" dirty="0">
                <a:solidFill>
                  <a:srgbClr val="0033CC"/>
                </a:solidFill>
                <a:latin typeface="Comic Sans MS" charset="0"/>
              </a:rPr>
              <a:t> Zr </a:t>
            </a: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isotopes</a:t>
            </a:r>
            <a:r>
              <a:rPr lang="it-IT" sz="1600" b="1" dirty="0">
                <a:solidFill>
                  <a:srgbClr val="0033CC"/>
                </a:solidFill>
                <a:latin typeface="Comic Sans MS" charset="0"/>
              </a:rPr>
              <a:t> </a:t>
            </a:r>
            <a:r>
              <a:rPr lang="it-IT" sz="1600" b="1" dirty="0" err="1">
                <a:solidFill>
                  <a:srgbClr val="0033CC"/>
                </a:solidFill>
                <a:latin typeface="Comic Sans MS" charset="0"/>
              </a:rPr>
              <a:t>encapsulated</a:t>
            </a:r>
            <a:r>
              <a:rPr lang="it-IT" sz="1600" b="1" dirty="0">
                <a:solidFill>
                  <a:srgbClr val="0033CC"/>
                </a:solidFill>
                <a:latin typeface="Comic Sans MS" charset="0"/>
              </a:rPr>
              <a:t> in 0.2 mm Al can</a:t>
            </a:r>
          </a:p>
          <a:p>
            <a:pPr algn="l">
              <a:spcBef>
                <a:spcPct val="0"/>
              </a:spcBef>
            </a:pPr>
            <a:r>
              <a:rPr lang="it-IT" sz="1600" b="1" baseline="30000" dirty="0">
                <a:solidFill>
                  <a:srgbClr val="FF0000"/>
                </a:solidFill>
                <a:latin typeface="Comic Sans MS" charset="0"/>
              </a:rPr>
              <a:t>93</a:t>
            </a:r>
            <a:r>
              <a:rPr lang="it-IT" sz="1600" b="1" dirty="0">
                <a:solidFill>
                  <a:srgbClr val="FF0000"/>
                </a:solidFill>
                <a:latin typeface="Comic Sans MS" charset="0"/>
              </a:rPr>
              <a:t>Zr isotope </a:t>
            </a:r>
            <a:r>
              <a:rPr lang="it-IT" sz="1600" b="1" dirty="0" err="1">
                <a:solidFill>
                  <a:srgbClr val="FF0000"/>
                </a:solidFill>
                <a:latin typeface="Comic Sans MS" charset="0"/>
              </a:rPr>
              <a:t>encapsulated</a:t>
            </a:r>
            <a:r>
              <a:rPr lang="it-IT" sz="1600" b="1" dirty="0">
                <a:solidFill>
                  <a:srgbClr val="FF0000"/>
                </a:solidFill>
                <a:latin typeface="Comic Sans MS" charset="0"/>
              </a:rPr>
              <a:t> in 0.2 mm Al + 0.2 mm Ti</a:t>
            </a:r>
          </a:p>
        </p:txBody>
      </p:sp>
      <p:sp>
        <p:nvSpPr>
          <p:cNvPr id="301246" name="Text Box 190"/>
          <p:cNvSpPr txBox="1">
            <a:spLocks noChangeArrowheads="1"/>
          </p:cNvSpPr>
          <p:nvPr/>
        </p:nvSpPr>
        <p:spPr bwMode="auto">
          <a:xfrm>
            <a:off x="3057525" y="5381625"/>
            <a:ext cx="4267200" cy="3492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it-IT" sz="1600" b="1" baseline="30000">
                <a:solidFill>
                  <a:srgbClr val="0033CC"/>
                </a:solidFill>
                <a:latin typeface="Comic Sans MS" charset="0"/>
              </a:rPr>
              <a:t>93</a:t>
            </a:r>
            <a:r>
              <a:rPr lang="it-IT" sz="1600" b="1">
                <a:solidFill>
                  <a:srgbClr val="0033CC"/>
                </a:solidFill>
                <a:latin typeface="Comic Sans MS" charset="0"/>
              </a:rPr>
              <a:t>Zr isotope activity 92.5 MBq</a:t>
            </a:r>
          </a:p>
        </p:txBody>
      </p:sp>
      <p:sp>
        <p:nvSpPr>
          <p:cNvPr id="301247" name="Text Box 191"/>
          <p:cNvSpPr txBox="1">
            <a:spLocks noChangeArrowheads="1"/>
          </p:cNvSpPr>
          <p:nvPr/>
        </p:nvSpPr>
        <p:spPr bwMode="auto">
          <a:xfrm>
            <a:off x="3057525" y="5000625"/>
            <a:ext cx="4267200" cy="3492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it-IT" sz="1600" b="1">
                <a:solidFill>
                  <a:srgbClr val="0033CC"/>
                </a:solidFill>
                <a:latin typeface="Comic Sans MS" charset="0"/>
              </a:rPr>
              <a:t>Chemical form:ZrO</a:t>
            </a:r>
            <a:r>
              <a:rPr lang="it-IT" sz="1600" b="1" baseline="-25000">
                <a:solidFill>
                  <a:srgbClr val="0033CC"/>
                </a:solidFill>
                <a:latin typeface="Comic Sans MS" charset="0"/>
              </a:rPr>
              <a:t>2</a:t>
            </a:r>
          </a:p>
        </p:txBody>
      </p:sp>
      <p:pic>
        <p:nvPicPr>
          <p:cNvPr id="301248" name="Picture 192" descr="L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9" t="18373" r="54399" b="5249"/>
          <a:stretch>
            <a:fillRect/>
          </a:stretch>
        </p:blipFill>
        <p:spPr bwMode="auto">
          <a:xfrm>
            <a:off x="1905000" y="4953000"/>
            <a:ext cx="10953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3600" dirty="0" err="1" smtClean="0"/>
              <a:t>Zr</a:t>
            </a:r>
            <a:r>
              <a:rPr lang="en-US" sz="3600" dirty="0" smtClean="0"/>
              <a:t> </a:t>
            </a:r>
            <a:r>
              <a:rPr lang="en-US" sz="3600" dirty="0" err="1" smtClean="0"/>
              <a:t>measurements:INTC</a:t>
            </a:r>
            <a:r>
              <a:rPr lang="en-US" sz="3600" dirty="0" smtClean="0"/>
              <a:t> </a:t>
            </a:r>
            <a:r>
              <a:rPr lang="en-US" sz="3600" dirty="0"/>
              <a:t>2002-034/</a:t>
            </a:r>
            <a:r>
              <a:rPr lang="en-US" sz="3600" dirty="0" smtClean="0"/>
              <a:t>P163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58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3200" dirty="0" err="1" smtClean="0"/>
              <a:t>Zr</a:t>
            </a:r>
            <a:r>
              <a:rPr lang="en-US" sz="3200" dirty="0" smtClean="0"/>
              <a:t> (INTC </a:t>
            </a:r>
            <a:r>
              <a:rPr lang="en-US" sz="3200" dirty="0"/>
              <a:t>2002-034/</a:t>
            </a:r>
            <a:r>
              <a:rPr lang="en-US" sz="3200" dirty="0" smtClean="0"/>
              <a:t>P163) publications</a:t>
            </a:r>
            <a:endParaRPr lang="en-US" sz="32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143000"/>
            <a:ext cx="8991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1" dirty="0"/>
              <a:t>Neutron capture cross section of </a:t>
            </a:r>
            <a:r>
              <a:rPr lang="en-US" sz="2000" b="1" i="1" baseline="30000" dirty="0"/>
              <a:t>90</a:t>
            </a:r>
            <a:r>
              <a:rPr lang="en-US" sz="2000" b="1" i="1" dirty="0"/>
              <a:t>Zr: bottleneck in the s-process reaction </a:t>
            </a:r>
            <a:r>
              <a:rPr lang="en-US" sz="2000" b="1" i="1" dirty="0" smtClean="0"/>
              <a:t>flow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G. Tagliente et al., PRC 77(2008)</a:t>
            </a:r>
          </a:p>
          <a:p>
            <a:pPr algn="l"/>
            <a:r>
              <a:rPr lang="en-US" sz="2000" b="1" i="1" dirty="0" smtClean="0"/>
              <a:t>Study </a:t>
            </a:r>
            <a:r>
              <a:rPr lang="en-US" sz="2000" b="1" i="1" dirty="0"/>
              <a:t>of the </a:t>
            </a:r>
            <a:r>
              <a:rPr lang="en-US" sz="2000" b="1" i="1" baseline="30000" dirty="0"/>
              <a:t>91</a:t>
            </a:r>
            <a:r>
              <a:rPr lang="en-US" sz="2000" b="1" i="1" dirty="0"/>
              <a:t>Zr(n, </a:t>
            </a:r>
            <a:r>
              <a:rPr lang="en-US" sz="2000" b="1" i="1" dirty="0" err="1"/>
              <a:t>γ</a:t>
            </a:r>
            <a:r>
              <a:rPr lang="en-US" sz="2000" b="1" i="1" dirty="0"/>
              <a:t>) reaction up to 26 </a:t>
            </a:r>
            <a:r>
              <a:rPr lang="en-US" sz="2000" b="1" i="1" dirty="0" err="1" smtClean="0"/>
              <a:t>keV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en-US" sz="2000" dirty="0">
                <a:solidFill>
                  <a:srgbClr val="FF0000"/>
                </a:solidFill>
              </a:rPr>
              <a:t>G. Tagliente et al., PRC </a:t>
            </a:r>
            <a:r>
              <a:rPr lang="en-US" sz="2000" dirty="0" smtClean="0">
                <a:solidFill>
                  <a:srgbClr val="FF0000"/>
                </a:solidFill>
              </a:rPr>
              <a:t>78(</a:t>
            </a:r>
            <a:r>
              <a:rPr lang="en-US" sz="2000" dirty="0">
                <a:solidFill>
                  <a:srgbClr val="FF0000"/>
                </a:solidFill>
              </a:rPr>
              <a:t>2008)</a:t>
            </a:r>
          </a:p>
          <a:p>
            <a:pPr algn="l"/>
            <a:r>
              <a:rPr lang="en-US" sz="2000" b="1" i="1" dirty="0"/>
              <a:t>The </a:t>
            </a:r>
            <a:r>
              <a:rPr lang="en-US" sz="2000" b="1" i="1" baseline="30000" dirty="0"/>
              <a:t>92</a:t>
            </a:r>
            <a:r>
              <a:rPr lang="en-US" sz="2000" b="1" i="1" dirty="0"/>
              <a:t>Zr(</a:t>
            </a:r>
            <a:r>
              <a:rPr lang="en-US" sz="2000" b="1" i="1" dirty="0" err="1"/>
              <a:t>n,γ</a:t>
            </a:r>
            <a:r>
              <a:rPr lang="en-US" sz="2000" b="1" i="1" dirty="0"/>
              <a:t>) reaction and its implications on stellar </a:t>
            </a:r>
            <a:r>
              <a:rPr lang="en-US" sz="2000" b="1" i="1" dirty="0" err="1" smtClean="0"/>
              <a:t>nucleosynthesis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G</a:t>
            </a:r>
            <a:r>
              <a:rPr lang="en-US" sz="2000" dirty="0">
                <a:solidFill>
                  <a:srgbClr val="FF0000"/>
                </a:solidFill>
              </a:rPr>
              <a:t>. Tagliente et al., PRC </a:t>
            </a:r>
            <a:r>
              <a:rPr lang="en-US" sz="2000" dirty="0" smtClean="0">
                <a:solidFill>
                  <a:srgbClr val="FF0000"/>
                </a:solidFill>
              </a:rPr>
              <a:t>81(2010)</a:t>
            </a:r>
          </a:p>
          <a:p>
            <a:pPr algn="l"/>
            <a:r>
              <a:rPr lang="en-US" sz="2000" b="1" i="1" dirty="0"/>
              <a:t>Neutron capture on </a:t>
            </a:r>
            <a:r>
              <a:rPr lang="en-US" sz="2000" b="1" i="1" baseline="30000" dirty="0"/>
              <a:t>94</a:t>
            </a:r>
            <a:r>
              <a:rPr lang="en-US" sz="2000" b="1" i="1" dirty="0"/>
              <a:t>Zr: Resonance parameters and </a:t>
            </a:r>
            <a:r>
              <a:rPr lang="en-US" sz="2000" b="1" i="1" dirty="0" err="1"/>
              <a:t>Maxwellian</a:t>
            </a:r>
            <a:r>
              <a:rPr lang="en-US" sz="2000" b="1" i="1" dirty="0"/>
              <a:t>-averaged cross </a:t>
            </a:r>
            <a:r>
              <a:rPr lang="en-US" sz="2000" b="1" i="1" dirty="0" smtClean="0"/>
              <a:t>sections</a:t>
            </a:r>
            <a:r>
              <a:rPr lang="en-US" sz="2000" dirty="0" smtClean="0"/>
              <a:t>: </a:t>
            </a:r>
            <a:r>
              <a:rPr lang="en-US" sz="2000" dirty="0">
                <a:solidFill>
                  <a:srgbClr val="FF0000"/>
                </a:solidFill>
              </a:rPr>
              <a:t>G. Tagliente et al., PRC </a:t>
            </a:r>
            <a:r>
              <a:rPr lang="en-US" sz="2000" dirty="0" smtClean="0">
                <a:solidFill>
                  <a:srgbClr val="FF0000"/>
                </a:solidFill>
              </a:rPr>
              <a:t>84(2011)</a:t>
            </a:r>
            <a:endParaRPr lang="en-US" sz="2000" dirty="0">
              <a:solidFill>
                <a:srgbClr val="FF0000"/>
              </a:solidFill>
            </a:endParaRPr>
          </a:p>
          <a:p>
            <a:pPr algn="l"/>
            <a:r>
              <a:rPr lang="en-US" sz="2000" b="1" i="1" baseline="30000" dirty="0"/>
              <a:t>96</a:t>
            </a:r>
            <a:r>
              <a:rPr lang="en-US" sz="2000" b="1" i="1" dirty="0"/>
              <a:t>Zr(n, </a:t>
            </a:r>
            <a:r>
              <a:rPr lang="en-US" sz="2000" b="1" i="1" dirty="0" err="1"/>
              <a:t>γ</a:t>
            </a:r>
            <a:r>
              <a:rPr lang="en-US" sz="2000" b="1" i="1" dirty="0"/>
              <a:t>) measurement at the </a:t>
            </a:r>
            <a:r>
              <a:rPr lang="en-US" sz="2000" b="1" i="1" dirty="0" err="1" smtClean="0"/>
              <a:t>n_TOF</a:t>
            </a:r>
            <a:r>
              <a:rPr lang="en-US" sz="2000" b="1" i="1" dirty="0" smtClean="0"/>
              <a:t> </a:t>
            </a:r>
            <a:r>
              <a:rPr lang="en-US" sz="2000" b="1" i="1" dirty="0"/>
              <a:t>facility at </a:t>
            </a:r>
            <a:r>
              <a:rPr lang="en-US" sz="2000" b="1" i="1" dirty="0" smtClean="0"/>
              <a:t>CERN</a:t>
            </a:r>
            <a:r>
              <a:rPr lang="en-US" sz="2000" dirty="0" smtClean="0"/>
              <a:t>: </a:t>
            </a:r>
            <a:r>
              <a:rPr lang="en-US" sz="2000" dirty="0">
                <a:solidFill>
                  <a:srgbClr val="FF0000"/>
                </a:solidFill>
              </a:rPr>
              <a:t>G. Tagliente et al., PRC </a:t>
            </a:r>
            <a:r>
              <a:rPr lang="en-US" sz="2000" dirty="0" smtClean="0">
                <a:solidFill>
                  <a:srgbClr val="FF0000"/>
                </a:solidFill>
              </a:rPr>
              <a:t>accepted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4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8" name="Picture 4" descr="zr93_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676400"/>
            <a:ext cx="3733800" cy="2676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3110" name="Picture 6" descr="zr9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3276600"/>
            <a:ext cx="3962400" cy="2957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3743-3EE0-014C-99FA-05ABE52AA8A4}" type="slidenum">
              <a:rPr lang="en-US"/>
              <a:pPr/>
              <a:t>12</a:t>
            </a:fld>
            <a:endParaRPr lang="en-US"/>
          </a:p>
        </p:txBody>
      </p:sp>
      <p:sp>
        <p:nvSpPr>
          <p:cNvPr id="303112" name="Text Box 8"/>
          <p:cNvSpPr txBox="1">
            <a:spLocks noChangeArrowheads="1"/>
          </p:cNvSpPr>
          <p:nvPr/>
        </p:nvSpPr>
        <p:spPr bwMode="auto">
          <a:xfrm>
            <a:off x="381000" y="4876800"/>
            <a:ext cx="42672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Yield – nat. radioactivity of the sample</a:t>
            </a:r>
          </a:p>
          <a:p>
            <a:r>
              <a:rPr lang="en-US" sz="2000">
                <a:solidFill>
                  <a:srgbClr val="FF3300"/>
                </a:solidFill>
              </a:rPr>
              <a:t>overall background</a:t>
            </a:r>
          </a:p>
        </p:txBody>
      </p:sp>
      <p:sp>
        <p:nvSpPr>
          <p:cNvPr id="303113" name="Text Box 9"/>
          <p:cNvSpPr txBox="1">
            <a:spLocks noChangeArrowheads="1"/>
          </p:cNvSpPr>
          <p:nvPr/>
        </p:nvSpPr>
        <p:spPr bwMode="auto">
          <a:xfrm>
            <a:off x="3200400" y="2209800"/>
            <a:ext cx="762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aseline="30000"/>
              <a:t>93</a:t>
            </a:r>
            <a:r>
              <a:rPr lang="en-US"/>
              <a:t>Zr</a:t>
            </a:r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4191000" y="2286000"/>
            <a:ext cx="4038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/>
              <a:t>raw Yield</a:t>
            </a:r>
          </a:p>
          <a:p>
            <a:pPr algn="l"/>
            <a:r>
              <a:rPr lang="en-US" sz="2000">
                <a:solidFill>
                  <a:srgbClr val="0000FF"/>
                </a:solidFill>
              </a:rPr>
              <a:t>Natural radioactivity of the sample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3600" dirty="0" smtClean="0"/>
              <a:t>Results </a:t>
            </a:r>
            <a:r>
              <a:rPr lang="en-US" sz="3600" dirty="0"/>
              <a:t>- </a:t>
            </a:r>
            <a:r>
              <a:rPr lang="en-US" sz="3600" baseline="30000" dirty="0"/>
              <a:t>93</a:t>
            </a:r>
            <a:r>
              <a:rPr lang="en-US" sz="3600" dirty="0"/>
              <a:t>Zr yield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822" name="Picture 74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83405"/>
            <a:ext cx="453650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9" name="CasellaDiTesto 7488"/>
          <p:cNvSpPr txBox="1"/>
          <p:nvPr/>
        </p:nvSpPr>
        <p:spPr>
          <a:xfrm>
            <a:off x="2654919" y="370774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-25000" dirty="0" smtClean="0"/>
              <a:t>n</a:t>
            </a:r>
            <a:r>
              <a:rPr lang="it-IT" dirty="0" smtClean="0"/>
              <a:t>(</a:t>
            </a:r>
            <a:r>
              <a:rPr lang="it-IT" dirty="0" err="1" smtClean="0"/>
              <a:t>eV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7490" name="CasellaDiTesto 7489"/>
          <p:cNvSpPr txBox="1"/>
          <p:nvPr/>
        </p:nvSpPr>
        <p:spPr>
          <a:xfrm rot="-5400000">
            <a:off x="-518482" y="1718519"/>
            <a:ext cx="244827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it-IT" sz="2000" dirty="0" smtClean="0"/>
          </a:p>
          <a:p>
            <a:pPr algn="ctr"/>
            <a:r>
              <a:rPr lang="it-IT" dirty="0" err="1" smtClean="0"/>
              <a:t>Yield</a:t>
            </a:r>
            <a:endParaRPr lang="it-IT" dirty="0"/>
          </a:p>
        </p:txBody>
      </p:sp>
      <p:graphicFrame>
        <p:nvGraphicFramePr>
          <p:cNvPr id="7491" name="Group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306951"/>
              </p:ext>
            </p:extLst>
          </p:nvPr>
        </p:nvGraphicFramePr>
        <p:xfrm>
          <a:off x="5427087" y="1139253"/>
          <a:ext cx="2889329" cy="3297859"/>
        </p:xfrm>
        <a:graphic>
          <a:graphicData uri="http://schemas.openxmlformats.org/drawingml/2006/table">
            <a:tbl>
              <a:tblPr/>
              <a:tblGrid>
                <a:gridCol w="889830"/>
                <a:gridCol w="1999499"/>
              </a:tblGrid>
              <a:tr h="818397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 range (keV)</a:t>
                      </a:r>
                    </a:p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n_TOF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67010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0.01 -  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47212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91</a:t>
                      </a: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0.01 - 26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391310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92</a:t>
                      </a: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– 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391310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</a:t>
                      </a: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–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391310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</a:t>
                      </a: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– 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391310"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96</a:t>
                      </a: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222875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 – 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7492" name="CasellaDiTesto 7491"/>
          <p:cNvSpPr txBox="1"/>
          <p:nvPr/>
        </p:nvSpPr>
        <p:spPr>
          <a:xfrm>
            <a:off x="3178592" y="118746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30000" dirty="0" smtClean="0"/>
              <a:t>92</a:t>
            </a:r>
            <a:r>
              <a:rPr lang="it-IT" dirty="0" smtClean="0"/>
              <a:t>Zr</a:t>
            </a:r>
            <a:endParaRPr lang="it-IT" dirty="0"/>
          </a:p>
        </p:txBody>
      </p:sp>
      <p:pic>
        <p:nvPicPr>
          <p:cNvPr id="7493" name="Picture 7" descr="zr93"/>
          <p:cNvPicPr>
            <a:picLocks noChangeAspect="1" noChangeArrowheads="1"/>
          </p:cNvPicPr>
          <p:nvPr/>
        </p:nvPicPr>
        <p:blipFill>
          <a:blip r:embed="rId4" cstate="print"/>
          <a:srcRect t="6491" r="9999"/>
          <a:stretch>
            <a:fillRect/>
          </a:stretch>
        </p:blipFill>
        <p:spPr bwMode="auto">
          <a:xfrm>
            <a:off x="-72009" y="3886200"/>
            <a:ext cx="5292081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95" name="CasellaDiTesto 7494"/>
          <p:cNvSpPr txBox="1"/>
          <p:nvPr/>
        </p:nvSpPr>
        <p:spPr>
          <a:xfrm>
            <a:off x="2627784" y="6412468"/>
            <a:ext cx="9765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-25000" dirty="0" smtClean="0"/>
              <a:t>n</a:t>
            </a:r>
            <a:r>
              <a:rPr lang="it-IT" dirty="0" smtClean="0"/>
              <a:t>(</a:t>
            </a:r>
            <a:r>
              <a:rPr lang="it-IT" dirty="0" err="1" smtClean="0"/>
              <a:t>eV</a:t>
            </a:r>
            <a:r>
              <a:rPr lang="it-IT" dirty="0" smtClean="0"/>
              <a:t>)    </a:t>
            </a:r>
            <a:endParaRPr lang="it-IT" dirty="0"/>
          </a:p>
        </p:txBody>
      </p:sp>
      <p:sp>
        <p:nvSpPr>
          <p:cNvPr id="7496" name="CasellaDiTesto 7495"/>
          <p:cNvSpPr txBox="1"/>
          <p:nvPr/>
        </p:nvSpPr>
        <p:spPr>
          <a:xfrm>
            <a:off x="5558995" y="4593902"/>
            <a:ext cx="2826415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it-IT" sz="1400" dirty="0" smtClean="0"/>
              <a:t>The n_TOF data have to be</a:t>
            </a:r>
          </a:p>
          <a:p>
            <a:pPr algn="l"/>
            <a:r>
              <a:rPr lang="it-IT" sz="1400" dirty="0" smtClean="0"/>
              <a:t>complemented with a data library</a:t>
            </a:r>
          </a:p>
          <a:p>
            <a:pPr algn="l"/>
            <a:r>
              <a:rPr lang="it-IT" sz="1400" dirty="0" err="1" smtClean="0"/>
              <a:t>Jendl</a:t>
            </a:r>
            <a:r>
              <a:rPr lang="it-IT" sz="1400" dirty="0" smtClean="0"/>
              <a:t> 3.3 and ENDF IV </a:t>
            </a:r>
            <a:endParaRPr lang="it-IT" sz="14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Results : MACS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xperimental energy ranges</a:t>
            </a:r>
            <a:endParaRPr lang="en-US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asellaDiTesto 7491"/>
          <p:cNvSpPr txBox="1"/>
          <p:nvPr/>
        </p:nvSpPr>
        <p:spPr>
          <a:xfrm>
            <a:off x="3330992" y="435581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30000" dirty="0" smtClean="0"/>
              <a:t>93</a:t>
            </a:r>
            <a:r>
              <a:rPr lang="it-IT" dirty="0" smtClean="0"/>
              <a:t>Zr</a:t>
            </a:r>
            <a:endParaRPr lang="it-IT" dirty="0"/>
          </a:p>
        </p:txBody>
      </p:sp>
      <p:sp>
        <p:nvSpPr>
          <p:cNvPr id="15" name="CasellaDiTesto 7489"/>
          <p:cNvSpPr txBox="1"/>
          <p:nvPr/>
        </p:nvSpPr>
        <p:spPr>
          <a:xfrm rot="16200000">
            <a:off x="-634390" y="4852010"/>
            <a:ext cx="244827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it-IT" sz="2000" dirty="0" smtClean="0"/>
          </a:p>
          <a:p>
            <a:pPr algn="ctr"/>
            <a:r>
              <a:rPr lang="it-IT" dirty="0" err="1" smtClean="0"/>
              <a:t>Yield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40534" y="533400"/>
            <a:ext cx="6054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axwellian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veraged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ross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ections(MACS)</a:t>
            </a:r>
            <a:endParaRPr lang="en-US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08400" y="3265200"/>
            <a:ext cx="833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5222875" eaLnBrk="1" hangingPunct="1">
              <a:spcBef>
                <a:spcPts val="0"/>
              </a:spcBef>
            </a:pPr>
            <a:r>
              <a:rPr lang="it-IT" sz="1400" b="1" dirty="0">
                <a:solidFill>
                  <a:srgbClr val="FF0000"/>
                </a:solidFill>
              </a:rPr>
              <a:t>0.01 – 8</a:t>
            </a:r>
          </a:p>
        </p:txBody>
      </p:sp>
    </p:spTree>
    <p:extLst>
      <p:ext uri="{BB962C8B-B14F-4D97-AF65-F5344CB8AC3E}">
        <p14:creationId xmlns:p14="http://schemas.microsoft.com/office/powerpoint/2010/main" val="389254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Immagine 11" descr="MACS_93_3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623298"/>
            <a:ext cx="5257800" cy="4853702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MACS: results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8404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93</a:t>
            </a:r>
            <a:r>
              <a:rPr lang="en-US" dirty="0" smtClean="0"/>
              <a:t>Zr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3505200"/>
            <a:ext cx="1800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Prelimirary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845403"/>
            <a:ext cx="8458200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The </a:t>
            </a:r>
            <a:r>
              <a:rPr lang="en-US" baseline="30000" dirty="0" smtClean="0"/>
              <a:t>93</a:t>
            </a:r>
            <a:r>
              <a:rPr lang="en-US" dirty="0" smtClean="0"/>
              <a:t>Zr cross sections measured at </a:t>
            </a:r>
            <a:r>
              <a:rPr lang="en-US" dirty="0" err="1" smtClean="0"/>
              <a:t>n_TOF</a:t>
            </a:r>
            <a:r>
              <a:rPr lang="en-US" dirty="0" smtClean="0"/>
              <a:t> are 35% lower than the previous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5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996463"/>
              </p:ext>
            </p:extLst>
          </p:nvPr>
        </p:nvGraphicFramePr>
        <p:xfrm>
          <a:off x="35496" y="1790362"/>
          <a:ext cx="3672407" cy="314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89"/>
                <a:gridCol w="1277359"/>
                <a:gridCol w="1277359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Isotope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KADoNiS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n_TOF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90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21 ± 2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91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60 ± 8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92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34 ± 6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93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95 ± 10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94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26 ± 1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95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79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30000" dirty="0" smtClean="0"/>
                        <a:t>96</a:t>
                      </a:r>
                      <a:r>
                        <a:rPr lang="it-IT" sz="2000" b="1" dirty="0" smtClean="0"/>
                        <a:t>Zr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10.7 ± 0.5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483768" y="215550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/>
              <a:t>19.3 ± 0.9</a:t>
            </a:r>
            <a:endParaRPr lang="it-IT" sz="1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555776" y="252483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/>
              <a:t>63 ± 4</a:t>
            </a:r>
            <a:endParaRPr lang="it-IT" sz="1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627784" y="29168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>
                <a:solidFill>
                  <a:schemeClr val="dk1"/>
                </a:solidFill>
              </a:rPr>
              <a:t>38 </a:t>
            </a:r>
            <a:r>
              <a:rPr lang="it-IT" sz="1800" dirty="0" smtClean="0"/>
              <a:t>± </a:t>
            </a:r>
            <a:r>
              <a:rPr lang="it-IT" sz="1800" dirty="0" smtClean="0">
                <a:solidFill>
                  <a:schemeClr val="dk1"/>
                </a:solidFill>
              </a:rPr>
              <a:t>3</a:t>
            </a:r>
            <a:endParaRPr lang="it-IT" sz="18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411760" y="374897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 smtClean="0">
                <a:solidFill>
                  <a:schemeClr val="dk1"/>
                </a:solidFill>
              </a:rPr>
              <a:t>30.5 </a:t>
            </a:r>
            <a:r>
              <a:rPr lang="it-IT" sz="1800" dirty="0" smtClean="0"/>
              <a:t>± </a:t>
            </a:r>
            <a:r>
              <a:rPr lang="it-IT" sz="1800" dirty="0" smtClean="0">
                <a:solidFill>
                  <a:schemeClr val="dk1"/>
                </a:solidFill>
              </a:rPr>
              <a:t>2</a:t>
            </a:r>
            <a:endParaRPr lang="it-IT" sz="18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411760" y="454105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8.9 </a:t>
            </a:r>
            <a:r>
              <a:rPr lang="it-IT" sz="1800" dirty="0" smtClean="0"/>
              <a:t>± 0.5</a:t>
            </a:r>
            <a:endParaRPr lang="it-IT" sz="18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555776" y="331692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rgbClr val="FF0000"/>
                </a:solidFill>
              </a:rPr>
              <a:t>65.1 </a:t>
            </a:r>
            <a:r>
              <a:rPr lang="it-IT" sz="1800" b="1" dirty="0" smtClean="0">
                <a:solidFill>
                  <a:srgbClr val="FF0000"/>
                </a:solidFill>
              </a:rPr>
              <a:t>± 3</a:t>
            </a:r>
            <a:endParaRPr lang="it-IT" sz="18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339752" y="410901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rgbClr val="FF0000"/>
                </a:solidFill>
              </a:rPr>
              <a:t>18.9 </a:t>
            </a:r>
            <a:r>
              <a:rPr lang="it-IT" sz="1800" b="1" dirty="0" smtClean="0">
                <a:solidFill>
                  <a:srgbClr val="FF0000"/>
                </a:solidFill>
              </a:rPr>
              <a:t>± 0.9</a:t>
            </a:r>
            <a:endParaRPr lang="it-IT" sz="1800" b="1" dirty="0">
              <a:solidFill>
                <a:srgbClr val="FF00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MACS:@ 30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keV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Immagine 14" descr="MACS_95_5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3901" y="1124744"/>
            <a:ext cx="5370667" cy="4957896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35496" y="1412776"/>
            <a:ext cx="13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MACS in </a:t>
            </a:r>
            <a:r>
              <a:rPr lang="it-IT" sz="1400" dirty="0" err="1" smtClean="0"/>
              <a:t>mbarn</a:t>
            </a:r>
            <a:endParaRPr lang="it-IT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36358" y="5661248"/>
            <a:ext cx="686471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Times New Roman"/>
                <a:cs typeface="Times New Roman"/>
              </a:rPr>
              <a:t>KADoNIS</a:t>
            </a:r>
            <a:r>
              <a:rPr lang="en-US" sz="1800" dirty="0" smtClean="0">
                <a:latin typeface="Times New Roman"/>
                <a:cs typeface="Times New Roman"/>
              </a:rPr>
              <a:t>: 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K</a:t>
            </a:r>
            <a:r>
              <a:rPr lang="en-US" sz="1800" dirty="0" smtClean="0">
                <a:latin typeface="Times New Roman"/>
                <a:cs typeface="Times New Roman"/>
              </a:rPr>
              <a:t>arlsruhe 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1800" dirty="0" smtClean="0">
                <a:latin typeface="Times New Roman"/>
                <a:cs typeface="Times New Roman"/>
              </a:rPr>
              <a:t>strophysical 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lang="en-US" sz="1800" dirty="0" smtClean="0">
                <a:latin typeface="Times New Roman"/>
                <a:cs typeface="Times New Roman"/>
              </a:rPr>
              <a:t>atabase 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lang="en-US" sz="1800" dirty="0" smtClean="0">
                <a:latin typeface="Times New Roman"/>
                <a:cs typeface="Times New Roman"/>
              </a:rPr>
              <a:t>f </a:t>
            </a:r>
            <a:r>
              <a:rPr lang="en-US" sz="1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lang="en-US" sz="1800" dirty="0" err="1" smtClean="0">
                <a:latin typeface="Times New Roman"/>
                <a:cs typeface="Times New Roman"/>
              </a:rPr>
              <a:t>ucleosyntheis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smtClean="0">
                <a:latin typeface="Times New Roman"/>
                <a:cs typeface="Times New Roman"/>
              </a:rPr>
              <a:t>n </a:t>
            </a:r>
            <a:r>
              <a:rPr lang="en-US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lang="en-US" sz="1800" dirty="0" smtClean="0">
                <a:latin typeface="Times New Roman"/>
                <a:cs typeface="Times New Roman"/>
              </a:rPr>
              <a:t>tars</a:t>
            </a:r>
            <a:endParaRPr lang="en-US" sz="1800" dirty="0">
              <a:latin typeface="Times New Roman"/>
              <a:cs typeface="Times New Roman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03085"/>
              </p:ext>
            </p:extLst>
          </p:nvPr>
        </p:nvGraphicFramePr>
        <p:xfrm>
          <a:off x="1271499" y="1268760"/>
          <a:ext cx="6684877" cy="3288975"/>
        </p:xfrm>
        <a:graphic>
          <a:graphicData uri="http://schemas.openxmlformats.org/drawingml/2006/table">
            <a:tbl>
              <a:tblPr/>
              <a:tblGrid>
                <a:gridCol w="1135755"/>
                <a:gridCol w="1858734"/>
                <a:gridCol w="1858734"/>
                <a:gridCol w="1831654"/>
              </a:tblGrid>
              <a:tr h="1460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Nucleus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baseline="-25000" dirty="0" err="1">
                          <a:latin typeface="Times New Roman"/>
                          <a:ea typeface="Calibri"/>
                          <a:cs typeface="Times New Roman"/>
                        </a:rPr>
                        <a:t>ʘ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Normalized to N(Si)=10</a:t>
                      </a: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atoms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baseline="-25000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baseline="-25000" dirty="0" err="1">
                          <a:latin typeface="Times New Roman"/>
                          <a:ea typeface="Calibri"/>
                          <a:cs typeface="Times New Roman"/>
                        </a:rPr>
                        <a:t>ʘ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 %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Old MACS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baseline="-25000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baseline="-25000" dirty="0" err="1">
                          <a:latin typeface="Times New Roman"/>
                          <a:ea typeface="Calibri"/>
                          <a:cs typeface="Times New Roman"/>
                        </a:rPr>
                        <a:t>ʘ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 %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_TOF MACS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54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5.546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0.789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0.844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1.21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1.066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1.024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1.848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1.052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0.981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1.873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1.217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1.152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5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0.302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0.842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0.321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0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Astrophysical implication: Abundances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124271"/>
            <a:ext cx="808362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dirty="0" smtClean="0"/>
              <a:t>The s-abundances, N</a:t>
            </a:r>
            <a:r>
              <a:rPr lang="en-US" sz="1800" baseline="-25000" dirty="0" smtClean="0"/>
              <a:t>s</a:t>
            </a:r>
            <a:r>
              <a:rPr lang="en-US" sz="1800" dirty="0" smtClean="0"/>
              <a:t>, are calculated using the TP stellar model for low mass AGB star (1.5 - 3 M</a:t>
            </a:r>
            <a:r>
              <a:rPr lang="en-US" sz="1800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sz="1800" dirty="0" smtClean="0"/>
              <a:t>), accuracy 8%.</a:t>
            </a:r>
          </a:p>
          <a:p>
            <a:pPr algn="l">
              <a:spcBef>
                <a:spcPts val="0"/>
              </a:spcBef>
            </a:pPr>
            <a:r>
              <a:rPr lang="en-US" sz="1800" dirty="0" smtClean="0"/>
              <a:t>Old MACS are from the </a:t>
            </a:r>
            <a:r>
              <a:rPr lang="en-US" sz="1800" dirty="0" err="1" smtClean="0"/>
              <a:t>KADoNiS</a:t>
            </a:r>
            <a:r>
              <a:rPr lang="en-US" sz="1800" dirty="0" smtClean="0"/>
              <a:t> data base 2008. Since 2009 the databases has been update at the new </a:t>
            </a:r>
            <a:r>
              <a:rPr lang="en-US" sz="1800" dirty="0" err="1" smtClean="0"/>
              <a:t>n_TOF</a:t>
            </a:r>
            <a:r>
              <a:rPr lang="en-US" sz="1800" dirty="0" smtClean="0"/>
              <a:t> data, as the new data are </a:t>
            </a:r>
            <a:r>
              <a:rPr lang="en-US" sz="1800" dirty="0" err="1" smtClean="0"/>
              <a:t>relased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281892" y="4724400"/>
            <a:ext cx="6185708" cy="36933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/>
              <a:t>Solar abundances, N</a:t>
            </a:r>
            <a:r>
              <a:rPr lang="en-US" sz="1800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sz="1800" dirty="0" smtClean="0"/>
              <a:t>, from  </a:t>
            </a:r>
            <a:r>
              <a:rPr lang="en-US" sz="1800" dirty="0" err="1" smtClean="0"/>
              <a:t>Lodders</a:t>
            </a:r>
            <a:r>
              <a:rPr lang="en-US" sz="1800" dirty="0" smtClean="0"/>
              <a:t> 2009, accuracy 10%</a:t>
            </a:r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zrnuclidech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79487"/>
            <a:ext cx="9144000" cy="5192713"/>
          </a:xfrm>
        </p:spPr>
      </p:pic>
      <p:cxnSp>
        <p:nvCxnSpPr>
          <p:cNvPr id="31747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4876800" y="2393776"/>
            <a:ext cx="304800" cy="3048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76200" y="3917776"/>
            <a:ext cx="8534400" cy="20005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AU" sz="3200" dirty="0"/>
              <a:t>A lower </a:t>
            </a:r>
            <a:r>
              <a:rPr lang="en-AU" sz="3200" baseline="30000" dirty="0"/>
              <a:t>93</a:t>
            </a:r>
            <a:r>
              <a:rPr lang="en-AU" sz="3200" dirty="0"/>
              <a:t>Zr(</a:t>
            </a:r>
            <a:r>
              <a:rPr lang="en-AU" sz="3200" dirty="0" err="1"/>
              <a:t>n,</a:t>
            </a:r>
            <a:r>
              <a:rPr lang="en-AU" sz="3200" dirty="0" err="1">
                <a:latin typeface="Symbol" pitchFamily="18" charset="2"/>
              </a:rPr>
              <a:t>g</a:t>
            </a:r>
            <a:r>
              <a:rPr lang="en-AU" sz="3200" dirty="0"/>
              <a:t>) value means that more </a:t>
            </a:r>
            <a:r>
              <a:rPr lang="en-AU" sz="3200" baseline="30000" dirty="0"/>
              <a:t>93</a:t>
            </a:r>
            <a:r>
              <a:rPr lang="en-AU" sz="3200" dirty="0"/>
              <a:t>Zr is produced. After </a:t>
            </a:r>
            <a:r>
              <a:rPr lang="en-AU" sz="3200" dirty="0">
                <a:solidFill>
                  <a:srgbClr val="FF0000"/>
                </a:solidFill>
              </a:rPr>
              <a:t>radiogenic decay</a:t>
            </a:r>
            <a:r>
              <a:rPr lang="en-AU" sz="3200" dirty="0"/>
              <a:t> of </a:t>
            </a:r>
            <a:r>
              <a:rPr lang="en-AU" sz="3200" baseline="30000" dirty="0"/>
              <a:t>93</a:t>
            </a:r>
            <a:r>
              <a:rPr lang="en-AU" sz="3200" dirty="0"/>
              <a:t>Zr more </a:t>
            </a:r>
            <a:r>
              <a:rPr lang="en-AU" sz="3200" dirty="0" err="1"/>
              <a:t>Nb</a:t>
            </a:r>
            <a:r>
              <a:rPr lang="en-AU" sz="3200" dirty="0"/>
              <a:t> will result</a:t>
            </a:r>
            <a:r>
              <a:rPr lang="en-AU" sz="3200" dirty="0" smtClean="0"/>
              <a:t>.</a:t>
            </a:r>
            <a:endParaRPr lang="en-AU" sz="3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AU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8600" y="5486400"/>
            <a:ext cx="86868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4400" dirty="0">
                <a:solidFill>
                  <a:schemeClr val="tx2"/>
                </a:solidFill>
              </a:rPr>
              <a:t>The final result is ~50% more </a:t>
            </a:r>
            <a:r>
              <a:rPr lang="en-AU" sz="4400" dirty="0" err="1">
                <a:solidFill>
                  <a:schemeClr val="tx2"/>
                </a:solidFill>
              </a:rPr>
              <a:t>Nb</a:t>
            </a:r>
            <a:r>
              <a:rPr lang="en-AU" sz="4400" dirty="0">
                <a:solidFill>
                  <a:schemeClr val="tx2"/>
                </a:solidFill>
              </a:rPr>
              <a:t>!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Astrophysical implication: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Zr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Nb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65125"/>
          </a:xfrm>
        </p:spPr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0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28"/>
          <p:cNvSpPr txBox="1">
            <a:spLocks noChangeArrowheads="1"/>
          </p:cNvSpPr>
          <p:nvPr/>
        </p:nvSpPr>
        <p:spPr bwMode="auto">
          <a:xfrm>
            <a:off x="7010400" y="86886"/>
            <a:ext cx="2209800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 Mass, </a:t>
            </a:r>
            <a:r>
              <a:rPr lang="en-AU" sz="2000" dirty="0" err="1"/>
              <a:t>Metallicity</a:t>
            </a: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1.8, 0.01 ~ 0.7 Z</a:t>
            </a:r>
            <a:r>
              <a:rPr lang="en-AU" sz="2000" baseline="-25000" dirty="0">
                <a:latin typeface="Wingdings" charset="2"/>
              </a:rPr>
              <a:t></a:t>
            </a:r>
            <a:endParaRPr lang="en-AU" sz="2000" baseline="-25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  3,  0.01 ~ 0.7 Z</a:t>
            </a:r>
            <a:r>
              <a:rPr lang="en-AU" sz="2000" baseline="-25000" dirty="0">
                <a:latin typeface="Wingdings" charset="2"/>
              </a:rPr>
              <a:t></a:t>
            </a:r>
            <a:r>
              <a:rPr lang="en-AU" sz="2000" dirty="0"/>
              <a:t> 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  3,  0.02 ~ 1.5 Z</a:t>
            </a:r>
            <a:r>
              <a:rPr lang="en-AU" sz="2000" baseline="-25000" dirty="0">
                <a:latin typeface="Wingdings" charset="2"/>
              </a:rPr>
              <a:t></a:t>
            </a: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 smtClean="0"/>
              <a:t>3</a:t>
            </a:r>
            <a:r>
              <a:rPr lang="en-AU" sz="2000" dirty="0"/>
              <a:t>,  0.03 ~ 2 Z</a:t>
            </a:r>
            <a:r>
              <a:rPr lang="en-AU" sz="2000" baseline="-25000" dirty="0">
                <a:latin typeface="Wingdings" charset="2"/>
              </a:rPr>
              <a:t></a:t>
            </a:r>
            <a:endParaRPr lang="en-AU" sz="2000" dirty="0"/>
          </a:p>
        </p:txBody>
      </p:sp>
      <p:sp>
        <p:nvSpPr>
          <p:cNvPr id="35843" name="Diamond 27"/>
          <p:cNvSpPr>
            <a:spLocks noChangeArrowheads="1"/>
          </p:cNvSpPr>
          <p:nvPr/>
        </p:nvSpPr>
        <p:spPr bwMode="auto">
          <a:xfrm>
            <a:off x="6781800" y="533400"/>
            <a:ext cx="228600" cy="228600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4" name="Isosceles Triangle 26"/>
          <p:cNvSpPr>
            <a:spLocks noChangeArrowheads="1"/>
          </p:cNvSpPr>
          <p:nvPr/>
        </p:nvSpPr>
        <p:spPr bwMode="auto">
          <a:xfrm>
            <a:off x="6781800" y="914400"/>
            <a:ext cx="2286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5" name="Oval 24"/>
          <p:cNvSpPr>
            <a:spLocks noChangeArrowheads="1"/>
          </p:cNvSpPr>
          <p:nvPr/>
        </p:nvSpPr>
        <p:spPr bwMode="auto">
          <a:xfrm>
            <a:off x="6781800" y="1371600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6" name="Rectangle 25"/>
          <p:cNvSpPr>
            <a:spLocks noChangeArrowheads="1"/>
          </p:cNvSpPr>
          <p:nvPr/>
        </p:nvSpPr>
        <p:spPr bwMode="auto">
          <a:xfrm>
            <a:off x="6781800" y="1828800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7" name="TextBox 28"/>
          <p:cNvSpPr txBox="1">
            <a:spLocks noChangeArrowheads="1"/>
          </p:cNvSpPr>
          <p:nvPr/>
        </p:nvSpPr>
        <p:spPr bwMode="auto">
          <a:xfrm>
            <a:off x="7391400" y="2117725"/>
            <a:ext cx="1219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 err="1"/>
              <a:t>M</a:t>
            </a:r>
            <a:r>
              <a:rPr lang="en-AU" sz="2000" baseline="-25000" dirty="0" err="1"/>
              <a:t>mix</a:t>
            </a:r>
            <a:r>
              <a:rPr lang="en-AU" sz="2000" dirty="0"/>
              <a:t>(M</a:t>
            </a:r>
            <a:r>
              <a:rPr lang="en-AU" sz="2000" baseline="-25000" dirty="0">
                <a:latin typeface="Wingdings" charset="2"/>
              </a:rPr>
              <a:t></a:t>
            </a:r>
            <a:r>
              <a:rPr lang="en-AU" sz="2000" dirty="0"/>
              <a:t>)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0.002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0.0005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AU" sz="2000" dirty="0"/>
              <a:t>0.0002</a:t>
            </a:r>
          </a:p>
        </p:txBody>
      </p:sp>
      <p:sp>
        <p:nvSpPr>
          <p:cNvPr id="35848" name="Rectangle 25"/>
          <p:cNvSpPr>
            <a:spLocks noChangeArrowheads="1"/>
          </p:cNvSpPr>
          <p:nvPr/>
        </p:nvSpPr>
        <p:spPr bwMode="auto">
          <a:xfrm>
            <a:off x="7086600" y="2590800"/>
            <a:ext cx="228600" cy="228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5849" name="Rectangle 25"/>
          <p:cNvSpPr>
            <a:spLocks noChangeArrowheads="1"/>
          </p:cNvSpPr>
          <p:nvPr/>
        </p:nvSpPr>
        <p:spPr bwMode="auto">
          <a:xfrm>
            <a:off x="7086600" y="3429000"/>
            <a:ext cx="228600" cy="228600"/>
          </a:xfrm>
          <a:prstGeom prst="rect">
            <a:avLst/>
          </a:prstGeom>
          <a:solidFill>
            <a:srgbClr val="FF48B2"/>
          </a:solidFill>
          <a:ln w="9525">
            <a:solidFill>
              <a:srgbClr val="FF48B2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7086600" y="2971800"/>
            <a:ext cx="228600" cy="228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pic>
        <p:nvPicPr>
          <p:cNvPr id="35851" name="Picture 19" descr="ZrNb_90123456_2_lweight2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-156121"/>
            <a:ext cx="6248400" cy="754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2" name="TextBox 20"/>
          <p:cNvSpPr txBox="1">
            <a:spLocks noChangeArrowheads="1"/>
          </p:cNvSpPr>
          <p:nvPr/>
        </p:nvSpPr>
        <p:spPr bwMode="auto">
          <a:xfrm rot="-2366628">
            <a:off x="4802725" y="1996723"/>
            <a:ext cx="925754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600" b="1" dirty="0"/>
              <a:t>old rate</a:t>
            </a:r>
          </a:p>
        </p:txBody>
      </p:sp>
      <p:sp>
        <p:nvSpPr>
          <p:cNvPr id="35855" name="TextBox 14"/>
          <p:cNvSpPr txBox="1">
            <a:spLocks noChangeArrowheads="1"/>
          </p:cNvSpPr>
          <p:nvPr/>
        </p:nvSpPr>
        <p:spPr bwMode="auto">
          <a:xfrm>
            <a:off x="6858000" y="4267200"/>
            <a:ext cx="2133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ts val="0"/>
              </a:spcBef>
            </a:pPr>
            <a:r>
              <a:rPr lang="en-AU" dirty="0"/>
              <a:t>With the new </a:t>
            </a:r>
            <a:r>
              <a:rPr lang="en-AU" baseline="30000" dirty="0"/>
              <a:t>93</a:t>
            </a:r>
            <a:r>
              <a:rPr lang="en-AU" dirty="0"/>
              <a:t>Zr(</a:t>
            </a:r>
            <a:r>
              <a:rPr lang="en-AU" dirty="0" err="1"/>
              <a:t>n,</a:t>
            </a:r>
            <a:r>
              <a:rPr lang="en-AU" dirty="0" err="1">
                <a:latin typeface="Symbol" charset="2"/>
              </a:rPr>
              <a:t>g</a:t>
            </a:r>
            <a:r>
              <a:rPr lang="en-AU" dirty="0"/>
              <a:t>) </a:t>
            </a:r>
            <a:r>
              <a:rPr lang="en-AU" dirty="0" smtClean="0"/>
              <a:t>cross </a:t>
            </a:r>
            <a:r>
              <a:rPr lang="en-AU" dirty="0"/>
              <a:t>section the problem is solved.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55320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r>
              <a:rPr lang="en-AU" b="1" dirty="0"/>
              <a:t>Elemental </a:t>
            </a:r>
            <a:r>
              <a:rPr lang="en-AU" b="1" dirty="0" err="1"/>
              <a:t>Nb</a:t>
            </a:r>
            <a:r>
              <a:rPr lang="en-AU" b="1" dirty="0"/>
              <a:t> and </a:t>
            </a:r>
            <a:r>
              <a:rPr lang="en-AU" b="1" dirty="0" err="1"/>
              <a:t>Zr</a:t>
            </a:r>
            <a:r>
              <a:rPr lang="en-AU" b="1" dirty="0"/>
              <a:t> abundances in </a:t>
            </a:r>
            <a:r>
              <a:rPr lang="en-AU" b="1" dirty="0" err="1"/>
              <a:t>SiC</a:t>
            </a:r>
            <a:endParaRPr lang="en-A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" y="5867400"/>
            <a:ext cx="678180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BUT!!!</a:t>
            </a:r>
          </a:p>
          <a:p>
            <a:pPr algn="l"/>
            <a:r>
              <a:rPr lang="en-US" sz="1600" dirty="0" smtClean="0"/>
              <a:t>The data, specially for the </a:t>
            </a:r>
            <a:r>
              <a:rPr lang="en-US" sz="1600" baseline="30000" dirty="0" smtClean="0"/>
              <a:t>93</a:t>
            </a:r>
            <a:r>
              <a:rPr lang="en-US" sz="1600" dirty="0" smtClean="0"/>
              <a:t>Zr, have to be confirmed with new data in a wider neutron energy range </a:t>
            </a:r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53200" y="6477000"/>
            <a:ext cx="2895600" cy="365125"/>
          </a:xfrm>
        </p:spPr>
        <p:txBody>
          <a:bodyPr/>
          <a:lstStyle/>
          <a:p>
            <a:r>
              <a:rPr lang="en-US" dirty="0" smtClean="0"/>
              <a:t>G. Tagliente (INFN Italy)  @ INTC 03/11/2011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4476" y="914400"/>
            <a:ext cx="1911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dirty="0" err="1" smtClean="0"/>
              <a:t>M.Lugaro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9433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93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Zr capture measurement @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n_TOF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139" y="1676400"/>
            <a:ext cx="7885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2009</a:t>
            </a:r>
            <a:r>
              <a:rPr lang="en-US" dirty="0" smtClean="0"/>
              <a:t> </a:t>
            </a:r>
            <a:r>
              <a:rPr lang="en-US" dirty="0"/>
              <a:t>new moderator (borated water: H</a:t>
            </a:r>
            <a:r>
              <a:rPr lang="en-US" baseline="-25000" dirty="0"/>
              <a:t>2</a:t>
            </a:r>
            <a:r>
              <a:rPr lang="en-US" dirty="0"/>
              <a:t>0 + H</a:t>
            </a:r>
            <a:r>
              <a:rPr lang="en-US" baseline="-25000" dirty="0"/>
              <a:t>3</a:t>
            </a:r>
            <a:r>
              <a:rPr lang="en-US" dirty="0"/>
              <a:t>BO</a:t>
            </a:r>
            <a:r>
              <a:rPr lang="en-US" baseline="-25000" dirty="0"/>
              <a:t>3</a:t>
            </a:r>
            <a:r>
              <a:rPr lang="en-US" dirty="0"/>
              <a:t> ): lower background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114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2010</a:t>
            </a:r>
            <a:r>
              <a:rPr lang="en-US" dirty="0" smtClean="0"/>
              <a:t> Upgrade experimental area in work sector of class A: easier to handle with unstable isotopes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9624" y="1752600"/>
            <a:ext cx="518457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:\Dokumente und Einstellungen\Administrator\Desktop\SeminarCEA2011\plotscea\ni63sam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52600"/>
            <a:ext cx="3675063" cy="2754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11017" y="2819400"/>
            <a:ext cx="2780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PEEK container (C</a:t>
            </a:r>
            <a:r>
              <a:rPr lang="en-US" sz="2000" baseline="-25000" dirty="0" smtClean="0"/>
              <a:t>20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595212" y="4572000"/>
            <a:ext cx="587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aseline="30000" dirty="0" smtClean="0"/>
              <a:t>63</a:t>
            </a:r>
            <a:r>
              <a:rPr lang="en-GB" sz="1800" dirty="0" smtClean="0"/>
              <a:t>Ni measurement (CERN</a:t>
            </a:r>
            <a:r>
              <a:rPr lang="en-GB" sz="1800" dirty="0"/>
              <a:t>-INTC 2010-067/INTC-P-</a:t>
            </a:r>
            <a:r>
              <a:rPr lang="en-GB" sz="1800" dirty="0" smtClean="0"/>
              <a:t>283)</a:t>
            </a:r>
            <a:r>
              <a:rPr lang="it-IT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18102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  <p:bldP spid="9" grpId="0"/>
      <p:bldP spid="9" grpId="1"/>
      <p:bldP spid="1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Nuclear</a:t>
            </a:r>
            <a:r>
              <a:rPr lang="it-IT" dirty="0"/>
              <a:t> Technology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 err="1"/>
              <a:t>Nuclear</a:t>
            </a:r>
            <a:r>
              <a:rPr lang="it-IT" dirty="0"/>
              <a:t> </a:t>
            </a:r>
            <a:r>
              <a:rPr lang="it-IT" dirty="0" err="1" smtClean="0"/>
              <a:t>Astrophysics</a:t>
            </a:r>
            <a:endParaRPr lang="it-I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87376-8FE8-874F-9BAC-0BD2CAFD3508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3600" dirty="0"/>
              <a:t>Scientific Motivations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75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47800"/>
            <a:ext cx="4572000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447800"/>
            <a:ext cx="4572000" cy="3200400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93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Zr capture measurement @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n_TOF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8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Detectors: C</a:t>
            </a:r>
            <a:r>
              <a:rPr lang="en-US" baseline="-25000" dirty="0" smtClean="0"/>
              <a:t>6</a:t>
            </a:r>
            <a:r>
              <a:rPr lang="en-US" dirty="0" smtClean="0"/>
              <a:t>D</a:t>
            </a:r>
            <a:r>
              <a:rPr lang="en-US" baseline="-25000" dirty="0" smtClean="0"/>
              <a:t>6</a:t>
            </a:r>
          </a:p>
          <a:p>
            <a:r>
              <a:rPr lang="en-US" dirty="0" smtClean="0"/>
              <a:t>Samples</a:t>
            </a:r>
          </a:p>
          <a:p>
            <a:pPr marL="1080000">
              <a:spcBef>
                <a:spcPts val="0"/>
              </a:spcBef>
              <a:buFont typeface="Wingdings" charset="2"/>
              <a:buChar char="Ø"/>
            </a:pPr>
            <a:r>
              <a:rPr lang="en-US" sz="2400" baseline="30000" dirty="0" smtClean="0"/>
              <a:t>93</a:t>
            </a:r>
            <a:r>
              <a:rPr lang="en-US" sz="2400" dirty="0" smtClean="0"/>
              <a:t>Zr</a:t>
            </a:r>
          </a:p>
          <a:p>
            <a:pPr marL="1080000">
              <a:spcBef>
                <a:spcPts val="0"/>
              </a:spcBef>
              <a:buFont typeface="Wingdings" charset="2"/>
              <a:buChar char="Ø"/>
            </a:pPr>
            <a:r>
              <a:rPr lang="en-US" sz="2400" dirty="0" err="1" smtClean="0"/>
              <a:t>Pb</a:t>
            </a:r>
            <a:r>
              <a:rPr lang="en-US" sz="2400" dirty="0" smtClean="0"/>
              <a:t>, empty </a:t>
            </a:r>
            <a:r>
              <a:rPr lang="en-US" sz="2400" baseline="30000" dirty="0" smtClean="0"/>
              <a:t>93</a:t>
            </a:r>
            <a:r>
              <a:rPr lang="en-US" sz="2400" dirty="0" smtClean="0"/>
              <a:t>Zr container: background </a:t>
            </a:r>
          </a:p>
          <a:p>
            <a:pPr marL="1080000">
              <a:spcBef>
                <a:spcPts val="0"/>
              </a:spcBef>
              <a:buFont typeface="Wingdings" charset="2"/>
              <a:buChar char="Ø"/>
            </a:pPr>
            <a:r>
              <a:rPr lang="en-US" sz="2400" dirty="0" smtClean="0"/>
              <a:t>Au, </a:t>
            </a:r>
            <a:r>
              <a:rPr lang="en-US" sz="2400" baseline="30000" dirty="0" smtClean="0"/>
              <a:t>92</a:t>
            </a:r>
            <a:r>
              <a:rPr lang="en-US" sz="2400" dirty="0" smtClean="0"/>
              <a:t>Zr : normalization</a:t>
            </a:r>
          </a:p>
          <a:p>
            <a:pPr marL="737100" indent="0">
              <a:spcBef>
                <a:spcPts val="0"/>
              </a:spcBef>
              <a:buNone/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dirty="0" smtClean="0"/>
              <a:t>Goal: extend the measured cross section up to En ≈ 100 </a:t>
            </a:r>
            <a:r>
              <a:rPr lang="en-US" dirty="0" err="1" smtClean="0"/>
              <a:t>keV</a:t>
            </a:r>
            <a:r>
              <a:rPr lang="en-US" dirty="0" smtClean="0"/>
              <a:t> with an </a:t>
            </a:r>
            <a:r>
              <a:rPr lang="en-US" dirty="0"/>
              <a:t>a</a:t>
            </a:r>
            <a:r>
              <a:rPr lang="en-US" dirty="0" smtClean="0"/>
              <a:t>ccuracy &lt; 5%</a:t>
            </a:r>
          </a:p>
          <a:p>
            <a:pPr marL="342000" indent="-457200">
              <a:spcBef>
                <a:spcPts val="0"/>
              </a:spcBef>
            </a:pPr>
            <a:endParaRPr lang="en-US" dirty="0" smtClean="0"/>
          </a:p>
          <a:p>
            <a:pPr marL="342000" indent="-457200">
              <a:spcBef>
                <a:spcPts val="0"/>
              </a:spcBef>
            </a:pPr>
            <a:r>
              <a:rPr lang="en-US" dirty="0" smtClean="0"/>
              <a:t>Number of protons required : 3 x 10</a:t>
            </a:r>
            <a:r>
              <a:rPr lang="en-US" baseline="30000" dirty="0" smtClean="0"/>
              <a:t>18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93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Zr capture measurement @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n_TOF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11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rova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58" r="-9058"/>
          <a:stretch>
            <a:fillRect/>
          </a:stretch>
        </p:blipFill>
        <p:spPr>
          <a:xfrm>
            <a:off x="609600" y="685800"/>
            <a:ext cx="7661275" cy="4495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55517" y="2438400"/>
            <a:ext cx="244616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PWR 33GWtd THM</a:t>
            </a:r>
            <a:r>
              <a:rPr lang="en-US" sz="1400" baseline="30000" dirty="0" smtClean="0"/>
              <a:t>-1 </a:t>
            </a:r>
            <a:r>
              <a:rPr lang="en-US" sz="1400" dirty="0" err="1" smtClean="0"/>
              <a:t>burnup</a:t>
            </a:r>
            <a:endParaRPr lang="en-US" sz="1400" dirty="0" smtClean="0"/>
          </a:p>
          <a:p>
            <a:r>
              <a:rPr lang="en-US" sz="1400" dirty="0" smtClean="0"/>
              <a:t>3 </a:t>
            </a:r>
            <a:r>
              <a:rPr lang="en-US" sz="1400" dirty="0" err="1" smtClean="0"/>
              <a:t>yr</a:t>
            </a:r>
            <a:r>
              <a:rPr lang="en-US" sz="1400" dirty="0" smtClean="0"/>
              <a:t> cooling spent fuel </a:t>
            </a:r>
            <a:endParaRPr lang="en-US" sz="14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it-IT" sz="3600" dirty="0" err="1" smtClean="0"/>
              <a:t>Nuclear</a:t>
            </a:r>
            <a:r>
              <a:rPr lang="it-IT" sz="3600" dirty="0" smtClean="0"/>
              <a:t> Technology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953000" y="1447800"/>
            <a:ext cx="2286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36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Partitioning and transmutation of nuclear wastes should make </a:t>
            </a:r>
            <a:r>
              <a:rPr lang="en-US" sz="1800" dirty="0" smtClean="0"/>
              <a:t>possible </a:t>
            </a:r>
            <a:r>
              <a:rPr lang="en-US" sz="1800" dirty="0"/>
              <a:t>to reduce both the size of the repository for nuclear wastes and the long term risk. Fission </a:t>
            </a:r>
            <a:r>
              <a:rPr lang="en-US" sz="1800" dirty="0" smtClean="0"/>
              <a:t>products, </a:t>
            </a:r>
            <a:r>
              <a:rPr lang="en-US" sz="1800" dirty="0"/>
              <a:t>such as </a:t>
            </a:r>
            <a:r>
              <a:rPr lang="en-US" sz="1800" baseline="30000" dirty="0"/>
              <a:t>93</a:t>
            </a:r>
            <a:r>
              <a:rPr lang="en-US" sz="1800" dirty="0"/>
              <a:t>Zr </a:t>
            </a:r>
            <a:r>
              <a:rPr lang="en-US" sz="1800" dirty="0" smtClean="0"/>
              <a:t>, are </a:t>
            </a:r>
            <a:r>
              <a:rPr lang="en-US" sz="1800" dirty="0"/>
              <a:t>considered as candidates for transmutation otherwise their very long half-lives necessitate storage in a repository for extremely long times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/>
              <a:t>Neutron capture cross </a:t>
            </a:r>
            <a:r>
              <a:rPr lang="en-US" sz="1800" dirty="0" smtClean="0"/>
              <a:t>section </a:t>
            </a:r>
            <a:r>
              <a:rPr lang="en-US" sz="1800" dirty="0"/>
              <a:t>of </a:t>
            </a:r>
            <a:r>
              <a:rPr lang="en-US" sz="1800" baseline="30000" dirty="0" smtClean="0"/>
              <a:t>93</a:t>
            </a:r>
            <a:r>
              <a:rPr lang="en-US" sz="1800" dirty="0" smtClean="0"/>
              <a:t>Zr, </a:t>
            </a:r>
            <a:r>
              <a:rPr lang="en-US" sz="1800" dirty="0"/>
              <a:t>as well as other long-lived fission </a:t>
            </a:r>
            <a:r>
              <a:rPr lang="en-US" sz="1800" dirty="0" smtClean="0"/>
              <a:t>products, is </a:t>
            </a:r>
            <a:r>
              <a:rPr lang="en-US" sz="1800" dirty="0"/>
              <a:t>required for transmutation studies</a:t>
            </a:r>
            <a:r>
              <a:rPr lang="en-US" sz="1800" dirty="0" smtClean="0"/>
              <a:t>, as </a:t>
            </a:r>
            <a:r>
              <a:rPr lang="en-US" sz="1800" dirty="0"/>
              <a:t>well as for nuclear reactor design purposes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>
                <a:solidFill>
                  <a:srgbClr val="FF0000"/>
                </a:solidFill>
              </a:rPr>
              <a:t>Formal requests have been made for </a:t>
            </a:r>
            <a:r>
              <a:rPr lang="en-US" sz="1800" dirty="0" smtClean="0">
                <a:solidFill>
                  <a:srgbClr val="FF0000"/>
                </a:solidFill>
              </a:rPr>
              <a:t>5% </a:t>
            </a:r>
            <a:r>
              <a:rPr lang="en-US" sz="1800" dirty="0">
                <a:solidFill>
                  <a:srgbClr val="FF0000"/>
                </a:solidFill>
              </a:rPr>
              <a:t>uncertainties on capture cross </a:t>
            </a:r>
            <a:r>
              <a:rPr lang="en-US" sz="1800" dirty="0" smtClean="0">
                <a:solidFill>
                  <a:srgbClr val="FF0000"/>
                </a:solidFill>
              </a:rPr>
              <a:t>sections of </a:t>
            </a:r>
            <a:r>
              <a:rPr lang="en-US" sz="1800" baseline="30000" dirty="0" smtClean="0">
                <a:solidFill>
                  <a:srgbClr val="FF0000"/>
                </a:solidFill>
              </a:rPr>
              <a:t>93</a:t>
            </a:r>
            <a:r>
              <a:rPr lang="en-US" sz="1800" dirty="0" smtClean="0">
                <a:solidFill>
                  <a:srgbClr val="FF0000"/>
                </a:solidFill>
              </a:rPr>
              <a:t>Zr.</a:t>
            </a:r>
            <a:endParaRPr lang="en-US" sz="1800" dirty="0">
              <a:solidFill>
                <a:srgbClr val="FF0000"/>
              </a:solidFill>
            </a:endParaRPr>
          </a:p>
          <a:p>
            <a:endParaRPr lang="it-IT" sz="14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it-IT" sz="3600" dirty="0" err="1" smtClean="0"/>
              <a:t>Nuclear</a:t>
            </a:r>
            <a:r>
              <a:rPr lang="it-IT" sz="3600" dirty="0" smtClean="0"/>
              <a:t> Technology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1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796706" y="4318744"/>
            <a:ext cx="282575" cy="3968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000" b="1" i="1">
                <a:solidFill>
                  <a:srgbClr val="CC0066"/>
                </a:solidFill>
                <a:latin typeface="Times New Roman" pitchFamily="18" charset="0"/>
              </a:rPr>
              <a:t>r</a:t>
            </a:r>
            <a:endParaRPr lang="de-DE" sz="4400">
              <a:solidFill>
                <a:srgbClr val="0099CC"/>
              </a:solidFill>
              <a:latin typeface="Times New Roman" pitchFamily="18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353918" y="4156819"/>
            <a:ext cx="282575" cy="3968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000" b="1" i="1">
                <a:solidFill>
                  <a:srgbClr val="00AE00"/>
                </a:solidFill>
                <a:latin typeface="Times New Roman" pitchFamily="18" charset="0"/>
              </a:rPr>
              <a:t>s</a:t>
            </a:r>
            <a:endParaRPr lang="de-DE" sz="2000">
              <a:solidFill>
                <a:srgbClr val="0099CC"/>
              </a:solidFill>
              <a:latin typeface="Times New Roman" pitchFamily="18" charset="0"/>
            </a:endParaRPr>
          </a:p>
        </p:txBody>
      </p:sp>
      <p:sp>
        <p:nvSpPr>
          <p:cNvPr id="9230" name="Text Box 7"/>
          <p:cNvSpPr txBox="1">
            <a:spLocks noChangeArrowheads="1"/>
          </p:cNvSpPr>
          <p:nvPr/>
        </p:nvSpPr>
        <p:spPr bwMode="auto">
          <a:xfrm>
            <a:off x="2465341" y="1700808"/>
            <a:ext cx="3693656" cy="457533"/>
          </a:xfrm>
          <a:prstGeom prst="rect">
            <a:avLst/>
          </a:prstGeom>
          <a:solidFill>
            <a:srgbClr val="FFCC00"/>
          </a:solidFill>
          <a:ln w="508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de-DE" sz="2400" b="1">
                <a:latin typeface="Comic Sans MS" pitchFamily="66" charset="0"/>
              </a:rPr>
              <a:t>Neutrons</a:t>
            </a:r>
          </a:p>
        </p:txBody>
      </p:sp>
      <p:pic>
        <p:nvPicPr>
          <p:cNvPr id="9231" name="Picture 8" descr="N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7" y="2133411"/>
            <a:ext cx="6170613" cy="39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Text Box 9"/>
          <p:cNvSpPr txBox="1">
            <a:spLocks noChangeArrowheads="1"/>
          </p:cNvSpPr>
          <p:nvPr/>
        </p:nvSpPr>
        <p:spPr bwMode="auto">
          <a:xfrm>
            <a:off x="1043922" y="1708140"/>
            <a:ext cx="1495466" cy="457533"/>
          </a:xfrm>
          <a:prstGeom prst="rect">
            <a:avLst/>
          </a:prstGeom>
          <a:solidFill>
            <a:srgbClr val="FFFF99"/>
          </a:solidFill>
          <a:ln w="1270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de-DE" sz="2400" b="1">
                <a:solidFill>
                  <a:srgbClr val="CC0099"/>
                </a:solidFill>
                <a:latin typeface="Comic Sans MS" pitchFamily="66" charset="0"/>
              </a:rPr>
              <a:t>Fusion</a:t>
            </a:r>
            <a:endParaRPr lang="de-DE" sz="2400">
              <a:latin typeface="Comic Sans MS" pitchFamily="66" charset="0"/>
            </a:endParaRPr>
          </a:p>
        </p:txBody>
      </p:sp>
      <p:sp>
        <p:nvSpPr>
          <p:cNvPr id="9233" name="Text Box 10"/>
          <p:cNvSpPr txBox="1">
            <a:spLocks noChangeArrowheads="1"/>
          </p:cNvSpPr>
          <p:nvPr/>
        </p:nvSpPr>
        <p:spPr bwMode="auto">
          <a:xfrm>
            <a:off x="531398" y="1718405"/>
            <a:ext cx="569148" cy="457533"/>
          </a:xfrm>
          <a:prstGeom prst="rect">
            <a:avLst/>
          </a:prstGeom>
          <a:solidFill>
            <a:srgbClr val="0000FF"/>
          </a:solidFill>
          <a:ln w="1270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400" b="1" dirty="0">
                <a:latin typeface="Comic Sans MS" pitchFamily="66" charset="0"/>
              </a:rPr>
              <a:t>BB</a:t>
            </a:r>
            <a:endParaRPr lang="de-DE" sz="2400" dirty="0">
              <a:latin typeface="Comic Sans MS" pitchFamily="66" charset="0"/>
            </a:endParaRPr>
          </a:p>
        </p:txBody>
      </p:sp>
      <p:sp>
        <p:nvSpPr>
          <p:cNvPr id="9234" name="AutoShape 11"/>
          <p:cNvSpPr>
            <a:spLocks noChangeArrowheads="1"/>
          </p:cNvSpPr>
          <p:nvPr/>
        </p:nvSpPr>
        <p:spPr bwMode="auto">
          <a:xfrm rot="5387604">
            <a:off x="3961508" y="4596440"/>
            <a:ext cx="444335" cy="171325"/>
          </a:xfrm>
          <a:prstGeom prst="rightArrow">
            <a:avLst>
              <a:gd name="adj1" fmla="val 50000"/>
              <a:gd name="adj2" fmla="val 64195"/>
            </a:avLst>
          </a:prstGeom>
          <a:solidFill>
            <a:srgbClr val="008000"/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35" name="AutoShape 12"/>
          <p:cNvSpPr>
            <a:spLocks noChangeArrowheads="1"/>
          </p:cNvSpPr>
          <p:nvPr/>
        </p:nvSpPr>
        <p:spPr bwMode="auto">
          <a:xfrm rot="4535073">
            <a:off x="5712743" y="4741619"/>
            <a:ext cx="397408" cy="171325"/>
          </a:xfrm>
          <a:prstGeom prst="rightArrow">
            <a:avLst>
              <a:gd name="adj1" fmla="val 50000"/>
              <a:gd name="adj2" fmla="val 57415"/>
            </a:avLst>
          </a:prstGeom>
          <a:solidFill>
            <a:srgbClr val="008000"/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36" name="AutoShape 13"/>
          <p:cNvSpPr>
            <a:spLocks noChangeArrowheads="1"/>
          </p:cNvSpPr>
          <p:nvPr/>
        </p:nvSpPr>
        <p:spPr bwMode="auto">
          <a:xfrm rot="3846584">
            <a:off x="5259544" y="4911727"/>
            <a:ext cx="438469" cy="171325"/>
          </a:xfrm>
          <a:prstGeom prst="rightArrow">
            <a:avLst>
              <a:gd name="adj1" fmla="val 50000"/>
              <a:gd name="adj2" fmla="val 63347"/>
            </a:avLst>
          </a:prstGeom>
          <a:solidFill>
            <a:srgbClr val="CC0066"/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37" name="AutoShape 14"/>
          <p:cNvSpPr>
            <a:spLocks noChangeArrowheads="1"/>
          </p:cNvSpPr>
          <p:nvPr/>
        </p:nvSpPr>
        <p:spPr bwMode="auto">
          <a:xfrm rot="3846584">
            <a:off x="3570850" y="4734287"/>
            <a:ext cx="463399" cy="171325"/>
          </a:xfrm>
          <a:prstGeom prst="rightArrow">
            <a:avLst>
              <a:gd name="adj1" fmla="val 50000"/>
              <a:gd name="adj2" fmla="val 66949"/>
            </a:avLst>
          </a:prstGeom>
          <a:solidFill>
            <a:srgbClr val="CC0066"/>
          </a:solidFill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29" name="Rectangle 15"/>
          <p:cNvSpPr>
            <a:spLocks noChangeArrowheads="1"/>
          </p:cNvSpPr>
          <p:nvPr/>
        </p:nvSpPr>
        <p:spPr bwMode="auto">
          <a:xfrm>
            <a:off x="0" y="1714006"/>
            <a:ext cx="531399" cy="4223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23" name="Text Box 17"/>
          <p:cNvSpPr txBox="1">
            <a:spLocks noChangeArrowheads="1"/>
          </p:cNvSpPr>
          <p:nvPr/>
        </p:nvSpPr>
        <p:spPr bwMode="auto">
          <a:xfrm>
            <a:off x="1777356" y="2996952"/>
            <a:ext cx="504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400" b="1" dirty="0" err="1">
                <a:latin typeface="Times New Roman" pitchFamily="18" charset="0"/>
              </a:rPr>
              <a:t>Fe</a:t>
            </a:r>
            <a:endParaRPr lang="de-DE" sz="2400" b="1" dirty="0">
              <a:latin typeface="Times New Roman" pitchFamily="18" charset="0"/>
            </a:endParaRPr>
          </a:p>
        </p:txBody>
      </p:sp>
      <p:sp>
        <p:nvSpPr>
          <p:cNvPr id="9226" name="Text Box 20"/>
          <p:cNvSpPr txBox="1">
            <a:spLocks noChangeArrowheads="1"/>
          </p:cNvSpPr>
          <p:nvPr/>
        </p:nvSpPr>
        <p:spPr bwMode="auto">
          <a:xfrm>
            <a:off x="3995193" y="3933056"/>
            <a:ext cx="3032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400" b="1" i="1" dirty="0">
                <a:latin typeface="Times New Roman" pitchFamily="18" charset="0"/>
              </a:rPr>
              <a:t>s</a:t>
            </a:r>
          </a:p>
        </p:txBody>
      </p:sp>
      <p:sp>
        <p:nvSpPr>
          <p:cNvPr id="9227" name="Text Box 21"/>
          <p:cNvSpPr txBox="1">
            <a:spLocks noChangeArrowheads="1"/>
          </p:cNvSpPr>
          <p:nvPr/>
        </p:nvSpPr>
        <p:spPr bwMode="auto">
          <a:xfrm>
            <a:off x="3491136" y="4149080"/>
            <a:ext cx="3032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de-DE" sz="2400" b="1" i="1" dirty="0">
                <a:latin typeface="Times New Roman" pitchFamily="18" charset="0"/>
              </a:rPr>
              <a:t>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200" y="986135"/>
            <a:ext cx="86595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Abundances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beyond Fe–ashes of  stellar burning</a:t>
            </a:r>
            <a:endParaRPr lang="en-US" sz="3200" dirty="0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it-IT" sz="3600" dirty="0" err="1" smtClean="0"/>
              <a:t>Nuclear</a:t>
            </a:r>
            <a:r>
              <a:rPr lang="it-IT" sz="3600" dirty="0" smtClean="0"/>
              <a:t> </a:t>
            </a:r>
            <a:r>
              <a:rPr lang="it-IT" sz="3600" dirty="0" err="1" smtClean="0"/>
              <a:t>Astrophysics</a:t>
            </a:r>
            <a:r>
              <a:rPr lang="it-IT" sz="3600" dirty="0" smtClean="0"/>
              <a:t> 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6DEDF-88AB-3F4B-AF82-446863D5A91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096001" y="2438400"/>
            <a:ext cx="3048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rgbClr val="008000"/>
                </a:solidFill>
              </a:rPr>
              <a:t>s</a:t>
            </a:r>
            <a:r>
              <a:rPr lang="en-US" sz="1600" b="1" dirty="0" smtClean="0">
                <a:solidFill>
                  <a:srgbClr val="008000"/>
                </a:solidFill>
              </a:rPr>
              <a:t>-processes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n</a:t>
            </a:r>
            <a:r>
              <a:rPr lang="en-US" sz="1600" dirty="0" smtClean="0"/>
              <a:t> </a:t>
            </a:r>
            <a:r>
              <a:rPr lang="en-US" sz="1600" b="1" dirty="0">
                <a:solidFill>
                  <a:srgbClr val="000000"/>
                </a:solidFill>
              </a:rPr>
              <a:t>~</a:t>
            </a:r>
            <a:r>
              <a:rPr lang="en-US" sz="1600" dirty="0" smtClean="0"/>
              <a:t> 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 n/cm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site: low mass AGB stars</a:t>
            </a:r>
          </a:p>
          <a:p>
            <a:pPr algn="just"/>
            <a:r>
              <a:rPr lang="en-US" sz="1600" b="1" dirty="0">
                <a:solidFill>
                  <a:srgbClr val="FF0000"/>
                </a:solidFill>
              </a:rPr>
              <a:t>r</a:t>
            </a:r>
            <a:r>
              <a:rPr lang="en-US" sz="1600" b="1" dirty="0" smtClean="0">
                <a:solidFill>
                  <a:srgbClr val="FF0000"/>
                </a:solidFill>
              </a:rPr>
              <a:t>-processes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n</a:t>
            </a:r>
            <a:r>
              <a:rPr lang="en-US" sz="1600" dirty="0"/>
              <a:t> </a:t>
            </a:r>
            <a:r>
              <a:rPr lang="en-US" sz="1600" b="1" dirty="0" smtClean="0">
                <a:solidFill>
                  <a:srgbClr val="000000"/>
                </a:solidFill>
              </a:rPr>
              <a:t>~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22</a:t>
            </a:r>
            <a:r>
              <a:rPr lang="en-US" sz="1600" dirty="0" smtClean="0"/>
              <a:t> n/cm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site: supernovae explosions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72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 animBg="1"/>
      <p:bldP spid="9235" grpId="0" animBg="1"/>
      <p:bldP spid="9236" grpId="0" animBg="1"/>
      <p:bldP spid="9237" grpId="0" animBg="1"/>
      <p:bldP spid="9226" grpId="0"/>
      <p:bldP spid="922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agbev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8915400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743200" y="4419600"/>
            <a:ext cx="1038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1800">
                <a:solidFill>
                  <a:srgbClr val="A31C08"/>
                </a:solidFill>
              </a:rPr>
              <a:t>proton diffusion</a:t>
            </a:r>
            <a:endParaRPr lang="en-GB" sz="1800">
              <a:solidFill>
                <a:srgbClr val="853182"/>
              </a:solidFill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 flipV="1">
            <a:off x="2971800" y="4267200"/>
            <a:ext cx="63500" cy="3143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657600" y="4343400"/>
            <a:ext cx="173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baseline="30000">
                <a:solidFill>
                  <a:srgbClr val="CC0000"/>
                </a:solidFill>
              </a:rPr>
              <a:t>13</a:t>
            </a:r>
            <a:r>
              <a:rPr lang="en-GB">
                <a:solidFill>
                  <a:srgbClr val="CC0000"/>
                </a:solidFill>
              </a:rPr>
              <a:t>C</a:t>
            </a:r>
            <a:r>
              <a:rPr lang="en-GB">
                <a:solidFill>
                  <a:srgbClr val="CC0000"/>
                </a:solidFill>
                <a:latin typeface="Symbol" charset="2"/>
              </a:rPr>
              <a:t>(,</a:t>
            </a:r>
            <a:r>
              <a:rPr lang="en-GB">
                <a:solidFill>
                  <a:srgbClr val="CC0000"/>
                </a:solidFill>
              </a:rPr>
              <a:t>n)</a:t>
            </a:r>
            <a:r>
              <a:rPr lang="en-GB" baseline="30000">
                <a:solidFill>
                  <a:srgbClr val="CC0000"/>
                </a:solidFill>
              </a:rPr>
              <a:t>16</a:t>
            </a:r>
            <a:r>
              <a:rPr lang="en-GB">
                <a:solidFill>
                  <a:srgbClr val="CC0000"/>
                </a:solidFill>
              </a:rPr>
              <a:t>O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048000" y="4114800"/>
            <a:ext cx="71438" cy="142875"/>
          </a:xfrm>
          <a:prstGeom prst="rect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5791200" y="4524375"/>
            <a:ext cx="144463" cy="504825"/>
          </a:xfrm>
          <a:prstGeom prst="ellipse">
            <a:avLst/>
          </a:prstGeom>
          <a:solidFill>
            <a:srgbClr val="006600"/>
          </a:solidFill>
          <a:ln w="952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5791200" y="4524375"/>
            <a:ext cx="144463" cy="504825"/>
          </a:xfrm>
          <a:prstGeom prst="ellipse">
            <a:avLst/>
          </a:prstGeom>
          <a:solidFill>
            <a:srgbClr val="2633F7"/>
          </a:solidFill>
          <a:ln w="38100">
            <a:solidFill>
              <a:srgbClr val="2633F7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062663" y="5029200"/>
            <a:ext cx="2090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baseline="30000">
                <a:solidFill>
                  <a:srgbClr val="2633F7"/>
                </a:solidFill>
              </a:rPr>
              <a:t>22</a:t>
            </a:r>
            <a:r>
              <a:rPr lang="en-GB">
                <a:solidFill>
                  <a:srgbClr val="2633F7"/>
                </a:solidFill>
              </a:rPr>
              <a:t>Ne</a:t>
            </a:r>
            <a:r>
              <a:rPr lang="en-GB">
                <a:solidFill>
                  <a:srgbClr val="2633F7"/>
                </a:solidFill>
                <a:latin typeface="Symbol" charset="2"/>
              </a:rPr>
              <a:t>(,</a:t>
            </a:r>
            <a:r>
              <a:rPr lang="en-GB">
                <a:solidFill>
                  <a:srgbClr val="2633F7"/>
                </a:solidFill>
              </a:rPr>
              <a:t>n)</a:t>
            </a:r>
            <a:r>
              <a:rPr lang="en-GB" baseline="30000">
                <a:solidFill>
                  <a:srgbClr val="2633F7"/>
                </a:solidFill>
              </a:rPr>
              <a:t>25</a:t>
            </a:r>
            <a:r>
              <a:rPr lang="en-GB">
                <a:solidFill>
                  <a:srgbClr val="2633F7"/>
                </a:solidFill>
              </a:rPr>
              <a:t>Mg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3733800" y="4124325"/>
            <a:ext cx="1728788" cy="142875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3048000" y="4114800"/>
            <a:ext cx="2514600" cy="152400"/>
          </a:xfrm>
          <a:prstGeom prst="rect">
            <a:avLst/>
          </a:prstGeom>
          <a:noFill/>
          <a:ln w="28575">
            <a:solidFill>
              <a:srgbClr val="A31C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9948" name="Freeform 12"/>
          <p:cNvSpPr>
            <a:spLocks/>
          </p:cNvSpPr>
          <p:nvPr/>
        </p:nvSpPr>
        <p:spPr bwMode="auto">
          <a:xfrm>
            <a:off x="3605213" y="935038"/>
            <a:ext cx="1728787" cy="588962"/>
          </a:xfrm>
          <a:custGeom>
            <a:avLst/>
            <a:gdLst>
              <a:gd name="T0" fmla="*/ 0 w 1089"/>
              <a:gd name="T1" fmla="*/ 2147483647 h 371"/>
              <a:gd name="T2" fmla="*/ 2147483647 w 1089"/>
              <a:gd name="T3" fmla="*/ 2147483647 h 371"/>
              <a:gd name="T4" fmla="*/ 2147483647 w 1089"/>
              <a:gd name="T5" fmla="*/ 2147483647 h 371"/>
              <a:gd name="T6" fmla="*/ 2147483647 w 1089"/>
              <a:gd name="T7" fmla="*/ 2147483647 h 371"/>
              <a:gd name="T8" fmla="*/ 2147483647 w 1089"/>
              <a:gd name="T9" fmla="*/ 2147483647 h 371"/>
              <a:gd name="T10" fmla="*/ 2147483647 w 1089"/>
              <a:gd name="T11" fmla="*/ 2147483647 h 371"/>
              <a:gd name="T12" fmla="*/ 2147483647 w 1089"/>
              <a:gd name="T13" fmla="*/ 2147483647 h 371"/>
              <a:gd name="T14" fmla="*/ 2147483647 w 1089"/>
              <a:gd name="T15" fmla="*/ 2147483647 h 37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89"/>
              <a:gd name="T25" fmla="*/ 0 h 371"/>
              <a:gd name="T26" fmla="*/ 1089 w 1089"/>
              <a:gd name="T27" fmla="*/ 371 h 37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89" h="371">
                <a:moveTo>
                  <a:pt x="0" y="371"/>
                </a:moveTo>
                <a:cubicBezTo>
                  <a:pt x="41" y="307"/>
                  <a:pt x="83" y="243"/>
                  <a:pt x="136" y="190"/>
                </a:cubicBezTo>
                <a:cubicBezTo>
                  <a:pt x="189" y="137"/>
                  <a:pt x="258" y="84"/>
                  <a:pt x="318" y="54"/>
                </a:cubicBezTo>
                <a:cubicBezTo>
                  <a:pt x="378" y="24"/>
                  <a:pt x="446" y="16"/>
                  <a:pt x="499" y="8"/>
                </a:cubicBezTo>
                <a:cubicBezTo>
                  <a:pt x="552" y="0"/>
                  <a:pt x="590" y="0"/>
                  <a:pt x="635" y="8"/>
                </a:cubicBezTo>
                <a:cubicBezTo>
                  <a:pt x="680" y="16"/>
                  <a:pt x="718" y="24"/>
                  <a:pt x="771" y="54"/>
                </a:cubicBezTo>
                <a:cubicBezTo>
                  <a:pt x="824" y="84"/>
                  <a:pt x="900" y="137"/>
                  <a:pt x="953" y="190"/>
                </a:cubicBezTo>
                <a:cubicBezTo>
                  <a:pt x="1006" y="243"/>
                  <a:pt x="1047" y="307"/>
                  <a:pt x="1089" y="371"/>
                </a:cubicBezTo>
              </a:path>
            </a:pathLst>
          </a:cu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V="1">
            <a:off x="3581400" y="588963"/>
            <a:ext cx="0" cy="935037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3614738" y="1524000"/>
            <a:ext cx="1871662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9953" name="Freeform 17"/>
          <p:cNvSpPr>
            <a:spLocks/>
          </p:cNvSpPr>
          <p:nvPr/>
        </p:nvSpPr>
        <p:spPr bwMode="auto">
          <a:xfrm>
            <a:off x="7010400" y="857250"/>
            <a:ext cx="1008063" cy="1657350"/>
          </a:xfrm>
          <a:custGeom>
            <a:avLst/>
            <a:gdLst>
              <a:gd name="T0" fmla="*/ 0 w 635"/>
              <a:gd name="T1" fmla="*/ 2147483647 h 1044"/>
              <a:gd name="T2" fmla="*/ 2147483647 w 635"/>
              <a:gd name="T3" fmla="*/ 0 h 1044"/>
              <a:gd name="T4" fmla="*/ 2147483647 w 635"/>
              <a:gd name="T5" fmla="*/ 2147483647 h 1044"/>
              <a:gd name="T6" fmla="*/ 2147483647 w 635"/>
              <a:gd name="T7" fmla="*/ 2147483647 h 1044"/>
              <a:gd name="T8" fmla="*/ 2147483647 w 635"/>
              <a:gd name="T9" fmla="*/ 2147483647 h 1044"/>
              <a:gd name="T10" fmla="*/ 2147483647 w 635"/>
              <a:gd name="T11" fmla="*/ 2147483647 h 1044"/>
              <a:gd name="T12" fmla="*/ 2147483647 w 635"/>
              <a:gd name="T13" fmla="*/ 2147483647 h 1044"/>
              <a:gd name="T14" fmla="*/ 2147483647 w 635"/>
              <a:gd name="T15" fmla="*/ 2147483647 h 10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5"/>
              <a:gd name="T25" fmla="*/ 0 h 1044"/>
              <a:gd name="T26" fmla="*/ 635 w 635"/>
              <a:gd name="T27" fmla="*/ 1044 h 10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5" h="1044">
                <a:moveTo>
                  <a:pt x="0" y="1044"/>
                </a:moveTo>
                <a:lnTo>
                  <a:pt x="91" y="0"/>
                </a:lnTo>
                <a:lnTo>
                  <a:pt x="137" y="454"/>
                </a:lnTo>
                <a:lnTo>
                  <a:pt x="182" y="635"/>
                </a:lnTo>
                <a:lnTo>
                  <a:pt x="227" y="772"/>
                </a:lnTo>
                <a:lnTo>
                  <a:pt x="318" y="908"/>
                </a:lnTo>
                <a:lnTo>
                  <a:pt x="499" y="998"/>
                </a:lnTo>
                <a:lnTo>
                  <a:pt x="635" y="1044"/>
                </a:lnTo>
              </a:path>
            </a:pathLst>
          </a:custGeom>
          <a:solidFill>
            <a:srgbClr val="2633F7"/>
          </a:solidFill>
          <a:ln w="9525">
            <a:solidFill>
              <a:srgbClr val="2633F7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 flipV="1">
            <a:off x="7010400" y="498475"/>
            <a:ext cx="0" cy="2016125"/>
          </a:xfrm>
          <a:prstGeom prst="line">
            <a:avLst/>
          </a:prstGeom>
          <a:noFill/>
          <a:ln w="38100">
            <a:solidFill>
              <a:srgbClr val="2633F7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>
            <a:off x="7010400" y="2514600"/>
            <a:ext cx="1331913" cy="0"/>
          </a:xfrm>
          <a:prstGeom prst="line">
            <a:avLst/>
          </a:prstGeom>
          <a:noFill/>
          <a:ln w="38100">
            <a:solidFill>
              <a:srgbClr val="2633F7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8146" name="Text Box 20"/>
          <p:cNvSpPr txBox="1">
            <a:spLocks noChangeArrowheads="1"/>
          </p:cNvSpPr>
          <p:nvPr/>
        </p:nvSpPr>
        <p:spPr bwMode="auto">
          <a:xfrm>
            <a:off x="1355725" y="4795838"/>
            <a:ext cx="5572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/>
              <a:t>- C</a:t>
            </a:r>
            <a:endParaRPr lang="en-US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 rot="-5400000">
            <a:off x="2640013" y="865187"/>
            <a:ext cx="1428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>
                <a:solidFill>
                  <a:srgbClr val="FF0000"/>
                </a:solidFill>
              </a:rPr>
              <a:t>neutron density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181600" y="1524000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 rot="-5400000">
            <a:off x="6065838" y="1106487"/>
            <a:ext cx="1428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>
                <a:solidFill>
                  <a:srgbClr val="0000FF"/>
                </a:solidFill>
              </a:rPr>
              <a:t>neutron density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8010525" y="2511425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>
                <a:solidFill>
                  <a:srgbClr val="0000FF"/>
                </a:solidFill>
              </a:rPr>
              <a:t>time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79" y="2305308"/>
            <a:ext cx="461665" cy="213180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m</a:t>
            </a:r>
            <a:r>
              <a:rPr lang="en-US" dirty="0" smtClean="0">
                <a:latin typeface="Times New Roman"/>
                <a:cs typeface="Times New Roman"/>
              </a:rPr>
              <a:t>ass coordinate (</a:t>
            </a:r>
            <a:r>
              <a:rPr lang="en-US" dirty="0" smtClean="0"/>
              <a:t>M</a:t>
            </a:r>
            <a:r>
              <a:rPr lang="en-US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dirty="0" smtClean="0">
                <a:latin typeface="Times New Roman"/>
                <a:ea typeface="Wingdings"/>
                <a:cs typeface="Times New Roman"/>
                <a:sym typeface="Wingdings"/>
              </a:rPr>
              <a:t>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8880" y="188640"/>
            <a:ext cx="2442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baseline="30000" dirty="0">
                <a:solidFill>
                  <a:srgbClr val="FF0000"/>
                </a:solidFill>
              </a:rPr>
              <a:t>13</a:t>
            </a:r>
            <a:r>
              <a:rPr lang="it-IT" sz="1200" b="1" dirty="0">
                <a:solidFill>
                  <a:srgbClr val="FF0000"/>
                </a:solidFill>
              </a:rPr>
              <a:t>C(</a:t>
            </a:r>
            <a:r>
              <a:rPr lang="it-IT" sz="1200" b="1" dirty="0" err="1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1200" b="1" dirty="0" err="1">
                <a:solidFill>
                  <a:srgbClr val="FF0000"/>
                </a:solidFill>
              </a:rPr>
              <a:t>,n</a:t>
            </a:r>
            <a:r>
              <a:rPr lang="it-IT" sz="1200" b="1" dirty="0">
                <a:solidFill>
                  <a:srgbClr val="FF0000"/>
                </a:solidFill>
              </a:rPr>
              <a:t>)</a:t>
            </a:r>
            <a:r>
              <a:rPr lang="it-IT" sz="1200" b="1" baseline="30000" dirty="0" smtClean="0">
                <a:solidFill>
                  <a:srgbClr val="FF0000"/>
                </a:solidFill>
              </a:rPr>
              <a:t>16</a:t>
            </a:r>
            <a:r>
              <a:rPr lang="it-IT" sz="1200" b="1" dirty="0" smtClean="0">
                <a:solidFill>
                  <a:srgbClr val="FF0000"/>
                </a:solidFill>
              </a:rPr>
              <a:t>O  </a:t>
            </a:r>
            <a:r>
              <a:rPr lang="it-IT" sz="1200" b="1" dirty="0">
                <a:solidFill>
                  <a:srgbClr val="FF0000"/>
                </a:solidFill>
              </a:rPr>
              <a:t>T</a:t>
            </a:r>
            <a:r>
              <a:rPr lang="en-US" sz="1200" b="1" dirty="0">
                <a:solidFill>
                  <a:srgbClr val="FF0000"/>
                </a:solidFill>
              </a:rPr>
              <a:t>~</a:t>
            </a:r>
            <a:r>
              <a:rPr lang="it-IT" sz="1200" b="1" dirty="0">
                <a:solidFill>
                  <a:srgbClr val="FF0000"/>
                </a:solidFill>
              </a:rPr>
              <a:t>10</a:t>
            </a:r>
            <a:r>
              <a:rPr lang="it-IT" sz="1200" b="1" baseline="30000" dirty="0">
                <a:solidFill>
                  <a:srgbClr val="FF0000"/>
                </a:solidFill>
              </a:rPr>
              <a:t>8</a:t>
            </a:r>
            <a:r>
              <a:rPr lang="it-IT" sz="1200" b="1" dirty="0">
                <a:solidFill>
                  <a:srgbClr val="FF0000"/>
                </a:solidFill>
              </a:rPr>
              <a:t>K  N</a:t>
            </a:r>
            <a:r>
              <a:rPr lang="it-IT" sz="1200" b="1" baseline="-25000" dirty="0">
                <a:solidFill>
                  <a:srgbClr val="FF0000"/>
                </a:solidFill>
              </a:rPr>
              <a:t>n</a:t>
            </a:r>
            <a:r>
              <a:rPr lang="it-IT" sz="1200" b="1" dirty="0">
                <a:solidFill>
                  <a:srgbClr val="FF0000"/>
                </a:solidFill>
              </a:rPr>
              <a:t>&lt; 10</a:t>
            </a:r>
            <a:r>
              <a:rPr lang="it-IT" sz="1200" b="1" baseline="30000" dirty="0">
                <a:solidFill>
                  <a:srgbClr val="FF0000"/>
                </a:solidFill>
              </a:rPr>
              <a:t>7 </a:t>
            </a:r>
            <a:r>
              <a:rPr lang="it-IT" sz="1200" b="1" dirty="0" smtClean="0">
                <a:solidFill>
                  <a:srgbClr val="FF0000"/>
                </a:solidFill>
              </a:rPr>
              <a:t>n/cm</a:t>
            </a:r>
            <a:r>
              <a:rPr lang="it-IT" sz="1200" b="1" baseline="30000" dirty="0" smtClean="0">
                <a:solidFill>
                  <a:srgbClr val="FF0000"/>
                </a:solidFill>
              </a:rPr>
              <a:t>3</a:t>
            </a:r>
            <a:endParaRPr lang="it-IT" sz="1200" b="1" baseline="30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7241" y="188640"/>
            <a:ext cx="3167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baseline="30000" dirty="0">
                <a:solidFill>
                  <a:srgbClr val="0000FF"/>
                </a:solidFill>
              </a:rPr>
              <a:t>22</a:t>
            </a:r>
            <a:r>
              <a:rPr lang="it-IT" sz="1200" b="1" dirty="0">
                <a:solidFill>
                  <a:srgbClr val="0000FF"/>
                </a:solidFill>
              </a:rPr>
              <a:t>Ne(</a:t>
            </a:r>
            <a:r>
              <a:rPr lang="it-IT" sz="1200" b="1" dirty="0" err="1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it-IT" sz="1200" b="1" dirty="0" err="1">
                <a:solidFill>
                  <a:srgbClr val="0000FF"/>
                </a:solidFill>
              </a:rPr>
              <a:t>,n</a:t>
            </a:r>
            <a:r>
              <a:rPr lang="it-IT" sz="1200" b="1" dirty="0">
                <a:solidFill>
                  <a:srgbClr val="0000FF"/>
                </a:solidFill>
              </a:rPr>
              <a:t>)</a:t>
            </a:r>
            <a:r>
              <a:rPr lang="it-IT" sz="1200" b="1" baseline="30000" dirty="0">
                <a:solidFill>
                  <a:srgbClr val="0000FF"/>
                </a:solidFill>
              </a:rPr>
              <a:t>25</a:t>
            </a:r>
            <a:r>
              <a:rPr lang="it-IT" sz="1200" b="1" dirty="0">
                <a:solidFill>
                  <a:srgbClr val="0000FF"/>
                </a:solidFill>
              </a:rPr>
              <a:t>Mg  T&gt;3.5 10</a:t>
            </a:r>
            <a:r>
              <a:rPr lang="it-IT" sz="1200" b="1" baseline="30000" dirty="0">
                <a:solidFill>
                  <a:srgbClr val="0000FF"/>
                </a:solidFill>
              </a:rPr>
              <a:t>8</a:t>
            </a:r>
            <a:r>
              <a:rPr lang="it-IT" sz="1200" b="1" dirty="0">
                <a:solidFill>
                  <a:srgbClr val="0000FF"/>
                </a:solidFill>
              </a:rPr>
              <a:t>K  </a:t>
            </a:r>
            <a:r>
              <a:rPr lang="it-IT" sz="1200" b="1" dirty="0" err="1" smtClean="0">
                <a:solidFill>
                  <a:srgbClr val="0000FF"/>
                </a:solidFill>
              </a:rPr>
              <a:t>N</a:t>
            </a:r>
            <a:r>
              <a:rPr lang="it-IT" sz="1200" b="1" baseline="-25000" dirty="0" err="1" smtClean="0">
                <a:solidFill>
                  <a:srgbClr val="0000FF"/>
                </a:solidFill>
              </a:rPr>
              <a:t>n</a:t>
            </a:r>
            <a:r>
              <a:rPr lang="en-US" sz="1200" b="1" dirty="0">
                <a:solidFill>
                  <a:srgbClr val="0000FF"/>
                </a:solidFill>
              </a:rPr>
              <a:t>~</a:t>
            </a:r>
            <a:r>
              <a:rPr lang="it-IT" sz="1200" b="1" dirty="0">
                <a:solidFill>
                  <a:srgbClr val="0000FF"/>
                </a:solidFill>
              </a:rPr>
              <a:t>10</a:t>
            </a:r>
            <a:r>
              <a:rPr lang="it-IT" sz="1200" b="1" baseline="30000" dirty="0">
                <a:solidFill>
                  <a:srgbClr val="0000FF"/>
                </a:solidFill>
              </a:rPr>
              <a:t>10</a:t>
            </a:r>
            <a:r>
              <a:rPr lang="it-IT" sz="1200" b="1" dirty="0">
                <a:solidFill>
                  <a:srgbClr val="0000FF"/>
                </a:solidFill>
              </a:rPr>
              <a:t>-10</a:t>
            </a:r>
            <a:r>
              <a:rPr lang="it-IT" sz="1200" b="1" baseline="30000" dirty="0">
                <a:solidFill>
                  <a:srgbClr val="0000FF"/>
                </a:solidFill>
              </a:rPr>
              <a:t>12</a:t>
            </a:r>
            <a:r>
              <a:rPr lang="it-IT" sz="1200" b="1" dirty="0">
                <a:solidFill>
                  <a:srgbClr val="0000FF"/>
                </a:solidFill>
              </a:rPr>
              <a:t> </a:t>
            </a:r>
            <a:r>
              <a:rPr lang="it-IT" sz="1200" b="1" dirty="0" smtClean="0">
                <a:solidFill>
                  <a:srgbClr val="0000FF"/>
                </a:solidFill>
              </a:rPr>
              <a:t>n/cm</a:t>
            </a:r>
            <a:r>
              <a:rPr lang="it-IT" sz="1200" b="1" baseline="30000" dirty="0" smtClean="0">
                <a:solidFill>
                  <a:srgbClr val="0000FF"/>
                </a:solidFill>
              </a:rPr>
              <a:t>-3</a:t>
            </a:r>
            <a:endParaRPr lang="it-IT" sz="1200" b="1" baseline="30000" dirty="0">
              <a:solidFill>
                <a:srgbClr val="0000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0E9A-4A6B-B34E-A265-6A14EFE9433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2590800" cy="138499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AGB Stars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Thermal Pulse </a:t>
            </a:r>
            <a:r>
              <a:rPr lang="en-US" b="1" dirty="0" smtClean="0">
                <a:solidFill>
                  <a:schemeClr val="tx1"/>
                </a:solidFill>
              </a:rPr>
              <a:t>Stellar model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0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 animBg="1"/>
      <p:bldP spid="39941" grpId="0"/>
      <p:bldP spid="39942" grpId="0" animBg="1"/>
      <p:bldP spid="39943" grpId="0" animBg="1"/>
      <p:bldP spid="39944" grpId="0" animBg="1"/>
      <p:bldP spid="39945" grpId="0"/>
      <p:bldP spid="39946" grpId="0" animBg="1"/>
      <p:bldP spid="39947" grpId="0" animBg="1"/>
      <p:bldP spid="39948" grpId="0" animBg="1"/>
      <p:bldP spid="39949" grpId="0" animBg="1"/>
      <p:bldP spid="39950" grpId="0" animBg="1"/>
      <p:bldP spid="39953" grpId="0" animBg="1"/>
      <p:bldP spid="39954" grpId="0" animBg="1"/>
      <p:bldP spid="39955" grpId="0" animBg="1"/>
      <p:bldP spid="34" grpId="0"/>
      <p:bldP spid="35" grpId="0"/>
      <p:bldP spid="36" grpId="0"/>
      <p:bldP spid="37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84984"/>
            <a:ext cx="65527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ttore 2 5"/>
          <p:cNvCxnSpPr/>
          <p:nvPr/>
        </p:nvCxnSpPr>
        <p:spPr>
          <a:xfrm>
            <a:off x="899592" y="6021288"/>
            <a:ext cx="720080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1763688" y="6021288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1691680" y="5301208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rot="10800000">
            <a:off x="1835696" y="5445224"/>
            <a:ext cx="720080" cy="576064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2483768" y="5301208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3923928" y="5299620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3203848" y="5301208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4644008" y="5301208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3995936" y="3717032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4716016" y="3717032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5436096" y="3717032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6156176" y="3717032"/>
            <a:ext cx="576064" cy="1588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5436096" y="5299620"/>
            <a:ext cx="576064" cy="1588"/>
          </a:xfrm>
          <a:prstGeom prst="straightConnector1">
            <a:avLst/>
          </a:prstGeom>
          <a:ln w="63500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rot="10800000">
            <a:off x="4716017" y="4581128"/>
            <a:ext cx="648075" cy="576064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rot="16200000" flipV="1">
            <a:off x="3923928" y="3789040"/>
            <a:ext cx="648072" cy="648072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rot="10800000">
            <a:off x="6084168" y="2996952"/>
            <a:ext cx="720080" cy="576064"/>
          </a:xfrm>
          <a:prstGeom prst="straightConnector1">
            <a:avLst/>
          </a:prstGeom>
          <a:ln w="635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>
            <a:off x="6228184" y="5301208"/>
            <a:ext cx="576064" cy="1588"/>
          </a:xfrm>
          <a:prstGeom prst="straightConnector1">
            <a:avLst/>
          </a:prstGeom>
          <a:ln w="63500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rot="10800000">
            <a:off x="5364088" y="3789042"/>
            <a:ext cx="648072" cy="648071"/>
          </a:xfrm>
          <a:prstGeom prst="straightConnector1">
            <a:avLst/>
          </a:prstGeom>
          <a:ln w="63500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rot="10800000">
            <a:off x="6156176" y="4581128"/>
            <a:ext cx="648072" cy="576064"/>
          </a:xfrm>
          <a:prstGeom prst="straightConnector1">
            <a:avLst/>
          </a:prstGeom>
          <a:ln w="63500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/>
          <p:nvPr/>
        </p:nvCxnSpPr>
        <p:spPr>
          <a:xfrm rot="10800000">
            <a:off x="3131840" y="4581128"/>
            <a:ext cx="720080" cy="576064"/>
          </a:xfrm>
          <a:prstGeom prst="straightConnector1">
            <a:avLst/>
          </a:prstGeom>
          <a:ln w="63500" cmpd="sng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401017" y="44624"/>
            <a:ext cx="6267327" cy="2882251"/>
            <a:chOff x="144" y="2396"/>
            <a:chExt cx="2382" cy="1493"/>
          </a:xfrm>
        </p:grpSpPr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144" y="2396"/>
              <a:ext cx="2382" cy="1493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4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3" y="2521"/>
              <a:ext cx="2195" cy="13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cxnSp>
        <p:nvCxnSpPr>
          <p:cNvPr id="51" name="Connettore 1 50"/>
          <p:cNvCxnSpPr/>
          <p:nvPr/>
        </p:nvCxnSpPr>
        <p:spPr>
          <a:xfrm>
            <a:off x="3635896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3707904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3779912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>
            <a:off x="3995936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>
            <a:off x="4084712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>
            <a:off x="4139952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1 59"/>
          <p:cNvCxnSpPr/>
          <p:nvPr/>
        </p:nvCxnSpPr>
        <p:spPr>
          <a:xfrm>
            <a:off x="3851920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1 60"/>
          <p:cNvCxnSpPr/>
          <p:nvPr/>
        </p:nvCxnSpPr>
        <p:spPr>
          <a:xfrm>
            <a:off x="4355976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1 62"/>
          <p:cNvCxnSpPr/>
          <p:nvPr/>
        </p:nvCxnSpPr>
        <p:spPr>
          <a:xfrm>
            <a:off x="4237112" y="1628800"/>
            <a:ext cx="144016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7"/>
          <p:cNvSpPr>
            <a:spLocks noChangeArrowheads="1"/>
          </p:cNvSpPr>
          <p:nvPr/>
        </p:nvSpPr>
        <p:spPr bwMode="auto">
          <a:xfrm>
            <a:off x="4932040" y="1916832"/>
            <a:ext cx="144016" cy="216024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011229"/>
              </p:ext>
            </p:extLst>
          </p:nvPr>
        </p:nvGraphicFramePr>
        <p:xfrm>
          <a:off x="4860032" y="2060848"/>
          <a:ext cx="3755390" cy="2651760"/>
        </p:xfrm>
        <a:graphic>
          <a:graphicData uri="http://schemas.openxmlformats.org/drawingml/2006/table">
            <a:tbl>
              <a:tblPr/>
              <a:tblGrid>
                <a:gridCol w="878840"/>
                <a:gridCol w="1438275"/>
                <a:gridCol w="1438275"/>
              </a:tblGrid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Nucleus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400" baseline="-25000" dirty="0" err="1">
                          <a:latin typeface="Times New Roman"/>
                          <a:ea typeface="Calibri"/>
                          <a:cs typeface="Times New Roman"/>
                        </a:rPr>
                        <a:t>ʘ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Normalized to N(Si)=10</a:t>
                      </a:r>
                      <a:r>
                        <a:rPr lang="en-US" sz="1100" baseline="30000" dirty="0">
                          <a:latin typeface="Times New Roman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atoms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400" baseline="-25000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US" sz="1400" baseline="-25000" dirty="0" err="1" smtClean="0">
                          <a:latin typeface="Times New Roman"/>
                          <a:ea typeface="Calibri"/>
                          <a:cs typeface="Times New Roman"/>
                        </a:rPr>
                        <a:t>ʘ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5.546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0.789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1.21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1.066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1.848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1.052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1.873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1.217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baseline="30000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Zr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0.302</a:t>
                      </a:r>
                      <a:endParaRPr lang="it-IT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0.842</a:t>
                      </a:r>
                      <a:endParaRPr lang="it-IT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2349" y="2276872"/>
            <a:ext cx="4153639" cy="161582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en-US" sz="1800" dirty="0" smtClean="0"/>
              <a:t>There is </a:t>
            </a:r>
            <a:r>
              <a:rPr lang="en-US" sz="1800" dirty="0"/>
              <a:t>some </a:t>
            </a:r>
            <a:r>
              <a:rPr lang="en-US" sz="1800" dirty="0" smtClean="0"/>
              <a:t>inconsistency using </a:t>
            </a:r>
          </a:p>
          <a:p>
            <a:pPr algn="just"/>
            <a:r>
              <a:rPr lang="en-US" sz="1800" dirty="0" smtClean="0"/>
              <a:t>the TP stellar model to calculate the N</a:t>
            </a:r>
            <a:r>
              <a:rPr lang="en-US" sz="1800" baseline="-25000" dirty="0" smtClean="0"/>
              <a:t>s</a:t>
            </a:r>
          </a:p>
          <a:p>
            <a:pPr algn="just"/>
            <a:r>
              <a:rPr lang="en-US" sz="1800" dirty="0"/>
              <a:t>a</a:t>
            </a:r>
            <a:r>
              <a:rPr lang="en-US" sz="1800" dirty="0" smtClean="0"/>
              <a:t>bundances with values of the </a:t>
            </a:r>
          </a:p>
          <a:p>
            <a:pPr algn="just"/>
            <a:r>
              <a:rPr lang="en-US" sz="1800" dirty="0" err="1" smtClean="0"/>
              <a:t>Zr</a:t>
            </a:r>
            <a:r>
              <a:rPr lang="en-US" sz="1800" dirty="0" smtClean="0"/>
              <a:t> cross sections before </a:t>
            </a:r>
            <a:r>
              <a:rPr lang="en-US" sz="1800" dirty="0" err="1" smtClean="0"/>
              <a:t>n_TOF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-174632" y="4077072"/>
            <a:ext cx="7626419" cy="161582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just"/>
            <a:r>
              <a:rPr lang="en-US" sz="1800" dirty="0" smtClean="0">
                <a:solidFill>
                  <a:srgbClr val="0000FF"/>
                </a:solidFill>
              </a:rPr>
              <a:t>The uncertainty on the N</a:t>
            </a:r>
            <a:r>
              <a:rPr lang="en-US" sz="1800" baseline="-25000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sz="1800" dirty="0" smtClean="0">
                <a:solidFill>
                  <a:srgbClr val="0000FF"/>
                </a:solidFill>
              </a:rPr>
              <a:t> is  10%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</a:rPr>
              <a:t>The uncertainty on </a:t>
            </a:r>
            <a:r>
              <a:rPr lang="en-US" sz="1800" dirty="0" err="1" smtClean="0">
                <a:solidFill>
                  <a:srgbClr val="0000FF"/>
                </a:solidFill>
              </a:rPr>
              <a:t>Zr</a:t>
            </a:r>
            <a:r>
              <a:rPr lang="en-US" sz="1800" dirty="0" smtClean="0">
                <a:solidFill>
                  <a:srgbClr val="0000FF"/>
                </a:solidFill>
              </a:rPr>
              <a:t> cross sections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</a:rPr>
              <a:t>ranges from 5% to 20% (depending on the isotopes).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</a:rPr>
              <a:t>There are discrepancies </a:t>
            </a:r>
            <a:r>
              <a:rPr lang="en-US" sz="1800" dirty="0" smtClean="0">
                <a:solidFill>
                  <a:srgbClr val="0000FF"/>
                </a:solidFill>
              </a:rPr>
              <a:t>up to </a:t>
            </a:r>
            <a:r>
              <a:rPr lang="en-US" sz="1800" dirty="0" smtClean="0">
                <a:solidFill>
                  <a:srgbClr val="0000FF"/>
                </a:solidFill>
              </a:rPr>
              <a:t>50</a:t>
            </a:r>
            <a:r>
              <a:rPr lang="en-US" sz="1800" dirty="0" smtClean="0">
                <a:solidFill>
                  <a:srgbClr val="0000FF"/>
                </a:solidFill>
              </a:rPr>
              <a:t>% on the results of some measurements 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5919663"/>
            <a:ext cx="75438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New  measurements with high accuracy </a:t>
            </a:r>
            <a:r>
              <a:rPr lang="en-US" sz="2400" dirty="0" smtClean="0">
                <a:solidFill>
                  <a:srgbClr val="FF0000"/>
                </a:solidFill>
              </a:rPr>
              <a:t>needed </a:t>
            </a:r>
            <a:r>
              <a:rPr lang="en-US" sz="2400" dirty="0" smtClean="0">
                <a:solidFill>
                  <a:srgbClr val="FF0000"/>
                </a:solidFill>
              </a:rPr>
              <a:t>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7504" y="253424"/>
            <a:ext cx="8964488" cy="58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it-IT" sz="3200" dirty="0" smtClean="0"/>
              <a:t>The Thermal </a:t>
            </a:r>
            <a:r>
              <a:rPr lang="it-IT" sz="3200" dirty="0" err="1" smtClean="0"/>
              <a:t>Pulse</a:t>
            </a:r>
            <a:r>
              <a:rPr lang="it-IT" sz="3200" dirty="0" smtClean="0"/>
              <a:t> Stellar model: the Zr case</a:t>
            </a:r>
            <a:endParaRPr lang="en-US" sz="32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0841-2C9D-D843-891A-6BD5E26D5B2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3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119" name="Group 23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51993952"/>
              </p:ext>
            </p:extLst>
          </p:nvPr>
        </p:nvGraphicFramePr>
        <p:xfrm>
          <a:off x="1066800" y="1524000"/>
          <a:ext cx="7239000" cy="3733803"/>
        </p:xfrm>
        <a:graphic>
          <a:graphicData uri="http://schemas.openxmlformats.org/drawingml/2006/table">
            <a:tbl>
              <a:tblPr/>
              <a:tblGrid>
                <a:gridCol w="1031875"/>
                <a:gridCol w="1036638"/>
                <a:gridCol w="1031875"/>
                <a:gridCol w="1035050"/>
                <a:gridCol w="1033462"/>
                <a:gridCol w="1036638"/>
                <a:gridCol w="1033462"/>
              </a:tblGrid>
              <a:tr h="4651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it-IT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Isotopic content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5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90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90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97.7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93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  <a:r>
                        <a:rPr kumimoji="0" lang="en-US" sz="2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Zr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19.41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58.5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Tagliente (INFN Italy)  @ INTC 03/11/2011</a:t>
            </a:r>
            <a:endParaRPr lang="en-US"/>
          </a:p>
        </p:txBody>
      </p:sp>
      <p:sp>
        <p:nvSpPr>
          <p:cNvPr id="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77341-A7A8-714F-8432-69E9F7EF286F}" type="slidenum">
              <a:rPr lang="en-US"/>
              <a:pPr/>
              <a:t>9</a:t>
            </a:fld>
            <a:endParaRPr lang="en-US"/>
          </a:p>
        </p:txBody>
      </p:sp>
      <p:sp>
        <p:nvSpPr>
          <p:cNvPr id="166039" name="Text Box 151"/>
          <p:cNvSpPr txBox="1">
            <a:spLocks noChangeArrowheads="1"/>
          </p:cNvSpPr>
          <p:nvPr/>
        </p:nvSpPr>
        <p:spPr bwMode="auto">
          <a:xfrm>
            <a:off x="1371600" y="5410200"/>
            <a:ext cx="609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/>
              <a:t>Admixture:  Hf, Na, Mg, Al ...</a:t>
            </a:r>
          </a:p>
          <a:p>
            <a:pPr algn="r">
              <a:spcBef>
                <a:spcPct val="0"/>
              </a:spcBef>
            </a:pPr>
            <a:r>
              <a:rPr lang="en-US" sz="2000"/>
              <a:t>* Radio isotope (T</a:t>
            </a:r>
            <a:r>
              <a:rPr lang="en-US" sz="2000" baseline="-25000"/>
              <a:t>1/2</a:t>
            </a:r>
            <a:r>
              <a:rPr lang="en-US" sz="2000"/>
              <a:t> =1.5</a:t>
            </a:r>
            <a:r>
              <a:rPr lang="en-US" sz="2000">
                <a:latin typeface="CommercialPi BT" charset="0"/>
              </a:rPr>
              <a:t>x</a:t>
            </a:r>
            <a:r>
              <a:rPr lang="en-US" sz="2000"/>
              <a:t>10</a:t>
            </a:r>
            <a:r>
              <a:rPr lang="en-US" sz="2000" baseline="30000"/>
              <a:t>6</a:t>
            </a:r>
            <a:r>
              <a:rPr lang="en-US" sz="2000"/>
              <a:t> year)</a:t>
            </a:r>
          </a:p>
        </p:txBody>
      </p:sp>
      <p:sp>
        <p:nvSpPr>
          <p:cNvPr id="166097" name="Text Box 209"/>
          <p:cNvSpPr txBox="1">
            <a:spLocks noChangeArrowheads="1"/>
          </p:cNvSpPr>
          <p:nvPr/>
        </p:nvSpPr>
        <p:spPr bwMode="auto">
          <a:xfrm>
            <a:off x="990600" y="2133600"/>
            <a:ext cx="990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/>
              <a:t>Sample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504" y="46365"/>
            <a:ext cx="896448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en-US" sz="3600" dirty="0" err="1" smtClean="0"/>
              <a:t>Zr</a:t>
            </a:r>
            <a:r>
              <a:rPr lang="en-US" sz="3600" dirty="0" smtClean="0"/>
              <a:t> </a:t>
            </a:r>
            <a:r>
              <a:rPr lang="en-US" sz="3600" dirty="0" err="1" smtClean="0"/>
              <a:t>measurements:INTC</a:t>
            </a:r>
            <a:r>
              <a:rPr lang="en-US" sz="3600" dirty="0" smtClean="0"/>
              <a:t> </a:t>
            </a:r>
            <a:r>
              <a:rPr lang="en-US" sz="3600" dirty="0"/>
              <a:t>2002-034/</a:t>
            </a:r>
            <a:r>
              <a:rPr lang="en-US" sz="3600" dirty="0" smtClean="0"/>
              <a:t>P163</a:t>
            </a:r>
            <a:endParaRPr lang="en-US" sz="3600" b="1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6390" y="914400"/>
            <a:ext cx="2784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Zr isotope </a:t>
            </a:r>
            <a:r>
              <a:rPr lang="it-IT" dirty="0" err="1"/>
              <a:t>samples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35941</TotalTime>
  <Words>1633</Words>
  <Application>Microsoft Macintosh PowerPoint</Application>
  <PresentationFormat>On-screen Show (4:3)</PresentationFormat>
  <Paragraphs>372</Paragraphs>
  <Slides>21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Neutron capture cross-section of 93Zr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Sezione di Trieste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analysis of                                Zr isotopes</dc:title>
  <dc:creator>milazzo</dc:creator>
  <cp:lastModifiedBy>Giuseppe Tagliente</cp:lastModifiedBy>
  <cp:revision>286</cp:revision>
  <dcterms:created xsi:type="dcterms:W3CDTF">2004-11-19T14:24:42Z</dcterms:created>
  <dcterms:modified xsi:type="dcterms:W3CDTF">2011-11-03T09:53:10Z</dcterms:modified>
</cp:coreProperties>
</file>