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handoutMasterIdLst>
    <p:handoutMasterId r:id="rId66"/>
  </p:handoutMasterIdLst>
  <p:sldIdLst>
    <p:sldId id="296" r:id="rId2"/>
    <p:sldId id="468" r:id="rId3"/>
    <p:sldId id="469" r:id="rId4"/>
    <p:sldId id="473" r:id="rId5"/>
    <p:sldId id="506" r:id="rId6"/>
    <p:sldId id="507" r:id="rId7"/>
    <p:sldId id="511" r:id="rId8"/>
    <p:sldId id="510" r:id="rId9"/>
    <p:sldId id="509" r:id="rId10"/>
    <p:sldId id="475" r:id="rId11"/>
    <p:sldId id="521" r:id="rId12"/>
    <p:sldId id="520" r:id="rId13"/>
    <p:sldId id="526" r:id="rId14"/>
    <p:sldId id="465" r:id="rId15"/>
    <p:sldId id="489" r:id="rId16"/>
    <p:sldId id="487" r:id="rId17"/>
    <p:sldId id="488" r:id="rId18"/>
    <p:sldId id="491" r:id="rId19"/>
    <p:sldId id="516" r:id="rId20"/>
    <p:sldId id="524" r:id="rId21"/>
    <p:sldId id="523" r:id="rId22"/>
    <p:sldId id="517" r:id="rId23"/>
    <p:sldId id="483" r:id="rId24"/>
    <p:sldId id="519" r:id="rId25"/>
    <p:sldId id="492" r:id="rId26"/>
    <p:sldId id="493" r:id="rId27"/>
    <p:sldId id="494" r:id="rId28"/>
    <p:sldId id="495" r:id="rId29"/>
    <p:sldId id="527" r:id="rId30"/>
    <p:sldId id="528" r:id="rId31"/>
    <p:sldId id="453" r:id="rId32"/>
    <p:sldId id="462" r:id="rId33"/>
    <p:sldId id="500" r:id="rId34"/>
    <p:sldId id="530" r:id="rId35"/>
    <p:sldId id="477" r:id="rId36"/>
    <p:sldId id="502" r:id="rId37"/>
    <p:sldId id="501" r:id="rId38"/>
    <p:sldId id="503" r:id="rId39"/>
    <p:sldId id="505" r:id="rId40"/>
    <p:sldId id="529" r:id="rId41"/>
    <p:sldId id="455" r:id="rId42"/>
    <p:sldId id="478" r:id="rId43"/>
    <p:sldId id="515" r:id="rId44"/>
    <p:sldId id="498" r:id="rId45"/>
    <p:sldId id="405" r:id="rId46"/>
    <p:sldId id="486" r:id="rId47"/>
    <p:sldId id="490" r:id="rId48"/>
    <p:sldId id="480" r:id="rId49"/>
    <p:sldId id="532" r:id="rId50"/>
    <p:sldId id="512" r:id="rId51"/>
    <p:sldId id="484" r:id="rId52"/>
    <p:sldId id="304" r:id="rId53"/>
    <p:sldId id="317" r:id="rId54"/>
    <p:sldId id="525" r:id="rId55"/>
    <p:sldId id="522" r:id="rId56"/>
    <p:sldId id="404" r:id="rId57"/>
    <p:sldId id="464" r:id="rId58"/>
    <p:sldId id="514" r:id="rId59"/>
    <p:sldId id="485" r:id="rId60"/>
    <p:sldId id="325" r:id="rId61"/>
    <p:sldId id="482" r:id="rId62"/>
    <p:sldId id="471" r:id="rId63"/>
    <p:sldId id="531" r:id="rId64"/>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4" autoAdjust="0"/>
    <p:restoredTop sz="44407" autoAdjust="0"/>
  </p:normalViewPr>
  <p:slideViewPr>
    <p:cSldViewPr snapToGrid="0" snapToObjects="1">
      <p:cViewPr varScale="1">
        <p:scale>
          <a:sx n="42" d="100"/>
          <a:sy n="42" d="100"/>
        </p:scale>
        <p:origin x="2227" y="43"/>
      </p:cViewPr>
      <p:guideLst/>
    </p:cSldViewPr>
  </p:slideViewPr>
  <p:outlineViewPr>
    <p:cViewPr>
      <p:scale>
        <a:sx n="33" d="100"/>
        <a:sy n="33" d="100"/>
      </p:scale>
      <p:origin x="0" y="-5011"/>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1" y="0"/>
            <a:ext cx="2945659" cy="495348"/>
          </a:xfrm>
          <a:prstGeom prst="rect">
            <a:avLst/>
          </a:prstGeom>
        </p:spPr>
        <p:txBody>
          <a:bodyPr vert="horz" lIns="95237" tIns="47619" rIns="95237" bIns="47619"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4" y="0"/>
            <a:ext cx="2945659" cy="495348"/>
          </a:xfrm>
          <a:prstGeom prst="rect">
            <a:avLst/>
          </a:prstGeom>
        </p:spPr>
        <p:txBody>
          <a:bodyPr vert="horz" lIns="95237" tIns="47619" rIns="95237" bIns="47619" rtlCol="0"/>
          <a:lstStyle>
            <a:lvl1pPr algn="r">
              <a:defRPr sz="1200"/>
            </a:lvl1pPr>
          </a:lstStyle>
          <a:p>
            <a:fld id="{CBB72EAA-2733-D14F-950A-8F4240385864}" type="datetimeFigureOut">
              <a:rPr lang="en-US" smtClean="0"/>
              <a:t>10/14/2025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1" y="9377319"/>
            <a:ext cx="2945659" cy="495347"/>
          </a:xfrm>
          <a:prstGeom prst="rect">
            <a:avLst/>
          </a:prstGeom>
        </p:spPr>
        <p:txBody>
          <a:bodyPr vert="horz" lIns="95237" tIns="47619" rIns="95237" bIns="4761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4" y="9377319"/>
            <a:ext cx="2945659" cy="495347"/>
          </a:xfrm>
          <a:prstGeom prst="rect">
            <a:avLst/>
          </a:prstGeom>
        </p:spPr>
        <p:txBody>
          <a:bodyPr vert="horz" lIns="95237" tIns="47619" rIns="95237" bIns="47619"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5237" tIns="47619" rIns="95237" bIns="47619" rtlCol="0"/>
          <a:lstStyle>
            <a:lvl1pPr algn="l">
              <a:defRPr sz="1200"/>
            </a:lvl1pPr>
          </a:lstStyle>
          <a:p>
            <a:endParaRPr lang="en-US"/>
          </a:p>
        </p:txBody>
      </p:sp>
      <p:sp>
        <p:nvSpPr>
          <p:cNvPr id="3" name="Date Placeholder 2"/>
          <p:cNvSpPr>
            <a:spLocks noGrp="1"/>
          </p:cNvSpPr>
          <p:nvPr>
            <p:ph type="dt" idx="1"/>
          </p:nvPr>
        </p:nvSpPr>
        <p:spPr>
          <a:xfrm>
            <a:off x="3850444" y="0"/>
            <a:ext cx="2945659" cy="495348"/>
          </a:xfrm>
          <a:prstGeom prst="rect">
            <a:avLst/>
          </a:prstGeom>
        </p:spPr>
        <p:txBody>
          <a:bodyPr vert="horz" lIns="95237" tIns="47619" rIns="95237" bIns="47619" rtlCol="0"/>
          <a:lstStyle>
            <a:lvl1pPr algn="r">
              <a:defRPr sz="1200"/>
            </a:lvl1pPr>
          </a:lstStyle>
          <a:p>
            <a:fld id="{D4DD062E-52F7-A14D-A443-1F3854784447}" type="datetimeFigureOut">
              <a:rPr lang="en-US" smtClean="0"/>
              <a:t>10/14/2025</a:t>
            </a:fld>
            <a:endParaRPr lang="en-US"/>
          </a:p>
        </p:txBody>
      </p:sp>
      <p:sp>
        <p:nvSpPr>
          <p:cNvPr id="4" name="Slide Image Placeholder 3"/>
          <p:cNvSpPr>
            <a:spLocks noGrp="1" noRot="1" noChangeAspect="1"/>
          </p:cNvSpPr>
          <p:nvPr>
            <p:ph type="sldImg" idx="2"/>
          </p:nvPr>
        </p:nvSpPr>
        <p:spPr>
          <a:xfrm>
            <a:off x="436563" y="1233488"/>
            <a:ext cx="5926137" cy="3333750"/>
          </a:xfrm>
          <a:prstGeom prst="rect">
            <a:avLst/>
          </a:prstGeom>
          <a:noFill/>
          <a:ln w="12700">
            <a:solidFill>
              <a:prstClr val="black"/>
            </a:solidFill>
          </a:ln>
        </p:spPr>
        <p:txBody>
          <a:bodyPr vert="horz" lIns="95237" tIns="47619" rIns="95237" bIns="47619" rtlCol="0" anchor="ctr"/>
          <a:lstStyle/>
          <a:p>
            <a:endParaRPr lang="en-US"/>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5237" tIns="47619" rIns="95237" bIns="4761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7319"/>
            <a:ext cx="2945659" cy="495347"/>
          </a:xfrm>
          <a:prstGeom prst="rect">
            <a:avLst/>
          </a:prstGeom>
        </p:spPr>
        <p:txBody>
          <a:bodyPr vert="horz" lIns="95237" tIns="47619" rIns="95237" bIns="47619"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377319"/>
            <a:ext cx="2945659" cy="495347"/>
          </a:xfrm>
          <a:prstGeom prst="rect">
            <a:avLst/>
          </a:prstGeom>
        </p:spPr>
        <p:txBody>
          <a:bodyPr vert="horz" lIns="95237" tIns="47619" rIns="95237" bIns="47619"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350" lvl="0" indent="-285750"/>
            <a:r>
              <a:rPr lang="en-GB" sz="1800" dirty="0"/>
              <a:t>Future particle detectors require significantly higher data transmission rates—up to 100 Gbps—far exceeding the capabilities of current optical links such as </a:t>
            </a:r>
            <a:r>
              <a:rPr lang="en-GB" sz="1800" dirty="0" err="1"/>
              <a:t>VTRx</a:t>
            </a:r>
            <a:r>
              <a:rPr lang="en-GB" sz="1800" dirty="0"/>
              <a:t>+. Typically, detectors interface with electrical ASIC that control the optical transmitters, which in turn propagate the signal in optical domain. In the new system a key innovation is relocating the laser source outside the radiation zone, which enhances radiation hardness and improves power efficiency. Single-Mode Fiber enables long-distance transmission, allowing backend processing electronics to be located far from radiation areas. To enable efficient electronics-to-photonics data conversion, a Photonic Integrated Circuit (PIC) is proposed. It offers high-speed data transmission and enhanced radiation hardness, making it well-suited for deployment in high-energy physics environments.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170393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46DEA-C7DD-4698-683C-8CDD19D424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B1A4B7-6360-BBFC-9CA6-65C5982DF9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81C772-B5A1-AE18-BDA8-1522A61E7E75}"/>
              </a:ext>
            </a:extLst>
          </p:cNvPr>
          <p:cNvSpPr>
            <a:spLocks noGrp="1"/>
          </p:cNvSpPr>
          <p:nvPr>
            <p:ph type="body" idx="1"/>
          </p:nvPr>
        </p:nvSpPr>
        <p:spPr/>
        <p:txBody>
          <a:bodyPr/>
          <a:lstStyle/>
          <a:p>
            <a:pPr marL="342900" lvl="1" indent="-342900"/>
            <a:r>
              <a:rPr lang="en-US" b="1" dirty="0"/>
              <a:t>Developing a system that validates and prototypes the thermal control unit for SPRINT ASIC</a:t>
            </a:r>
          </a:p>
          <a:p>
            <a:pPr marL="342900" lvl="1" indent="-342900"/>
            <a:r>
              <a:rPr lang="en-US" b="1" dirty="0"/>
              <a:t>Starting from a prototype</a:t>
            </a:r>
          </a:p>
          <a:p>
            <a:pPr marL="342900" lvl="1" indent="-342900"/>
            <a:r>
              <a:rPr lang="en-US" b="1" dirty="0"/>
              <a:t>Following the work done colleagues from u-electronics group and opto-team and updating the prototype system in parallel</a:t>
            </a:r>
          </a:p>
          <a:p>
            <a:pPr marL="342900" lvl="1" indent="-342900"/>
            <a:r>
              <a:rPr lang="en-US" b="1" dirty="0"/>
              <a:t>Using FPGA and analog components for validating the ASIC implementation</a:t>
            </a:r>
          </a:p>
          <a:p>
            <a:pPr marL="342900" lvl="1" indent="-342900"/>
            <a:r>
              <a:rPr lang="en-US" b="1" dirty="0"/>
              <a:t>Aim: </a:t>
            </a:r>
            <a:r>
              <a:rPr lang="en-GB" b="1" dirty="0"/>
              <a:t>enhancing the stability of data-carrying photonic signals through thermal tuning of a </a:t>
            </a:r>
            <a:r>
              <a:rPr lang="en-GB" b="1" dirty="0" err="1"/>
              <a:t>microring</a:t>
            </a:r>
            <a:r>
              <a:rPr lang="en-GB" b="1" dirty="0"/>
              <a:t> modulator.</a:t>
            </a:r>
          </a:p>
          <a:p>
            <a:pPr marL="342900" lvl="1" indent="-342900"/>
            <a:r>
              <a:rPr lang="en-US" b="1" dirty="0"/>
              <a:t>10Gbit/s -&gt; 25Gbit/s</a:t>
            </a:r>
          </a:p>
          <a:p>
            <a:pPr marL="342900" lvl="1" indent="-342900"/>
            <a:r>
              <a:rPr lang="en-US" b="1" dirty="0"/>
              <a:t>WDM -&gt; 100Gbit/s</a:t>
            </a:r>
          </a:p>
          <a:p>
            <a:br>
              <a:rPr lang="en-US" dirty="0"/>
            </a:br>
            <a:br>
              <a:rPr lang="en-US" dirty="0"/>
            </a:br>
            <a:r>
              <a:rPr lang="en-US" dirty="0"/>
              <a:t>FPGA </a:t>
            </a:r>
            <a:r>
              <a:rPr lang="en-US" dirty="0" err="1"/>
              <a:t>fw</a:t>
            </a:r>
            <a:endParaRPr lang="en-US" dirty="0"/>
          </a:p>
          <a:p>
            <a:pPr marL="219776" indent="-219776">
              <a:buAutoNum type="arabicPeriod"/>
            </a:pPr>
            <a:r>
              <a:rPr lang="en-US" dirty="0"/>
              <a:t>Sweep from 2V to 0</a:t>
            </a:r>
          </a:p>
          <a:p>
            <a:pPr marL="219776" indent="-219776">
              <a:buAutoNum type="arabicPeriod"/>
            </a:pPr>
            <a:r>
              <a:rPr lang="en-US" dirty="0"/>
              <a:t>Finding max point</a:t>
            </a:r>
          </a:p>
          <a:p>
            <a:pPr marL="219776" indent="-219776">
              <a:buAutoNum type="arabicPeriod"/>
            </a:pPr>
            <a:r>
              <a:rPr lang="en-US" dirty="0"/>
              <a:t>Offsetting it</a:t>
            </a:r>
          </a:p>
          <a:p>
            <a:pPr marL="219776" indent="-219776">
              <a:buAutoNum type="arabicPeriod"/>
            </a:pPr>
            <a:r>
              <a:rPr lang="en-US" dirty="0"/>
              <a:t>Running PID</a:t>
            </a:r>
          </a:p>
          <a:p>
            <a:pPr marL="219776" indent="-219776">
              <a:buAutoNum type="arabicPeriod"/>
            </a:pPr>
            <a:r>
              <a:rPr lang="en-US" dirty="0"/>
              <a:t>Slow switching off the heater</a:t>
            </a:r>
          </a:p>
          <a:p>
            <a:pPr marL="219776" indent="-219776">
              <a:buAutoNum type="arabicPeriod"/>
            </a:pPr>
            <a:endParaRPr lang="en-US" dirty="0"/>
          </a:p>
          <a:p>
            <a:r>
              <a:rPr lang="en-US" dirty="0"/>
              <a:t>The filter is not really one filter. CIC is just for </a:t>
            </a:r>
            <a:r>
              <a:rPr lang="en-US" dirty="0" err="1"/>
              <a:t>downsampling</a:t>
            </a:r>
            <a:r>
              <a:rPr lang="en-US" dirty="0"/>
              <a:t>. A FIR is needed for the rest of filtering.</a:t>
            </a:r>
          </a:p>
          <a:p>
            <a:endParaRPr lang="en-US" dirty="0"/>
          </a:p>
          <a:p>
            <a:r>
              <a:rPr lang="en-GB" dirty="0"/>
              <a:t>The update refers to change requirements (e.g. heater power)</a:t>
            </a:r>
          </a:p>
          <a:p>
            <a:br>
              <a:rPr lang="en-GB" dirty="0"/>
            </a:br>
            <a:r>
              <a:rPr lang="en-GB" dirty="0"/>
              <a:t>PID - </a:t>
            </a:r>
            <a:r>
              <a:rPr lang="en-GB" sz="1200" b="0" i="0" kern="1200" dirty="0">
                <a:solidFill>
                  <a:schemeClr val="tx1"/>
                </a:solidFill>
                <a:effectLst/>
                <a:latin typeface="+mn-lt"/>
                <a:ea typeface="+mn-ea"/>
                <a:cs typeface="+mn-cs"/>
              </a:rPr>
              <a:t>a control algorithm used in engineering to maintain a desired output by minimizing the error between a setpoint and a measured process variable</a:t>
            </a:r>
            <a:endParaRPr lang="en-GB" dirty="0"/>
          </a:p>
          <a:p>
            <a:endParaRPr lang="en-GB" dirty="0"/>
          </a:p>
        </p:txBody>
      </p:sp>
      <p:sp>
        <p:nvSpPr>
          <p:cNvPr id="4" name="Slide Number Placeholder 3">
            <a:extLst>
              <a:ext uri="{FF2B5EF4-FFF2-40B4-BE49-F238E27FC236}">
                <a16:creationId xmlns:a16="http://schemas.microsoft.com/office/drawing/2014/main" id="{6D1B9E95-9DD8-FCDF-9D1A-3A626ED89FD9}"/>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935560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B75F6-9417-B730-86AE-884684355F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80E57B-4CB2-8844-B4DD-2AABA2AA95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97D5D3-6726-9FC5-AD73-CF77FD674067}"/>
              </a:ext>
            </a:extLst>
          </p:cNvPr>
          <p:cNvSpPr>
            <a:spLocks noGrp="1"/>
          </p:cNvSpPr>
          <p:nvPr>
            <p:ph type="body" idx="1"/>
          </p:nvPr>
        </p:nvSpPr>
        <p:spPr/>
        <p:txBody>
          <a:bodyPr/>
          <a:lstStyle/>
          <a:p>
            <a:pPr marL="342900" lvl="1" indent="-342900"/>
            <a:r>
              <a:rPr lang="en-US" b="1" dirty="0"/>
              <a:t>Developing a system that validates and prototypes the thermal control unit for SPRINT ASIC</a:t>
            </a:r>
          </a:p>
          <a:p>
            <a:pPr marL="342900" lvl="1" indent="-342900"/>
            <a:r>
              <a:rPr lang="en-US" b="1" dirty="0"/>
              <a:t>Starting from a prototype</a:t>
            </a:r>
          </a:p>
          <a:p>
            <a:pPr marL="342900" lvl="1" indent="-342900"/>
            <a:r>
              <a:rPr lang="en-US" b="1" dirty="0"/>
              <a:t>Following the work done colleagues from u-electronics group and opto-team and updating the prototype system in parallel</a:t>
            </a:r>
          </a:p>
          <a:p>
            <a:pPr marL="342900" lvl="1" indent="-342900"/>
            <a:r>
              <a:rPr lang="en-US" b="1" dirty="0"/>
              <a:t>Using FPGA and analog components for validating the ASIC implementation</a:t>
            </a:r>
          </a:p>
          <a:p>
            <a:pPr marL="342900" lvl="1" indent="-342900"/>
            <a:r>
              <a:rPr lang="en-US" b="1" dirty="0"/>
              <a:t>Aim: </a:t>
            </a:r>
            <a:r>
              <a:rPr lang="en-GB" b="1" dirty="0"/>
              <a:t>enhancing the stability of data-carrying photonic signals through thermal tuning of a </a:t>
            </a:r>
            <a:r>
              <a:rPr lang="en-GB" b="1" dirty="0" err="1"/>
              <a:t>microring</a:t>
            </a:r>
            <a:r>
              <a:rPr lang="en-GB" b="1" dirty="0"/>
              <a:t> modulator.</a:t>
            </a:r>
          </a:p>
          <a:p>
            <a:pPr marL="342900" lvl="1" indent="-342900"/>
            <a:r>
              <a:rPr lang="en-US" b="1" dirty="0"/>
              <a:t>10Gbit/s -&gt; 25Gbit/s</a:t>
            </a:r>
          </a:p>
          <a:p>
            <a:pPr marL="342900" lvl="1" indent="-342900"/>
            <a:r>
              <a:rPr lang="en-US" b="1" dirty="0"/>
              <a:t>WDM -&gt; 100Gbit/s</a:t>
            </a:r>
          </a:p>
          <a:p>
            <a:br>
              <a:rPr lang="en-US" dirty="0"/>
            </a:br>
            <a:br>
              <a:rPr lang="en-US" dirty="0"/>
            </a:br>
            <a:r>
              <a:rPr lang="en-US" dirty="0"/>
              <a:t>FPGA </a:t>
            </a:r>
            <a:r>
              <a:rPr lang="en-US" dirty="0" err="1"/>
              <a:t>fw</a:t>
            </a:r>
            <a:endParaRPr lang="en-US" dirty="0"/>
          </a:p>
          <a:p>
            <a:pPr marL="219776" indent="-219776">
              <a:buAutoNum type="arabicPeriod"/>
            </a:pPr>
            <a:r>
              <a:rPr lang="en-US" dirty="0"/>
              <a:t>Sweep from 2V to 0</a:t>
            </a:r>
          </a:p>
          <a:p>
            <a:pPr marL="219776" indent="-219776">
              <a:buAutoNum type="arabicPeriod"/>
            </a:pPr>
            <a:r>
              <a:rPr lang="en-US" dirty="0"/>
              <a:t>Finding max point</a:t>
            </a:r>
          </a:p>
          <a:p>
            <a:pPr marL="219776" indent="-219776">
              <a:buAutoNum type="arabicPeriod"/>
            </a:pPr>
            <a:r>
              <a:rPr lang="en-US" dirty="0"/>
              <a:t>Offsetting it</a:t>
            </a:r>
          </a:p>
          <a:p>
            <a:pPr marL="219776" indent="-219776">
              <a:buAutoNum type="arabicPeriod"/>
            </a:pPr>
            <a:r>
              <a:rPr lang="en-US" dirty="0"/>
              <a:t>Running PID</a:t>
            </a:r>
          </a:p>
          <a:p>
            <a:pPr marL="219776" indent="-219776">
              <a:buAutoNum type="arabicPeriod"/>
            </a:pPr>
            <a:r>
              <a:rPr lang="en-US" dirty="0"/>
              <a:t>Slow switching off the heater</a:t>
            </a:r>
          </a:p>
          <a:p>
            <a:pPr marL="219776" indent="-219776">
              <a:buAutoNum type="arabicPeriod"/>
            </a:pPr>
            <a:endParaRPr lang="en-US" dirty="0"/>
          </a:p>
          <a:p>
            <a:r>
              <a:rPr lang="en-US" dirty="0"/>
              <a:t>The filter is not really one filter. CIC is just for </a:t>
            </a:r>
            <a:r>
              <a:rPr lang="en-US" dirty="0" err="1"/>
              <a:t>downsampling</a:t>
            </a:r>
            <a:r>
              <a:rPr lang="en-US" dirty="0"/>
              <a:t>. A FIR is needed for the rest of filtering.</a:t>
            </a:r>
          </a:p>
          <a:p>
            <a:endParaRPr lang="en-US" dirty="0"/>
          </a:p>
          <a:p>
            <a:r>
              <a:rPr lang="en-GB" dirty="0"/>
              <a:t>The update refers to change requirements (e.g. heater power)</a:t>
            </a:r>
          </a:p>
          <a:p>
            <a:br>
              <a:rPr lang="en-GB" dirty="0"/>
            </a:br>
            <a:r>
              <a:rPr lang="en-GB" dirty="0"/>
              <a:t>PID - </a:t>
            </a:r>
            <a:r>
              <a:rPr lang="en-GB" sz="1200" b="0" i="0" kern="1200" dirty="0">
                <a:solidFill>
                  <a:schemeClr val="tx1"/>
                </a:solidFill>
                <a:effectLst/>
                <a:latin typeface="+mn-lt"/>
                <a:ea typeface="+mn-ea"/>
                <a:cs typeface="+mn-cs"/>
              </a:rPr>
              <a:t>a control algorithm used in engineering to maintain a desired output by minimizing the error between a setpoint and a measured process variable</a:t>
            </a:r>
            <a:endParaRPr lang="en-GB" dirty="0"/>
          </a:p>
          <a:p>
            <a:endParaRPr lang="en-GB" dirty="0"/>
          </a:p>
        </p:txBody>
      </p:sp>
      <p:sp>
        <p:nvSpPr>
          <p:cNvPr id="4" name="Slide Number Placeholder 3">
            <a:extLst>
              <a:ext uri="{FF2B5EF4-FFF2-40B4-BE49-F238E27FC236}">
                <a16:creationId xmlns:a16="http://schemas.microsoft.com/office/drawing/2014/main" id="{77618326-BD53-0CC7-EBC2-9EE4348755DE}"/>
              </a:ext>
            </a:extLst>
          </p:cNvPr>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684234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BA2E4-DE72-49CF-F946-E03AC2A3D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C62ED5-21BA-E8E8-0B9E-05B5BB8AF4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BF4F36-D05A-08AC-7050-250C082AEBAF}"/>
              </a:ext>
            </a:extLst>
          </p:cNvPr>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a:extLst>
              <a:ext uri="{FF2B5EF4-FFF2-40B4-BE49-F238E27FC236}">
                <a16:creationId xmlns:a16="http://schemas.microsoft.com/office/drawing/2014/main" id="{0F9A9A78-7233-47FE-B2BC-2F899A2AE978}"/>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805126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732071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FD319-3F7C-0A90-802E-FD829A60F7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25589A-500C-0684-5D3A-8C62182BD2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D6C29F-CA17-A87E-C009-AD9F74B68AEF}"/>
              </a:ext>
            </a:extLst>
          </p:cNvPr>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a:extLst>
              <a:ext uri="{FF2B5EF4-FFF2-40B4-BE49-F238E27FC236}">
                <a16:creationId xmlns:a16="http://schemas.microsoft.com/office/drawing/2014/main" id="{0E58AC6C-C284-BBB5-5349-21180328E9DD}"/>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378404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DA5E9-477A-90C3-2F70-7B9EE3834C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F74104-0280-F66B-E198-9486D991E7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0AA887-FD2B-4818-657A-16199C2AFDF4}"/>
              </a:ext>
            </a:extLst>
          </p:cNvPr>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a:extLst>
              <a:ext uri="{FF2B5EF4-FFF2-40B4-BE49-F238E27FC236}">
                <a16:creationId xmlns:a16="http://schemas.microsoft.com/office/drawing/2014/main" id="{CF76B07B-2E02-34AB-6ACA-963C01201BF7}"/>
              </a:ext>
            </a:extLst>
          </p:cNvPr>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656797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8A296-53C9-A7C1-0AC3-D63933F128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87224-BEDE-EDAF-53C3-0F3B62750A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76A38C-2672-D379-1B01-5270A5029622}"/>
              </a:ext>
            </a:extLst>
          </p:cNvPr>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a:extLst>
              <a:ext uri="{FF2B5EF4-FFF2-40B4-BE49-F238E27FC236}">
                <a16:creationId xmlns:a16="http://schemas.microsoft.com/office/drawing/2014/main" id="{BEF87272-D51B-FE0A-9AD9-F4E53876247E}"/>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908959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56430-437F-FA80-9927-D65B5A9716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7C36CD-DFA6-A158-8ACB-5947D72EFB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18DF5C-5F7D-FC39-2C49-337938945942}"/>
              </a:ext>
            </a:extLst>
          </p:cNvPr>
          <p:cNvSpPr>
            <a:spLocks noGrp="1"/>
          </p:cNvSpPr>
          <p:nvPr>
            <p:ph type="body" idx="1"/>
          </p:nvPr>
        </p:nvSpPr>
        <p:spPr/>
        <p:txBody>
          <a:bodyPr/>
          <a:lstStyle/>
          <a:p>
            <a:r>
              <a:rPr lang="en-US" dirty="0"/>
              <a:t>Generating pulses and transforming a density of them over a filer to a proper value.</a:t>
            </a:r>
            <a:br>
              <a:rPr lang="en-US" dirty="0"/>
            </a:br>
            <a:br>
              <a:rPr lang="en-US" dirty="0"/>
            </a:br>
            <a:r>
              <a:rPr lang="en-US" dirty="0"/>
              <a:t>I could deliver here the whole derivation for the noise shaping (have a look into Gabriele Atzeni presentation, if someone is interested).</a:t>
            </a:r>
            <a:endParaRPr lang="en-GB" dirty="0"/>
          </a:p>
        </p:txBody>
      </p:sp>
      <p:sp>
        <p:nvSpPr>
          <p:cNvPr id="4" name="Slide Number Placeholder 3">
            <a:extLst>
              <a:ext uri="{FF2B5EF4-FFF2-40B4-BE49-F238E27FC236}">
                <a16:creationId xmlns:a16="http://schemas.microsoft.com/office/drawing/2014/main" id="{500DA101-9BFC-49E5-B6DF-39BFDC7C5110}"/>
              </a:ext>
            </a:extLst>
          </p:cNvPr>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503088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D8E23-19C3-ED91-8EDB-5FB03BF5B7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4D629-5EE9-07A5-8FED-A0118CB5C4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3DFEEE-EC32-0AF4-FC54-092EB532AA1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E8DB62-88E8-9ECB-779D-D8B9BE905E0D}"/>
              </a:ext>
            </a:extLst>
          </p:cNvPr>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834615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9AD0C-7DBE-2F17-B454-3D0A99E1B5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947197-E063-F3C8-1BD5-D912814391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C1EB4E-2DC1-1603-7749-A6D589893DAD}"/>
              </a:ext>
            </a:extLst>
          </p:cNvPr>
          <p:cNvSpPr>
            <a:spLocks noGrp="1"/>
          </p:cNvSpPr>
          <p:nvPr>
            <p:ph type="body" idx="1"/>
          </p:nvPr>
        </p:nvSpPr>
        <p:spPr/>
        <p:txBody>
          <a:bodyPr/>
          <a:lstStyle/>
          <a:p>
            <a:pPr marL="0" lvl="1" indent="0">
              <a:buNone/>
            </a:pPr>
            <a:r>
              <a:rPr lang="en-US" dirty="0"/>
              <a:t>Observing a problem of too slow discharging causing a plateau in the middle of the range. If charges up too slowly to go up behind some </a:t>
            </a:r>
            <a:r>
              <a:rPr lang="en-US" dirty="0" err="1"/>
              <a:t>voltge</a:t>
            </a:r>
            <a:r>
              <a:rPr lang="en-US" dirty="0"/>
              <a:t> level to keep the ff out state the same for more than 1 clock cycle.</a:t>
            </a:r>
            <a:br>
              <a:rPr lang="en-US" dirty="0"/>
            </a:br>
            <a:br>
              <a:rPr lang="en-US" dirty="0"/>
            </a:br>
            <a:r>
              <a:rPr lang="en-US" dirty="0"/>
              <a:t>Doing a research of components available on the market</a:t>
            </a:r>
          </a:p>
          <a:p>
            <a:pPr marL="0" lvl="1" indent="0">
              <a:buNone/>
            </a:pPr>
            <a:r>
              <a:rPr lang="en-US" dirty="0"/>
              <a:t>Building </a:t>
            </a:r>
            <a:r>
              <a:rPr lang="en-US" dirty="0" err="1"/>
              <a:t>LTSpice</a:t>
            </a:r>
            <a:r>
              <a:rPr lang="en-US" dirty="0"/>
              <a:t> proof of concept</a:t>
            </a:r>
          </a:p>
          <a:p>
            <a:pPr marL="342900" marR="0" lvl="1" indent="-342900" algn="l" defTabSz="914400" rtl="0" eaLnBrk="1" fontAlgn="auto" latinLnBrk="0" hangingPunct="1">
              <a:lnSpc>
                <a:spcPct val="100000"/>
              </a:lnSpc>
              <a:spcBef>
                <a:spcPts val="0"/>
              </a:spcBef>
              <a:spcAft>
                <a:spcPts val="0"/>
              </a:spcAft>
              <a:buClrTx/>
              <a:buSzTx/>
              <a:buFontTx/>
              <a:buNone/>
              <a:tabLst/>
              <a:defRPr/>
            </a:pPr>
            <a:r>
              <a:rPr lang="en-US" dirty="0"/>
              <a:t>Soldering board and testing in the lab </a:t>
            </a:r>
          </a:p>
          <a:p>
            <a:pPr marL="342900" marR="0" lvl="1" indent="-342900" algn="l" defTabSz="914400" rtl="0" eaLnBrk="1" fontAlgn="auto" latinLnBrk="0" hangingPunct="1">
              <a:lnSpc>
                <a:spcPct val="100000"/>
              </a:lnSpc>
              <a:spcBef>
                <a:spcPts val="0"/>
              </a:spcBef>
              <a:spcAft>
                <a:spcPts val="0"/>
              </a:spcAft>
              <a:buClrTx/>
              <a:buSzTx/>
              <a:buFontTx/>
              <a:buNone/>
              <a:tabLst/>
              <a:defRPr/>
            </a:pPr>
            <a:r>
              <a:rPr lang="en-US" b="0" dirty="0"/>
              <a:t>A frequency sweep proved that lower frequencies eliminate that problem</a:t>
            </a:r>
            <a:endParaRPr lang="en-US" dirty="0"/>
          </a:p>
          <a:p>
            <a:pPr marL="342900" lvl="1" indent="-342900"/>
            <a:r>
              <a:rPr lang="en-US" b="0" dirty="0"/>
              <a:t>Fixing the MUX state to be always on</a:t>
            </a:r>
          </a:p>
          <a:p>
            <a:pPr marL="342900" lvl="1" indent="-342900"/>
            <a:r>
              <a:rPr lang="en-US" b="0" dirty="0"/>
              <a:t>Dropping the idea of external current source</a:t>
            </a:r>
          </a:p>
          <a:p>
            <a:pPr marL="342900" lvl="1" indent="-342900"/>
            <a:r>
              <a:rPr lang="en-US" b="0" dirty="0"/>
              <a:t>Switching directly in FPGA</a:t>
            </a:r>
          </a:p>
          <a:p>
            <a:pPr marL="342900" lvl="1" indent="-342900"/>
            <a:r>
              <a:rPr lang="en-US" b="0" dirty="0"/>
              <a:t>The effect disappears</a:t>
            </a:r>
          </a:p>
          <a:p>
            <a:pPr marL="285750" lvl="1" indent="-285750"/>
            <a:r>
              <a:rPr lang="en-US" b="0" dirty="0"/>
              <a:t>Further removing the MUX itself with no improvement</a:t>
            </a:r>
          </a:p>
          <a:p>
            <a:pPr marL="285750" lvl="1" indent="-285750"/>
            <a:r>
              <a:rPr lang="en-US" b="0" dirty="0"/>
              <a:t>Should the output buffer switch between 0 and 1 or ‘Z’ and 1? -&gt; 1,0</a:t>
            </a:r>
          </a:p>
          <a:p>
            <a:pPr marL="0" lvl="1"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br>
              <a:rPr lang="en-US" dirty="0"/>
            </a:br>
            <a:br>
              <a:rPr lang="en-US" dirty="0"/>
            </a:br>
            <a:br>
              <a:rPr lang="en-US" dirty="0"/>
            </a:br>
            <a:endParaRPr lang="en-US" dirty="0"/>
          </a:p>
        </p:txBody>
      </p:sp>
      <p:sp>
        <p:nvSpPr>
          <p:cNvPr id="4" name="Slide Number Placeholder 3">
            <a:extLst>
              <a:ext uri="{FF2B5EF4-FFF2-40B4-BE49-F238E27FC236}">
                <a16:creationId xmlns:a16="http://schemas.microsoft.com/office/drawing/2014/main" id="{90B49E75-AACC-BF83-D5F3-AAA8D64D40BE}"/>
              </a:ext>
            </a:extLst>
          </p:cNvPr>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123722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br>
              <a:rPr lang="en-US" dirty="0"/>
            </a:br>
            <a:br>
              <a:rPr lang="en-US" dirty="0"/>
            </a:br>
            <a:br>
              <a:rPr lang="en-US" dirty="0"/>
            </a:br>
            <a:r>
              <a:rPr lang="en-US" dirty="0"/>
              <a:t>Plasma-dispersion effect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Optical phase modulation</a:t>
            </a:r>
            <a:r>
              <a:rPr lang="en-GB" dirty="0"/>
              <a:t> in the 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Intensity modulation of the wave in the coupling region due to input and in-the-ring wave interference</a:t>
            </a:r>
            <a:br>
              <a:rPr lang="en-GB" dirty="0"/>
            </a:br>
            <a:r>
              <a:rPr lang="en-GB" dirty="0"/>
              <a:t>By electro-optically modulating the ring resonator, electrical data is encoded into an optical signal.</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147240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83358-622D-4073-9832-8CDE4681D7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99AB90-C254-6E48-7198-F168A81D02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4778A9-92B1-DD8B-45AA-E4CF0B4FB583}"/>
              </a:ext>
            </a:extLst>
          </p:cNvPr>
          <p:cNvSpPr>
            <a:spLocks noGrp="1"/>
          </p:cNvSpPr>
          <p:nvPr>
            <p:ph type="body" idx="1"/>
          </p:nvPr>
        </p:nvSpPr>
        <p:spPr/>
        <p:txBody>
          <a:bodyPr/>
          <a:lstStyle/>
          <a:p>
            <a:pPr marL="0" lvl="1" indent="0">
              <a:buNone/>
            </a:pPr>
            <a:r>
              <a:rPr lang="en-US" dirty="0"/>
              <a:t>Observing a problem of too slow discharging causing a plateau in the middle of the range. If charges up too slowly to go up behind some </a:t>
            </a:r>
            <a:r>
              <a:rPr lang="en-US" dirty="0" err="1"/>
              <a:t>voltge</a:t>
            </a:r>
            <a:r>
              <a:rPr lang="en-US" dirty="0"/>
              <a:t> level to keep the ff out state the same for more than 1 clock cycle.</a:t>
            </a:r>
            <a:br>
              <a:rPr lang="en-US" dirty="0"/>
            </a:br>
            <a:br>
              <a:rPr lang="en-US" dirty="0"/>
            </a:br>
            <a:r>
              <a:rPr lang="en-US" dirty="0"/>
              <a:t>Doing a research of components available on the market</a:t>
            </a:r>
          </a:p>
          <a:p>
            <a:pPr marL="0" lvl="1" indent="0">
              <a:buNone/>
            </a:pPr>
            <a:r>
              <a:rPr lang="en-US" dirty="0"/>
              <a:t>Building </a:t>
            </a:r>
            <a:r>
              <a:rPr lang="en-US" dirty="0" err="1"/>
              <a:t>LTSpice</a:t>
            </a:r>
            <a:r>
              <a:rPr lang="en-US" dirty="0"/>
              <a:t> proof of concept</a:t>
            </a:r>
          </a:p>
          <a:p>
            <a:pPr marL="342900" marR="0" lvl="1" indent="-342900" algn="l" defTabSz="914400" rtl="0" eaLnBrk="1" fontAlgn="auto" latinLnBrk="0" hangingPunct="1">
              <a:lnSpc>
                <a:spcPct val="100000"/>
              </a:lnSpc>
              <a:spcBef>
                <a:spcPts val="0"/>
              </a:spcBef>
              <a:spcAft>
                <a:spcPts val="0"/>
              </a:spcAft>
              <a:buClrTx/>
              <a:buSzTx/>
              <a:buFontTx/>
              <a:buNone/>
              <a:tabLst/>
              <a:defRPr/>
            </a:pPr>
            <a:r>
              <a:rPr lang="en-US" dirty="0"/>
              <a:t>Soldering board and testing in the lab </a:t>
            </a:r>
          </a:p>
          <a:p>
            <a:pPr marL="342900" marR="0" lvl="1" indent="-342900" algn="l" defTabSz="914400" rtl="0" eaLnBrk="1" fontAlgn="auto" latinLnBrk="0" hangingPunct="1">
              <a:lnSpc>
                <a:spcPct val="100000"/>
              </a:lnSpc>
              <a:spcBef>
                <a:spcPts val="0"/>
              </a:spcBef>
              <a:spcAft>
                <a:spcPts val="0"/>
              </a:spcAft>
              <a:buClrTx/>
              <a:buSzTx/>
              <a:buFontTx/>
              <a:buNone/>
              <a:tabLst/>
              <a:defRPr/>
            </a:pPr>
            <a:r>
              <a:rPr lang="en-US" b="0" dirty="0"/>
              <a:t>A frequency sweep proved that lower frequencies eliminate that problem</a:t>
            </a:r>
            <a:endParaRPr lang="en-US" dirty="0"/>
          </a:p>
          <a:p>
            <a:pPr marL="342900" lvl="1" indent="-342900"/>
            <a:r>
              <a:rPr lang="en-US" b="0" dirty="0"/>
              <a:t>Fixing the MUX state to be always on</a:t>
            </a:r>
          </a:p>
          <a:p>
            <a:pPr marL="342900" lvl="1" indent="-342900"/>
            <a:r>
              <a:rPr lang="en-US" b="0" dirty="0"/>
              <a:t>Dropping the idea of external current source</a:t>
            </a:r>
          </a:p>
          <a:p>
            <a:pPr marL="342900" lvl="1" indent="-342900"/>
            <a:r>
              <a:rPr lang="en-US" b="0" dirty="0"/>
              <a:t>Switching directly in FPGA</a:t>
            </a:r>
          </a:p>
          <a:p>
            <a:pPr marL="342900" lvl="1" indent="-342900"/>
            <a:r>
              <a:rPr lang="en-US" b="0" dirty="0"/>
              <a:t>The effect disappears</a:t>
            </a:r>
          </a:p>
          <a:p>
            <a:pPr marL="285750" lvl="1" indent="-285750"/>
            <a:r>
              <a:rPr lang="en-US" b="0" dirty="0"/>
              <a:t>Further removing the MUX itself with no improvement</a:t>
            </a:r>
          </a:p>
          <a:p>
            <a:pPr marL="285750" lvl="1" indent="-285750"/>
            <a:r>
              <a:rPr lang="en-US" b="0" dirty="0"/>
              <a:t>Should the output buffer switch between 0 and 1 or ‘Z’ and 1? -&gt; 1,0</a:t>
            </a:r>
          </a:p>
          <a:p>
            <a:pPr marL="0" lvl="1"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br>
              <a:rPr lang="en-US" dirty="0"/>
            </a:br>
            <a:br>
              <a:rPr lang="en-US" dirty="0"/>
            </a:br>
            <a:br>
              <a:rPr lang="en-US" dirty="0"/>
            </a:br>
            <a:endParaRPr lang="en-US" dirty="0"/>
          </a:p>
        </p:txBody>
      </p:sp>
      <p:sp>
        <p:nvSpPr>
          <p:cNvPr id="4" name="Slide Number Placeholder 3">
            <a:extLst>
              <a:ext uri="{FF2B5EF4-FFF2-40B4-BE49-F238E27FC236}">
                <a16:creationId xmlns:a16="http://schemas.microsoft.com/office/drawing/2014/main" id="{B9D06725-594E-D470-816F-D93A53C164D8}"/>
              </a:ext>
            </a:extLst>
          </p:cNvPr>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607774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36340-97B6-1AEE-40C3-57BB00CFD8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576DEC-4E77-67D8-C9DF-5C69E6612C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27E217-0571-B178-FD0A-F45B74CB493E}"/>
              </a:ext>
            </a:extLst>
          </p:cNvPr>
          <p:cNvSpPr>
            <a:spLocks noGrp="1"/>
          </p:cNvSpPr>
          <p:nvPr>
            <p:ph type="body" idx="1"/>
          </p:nvPr>
        </p:nvSpPr>
        <p:spPr/>
        <p:txBody>
          <a:bodyPr/>
          <a:lstStyle/>
          <a:p>
            <a:pPr marL="342900" lvl="1" indent="-342900"/>
            <a:r>
              <a:rPr lang="en-US" b="1" dirty="0"/>
              <a:t>Bipolar (0/1)</a:t>
            </a:r>
          </a:p>
          <a:p>
            <a:pPr marL="667050" lvl="2" indent="-342900"/>
            <a:r>
              <a:rPr lang="en-US" b="1" dirty="0"/>
              <a:t>Higher range, worse quality</a:t>
            </a:r>
          </a:p>
          <a:p>
            <a:pPr marL="667050" lvl="2" indent="-342900"/>
            <a:r>
              <a:rPr lang="en-US" b="1" dirty="0"/>
              <a:t>Worse linearity (due to capacitance in the buffer that discharges on top of the default cap)</a:t>
            </a:r>
          </a:p>
          <a:p>
            <a:pPr marL="342900" lvl="1" indent="-342900"/>
            <a:r>
              <a:rPr lang="en-US" b="1" dirty="0"/>
              <a:t>Unipolar (‘Z’/1)</a:t>
            </a:r>
          </a:p>
          <a:p>
            <a:pPr marL="667050" lvl="2" indent="-342900"/>
            <a:r>
              <a:rPr lang="en-US" b="1" dirty="0"/>
              <a:t>Even though the range is half of unipolar one it is better mimicking the final system, therefore that’s the way to go</a:t>
            </a:r>
          </a:p>
          <a:p>
            <a:pPr marL="667050" lvl="2" indent="-342900"/>
            <a:r>
              <a:rPr lang="en-US" b="1" dirty="0"/>
              <a:t>Additional current sink during ‘0’ state</a:t>
            </a:r>
          </a:p>
          <a:p>
            <a:pPr marL="667050" lvl="2" indent="-342900"/>
            <a:r>
              <a:rPr lang="en-US" b="1" dirty="0"/>
              <a:t>FPGA buffering problem – high state gets capacitor into floating mode, possible capacitance from the buffer</a:t>
            </a:r>
          </a:p>
          <a:p>
            <a:pPr marL="209850" lvl="1" indent="-342900"/>
            <a:endParaRPr lang="en-US" b="1" dirty="0"/>
          </a:p>
          <a:p>
            <a:endParaRPr lang="en-US" dirty="0"/>
          </a:p>
          <a:p>
            <a:endParaRPr lang="en-US" dirty="0"/>
          </a:p>
          <a:p>
            <a:r>
              <a:rPr lang="en-US" dirty="0"/>
              <a:t>In addition a discrete transistor based current switch was considered (ADV301N)</a:t>
            </a:r>
            <a:endParaRPr lang="en-GB" dirty="0"/>
          </a:p>
        </p:txBody>
      </p:sp>
      <p:sp>
        <p:nvSpPr>
          <p:cNvPr id="4" name="Slide Number Placeholder 3">
            <a:extLst>
              <a:ext uri="{FF2B5EF4-FFF2-40B4-BE49-F238E27FC236}">
                <a16:creationId xmlns:a16="http://schemas.microsoft.com/office/drawing/2014/main" id="{53013250-3300-8FC4-706C-4F33DE6B8984}"/>
              </a:ext>
            </a:extLst>
          </p:cNvPr>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701695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19BDF-CA36-06B7-3A21-105D44291C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815DA8-BEDA-4051-9153-927B45C5A5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B88432-C00B-75D0-03EF-1B64B097B4C3}"/>
              </a:ext>
            </a:extLst>
          </p:cNvPr>
          <p:cNvSpPr>
            <a:spLocks noGrp="1"/>
          </p:cNvSpPr>
          <p:nvPr>
            <p:ph type="body" idx="1"/>
          </p:nvPr>
        </p:nvSpPr>
        <p:spPr/>
        <p:txBody>
          <a:bodyPr/>
          <a:lstStyle/>
          <a:p>
            <a:pPr marL="342900" lvl="1" indent="-342900"/>
            <a:r>
              <a:rPr lang="en-US" b="1" dirty="0"/>
              <a:t>Bipolar (0/1)</a:t>
            </a:r>
          </a:p>
          <a:p>
            <a:pPr marL="667050" lvl="2" indent="-342900"/>
            <a:r>
              <a:rPr lang="en-US" b="1" dirty="0"/>
              <a:t>Higher range, worse quality</a:t>
            </a:r>
          </a:p>
          <a:p>
            <a:pPr marL="667050" lvl="2" indent="-342900"/>
            <a:r>
              <a:rPr lang="en-US" b="1" dirty="0"/>
              <a:t>Worse linearity (due to capacitance in the buffer that discharges on top of the default cap)</a:t>
            </a:r>
          </a:p>
          <a:p>
            <a:pPr marL="342900" lvl="1" indent="-342900"/>
            <a:r>
              <a:rPr lang="en-US" b="1" dirty="0"/>
              <a:t>Unipolar (‘Z’/1)</a:t>
            </a:r>
          </a:p>
          <a:p>
            <a:pPr marL="667050" lvl="2" indent="-342900"/>
            <a:r>
              <a:rPr lang="en-US" b="1" dirty="0"/>
              <a:t>Even though the range is half of unipolar one it is better mimicking the final system, therefore that’s the way to go</a:t>
            </a:r>
          </a:p>
          <a:p>
            <a:pPr marL="667050" lvl="2" indent="-342900"/>
            <a:r>
              <a:rPr lang="en-US" b="1" dirty="0"/>
              <a:t>Additional current sink during ‘0’ state</a:t>
            </a:r>
          </a:p>
          <a:p>
            <a:pPr marL="667050" lvl="2" indent="-342900"/>
            <a:r>
              <a:rPr lang="en-US" b="1" dirty="0"/>
              <a:t>FPGA buffering problem – high state gets capacitor into floating mode, possible capacitance from the buffer</a:t>
            </a:r>
          </a:p>
          <a:p>
            <a:pPr marL="209850" lvl="1" indent="-342900"/>
            <a:endParaRPr lang="en-US" b="1" dirty="0"/>
          </a:p>
          <a:p>
            <a:endParaRPr lang="en-US" dirty="0"/>
          </a:p>
          <a:p>
            <a:endParaRPr lang="en-US" dirty="0"/>
          </a:p>
          <a:p>
            <a:r>
              <a:rPr lang="en-US" dirty="0"/>
              <a:t>In addition a discrete transistor based current switch was considered (ADV301N)</a:t>
            </a:r>
            <a:endParaRPr lang="en-GB" dirty="0"/>
          </a:p>
        </p:txBody>
      </p:sp>
      <p:sp>
        <p:nvSpPr>
          <p:cNvPr id="4" name="Slide Number Placeholder 3">
            <a:extLst>
              <a:ext uri="{FF2B5EF4-FFF2-40B4-BE49-F238E27FC236}">
                <a16:creationId xmlns:a16="http://schemas.microsoft.com/office/drawing/2014/main" id="{0B8CF22F-3ABA-E44B-E7AB-7F6F8D8520C5}"/>
              </a:ext>
            </a:extLst>
          </p:cNvPr>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13468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F08FE-5B20-5EBF-5D35-CF364A186D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603210-4C1A-7AD5-2714-2D9AA48272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36E6D4-B669-A257-8CBC-5F66FD059413}"/>
              </a:ext>
            </a:extLst>
          </p:cNvPr>
          <p:cNvSpPr>
            <a:spLocks noGrp="1"/>
          </p:cNvSpPr>
          <p:nvPr>
            <p:ph type="body" idx="1"/>
          </p:nvPr>
        </p:nvSpPr>
        <p:spPr/>
        <p:txBody>
          <a:bodyPr/>
          <a:lstStyle/>
          <a:p>
            <a:pPr marL="342900" lvl="1" indent="-342900"/>
            <a:r>
              <a:rPr lang="en-US" b="1" dirty="0"/>
              <a:t>Bipolar (0/1)</a:t>
            </a:r>
          </a:p>
          <a:p>
            <a:pPr marL="667050" lvl="2" indent="-342900"/>
            <a:r>
              <a:rPr lang="en-US" b="1" dirty="0"/>
              <a:t>Higher range, worse quality</a:t>
            </a:r>
          </a:p>
          <a:p>
            <a:pPr marL="667050" lvl="2" indent="-342900"/>
            <a:r>
              <a:rPr lang="en-US" b="1" dirty="0"/>
              <a:t>Worse linearity (due to capacitance in the buffer that discharges on top of the default cap)</a:t>
            </a:r>
          </a:p>
          <a:p>
            <a:pPr marL="342900" lvl="1" indent="-342900"/>
            <a:r>
              <a:rPr lang="en-US" b="1" dirty="0"/>
              <a:t>Unipolar (‘Z’/1)</a:t>
            </a:r>
          </a:p>
          <a:p>
            <a:pPr marL="667050" lvl="2" indent="-342900"/>
            <a:r>
              <a:rPr lang="en-US" b="1" dirty="0"/>
              <a:t>Even though the range is half of unipolar one it is better mimicking the final system, therefore that’s the way to go</a:t>
            </a:r>
          </a:p>
          <a:p>
            <a:pPr marL="667050" lvl="2" indent="-342900"/>
            <a:r>
              <a:rPr lang="en-US" b="1" dirty="0"/>
              <a:t>Additional current sink during ‘0’ state</a:t>
            </a:r>
          </a:p>
          <a:p>
            <a:pPr marL="667050" lvl="2" indent="-342900"/>
            <a:r>
              <a:rPr lang="en-US" b="1" dirty="0"/>
              <a:t>FPGA buffering problem – high state gets capacitor into floating mode, possible capacitance from the buffer</a:t>
            </a:r>
          </a:p>
          <a:p>
            <a:pPr marL="209850" lvl="1" indent="-342900"/>
            <a:endParaRPr lang="en-US" b="1" dirty="0"/>
          </a:p>
          <a:p>
            <a:endParaRPr lang="en-US" dirty="0"/>
          </a:p>
          <a:p>
            <a:endParaRPr lang="en-US" dirty="0"/>
          </a:p>
          <a:p>
            <a:r>
              <a:rPr lang="en-US" dirty="0"/>
              <a:t>In addition a discrete transistor based current switch was considered (ADV301N)</a:t>
            </a:r>
            <a:endParaRPr lang="en-GB" dirty="0"/>
          </a:p>
        </p:txBody>
      </p:sp>
      <p:sp>
        <p:nvSpPr>
          <p:cNvPr id="4" name="Slide Number Placeholder 3">
            <a:extLst>
              <a:ext uri="{FF2B5EF4-FFF2-40B4-BE49-F238E27FC236}">
                <a16:creationId xmlns:a16="http://schemas.microsoft.com/office/drawing/2014/main" id="{B4C1A6C8-451A-906C-7EDE-8509285919D3}"/>
              </a:ext>
            </a:extLst>
          </p:cNvPr>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624613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99A98-DD69-AD38-FBDC-047F4295A6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BFF896-EC9E-FE22-5948-8122833F1E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314286-5F34-DEA6-32E9-A3F8C313BD3F}"/>
              </a:ext>
            </a:extLst>
          </p:cNvPr>
          <p:cNvSpPr>
            <a:spLocks noGrp="1"/>
          </p:cNvSpPr>
          <p:nvPr>
            <p:ph type="body" idx="1"/>
          </p:nvPr>
        </p:nvSpPr>
        <p:spPr/>
        <p:txBody>
          <a:bodyPr/>
          <a:lstStyle/>
          <a:p>
            <a:r>
              <a:rPr lang="en-US" dirty="0"/>
              <a:t>For the requirements investigation please refer to Gabriele Atzeni presentation.</a:t>
            </a:r>
            <a:endParaRPr lang="en-GB" dirty="0"/>
          </a:p>
        </p:txBody>
      </p:sp>
      <p:sp>
        <p:nvSpPr>
          <p:cNvPr id="4" name="Slide Number Placeholder 3">
            <a:extLst>
              <a:ext uri="{FF2B5EF4-FFF2-40B4-BE49-F238E27FC236}">
                <a16:creationId xmlns:a16="http://schemas.microsoft.com/office/drawing/2014/main" id="{7464BB54-77F9-8859-1D7B-7445958C2A5B}"/>
              </a:ext>
            </a:extLst>
          </p:cNvPr>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0816062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1D683-CAA4-DE43-C78E-399527428C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72C82D-A134-7049-FEF0-276886877D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1D809F-470F-A03C-80C6-09DF05C9BB9D}"/>
              </a:ext>
            </a:extLst>
          </p:cNvPr>
          <p:cNvSpPr>
            <a:spLocks noGrp="1"/>
          </p:cNvSpPr>
          <p:nvPr>
            <p:ph type="body" idx="1"/>
          </p:nvPr>
        </p:nvSpPr>
        <p:spPr/>
        <p:txBody>
          <a:bodyPr/>
          <a:lstStyle/>
          <a:p>
            <a:r>
              <a:rPr lang="en-US" dirty="0"/>
              <a:t>For the requirements investigation please refer to Gabriele Atzeni presentation.</a:t>
            </a:r>
            <a:endParaRPr lang="en-GB" dirty="0"/>
          </a:p>
        </p:txBody>
      </p:sp>
      <p:sp>
        <p:nvSpPr>
          <p:cNvPr id="4" name="Slide Number Placeholder 3">
            <a:extLst>
              <a:ext uri="{FF2B5EF4-FFF2-40B4-BE49-F238E27FC236}">
                <a16:creationId xmlns:a16="http://schemas.microsoft.com/office/drawing/2014/main" id="{D55DF1CC-2E36-1351-E4D2-BA1FC4C53C9D}"/>
              </a:ext>
            </a:extLst>
          </p:cNvPr>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229672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57980-70C6-AD7C-CA00-08C5064816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ABA1EE-1D8F-90A3-83E7-968C81823C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831753-9902-1DB0-043A-0DE06B5EF7C4}"/>
              </a:ext>
            </a:extLst>
          </p:cNvPr>
          <p:cNvSpPr>
            <a:spLocks noGrp="1"/>
          </p:cNvSpPr>
          <p:nvPr>
            <p:ph type="body" idx="1"/>
          </p:nvPr>
        </p:nvSpPr>
        <p:spPr/>
        <p:txBody>
          <a:bodyPr/>
          <a:lstStyle/>
          <a:p>
            <a:r>
              <a:rPr lang="en-US" dirty="0"/>
              <a:t>For the requirements investigation please refer to Gabriele Atzeni presentation.</a:t>
            </a:r>
            <a:endParaRPr lang="en-GB" dirty="0"/>
          </a:p>
        </p:txBody>
      </p:sp>
      <p:sp>
        <p:nvSpPr>
          <p:cNvPr id="4" name="Slide Number Placeholder 3">
            <a:extLst>
              <a:ext uri="{FF2B5EF4-FFF2-40B4-BE49-F238E27FC236}">
                <a16:creationId xmlns:a16="http://schemas.microsoft.com/office/drawing/2014/main" id="{CEA1DA80-985D-BA96-0028-932952520673}"/>
              </a:ext>
            </a:extLst>
          </p:cNvPr>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423223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0AB2D-A14B-AC3D-58BC-233AC0DFF8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907B62-6D54-2551-20B0-015E93870F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F07833-5DA1-E17E-F1E1-8985AA84E7EA}"/>
              </a:ext>
            </a:extLst>
          </p:cNvPr>
          <p:cNvSpPr>
            <a:spLocks noGrp="1"/>
          </p:cNvSpPr>
          <p:nvPr>
            <p:ph type="body" idx="1"/>
          </p:nvPr>
        </p:nvSpPr>
        <p:spPr/>
        <p:txBody>
          <a:bodyPr/>
          <a:lstStyle/>
          <a:p>
            <a:r>
              <a:rPr lang="en-US" dirty="0"/>
              <a:t>For the requirements investigation please refer to Gabriele Atzeni presentation.</a:t>
            </a:r>
            <a:endParaRPr lang="en-GB" dirty="0"/>
          </a:p>
        </p:txBody>
      </p:sp>
      <p:sp>
        <p:nvSpPr>
          <p:cNvPr id="4" name="Slide Number Placeholder 3">
            <a:extLst>
              <a:ext uri="{FF2B5EF4-FFF2-40B4-BE49-F238E27FC236}">
                <a16:creationId xmlns:a16="http://schemas.microsoft.com/office/drawing/2014/main" id="{93103DF4-414A-826D-0D39-88D1C0D29FA5}"/>
              </a:ext>
            </a:extLst>
          </p:cNvPr>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22182149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A4BD9-34C7-66E6-B480-531AD8A65F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2DE11B-8696-103F-8C33-AAFB48F271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9D8A8D-CFFD-346C-88BA-CE5F1CA4485B}"/>
              </a:ext>
            </a:extLst>
          </p:cNvPr>
          <p:cNvSpPr>
            <a:spLocks noGrp="1"/>
          </p:cNvSpPr>
          <p:nvPr>
            <p:ph type="body" idx="1"/>
          </p:nvPr>
        </p:nvSpPr>
        <p:spPr/>
        <p:txBody>
          <a:bodyPr/>
          <a:lstStyle/>
          <a:p>
            <a:r>
              <a:rPr lang="en-US" dirty="0"/>
              <a:t>For the requirements investigation please refer to Gabriele Atzeni presentation.</a:t>
            </a:r>
            <a:endParaRPr lang="en-GB" dirty="0"/>
          </a:p>
        </p:txBody>
      </p:sp>
      <p:sp>
        <p:nvSpPr>
          <p:cNvPr id="4" name="Slide Number Placeholder 3">
            <a:extLst>
              <a:ext uri="{FF2B5EF4-FFF2-40B4-BE49-F238E27FC236}">
                <a16:creationId xmlns:a16="http://schemas.microsoft.com/office/drawing/2014/main" id="{8A4F74A3-DE84-5103-C64E-AC7EB66BB1B5}"/>
              </a:ext>
            </a:extLst>
          </p:cNvPr>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332026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mn-lt"/>
                <a:ea typeface="+mn-ea"/>
                <a:cs typeface="+mn-cs"/>
              </a:rPr>
              <a:t>Optimisation problem: </a:t>
            </a:r>
            <a:br>
              <a:rPr lang="en-GB" sz="1200" b="1"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higher capacitor – lower noise (more stable voltage), for </a:t>
            </a:r>
            <a:r>
              <a:rPr lang="en-GB" sz="1200" b="1" i="0" kern="1200" dirty="0" err="1">
                <a:solidFill>
                  <a:schemeClr val="tx1"/>
                </a:solidFill>
                <a:effectLst/>
                <a:latin typeface="+mn-lt"/>
                <a:ea typeface="+mn-ea"/>
                <a:cs typeface="+mn-cs"/>
              </a:rPr>
              <a:t>asic</a:t>
            </a:r>
            <a:r>
              <a:rPr lang="en-GB" sz="1200" b="1" i="0" kern="1200" dirty="0">
                <a:solidFill>
                  <a:schemeClr val="tx1"/>
                </a:solidFill>
                <a:effectLst/>
                <a:latin typeface="+mn-lt"/>
                <a:ea typeface="+mn-ea"/>
                <a:cs typeface="+mn-cs"/>
              </a:rPr>
              <a:t> more space</a:t>
            </a:r>
            <a:br>
              <a:rPr lang="en-GB" sz="1200" b="1"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filtering behaviour – up to 10khz (max 1.3nF)</a:t>
            </a:r>
          </a:p>
          <a:p>
            <a:r>
              <a:rPr lang="en-GB" sz="1200" b="1" i="0" kern="1200" dirty="0">
                <a:solidFill>
                  <a:schemeClr val="tx1"/>
                </a:solidFill>
                <a:effectLst/>
                <a:latin typeface="+mn-lt"/>
                <a:ea typeface="+mn-ea"/>
                <a:cs typeface="+mn-cs"/>
              </a:rPr>
              <a:t>By having smaller capacitor, we are further away from the comparator noise</a:t>
            </a:r>
          </a:p>
          <a:p>
            <a:br>
              <a:rPr lang="en-GB" sz="1200" b="1" i="0" kern="1200" dirty="0">
                <a:solidFill>
                  <a:schemeClr val="tx1"/>
                </a:solidFill>
                <a:effectLst/>
                <a:latin typeface="+mn-lt"/>
                <a:ea typeface="+mn-ea"/>
                <a:cs typeface="+mn-cs"/>
              </a:rPr>
            </a:br>
            <a:br>
              <a:rPr lang="en-GB" sz="1200" b="1"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1. Signal-to-Noise Ratio (SNR) Improves Initially</a:t>
            </a:r>
          </a:p>
          <a:p>
            <a:r>
              <a:rPr lang="en-GB" sz="1200" b="0" i="0" kern="1200" dirty="0">
                <a:solidFill>
                  <a:schemeClr val="tx1"/>
                </a:solidFill>
                <a:effectLst/>
                <a:latin typeface="+mn-lt"/>
                <a:ea typeface="+mn-ea"/>
                <a:cs typeface="+mn-cs"/>
              </a:rPr>
              <a:t>With a larger capacitor, the voltage changes slowly, and the signal may be buried in comparator noise.</a:t>
            </a:r>
          </a:p>
          <a:p>
            <a:r>
              <a:rPr lang="en-GB" sz="1200" b="0" i="0" kern="1200" dirty="0">
                <a:solidFill>
                  <a:schemeClr val="tx1"/>
                </a:solidFill>
                <a:effectLst/>
                <a:latin typeface="+mn-lt"/>
                <a:ea typeface="+mn-ea"/>
                <a:cs typeface="+mn-cs"/>
              </a:rPr>
              <a:t>As you reduce the capacitor, the signal becomes more dynamic and easier to distinguish from noise.</a:t>
            </a:r>
          </a:p>
          <a:p>
            <a:r>
              <a:rPr lang="en-GB" sz="1200" b="0" i="0" kern="1200" dirty="0">
                <a:solidFill>
                  <a:schemeClr val="tx1"/>
                </a:solidFill>
                <a:effectLst/>
                <a:latin typeface="+mn-lt"/>
                <a:ea typeface="+mn-ea"/>
                <a:cs typeface="+mn-cs"/>
              </a:rPr>
              <a:t>This improves </a:t>
            </a:r>
            <a:r>
              <a:rPr lang="en-GB" sz="1200" b="1" i="0" kern="1200" dirty="0">
                <a:solidFill>
                  <a:schemeClr val="tx1"/>
                </a:solidFill>
                <a:effectLst/>
                <a:latin typeface="+mn-lt"/>
                <a:ea typeface="+mn-ea"/>
                <a:cs typeface="+mn-cs"/>
              </a:rPr>
              <a:t>INL (Integral Non-Linearity)</a:t>
            </a:r>
            <a:r>
              <a:rPr lang="en-GB" sz="1200" b="0" i="0" kern="1200" dirty="0">
                <a:solidFill>
                  <a:schemeClr val="tx1"/>
                </a:solidFill>
                <a:effectLst/>
                <a:latin typeface="+mn-lt"/>
                <a:ea typeface="+mn-ea"/>
                <a:cs typeface="+mn-cs"/>
              </a:rPr>
              <a:t> and </a:t>
            </a:r>
            <a:r>
              <a:rPr lang="en-GB" sz="1200" b="1" i="0" kern="1200" dirty="0">
                <a:solidFill>
                  <a:schemeClr val="tx1"/>
                </a:solidFill>
                <a:effectLst/>
                <a:latin typeface="+mn-lt"/>
                <a:ea typeface="+mn-ea"/>
                <a:cs typeface="+mn-cs"/>
              </a:rPr>
              <a:t>DNL (Differential Non-Linearity)</a:t>
            </a:r>
            <a:r>
              <a:rPr lang="en-GB" sz="1200" b="0" i="0" kern="1200" dirty="0">
                <a:solidFill>
                  <a:schemeClr val="tx1"/>
                </a:solidFill>
                <a:effectLst/>
                <a:latin typeface="+mn-lt"/>
                <a:ea typeface="+mn-ea"/>
                <a:cs typeface="+mn-cs"/>
              </a:rPr>
              <a:t>.</a:t>
            </a:r>
          </a:p>
          <a:p>
            <a:r>
              <a:rPr lang="en-GB" sz="1200" b="1" i="0" kern="1200" dirty="0">
                <a:solidFill>
                  <a:schemeClr val="tx1"/>
                </a:solidFill>
                <a:effectLst/>
                <a:latin typeface="+mn-lt"/>
                <a:ea typeface="+mn-ea"/>
                <a:cs typeface="+mn-cs"/>
              </a:rPr>
              <a:t>2. Beyond a Threshold, Non-</a:t>
            </a:r>
            <a:r>
              <a:rPr lang="en-GB" sz="1200" b="1" i="0" kern="1200" dirty="0" err="1">
                <a:solidFill>
                  <a:schemeClr val="tx1"/>
                </a:solidFill>
                <a:effectLst/>
                <a:latin typeface="+mn-lt"/>
                <a:ea typeface="+mn-ea"/>
                <a:cs typeface="+mn-cs"/>
              </a:rPr>
              <a:t>Idealities</a:t>
            </a:r>
            <a:r>
              <a:rPr lang="en-GB" sz="1200" b="1" i="0" kern="1200" dirty="0">
                <a:solidFill>
                  <a:schemeClr val="tx1"/>
                </a:solidFill>
                <a:effectLst/>
                <a:latin typeface="+mn-lt"/>
                <a:ea typeface="+mn-ea"/>
                <a:cs typeface="+mn-cs"/>
              </a:rPr>
              <a:t> Dominate</a:t>
            </a:r>
          </a:p>
          <a:p>
            <a:r>
              <a:rPr lang="en-GB" sz="1200" b="0" i="0" kern="1200" dirty="0">
                <a:solidFill>
                  <a:schemeClr val="tx1"/>
                </a:solidFill>
                <a:effectLst/>
                <a:latin typeface="+mn-lt"/>
                <a:ea typeface="+mn-ea"/>
                <a:cs typeface="+mn-cs"/>
              </a:rPr>
              <a:t>If the capacitor is </a:t>
            </a:r>
            <a:r>
              <a:rPr lang="en-GB" sz="1200" b="1" i="0" kern="1200" dirty="0">
                <a:solidFill>
                  <a:schemeClr val="tx1"/>
                </a:solidFill>
                <a:effectLst/>
                <a:latin typeface="+mn-lt"/>
                <a:ea typeface="+mn-ea"/>
                <a:cs typeface="+mn-cs"/>
              </a:rPr>
              <a:t>too small</a:t>
            </a:r>
            <a:r>
              <a:rPr lang="en-GB" sz="1200" b="0" i="0" kern="1200" dirty="0">
                <a:solidFill>
                  <a:schemeClr val="tx1"/>
                </a:solidFill>
                <a:effectLst/>
                <a:latin typeface="+mn-lt"/>
                <a:ea typeface="+mn-ea"/>
                <a:cs typeface="+mn-cs"/>
              </a:rPr>
              <a:t>, the system becomes:</a:t>
            </a:r>
          </a:p>
          <a:p>
            <a:pPr lvl="1"/>
            <a:r>
              <a:rPr lang="en-GB" sz="1200" b="1" i="0" kern="1200" dirty="0">
                <a:solidFill>
                  <a:schemeClr val="tx1"/>
                </a:solidFill>
                <a:effectLst/>
                <a:latin typeface="+mn-lt"/>
                <a:ea typeface="+mn-ea"/>
                <a:cs typeface="+mn-cs"/>
              </a:rPr>
              <a:t>Too sensitive to jitter</a:t>
            </a:r>
            <a:endParaRPr lang="en-GB" sz="1200" b="0" i="0" kern="1200" dirty="0">
              <a:solidFill>
                <a:schemeClr val="tx1"/>
              </a:solidFill>
              <a:effectLst/>
              <a:latin typeface="+mn-lt"/>
              <a:ea typeface="+mn-ea"/>
              <a:cs typeface="+mn-cs"/>
            </a:endParaRPr>
          </a:p>
          <a:p>
            <a:pPr lvl="1"/>
            <a:r>
              <a:rPr lang="en-GB" sz="1200" b="1" i="0" kern="1200" dirty="0">
                <a:solidFill>
                  <a:schemeClr val="tx1"/>
                </a:solidFill>
                <a:effectLst/>
                <a:latin typeface="+mn-lt"/>
                <a:ea typeface="+mn-ea"/>
                <a:cs typeface="+mn-cs"/>
              </a:rPr>
              <a:t>More prone to overshoot and ringing</a:t>
            </a:r>
            <a:endParaRPr lang="en-GB" sz="1200" b="0" i="0" kern="1200" dirty="0">
              <a:solidFill>
                <a:schemeClr val="tx1"/>
              </a:solidFill>
              <a:effectLst/>
              <a:latin typeface="+mn-lt"/>
              <a:ea typeface="+mn-ea"/>
              <a:cs typeface="+mn-cs"/>
            </a:endParaRPr>
          </a:p>
          <a:p>
            <a:pPr lvl="1"/>
            <a:r>
              <a:rPr lang="en-GB" sz="1200" b="1" i="0" kern="1200" dirty="0">
                <a:solidFill>
                  <a:schemeClr val="tx1"/>
                </a:solidFill>
                <a:effectLst/>
                <a:latin typeface="+mn-lt"/>
                <a:ea typeface="+mn-ea"/>
                <a:cs typeface="+mn-cs"/>
              </a:rPr>
              <a:t>Affected by parasitic capacitance and layout imperfections</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comparator may start reacting to </a:t>
            </a:r>
            <a:r>
              <a:rPr lang="en-GB" sz="1200" b="1" i="0" kern="1200" dirty="0">
                <a:solidFill>
                  <a:schemeClr val="tx1"/>
                </a:solidFill>
                <a:effectLst/>
                <a:latin typeface="+mn-lt"/>
                <a:ea typeface="+mn-ea"/>
                <a:cs typeface="+mn-cs"/>
              </a:rPr>
              <a:t>glitches</a:t>
            </a:r>
            <a:r>
              <a:rPr lang="en-GB" sz="1200" b="0" i="0" kern="1200" dirty="0">
                <a:solidFill>
                  <a:schemeClr val="tx1"/>
                </a:solidFill>
                <a:effectLst/>
                <a:latin typeface="+mn-lt"/>
                <a:ea typeface="+mn-ea"/>
                <a:cs typeface="+mn-cs"/>
              </a:rPr>
              <a:t> or </a:t>
            </a:r>
            <a:r>
              <a:rPr lang="en-GB" sz="1200" b="1" i="0" kern="1200" dirty="0">
                <a:solidFill>
                  <a:schemeClr val="tx1"/>
                </a:solidFill>
                <a:effectLst/>
                <a:latin typeface="+mn-lt"/>
                <a:ea typeface="+mn-ea"/>
                <a:cs typeface="+mn-cs"/>
              </a:rPr>
              <a:t>high-frequency noise</a:t>
            </a:r>
            <a:r>
              <a:rPr lang="en-GB" sz="1200" b="0" i="0" kern="1200" dirty="0">
                <a:solidFill>
                  <a:schemeClr val="tx1"/>
                </a:solidFill>
                <a:effectLst/>
                <a:latin typeface="+mn-lt"/>
                <a:ea typeface="+mn-ea"/>
                <a:cs typeface="+mn-cs"/>
              </a:rPr>
              <a:t>, degrading precision.</a:t>
            </a:r>
          </a:p>
          <a:p>
            <a:r>
              <a:rPr lang="en-GB" sz="1200" b="1" i="0" kern="1200" dirty="0">
                <a:solidFill>
                  <a:schemeClr val="tx1"/>
                </a:solidFill>
                <a:effectLst/>
                <a:latin typeface="+mn-lt"/>
                <a:ea typeface="+mn-ea"/>
                <a:cs typeface="+mn-cs"/>
              </a:rPr>
              <a:t>3. Mismatch with Sampling Rate</a:t>
            </a:r>
          </a:p>
          <a:p>
            <a:r>
              <a:rPr lang="en-GB" sz="1200" b="0" i="0" kern="1200" dirty="0">
                <a:solidFill>
                  <a:schemeClr val="tx1"/>
                </a:solidFill>
                <a:effectLst/>
                <a:latin typeface="+mn-lt"/>
                <a:ea typeface="+mn-ea"/>
                <a:cs typeface="+mn-cs"/>
              </a:rPr>
              <a:t>The RC time constant must be well-matched to the </a:t>
            </a:r>
            <a:r>
              <a:rPr lang="en-GB" sz="1200" b="1" i="0" kern="1200" dirty="0">
                <a:solidFill>
                  <a:schemeClr val="tx1"/>
                </a:solidFill>
                <a:effectLst/>
                <a:latin typeface="+mn-lt"/>
                <a:ea typeface="+mn-ea"/>
                <a:cs typeface="+mn-cs"/>
              </a:rPr>
              <a:t>sampling frequency</a:t>
            </a:r>
            <a:r>
              <a:rPr lang="en-GB" sz="1200" b="0" i="0" kern="1200" dirty="0">
                <a:solidFill>
                  <a:schemeClr val="tx1"/>
                </a:solidFill>
                <a:effectLst/>
                <a:latin typeface="+mn-lt"/>
                <a:ea typeface="+mn-ea"/>
                <a:cs typeface="+mn-cs"/>
              </a:rPr>
              <a:t>.</a:t>
            </a:r>
          </a:p>
          <a:p>
            <a:r>
              <a:rPr lang="en-GB" sz="1200" b="0" i="0" kern="1200" dirty="0">
                <a:solidFill>
                  <a:schemeClr val="tx1"/>
                </a:solidFill>
                <a:effectLst/>
                <a:latin typeface="+mn-lt"/>
                <a:ea typeface="+mn-ea"/>
                <a:cs typeface="+mn-cs"/>
              </a:rPr>
              <a:t>Too small a capacitor → RC time constant too short → system may not settle properly between samples.</a:t>
            </a:r>
          </a:p>
          <a:p>
            <a:r>
              <a:rPr lang="en-GB" sz="1200" b="1" i="0" kern="1200" dirty="0">
                <a:solidFill>
                  <a:schemeClr val="tx1"/>
                </a:solidFill>
                <a:effectLst/>
                <a:latin typeface="+mn-lt"/>
                <a:ea typeface="+mn-ea"/>
                <a:cs typeface="+mn-cs"/>
              </a:rPr>
              <a:t>📈 INL </a:t>
            </a:r>
            <a:r>
              <a:rPr lang="en-GB" sz="1200" b="1" i="0" kern="1200" dirty="0" err="1">
                <a:solidFill>
                  <a:schemeClr val="tx1"/>
                </a:solidFill>
                <a:effectLst/>
                <a:latin typeface="+mn-lt"/>
                <a:ea typeface="+mn-ea"/>
                <a:cs typeface="+mn-cs"/>
              </a:rPr>
              <a:t>Behavior</a:t>
            </a:r>
            <a:r>
              <a:rPr lang="en-GB" sz="1200" b="1" i="0" kern="1200" dirty="0">
                <a:solidFill>
                  <a:schemeClr val="tx1"/>
                </a:solidFill>
                <a:effectLst/>
                <a:latin typeface="+mn-lt"/>
                <a:ea typeface="+mn-ea"/>
                <a:cs typeface="+mn-cs"/>
              </a:rPr>
              <a:t> Explained</a:t>
            </a:r>
          </a:p>
          <a:p>
            <a:r>
              <a:rPr lang="en-GB" sz="1200" b="1" i="0" kern="1200" dirty="0">
                <a:solidFill>
                  <a:schemeClr val="tx1"/>
                </a:solidFill>
                <a:effectLst/>
                <a:latin typeface="+mn-lt"/>
                <a:ea typeface="+mn-ea"/>
                <a:cs typeface="+mn-cs"/>
              </a:rPr>
              <a:t>Initial improvement</a:t>
            </a:r>
            <a:r>
              <a:rPr lang="en-GB" sz="1200" b="0" i="0" kern="1200" dirty="0">
                <a:solidFill>
                  <a:schemeClr val="tx1"/>
                </a:solidFill>
                <a:effectLst/>
                <a:latin typeface="+mn-lt"/>
                <a:ea typeface="+mn-ea"/>
                <a:cs typeface="+mn-cs"/>
              </a:rPr>
              <a:t>: Better signal swing, clearer quantization.</a:t>
            </a:r>
          </a:p>
          <a:p>
            <a:r>
              <a:rPr lang="en-GB" sz="1200" b="1" i="0" kern="1200" dirty="0">
                <a:solidFill>
                  <a:schemeClr val="tx1"/>
                </a:solidFill>
                <a:effectLst/>
                <a:latin typeface="+mn-lt"/>
                <a:ea typeface="+mn-ea"/>
                <a:cs typeface="+mn-cs"/>
              </a:rPr>
              <a:t>Later degradation</a:t>
            </a:r>
            <a:r>
              <a:rPr lang="en-GB" sz="1200" b="0" i="0" kern="1200" dirty="0">
                <a:solidFill>
                  <a:schemeClr val="tx1"/>
                </a:solidFill>
                <a:effectLst/>
                <a:latin typeface="+mn-lt"/>
                <a:ea typeface="+mn-ea"/>
                <a:cs typeface="+mn-cs"/>
              </a:rPr>
              <a:t>: Increased noise sensitivity, instability, and non-linear charge/discharge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a:t>
            </a:r>
          </a:p>
          <a:p>
            <a:r>
              <a:rPr lang="en-GB" sz="1200" b="1" i="0" kern="1200" dirty="0">
                <a:solidFill>
                  <a:schemeClr val="tx1"/>
                </a:solidFill>
                <a:effectLst/>
                <a:latin typeface="+mn-lt"/>
                <a:ea typeface="+mn-ea"/>
                <a:cs typeface="+mn-cs"/>
              </a:rPr>
              <a:t>✅ What You Can Do</a:t>
            </a:r>
          </a:p>
          <a:p>
            <a:r>
              <a:rPr lang="en-GB" sz="1200" b="1" i="0" kern="1200" dirty="0">
                <a:solidFill>
                  <a:schemeClr val="tx1"/>
                </a:solidFill>
                <a:effectLst/>
                <a:latin typeface="+mn-lt"/>
                <a:ea typeface="+mn-ea"/>
                <a:cs typeface="+mn-cs"/>
              </a:rPr>
              <a:t>Sweep capacitor values</a:t>
            </a:r>
            <a:r>
              <a:rPr lang="en-GB" sz="1200" b="0" i="0" kern="1200" dirty="0">
                <a:solidFill>
                  <a:schemeClr val="tx1"/>
                </a:solidFill>
                <a:effectLst/>
                <a:latin typeface="+mn-lt"/>
                <a:ea typeface="+mn-ea"/>
                <a:cs typeface="+mn-cs"/>
              </a:rPr>
              <a:t> and plot INL/DNL vs. capacitance.</a:t>
            </a:r>
          </a:p>
          <a:p>
            <a:r>
              <a:rPr lang="en-GB" sz="1200" b="1" i="0" kern="1200" dirty="0">
                <a:solidFill>
                  <a:schemeClr val="tx1"/>
                </a:solidFill>
                <a:effectLst/>
                <a:latin typeface="+mn-lt"/>
                <a:ea typeface="+mn-ea"/>
                <a:cs typeface="+mn-cs"/>
              </a:rPr>
              <a:t>Simulate noise</a:t>
            </a:r>
            <a:r>
              <a:rPr lang="en-GB" sz="1200" b="0" i="0" kern="1200" dirty="0">
                <a:solidFill>
                  <a:schemeClr val="tx1"/>
                </a:solidFill>
                <a:effectLst/>
                <a:latin typeface="+mn-lt"/>
                <a:ea typeface="+mn-ea"/>
                <a:cs typeface="+mn-cs"/>
              </a:rPr>
              <a:t> and jitter effects to find optimal operating point.</a:t>
            </a:r>
          </a:p>
          <a:p>
            <a:r>
              <a:rPr lang="en-GB" sz="1200" b="0" i="0" kern="1200" dirty="0">
                <a:solidFill>
                  <a:schemeClr val="tx1"/>
                </a:solidFill>
                <a:effectLst/>
                <a:latin typeface="+mn-lt"/>
                <a:ea typeface="+mn-ea"/>
                <a:cs typeface="+mn-cs"/>
              </a:rPr>
              <a:t>Consider </a:t>
            </a:r>
            <a:r>
              <a:rPr lang="en-GB" sz="1200" b="1" i="0" kern="1200" dirty="0">
                <a:solidFill>
                  <a:schemeClr val="tx1"/>
                </a:solidFill>
                <a:effectLst/>
                <a:latin typeface="+mn-lt"/>
                <a:ea typeface="+mn-ea"/>
                <a:cs typeface="+mn-cs"/>
              </a:rPr>
              <a:t>adding damping</a:t>
            </a:r>
            <a:r>
              <a:rPr lang="en-GB" sz="1200" b="0" i="0" kern="1200" dirty="0">
                <a:solidFill>
                  <a:schemeClr val="tx1"/>
                </a:solidFill>
                <a:effectLst/>
                <a:latin typeface="+mn-lt"/>
                <a:ea typeface="+mn-ea"/>
                <a:cs typeface="+mn-cs"/>
              </a:rPr>
              <a:t> or </a:t>
            </a:r>
            <a:r>
              <a:rPr lang="en-GB" sz="1200" b="1" i="0" kern="1200" dirty="0">
                <a:solidFill>
                  <a:schemeClr val="tx1"/>
                </a:solidFill>
                <a:effectLst/>
                <a:latin typeface="+mn-lt"/>
                <a:ea typeface="+mn-ea"/>
                <a:cs typeface="+mn-cs"/>
              </a:rPr>
              <a:t>bandwidth-limiting</a:t>
            </a:r>
            <a:r>
              <a:rPr lang="en-GB" sz="1200" b="0" i="0" kern="1200" dirty="0">
                <a:solidFill>
                  <a:schemeClr val="tx1"/>
                </a:solidFill>
                <a:effectLst/>
                <a:latin typeface="+mn-lt"/>
                <a:ea typeface="+mn-ea"/>
                <a:cs typeface="+mn-cs"/>
              </a:rPr>
              <a:t> to avoid instability at low capacitance.</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315062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The diagram illustrates the previously introduced structure: the </a:t>
            </a:r>
            <a:r>
              <a:rPr lang="en-GB" b="0" dirty="0" err="1"/>
              <a:t>microring</a:t>
            </a:r>
            <a:r>
              <a:rPr lang="en-GB" b="0" dirty="0"/>
              <a:t> resonator. It features three ports, each accompanied by a representative diagram. Input Port: Shows a single-wavelength signal generated by a laser and propagating through the waveguide. Through Port: Displays a transfer function with filtering </a:t>
            </a:r>
            <a:r>
              <a:rPr lang="en-GB" b="0" dirty="0" err="1"/>
              <a:t>behavior</a:t>
            </a:r>
            <a:r>
              <a:rPr lang="en-GB" b="0" dirty="0"/>
              <a:t>, where certain wavelengths are attenuated or passed. Drop Port: Represents the complementary response to the through port, effectively forming an inverted version of the through port filter.</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dirty="0"/>
            </a:br>
            <a:r>
              <a:rPr lang="en-US" dirty="0"/>
              <a:t>For the purpose of clarification of the topic, to visualize both time and frequency domain I will introduce a concept of intervals in which the incoming wave of specific wavelength is handled. </a:t>
            </a:r>
            <a:r>
              <a:rPr lang="en-GB" b="0" dirty="0"/>
              <a:t>Keep in mind: in reality, these changes occur rapidly and continuously, but visualizing them as intervals helps us better understand the underlying mechanisms.</a:t>
            </a:r>
            <a:endParaRPr lang="en-US" b="0"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7704256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07527-93B8-911F-BEFA-385839B1EC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5106E2-0761-289A-5DEC-D91C39C058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B773A5-E9D8-CF52-883F-357B70E8BDF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Making the design more reproducible and closer to the ASIC reality (less capacitance, more resistors), isolating with buffers</a:t>
            </a:r>
          </a:p>
          <a:p>
            <a:endParaRPr lang="en-GB" dirty="0"/>
          </a:p>
        </p:txBody>
      </p:sp>
      <p:sp>
        <p:nvSpPr>
          <p:cNvPr id="4" name="Slide Number Placeholder 3">
            <a:extLst>
              <a:ext uri="{FF2B5EF4-FFF2-40B4-BE49-F238E27FC236}">
                <a16:creationId xmlns:a16="http://schemas.microsoft.com/office/drawing/2014/main" id="{D4B7B1C2-BEDD-42AF-3DC2-D76700607147}"/>
              </a:ext>
            </a:extLst>
          </p:cNvPr>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25265192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28096926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B0B72-F3C7-E70D-683F-4F5A3071E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59ACE9-29BE-6764-4057-DBD9A8A987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2C7F4-539F-4710-6BF5-7DB87E75A20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Making the design more reproducible and closer to the ASIC reality (less capacitance, more resistors), isolating with buffers</a:t>
            </a:r>
          </a:p>
          <a:p>
            <a:endParaRPr lang="en-GB" dirty="0"/>
          </a:p>
        </p:txBody>
      </p:sp>
      <p:sp>
        <p:nvSpPr>
          <p:cNvPr id="4" name="Slide Number Placeholder 3">
            <a:extLst>
              <a:ext uri="{FF2B5EF4-FFF2-40B4-BE49-F238E27FC236}">
                <a16:creationId xmlns:a16="http://schemas.microsoft.com/office/drawing/2014/main" id="{D2676393-562D-7E83-B167-741857AC453C}"/>
              </a:ext>
            </a:extLst>
          </p:cNvPr>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20704745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Flexible</a:t>
            </a:r>
            <a:r>
              <a:rPr lang="en-GB" dirty="0"/>
              <a:t> – one could even imagine a compiler that could implement architecture based on certain requirement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52</a:t>
            </a:fld>
            <a:endParaRPr lang="en-US"/>
          </a:p>
        </p:txBody>
      </p:sp>
    </p:spTree>
    <p:extLst>
      <p:ext uri="{BB962C8B-B14F-4D97-AF65-F5344CB8AC3E}">
        <p14:creationId xmlns:p14="http://schemas.microsoft.com/office/powerpoint/2010/main" val="28961806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ADC:</a:t>
            </a:r>
            <a:br>
              <a:rPr lang="en-US" dirty="0"/>
            </a:br>
            <a:r>
              <a:rPr lang="en-US" dirty="0"/>
              <a:t>1. Starting from a topology performing internal current sourcing to the MUX based current switching</a:t>
            </a:r>
          </a:p>
          <a:p>
            <a:r>
              <a:rPr lang="en-US" dirty="0"/>
              <a:t>2. Changing pins, mitigating MUX problems by eliminating multiplexing (0.1-&gt;0.2) and upgrading 0.1 to 0.5 by allowing user to choose one of the 3 modes including external current source switching.</a:t>
            </a:r>
          </a:p>
          <a:p>
            <a:r>
              <a:rPr lang="en-US" dirty="0"/>
              <a:t>3. Not only eliminating multiplexing but also the multiplexer on the path</a:t>
            </a:r>
          </a:p>
          <a:p>
            <a:r>
              <a:rPr lang="en-US" dirty="0"/>
              <a:t>4. Propagating the design to the final board by isolating it with the buffers and adding a version of ADC based exclusively on external IC components</a:t>
            </a:r>
          </a:p>
          <a:p>
            <a:endParaRPr lang="en-US" dirty="0"/>
          </a:p>
          <a:p>
            <a:r>
              <a:rPr lang="en-US" dirty="0"/>
              <a:t>DAC</a:t>
            </a:r>
          </a:p>
          <a:p>
            <a:pPr marL="228600" indent="-228600">
              <a:buAutoNum type="arabicPeriod"/>
            </a:pPr>
            <a:r>
              <a:rPr lang="en-US" dirty="0"/>
              <a:t>Starting with 10 bit </a:t>
            </a:r>
            <a:r>
              <a:rPr lang="en-US" dirty="0" err="1"/>
              <a:t>dac</a:t>
            </a:r>
            <a:r>
              <a:rPr lang="en-US" dirty="0"/>
              <a:t> + internal FPGA output tristate buffers</a:t>
            </a:r>
          </a:p>
          <a:p>
            <a:pPr marL="228600" indent="-228600">
              <a:buAutoNum type="arabicPeriod"/>
            </a:pPr>
            <a:r>
              <a:rPr lang="en-US" dirty="0"/>
              <a:t>Increasing the number of bits to 18 and keep using the internal buffers with DAC 0.9. Also used to verify the pin layout (different standards of pins, different levels) while waiting for manufacturing the final PCB v.1.0. Successful verification.</a:t>
            </a:r>
          </a:p>
          <a:p>
            <a:pPr marL="228600" indent="-228600">
              <a:buAutoNum type="arabicPeriod"/>
            </a:pPr>
            <a:r>
              <a:rPr lang="en-US" dirty="0"/>
              <a:t>Removing buffers from FPGA </a:t>
            </a:r>
            <a:r>
              <a:rPr lang="en-US" dirty="0" err="1"/>
              <a:t>gateware</a:t>
            </a:r>
            <a:r>
              <a:rPr lang="en-US" dirty="0"/>
              <a:t>, placing them on PCB 1.0. </a:t>
            </a:r>
          </a:p>
          <a:p>
            <a:pPr marL="228600" indent="-228600">
              <a:buAutoNum type="arabicPeriod"/>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53</a:t>
            </a:fld>
            <a:endParaRPr lang="en-US"/>
          </a:p>
        </p:txBody>
      </p:sp>
    </p:spTree>
    <p:extLst>
      <p:ext uri="{BB962C8B-B14F-4D97-AF65-F5344CB8AC3E}">
        <p14:creationId xmlns:p14="http://schemas.microsoft.com/office/powerpoint/2010/main" val="42736151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D73D8-4EA4-FCD1-EA77-4EA8C8C15F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FC4F58-5346-7292-ECB9-357C44E568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B81033-9CCC-16F3-B50F-C579D88535DB}"/>
              </a:ext>
            </a:extLst>
          </p:cNvPr>
          <p:cNvSpPr>
            <a:spLocks noGrp="1"/>
          </p:cNvSpPr>
          <p:nvPr>
            <p:ph type="body" idx="1"/>
          </p:nvPr>
        </p:nvSpPr>
        <p:spPr/>
        <p:txBody>
          <a:bodyPr/>
          <a:lstStyle/>
          <a:p>
            <a:r>
              <a:rPr lang="en-US" dirty="0"/>
              <a:t>ADC:</a:t>
            </a:r>
            <a:br>
              <a:rPr lang="en-US" dirty="0"/>
            </a:br>
            <a:r>
              <a:rPr lang="en-US" dirty="0"/>
              <a:t>1. Starting from a topology performing internal current sourcing to the MUX based current switching</a:t>
            </a:r>
          </a:p>
          <a:p>
            <a:r>
              <a:rPr lang="en-US" dirty="0"/>
              <a:t>2. Changing pins, mitigating MUX problems by eliminating multiplexing (0.1-&gt;0.2) and upgrading 0.1 to 0.5 by allowing user to choose one of the 3 modes including external current source switching.</a:t>
            </a:r>
          </a:p>
          <a:p>
            <a:r>
              <a:rPr lang="en-US" dirty="0"/>
              <a:t>3. Not only eliminating multiplexing but also the multiplexer on the path</a:t>
            </a:r>
          </a:p>
          <a:p>
            <a:r>
              <a:rPr lang="en-US" dirty="0"/>
              <a:t>4. Propagating the design to the final board by isolating it with the buffers and adding a version of ADC based exclusively on external IC components</a:t>
            </a:r>
          </a:p>
          <a:p>
            <a:endParaRPr lang="en-US" dirty="0"/>
          </a:p>
          <a:p>
            <a:r>
              <a:rPr lang="en-US" dirty="0"/>
              <a:t>DAC</a:t>
            </a:r>
          </a:p>
          <a:p>
            <a:pPr marL="228600" indent="-228600">
              <a:buAutoNum type="arabicPeriod"/>
            </a:pPr>
            <a:r>
              <a:rPr lang="en-US" dirty="0"/>
              <a:t>Starting with 10 bit </a:t>
            </a:r>
            <a:r>
              <a:rPr lang="en-US" dirty="0" err="1"/>
              <a:t>dac</a:t>
            </a:r>
            <a:r>
              <a:rPr lang="en-US" dirty="0"/>
              <a:t> + internal FPGA output tristate buffers</a:t>
            </a:r>
          </a:p>
          <a:p>
            <a:pPr marL="228600" indent="-228600">
              <a:buAutoNum type="arabicPeriod"/>
            </a:pPr>
            <a:r>
              <a:rPr lang="en-US" dirty="0"/>
              <a:t>Increasing the number of bits to 18 and keep using the internal buffers with DAC 0.9. Also used to verify the pin layout (different standards of pins, different levels) while waiting for manufacturing the final PCB v.1.0. Successful verification.</a:t>
            </a:r>
          </a:p>
          <a:p>
            <a:pPr marL="228600" indent="-228600">
              <a:buAutoNum type="arabicPeriod"/>
            </a:pPr>
            <a:r>
              <a:rPr lang="en-US" dirty="0"/>
              <a:t>Removing buffers from FPGA </a:t>
            </a:r>
            <a:r>
              <a:rPr lang="en-US" dirty="0" err="1"/>
              <a:t>gateware</a:t>
            </a:r>
            <a:r>
              <a:rPr lang="en-US" dirty="0"/>
              <a:t>, placing them on PCB 1.0. </a:t>
            </a:r>
          </a:p>
          <a:p>
            <a:pPr marL="228600" indent="-228600">
              <a:buAutoNum type="arabicPeriod"/>
            </a:pPr>
            <a:endParaRPr lang="en-GB" dirty="0"/>
          </a:p>
        </p:txBody>
      </p:sp>
      <p:sp>
        <p:nvSpPr>
          <p:cNvPr id="4" name="Slide Number Placeholder 3">
            <a:extLst>
              <a:ext uri="{FF2B5EF4-FFF2-40B4-BE49-F238E27FC236}">
                <a16:creationId xmlns:a16="http://schemas.microsoft.com/office/drawing/2014/main" id="{CD03B99E-B718-207C-7FB7-E00A0B72ACFB}"/>
              </a:ext>
            </a:extLst>
          </p:cNvPr>
          <p:cNvSpPr>
            <a:spLocks noGrp="1"/>
          </p:cNvSpPr>
          <p:nvPr>
            <p:ph type="sldNum" sz="quarter" idx="5"/>
          </p:nvPr>
        </p:nvSpPr>
        <p:spPr/>
        <p:txBody>
          <a:bodyPr/>
          <a:lstStyle/>
          <a:p>
            <a:fld id="{8CB0EE9E-52B8-AA4F-8DD5-ED0FB4E5CBCC}" type="slidenum">
              <a:rPr lang="en-US" smtClean="0"/>
              <a:t>54</a:t>
            </a:fld>
            <a:endParaRPr lang="en-US"/>
          </a:p>
        </p:txBody>
      </p:sp>
    </p:spTree>
    <p:extLst>
      <p:ext uri="{BB962C8B-B14F-4D97-AF65-F5344CB8AC3E}">
        <p14:creationId xmlns:p14="http://schemas.microsoft.com/office/powerpoint/2010/main" val="32170415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56DD1-91F4-A1B3-6FEF-998A6EB617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EFA56B-2FAB-A7D2-098C-BBB02B3205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FD4BAF-F287-DEF3-97ED-4BE419B2F44A}"/>
              </a:ext>
            </a:extLst>
          </p:cNvPr>
          <p:cNvSpPr>
            <a:spLocks noGrp="1"/>
          </p:cNvSpPr>
          <p:nvPr>
            <p:ph type="body" idx="1"/>
          </p:nvPr>
        </p:nvSpPr>
        <p:spPr/>
        <p:txBody>
          <a:bodyPr/>
          <a:lstStyle/>
          <a:p>
            <a:r>
              <a:rPr lang="en-US" dirty="0"/>
              <a:t>ADC:</a:t>
            </a:r>
            <a:br>
              <a:rPr lang="en-US" dirty="0"/>
            </a:br>
            <a:r>
              <a:rPr lang="en-US" dirty="0"/>
              <a:t>1. Starting from a topology performing internal current sourcing to the MUX based current switching</a:t>
            </a:r>
          </a:p>
          <a:p>
            <a:r>
              <a:rPr lang="en-US" dirty="0"/>
              <a:t>2. Changing pins, mitigating MUX problems by eliminating multiplexing (0.1-&gt;0.2) and upgrading 0.1 to 0.5 by allowing user to choose one of the 3 modes including external current source switching.</a:t>
            </a:r>
          </a:p>
          <a:p>
            <a:r>
              <a:rPr lang="en-US" dirty="0"/>
              <a:t>3. Not only eliminating multiplexing but also the multiplexer on the path</a:t>
            </a:r>
          </a:p>
          <a:p>
            <a:r>
              <a:rPr lang="en-US" dirty="0"/>
              <a:t>4. Propagating the design to the final board by isolating it with the buffers and adding a version of ADC based exclusively on external IC components</a:t>
            </a:r>
          </a:p>
          <a:p>
            <a:endParaRPr lang="en-US" dirty="0"/>
          </a:p>
          <a:p>
            <a:r>
              <a:rPr lang="en-US" dirty="0"/>
              <a:t>DAC</a:t>
            </a:r>
          </a:p>
          <a:p>
            <a:pPr marL="228600" indent="-228600">
              <a:buAutoNum type="arabicPeriod"/>
            </a:pPr>
            <a:r>
              <a:rPr lang="en-US" dirty="0"/>
              <a:t>Starting with 10 bit </a:t>
            </a:r>
            <a:r>
              <a:rPr lang="en-US" dirty="0" err="1"/>
              <a:t>dac</a:t>
            </a:r>
            <a:r>
              <a:rPr lang="en-US" dirty="0"/>
              <a:t> + internal FPGA output tristate buffers</a:t>
            </a:r>
          </a:p>
          <a:p>
            <a:pPr marL="228600" indent="-228600">
              <a:buAutoNum type="arabicPeriod"/>
            </a:pPr>
            <a:r>
              <a:rPr lang="en-US" dirty="0"/>
              <a:t>Increasing the number of bits to 18 and keep using the internal buffers with DAC 0.9. Also used to verify the pin layout (different standards of pins, different levels) while waiting for manufacturing the final PCB v.1.0. Successful verification.</a:t>
            </a:r>
          </a:p>
          <a:p>
            <a:pPr marL="228600" indent="-228600">
              <a:buAutoNum type="arabicPeriod"/>
            </a:pPr>
            <a:r>
              <a:rPr lang="en-US" dirty="0"/>
              <a:t>Removing buffers from FPGA </a:t>
            </a:r>
            <a:r>
              <a:rPr lang="en-US" dirty="0" err="1"/>
              <a:t>gateware</a:t>
            </a:r>
            <a:r>
              <a:rPr lang="en-US" dirty="0"/>
              <a:t>, placing them on PCB 1.0. </a:t>
            </a:r>
          </a:p>
          <a:p>
            <a:pPr marL="228600" indent="-228600">
              <a:buAutoNum type="arabicPeriod"/>
            </a:pPr>
            <a:endParaRPr lang="en-GB" dirty="0"/>
          </a:p>
        </p:txBody>
      </p:sp>
      <p:sp>
        <p:nvSpPr>
          <p:cNvPr id="4" name="Slide Number Placeholder 3">
            <a:extLst>
              <a:ext uri="{FF2B5EF4-FFF2-40B4-BE49-F238E27FC236}">
                <a16:creationId xmlns:a16="http://schemas.microsoft.com/office/drawing/2014/main" id="{8656E6F9-4C74-5701-A565-C573EF33DAFF}"/>
              </a:ext>
            </a:extLst>
          </p:cNvPr>
          <p:cNvSpPr>
            <a:spLocks noGrp="1"/>
          </p:cNvSpPr>
          <p:nvPr>
            <p:ph type="sldNum" sz="quarter" idx="5"/>
          </p:nvPr>
        </p:nvSpPr>
        <p:spPr/>
        <p:txBody>
          <a:bodyPr/>
          <a:lstStyle/>
          <a:p>
            <a:fld id="{8CB0EE9E-52B8-AA4F-8DD5-ED0FB4E5CBCC}" type="slidenum">
              <a:rPr lang="en-US" smtClean="0"/>
              <a:t>55</a:t>
            </a:fld>
            <a:endParaRPr lang="en-US"/>
          </a:p>
        </p:txBody>
      </p:sp>
    </p:spTree>
    <p:extLst>
      <p:ext uri="{BB962C8B-B14F-4D97-AF65-F5344CB8AC3E}">
        <p14:creationId xmlns:p14="http://schemas.microsoft.com/office/powerpoint/2010/main" val="6636553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The PD simulator (current sink) set to -5 </a:t>
            </a:r>
            <a:r>
              <a:rPr lang="en-GB" sz="1200" b="1" dirty="0" err="1"/>
              <a:t>uA</a:t>
            </a:r>
            <a:r>
              <a:rPr lang="en-GB" sz="1200" b="1" dirty="0"/>
              <a:t> (For unipolar and external CS case) and 95uA For bipolar  mode. This is done to separate pulses from each other to see the discharging pattern.</a:t>
            </a:r>
            <a:br>
              <a:rPr lang="en-GB" sz="1200" b="1" dirty="0"/>
            </a:br>
            <a:r>
              <a:rPr lang="en-GB" sz="1200" b="1" dirty="0"/>
              <a:t>Unipolar way</a:t>
            </a:r>
            <a:endParaRPr lang="en-US" sz="1200" b="1"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60</a:t>
            </a:fld>
            <a:endParaRPr lang="en-US"/>
          </a:p>
        </p:txBody>
      </p:sp>
    </p:spTree>
    <p:extLst>
      <p:ext uri="{BB962C8B-B14F-4D97-AF65-F5344CB8AC3E}">
        <p14:creationId xmlns:p14="http://schemas.microsoft.com/office/powerpoint/2010/main" val="374206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27538-1DB9-A175-8F72-F976F21587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7D05E7-CF0F-D232-5F2D-C136BFEE2B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FBF384-857A-0463-AB3F-3AE22E64C32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3C9ADDF-0D07-0A36-C631-E94C38021D21}"/>
              </a:ext>
            </a:extLst>
          </p:cNvPr>
          <p:cNvSpPr>
            <a:spLocks noGrp="1"/>
          </p:cNvSpPr>
          <p:nvPr>
            <p:ph type="sldNum" sz="quarter" idx="5"/>
          </p:nvPr>
        </p:nvSpPr>
        <p:spPr/>
        <p:txBody>
          <a:bodyPr/>
          <a:lstStyle/>
          <a:p>
            <a:fld id="{8CB0EE9E-52B8-AA4F-8DD5-ED0FB4E5CBCC}" type="slidenum">
              <a:rPr lang="en-US" smtClean="0"/>
              <a:t>63</a:t>
            </a:fld>
            <a:endParaRPr lang="en-US"/>
          </a:p>
        </p:txBody>
      </p:sp>
    </p:spTree>
    <p:extLst>
      <p:ext uri="{BB962C8B-B14F-4D97-AF65-F5344CB8AC3E}">
        <p14:creationId xmlns:p14="http://schemas.microsoft.com/office/powerpoint/2010/main" val="2457335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14995-C7D1-A5EF-6692-F73F1D4707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1709D1-9AB6-502B-A670-3649FAD46F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47B273-6DF9-6BB3-4D1D-72F6F9528F2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FE4B911-31CD-608F-E992-F993FE23F5A7}"/>
              </a:ext>
            </a:extLst>
          </p:cNvPr>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27547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73ADB-6A50-002B-451B-BC40A8D1CC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879531-719B-5BAC-B3CA-B3D65458FF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7E45F1-19D5-BFF5-6362-9EB0D3D9BE5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Move operating point to the optimal modulation window by performing </a:t>
            </a:r>
            <a:r>
              <a:rPr lang="en-US" sz="1200" dirty="0"/>
              <a:t>initialization procedure</a:t>
            </a:r>
            <a:r>
              <a:rPr lang="en-US" sz="1200" b="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2F2F2F"/>
                </a:solidFill>
              </a:rPr>
              <a:t>Keep the setpoint </a:t>
            </a:r>
            <a:r>
              <a:rPr lang="en-US" dirty="0">
                <a:solidFill>
                  <a:srgbClr val="2F2F2F"/>
                </a:solidFill>
              </a:rPr>
              <a:t>by counter-reacting against environmental changes.</a:t>
            </a:r>
          </a:p>
          <a:p>
            <a:endParaRPr lang="en-GB" dirty="0"/>
          </a:p>
        </p:txBody>
      </p:sp>
      <p:sp>
        <p:nvSpPr>
          <p:cNvPr id="4" name="Slide Number Placeholder 3">
            <a:extLst>
              <a:ext uri="{FF2B5EF4-FFF2-40B4-BE49-F238E27FC236}">
                <a16:creationId xmlns:a16="http://schemas.microsoft.com/office/drawing/2014/main" id="{199ED9D7-D026-D466-621D-99B3F2E61691}"/>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80238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73AED-9DDE-2FB7-209A-32BEB385BB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E686E0-24C2-E183-C4A1-213E35D57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B2EF69-C5D2-B5BC-5961-02AAEED113F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Move operating point to the optimal modulation window by performing </a:t>
            </a:r>
            <a:r>
              <a:rPr lang="en-US" sz="1200" dirty="0"/>
              <a:t>initialization procedure</a:t>
            </a:r>
            <a:r>
              <a:rPr lang="en-US" sz="1200" b="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2F2F2F"/>
                </a:solidFill>
              </a:rPr>
              <a:t>Keep the setpoint </a:t>
            </a:r>
            <a:r>
              <a:rPr lang="en-US" dirty="0">
                <a:solidFill>
                  <a:srgbClr val="2F2F2F"/>
                </a:solidFill>
              </a:rPr>
              <a:t>by counter-reacting against environmental changes.</a:t>
            </a:r>
          </a:p>
          <a:p>
            <a:endParaRPr lang="en-GB" dirty="0"/>
          </a:p>
        </p:txBody>
      </p:sp>
      <p:sp>
        <p:nvSpPr>
          <p:cNvPr id="4" name="Slide Number Placeholder 3">
            <a:extLst>
              <a:ext uri="{FF2B5EF4-FFF2-40B4-BE49-F238E27FC236}">
                <a16:creationId xmlns:a16="http://schemas.microsoft.com/office/drawing/2014/main" id="{DF7935C8-3A94-C145-1AB1-D1CC4261FF87}"/>
              </a:ext>
            </a:extLst>
          </p:cNvPr>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303683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DFB68-626B-F251-2657-543AC3E7EC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2265C9-17D3-9F64-7CC4-B25ADFB5D3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72F90C-264D-A34E-EA46-F39B179A620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Move operating point to the optimal modulation window by performing </a:t>
            </a:r>
            <a:r>
              <a:rPr lang="en-US" sz="1200" dirty="0"/>
              <a:t>initialization procedure</a:t>
            </a:r>
            <a:r>
              <a:rPr lang="en-US" sz="1200" b="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2F2F2F"/>
                </a:solidFill>
              </a:rPr>
              <a:t>Keep the setpoint </a:t>
            </a:r>
            <a:r>
              <a:rPr lang="en-US" dirty="0">
                <a:solidFill>
                  <a:srgbClr val="2F2F2F"/>
                </a:solidFill>
              </a:rPr>
              <a:t>by counter-reacting against environmental changes.</a:t>
            </a:r>
          </a:p>
          <a:p>
            <a:endParaRPr lang="en-GB" dirty="0"/>
          </a:p>
        </p:txBody>
      </p:sp>
      <p:sp>
        <p:nvSpPr>
          <p:cNvPr id="4" name="Slide Number Placeholder 3">
            <a:extLst>
              <a:ext uri="{FF2B5EF4-FFF2-40B4-BE49-F238E27FC236}">
                <a16:creationId xmlns:a16="http://schemas.microsoft.com/office/drawing/2014/main" id="{55A231A5-E232-0748-A361-805A6B132D4C}"/>
              </a:ext>
            </a:extLst>
          </p:cNvPr>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266548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EAEFB-41D6-17A0-DBFD-9886CF12AB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91EA1F-6265-1549-42D2-A021C3303D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CD4E12-7802-DDA2-360E-E1F3348038E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Move operating point to the optimal modulation window by performing </a:t>
            </a:r>
            <a:r>
              <a:rPr lang="en-US" sz="1200" dirty="0"/>
              <a:t>initialization procedure</a:t>
            </a:r>
            <a:r>
              <a:rPr lang="en-US" sz="1200" b="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2F2F2F"/>
                </a:solidFill>
              </a:rPr>
              <a:t>Keep the setpoint </a:t>
            </a:r>
            <a:r>
              <a:rPr lang="en-US" dirty="0">
                <a:solidFill>
                  <a:srgbClr val="2F2F2F"/>
                </a:solidFill>
              </a:rPr>
              <a:t>by counter-reacting against environmental changes.</a:t>
            </a:r>
          </a:p>
          <a:p>
            <a:endParaRPr lang="en-GB" dirty="0"/>
          </a:p>
        </p:txBody>
      </p:sp>
      <p:sp>
        <p:nvSpPr>
          <p:cNvPr id="4" name="Slide Number Placeholder 3">
            <a:extLst>
              <a:ext uri="{FF2B5EF4-FFF2-40B4-BE49-F238E27FC236}">
                <a16:creationId xmlns:a16="http://schemas.microsoft.com/office/drawing/2014/main" id="{0E4E2D60-D7B8-9EAC-2FA0-8E30C09B9CC5}"/>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033414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4EC65-A15F-606F-04BA-110ECD3687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33F4E8-1F88-C28E-540E-9093C10B6F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DF62F9-5A5F-1810-B3CC-92EF349C3303}"/>
              </a:ext>
            </a:extLst>
          </p:cNvPr>
          <p:cNvSpPr>
            <a:spLocks noGrp="1"/>
          </p:cNvSpPr>
          <p:nvPr>
            <p:ph type="body" idx="1"/>
          </p:nvPr>
        </p:nvSpPr>
        <p:spPr/>
        <p:txBody>
          <a:bodyPr/>
          <a:lstStyle/>
          <a:p>
            <a:pPr marL="342900" lvl="1" indent="-342900"/>
            <a:r>
              <a:rPr lang="en-US" b="1" dirty="0"/>
              <a:t>Developing a system that validates and prototypes the thermal control unit for SPRINT ASIC</a:t>
            </a:r>
          </a:p>
          <a:p>
            <a:pPr marL="342900" lvl="1" indent="-342900"/>
            <a:r>
              <a:rPr lang="en-US" b="1" dirty="0"/>
              <a:t>Starting from a prototype</a:t>
            </a:r>
          </a:p>
          <a:p>
            <a:pPr marL="342900" lvl="1" indent="-342900"/>
            <a:r>
              <a:rPr lang="en-US" b="1" dirty="0"/>
              <a:t>Following the work done colleagues from u-electronics group and opto-team and updating the prototype system in parallel</a:t>
            </a:r>
          </a:p>
          <a:p>
            <a:pPr marL="342900" lvl="1" indent="-342900"/>
            <a:r>
              <a:rPr lang="en-US" b="1" dirty="0"/>
              <a:t>Using FPGA and analog components for validating the ASIC implementation</a:t>
            </a:r>
          </a:p>
          <a:p>
            <a:pPr marL="342900" lvl="1" indent="-342900"/>
            <a:r>
              <a:rPr lang="en-US" b="1" dirty="0"/>
              <a:t>Aim: </a:t>
            </a:r>
            <a:r>
              <a:rPr lang="en-GB" b="1" dirty="0"/>
              <a:t>enhancing the stability of data-carrying photonic signals through thermal tuning of a </a:t>
            </a:r>
            <a:r>
              <a:rPr lang="en-GB" b="1" dirty="0" err="1"/>
              <a:t>microring</a:t>
            </a:r>
            <a:r>
              <a:rPr lang="en-GB" b="1" dirty="0"/>
              <a:t> modulator.</a:t>
            </a:r>
          </a:p>
          <a:p>
            <a:pPr marL="342900" lvl="1" indent="-342900"/>
            <a:r>
              <a:rPr lang="en-US" b="1" dirty="0"/>
              <a:t>10Gbit/s -&gt; 25Gbit/s</a:t>
            </a:r>
          </a:p>
          <a:p>
            <a:pPr marL="342900" lvl="1" indent="-342900"/>
            <a:r>
              <a:rPr lang="en-US" b="1" dirty="0"/>
              <a:t>WDM -&gt; 100Gbit/s</a:t>
            </a:r>
          </a:p>
          <a:p>
            <a:br>
              <a:rPr lang="en-US" dirty="0"/>
            </a:br>
            <a:br>
              <a:rPr lang="en-US" dirty="0"/>
            </a:br>
            <a:r>
              <a:rPr lang="en-US" dirty="0"/>
              <a:t>FPGA </a:t>
            </a:r>
            <a:r>
              <a:rPr lang="en-US" dirty="0" err="1"/>
              <a:t>fw</a:t>
            </a:r>
            <a:endParaRPr lang="en-US" dirty="0"/>
          </a:p>
          <a:p>
            <a:pPr marL="219776" indent="-219776">
              <a:buAutoNum type="arabicPeriod"/>
            </a:pPr>
            <a:r>
              <a:rPr lang="en-US" dirty="0"/>
              <a:t>Sweep from 2V to 0</a:t>
            </a:r>
          </a:p>
          <a:p>
            <a:pPr marL="219776" indent="-219776">
              <a:buAutoNum type="arabicPeriod"/>
            </a:pPr>
            <a:r>
              <a:rPr lang="en-US" dirty="0"/>
              <a:t>Finding max point</a:t>
            </a:r>
          </a:p>
          <a:p>
            <a:pPr marL="219776" indent="-219776">
              <a:buAutoNum type="arabicPeriod"/>
            </a:pPr>
            <a:r>
              <a:rPr lang="en-US" dirty="0"/>
              <a:t>Offsetting it</a:t>
            </a:r>
          </a:p>
          <a:p>
            <a:pPr marL="219776" indent="-219776">
              <a:buAutoNum type="arabicPeriod"/>
            </a:pPr>
            <a:r>
              <a:rPr lang="en-US" dirty="0"/>
              <a:t>Running PID</a:t>
            </a:r>
          </a:p>
          <a:p>
            <a:pPr marL="219776" indent="-219776">
              <a:buAutoNum type="arabicPeriod"/>
            </a:pPr>
            <a:r>
              <a:rPr lang="en-US" dirty="0"/>
              <a:t>Slow switching off the heater</a:t>
            </a:r>
          </a:p>
          <a:p>
            <a:pPr marL="219776" indent="-219776">
              <a:buAutoNum type="arabicPeriod"/>
            </a:pPr>
            <a:endParaRPr lang="en-US" dirty="0"/>
          </a:p>
          <a:p>
            <a:r>
              <a:rPr lang="en-US" dirty="0"/>
              <a:t>The filter is not really one filter. CIC is just for </a:t>
            </a:r>
            <a:r>
              <a:rPr lang="en-US" dirty="0" err="1"/>
              <a:t>downsampling</a:t>
            </a:r>
            <a:r>
              <a:rPr lang="en-US" dirty="0"/>
              <a:t>. A FIR is needed for the rest of filtering.</a:t>
            </a:r>
          </a:p>
          <a:p>
            <a:endParaRPr lang="en-US" dirty="0"/>
          </a:p>
          <a:p>
            <a:r>
              <a:rPr lang="en-GB" dirty="0"/>
              <a:t>The update refers to change requirements (e.g. heater power)</a:t>
            </a:r>
          </a:p>
          <a:p>
            <a:br>
              <a:rPr lang="en-GB" dirty="0"/>
            </a:br>
            <a:r>
              <a:rPr lang="en-GB" dirty="0"/>
              <a:t>PID - </a:t>
            </a:r>
            <a:r>
              <a:rPr lang="en-GB" sz="1200" b="0" i="0" kern="1200" dirty="0">
                <a:solidFill>
                  <a:schemeClr val="tx1"/>
                </a:solidFill>
                <a:effectLst/>
                <a:latin typeface="+mn-lt"/>
                <a:ea typeface="+mn-ea"/>
                <a:cs typeface="+mn-cs"/>
              </a:rPr>
              <a:t>a control algorithm used in engineering to maintain a desired output by minimizing the error between a setpoint and a measured process variable</a:t>
            </a:r>
            <a:endParaRPr lang="en-GB" dirty="0"/>
          </a:p>
          <a:p>
            <a:endParaRPr lang="en-GB" dirty="0"/>
          </a:p>
        </p:txBody>
      </p:sp>
      <p:sp>
        <p:nvSpPr>
          <p:cNvPr id="4" name="Slide Number Placeholder 3">
            <a:extLst>
              <a:ext uri="{FF2B5EF4-FFF2-40B4-BE49-F238E27FC236}">
                <a16:creationId xmlns:a16="http://schemas.microsoft.com/office/drawing/2014/main" id="{01F56D49-53AB-22B1-82AF-C8B53A904A79}"/>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91225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96A4E4A-9FFD-4A53-9696-E69E66703944}" type="datetime3">
              <a:rPr lang="en-US" smtClean="0"/>
              <a:t>14 October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Pawel | Thermal Tuning of Photonic Modulator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4ED5A63-0C80-47DC-9E40-0D4A535B0311}" type="datetime3">
              <a:rPr lang="en-US" smtClean="0"/>
              <a:t>14 October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Pawel | Thermal Tuning of Photonic Modulator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CCA6628-86A5-4078-B182-69D797CED748}" type="datetime3">
              <a:rPr lang="en-US" smtClean="0"/>
              <a:t>14 October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Pawel | Thermal Tuning of Photonic Modulator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63B3D48-DD29-478A-B881-F9B18F46F2D5}" type="datetime3">
              <a:rPr lang="en-US" smtClean="0"/>
              <a:t>14 October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Pawel | Thermal Tuning of Photonic Modulator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1C2D8D12-69FB-4AD8-9C89-27D2F756E4A9}" type="datetime3">
              <a:rPr lang="en-US" smtClean="0"/>
              <a:t>14 October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Pawel | Thermal Tuning of Photonic Modulator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6E0D897-320D-4726-A34C-C11BDC77FF76}" type="datetime3">
              <a:rPr lang="en-US" smtClean="0"/>
              <a:t>14 October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Pawel | Thermal Tuning of Photonic Modulator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5A375D8-969B-4E83-9803-85B94FFE2A94}" type="datetime3">
              <a:rPr lang="en-US" smtClean="0"/>
              <a:t>14 October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A1567D0-CA6D-497E-8C49-DA146712D7B5}" type="datetime3">
              <a:rPr lang="en-US" smtClean="0"/>
              <a:t>14 October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91ABDBB-F7BC-4797-82E3-5CAAF533D8E1}" type="datetime3">
              <a:rPr lang="en-US" smtClean="0"/>
              <a:t>14 October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Pawel | Thermal Tuning of Photonic Modulator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A00968D7-78CE-480F-A32B-DCFE7902D608}" type="datetime3">
              <a:rPr lang="en-US" smtClean="0"/>
              <a:t>14 October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Pawel | Thermal Tuning of Photonic Modulator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37B86E05-28B5-48A5-832A-935DFA6DCAB7}" type="datetime3">
              <a:rPr lang="en-US" smtClean="0"/>
              <a:t>14 October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Pawel | Thermal Tuning of Photonic Modulator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CE5DB59-BD2A-4215-AE87-F1B58CA279E9}" type="datetime3">
              <a:rPr lang="en-US" smtClean="0"/>
              <a:t>14 October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Pawel | Thermal Tuning of Photonic Modulator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Pawel | Thermal Tuning of Photonic Modulator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810FBB8-6E03-4C6B-9861-5803EAE8C978}" type="datetime3">
              <a:rPr lang="en-US" smtClean="0"/>
              <a:t>14 October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Pawel | Thermal Tuning of Photonic Modulator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Pawel | Thermal Tuning of Photonic Modulator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8DD791-8DA6-4425-A7E5-BDA48A6D24DC}" type="datetime3">
              <a:rPr lang="en-US" smtClean="0"/>
              <a:t>14 October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Pawel | Thermal Tuning of Photonic Modulator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7E92C76-2137-47B9-AB42-0FF41BFD6C5A}" type="datetime3">
              <a:rPr lang="en-US" smtClean="0"/>
              <a:t>14 October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Pawel | Thermal Tuning of Photonic Modulator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99B40DD-1374-4F7E-92E3-D9FCA1E46095}" type="datetime3">
              <a:rPr lang="en-US" smtClean="0"/>
              <a:t>14 October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Pawel | Thermal Tuning of Photonic Modulator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6A5939B4-0754-464E-A3FF-56CB4FC6A348}" type="datetime3">
              <a:rPr lang="en-US" smtClean="0"/>
              <a:t>14 October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GB"/>
              <a:t>Pawel | Thermal Tuning of Photonic Modulator</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9.svg"/></Relationships>
</file>

<file path=ppt/slides/_rels/slide1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slides/_rels/slide1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3.svg"/></Relationships>
</file>

<file path=ppt/slides/_rels/slide1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slides/_rels/slide14.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70.png"/><Relationship Id="rId7" Type="http://schemas.openxmlformats.org/officeDocument/2006/relationships/image" Target="../media/image66.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5.svg"/><Relationship Id="rId5" Type="http://schemas.openxmlformats.org/officeDocument/2006/relationships/image" Target="../media/image64.png"/><Relationship Id="rId10" Type="http://schemas.openxmlformats.org/officeDocument/2006/relationships/image" Target="../media/image73.svg"/><Relationship Id="rId4" Type="http://schemas.openxmlformats.org/officeDocument/2006/relationships/image" Target="../media/image71.svg"/><Relationship Id="rId9" Type="http://schemas.openxmlformats.org/officeDocument/2006/relationships/image" Target="../media/image72.png"/></Relationships>
</file>

<file path=ppt/slides/_rels/slide15.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70.png"/><Relationship Id="rId7"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67.svg"/><Relationship Id="rId4" Type="http://schemas.openxmlformats.org/officeDocument/2006/relationships/image" Target="../media/image71.svg"/><Relationship Id="rId9" Type="http://schemas.openxmlformats.org/officeDocument/2006/relationships/image" Target="../media/image66.png"/></Relationships>
</file>

<file path=ppt/slides/_rels/slide16.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6.png"/><Relationship Id="rId7" Type="http://schemas.openxmlformats.org/officeDocument/2006/relationships/image" Target="../media/image74.png"/><Relationship Id="rId12" Type="http://schemas.openxmlformats.org/officeDocument/2006/relationships/image" Target="../media/image67.sv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71.svg"/><Relationship Id="rId11" Type="http://schemas.openxmlformats.org/officeDocument/2006/relationships/image" Target="../media/image66.png"/><Relationship Id="rId5" Type="http://schemas.openxmlformats.org/officeDocument/2006/relationships/image" Target="../media/image70.png"/><Relationship Id="rId10" Type="http://schemas.openxmlformats.org/officeDocument/2006/relationships/image" Target="../media/image65.svg"/><Relationship Id="rId4" Type="http://schemas.openxmlformats.org/officeDocument/2006/relationships/image" Target="../media/image77.svg"/><Relationship Id="rId9" Type="http://schemas.openxmlformats.org/officeDocument/2006/relationships/image" Target="../media/image64.png"/></Relationships>
</file>

<file path=ppt/slides/_rels/slide17.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70.png"/><Relationship Id="rId7"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67.svg"/><Relationship Id="rId4" Type="http://schemas.openxmlformats.org/officeDocument/2006/relationships/image" Target="../media/image71.svg"/><Relationship Id="rId9" Type="http://schemas.openxmlformats.org/officeDocument/2006/relationships/image" Target="../media/image66.png"/></Relationships>
</file>

<file path=ppt/slides/_rels/slide18.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70.png"/><Relationship Id="rId7"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79.svg"/><Relationship Id="rId5" Type="http://schemas.openxmlformats.org/officeDocument/2006/relationships/image" Target="../media/image78.png"/><Relationship Id="rId10" Type="http://schemas.openxmlformats.org/officeDocument/2006/relationships/image" Target="../media/image67.svg"/><Relationship Id="rId4" Type="http://schemas.openxmlformats.org/officeDocument/2006/relationships/image" Target="../media/image71.svg"/><Relationship Id="rId9" Type="http://schemas.openxmlformats.org/officeDocument/2006/relationships/image" Target="../media/image66.png"/></Relationships>
</file>

<file path=ppt/slides/_rels/slide19.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70.png"/><Relationship Id="rId7"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79.svg"/><Relationship Id="rId5" Type="http://schemas.openxmlformats.org/officeDocument/2006/relationships/image" Target="../media/image78.png"/><Relationship Id="rId10" Type="http://schemas.openxmlformats.org/officeDocument/2006/relationships/image" Target="../media/image67.svg"/><Relationship Id="rId4" Type="http://schemas.openxmlformats.org/officeDocument/2006/relationships/image" Target="../media/image71.svg"/><Relationship Id="rId9" Type="http://schemas.openxmlformats.org/officeDocument/2006/relationships/image" Target="../media/image6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64.png"/><Relationship Id="rId7" Type="http://schemas.openxmlformats.org/officeDocument/2006/relationships/image" Target="../media/image8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 Id="rId9" Type="http://schemas.openxmlformats.org/officeDocument/2006/relationships/image" Target="../media/image82.jpg"/></Relationships>
</file>

<file path=ppt/slides/_rels/slide21.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86.svg"/><Relationship Id="rId3" Type="http://schemas.openxmlformats.org/officeDocument/2006/relationships/image" Target="../media/image83.png"/><Relationship Id="rId7" Type="http://schemas.openxmlformats.org/officeDocument/2006/relationships/image" Target="../media/image66.png"/><Relationship Id="rId12" Type="http://schemas.openxmlformats.org/officeDocument/2006/relationships/image" Target="../media/image85.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65.svg"/><Relationship Id="rId11" Type="http://schemas.openxmlformats.org/officeDocument/2006/relationships/image" Target="../media/image82.jpg"/><Relationship Id="rId5" Type="http://schemas.openxmlformats.org/officeDocument/2006/relationships/image" Target="../media/image64.png"/><Relationship Id="rId10" Type="http://schemas.openxmlformats.org/officeDocument/2006/relationships/image" Target="../media/image81.svg"/><Relationship Id="rId4" Type="http://schemas.openxmlformats.org/officeDocument/2006/relationships/image" Target="../media/image84.svg"/><Relationship Id="rId9" Type="http://schemas.openxmlformats.org/officeDocument/2006/relationships/image" Target="../media/image80.png"/></Relationships>
</file>

<file path=ppt/slides/_rels/slide22.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90.svg"/><Relationship Id="rId11" Type="http://schemas.openxmlformats.org/officeDocument/2006/relationships/image" Target="../media/image82.jpg"/><Relationship Id="rId5" Type="http://schemas.openxmlformats.org/officeDocument/2006/relationships/image" Target="../media/image89.png"/><Relationship Id="rId10" Type="http://schemas.openxmlformats.org/officeDocument/2006/relationships/image" Target="../media/image94.svg"/><Relationship Id="rId4" Type="http://schemas.openxmlformats.org/officeDocument/2006/relationships/image" Target="../media/image88.svg"/><Relationship Id="rId9" Type="http://schemas.openxmlformats.org/officeDocument/2006/relationships/image" Target="../media/image93.png"/></Relationships>
</file>

<file path=ppt/slides/_rels/slide23.xml.rels><?xml version="1.0" encoding="UTF-8" standalone="yes"?>
<Relationships xmlns="http://schemas.openxmlformats.org/package/2006/relationships"><Relationship Id="rId8" Type="http://schemas.openxmlformats.org/officeDocument/2006/relationships/image" Target="../media/image96.svg"/><Relationship Id="rId13" Type="http://schemas.openxmlformats.org/officeDocument/2006/relationships/image" Target="../media/image101.png"/><Relationship Id="rId3" Type="http://schemas.openxmlformats.org/officeDocument/2006/relationships/image" Target="../media/image87.png"/><Relationship Id="rId7" Type="http://schemas.openxmlformats.org/officeDocument/2006/relationships/image" Target="../media/image95.png"/><Relationship Id="rId12" Type="http://schemas.openxmlformats.org/officeDocument/2006/relationships/image" Target="../media/image100.sv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4.sv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88.svg"/><Relationship Id="rId9" Type="http://schemas.openxmlformats.org/officeDocument/2006/relationships/image" Target="../media/image97.png"/><Relationship Id="rId14" Type="http://schemas.openxmlformats.org/officeDocument/2006/relationships/image" Target="../media/image102.svg"/></Relationships>
</file>

<file path=ppt/slides/_rels/slide24.xml.rels><?xml version="1.0" encoding="UTF-8" standalone="yes"?>
<Relationships xmlns="http://schemas.openxmlformats.org/package/2006/relationships"><Relationship Id="rId8" Type="http://schemas.openxmlformats.org/officeDocument/2006/relationships/image" Target="../media/image96.svg"/><Relationship Id="rId13" Type="http://schemas.openxmlformats.org/officeDocument/2006/relationships/image" Target="../media/image101.png"/><Relationship Id="rId18" Type="http://schemas.openxmlformats.org/officeDocument/2006/relationships/image" Target="../media/image106.svg"/><Relationship Id="rId3" Type="http://schemas.openxmlformats.org/officeDocument/2006/relationships/image" Target="../media/image87.png"/><Relationship Id="rId7" Type="http://schemas.openxmlformats.org/officeDocument/2006/relationships/image" Target="../media/image95.png"/><Relationship Id="rId12" Type="http://schemas.openxmlformats.org/officeDocument/2006/relationships/image" Target="../media/image100.svg"/><Relationship Id="rId17" Type="http://schemas.openxmlformats.org/officeDocument/2006/relationships/image" Target="../media/image105.png"/><Relationship Id="rId2" Type="http://schemas.openxmlformats.org/officeDocument/2006/relationships/notesSlide" Target="../notesSlides/notesSlide23.xml"/><Relationship Id="rId16" Type="http://schemas.openxmlformats.org/officeDocument/2006/relationships/image" Target="../media/image104.svg"/><Relationship Id="rId1" Type="http://schemas.openxmlformats.org/officeDocument/2006/relationships/slideLayout" Target="../slideLayouts/slideLayout6.xml"/><Relationship Id="rId6" Type="http://schemas.openxmlformats.org/officeDocument/2006/relationships/image" Target="../media/image94.svg"/><Relationship Id="rId11" Type="http://schemas.openxmlformats.org/officeDocument/2006/relationships/image" Target="../media/image99.png"/><Relationship Id="rId5" Type="http://schemas.openxmlformats.org/officeDocument/2006/relationships/image" Target="../media/image93.png"/><Relationship Id="rId15" Type="http://schemas.openxmlformats.org/officeDocument/2006/relationships/image" Target="../media/image103.png"/><Relationship Id="rId10" Type="http://schemas.openxmlformats.org/officeDocument/2006/relationships/image" Target="../media/image98.svg"/><Relationship Id="rId19" Type="http://schemas.openxmlformats.org/officeDocument/2006/relationships/image" Target="../media/image82.jpg"/><Relationship Id="rId4" Type="http://schemas.openxmlformats.org/officeDocument/2006/relationships/image" Target="../media/image88.svg"/><Relationship Id="rId9" Type="http://schemas.openxmlformats.org/officeDocument/2006/relationships/image" Target="../media/image97.png"/><Relationship Id="rId14" Type="http://schemas.openxmlformats.org/officeDocument/2006/relationships/image" Target="../media/image102.svg"/></Relationships>
</file>

<file path=ppt/slides/_rels/slide25.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107.png"/><Relationship Id="rId7"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108.svg"/><Relationship Id="rId9" Type="http://schemas.openxmlformats.org/officeDocument/2006/relationships/image" Target="../media/image109.png"/></Relationships>
</file>

<file path=ppt/slides/_rels/slide26.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107.png"/><Relationship Id="rId7"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108.svg"/><Relationship Id="rId9" Type="http://schemas.openxmlformats.org/officeDocument/2006/relationships/image" Target="../media/image109.png"/></Relationships>
</file>

<file path=ppt/slides/_rels/slide27.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107.png"/><Relationship Id="rId7"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108.svg"/><Relationship Id="rId9" Type="http://schemas.openxmlformats.org/officeDocument/2006/relationships/image" Target="../media/image109.png"/></Relationships>
</file>

<file path=ppt/slides/_rels/slide28.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115.svg"/><Relationship Id="rId3" Type="http://schemas.openxmlformats.org/officeDocument/2006/relationships/image" Target="../media/image64.png"/><Relationship Id="rId7" Type="http://schemas.openxmlformats.org/officeDocument/2006/relationships/image" Target="../media/image109.png"/><Relationship Id="rId12" Type="http://schemas.openxmlformats.org/officeDocument/2006/relationships/image" Target="../media/image114.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67.svg"/><Relationship Id="rId11" Type="http://schemas.openxmlformats.org/officeDocument/2006/relationships/image" Target="../media/image113.svg"/><Relationship Id="rId5" Type="http://schemas.openxmlformats.org/officeDocument/2006/relationships/image" Target="../media/image66.png"/><Relationship Id="rId10" Type="http://schemas.openxmlformats.org/officeDocument/2006/relationships/image" Target="../media/image112.png"/><Relationship Id="rId4" Type="http://schemas.openxmlformats.org/officeDocument/2006/relationships/image" Target="../media/image65.svg"/><Relationship Id="rId9" Type="http://schemas.openxmlformats.org/officeDocument/2006/relationships/image" Target="../media/image111.svg"/></Relationships>
</file>

<file path=ppt/slides/_rels/slide29.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64.png"/><Relationship Id="rId7" Type="http://schemas.openxmlformats.org/officeDocument/2006/relationships/image" Target="../media/image109.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67.svg"/><Relationship Id="rId11" Type="http://schemas.openxmlformats.org/officeDocument/2006/relationships/image" Target="../media/image117.svg"/><Relationship Id="rId5" Type="http://schemas.openxmlformats.org/officeDocument/2006/relationships/image" Target="../media/image66.png"/><Relationship Id="rId10" Type="http://schemas.openxmlformats.org/officeDocument/2006/relationships/image" Target="../media/image116.png"/><Relationship Id="rId4" Type="http://schemas.openxmlformats.org/officeDocument/2006/relationships/image" Target="../media/image65.svg"/><Relationship Id="rId9" Type="http://schemas.openxmlformats.org/officeDocument/2006/relationships/image" Target="../media/image111.svg"/></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png"/><Relationship Id="rId9" Type="http://schemas.openxmlformats.org/officeDocument/2006/relationships/image" Target="../media/image16.png"/></Relationships>
</file>

<file path=ppt/slides/_rels/slide30.xml.rels><?xml version="1.0" encoding="UTF-8" standalone="yes"?>
<Relationships xmlns="http://schemas.openxmlformats.org/package/2006/relationships"><Relationship Id="rId8" Type="http://schemas.openxmlformats.org/officeDocument/2006/relationships/image" Target="../media/image118.png"/><Relationship Id="rId13" Type="http://schemas.openxmlformats.org/officeDocument/2006/relationships/image" Target="../media/image123.svg"/><Relationship Id="rId3" Type="http://schemas.openxmlformats.org/officeDocument/2006/relationships/image" Target="../media/image108.svg"/><Relationship Id="rId7" Type="http://schemas.openxmlformats.org/officeDocument/2006/relationships/image" Target="../media/image67.svg"/><Relationship Id="rId12" Type="http://schemas.openxmlformats.org/officeDocument/2006/relationships/image" Target="../media/image122.png"/><Relationship Id="rId2" Type="http://schemas.openxmlformats.org/officeDocument/2006/relationships/image" Target="../media/image107.png"/><Relationship Id="rId1" Type="http://schemas.openxmlformats.org/officeDocument/2006/relationships/slideLayout" Target="../slideLayouts/slideLayout4.xml"/><Relationship Id="rId6" Type="http://schemas.openxmlformats.org/officeDocument/2006/relationships/image" Target="../media/image66.png"/><Relationship Id="rId11" Type="http://schemas.openxmlformats.org/officeDocument/2006/relationships/image" Target="../media/image121.png"/><Relationship Id="rId5" Type="http://schemas.openxmlformats.org/officeDocument/2006/relationships/image" Target="../media/image65.svg"/><Relationship Id="rId15" Type="http://schemas.openxmlformats.org/officeDocument/2006/relationships/image" Target="../media/image125.svg"/><Relationship Id="rId10" Type="http://schemas.openxmlformats.org/officeDocument/2006/relationships/image" Target="../media/image120.png"/><Relationship Id="rId4" Type="http://schemas.openxmlformats.org/officeDocument/2006/relationships/image" Target="../media/image64.png"/><Relationship Id="rId9" Type="http://schemas.openxmlformats.org/officeDocument/2006/relationships/image" Target="../media/image119.svg"/><Relationship Id="rId14" Type="http://schemas.openxmlformats.org/officeDocument/2006/relationships/image" Target="../media/image124.png"/></Relationships>
</file>

<file path=ppt/slides/_rels/slide31.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27.png"/><Relationship Id="rId7" Type="http://schemas.openxmlformats.org/officeDocument/2006/relationships/image" Target="../media/image67.svg"/><Relationship Id="rId2" Type="http://schemas.openxmlformats.org/officeDocument/2006/relationships/image" Target="../media/image126.png"/><Relationship Id="rId1" Type="http://schemas.openxmlformats.org/officeDocument/2006/relationships/slideLayout" Target="../slideLayouts/slideLayout4.xml"/><Relationship Id="rId6" Type="http://schemas.openxmlformats.org/officeDocument/2006/relationships/image" Target="../media/image66.png"/><Relationship Id="rId11" Type="http://schemas.openxmlformats.org/officeDocument/2006/relationships/image" Target="../media/image125.svg"/><Relationship Id="rId5" Type="http://schemas.openxmlformats.org/officeDocument/2006/relationships/image" Target="../media/image65.svg"/><Relationship Id="rId10" Type="http://schemas.openxmlformats.org/officeDocument/2006/relationships/image" Target="../media/image124.png"/><Relationship Id="rId4" Type="http://schemas.openxmlformats.org/officeDocument/2006/relationships/image" Target="../media/image64.png"/><Relationship Id="rId9" Type="http://schemas.openxmlformats.org/officeDocument/2006/relationships/image" Target="../media/image123.svg"/></Relationships>
</file>

<file path=ppt/slides/_rels/slide32.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131.png"/><Relationship Id="rId11" Type="http://schemas.openxmlformats.org/officeDocument/2006/relationships/image" Target="../media/image123.svg"/><Relationship Id="rId5" Type="http://schemas.openxmlformats.org/officeDocument/2006/relationships/image" Target="../media/image130.png"/><Relationship Id="rId10" Type="http://schemas.openxmlformats.org/officeDocument/2006/relationships/image" Target="../media/image122.png"/><Relationship Id="rId4" Type="http://schemas.openxmlformats.org/officeDocument/2006/relationships/image" Target="../media/image129.svg"/><Relationship Id="rId9" Type="http://schemas.openxmlformats.org/officeDocument/2006/relationships/image" Target="../media/image134.svg"/></Relationships>
</file>

<file path=ppt/slides/_rels/slide33.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135.png"/><Relationship Id="rId7"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136.svg"/></Relationships>
</file>

<file path=ppt/slides/_rels/slide34.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8.svg"/><Relationship Id="rId7" Type="http://schemas.openxmlformats.org/officeDocument/2006/relationships/image" Target="../media/image67.svg"/><Relationship Id="rId2" Type="http://schemas.openxmlformats.org/officeDocument/2006/relationships/image" Target="../media/image137.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1.svg"/><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8.svg"/><Relationship Id="rId7" Type="http://schemas.openxmlformats.org/officeDocument/2006/relationships/image" Target="../media/image67.svg"/><Relationship Id="rId2" Type="http://schemas.openxmlformats.org/officeDocument/2006/relationships/image" Target="../media/image137.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8.svg"/><Relationship Id="rId7" Type="http://schemas.openxmlformats.org/officeDocument/2006/relationships/image" Target="../media/image67.svg"/><Relationship Id="rId2" Type="http://schemas.openxmlformats.org/officeDocument/2006/relationships/image" Target="../media/image137.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8" Type="http://schemas.openxmlformats.org/officeDocument/2006/relationships/image" Target="../media/image143.svg"/><Relationship Id="rId13" Type="http://schemas.openxmlformats.org/officeDocument/2006/relationships/image" Target="../media/image139.png"/><Relationship Id="rId3" Type="http://schemas.openxmlformats.org/officeDocument/2006/relationships/image" Target="../media/image137.png"/><Relationship Id="rId7" Type="http://schemas.openxmlformats.org/officeDocument/2006/relationships/image" Target="../media/image142.png"/><Relationship Id="rId12" Type="http://schemas.openxmlformats.org/officeDocument/2006/relationships/image" Target="../media/image67.sv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141.svg"/><Relationship Id="rId11" Type="http://schemas.openxmlformats.org/officeDocument/2006/relationships/image" Target="../media/image66.png"/><Relationship Id="rId5" Type="http://schemas.openxmlformats.org/officeDocument/2006/relationships/image" Target="../media/image140.png"/><Relationship Id="rId10" Type="http://schemas.openxmlformats.org/officeDocument/2006/relationships/image" Target="../media/image65.svg"/><Relationship Id="rId4" Type="http://schemas.openxmlformats.org/officeDocument/2006/relationships/image" Target="../media/image138.svg"/><Relationship Id="rId9" Type="http://schemas.openxmlformats.org/officeDocument/2006/relationships/image" Target="../media/image64.png"/></Relationships>
</file>

<file path=ppt/slides/_rels/slide38.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138.svg"/><Relationship Id="rId7" Type="http://schemas.openxmlformats.org/officeDocument/2006/relationships/image" Target="../media/image143.svg"/><Relationship Id="rId12" Type="http://schemas.openxmlformats.org/officeDocument/2006/relationships/image" Target="../media/image139.png"/><Relationship Id="rId2" Type="http://schemas.openxmlformats.org/officeDocument/2006/relationships/image" Target="../media/image137.png"/><Relationship Id="rId1" Type="http://schemas.openxmlformats.org/officeDocument/2006/relationships/slideLayout" Target="../slideLayouts/slideLayout6.xml"/><Relationship Id="rId6" Type="http://schemas.openxmlformats.org/officeDocument/2006/relationships/image" Target="../media/image142.png"/><Relationship Id="rId11" Type="http://schemas.openxmlformats.org/officeDocument/2006/relationships/image" Target="../media/image67.svg"/><Relationship Id="rId5" Type="http://schemas.openxmlformats.org/officeDocument/2006/relationships/image" Target="../media/image141.svg"/><Relationship Id="rId10" Type="http://schemas.openxmlformats.org/officeDocument/2006/relationships/image" Target="../media/image66.png"/><Relationship Id="rId4" Type="http://schemas.openxmlformats.org/officeDocument/2006/relationships/image" Target="../media/image140.png"/><Relationship Id="rId9" Type="http://schemas.openxmlformats.org/officeDocument/2006/relationships/image" Target="../media/image65.svg"/></Relationships>
</file>

<file path=ppt/slides/_rels/slide39.xml.rels><?xml version="1.0" encoding="UTF-8" standalone="yes"?>
<Relationships xmlns="http://schemas.openxmlformats.org/package/2006/relationships"><Relationship Id="rId8" Type="http://schemas.openxmlformats.org/officeDocument/2006/relationships/image" Target="../media/image138.svg"/><Relationship Id="rId3" Type="http://schemas.openxmlformats.org/officeDocument/2006/relationships/image" Target="../media/image65.svg"/><Relationship Id="rId7" Type="http://schemas.openxmlformats.org/officeDocument/2006/relationships/image" Target="../media/image137.png"/><Relationship Id="rId2" Type="http://schemas.openxmlformats.org/officeDocument/2006/relationships/image" Target="../media/image64.png"/><Relationship Id="rId1" Type="http://schemas.openxmlformats.org/officeDocument/2006/relationships/slideLayout" Target="../slideLayouts/slideLayout6.xml"/><Relationship Id="rId6" Type="http://schemas.openxmlformats.org/officeDocument/2006/relationships/image" Target="../media/image139.png"/><Relationship Id="rId5" Type="http://schemas.openxmlformats.org/officeDocument/2006/relationships/image" Target="../media/image67.svg"/><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18" Type="http://schemas.openxmlformats.org/officeDocument/2006/relationships/image" Target="../media/image35.svg"/><Relationship Id="rId26" Type="http://schemas.openxmlformats.org/officeDocument/2006/relationships/image" Target="../media/image43.svg"/><Relationship Id="rId3" Type="http://schemas.openxmlformats.org/officeDocument/2006/relationships/image" Target="../media/image20.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svg"/><Relationship Id="rId17" Type="http://schemas.openxmlformats.org/officeDocument/2006/relationships/image" Target="../media/image34.png"/><Relationship Id="rId25" Type="http://schemas.openxmlformats.org/officeDocument/2006/relationships/image" Target="../media/image42.png"/><Relationship Id="rId2" Type="http://schemas.openxmlformats.org/officeDocument/2006/relationships/notesSlide" Target="../notesSlides/notesSlide3.xml"/><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8.png"/><Relationship Id="rId24" Type="http://schemas.openxmlformats.org/officeDocument/2006/relationships/image" Target="../media/image41.sv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sv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 Id="rId22" Type="http://schemas.openxmlformats.org/officeDocument/2006/relationships/image" Target="../media/image39.svg"/><Relationship Id="rId27" Type="http://schemas.openxmlformats.org/officeDocument/2006/relationships/image" Target="../media/image44.png"/></Relationships>
</file>

<file path=ppt/slides/_rels/slide40.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45.svg"/><Relationship Id="rId7" Type="http://schemas.openxmlformats.org/officeDocument/2006/relationships/image" Target="../media/image67.svg"/><Relationship Id="rId2" Type="http://schemas.openxmlformats.org/officeDocument/2006/relationships/image" Target="../media/image144.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4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147.svg"/><Relationship Id="rId7" Type="http://schemas.openxmlformats.org/officeDocument/2006/relationships/image" Target="../media/image65.svg"/><Relationship Id="rId2" Type="http://schemas.openxmlformats.org/officeDocument/2006/relationships/image" Target="../media/image146.png"/><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149.png"/><Relationship Id="rId10" Type="http://schemas.openxmlformats.org/officeDocument/2006/relationships/image" Target="../media/image139.png"/><Relationship Id="rId4" Type="http://schemas.openxmlformats.org/officeDocument/2006/relationships/image" Target="../media/image148.png"/><Relationship Id="rId9" Type="http://schemas.openxmlformats.org/officeDocument/2006/relationships/image" Target="../media/image67.svg"/></Relationships>
</file>

<file path=ppt/slides/_rels/slide42.xml.rels><?xml version="1.0" encoding="UTF-8" standalone="yes"?>
<Relationships xmlns="http://schemas.openxmlformats.org/package/2006/relationships"><Relationship Id="rId3" Type="http://schemas.openxmlformats.org/officeDocument/2006/relationships/image" Target="../media/image151.png"/><Relationship Id="rId7" Type="http://schemas.openxmlformats.org/officeDocument/2006/relationships/image" Target="../media/image67.svg"/><Relationship Id="rId2" Type="http://schemas.openxmlformats.org/officeDocument/2006/relationships/image" Target="../media/image150.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43.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153.svg"/><Relationship Id="rId7" Type="http://schemas.openxmlformats.org/officeDocument/2006/relationships/image" Target="../media/image64.png"/><Relationship Id="rId2" Type="http://schemas.openxmlformats.org/officeDocument/2006/relationships/image" Target="../media/image152.png"/><Relationship Id="rId1" Type="http://schemas.openxmlformats.org/officeDocument/2006/relationships/slideLayout" Target="../slideLayouts/slideLayout6.xml"/><Relationship Id="rId6" Type="http://schemas.openxmlformats.org/officeDocument/2006/relationships/image" Target="../media/image156.png"/><Relationship Id="rId5" Type="http://schemas.openxmlformats.org/officeDocument/2006/relationships/image" Target="../media/image155.svg"/><Relationship Id="rId10" Type="http://schemas.openxmlformats.org/officeDocument/2006/relationships/image" Target="../media/image67.svg"/><Relationship Id="rId4" Type="http://schemas.openxmlformats.org/officeDocument/2006/relationships/image" Target="../media/image154.png"/><Relationship Id="rId9" Type="http://schemas.openxmlformats.org/officeDocument/2006/relationships/image" Target="../media/image66.png"/></Relationships>
</file>

<file path=ppt/slides/_rels/slide44.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135.png"/><Relationship Id="rId7" Type="http://schemas.openxmlformats.org/officeDocument/2006/relationships/image" Target="../media/image66.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136.svg"/></Relationships>
</file>

<file path=ppt/slides/_rels/slide45.xml.rels><?xml version="1.0" encoding="UTF-8" standalone="yes"?>
<Relationships xmlns="http://schemas.openxmlformats.org/package/2006/relationships"><Relationship Id="rId3" Type="http://schemas.openxmlformats.org/officeDocument/2006/relationships/image" Target="../media/image158.svg"/><Relationship Id="rId2" Type="http://schemas.openxmlformats.org/officeDocument/2006/relationships/image" Target="../media/image15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160.png"/><Relationship Id="rId7" Type="http://schemas.openxmlformats.org/officeDocument/2006/relationships/image" Target="../media/image64.png"/><Relationship Id="rId2" Type="http://schemas.openxmlformats.org/officeDocument/2006/relationships/image" Target="../media/image159.png"/><Relationship Id="rId1" Type="http://schemas.openxmlformats.org/officeDocument/2006/relationships/slideLayout" Target="../slideLayouts/slideLayout6.xml"/><Relationship Id="rId6" Type="http://schemas.openxmlformats.org/officeDocument/2006/relationships/image" Target="../media/image163.svg"/><Relationship Id="rId5" Type="http://schemas.openxmlformats.org/officeDocument/2006/relationships/image" Target="../media/image162.png"/><Relationship Id="rId10" Type="http://schemas.openxmlformats.org/officeDocument/2006/relationships/image" Target="../media/image67.svg"/><Relationship Id="rId4" Type="http://schemas.openxmlformats.org/officeDocument/2006/relationships/image" Target="../media/image161.svg"/><Relationship Id="rId9" Type="http://schemas.openxmlformats.org/officeDocument/2006/relationships/image" Target="../media/image66.png"/></Relationships>
</file>

<file path=ppt/slides/_rels/slide48.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160.png"/><Relationship Id="rId7" Type="http://schemas.openxmlformats.org/officeDocument/2006/relationships/image" Target="../media/image64.png"/><Relationship Id="rId2" Type="http://schemas.openxmlformats.org/officeDocument/2006/relationships/image" Target="../media/image164.gif"/><Relationship Id="rId1" Type="http://schemas.openxmlformats.org/officeDocument/2006/relationships/slideLayout" Target="../slideLayouts/slideLayout6.xml"/><Relationship Id="rId6" Type="http://schemas.openxmlformats.org/officeDocument/2006/relationships/image" Target="../media/image163.svg"/><Relationship Id="rId5" Type="http://schemas.openxmlformats.org/officeDocument/2006/relationships/image" Target="../media/image162.png"/><Relationship Id="rId10" Type="http://schemas.openxmlformats.org/officeDocument/2006/relationships/image" Target="../media/image67.svg"/><Relationship Id="rId4" Type="http://schemas.openxmlformats.org/officeDocument/2006/relationships/image" Target="../media/image161.svg"/><Relationship Id="rId9" Type="http://schemas.openxmlformats.org/officeDocument/2006/relationships/image" Target="../media/image6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24.png"/><Relationship Id="rId18" Type="http://schemas.openxmlformats.org/officeDocument/2006/relationships/image" Target="../media/image49.sv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47.svg"/><Relationship Id="rId17" Type="http://schemas.openxmlformats.org/officeDocument/2006/relationships/image" Target="../media/image48.png"/><Relationship Id="rId2" Type="http://schemas.openxmlformats.org/officeDocument/2006/relationships/notesSlide" Target="../notesSlides/notesSlide4.xml"/><Relationship Id="rId16" Type="http://schemas.openxmlformats.org/officeDocument/2006/relationships/image" Target="../media/image33.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46.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31.svg"/><Relationship Id="rId4" Type="http://schemas.openxmlformats.org/officeDocument/2006/relationships/image" Target="../media/image21.svg"/><Relationship Id="rId9" Type="http://schemas.openxmlformats.org/officeDocument/2006/relationships/image" Target="../media/image30.png"/><Relationship Id="rId14" Type="http://schemas.openxmlformats.org/officeDocument/2006/relationships/image" Target="../media/image25.svg"/></Relationships>
</file>

<file path=ppt/slides/_rels/slide50.xml.rels><?xml version="1.0" encoding="UTF-8" standalone="yes"?>
<Relationships xmlns="http://schemas.openxmlformats.org/package/2006/relationships"><Relationship Id="rId3" Type="http://schemas.openxmlformats.org/officeDocument/2006/relationships/image" Target="../media/image166.svg"/><Relationship Id="rId2" Type="http://schemas.openxmlformats.org/officeDocument/2006/relationships/image" Target="../media/image165.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27.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169.jpg"/></Relationships>
</file>

<file path=ppt/slides/_rels/slide54.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169.jpg"/></Relationships>
</file>

<file path=ppt/slides/_rels/slide55.xml.rels><?xml version="1.0" encoding="UTF-8" standalone="yes"?>
<Relationships xmlns="http://schemas.openxmlformats.org/package/2006/relationships"><Relationship Id="rId3" Type="http://schemas.openxmlformats.org/officeDocument/2006/relationships/image" Target="../media/image169.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71.svg"/><Relationship Id="rId2" Type="http://schemas.openxmlformats.org/officeDocument/2006/relationships/image" Target="../media/image170.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6.xml"/><Relationship Id="rId4" Type="http://schemas.openxmlformats.org/officeDocument/2006/relationships/image" Target="../media/image176.svg"/></Relationships>
</file>

<file path=ppt/slides/_rels/slide59.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2.png"/><Relationship Id="rId18" Type="http://schemas.openxmlformats.org/officeDocument/2006/relationships/image" Target="../media/image53.sv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25.svg"/><Relationship Id="rId17" Type="http://schemas.openxmlformats.org/officeDocument/2006/relationships/image" Target="../media/image52.png"/><Relationship Id="rId2" Type="http://schemas.openxmlformats.org/officeDocument/2006/relationships/notesSlide" Target="../notesSlides/notesSlide5.xml"/><Relationship Id="rId16" Type="http://schemas.openxmlformats.org/officeDocument/2006/relationships/image" Target="../media/image51.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4.png"/><Relationship Id="rId5" Type="http://schemas.openxmlformats.org/officeDocument/2006/relationships/image" Target="../media/image22.png"/><Relationship Id="rId15" Type="http://schemas.openxmlformats.org/officeDocument/2006/relationships/image" Target="../media/image50.png"/><Relationship Id="rId10" Type="http://schemas.openxmlformats.org/officeDocument/2006/relationships/image" Target="../media/image47.svg"/><Relationship Id="rId4" Type="http://schemas.openxmlformats.org/officeDocument/2006/relationships/image" Target="../media/image21.svg"/><Relationship Id="rId9" Type="http://schemas.openxmlformats.org/officeDocument/2006/relationships/image" Target="../media/image46.png"/><Relationship Id="rId14" Type="http://schemas.openxmlformats.org/officeDocument/2006/relationships/image" Target="../media/image33.svg"/></Relationships>
</file>

<file path=ppt/slides/_rels/slide60.xml.rels><?xml version="1.0" encoding="UTF-8" standalone="yes"?>
<Relationships xmlns="http://schemas.openxmlformats.org/package/2006/relationships"><Relationship Id="rId3" Type="http://schemas.openxmlformats.org/officeDocument/2006/relationships/image" Target="../media/image178.png"/><Relationship Id="rId7" Type="http://schemas.openxmlformats.org/officeDocument/2006/relationships/image" Target="../media/image180.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179.png"/><Relationship Id="rId5" Type="http://schemas.openxmlformats.org/officeDocument/2006/relationships/image" Target="../media/image210.png"/><Relationship Id="rId4" Type="http://schemas.openxmlformats.org/officeDocument/2006/relationships/image" Target="../media/image200.png"/></Relationships>
</file>

<file path=ppt/slides/_rels/slide61.xml.rels><?xml version="1.0" encoding="UTF-8" standalone="yes"?>
<Relationships xmlns="http://schemas.openxmlformats.org/package/2006/relationships"><Relationship Id="rId3" Type="http://schemas.openxmlformats.org/officeDocument/2006/relationships/image" Target="../media/image182.svg"/><Relationship Id="rId2" Type="http://schemas.openxmlformats.org/officeDocument/2006/relationships/image" Target="../media/image181.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189.svg"/><Relationship Id="rId26" Type="http://schemas.openxmlformats.org/officeDocument/2006/relationships/image" Target="../media/image37.svg"/><Relationship Id="rId3" Type="http://schemas.openxmlformats.org/officeDocument/2006/relationships/image" Target="../media/image184.png"/><Relationship Id="rId21" Type="http://schemas.openxmlformats.org/officeDocument/2006/relationships/image" Target="../media/image32.png"/><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188.png"/><Relationship Id="rId25" Type="http://schemas.openxmlformats.org/officeDocument/2006/relationships/image" Target="../media/image36.png"/><Relationship Id="rId2" Type="http://schemas.openxmlformats.org/officeDocument/2006/relationships/notesSlide" Target="../notesSlides/notesSlide38.xml"/><Relationship Id="rId16" Type="http://schemas.openxmlformats.org/officeDocument/2006/relationships/image" Target="../media/image187.svg"/><Relationship Id="rId20" Type="http://schemas.openxmlformats.org/officeDocument/2006/relationships/image" Target="../media/image31.svg"/><Relationship Id="rId1" Type="http://schemas.openxmlformats.org/officeDocument/2006/relationships/slideLayout" Target="../slideLayouts/slideLayout4.xml"/><Relationship Id="rId6" Type="http://schemas.openxmlformats.org/officeDocument/2006/relationships/image" Target="../media/image21.svg"/><Relationship Id="rId11" Type="http://schemas.openxmlformats.org/officeDocument/2006/relationships/image" Target="../media/image26.png"/><Relationship Id="rId24" Type="http://schemas.openxmlformats.org/officeDocument/2006/relationships/image" Target="../media/image35.svg"/><Relationship Id="rId5" Type="http://schemas.openxmlformats.org/officeDocument/2006/relationships/image" Target="../media/image20.png"/><Relationship Id="rId15" Type="http://schemas.openxmlformats.org/officeDocument/2006/relationships/image" Target="../media/image186.png"/><Relationship Id="rId23" Type="http://schemas.openxmlformats.org/officeDocument/2006/relationships/image" Target="../media/image34.png"/><Relationship Id="rId10" Type="http://schemas.openxmlformats.org/officeDocument/2006/relationships/image" Target="../media/image25.svg"/><Relationship Id="rId19" Type="http://schemas.openxmlformats.org/officeDocument/2006/relationships/image" Target="../media/image30.png"/><Relationship Id="rId4" Type="http://schemas.openxmlformats.org/officeDocument/2006/relationships/image" Target="../media/image185.svg"/><Relationship Id="rId9" Type="http://schemas.openxmlformats.org/officeDocument/2006/relationships/image" Target="../media/image24.png"/><Relationship Id="rId14" Type="http://schemas.openxmlformats.org/officeDocument/2006/relationships/image" Target="../media/image29.svg"/><Relationship Id="rId22" Type="http://schemas.openxmlformats.org/officeDocument/2006/relationships/image" Target="../media/image33.svg"/></Relationships>
</file>

<file path=ppt/slides/_rels/slide7.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2.pn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25.svg"/><Relationship Id="rId2" Type="http://schemas.openxmlformats.org/officeDocument/2006/relationships/notesSlide" Target="../notesSlides/notesSlide6.xml"/><Relationship Id="rId16" Type="http://schemas.openxmlformats.org/officeDocument/2006/relationships/image" Target="../media/image53.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4.png"/><Relationship Id="rId5" Type="http://schemas.openxmlformats.org/officeDocument/2006/relationships/image" Target="../media/image22.png"/><Relationship Id="rId15" Type="http://schemas.openxmlformats.org/officeDocument/2006/relationships/image" Target="../media/image52.png"/><Relationship Id="rId10" Type="http://schemas.openxmlformats.org/officeDocument/2006/relationships/image" Target="../media/image47.svg"/><Relationship Id="rId4" Type="http://schemas.openxmlformats.org/officeDocument/2006/relationships/image" Target="../media/image21.svg"/><Relationship Id="rId9" Type="http://schemas.openxmlformats.org/officeDocument/2006/relationships/image" Target="../media/image46.png"/><Relationship Id="rId14" Type="http://schemas.openxmlformats.org/officeDocument/2006/relationships/image" Target="../media/image33.svg"/></Relationships>
</file>

<file path=ppt/slides/_rels/slide8.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2.pn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25.svg"/><Relationship Id="rId2" Type="http://schemas.openxmlformats.org/officeDocument/2006/relationships/notesSlide" Target="../notesSlides/notesSlide7.xml"/><Relationship Id="rId16" Type="http://schemas.openxmlformats.org/officeDocument/2006/relationships/image" Target="../media/image55.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4.png"/><Relationship Id="rId5" Type="http://schemas.openxmlformats.org/officeDocument/2006/relationships/image" Target="../media/image22.png"/><Relationship Id="rId15" Type="http://schemas.openxmlformats.org/officeDocument/2006/relationships/image" Target="../media/image54.png"/><Relationship Id="rId10" Type="http://schemas.openxmlformats.org/officeDocument/2006/relationships/image" Target="../media/image47.svg"/><Relationship Id="rId4" Type="http://schemas.openxmlformats.org/officeDocument/2006/relationships/image" Target="../media/image21.svg"/><Relationship Id="rId9" Type="http://schemas.openxmlformats.org/officeDocument/2006/relationships/image" Target="../media/image46.png"/><Relationship Id="rId14" Type="http://schemas.openxmlformats.org/officeDocument/2006/relationships/image" Target="../media/image33.svg"/></Relationships>
</file>

<file path=ppt/slides/_rels/slide9.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2.png"/><Relationship Id="rId18" Type="http://schemas.openxmlformats.org/officeDocument/2006/relationships/image" Target="../media/image31.sv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25.svg"/><Relationship Id="rId17" Type="http://schemas.openxmlformats.org/officeDocument/2006/relationships/image" Target="../media/image30.png"/><Relationship Id="rId2" Type="http://schemas.openxmlformats.org/officeDocument/2006/relationships/notesSlide" Target="../notesSlides/notesSlide8.xml"/><Relationship Id="rId16" Type="http://schemas.openxmlformats.org/officeDocument/2006/relationships/image" Target="../media/image57.sv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4.png"/><Relationship Id="rId5" Type="http://schemas.openxmlformats.org/officeDocument/2006/relationships/image" Target="../media/image22.png"/><Relationship Id="rId15" Type="http://schemas.openxmlformats.org/officeDocument/2006/relationships/image" Target="../media/image56.png"/><Relationship Id="rId10" Type="http://schemas.openxmlformats.org/officeDocument/2006/relationships/image" Target="../media/image47.svg"/><Relationship Id="rId4" Type="http://schemas.openxmlformats.org/officeDocument/2006/relationships/image" Target="../media/image21.svg"/><Relationship Id="rId9" Type="http://schemas.openxmlformats.org/officeDocument/2006/relationships/image" Target="../media/image46.png"/><Relationship Id="rId14" Type="http://schemas.openxmlformats.org/officeDocument/2006/relationships/image" Target="../media/image3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pPr algn="ctr"/>
            <a:r>
              <a:rPr lang="en-US" dirty="0"/>
              <a:t>Prototyping Thermal Control Tuning Unit for a Photonic </a:t>
            </a:r>
            <a:r>
              <a:rPr lang="el-GR" dirty="0"/>
              <a:t>μ</a:t>
            </a:r>
            <a:r>
              <a:rPr lang="en-US" dirty="0"/>
              <a:t>-Ring Modulator</a:t>
            </a:r>
            <a:br>
              <a:rPr lang="en-US" dirty="0"/>
            </a:b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Paweł Kozłowski (EP-ESE-BE)                                                                                                             </a:t>
            </a:r>
            <a:r>
              <a:rPr lang="en-GB" b="0" dirty="0"/>
              <a:t>BE Seminar Talk</a:t>
            </a:r>
          </a:p>
          <a:p>
            <a:r>
              <a:rPr lang="en-GB" b="0" dirty="0"/>
              <a:t>15.10.2025</a:t>
            </a:r>
          </a:p>
          <a:p>
            <a:endParaRPr lang="en-GB" b="0"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5D265-AC4B-962F-597E-C87ECD19A50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AC19F1-C039-311C-B739-ABB93A32B028}"/>
              </a:ext>
            </a:extLst>
          </p:cNvPr>
          <p:cNvSpPr>
            <a:spLocks noGrp="1"/>
          </p:cNvSpPr>
          <p:nvPr>
            <p:ph idx="1"/>
          </p:nvPr>
        </p:nvSpPr>
        <p:spPr>
          <a:xfrm>
            <a:off x="407988" y="1592263"/>
            <a:ext cx="5808661" cy="4608512"/>
          </a:xfrm>
        </p:spPr>
        <p:txBody>
          <a:bodyPr>
            <a:normAutofit/>
          </a:bodyPr>
          <a:lstStyle/>
          <a:p>
            <a:pPr marL="342900" indent="-342900">
              <a:buFont typeface="Arial" panose="020B0604020202020204" pitchFamily="34" charset="0"/>
              <a:buChar char="•"/>
            </a:pPr>
            <a:r>
              <a:rPr lang="en-US" sz="1800" dirty="0"/>
              <a:t>Ongoing SPRINT development controlling the PIC</a:t>
            </a:r>
          </a:p>
          <a:p>
            <a:pPr marL="666900" lvl="1" indent="-342900">
              <a:buFont typeface="Arial" panose="020B0604020202020204" pitchFamily="34" charset="0"/>
              <a:buChar char="•"/>
            </a:pPr>
            <a:r>
              <a:rPr lang="en-US" dirty="0"/>
              <a:t>Temperature Control Unit</a:t>
            </a:r>
          </a:p>
          <a:p>
            <a:pPr marL="342900" indent="-342900">
              <a:buFont typeface="Arial" panose="020B0604020202020204" pitchFamily="34" charset="0"/>
              <a:buChar char="•"/>
            </a:pPr>
            <a:r>
              <a:rPr lang="en-US" sz="1800" dirty="0"/>
              <a:t>PIC + ASIC + control system </a:t>
            </a:r>
          </a:p>
          <a:p>
            <a:pPr marL="666900" lvl="1" indent="-342900">
              <a:buFont typeface="Arial" panose="020B0604020202020204" pitchFamily="34" charset="0"/>
              <a:buChar char="•"/>
            </a:pPr>
            <a:r>
              <a:rPr lang="en-US" dirty="0"/>
              <a:t>Completeness of Multiphysics simulations </a:t>
            </a:r>
          </a:p>
          <a:p>
            <a:pPr marL="666900" lvl="1" indent="-342900">
              <a:buFont typeface="Arial" panose="020B0604020202020204" pitchFamily="34" charset="0"/>
              <a:buChar char="•"/>
            </a:pPr>
            <a:r>
              <a:rPr lang="en-US" dirty="0"/>
              <a:t>Costly ASIC manufacturing runs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a:p>
            <a:endParaRPr lang="en-GB" dirty="0"/>
          </a:p>
        </p:txBody>
      </p:sp>
      <p:sp>
        <p:nvSpPr>
          <p:cNvPr id="3" name="Title 2">
            <a:extLst>
              <a:ext uri="{FF2B5EF4-FFF2-40B4-BE49-F238E27FC236}">
                <a16:creationId xmlns:a16="http://schemas.microsoft.com/office/drawing/2014/main" id="{13CD22AE-A66E-40DB-2316-6DB511F49AC2}"/>
              </a:ext>
            </a:extLst>
          </p:cNvPr>
          <p:cNvSpPr>
            <a:spLocks noGrp="1"/>
          </p:cNvSpPr>
          <p:nvPr>
            <p:ph type="title"/>
          </p:nvPr>
        </p:nvSpPr>
        <p:spPr/>
        <p:txBody>
          <a:bodyPr/>
          <a:lstStyle/>
          <a:p>
            <a:r>
              <a:rPr lang="en-US" dirty="0"/>
              <a:t>Prototyping the System with FPGA and discrete components</a:t>
            </a:r>
            <a:endParaRPr lang="en-GB" dirty="0"/>
          </a:p>
        </p:txBody>
      </p:sp>
      <p:sp>
        <p:nvSpPr>
          <p:cNvPr id="4" name="Date Placeholder 3">
            <a:extLst>
              <a:ext uri="{FF2B5EF4-FFF2-40B4-BE49-F238E27FC236}">
                <a16:creationId xmlns:a16="http://schemas.microsoft.com/office/drawing/2014/main" id="{A12A2704-9BA0-C0E7-CD06-951EB13FC880}"/>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182CBAD6-D77B-AAE3-4581-BB06A3C131D4}"/>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33EE70CC-9AFA-C1C1-FCB9-67058E1F9A2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17" name="Graphic 16">
            <a:extLst>
              <a:ext uri="{FF2B5EF4-FFF2-40B4-BE49-F238E27FC236}">
                <a16:creationId xmlns:a16="http://schemas.microsoft.com/office/drawing/2014/main" id="{04A4C66E-1D08-275F-DA46-59F5AEB9CE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95975" y="1842295"/>
            <a:ext cx="2586574" cy="2559388"/>
          </a:xfrm>
          <a:prstGeom prst="rect">
            <a:avLst/>
          </a:prstGeom>
        </p:spPr>
      </p:pic>
    </p:spTree>
    <p:extLst>
      <p:ext uri="{BB962C8B-B14F-4D97-AF65-F5344CB8AC3E}">
        <p14:creationId xmlns:p14="http://schemas.microsoft.com/office/powerpoint/2010/main" val="3467284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E62AC-F3B8-280C-C260-8274C690E04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3A2881-D058-F9B9-FE6D-7FE3868D1DF5}"/>
              </a:ext>
            </a:extLst>
          </p:cNvPr>
          <p:cNvSpPr>
            <a:spLocks noGrp="1"/>
          </p:cNvSpPr>
          <p:nvPr>
            <p:ph idx="1"/>
          </p:nvPr>
        </p:nvSpPr>
        <p:spPr>
          <a:xfrm>
            <a:off x="407989" y="1592263"/>
            <a:ext cx="5487986" cy="4608512"/>
          </a:xfrm>
        </p:spPr>
        <p:txBody>
          <a:bodyPr>
            <a:normAutofit/>
          </a:bodyPr>
          <a:lstStyle/>
          <a:p>
            <a:pPr marL="342900" indent="-342900">
              <a:buFont typeface="Arial" panose="020B0604020202020204" pitchFamily="34" charset="0"/>
              <a:buChar char="•"/>
            </a:pPr>
            <a:r>
              <a:rPr lang="en-US" sz="1800" b="0" dirty="0"/>
              <a:t>Ongoing SPRINT development controlling the PIC</a:t>
            </a:r>
          </a:p>
          <a:p>
            <a:pPr marL="666900" lvl="1" indent="-342900">
              <a:buFont typeface="Arial" panose="020B0604020202020204" pitchFamily="34" charset="0"/>
              <a:buChar char="•"/>
            </a:pPr>
            <a:r>
              <a:rPr lang="en-US" dirty="0"/>
              <a:t>Temperature Control Unit</a:t>
            </a:r>
            <a:endParaRPr lang="en-US" b="0" dirty="0"/>
          </a:p>
          <a:p>
            <a:pPr marL="342900" indent="-342900">
              <a:buFont typeface="Arial" panose="020B0604020202020204" pitchFamily="34" charset="0"/>
              <a:buChar char="•"/>
            </a:pPr>
            <a:r>
              <a:rPr lang="en-US" sz="1800" b="0" dirty="0"/>
              <a:t>PIC + ASIC + control system </a:t>
            </a:r>
          </a:p>
          <a:p>
            <a:pPr marL="666900" lvl="1" indent="-342900">
              <a:buFont typeface="Arial" panose="020B0604020202020204" pitchFamily="34" charset="0"/>
              <a:buChar char="•"/>
            </a:pPr>
            <a:r>
              <a:rPr lang="en-US" dirty="0"/>
              <a:t>Completeness of Multiphysics simulations </a:t>
            </a:r>
          </a:p>
          <a:p>
            <a:pPr marL="666900" lvl="1" indent="-342900">
              <a:buFont typeface="Arial" panose="020B0604020202020204" pitchFamily="34" charset="0"/>
              <a:buChar char="•"/>
            </a:pPr>
            <a:r>
              <a:rPr lang="en-US" dirty="0"/>
              <a:t>Costly ASIC manufacturing runs</a:t>
            </a:r>
          </a:p>
          <a:p>
            <a:pPr marL="342900" indent="-342900">
              <a:buFont typeface="Arial" panose="020B0604020202020204" pitchFamily="34" charset="0"/>
              <a:buChar char="•"/>
            </a:pPr>
            <a:r>
              <a:rPr lang="en-US" sz="1800" dirty="0"/>
              <a:t>Develop a prototype</a:t>
            </a:r>
          </a:p>
          <a:p>
            <a:pPr marL="666900" lvl="1" indent="-342900">
              <a:buFont typeface="Arial" panose="020B0604020202020204" pitchFamily="34" charset="0"/>
              <a:buChar char="•"/>
            </a:pPr>
            <a:r>
              <a:rPr lang="en-US" dirty="0"/>
              <a:t>FPGA</a:t>
            </a:r>
          </a:p>
          <a:p>
            <a:pPr marL="666900" lvl="1" indent="-342900">
              <a:buFont typeface="Arial" panose="020B0604020202020204" pitchFamily="34" charset="0"/>
              <a:buChar char="•"/>
            </a:pPr>
            <a:r>
              <a:rPr lang="en-US" dirty="0"/>
              <a:t>Analog structures compatible with ASIC ADC and DAC </a:t>
            </a:r>
          </a:p>
          <a:p>
            <a:endParaRPr lang="en-US" dirty="0"/>
          </a:p>
          <a:p>
            <a:endParaRPr lang="en-GB" dirty="0"/>
          </a:p>
        </p:txBody>
      </p:sp>
      <p:sp>
        <p:nvSpPr>
          <p:cNvPr id="3" name="Title 2">
            <a:extLst>
              <a:ext uri="{FF2B5EF4-FFF2-40B4-BE49-F238E27FC236}">
                <a16:creationId xmlns:a16="http://schemas.microsoft.com/office/drawing/2014/main" id="{A6BF581C-A7E6-525C-1F8B-12D8B05EA61A}"/>
              </a:ext>
            </a:extLst>
          </p:cNvPr>
          <p:cNvSpPr>
            <a:spLocks noGrp="1"/>
          </p:cNvSpPr>
          <p:nvPr>
            <p:ph type="title"/>
          </p:nvPr>
        </p:nvSpPr>
        <p:spPr/>
        <p:txBody>
          <a:bodyPr/>
          <a:lstStyle/>
          <a:p>
            <a:r>
              <a:rPr lang="en-US" dirty="0"/>
              <a:t>Prototyping the System with FPGA and discrete components</a:t>
            </a:r>
            <a:endParaRPr lang="en-GB" dirty="0"/>
          </a:p>
        </p:txBody>
      </p:sp>
      <p:sp>
        <p:nvSpPr>
          <p:cNvPr id="4" name="Date Placeholder 3">
            <a:extLst>
              <a:ext uri="{FF2B5EF4-FFF2-40B4-BE49-F238E27FC236}">
                <a16:creationId xmlns:a16="http://schemas.microsoft.com/office/drawing/2014/main" id="{AD95C60A-92F6-12EC-7559-C1B7435AD4D2}"/>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EDB7F05E-F362-5FB5-2BA6-CED80C8C98C8}"/>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F679F9F3-5B9F-2371-A54E-6C132D7BCF28}"/>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Graphic 9">
            <a:extLst>
              <a:ext uri="{FF2B5EF4-FFF2-40B4-BE49-F238E27FC236}">
                <a16:creationId xmlns:a16="http://schemas.microsoft.com/office/drawing/2014/main" id="{40216A50-9AB9-6D8E-31A8-A30AAC0882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95975" y="1842295"/>
            <a:ext cx="2586574" cy="2559388"/>
          </a:xfrm>
          <a:prstGeom prst="rect">
            <a:avLst/>
          </a:prstGeom>
        </p:spPr>
      </p:pic>
      <p:pic>
        <p:nvPicPr>
          <p:cNvPr id="11" name="Graphic 10">
            <a:extLst>
              <a:ext uri="{FF2B5EF4-FFF2-40B4-BE49-F238E27FC236}">
                <a16:creationId xmlns:a16="http://schemas.microsoft.com/office/drawing/2014/main" id="{2384F622-49D2-B4C9-1A14-751255F028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96905" y="1673967"/>
            <a:ext cx="2575354" cy="2796296"/>
          </a:xfrm>
          <a:prstGeom prst="rect">
            <a:avLst/>
          </a:prstGeom>
        </p:spPr>
      </p:pic>
      <p:sp>
        <p:nvSpPr>
          <p:cNvPr id="12" name="Arrow: Right 11">
            <a:extLst>
              <a:ext uri="{FF2B5EF4-FFF2-40B4-BE49-F238E27FC236}">
                <a16:creationId xmlns:a16="http://schemas.microsoft.com/office/drawing/2014/main" id="{F233DB66-3698-A5C9-4126-B528BDAEC274}"/>
              </a:ext>
            </a:extLst>
          </p:cNvPr>
          <p:cNvSpPr/>
          <p:nvPr/>
        </p:nvSpPr>
        <p:spPr>
          <a:xfrm>
            <a:off x="8792353" y="2396903"/>
            <a:ext cx="196523" cy="106574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868628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8724E-6AD9-F6AF-BCB6-C71160F6C80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431180-6176-CF2B-385C-0BD973756AAD}"/>
              </a:ext>
            </a:extLst>
          </p:cNvPr>
          <p:cNvSpPr>
            <a:spLocks noGrp="1"/>
          </p:cNvSpPr>
          <p:nvPr>
            <p:ph idx="1"/>
          </p:nvPr>
        </p:nvSpPr>
        <p:spPr>
          <a:xfrm>
            <a:off x="407989" y="1592263"/>
            <a:ext cx="5576251" cy="4608512"/>
          </a:xfrm>
        </p:spPr>
        <p:txBody>
          <a:bodyPr>
            <a:normAutofit/>
          </a:bodyPr>
          <a:lstStyle/>
          <a:p>
            <a:pPr marL="342900" indent="-342900">
              <a:buFont typeface="Arial" panose="020B0604020202020204" pitchFamily="34" charset="0"/>
              <a:buChar char="•"/>
            </a:pPr>
            <a:r>
              <a:rPr lang="en-US" sz="1800" b="0" dirty="0"/>
              <a:t>Ongoing SPRINT development controlling the PIC</a:t>
            </a:r>
          </a:p>
          <a:p>
            <a:pPr marL="666900" lvl="1" indent="-342900">
              <a:buFont typeface="Arial" panose="020B0604020202020204" pitchFamily="34" charset="0"/>
              <a:buChar char="•"/>
            </a:pPr>
            <a:r>
              <a:rPr lang="en-US" dirty="0"/>
              <a:t>Temperature Control Unit</a:t>
            </a:r>
            <a:endParaRPr lang="en-US" b="0" dirty="0"/>
          </a:p>
          <a:p>
            <a:pPr marL="342900" indent="-342900">
              <a:buFont typeface="Arial" panose="020B0604020202020204" pitchFamily="34" charset="0"/>
              <a:buChar char="•"/>
            </a:pPr>
            <a:r>
              <a:rPr lang="en-US" sz="1800" b="0" dirty="0"/>
              <a:t>PIC + ASIC + control system </a:t>
            </a:r>
          </a:p>
          <a:p>
            <a:pPr marL="666900" lvl="1" indent="-342900">
              <a:buFont typeface="Arial" panose="020B0604020202020204" pitchFamily="34" charset="0"/>
              <a:buChar char="•"/>
            </a:pPr>
            <a:r>
              <a:rPr lang="en-US" dirty="0"/>
              <a:t>Completeness of Multiphysics simulations </a:t>
            </a:r>
          </a:p>
          <a:p>
            <a:pPr marL="666900" lvl="1" indent="-342900">
              <a:buFont typeface="Arial" panose="020B0604020202020204" pitchFamily="34" charset="0"/>
              <a:buChar char="•"/>
            </a:pPr>
            <a:r>
              <a:rPr lang="en-US" dirty="0"/>
              <a:t>Costly ASIC manufacturing runs</a:t>
            </a:r>
          </a:p>
          <a:p>
            <a:pPr marL="342900" indent="-342900">
              <a:buFont typeface="Arial" panose="020B0604020202020204" pitchFamily="34" charset="0"/>
              <a:buChar char="•"/>
            </a:pPr>
            <a:r>
              <a:rPr lang="en-US" sz="1800" b="0" dirty="0"/>
              <a:t>Develop a prototype</a:t>
            </a:r>
          </a:p>
          <a:p>
            <a:pPr marL="666900" lvl="1" indent="-342900">
              <a:buFont typeface="Arial" panose="020B0604020202020204" pitchFamily="34" charset="0"/>
              <a:buChar char="•"/>
            </a:pPr>
            <a:r>
              <a:rPr lang="en-US" dirty="0"/>
              <a:t>FPGA</a:t>
            </a:r>
          </a:p>
          <a:p>
            <a:pPr marL="666900" lvl="1" indent="-342900">
              <a:buFont typeface="Arial" panose="020B0604020202020204" pitchFamily="34" charset="0"/>
              <a:buChar char="•"/>
            </a:pPr>
            <a:r>
              <a:rPr lang="en-US" dirty="0"/>
              <a:t>Analog structures compatible with ASIC ADC and DAC</a:t>
            </a:r>
          </a:p>
          <a:p>
            <a:pPr marL="342900" indent="-342900">
              <a:buFont typeface="Arial" panose="020B0604020202020204" pitchFamily="34" charset="0"/>
              <a:buChar char="•"/>
            </a:pPr>
            <a:r>
              <a:rPr lang="en-US" sz="1800" dirty="0"/>
              <a:t>Using development board and IP Bus for fast prototyping</a:t>
            </a:r>
          </a:p>
          <a:p>
            <a:pPr marL="342900" indent="-342900">
              <a:buFont typeface="Arial" panose="020B0604020202020204" pitchFamily="34" charset="0"/>
              <a:buChar char="•"/>
            </a:pPr>
            <a:r>
              <a:rPr lang="en-US" sz="1800" dirty="0"/>
              <a:t>Aim: continue development of SPRINT with fast validation of the system</a:t>
            </a:r>
          </a:p>
          <a:p>
            <a:pPr marL="342900" indent="-342900">
              <a:buFont typeface="Arial" panose="020B0604020202020204" pitchFamily="34" charset="0"/>
              <a:buChar char="•"/>
            </a:pPr>
            <a:endParaRPr lang="en-US" sz="1800" dirty="0"/>
          </a:p>
          <a:p>
            <a:endParaRPr lang="en-US" sz="1800" dirty="0"/>
          </a:p>
          <a:p>
            <a:endParaRPr lang="en-GB" sz="1800" dirty="0"/>
          </a:p>
        </p:txBody>
      </p:sp>
      <p:sp>
        <p:nvSpPr>
          <p:cNvPr id="3" name="Title 2">
            <a:extLst>
              <a:ext uri="{FF2B5EF4-FFF2-40B4-BE49-F238E27FC236}">
                <a16:creationId xmlns:a16="http://schemas.microsoft.com/office/drawing/2014/main" id="{FC8247CF-B4B5-7BFE-8835-5AFBB9F57AD5}"/>
              </a:ext>
            </a:extLst>
          </p:cNvPr>
          <p:cNvSpPr>
            <a:spLocks noGrp="1"/>
          </p:cNvSpPr>
          <p:nvPr>
            <p:ph type="title"/>
          </p:nvPr>
        </p:nvSpPr>
        <p:spPr/>
        <p:txBody>
          <a:bodyPr/>
          <a:lstStyle/>
          <a:p>
            <a:r>
              <a:rPr lang="en-US" dirty="0"/>
              <a:t>Prototyping the System with FPGA and discrete components</a:t>
            </a:r>
            <a:endParaRPr lang="en-GB" dirty="0"/>
          </a:p>
        </p:txBody>
      </p:sp>
      <p:sp>
        <p:nvSpPr>
          <p:cNvPr id="4" name="Date Placeholder 3">
            <a:extLst>
              <a:ext uri="{FF2B5EF4-FFF2-40B4-BE49-F238E27FC236}">
                <a16:creationId xmlns:a16="http://schemas.microsoft.com/office/drawing/2014/main" id="{4488AC24-5559-A556-745E-2748C81B7DFC}"/>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3141C67F-FB58-4753-61CB-395F6ED1DDE6}"/>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5C70C54E-1396-2B62-0FD1-C4AD2EB19F4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15" name="Graphic 14">
            <a:extLst>
              <a:ext uri="{FF2B5EF4-FFF2-40B4-BE49-F238E27FC236}">
                <a16:creationId xmlns:a16="http://schemas.microsoft.com/office/drawing/2014/main" id="{4F5FF704-9795-43ED-07B2-B7D72B76F8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99181" y="1216616"/>
            <a:ext cx="4222896" cy="5123479"/>
          </a:xfrm>
          <a:prstGeom prst="rect">
            <a:avLst/>
          </a:prstGeom>
        </p:spPr>
      </p:pic>
    </p:spTree>
    <p:extLst>
      <p:ext uri="{BB962C8B-B14F-4D97-AF65-F5344CB8AC3E}">
        <p14:creationId xmlns:p14="http://schemas.microsoft.com/office/powerpoint/2010/main" val="4112679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FFB64E-B9DB-870C-CE82-5BDBE62492D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4F09F7-E698-22E3-C615-1A7413733EE0}"/>
              </a:ext>
            </a:extLst>
          </p:cNvPr>
          <p:cNvSpPr>
            <a:spLocks noGrp="1"/>
          </p:cNvSpPr>
          <p:nvPr>
            <p:ph idx="1"/>
          </p:nvPr>
        </p:nvSpPr>
        <p:spPr>
          <a:xfrm>
            <a:off x="407989" y="1221369"/>
            <a:ext cx="3732831" cy="4608512"/>
          </a:xfrm>
        </p:spPr>
        <p:txBody>
          <a:bodyPr/>
          <a:lstStyle/>
          <a:p>
            <a:pPr marL="342900" indent="-342900">
              <a:buFont typeface="Arial" panose="020B0604020202020204" pitchFamily="34" charset="0"/>
              <a:buChar char="•"/>
            </a:pPr>
            <a:r>
              <a:rPr lang="en-US" dirty="0"/>
              <a:t>Characteristics</a:t>
            </a:r>
          </a:p>
          <a:p>
            <a:pPr marL="666900" lvl="1" indent="-342900">
              <a:buFont typeface="Arial" panose="020B0604020202020204" pitchFamily="34" charset="0"/>
              <a:buChar char="•"/>
            </a:pPr>
            <a:r>
              <a:rPr lang="en-US" dirty="0"/>
              <a:t>Compact</a:t>
            </a:r>
          </a:p>
          <a:p>
            <a:pPr marL="666900" lvl="1" indent="-342900">
              <a:buFont typeface="Arial" panose="020B0604020202020204" pitchFamily="34" charset="0"/>
              <a:buChar char="•"/>
            </a:pPr>
            <a:r>
              <a:rPr lang="en-US" dirty="0"/>
              <a:t>Precise</a:t>
            </a:r>
          </a:p>
          <a:p>
            <a:pPr marL="666900" lvl="1" indent="-342900">
              <a:buFont typeface="Arial" panose="020B0604020202020204" pitchFamily="34" charset="0"/>
              <a:buChar char="•"/>
            </a:pPr>
            <a:r>
              <a:rPr lang="en-US" dirty="0"/>
              <a:t>Low speed</a:t>
            </a:r>
          </a:p>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666900"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E772624-A105-2FBB-21C2-102C526AA772}"/>
              </a:ext>
            </a:extLst>
          </p:cNvPr>
          <p:cNvSpPr>
            <a:spLocks noGrp="1"/>
          </p:cNvSpPr>
          <p:nvPr>
            <p:ph type="title"/>
          </p:nvPr>
        </p:nvSpPr>
        <p:spPr/>
        <p:txBody>
          <a:bodyPr/>
          <a:lstStyle/>
          <a:p>
            <a:r>
              <a:rPr lang="en-US" dirty="0"/>
              <a:t>Choosing ADC type</a:t>
            </a:r>
            <a:endParaRPr lang="en-GB" dirty="0"/>
          </a:p>
        </p:txBody>
      </p:sp>
      <p:sp>
        <p:nvSpPr>
          <p:cNvPr id="4" name="Date Placeholder 3">
            <a:extLst>
              <a:ext uri="{FF2B5EF4-FFF2-40B4-BE49-F238E27FC236}">
                <a16:creationId xmlns:a16="http://schemas.microsoft.com/office/drawing/2014/main" id="{B8577156-CD14-FFAA-A4AA-33B6DE7C2C6D}"/>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A8C037B8-AB7C-20DC-375E-484096CE7A17}"/>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CFA6C7A3-87A0-1B87-3B97-63B90C17038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19" name="Graphic 18">
            <a:extLst>
              <a:ext uri="{FF2B5EF4-FFF2-40B4-BE49-F238E27FC236}">
                <a16:creationId xmlns:a16="http://schemas.microsoft.com/office/drawing/2014/main" id="{8CD1AF37-350D-BBFF-D388-D0A6A19CD2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24780" y="106892"/>
            <a:ext cx="1768160" cy="1114477"/>
          </a:xfrm>
          <a:prstGeom prst="rect">
            <a:avLst/>
          </a:prstGeom>
        </p:spPr>
      </p:pic>
      <p:pic>
        <p:nvPicPr>
          <p:cNvPr id="21" name="Graphic 20">
            <a:extLst>
              <a:ext uri="{FF2B5EF4-FFF2-40B4-BE49-F238E27FC236}">
                <a16:creationId xmlns:a16="http://schemas.microsoft.com/office/drawing/2014/main" id="{53A25C33-B9F0-A06B-0580-754C4EDB7CD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408920" y="733689"/>
            <a:ext cx="487680" cy="487680"/>
          </a:xfrm>
          <a:prstGeom prst="rect">
            <a:avLst/>
          </a:prstGeom>
        </p:spPr>
      </p:pic>
      <p:sp>
        <p:nvSpPr>
          <p:cNvPr id="34" name="Arrow: Right 33">
            <a:extLst>
              <a:ext uri="{FF2B5EF4-FFF2-40B4-BE49-F238E27FC236}">
                <a16:creationId xmlns:a16="http://schemas.microsoft.com/office/drawing/2014/main" id="{2B04AAB1-588A-AB51-7A65-37F8C4062867}"/>
              </a:ext>
            </a:extLst>
          </p:cNvPr>
          <p:cNvSpPr/>
          <p:nvPr/>
        </p:nvSpPr>
        <p:spPr>
          <a:xfrm>
            <a:off x="2274404" y="3404857"/>
            <a:ext cx="364505" cy="28850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37" name="Graphic 36">
            <a:extLst>
              <a:ext uri="{FF2B5EF4-FFF2-40B4-BE49-F238E27FC236}">
                <a16:creationId xmlns:a16="http://schemas.microsoft.com/office/drawing/2014/main" id="{031A88B8-4FA1-2CF9-09F8-753FDCE2A8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18603" y="3241545"/>
            <a:ext cx="1371600" cy="1276350"/>
          </a:xfrm>
          <a:prstGeom prst="rect">
            <a:avLst/>
          </a:prstGeom>
        </p:spPr>
      </p:pic>
      <p:sp>
        <p:nvSpPr>
          <p:cNvPr id="38" name="Rectangle 37">
            <a:extLst>
              <a:ext uri="{FF2B5EF4-FFF2-40B4-BE49-F238E27FC236}">
                <a16:creationId xmlns:a16="http://schemas.microsoft.com/office/drawing/2014/main" id="{633EFD6E-03CB-EE8A-8EB3-04CB946D17A0}"/>
              </a:ext>
            </a:extLst>
          </p:cNvPr>
          <p:cNvSpPr/>
          <p:nvPr/>
        </p:nvSpPr>
        <p:spPr>
          <a:xfrm>
            <a:off x="5450385" y="841245"/>
            <a:ext cx="3130550" cy="367665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303030"/>
                </a:solidFill>
              </a:rPr>
              <a:t>Delta-Sigma</a:t>
            </a:r>
          </a:p>
          <a:p>
            <a:pPr algn="ctr"/>
            <a:r>
              <a:rPr lang="en-US" sz="4800" dirty="0">
                <a:solidFill>
                  <a:srgbClr val="303030"/>
                </a:solidFill>
              </a:rPr>
              <a:t>ADC</a:t>
            </a:r>
            <a:endParaRPr lang="en-GB" sz="4800" dirty="0">
              <a:solidFill>
                <a:srgbClr val="303030"/>
              </a:solidFill>
            </a:endParaRPr>
          </a:p>
        </p:txBody>
      </p:sp>
      <p:sp>
        <p:nvSpPr>
          <p:cNvPr id="39" name="Arrow: Right 38">
            <a:extLst>
              <a:ext uri="{FF2B5EF4-FFF2-40B4-BE49-F238E27FC236}">
                <a16:creationId xmlns:a16="http://schemas.microsoft.com/office/drawing/2014/main" id="{F987DAC7-B9A5-085F-0C55-CA0B92E5625D}"/>
              </a:ext>
            </a:extLst>
          </p:cNvPr>
          <p:cNvSpPr/>
          <p:nvPr/>
        </p:nvSpPr>
        <p:spPr>
          <a:xfrm>
            <a:off x="4521115" y="3749601"/>
            <a:ext cx="201421" cy="365125"/>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86171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06D92E-63A7-55CC-0FFF-23C1CB88BE36}"/>
              </a:ext>
            </a:extLst>
          </p:cNvPr>
          <p:cNvSpPr>
            <a:spLocks noGrp="1"/>
          </p:cNvSpPr>
          <p:nvPr>
            <p:ph idx="1"/>
          </p:nvPr>
        </p:nvSpPr>
        <p:spPr>
          <a:xfrm>
            <a:off x="407989" y="1221369"/>
            <a:ext cx="3732831" cy="4608512"/>
          </a:xfrm>
        </p:spPr>
        <p:txBody>
          <a:body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p:txBody>
      </p:sp>
      <p:sp>
        <p:nvSpPr>
          <p:cNvPr id="3" name="Title 2">
            <a:extLst>
              <a:ext uri="{FF2B5EF4-FFF2-40B4-BE49-F238E27FC236}">
                <a16:creationId xmlns:a16="http://schemas.microsoft.com/office/drawing/2014/main" id="{C8B66644-BBD7-A538-89C0-F5DBB9F68672}"/>
              </a:ext>
            </a:extLst>
          </p:cNvPr>
          <p:cNvSpPr>
            <a:spLocks noGrp="1"/>
          </p:cNvSpPr>
          <p:nvPr>
            <p:ph type="title"/>
          </p:nvPr>
        </p:nvSpPr>
        <p:spPr/>
        <p:txBody>
          <a:bodyPr/>
          <a:lstStyle/>
          <a:p>
            <a:r>
              <a:rPr lang="en-US" dirty="0"/>
              <a:t>Delta-Sigma Modulator for ADC</a:t>
            </a:r>
            <a:endParaRPr lang="en-GB" dirty="0"/>
          </a:p>
        </p:txBody>
      </p:sp>
      <p:sp>
        <p:nvSpPr>
          <p:cNvPr id="4" name="Date Placeholder 3">
            <a:extLst>
              <a:ext uri="{FF2B5EF4-FFF2-40B4-BE49-F238E27FC236}">
                <a16:creationId xmlns:a16="http://schemas.microsoft.com/office/drawing/2014/main" id="{47783B56-43E2-C6B9-A102-6EB206213790}"/>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58527D76-41F4-58A9-8AD2-88410AE18D5D}"/>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5F31284A-35E5-8FEA-4EEB-FDA808419FB9}"/>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Arrow: Right 7">
            <a:extLst>
              <a:ext uri="{FF2B5EF4-FFF2-40B4-BE49-F238E27FC236}">
                <a16:creationId xmlns:a16="http://schemas.microsoft.com/office/drawing/2014/main" id="{DB6463D3-F9D7-463D-D3CD-158D0C72298D}"/>
              </a:ext>
            </a:extLst>
          </p:cNvPr>
          <p:cNvSpPr/>
          <p:nvPr/>
        </p:nvSpPr>
        <p:spPr>
          <a:xfrm>
            <a:off x="3902923" y="1496129"/>
            <a:ext cx="364505" cy="54952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9" name="Arrow: Right 8">
            <a:extLst>
              <a:ext uri="{FF2B5EF4-FFF2-40B4-BE49-F238E27FC236}">
                <a16:creationId xmlns:a16="http://schemas.microsoft.com/office/drawing/2014/main" id="{F14F24AA-7549-14B7-9EB2-3C5E9C99A9DF}"/>
              </a:ext>
            </a:extLst>
          </p:cNvPr>
          <p:cNvSpPr/>
          <p:nvPr/>
        </p:nvSpPr>
        <p:spPr>
          <a:xfrm>
            <a:off x="4267428" y="4671702"/>
            <a:ext cx="533685" cy="135769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2" name="Graphic 11">
            <a:extLst>
              <a:ext uri="{FF2B5EF4-FFF2-40B4-BE49-F238E27FC236}">
                <a16:creationId xmlns:a16="http://schemas.microsoft.com/office/drawing/2014/main" id="{195B99A0-E7F9-F6B6-3F3F-446910427D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3792" y="1083037"/>
            <a:ext cx="3594753" cy="3193067"/>
          </a:xfrm>
          <a:prstGeom prst="rect">
            <a:avLst/>
          </a:prstGeom>
        </p:spPr>
      </p:pic>
      <p:pic>
        <p:nvPicPr>
          <p:cNvPr id="19" name="Graphic 18">
            <a:extLst>
              <a:ext uri="{FF2B5EF4-FFF2-40B4-BE49-F238E27FC236}">
                <a16:creationId xmlns:a16="http://schemas.microsoft.com/office/drawing/2014/main" id="{6B4A84B8-DDF7-890A-5A6B-0C891CBA3E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324780" y="106892"/>
            <a:ext cx="1768160" cy="1114477"/>
          </a:xfrm>
          <a:prstGeom prst="rect">
            <a:avLst/>
          </a:prstGeom>
        </p:spPr>
      </p:pic>
      <p:pic>
        <p:nvPicPr>
          <p:cNvPr id="21" name="Graphic 20">
            <a:extLst>
              <a:ext uri="{FF2B5EF4-FFF2-40B4-BE49-F238E27FC236}">
                <a16:creationId xmlns:a16="http://schemas.microsoft.com/office/drawing/2014/main" id="{2FF8BC7E-2B27-6D61-6AFE-197312EC108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08920" y="733689"/>
            <a:ext cx="487680" cy="487680"/>
          </a:xfrm>
          <a:prstGeom prst="rect">
            <a:avLst/>
          </a:prstGeom>
        </p:spPr>
      </p:pic>
      <p:sp>
        <p:nvSpPr>
          <p:cNvPr id="22" name="Rectangle 21">
            <a:extLst>
              <a:ext uri="{FF2B5EF4-FFF2-40B4-BE49-F238E27FC236}">
                <a16:creationId xmlns:a16="http://schemas.microsoft.com/office/drawing/2014/main" id="{2EED55F6-979B-50B0-A49E-29BA4AB4A5F4}"/>
              </a:ext>
            </a:extLst>
          </p:cNvPr>
          <p:cNvSpPr/>
          <p:nvPr/>
        </p:nvSpPr>
        <p:spPr>
          <a:xfrm>
            <a:off x="5450385" y="841245"/>
            <a:ext cx="3130550" cy="367665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303030"/>
                </a:solidFill>
              </a:rPr>
              <a:t>Delta-Sigma</a:t>
            </a:r>
          </a:p>
          <a:p>
            <a:pPr algn="ctr"/>
            <a:r>
              <a:rPr lang="en-US" sz="4800" dirty="0">
                <a:solidFill>
                  <a:srgbClr val="303030"/>
                </a:solidFill>
              </a:rPr>
              <a:t>ADC</a:t>
            </a:r>
            <a:endParaRPr lang="en-GB" sz="4800" dirty="0">
              <a:solidFill>
                <a:srgbClr val="303030"/>
              </a:solidFill>
            </a:endParaRPr>
          </a:p>
        </p:txBody>
      </p:sp>
      <p:pic>
        <p:nvPicPr>
          <p:cNvPr id="17" name="Graphic 16">
            <a:extLst>
              <a:ext uri="{FF2B5EF4-FFF2-40B4-BE49-F238E27FC236}">
                <a16:creationId xmlns:a16="http://schemas.microsoft.com/office/drawing/2014/main" id="{36D66AE1-9B59-D734-6152-08026D99D35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883481" y="3349108"/>
            <a:ext cx="4264359" cy="2744331"/>
          </a:xfrm>
          <a:prstGeom prst="rect">
            <a:avLst/>
          </a:prstGeom>
        </p:spPr>
      </p:pic>
    </p:spTree>
    <p:extLst>
      <p:ext uri="{BB962C8B-B14F-4D97-AF65-F5344CB8AC3E}">
        <p14:creationId xmlns:p14="http://schemas.microsoft.com/office/powerpoint/2010/main" val="3784099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D5BCD-CB39-9D1C-EE4C-9A38CCAC6E2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4241F0-8AF6-4B1E-7509-CEB405875D32}"/>
              </a:ext>
            </a:extLst>
          </p:cNvPr>
          <p:cNvSpPr>
            <a:spLocks noGrp="1"/>
          </p:cNvSpPr>
          <p:nvPr>
            <p:ph idx="1"/>
          </p:nvPr>
        </p:nvSpPr>
        <p:spPr>
          <a:xfrm>
            <a:off x="407989" y="1221369"/>
            <a:ext cx="3732831" cy="4608512"/>
          </a:xfrm>
        </p:spPr>
        <p:txBody>
          <a:body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342900" indent="-342900">
              <a:buFont typeface="Arial" panose="020B0604020202020204" pitchFamily="34" charset="0"/>
              <a:buChar char="•"/>
            </a:pPr>
            <a:r>
              <a:rPr lang="en-US" dirty="0"/>
              <a:t>Delta-Sigma loop (40MHz)</a:t>
            </a:r>
          </a:p>
          <a:p>
            <a:pPr marL="342900" indent="-342900">
              <a:buFont typeface="Arial" panose="020B0604020202020204" pitchFamily="34" charset="0"/>
              <a:buChar char="•"/>
            </a:pPr>
            <a:r>
              <a:rPr lang="en-US" b="0" dirty="0"/>
              <a:t>Pulse density modulation (almost)</a:t>
            </a:r>
          </a:p>
          <a:p>
            <a:pPr marL="342900" indent="-342900">
              <a:buFont typeface="Arial" panose="020B0604020202020204" pitchFamily="34" charset="0"/>
              <a:buChar char="•"/>
            </a:pPr>
            <a:r>
              <a:rPr lang="en-US" b="0" dirty="0"/>
              <a:t>Noise shaping</a:t>
            </a:r>
            <a:endParaRPr lang="en-GB" b="0" dirty="0"/>
          </a:p>
        </p:txBody>
      </p:sp>
      <p:sp>
        <p:nvSpPr>
          <p:cNvPr id="3" name="Title 2">
            <a:extLst>
              <a:ext uri="{FF2B5EF4-FFF2-40B4-BE49-F238E27FC236}">
                <a16:creationId xmlns:a16="http://schemas.microsoft.com/office/drawing/2014/main" id="{9ABA0B12-1A7B-542F-5F03-64E20A05BA1A}"/>
              </a:ext>
            </a:extLst>
          </p:cNvPr>
          <p:cNvSpPr>
            <a:spLocks noGrp="1"/>
          </p:cNvSpPr>
          <p:nvPr>
            <p:ph type="title"/>
          </p:nvPr>
        </p:nvSpPr>
        <p:spPr/>
        <p:txBody>
          <a:bodyPr/>
          <a:lstStyle/>
          <a:p>
            <a:r>
              <a:rPr lang="en-US" dirty="0"/>
              <a:t>Delta-Sigma Modulator for ADC</a:t>
            </a:r>
            <a:endParaRPr lang="en-GB" dirty="0"/>
          </a:p>
        </p:txBody>
      </p:sp>
      <p:sp>
        <p:nvSpPr>
          <p:cNvPr id="4" name="Date Placeholder 3">
            <a:extLst>
              <a:ext uri="{FF2B5EF4-FFF2-40B4-BE49-F238E27FC236}">
                <a16:creationId xmlns:a16="http://schemas.microsoft.com/office/drawing/2014/main" id="{332B4A8A-7E86-71E2-32CE-C693E88AC1F4}"/>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01C7E4F6-4CFC-F04C-645A-143C4DE060A7}"/>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B71B05F1-130B-3F65-DDFA-C91C5C43AE41}"/>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Arrow: Right 7">
            <a:extLst>
              <a:ext uri="{FF2B5EF4-FFF2-40B4-BE49-F238E27FC236}">
                <a16:creationId xmlns:a16="http://schemas.microsoft.com/office/drawing/2014/main" id="{502A96B4-CA43-952E-FB1C-0D4BBAEB5984}"/>
              </a:ext>
            </a:extLst>
          </p:cNvPr>
          <p:cNvSpPr/>
          <p:nvPr/>
        </p:nvSpPr>
        <p:spPr>
          <a:xfrm>
            <a:off x="4065438" y="2315377"/>
            <a:ext cx="407730" cy="249924"/>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0" name="Arrow: Right 9">
            <a:extLst>
              <a:ext uri="{FF2B5EF4-FFF2-40B4-BE49-F238E27FC236}">
                <a16:creationId xmlns:a16="http://schemas.microsoft.com/office/drawing/2014/main" id="{48E9DE24-B396-41E4-C5EA-61086911FE46}"/>
              </a:ext>
            </a:extLst>
          </p:cNvPr>
          <p:cNvSpPr/>
          <p:nvPr/>
        </p:nvSpPr>
        <p:spPr>
          <a:xfrm>
            <a:off x="7034927" y="2906524"/>
            <a:ext cx="187992" cy="79058"/>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1" name="Arrow: Right 10">
            <a:extLst>
              <a:ext uri="{FF2B5EF4-FFF2-40B4-BE49-F238E27FC236}">
                <a16:creationId xmlns:a16="http://schemas.microsoft.com/office/drawing/2014/main" id="{0375A4AA-60A7-07C5-6D91-0C012B845881}"/>
              </a:ext>
            </a:extLst>
          </p:cNvPr>
          <p:cNvSpPr/>
          <p:nvPr/>
        </p:nvSpPr>
        <p:spPr>
          <a:xfrm rot="18998836">
            <a:off x="7271913" y="2803329"/>
            <a:ext cx="187992" cy="109515"/>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2" name="Arrow: Right 11">
            <a:extLst>
              <a:ext uri="{FF2B5EF4-FFF2-40B4-BE49-F238E27FC236}">
                <a16:creationId xmlns:a16="http://schemas.microsoft.com/office/drawing/2014/main" id="{100C7506-BC8F-5AB7-495F-048FBE43C9A4}"/>
              </a:ext>
            </a:extLst>
          </p:cNvPr>
          <p:cNvSpPr/>
          <p:nvPr/>
        </p:nvSpPr>
        <p:spPr>
          <a:xfrm rot="14277521">
            <a:off x="7240745" y="2597700"/>
            <a:ext cx="187992" cy="8924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3" name="Arrow: Right 12">
            <a:extLst>
              <a:ext uri="{FF2B5EF4-FFF2-40B4-BE49-F238E27FC236}">
                <a16:creationId xmlns:a16="http://schemas.microsoft.com/office/drawing/2014/main" id="{9FE7CD5E-9393-0E8B-6C95-857A3AA93662}"/>
              </a:ext>
            </a:extLst>
          </p:cNvPr>
          <p:cNvSpPr/>
          <p:nvPr/>
        </p:nvSpPr>
        <p:spPr>
          <a:xfrm rot="11298688">
            <a:off x="7031208" y="2486947"/>
            <a:ext cx="187992" cy="65108"/>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4" name="Arrow: Right 13">
            <a:extLst>
              <a:ext uri="{FF2B5EF4-FFF2-40B4-BE49-F238E27FC236}">
                <a16:creationId xmlns:a16="http://schemas.microsoft.com/office/drawing/2014/main" id="{9F62D8DD-78AC-41AB-8A8C-E13AE9365DCE}"/>
              </a:ext>
            </a:extLst>
          </p:cNvPr>
          <p:cNvSpPr/>
          <p:nvPr/>
        </p:nvSpPr>
        <p:spPr>
          <a:xfrm rot="10800000">
            <a:off x="6739292" y="2431068"/>
            <a:ext cx="187992" cy="6873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5" name="Arrow: Right 14">
            <a:extLst>
              <a:ext uri="{FF2B5EF4-FFF2-40B4-BE49-F238E27FC236}">
                <a16:creationId xmlns:a16="http://schemas.microsoft.com/office/drawing/2014/main" id="{EFC01CBA-001E-259F-C996-B1370E87E307}"/>
              </a:ext>
            </a:extLst>
          </p:cNvPr>
          <p:cNvSpPr/>
          <p:nvPr/>
        </p:nvSpPr>
        <p:spPr>
          <a:xfrm rot="10019792">
            <a:off x="6424072" y="2441651"/>
            <a:ext cx="187992" cy="65767"/>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6" name="Arrow: Right 15">
            <a:extLst>
              <a:ext uri="{FF2B5EF4-FFF2-40B4-BE49-F238E27FC236}">
                <a16:creationId xmlns:a16="http://schemas.microsoft.com/office/drawing/2014/main" id="{CE641C08-D3C9-0998-59F3-4EC0BB693B55}"/>
              </a:ext>
            </a:extLst>
          </p:cNvPr>
          <p:cNvSpPr/>
          <p:nvPr/>
        </p:nvSpPr>
        <p:spPr>
          <a:xfrm rot="3601352">
            <a:off x="6344222" y="2590150"/>
            <a:ext cx="187992" cy="7592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7" name="Arrow: Right 16">
            <a:extLst>
              <a:ext uri="{FF2B5EF4-FFF2-40B4-BE49-F238E27FC236}">
                <a16:creationId xmlns:a16="http://schemas.microsoft.com/office/drawing/2014/main" id="{A10AA620-EA1B-F3F6-CCA2-A6DA1444E7BB}"/>
              </a:ext>
            </a:extLst>
          </p:cNvPr>
          <p:cNvSpPr/>
          <p:nvPr/>
        </p:nvSpPr>
        <p:spPr>
          <a:xfrm rot="401348">
            <a:off x="6581512" y="2696606"/>
            <a:ext cx="187992" cy="7404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8" name="Arrow: Right 17">
            <a:extLst>
              <a:ext uri="{FF2B5EF4-FFF2-40B4-BE49-F238E27FC236}">
                <a16:creationId xmlns:a16="http://schemas.microsoft.com/office/drawing/2014/main" id="{FD35BFCF-8CF1-2CBC-4353-075C9BFA698F}"/>
              </a:ext>
            </a:extLst>
          </p:cNvPr>
          <p:cNvSpPr/>
          <p:nvPr/>
        </p:nvSpPr>
        <p:spPr>
          <a:xfrm rot="1899553">
            <a:off x="6790230" y="2812528"/>
            <a:ext cx="187992" cy="90627"/>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7" name="Graphic 6">
            <a:extLst>
              <a:ext uri="{FF2B5EF4-FFF2-40B4-BE49-F238E27FC236}">
                <a16:creationId xmlns:a16="http://schemas.microsoft.com/office/drawing/2014/main" id="{A3EB8E93-E6F0-000D-1BFA-38377197BA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3792" y="1083037"/>
            <a:ext cx="3594753" cy="3193067"/>
          </a:xfrm>
          <a:prstGeom prst="rect">
            <a:avLst/>
          </a:prstGeom>
        </p:spPr>
      </p:pic>
      <p:pic>
        <p:nvPicPr>
          <p:cNvPr id="20" name="Graphic 19">
            <a:extLst>
              <a:ext uri="{FF2B5EF4-FFF2-40B4-BE49-F238E27FC236}">
                <a16:creationId xmlns:a16="http://schemas.microsoft.com/office/drawing/2014/main" id="{A5BB2373-4085-5911-AD35-220648BC1C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83764" y="2252077"/>
            <a:ext cx="3312773" cy="1659350"/>
          </a:xfrm>
          <a:prstGeom prst="rect">
            <a:avLst/>
          </a:prstGeom>
        </p:spPr>
      </p:pic>
      <p:pic>
        <p:nvPicPr>
          <p:cNvPr id="9" name="Graphic 8">
            <a:extLst>
              <a:ext uri="{FF2B5EF4-FFF2-40B4-BE49-F238E27FC236}">
                <a16:creationId xmlns:a16="http://schemas.microsoft.com/office/drawing/2014/main" id="{01DA4898-D6A3-7EF1-7639-4C6DD5A71F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4780" y="106892"/>
            <a:ext cx="1768160" cy="1114477"/>
          </a:xfrm>
          <a:prstGeom prst="rect">
            <a:avLst/>
          </a:prstGeom>
        </p:spPr>
      </p:pic>
      <p:pic>
        <p:nvPicPr>
          <p:cNvPr id="19" name="Graphic 18">
            <a:extLst>
              <a:ext uri="{FF2B5EF4-FFF2-40B4-BE49-F238E27FC236}">
                <a16:creationId xmlns:a16="http://schemas.microsoft.com/office/drawing/2014/main" id="{A0EBDAF6-36D0-5461-4AC8-517F58E0281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408920" y="733689"/>
            <a:ext cx="487680" cy="487680"/>
          </a:xfrm>
          <a:prstGeom prst="rect">
            <a:avLst/>
          </a:prstGeom>
        </p:spPr>
      </p:pic>
    </p:spTree>
    <p:extLst>
      <p:ext uri="{BB962C8B-B14F-4D97-AF65-F5344CB8AC3E}">
        <p14:creationId xmlns:p14="http://schemas.microsoft.com/office/powerpoint/2010/main" val="3726387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BDB5A-6BB6-91A9-805F-EA7A4ECD4F2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B8FD2ED-CD57-9BE4-7248-34E721204232}"/>
              </a:ext>
            </a:extLst>
          </p:cNvPr>
          <p:cNvSpPr>
            <a:spLocks noGrp="1"/>
          </p:cNvSpPr>
          <p:nvPr>
            <p:ph type="title"/>
          </p:nvPr>
        </p:nvSpPr>
        <p:spPr/>
        <p:txBody>
          <a:bodyPr/>
          <a:lstStyle/>
          <a:p>
            <a:r>
              <a:rPr lang="en-US" dirty="0"/>
              <a:t>Delta-Sigma Modulator for ADC</a:t>
            </a:r>
            <a:endParaRPr lang="en-GB" dirty="0"/>
          </a:p>
        </p:txBody>
      </p:sp>
      <p:sp>
        <p:nvSpPr>
          <p:cNvPr id="4" name="Date Placeholder 3">
            <a:extLst>
              <a:ext uri="{FF2B5EF4-FFF2-40B4-BE49-F238E27FC236}">
                <a16:creationId xmlns:a16="http://schemas.microsoft.com/office/drawing/2014/main" id="{26BACD1A-36F1-4399-D347-92C326A3931E}"/>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DE562ABB-C832-79EB-88CC-9FF39155DA05}"/>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03BA8D74-8775-394D-C749-AC459EA00413}"/>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8" name="Arrow: Right 7">
            <a:extLst>
              <a:ext uri="{FF2B5EF4-FFF2-40B4-BE49-F238E27FC236}">
                <a16:creationId xmlns:a16="http://schemas.microsoft.com/office/drawing/2014/main" id="{B3D4C6FD-4810-38BD-F0CB-F8C8F30A87D8}"/>
              </a:ext>
            </a:extLst>
          </p:cNvPr>
          <p:cNvSpPr/>
          <p:nvPr/>
        </p:nvSpPr>
        <p:spPr>
          <a:xfrm>
            <a:off x="4058540" y="2625036"/>
            <a:ext cx="364505" cy="43815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9" name="Arrow: Right 8">
            <a:extLst>
              <a:ext uri="{FF2B5EF4-FFF2-40B4-BE49-F238E27FC236}">
                <a16:creationId xmlns:a16="http://schemas.microsoft.com/office/drawing/2014/main" id="{1D01494A-A6CD-AC06-F205-5057B2886CAE}"/>
              </a:ext>
            </a:extLst>
          </p:cNvPr>
          <p:cNvSpPr/>
          <p:nvPr/>
        </p:nvSpPr>
        <p:spPr>
          <a:xfrm rot="5400000">
            <a:off x="9608995" y="1085358"/>
            <a:ext cx="533685" cy="135769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cxnSp>
        <p:nvCxnSpPr>
          <p:cNvPr id="11" name="Straight Arrow Connector 10">
            <a:extLst>
              <a:ext uri="{FF2B5EF4-FFF2-40B4-BE49-F238E27FC236}">
                <a16:creationId xmlns:a16="http://schemas.microsoft.com/office/drawing/2014/main" id="{9C1150DA-1E05-5297-DDC9-65A52ACE45E3}"/>
              </a:ext>
            </a:extLst>
          </p:cNvPr>
          <p:cNvCxnSpPr>
            <a:cxnSpLocks/>
          </p:cNvCxnSpPr>
          <p:nvPr/>
        </p:nvCxnSpPr>
        <p:spPr>
          <a:xfrm>
            <a:off x="9593340" y="2334736"/>
            <a:ext cx="490538" cy="0"/>
          </a:xfrm>
          <a:prstGeom prst="straightConnector1">
            <a:avLst/>
          </a:prstGeom>
          <a:ln>
            <a:solidFill>
              <a:schemeClr val="accent1">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0" name="Graphic 19" descr="Smiling face outline with solid fill">
            <a:extLst>
              <a:ext uri="{FF2B5EF4-FFF2-40B4-BE49-F238E27FC236}">
                <a16:creationId xmlns:a16="http://schemas.microsoft.com/office/drawing/2014/main" id="{880DD254-7BBD-12AC-B080-ED6FB9A753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55142" y="2051543"/>
            <a:ext cx="277954" cy="277954"/>
          </a:xfrm>
          <a:prstGeom prst="rect">
            <a:avLst/>
          </a:prstGeom>
        </p:spPr>
      </p:pic>
      <p:sp>
        <p:nvSpPr>
          <p:cNvPr id="25" name="Content Placeholder 1">
            <a:extLst>
              <a:ext uri="{FF2B5EF4-FFF2-40B4-BE49-F238E27FC236}">
                <a16:creationId xmlns:a16="http://schemas.microsoft.com/office/drawing/2014/main" id="{2BA008A1-63CF-004B-2E8B-AD81311352CF}"/>
              </a:ext>
            </a:extLst>
          </p:cNvPr>
          <p:cNvSpPr txBox="1">
            <a:spLocks/>
          </p:cNvSpPr>
          <p:nvPr/>
        </p:nvSpPr>
        <p:spPr>
          <a:xfrm>
            <a:off x="407989" y="1221369"/>
            <a:ext cx="3732831" cy="46085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342900" indent="-342900">
              <a:buFont typeface="Arial" panose="020B0604020202020204" pitchFamily="34" charset="0"/>
              <a:buChar char="•"/>
            </a:pPr>
            <a:r>
              <a:rPr lang="en-US" dirty="0"/>
              <a:t>Delta-Sigma loop</a:t>
            </a:r>
          </a:p>
          <a:p>
            <a:pPr marL="342900" indent="-342900">
              <a:buFont typeface="Arial" panose="020B0604020202020204" pitchFamily="34" charset="0"/>
              <a:buChar char="•"/>
            </a:pPr>
            <a:r>
              <a:rPr lang="en-US" dirty="0"/>
              <a:t>Pulse density modulation (almost)</a:t>
            </a:r>
          </a:p>
          <a:p>
            <a:pPr marL="342900" indent="-342900">
              <a:buFont typeface="Arial" panose="020B0604020202020204" pitchFamily="34" charset="0"/>
              <a:buChar char="•"/>
            </a:pPr>
            <a:r>
              <a:rPr lang="en-US" b="0" dirty="0"/>
              <a:t>Noise shaping</a:t>
            </a:r>
            <a:endParaRPr lang="en-GB" b="0" dirty="0"/>
          </a:p>
        </p:txBody>
      </p:sp>
      <p:pic>
        <p:nvPicPr>
          <p:cNvPr id="2" name="Graphic 1">
            <a:extLst>
              <a:ext uri="{FF2B5EF4-FFF2-40B4-BE49-F238E27FC236}">
                <a16:creationId xmlns:a16="http://schemas.microsoft.com/office/drawing/2014/main" id="{97310C99-CC7A-C48A-2F25-C617AC630A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33792" y="1083037"/>
            <a:ext cx="3594753" cy="3193067"/>
          </a:xfrm>
          <a:prstGeom prst="rect">
            <a:avLst/>
          </a:prstGeom>
        </p:spPr>
      </p:pic>
      <p:pic>
        <p:nvPicPr>
          <p:cNvPr id="10" name="Graphic 9">
            <a:extLst>
              <a:ext uri="{FF2B5EF4-FFF2-40B4-BE49-F238E27FC236}">
                <a16:creationId xmlns:a16="http://schemas.microsoft.com/office/drawing/2014/main" id="{644A653C-8872-8C36-994A-34963973D68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83764" y="2252077"/>
            <a:ext cx="3312773" cy="1659350"/>
          </a:xfrm>
          <a:prstGeom prst="rect">
            <a:avLst/>
          </a:prstGeom>
        </p:spPr>
      </p:pic>
      <p:pic>
        <p:nvPicPr>
          <p:cNvPr id="7" name="Graphic 6">
            <a:extLst>
              <a:ext uri="{FF2B5EF4-FFF2-40B4-BE49-F238E27FC236}">
                <a16:creationId xmlns:a16="http://schemas.microsoft.com/office/drawing/2014/main" id="{870B6E00-4710-EFAA-C18D-522D7A1F8EA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324780" y="106892"/>
            <a:ext cx="1768160" cy="1114477"/>
          </a:xfrm>
          <a:prstGeom prst="rect">
            <a:avLst/>
          </a:prstGeom>
        </p:spPr>
      </p:pic>
      <p:pic>
        <p:nvPicPr>
          <p:cNvPr id="12" name="Graphic 11">
            <a:extLst>
              <a:ext uri="{FF2B5EF4-FFF2-40B4-BE49-F238E27FC236}">
                <a16:creationId xmlns:a16="http://schemas.microsoft.com/office/drawing/2014/main" id="{7BB618D5-B320-F3B4-14AC-44094A84477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408920" y="733689"/>
            <a:ext cx="487680" cy="487680"/>
          </a:xfrm>
          <a:prstGeom prst="rect">
            <a:avLst/>
          </a:prstGeom>
        </p:spPr>
      </p:pic>
    </p:spTree>
    <p:extLst>
      <p:ext uri="{BB962C8B-B14F-4D97-AF65-F5344CB8AC3E}">
        <p14:creationId xmlns:p14="http://schemas.microsoft.com/office/powerpoint/2010/main" val="416848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1"/>
                                        </p:tgtEl>
                                      </p:cBhvr>
                                      <p:by x="150000" y="100000"/>
                                    </p:animScale>
                                  </p:childTnLst>
                                </p:cTn>
                              </p:par>
                            </p:childTnLst>
                          </p:cTn>
                        </p:par>
                        <p:par>
                          <p:cTn id="7" fill="hold">
                            <p:stCondLst>
                              <p:cond delay="2000"/>
                            </p:stCondLst>
                            <p:childTnLst>
                              <p:par>
                                <p:cTn id="8" presetID="6" presetClass="emph" presetSubtype="0" fill="hold" nodeType="afterEffect">
                                  <p:stCondLst>
                                    <p:cond delay="0"/>
                                  </p:stCondLst>
                                  <p:childTnLst>
                                    <p:animScale>
                                      <p:cBhvr>
                                        <p:cTn id="9" dur="2000" fill="hold"/>
                                        <p:tgtEl>
                                          <p:spTgt spid="11"/>
                                        </p:tgtEl>
                                      </p:cBhvr>
                                      <p:by x="50000" y="100000"/>
                                    </p:animScale>
                                  </p:childTnLst>
                                </p:cTn>
                              </p:par>
                            </p:childTnLst>
                          </p:cTn>
                        </p:par>
                        <p:par>
                          <p:cTn id="10" fill="hold">
                            <p:stCondLst>
                              <p:cond delay="4000"/>
                            </p:stCondLst>
                            <p:childTnLst>
                              <p:par>
                                <p:cTn id="11" presetID="1"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97FC1-758B-DC87-81A1-692589638C9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71140EE-8841-11B3-27B1-E280BADB02CF}"/>
              </a:ext>
            </a:extLst>
          </p:cNvPr>
          <p:cNvSpPr>
            <a:spLocks noGrp="1"/>
          </p:cNvSpPr>
          <p:nvPr>
            <p:ph type="title"/>
          </p:nvPr>
        </p:nvSpPr>
        <p:spPr/>
        <p:txBody>
          <a:bodyPr/>
          <a:lstStyle/>
          <a:p>
            <a:r>
              <a:rPr lang="en-US" dirty="0"/>
              <a:t>Delta-Sigma Modulator for ADC</a:t>
            </a:r>
            <a:endParaRPr lang="en-GB" dirty="0"/>
          </a:p>
        </p:txBody>
      </p:sp>
      <p:sp>
        <p:nvSpPr>
          <p:cNvPr id="4" name="Date Placeholder 3">
            <a:extLst>
              <a:ext uri="{FF2B5EF4-FFF2-40B4-BE49-F238E27FC236}">
                <a16:creationId xmlns:a16="http://schemas.microsoft.com/office/drawing/2014/main" id="{70340231-00AB-0013-FC77-29550B5684A5}"/>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618A5DBE-EFCF-10B5-C5B7-A5FD630AC06C}"/>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6CD3C4C2-B118-9461-F834-D4380001B6D5}"/>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8" name="Arrow: Right 7">
            <a:extLst>
              <a:ext uri="{FF2B5EF4-FFF2-40B4-BE49-F238E27FC236}">
                <a16:creationId xmlns:a16="http://schemas.microsoft.com/office/drawing/2014/main" id="{20025B8B-8428-E85F-C0BA-B3F92227F79B}"/>
              </a:ext>
            </a:extLst>
          </p:cNvPr>
          <p:cNvSpPr/>
          <p:nvPr/>
        </p:nvSpPr>
        <p:spPr>
          <a:xfrm>
            <a:off x="963099" y="3748139"/>
            <a:ext cx="364505" cy="279318"/>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2" name="Content Placeholder 1">
            <a:extLst>
              <a:ext uri="{FF2B5EF4-FFF2-40B4-BE49-F238E27FC236}">
                <a16:creationId xmlns:a16="http://schemas.microsoft.com/office/drawing/2014/main" id="{781E74B9-4BA7-1C6B-528B-64CE1CA64454}"/>
              </a:ext>
            </a:extLst>
          </p:cNvPr>
          <p:cNvSpPr>
            <a:spLocks noGrp="1"/>
          </p:cNvSpPr>
          <p:nvPr>
            <p:ph idx="1"/>
          </p:nvPr>
        </p:nvSpPr>
        <p:spPr>
          <a:xfrm>
            <a:off x="407989" y="1221369"/>
            <a:ext cx="3910362" cy="4608512"/>
          </a:xfrm>
        </p:spPr>
        <p:txBody>
          <a:body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342900" indent="-342900">
              <a:buFont typeface="Arial" panose="020B0604020202020204" pitchFamily="34" charset="0"/>
              <a:buChar char="•"/>
            </a:pPr>
            <a:r>
              <a:rPr lang="en-US" dirty="0"/>
              <a:t>Delta-Sigma loop</a:t>
            </a:r>
          </a:p>
          <a:p>
            <a:pPr marL="342900" indent="-342900">
              <a:buFont typeface="Arial" panose="020B0604020202020204" pitchFamily="34" charset="0"/>
              <a:buChar char="•"/>
            </a:pPr>
            <a:r>
              <a:rPr lang="en-US" dirty="0"/>
              <a:t>Pulse density modulation (almost)</a:t>
            </a:r>
          </a:p>
          <a:p>
            <a:pPr marL="342900" indent="-342900">
              <a:buFont typeface="Arial" panose="020B0604020202020204" pitchFamily="34" charset="0"/>
              <a:buChar char="•"/>
            </a:pPr>
            <a:r>
              <a:rPr lang="en-US" dirty="0"/>
              <a:t>Noise shaping</a:t>
            </a:r>
          </a:p>
          <a:p>
            <a:pPr marL="1314900" lvl="3" indent="-342900"/>
            <a:r>
              <a:rPr lang="en-US" dirty="0"/>
              <a:t>Gabriele Atzeni seminar talk</a:t>
            </a:r>
            <a:endParaRPr lang="en-GB" dirty="0"/>
          </a:p>
        </p:txBody>
      </p:sp>
      <p:pic>
        <p:nvPicPr>
          <p:cNvPr id="7" name="Graphic 6">
            <a:extLst>
              <a:ext uri="{FF2B5EF4-FFF2-40B4-BE49-F238E27FC236}">
                <a16:creationId xmlns:a16="http://schemas.microsoft.com/office/drawing/2014/main" id="{57BA8173-8D07-1E94-92F3-4B1C10EAEBD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3792" y="1083037"/>
            <a:ext cx="3594753" cy="3193067"/>
          </a:xfrm>
          <a:prstGeom prst="rect">
            <a:avLst/>
          </a:prstGeom>
        </p:spPr>
      </p:pic>
      <p:pic>
        <p:nvPicPr>
          <p:cNvPr id="9" name="Graphic 8">
            <a:extLst>
              <a:ext uri="{FF2B5EF4-FFF2-40B4-BE49-F238E27FC236}">
                <a16:creationId xmlns:a16="http://schemas.microsoft.com/office/drawing/2014/main" id="{0D609B93-EC7F-1338-0692-0F8D47130B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83764" y="2252077"/>
            <a:ext cx="3312773" cy="1659350"/>
          </a:xfrm>
          <a:prstGeom prst="rect">
            <a:avLst/>
          </a:prstGeom>
        </p:spPr>
      </p:pic>
      <p:pic>
        <p:nvPicPr>
          <p:cNvPr id="11" name="Graphic 10">
            <a:extLst>
              <a:ext uri="{FF2B5EF4-FFF2-40B4-BE49-F238E27FC236}">
                <a16:creationId xmlns:a16="http://schemas.microsoft.com/office/drawing/2014/main" id="{B032A560-DB11-12D6-AFC9-126FD632259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4780" y="106892"/>
            <a:ext cx="1768160" cy="1114477"/>
          </a:xfrm>
          <a:prstGeom prst="rect">
            <a:avLst/>
          </a:prstGeom>
        </p:spPr>
      </p:pic>
      <p:pic>
        <p:nvPicPr>
          <p:cNvPr id="13" name="Graphic 12">
            <a:extLst>
              <a:ext uri="{FF2B5EF4-FFF2-40B4-BE49-F238E27FC236}">
                <a16:creationId xmlns:a16="http://schemas.microsoft.com/office/drawing/2014/main" id="{5BF69701-1D5E-AA5B-8D1B-54A089DDB9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408920" y="733689"/>
            <a:ext cx="487680" cy="487680"/>
          </a:xfrm>
          <a:prstGeom prst="rect">
            <a:avLst/>
          </a:prstGeom>
        </p:spPr>
      </p:pic>
    </p:spTree>
    <p:extLst>
      <p:ext uri="{BB962C8B-B14F-4D97-AF65-F5344CB8AC3E}">
        <p14:creationId xmlns:p14="http://schemas.microsoft.com/office/powerpoint/2010/main" val="4063588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77442-ADBB-B864-E6D3-6FB9B88BF42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D4B3DDF-3D3C-C892-0863-172B53355062}"/>
              </a:ext>
            </a:extLst>
          </p:cNvPr>
          <p:cNvSpPr>
            <a:spLocks noGrp="1"/>
          </p:cNvSpPr>
          <p:nvPr>
            <p:ph type="title"/>
          </p:nvPr>
        </p:nvSpPr>
        <p:spPr/>
        <p:txBody>
          <a:bodyPr/>
          <a:lstStyle/>
          <a:p>
            <a:r>
              <a:rPr lang="en-US" dirty="0"/>
              <a:t>Delta-Sigma ADC</a:t>
            </a:r>
            <a:endParaRPr lang="en-GB" dirty="0"/>
          </a:p>
        </p:txBody>
      </p:sp>
      <p:sp>
        <p:nvSpPr>
          <p:cNvPr id="4" name="Date Placeholder 3">
            <a:extLst>
              <a:ext uri="{FF2B5EF4-FFF2-40B4-BE49-F238E27FC236}">
                <a16:creationId xmlns:a16="http://schemas.microsoft.com/office/drawing/2014/main" id="{8C2C921A-D9A0-EE22-F882-481C21303BFF}"/>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78CAB108-D3CC-1A35-9588-C965627FF7EB}"/>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F393BD2F-ABFC-F594-C432-6A919F032BD6}"/>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8" name="Arrow: Right 7">
            <a:extLst>
              <a:ext uri="{FF2B5EF4-FFF2-40B4-BE49-F238E27FC236}">
                <a16:creationId xmlns:a16="http://schemas.microsoft.com/office/drawing/2014/main" id="{975B2C41-0C1A-06AF-4F2E-033C42D8F4D4}"/>
              </a:ext>
            </a:extLst>
          </p:cNvPr>
          <p:cNvSpPr/>
          <p:nvPr/>
        </p:nvSpPr>
        <p:spPr>
          <a:xfrm>
            <a:off x="4136098" y="4239282"/>
            <a:ext cx="364505" cy="43815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2" name="Content Placeholder 1">
            <a:extLst>
              <a:ext uri="{FF2B5EF4-FFF2-40B4-BE49-F238E27FC236}">
                <a16:creationId xmlns:a16="http://schemas.microsoft.com/office/drawing/2014/main" id="{FF9B5746-9761-15B3-B282-94E83EFFD6FE}"/>
              </a:ext>
            </a:extLst>
          </p:cNvPr>
          <p:cNvSpPr>
            <a:spLocks noGrp="1"/>
          </p:cNvSpPr>
          <p:nvPr>
            <p:ph idx="1"/>
          </p:nvPr>
        </p:nvSpPr>
        <p:spPr>
          <a:xfrm>
            <a:off x="407989" y="1221369"/>
            <a:ext cx="3910362" cy="4608512"/>
          </a:xfrm>
        </p:spPr>
        <p:txBody>
          <a:body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342900" indent="-342900">
              <a:buFont typeface="Arial" panose="020B0604020202020204" pitchFamily="34" charset="0"/>
              <a:buChar char="•"/>
            </a:pPr>
            <a:r>
              <a:rPr lang="en-US" dirty="0"/>
              <a:t>Delta-Sigma loop</a:t>
            </a:r>
          </a:p>
          <a:p>
            <a:pPr marL="342900" indent="-342900">
              <a:buFont typeface="Arial" panose="020B0604020202020204" pitchFamily="34" charset="0"/>
              <a:buChar char="•"/>
            </a:pPr>
            <a:r>
              <a:rPr lang="en-US" dirty="0"/>
              <a:t>Pulse density modulation (almost)</a:t>
            </a:r>
          </a:p>
          <a:p>
            <a:pPr marL="342900" indent="-342900">
              <a:buFont typeface="Arial" panose="020B0604020202020204" pitchFamily="34" charset="0"/>
              <a:buChar char="•"/>
            </a:pPr>
            <a:r>
              <a:rPr lang="en-US" dirty="0"/>
              <a:t>Noise shaping</a:t>
            </a:r>
          </a:p>
          <a:p>
            <a:pPr marL="1314900" lvl="3" indent="-342900"/>
            <a:r>
              <a:rPr lang="en-US" dirty="0"/>
              <a:t>Gabriele Atzeni seminar talk</a:t>
            </a:r>
          </a:p>
          <a:p>
            <a:pPr marL="342900" indent="-342900">
              <a:buFont typeface="Arial" panose="020B0604020202020204" pitchFamily="34" charset="0"/>
              <a:buChar char="•"/>
            </a:pPr>
            <a:r>
              <a:rPr lang="en-US" dirty="0"/>
              <a:t>Adding a filter/integrator makes it Delta-sigma ADC</a:t>
            </a:r>
          </a:p>
          <a:p>
            <a:pPr marL="342900" indent="-342900">
              <a:buFont typeface="Arial" panose="020B0604020202020204" pitchFamily="34" charset="0"/>
              <a:buChar char="•"/>
            </a:pPr>
            <a:r>
              <a:rPr lang="en-US" dirty="0"/>
              <a:t>Final bandwidth 10kHz</a:t>
            </a:r>
          </a:p>
          <a:p>
            <a:pPr marL="342900" indent="-342900">
              <a:buFont typeface="Arial" panose="020B0604020202020204" pitchFamily="34" charset="0"/>
              <a:buChar char="•"/>
            </a:pPr>
            <a:endParaRPr lang="en-GB" dirty="0"/>
          </a:p>
        </p:txBody>
      </p:sp>
      <p:sp>
        <p:nvSpPr>
          <p:cNvPr id="7" name="Arrow: Right 6">
            <a:extLst>
              <a:ext uri="{FF2B5EF4-FFF2-40B4-BE49-F238E27FC236}">
                <a16:creationId xmlns:a16="http://schemas.microsoft.com/office/drawing/2014/main" id="{0C1564C0-D44A-4C88-7CE4-7B72B3C18EEB}"/>
              </a:ext>
            </a:extLst>
          </p:cNvPr>
          <p:cNvSpPr/>
          <p:nvPr/>
        </p:nvSpPr>
        <p:spPr>
          <a:xfrm rot="16200000">
            <a:off x="8580809" y="4239281"/>
            <a:ext cx="364505" cy="43815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2" name="Graphic 1">
            <a:extLst>
              <a:ext uri="{FF2B5EF4-FFF2-40B4-BE49-F238E27FC236}">
                <a16:creationId xmlns:a16="http://schemas.microsoft.com/office/drawing/2014/main" id="{E97678BE-8B5D-B6C5-70BB-17ED293A87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3792" y="1083037"/>
            <a:ext cx="3594753" cy="3193067"/>
          </a:xfrm>
          <a:prstGeom prst="rect">
            <a:avLst/>
          </a:prstGeom>
        </p:spPr>
      </p:pic>
      <p:pic>
        <p:nvPicPr>
          <p:cNvPr id="10" name="Graphic 9">
            <a:extLst>
              <a:ext uri="{FF2B5EF4-FFF2-40B4-BE49-F238E27FC236}">
                <a16:creationId xmlns:a16="http://schemas.microsoft.com/office/drawing/2014/main" id="{B29CE9ED-DCA5-566D-7698-7F878078FF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36789" y="3041061"/>
            <a:ext cx="1773923" cy="1155286"/>
          </a:xfrm>
          <a:prstGeom prst="rect">
            <a:avLst/>
          </a:prstGeom>
        </p:spPr>
      </p:pic>
      <p:pic>
        <p:nvPicPr>
          <p:cNvPr id="9" name="Graphic 8">
            <a:extLst>
              <a:ext uri="{FF2B5EF4-FFF2-40B4-BE49-F238E27FC236}">
                <a16:creationId xmlns:a16="http://schemas.microsoft.com/office/drawing/2014/main" id="{DC3FB95B-09B9-FEA2-9171-69DB8D3B577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4780" y="106892"/>
            <a:ext cx="1768160" cy="1114477"/>
          </a:xfrm>
          <a:prstGeom prst="rect">
            <a:avLst/>
          </a:prstGeom>
        </p:spPr>
      </p:pic>
      <p:pic>
        <p:nvPicPr>
          <p:cNvPr id="11" name="Graphic 10">
            <a:extLst>
              <a:ext uri="{FF2B5EF4-FFF2-40B4-BE49-F238E27FC236}">
                <a16:creationId xmlns:a16="http://schemas.microsoft.com/office/drawing/2014/main" id="{0C47A83C-DDD6-D56D-E776-B5AB06FC619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408920" y="733689"/>
            <a:ext cx="487680" cy="487680"/>
          </a:xfrm>
          <a:prstGeom prst="rect">
            <a:avLst/>
          </a:prstGeom>
        </p:spPr>
      </p:pic>
    </p:spTree>
    <p:extLst>
      <p:ext uri="{BB962C8B-B14F-4D97-AF65-F5344CB8AC3E}">
        <p14:creationId xmlns:p14="http://schemas.microsoft.com/office/powerpoint/2010/main" val="1859099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B2394-65C8-7D45-E1A2-2C15BBA4813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AE1DC10-F7D5-ECB3-E1C1-EECE58ECCC54}"/>
              </a:ext>
            </a:extLst>
          </p:cNvPr>
          <p:cNvSpPr>
            <a:spLocks noGrp="1"/>
          </p:cNvSpPr>
          <p:nvPr>
            <p:ph type="title"/>
          </p:nvPr>
        </p:nvSpPr>
        <p:spPr/>
        <p:txBody>
          <a:bodyPr/>
          <a:lstStyle/>
          <a:p>
            <a:r>
              <a:rPr lang="en-US" dirty="0"/>
              <a:t>Delta-Sigma ADC</a:t>
            </a:r>
            <a:endParaRPr lang="en-GB" dirty="0"/>
          </a:p>
        </p:txBody>
      </p:sp>
      <p:sp>
        <p:nvSpPr>
          <p:cNvPr id="4" name="Date Placeholder 3">
            <a:extLst>
              <a:ext uri="{FF2B5EF4-FFF2-40B4-BE49-F238E27FC236}">
                <a16:creationId xmlns:a16="http://schemas.microsoft.com/office/drawing/2014/main" id="{F86FC8A4-4F83-070A-7DEF-DF6AB965E4E5}"/>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3DF83846-3BED-2FB8-48E1-D939843E6376}"/>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B30CB180-74F7-707B-9D49-2959CE3EC1B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8" name="Arrow: Right 7">
            <a:extLst>
              <a:ext uri="{FF2B5EF4-FFF2-40B4-BE49-F238E27FC236}">
                <a16:creationId xmlns:a16="http://schemas.microsoft.com/office/drawing/2014/main" id="{23D33865-A6F6-2058-DA32-6CBB677E4E56}"/>
              </a:ext>
            </a:extLst>
          </p:cNvPr>
          <p:cNvSpPr/>
          <p:nvPr/>
        </p:nvSpPr>
        <p:spPr>
          <a:xfrm>
            <a:off x="3551898" y="5198481"/>
            <a:ext cx="364505" cy="43815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2" name="Content Placeholder 1">
            <a:extLst>
              <a:ext uri="{FF2B5EF4-FFF2-40B4-BE49-F238E27FC236}">
                <a16:creationId xmlns:a16="http://schemas.microsoft.com/office/drawing/2014/main" id="{77580A22-E69E-2B6E-01A0-0199ED062656}"/>
              </a:ext>
            </a:extLst>
          </p:cNvPr>
          <p:cNvSpPr>
            <a:spLocks noGrp="1"/>
          </p:cNvSpPr>
          <p:nvPr>
            <p:ph idx="1"/>
          </p:nvPr>
        </p:nvSpPr>
        <p:spPr>
          <a:xfrm>
            <a:off x="407989" y="1221369"/>
            <a:ext cx="3910362" cy="4608512"/>
          </a:xfrm>
        </p:spPr>
        <p:txBody>
          <a:bodyPr/>
          <a:lstStyle/>
          <a:p>
            <a:pPr marL="342900" indent="-342900">
              <a:buFont typeface="Arial" panose="020B0604020202020204" pitchFamily="34" charset="0"/>
              <a:buChar char="•"/>
            </a:pPr>
            <a:r>
              <a:rPr lang="en-US" dirty="0"/>
              <a:t>Aim:</a:t>
            </a:r>
          </a:p>
          <a:p>
            <a:pPr marL="666900" lvl="1" indent="-342900">
              <a:buFont typeface="Arial" panose="020B0604020202020204" pitchFamily="34" charset="0"/>
              <a:buChar char="•"/>
            </a:pPr>
            <a:r>
              <a:rPr lang="en-US" dirty="0"/>
              <a:t>Measuring current from the photodiode</a:t>
            </a:r>
          </a:p>
          <a:p>
            <a:pPr marL="342900" indent="-342900">
              <a:buFont typeface="Arial" panose="020B0604020202020204" pitchFamily="34" charset="0"/>
              <a:buChar char="•"/>
            </a:pPr>
            <a:r>
              <a:rPr lang="en-US" dirty="0"/>
              <a:t>Delta-Sigma loop</a:t>
            </a:r>
          </a:p>
          <a:p>
            <a:pPr marL="342900" indent="-342900">
              <a:buFont typeface="Arial" panose="020B0604020202020204" pitchFamily="34" charset="0"/>
              <a:buChar char="•"/>
            </a:pPr>
            <a:r>
              <a:rPr lang="en-US" dirty="0"/>
              <a:t>Pulse density modulation (almost)</a:t>
            </a:r>
          </a:p>
          <a:p>
            <a:pPr marL="342900" indent="-342900">
              <a:buFont typeface="Arial" panose="020B0604020202020204" pitchFamily="34" charset="0"/>
              <a:buChar char="•"/>
            </a:pPr>
            <a:r>
              <a:rPr lang="en-US" dirty="0"/>
              <a:t>Noise shaping</a:t>
            </a:r>
          </a:p>
          <a:p>
            <a:pPr marL="1314900" lvl="3" indent="-342900"/>
            <a:r>
              <a:rPr lang="en-US" dirty="0"/>
              <a:t>Gabriele Atzeni seminar talk</a:t>
            </a:r>
          </a:p>
          <a:p>
            <a:pPr marL="342900" indent="-342900">
              <a:buFont typeface="Arial" panose="020B0604020202020204" pitchFamily="34" charset="0"/>
              <a:buChar char="•"/>
            </a:pPr>
            <a:r>
              <a:rPr lang="en-US" dirty="0"/>
              <a:t>Adding a filter/integrator makes it Delta-sigma ADC</a:t>
            </a:r>
          </a:p>
          <a:p>
            <a:pPr marL="342900" indent="-342900">
              <a:buFont typeface="Arial" panose="020B0604020202020204" pitchFamily="34" charset="0"/>
              <a:buChar char="•"/>
            </a:pPr>
            <a:r>
              <a:rPr lang="en-US" dirty="0"/>
              <a:t>Final bandwidth 10kHz</a:t>
            </a:r>
          </a:p>
          <a:p>
            <a:pPr marL="342900" indent="-342900">
              <a:buFont typeface="Arial" panose="020B0604020202020204" pitchFamily="34" charset="0"/>
              <a:buChar char="•"/>
            </a:pPr>
            <a:r>
              <a:rPr lang="en-GB" dirty="0"/>
              <a:t>Use FPGA resources</a:t>
            </a:r>
          </a:p>
        </p:txBody>
      </p:sp>
      <p:pic>
        <p:nvPicPr>
          <p:cNvPr id="2" name="Graphic 1">
            <a:extLst>
              <a:ext uri="{FF2B5EF4-FFF2-40B4-BE49-F238E27FC236}">
                <a16:creationId xmlns:a16="http://schemas.microsoft.com/office/drawing/2014/main" id="{56C0915A-18E4-673D-3784-6AEE4FA021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3792" y="1083037"/>
            <a:ext cx="3594753" cy="3193067"/>
          </a:xfrm>
          <a:prstGeom prst="rect">
            <a:avLst/>
          </a:prstGeom>
        </p:spPr>
      </p:pic>
      <p:pic>
        <p:nvPicPr>
          <p:cNvPr id="10" name="Graphic 9">
            <a:extLst>
              <a:ext uri="{FF2B5EF4-FFF2-40B4-BE49-F238E27FC236}">
                <a16:creationId xmlns:a16="http://schemas.microsoft.com/office/drawing/2014/main" id="{614C7DB9-E9D8-D537-D323-CBCAC92FAA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36789" y="3041061"/>
            <a:ext cx="1773923" cy="1155286"/>
          </a:xfrm>
          <a:prstGeom prst="rect">
            <a:avLst/>
          </a:prstGeom>
        </p:spPr>
      </p:pic>
      <p:sp>
        <p:nvSpPr>
          <p:cNvPr id="9" name="Rectangle 8">
            <a:extLst>
              <a:ext uri="{FF2B5EF4-FFF2-40B4-BE49-F238E27FC236}">
                <a16:creationId xmlns:a16="http://schemas.microsoft.com/office/drawing/2014/main" id="{B4B23C83-7E75-F53F-D6F8-624E996E6AE6}"/>
              </a:ext>
            </a:extLst>
          </p:cNvPr>
          <p:cNvSpPr/>
          <p:nvPr/>
        </p:nvSpPr>
        <p:spPr>
          <a:xfrm>
            <a:off x="6096000" y="2559524"/>
            <a:ext cx="3304645" cy="2057400"/>
          </a:xfrm>
          <a:prstGeom prst="rect">
            <a:avLst/>
          </a:prstGeom>
          <a:noFill/>
          <a:ln w="57150" cap="flat" cmpd="sng" algn="ctr">
            <a:solidFill>
              <a:srgbClr val="FFFF00"/>
            </a:solidFill>
            <a:prstDash val="sysDash"/>
            <a:round/>
            <a:headEnd type="none" w="med" len="med"/>
            <a:tailEnd type="none"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3" name="TextBox 12">
            <a:extLst>
              <a:ext uri="{FF2B5EF4-FFF2-40B4-BE49-F238E27FC236}">
                <a16:creationId xmlns:a16="http://schemas.microsoft.com/office/drawing/2014/main" id="{6EA3F948-5FAD-4855-E932-076ADC5C8AC3}"/>
              </a:ext>
            </a:extLst>
          </p:cNvPr>
          <p:cNvSpPr txBox="1"/>
          <p:nvPr/>
        </p:nvSpPr>
        <p:spPr>
          <a:xfrm>
            <a:off x="7434133" y="4739640"/>
            <a:ext cx="628377" cy="276999"/>
          </a:xfrm>
          <a:prstGeom prst="rect">
            <a:avLst/>
          </a:prstGeom>
          <a:noFill/>
        </p:spPr>
        <p:txBody>
          <a:bodyPr wrap="none" lIns="0" tIns="0" rIns="0" bIns="0" rtlCol="0">
            <a:spAutoFit/>
          </a:bodyPr>
          <a:lstStyle/>
          <a:p>
            <a:pPr algn="l"/>
            <a:r>
              <a:rPr lang="en-US" dirty="0">
                <a:solidFill>
                  <a:srgbClr val="2F2F2F"/>
                </a:solidFill>
              </a:rPr>
              <a:t>FPGA</a:t>
            </a:r>
            <a:endParaRPr lang="en-GB" dirty="0">
              <a:solidFill>
                <a:srgbClr val="2F2F2F"/>
              </a:solidFill>
            </a:endParaRPr>
          </a:p>
        </p:txBody>
      </p:sp>
      <p:pic>
        <p:nvPicPr>
          <p:cNvPr id="7" name="Graphic 6">
            <a:extLst>
              <a:ext uri="{FF2B5EF4-FFF2-40B4-BE49-F238E27FC236}">
                <a16:creationId xmlns:a16="http://schemas.microsoft.com/office/drawing/2014/main" id="{9E0FF3A3-F081-15F3-782D-5FCBA5F0B79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4780" y="106892"/>
            <a:ext cx="1768160" cy="1114477"/>
          </a:xfrm>
          <a:prstGeom prst="rect">
            <a:avLst/>
          </a:prstGeom>
        </p:spPr>
      </p:pic>
      <p:pic>
        <p:nvPicPr>
          <p:cNvPr id="11" name="Graphic 10">
            <a:extLst>
              <a:ext uri="{FF2B5EF4-FFF2-40B4-BE49-F238E27FC236}">
                <a16:creationId xmlns:a16="http://schemas.microsoft.com/office/drawing/2014/main" id="{8FA9A4D0-CBAD-9041-B5E0-F1E11473CE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408920" y="733689"/>
            <a:ext cx="487680" cy="487680"/>
          </a:xfrm>
          <a:prstGeom prst="rect">
            <a:avLst/>
          </a:prstGeom>
        </p:spPr>
      </p:pic>
    </p:spTree>
    <p:extLst>
      <p:ext uri="{BB962C8B-B14F-4D97-AF65-F5344CB8AC3E}">
        <p14:creationId xmlns:p14="http://schemas.microsoft.com/office/powerpoint/2010/main" val="976930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58955-1E93-E7D7-9AE8-26B1C9C00CF9}"/>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835345C6-AB7C-0C3D-B784-FEF7CE4D4788}"/>
              </a:ext>
            </a:extLst>
          </p:cNvPr>
          <p:cNvGrpSpPr/>
          <p:nvPr/>
        </p:nvGrpSpPr>
        <p:grpSpPr>
          <a:xfrm>
            <a:off x="5162568" y="1377281"/>
            <a:ext cx="6914413" cy="4197301"/>
            <a:chOff x="3979473" y="1246942"/>
            <a:chExt cx="8028451" cy="4873562"/>
          </a:xfrm>
        </p:grpSpPr>
        <p:pic>
          <p:nvPicPr>
            <p:cNvPr id="12" name="Picture 11" descr="A computer keyboard with buttons and keys&#10;&#10;Description automatically generated with medium confidence">
              <a:extLst>
                <a:ext uri="{FF2B5EF4-FFF2-40B4-BE49-F238E27FC236}">
                  <a16:creationId xmlns:a16="http://schemas.microsoft.com/office/drawing/2014/main" id="{8CF8F398-43E5-2C09-12A8-F2157CD4583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79473" y="1246942"/>
              <a:ext cx="7923913" cy="4709241"/>
            </a:xfrm>
            <a:prstGeom prst="rect">
              <a:avLst/>
            </a:prstGeom>
          </p:spPr>
        </p:pic>
        <p:sp>
          <p:nvSpPr>
            <p:cNvPr id="13" name="TextBox 18">
              <a:extLst>
                <a:ext uri="{FF2B5EF4-FFF2-40B4-BE49-F238E27FC236}">
                  <a16:creationId xmlns:a16="http://schemas.microsoft.com/office/drawing/2014/main" id="{870D9933-363E-9FE6-F309-D5718B25F359}"/>
                </a:ext>
              </a:extLst>
            </p:cNvPr>
            <p:cNvSpPr txBox="1"/>
            <p:nvPr/>
          </p:nvSpPr>
          <p:spPr>
            <a:xfrm>
              <a:off x="5120180" y="4446311"/>
              <a:ext cx="1786634" cy="376121"/>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1" u="none" strike="noStrike" kern="1200" cap="none" spc="0" baseline="0" dirty="0">
                  <a:solidFill>
                    <a:srgbClr val="181717"/>
                  </a:solidFill>
                  <a:uFillTx/>
                  <a:latin typeface="Calibri"/>
                </a:rPr>
                <a:t>Particle sensor</a:t>
              </a:r>
            </a:p>
          </p:txBody>
        </p:sp>
        <p:sp>
          <p:nvSpPr>
            <p:cNvPr id="14" name="TextBox 19">
              <a:extLst>
                <a:ext uri="{FF2B5EF4-FFF2-40B4-BE49-F238E27FC236}">
                  <a16:creationId xmlns:a16="http://schemas.microsoft.com/office/drawing/2014/main" id="{00F82DDF-A68C-6103-8AAA-1F85BFC6EFFC}"/>
                </a:ext>
              </a:extLst>
            </p:cNvPr>
            <p:cNvSpPr txBox="1"/>
            <p:nvPr/>
          </p:nvSpPr>
          <p:spPr>
            <a:xfrm>
              <a:off x="7050957" y="2772096"/>
              <a:ext cx="412390" cy="25668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100" b="0" i="0" u="none" strike="noStrike" kern="1200" cap="none" spc="0" baseline="0" dirty="0">
                  <a:solidFill>
                    <a:srgbClr val="181717"/>
                  </a:solidFill>
                  <a:uFillTx/>
                  <a:latin typeface="Calibri"/>
                </a:rPr>
                <a:t>PIC</a:t>
              </a:r>
            </a:p>
          </p:txBody>
        </p:sp>
        <p:sp>
          <p:nvSpPr>
            <p:cNvPr id="15" name="Rectangle 20">
              <a:extLst>
                <a:ext uri="{FF2B5EF4-FFF2-40B4-BE49-F238E27FC236}">
                  <a16:creationId xmlns:a16="http://schemas.microsoft.com/office/drawing/2014/main" id="{510856A4-769A-BC20-806E-169399FFBA3B}"/>
                </a:ext>
              </a:extLst>
            </p:cNvPr>
            <p:cNvSpPr/>
            <p:nvPr/>
          </p:nvSpPr>
          <p:spPr>
            <a:xfrm rot="1799454">
              <a:off x="6918731" y="3000920"/>
              <a:ext cx="3753432" cy="55723"/>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600" b="0" i="0" u="none" strike="noStrike" kern="1200" cap="none" spc="0" baseline="0">
                <a:solidFill>
                  <a:srgbClr val="FFFFFF"/>
                </a:solidFill>
                <a:uFillTx/>
                <a:latin typeface="Calibri"/>
              </a:endParaRPr>
            </a:p>
          </p:txBody>
        </p:sp>
        <p:pic>
          <p:nvPicPr>
            <p:cNvPr id="16" name="Picture 15" descr="Radiation Free Living | The Natural Medicine Practice">
              <a:extLst>
                <a:ext uri="{FF2B5EF4-FFF2-40B4-BE49-F238E27FC236}">
                  <a16:creationId xmlns:a16="http://schemas.microsoft.com/office/drawing/2014/main" id="{4553DADF-9D77-9BDC-4F2D-B31D9D84830C}"/>
                </a:ext>
              </a:extLst>
            </p:cNvPr>
            <p:cNvPicPr>
              <a:picLocks noChangeAspect="1"/>
            </p:cNvPicPr>
            <p:nvPr/>
          </p:nvPicPr>
          <p:blipFill>
            <a:blip r:embed="rId4"/>
            <a:srcRect/>
            <a:stretch>
              <a:fillRect/>
            </a:stretch>
          </p:blipFill>
          <p:spPr>
            <a:xfrm>
              <a:off x="11320034" y="3384031"/>
              <a:ext cx="224980" cy="223860"/>
            </a:xfrm>
            <a:prstGeom prst="rect">
              <a:avLst/>
            </a:prstGeom>
            <a:noFill/>
            <a:ln cap="flat">
              <a:noFill/>
            </a:ln>
          </p:spPr>
        </p:pic>
        <p:pic>
          <p:nvPicPr>
            <p:cNvPr id="17" name="Picture 22" descr="Related image">
              <a:extLst>
                <a:ext uri="{FF2B5EF4-FFF2-40B4-BE49-F238E27FC236}">
                  <a16:creationId xmlns:a16="http://schemas.microsoft.com/office/drawing/2014/main" id="{CF6FB5C8-5C77-8F6A-24EB-08573EB19FCA}"/>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8151158" y="5128375"/>
              <a:ext cx="215009" cy="215009"/>
            </a:xfrm>
            <a:prstGeom prst="rect">
              <a:avLst/>
            </a:prstGeom>
            <a:noFill/>
            <a:ln cap="flat">
              <a:noFill/>
            </a:ln>
          </p:spPr>
        </p:pic>
        <p:sp>
          <p:nvSpPr>
            <p:cNvPr id="18" name="TextBox 23">
              <a:extLst>
                <a:ext uri="{FF2B5EF4-FFF2-40B4-BE49-F238E27FC236}">
                  <a16:creationId xmlns:a16="http://schemas.microsoft.com/office/drawing/2014/main" id="{84D5436C-C5EC-F867-E722-44DF0DB474A8}"/>
                </a:ext>
              </a:extLst>
            </p:cNvPr>
            <p:cNvSpPr txBox="1"/>
            <p:nvPr/>
          </p:nvSpPr>
          <p:spPr>
            <a:xfrm rot="19792758">
              <a:off x="6310879" y="2116017"/>
              <a:ext cx="2268157" cy="276437"/>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1" u="none" strike="noStrike" kern="1200" cap="none" spc="0" baseline="0" dirty="0">
                  <a:solidFill>
                    <a:srgbClr val="181717"/>
                  </a:solidFill>
                  <a:uFillTx/>
                  <a:latin typeface="Calibri"/>
                </a:rPr>
                <a:t>&gt;&gt; 100 m Single-mode fibre</a:t>
              </a:r>
            </a:p>
          </p:txBody>
        </p:sp>
        <p:cxnSp>
          <p:nvCxnSpPr>
            <p:cNvPr id="19" name="Straight Connector 24">
              <a:extLst>
                <a:ext uri="{FF2B5EF4-FFF2-40B4-BE49-F238E27FC236}">
                  <a16:creationId xmlns:a16="http://schemas.microsoft.com/office/drawing/2014/main" id="{ACB343C0-6157-5A17-57CF-E4B8FD8CE626}"/>
                </a:ext>
              </a:extLst>
            </p:cNvPr>
            <p:cNvCxnSpPr>
              <a:cxnSpLocks/>
            </p:cNvCxnSpPr>
            <p:nvPr/>
          </p:nvCxnSpPr>
          <p:spPr>
            <a:xfrm>
              <a:off x="7874194" y="2479480"/>
              <a:ext cx="1957999" cy="1142788"/>
            </a:xfrm>
            <a:prstGeom prst="straightConnector1">
              <a:avLst/>
            </a:prstGeom>
            <a:noFill/>
            <a:ln w="6345" cap="flat">
              <a:solidFill>
                <a:srgbClr val="7F7F7F"/>
              </a:solidFill>
              <a:custDash>
                <a:ds d="800693" sp="100000"/>
              </a:custDash>
              <a:miter/>
            </a:ln>
          </p:spPr>
        </p:cxnSp>
        <p:cxnSp>
          <p:nvCxnSpPr>
            <p:cNvPr id="20" name="Straight Connector 20">
              <a:extLst>
                <a:ext uri="{FF2B5EF4-FFF2-40B4-BE49-F238E27FC236}">
                  <a16:creationId xmlns:a16="http://schemas.microsoft.com/office/drawing/2014/main" id="{57151034-F970-39B5-CD7C-FEB679CAF089}"/>
                </a:ext>
              </a:extLst>
            </p:cNvPr>
            <p:cNvCxnSpPr/>
            <p:nvPr/>
          </p:nvCxnSpPr>
          <p:spPr>
            <a:xfrm flipV="1">
              <a:off x="9056624" y="3196104"/>
              <a:ext cx="408635" cy="232914"/>
            </a:xfrm>
            <a:prstGeom prst="straightConnector1">
              <a:avLst/>
            </a:prstGeom>
            <a:noFill/>
            <a:ln w="12700" cap="flat">
              <a:solidFill>
                <a:srgbClr val="FFC000"/>
              </a:solidFill>
              <a:prstDash val="solid"/>
              <a:miter/>
              <a:tailEnd type="arrow"/>
            </a:ln>
          </p:spPr>
        </p:cxnSp>
        <p:cxnSp>
          <p:nvCxnSpPr>
            <p:cNvPr id="21" name="Straight Connector 20">
              <a:extLst>
                <a:ext uri="{FF2B5EF4-FFF2-40B4-BE49-F238E27FC236}">
                  <a16:creationId xmlns:a16="http://schemas.microsoft.com/office/drawing/2014/main" id="{F746F0FA-2C50-6F99-DE2A-2EED8344DB23}"/>
                </a:ext>
              </a:extLst>
            </p:cNvPr>
            <p:cNvCxnSpPr/>
            <p:nvPr/>
          </p:nvCxnSpPr>
          <p:spPr>
            <a:xfrm flipH="1">
              <a:off x="7793437" y="2491469"/>
              <a:ext cx="430215" cy="250164"/>
            </a:xfrm>
            <a:prstGeom prst="straightConnector1">
              <a:avLst/>
            </a:prstGeom>
            <a:noFill/>
            <a:ln w="12700" cap="flat">
              <a:solidFill>
                <a:srgbClr val="FFC000"/>
              </a:solidFill>
              <a:prstDash val="solid"/>
              <a:miter/>
              <a:tailEnd type="arrow"/>
            </a:ln>
          </p:spPr>
        </p:cxnSp>
        <p:cxnSp>
          <p:nvCxnSpPr>
            <p:cNvPr id="22" name="Straight Connector 20">
              <a:extLst>
                <a:ext uri="{FF2B5EF4-FFF2-40B4-BE49-F238E27FC236}">
                  <a16:creationId xmlns:a16="http://schemas.microsoft.com/office/drawing/2014/main" id="{3AF57E48-91C1-AC85-F881-1E8134F11159}"/>
                </a:ext>
              </a:extLst>
            </p:cNvPr>
            <p:cNvCxnSpPr/>
            <p:nvPr/>
          </p:nvCxnSpPr>
          <p:spPr>
            <a:xfrm flipH="1">
              <a:off x="9515685" y="3413278"/>
              <a:ext cx="430223" cy="250157"/>
            </a:xfrm>
            <a:prstGeom prst="straightConnector1">
              <a:avLst/>
            </a:prstGeom>
            <a:noFill/>
            <a:ln w="12700" cap="flat">
              <a:solidFill>
                <a:srgbClr val="FFC000"/>
              </a:solidFill>
              <a:prstDash val="solid"/>
              <a:miter/>
              <a:tailEnd type="arrow"/>
            </a:ln>
          </p:spPr>
        </p:cxnSp>
        <p:sp>
          <p:nvSpPr>
            <p:cNvPr id="23" name="TextBox 22">
              <a:extLst>
                <a:ext uri="{FF2B5EF4-FFF2-40B4-BE49-F238E27FC236}">
                  <a16:creationId xmlns:a16="http://schemas.microsoft.com/office/drawing/2014/main" id="{EE9B3583-4544-CB63-8207-1FAE0AA05E90}"/>
                </a:ext>
              </a:extLst>
            </p:cNvPr>
            <p:cNvSpPr txBox="1"/>
            <p:nvPr/>
          </p:nvSpPr>
          <p:spPr>
            <a:xfrm>
              <a:off x="8807515" y="3774063"/>
              <a:ext cx="751962" cy="223753"/>
            </a:xfrm>
            <a:prstGeom prst="rect">
              <a:avLst/>
            </a:prstGeom>
            <a:noFill/>
          </p:spPr>
          <p:txBody>
            <a:bodyPr wrap="none" rtlCol="0">
              <a:spAutoFit/>
            </a:bodyPr>
            <a:lstStyle/>
            <a:p>
              <a:r>
                <a:rPr lang="en-US" sz="1000" dirty="0"/>
                <a:t>Photodiode</a:t>
              </a:r>
              <a:endParaRPr lang="en-GB" sz="1000" dirty="0"/>
            </a:p>
          </p:txBody>
        </p:sp>
        <p:sp>
          <p:nvSpPr>
            <p:cNvPr id="24" name="TextBox 23">
              <a:extLst>
                <a:ext uri="{FF2B5EF4-FFF2-40B4-BE49-F238E27FC236}">
                  <a16:creationId xmlns:a16="http://schemas.microsoft.com/office/drawing/2014/main" id="{8A19A617-7A30-0F19-AFA0-0A8E71782600}"/>
                </a:ext>
              </a:extLst>
            </p:cNvPr>
            <p:cNvSpPr txBox="1"/>
            <p:nvPr/>
          </p:nvSpPr>
          <p:spPr>
            <a:xfrm>
              <a:off x="8149362" y="3358671"/>
              <a:ext cx="683495" cy="223753"/>
            </a:xfrm>
            <a:prstGeom prst="rect">
              <a:avLst/>
            </a:prstGeom>
            <a:noFill/>
          </p:spPr>
          <p:txBody>
            <a:bodyPr wrap="none" rtlCol="0">
              <a:spAutoFit/>
            </a:bodyPr>
            <a:lstStyle/>
            <a:p>
              <a:r>
                <a:rPr lang="en-US" sz="1000" dirty="0"/>
                <a:t>Modulator</a:t>
              </a:r>
              <a:endParaRPr lang="en-GB" sz="1000" dirty="0"/>
            </a:p>
          </p:txBody>
        </p:sp>
        <p:sp>
          <p:nvSpPr>
            <p:cNvPr id="25" name="TextBox 24">
              <a:extLst>
                <a:ext uri="{FF2B5EF4-FFF2-40B4-BE49-F238E27FC236}">
                  <a16:creationId xmlns:a16="http://schemas.microsoft.com/office/drawing/2014/main" id="{71ADF150-B6BF-52A8-D13F-2A944636CAEB}"/>
                </a:ext>
              </a:extLst>
            </p:cNvPr>
            <p:cNvSpPr txBox="1"/>
            <p:nvPr/>
          </p:nvSpPr>
          <p:spPr>
            <a:xfrm>
              <a:off x="7473026" y="2738643"/>
              <a:ext cx="845192" cy="223753"/>
            </a:xfrm>
            <a:prstGeom prst="rect">
              <a:avLst/>
            </a:prstGeom>
            <a:noFill/>
          </p:spPr>
          <p:txBody>
            <a:bodyPr wrap="none" rtlCol="0">
              <a:spAutoFit/>
            </a:bodyPr>
            <a:lstStyle/>
            <a:p>
              <a:r>
                <a:rPr lang="en-US" sz="1000" dirty="0"/>
                <a:t>Fiber coupler</a:t>
              </a:r>
              <a:endParaRPr lang="en-GB" sz="1000" dirty="0"/>
            </a:p>
          </p:txBody>
        </p:sp>
        <p:sp>
          <p:nvSpPr>
            <p:cNvPr id="26" name="Parallelogram 25">
              <a:extLst>
                <a:ext uri="{FF2B5EF4-FFF2-40B4-BE49-F238E27FC236}">
                  <a16:creationId xmlns:a16="http://schemas.microsoft.com/office/drawing/2014/main" id="{DAF306E5-DF89-B775-6771-D0FEBB8EF4F7}"/>
                </a:ext>
              </a:extLst>
            </p:cNvPr>
            <p:cNvSpPr/>
            <p:nvPr/>
          </p:nvSpPr>
          <p:spPr>
            <a:xfrm rot="1768976">
              <a:off x="7072697" y="2078934"/>
              <a:ext cx="4088895" cy="1913045"/>
            </a:xfrm>
            <a:prstGeom prst="parallelogram">
              <a:avLst>
                <a:gd name="adj" fmla="val 58687"/>
              </a:avLst>
            </a:prstGeom>
            <a:noFill/>
            <a:ln w="9525">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Parallelogram 26">
              <a:extLst>
                <a:ext uri="{FF2B5EF4-FFF2-40B4-BE49-F238E27FC236}">
                  <a16:creationId xmlns:a16="http://schemas.microsoft.com/office/drawing/2014/main" id="{8B125135-B1F5-32C1-B1AD-E345C2320D9B}"/>
                </a:ext>
              </a:extLst>
            </p:cNvPr>
            <p:cNvSpPr/>
            <p:nvPr/>
          </p:nvSpPr>
          <p:spPr>
            <a:xfrm rot="1757750">
              <a:off x="5971389" y="3432715"/>
              <a:ext cx="3482326" cy="854095"/>
            </a:xfrm>
            <a:prstGeom prst="parallelogram">
              <a:avLst>
                <a:gd name="adj" fmla="val 58687"/>
              </a:avLst>
            </a:prstGeom>
            <a:noFill/>
            <a:ln w="9525">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Parallelogram 27">
              <a:extLst>
                <a:ext uri="{FF2B5EF4-FFF2-40B4-BE49-F238E27FC236}">
                  <a16:creationId xmlns:a16="http://schemas.microsoft.com/office/drawing/2014/main" id="{C0B594B0-7E30-A2C2-3D9B-659F689A8BF5}"/>
                </a:ext>
              </a:extLst>
            </p:cNvPr>
            <p:cNvSpPr/>
            <p:nvPr/>
          </p:nvSpPr>
          <p:spPr>
            <a:xfrm rot="1777412">
              <a:off x="10180950" y="2308871"/>
              <a:ext cx="1826974" cy="667230"/>
            </a:xfrm>
            <a:prstGeom prst="parallelogram">
              <a:avLst>
                <a:gd name="adj" fmla="val 58687"/>
              </a:avLst>
            </a:prstGeom>
            <a:noFill/>
            <a:ln w="9525">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9849915C-5C58-07C8-B41F-75ABDD4E50D5}"/>
                </a:ext>
              </a:extLst>
            </p:cNvPr>
            <p:cNvSpPr txBox="1"/>
            <p:nvPr/>
          </p:nvSpPr>
          <p:spPr>
            <a:xfrm rot="19755439">
              <a:off x="8581323" y="4414307"/>
              <a:ext cx="543739" cy="276999"/>
            </a:xfrm>
            <a:prstGeom prst="rect">
              <a:avLst/>
            </a:prstGeom>
            <a:noFill/>
          </p:spPr>
          <p:txBody>
            <a:bodyPr wrap="none" rtlCol="0">
              <a:spAutoFit/>
            </a:bodyPr>
            <a:lstStyle/>
            <a:p>
              <a:r>
                <a:rPr lang="en-US" sz="1200" dirty="0">
                  <a:solidFill>
                    <a:srgbClr val="00B050"/>
                  </a:solidFill>
                </a:rPr>
                <a:t>ASIC</a:t>
              </a:r>
              <a:endParaRPr lang="en-GB" sz="1200" dirty="0">
                <a:solidFill>
                  <a:srgbClr val="00B050"/>
                </a:solidFill>
              </a:endParaRPr>
            </a:p>
          </p:txBody>
        </p:sp>
        <p:sp>
          <p:nvSpPr>
            <p:cNvPr id="30" name="TextBox 29">
              <a:extLst>
                <a:ext uri="{FF2B5EF4-FFF2-40B4-BE49-F238E27FC236}">
                  <a16:creationId xmlns:a16="http://schemas.microsoft.com/office/drawing/2014/main" id="{C886A398-7BBE-DC32-B5E6-AD50E3F1A02A}"/>
                </a:ext>
              </a:extLst>
            </p:cNvPr>
            <p:cNvSpPr txBox="1"/>
            <p:nvPr/>
          </p:nvSpPr>
          <p:spPr>
            <a:xfrm rot="19774648">
              <a:off x="9752153" y="3695312"/>
              <a:ext cx="619529" cy="276999"/>
            </a:xfrm>
            <a:prstGeom prst="rect">
              <a:avLst/>
            </a:prstGeom>
            <a:noFill/>
          </p:spPr>
          <p:txBody>
            <a:bodyPr wrap="none" rtlCol="0">
              <a:spAutoFit/>
            </a:bodyPr>
            <a:lstStyle/>
            <a:p>
              <a:r>
                <a:rPr lang="en-US" sz="1200" dirty="0">
                  <a:solidFill>
                    <a:srgbClr val="00B050"/>
                  </a:solidFill>
                </a:rPr>
                <a:t>OPTO</a:t>
              </a:r>
              <a:endParaRPr lang="en-GB" sz="1200" dirty="0">
                <a:solidFill>
                  <a:srgbClr val="00B050"/>
                </a:solidFill>
              </a:endParaRPr>
            </a:p>
          </p:txBody>
        </p:sp>
        <p:sp>
          <p:nvSpPr>
            <p:cNvPr id="31" name="TextBox 30">
              <a:extLst>
                <a:ext uri="{FF2B5EF4-FFF2-40B4-BE49-F238E27FC236}">
                  <a16:creationId xmlns:a16="http://schemas.microsoft.com/office/drawing/2014/main" id="{FCEB2FDC-A569-6E8B-633F-9A3ED91DC107}"/>
                </a:ext>
              </a:extLst>
            </p:cNvPr>
            <p:cNvSpPr txBox="1"/>
            <p:nvPr/>
          </p:nvSpPr>
          <p:spPr>
            <a:xfrm rot="19816238">
              <a:off x="11294453" y="2810096"/>
              <a:ext cx="604653" cy="276999"/>
            </a:xfrm>
            <a:prstGeom prst="rect">
              <a:avLst/>
            </a:prstGeom>
            <a:noFill/>
          </p:spPr>
          <p:txBody>
            <a:bodyPr wrap="none" rtlCol="0">
              <a:spAutoFit/>
            </a:bodyPr>
            <a:lstStyle/>
            <a:p>
              <a:r>
                <a:rPr lang="en-US" sz="1200" dirty="0">
                  <a:solidFill>
                    <a:srgbClr val="00B050"/>
                  </a:solidFill>
                </a:rPr>
                <a:t>FPGA</a:t>
              </a:r>
              <a:endParaRPr lang="en-GB" sz="1200" dirty="0">
                <a:solidFill>
                  <a:srgbClr val="00B050"/>
                </a:solidFill>
              </a:endParaRPr>
            </a:p>
          </p:txBody>
        </p:sp>
        <p:sp>
          <p:nvSpPr>
            <p:cNvPr id="32" name="TextBox 7">
              <a:extLst>
                <a:ext uri="{FF2B5EF4-FFF2-40B4-BE49-F238E27FC236}">
                  <a16:creationId xmlns:a16="http://schemas.microsoft.com/office/drawing/2014/main" id="{BA12D71F-976A-68DE-DE51-C2E3FDE6DED1}"/>
                </a:ext>
              </a:extLst>
            </p:cNvPr>
            <p:cNvSpPr txBox="1"/>
            <p:nvPr/>
          </p:nvSpPr>
          <p:spPr>
            <a:xfrm>
              <a:off x="8149362" y="5573099"/>
              <a:ext cx="3641636" cy="547405"/>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1" u="none" strike="noStrike" kern="1200" cap="none" spc="0" baseline="0" dirty="0">
                  <a:solidFill>
                    <a:srgbClr val="000000"/>
                  </a:solidFill>
                  <a:uFillTx/>
                  <a:latin typeface="Calibri"/>
                </a:rPr>
                <a:t>System concept u</a:t>
              </a:r>
              <a:r>
                <a:rPr lang="en-GB" sz="1600" i="1" dirty="0">
                  <a:solidFill>
                    <a:srgbClr val="000000"/>
                  </a:solidFill>
                  <a:latin typeface="Calibri"/>
                </a:rPr>
                <a:t>nder development in the</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i="1" dirty="0">
                  <a:solidFill>
                    <a:srgbClr val="000000"/>
                  </a:solidFill>
                  <a:latin typeface="Calibri"/>
                </a:rPr>
                <a:t>EP R&amp;D WP6 project</a:t>
              </a:r>
              <a:endParaRPr lang="en-GB" sz="1600" b="0" i="1" u="none" strike="noStrike" kern="1200" cap="none" spc="0" baseline="0" dirty="0">
                <a:solidFill>
                  <a:srgbClr val="000000"/>
                </a:solidFill>
                <a:uFillTx/>
                <a:latin typeface="Calibri"/>
              </a:endParaRPr>
            </a:p>
          </p:txBody>
        </p:sp>
      </p:grpSp>
      <p:sp>
        <p:nvSpPr>
          <p:cNvPr id="3" name="Title 2">
            <a:extLst>
              <a:ext uri="{FF2B5EF4-FFF2-40B4-BE49-F238E27FC236}">
                <a16:creationId xmlns:a16="http://schemas.microsoft.com/office/drawing/2014/main" id="{21ECFD7C-EC28-AEBF-1CF5-5A09E2246FE7}"/>
              </a:ext>
            </a:extLst>
          </p:cNvPr>
          <p:cNvSpPr>
            <a:spLocks noGrp="1"/>
          </p:cNvSpPr>
          <p:nvPr>
            <p:ph type="title"/>
          </p:nvPr>
        </p:nvSpPr>
        <p:spPr>
          <a:xfrm>
            <a:off x="513276" y="91765"/>
            <a:ext cx="11376025" cy="1065742"/>
          </a:xfrm>
        </p:spPr>
        <p:txBody>
          <a:bodyPr/>
          <a:lstStyle/>
          <a:p>
            <a:r>
              <a:rPr lang="en-US" dirty="0"/>
              <a:t>Silicon Photonics Links for Particle Detectors</a:t>
            </a:r>
          </a:p>
        </p:txBody>
      </p:sp>
      <p:sp>
        <p:nvSpPr>
          <p:cNvPr id="4" name="Date Placeholder 3">
            <a:extLst>
              <a:ext uri="{FF2B5EF4-FFF2-40B4-BE49-F238E27FC236}">
                <a16:creationId xmlns:a16="http://schemas.microsoft.com/office/drawing/2014/main" id="{21857B53-E3D8-A656-7DB9-B8DA20F1EC80}"/>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900D7D1B-689B-99B7-FCE0-EA0E5BC7A7B5}"/>
              </a:ext>
            </a:extLst>
          </p:cNvPr>
          <p:cNvSpPr>
            <a:spLocks noGrp="1"/>
          </p:cNvSpPr>
          <p:nvPr>
            <p:ph type="ftr" sz="quarter" idx="11"/>
          </p:nvPr>
        </p:nvSpPr>
        <p:spPr/>
        <p:txBody>
          <a:bodyPr/>
          <a:lstStyle/>
          <a:p>
            <a:r>
              <a:rPr lang="en-GB" dirty="0"/>
              <a:t>Pawel | Thermal Tuning of Photonic Modulator</a:t>
            </a:r>
            <a:endParaRPr lang="en-US" dirty="0"/>
          </a:p>
        </p:txBody>
      </p:sp>
      <p:sp>
        <p:nvSpPr>
          <p:cNvPr id="6" name="Slide Number Placeholder 5">
            <a:extLst>
              <a:ext uri="{FF2B5EF4-FFF2-40B4-BE49-F238E27FC236}">
                <a16:creationId xmlns:a16="http://schemas.microsoft.com/office/drawing/2014/main" id="{AB622BD6-0955-2056-2087-479B0E48D75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Content Placeholder 11">
            <a:extLst>
              <a:ext uri="{FF2B5EF4-FFF2-40B4-BE49-F238E27FC236}">
                <a16:creationId xmlns:a16="http://schemas.microsoft.com/office/drawing/2014/main" id="{BF300F84-5DBF-DAF2-9D53-762CDBEDB15F}"/>
              </a:ext>
            </a:extLst>
          </p:cNvPr>
          <p:cNvSpPr txBox="1">
            <a:spLocks/>
          </p:cNvSpPr>
          <p:nvPr/>
        </p:nvSpPr>
        <p:spPr>
          <a:xfrm>
            <a:off x="258084" y="847024"/>
            <a:ext cx="5293840" cy="545888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1800" dirty="0"/>
              <a:t>Future particle detectors </a:t>
            </a:r>
          </a:p>
          <a:p>
            <a:pPr marL="666900" lvl="1" indent="-342900">
              <a:buFont typeface="Arial" panose="020B0604020202020204" pitchFamily="34" charset="0"/>
              <a:buChar char="•"/>
            </a:pPr>
            <a:r>
              <a:rPr lang="en-GB" dirty="0"/>
              <a:t>up to 100 Gbps per fibre (</a:t>
            </a:r>
            <a:r>
              <a:rPr lang="en-GB" dirty="0" err="1"/>
              <a:t>VTRx</a:t>
            </a:r>
            <a:r>
              <a:rPr lang="en-GB" dirty="0"/>
              <a:t>+ 10Gbps)</a:t>
            </a:r>
          </a:p>
          <a:p>
            <a:pPr marL="666900" lvl="1" indent="-342900">
              <a:buFont typeface="Arial" panose="020B0604020202020204" pitchFamily="34" charset="0"/>
              <a:buChar char="•"/>
            </a:pPr>
            <a:r>
              <a:rPr lang="en-US" dirty="0"/>
              <a:t>Small size, high level of radiation tolerance (~10x compared to </a:t>
            </a:r>
            <a:r>
              <a:rPr lang="en-GB" dirty="0" err="1"/>
              <a:t>VTRx</a:t>
            </a:r>
            <a:r>
              <a:rPr lang="en-GB" dirty="0"/>
              <a:t>+</a:t>
            </a:r>
            <a:r>
              <a:rPr lang="en-US" dirty="0"/>
              <a:t>)</a:t>
            </a:r>
          </a:p>
          <a:p>
            <a:pPr marL="666900" lvl="1" indent="-342900">
              <a:buFont typeface="Arial" panose="020B0604020202020204" pitchFamily="34" charset="0"/>
              <a:buChar char="•"/>
            </a:pPr>
            <a:r>
              <a:rPr lang="en-GB" dirty="0"/>
              <a:t>Low power</a:t>
            </a:r>
          </a:p>
          <a:p>
            <a:pPr marL="990900" lvl="2" indent="-342900"/>
            <a:r>
              <a:rPr lang="en-GB" dirty="0"/>
              <a:t>Locate laser outside of radiation zone</a:t>
            </a:r>
          </a:p>
          <a:p>
            <a:pPr marL="342900" indent="-342900">
              <a:buFont typeface="Arial" panose="020B0604020202020204" pitchFamily="34" charset="0"/>
              <a:buChar char="•"/>
            </a:pPr>
            <a:r>
              <a:rPr lang="en-GB" sz="1800" dirty="0"/>
              <a:t>Driver ASIC</a:t>
            </a:r>
          </a:p>
          <a:p>
            <a:pPr marL="666900" lvl="1" indent="-342900">
              <a:buFont typeface="Arial" panose="020B0604020202020204" pitchFamily="34" charset="0"/>
              <a:buChar char="•"/>
            </a:pPr>
            <a:r>
              <a:rPr lang="en-GB" dirty="0"/>
              <a:t>Co-packaged with the PIC</a:t>
            </a:r>
          </a:p>
          <a:p>
            <a:pPr marL="342900" indent="-342900">
              <a:buFont typeface="Arial" panose="020B0604020202020204" pitchFamily="34" charset="0"/>
              <a:buChar char="•"/>
            </a:pPr>
            <a:r>
              <a:rPr lang="en-GB" sz="1800" dirty="0"/>
              <a:t>Single mode fibre</a:t>
            </a:r>
          </a:p>
          <a:p>
            <a:pPr marL="666900" lvl="1" indent="-342900">
              <a:buFont typeface="Arial" panose="020B0604020202020204" pitchFamily="34" charset="0"/>
              <a:buChar char="•"/>
            </a:pPr>
            <a:r>
              <a:rPr lang="en-GB" dirty="0"/>
              <a:t>Supporting long distance ~1km</a:t>
            </a:r>
          </a:p>
          <a:p>
            <a:pPr marL="285750" indent="-285750">
              <a:buFont typeface="Arial" panose="020B0604020202020204" pitchFamily="34" charset="0"/>
              <a:buChar char="•"/>
            </a:pPr>
            <a:r>
              <a:rPr lang="en-GB" sz="1800" dirty="0"/>
              <a:t>Proposition for Opto-layer:</a:t>
            </a:r>
          </a:p>
          <a:p>
            <a:pPr marL="609750" lvl="1" indent="-285750">
              <a:buFont typeface="Arial" panose="020B0604020202020204" pitchFamily="34" charset="0"/>
              <a:buChar char="•"/>
            </a:pPr>
            <a:r>
              <a:rPr lang="en-GB" dirty="0"/>
              <a:t>Photonic Integrated Circuits (PICs)</a:t>
            </a:r>
          </a:p>
          <a:p>
            <a:pPr marL="342900" indent="-342900">
              <a:buFont typeface="Arial" panose="020B0604020202020204" pitchFamily="34" charset="0"/>
              <a:buChar char="•"/>
            </a:pPr>
            <a:r>
              <a:rPr lang="en-GB" sz="1800" dirty="0"/>
              <a:t>WP6 </a:t>
            </a:r>
          </a:p>
          <a:p>
            <a:pPr marL="666900" lvl="1" indent="-342900">
              <a:buFont typeface="Arial" panose="020B0604020202020204" pitchFamily="34" charset="0"/>
              <a:buChar char="•"/>
            </a:pPr>
            <a:r>
              <a:rPr lang="en-GB" dirty="0"/>
              <a:t>EP-ESE-BE/ME </a:t>
            </a:r>
          </a:p>
        </p:txBody>
      </p:sp>
      <p:cxnSp>
        <p:nvCxnSpPr>
          <p:cNvPr id="34" name="Straight Arrow Connector 33">
            <a:extLst>
              <a:ext uri="{FF2B5EF4-FFF2-40B4-BE49-F238E27FC236}">
                <a16:creationId xmlns:a16="http://schemas.microsoft.com/office/drawing/2014/main" id="{3D1D8C5D-8D3D-C303-32BA-8CFCE16C2FEE}"/>
              </a:ext>
            </a:extLst>
          </p:cNvPr>
          <p:cNvCxnSpPr>
            <a:cxnSpLocks/>
          </p:cNvCxnSpPr>
          <p:nvPr/>
        </p:nvCxnSpPr>
        <p:spPr>
          <a:xfrm>
            <a:off x="6468452" y="2179775"/>
            <a:ext cx="1287152" cy="981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1746A69-8F70-AFDF-4B79-C3427CA3C7B9}"/>
              </a:ext>
            </a:extLst>
          </p:cNvPr>
          <p:cNvSpPr txBox="1"/>
          <p:nvPr/>
        </p:nvSpPr>
        <p:spPr>
          <a:xfrm>
            <a:off x="5408810" y="1897675"/>
            <a:ext cx="2603277" cy="276999"/>
          </a:xfrm>
          <a:prstGeom prst="rect">
            <a:avLst/>
          </a:prstGeom>
          <a:noFill/>
        </p:spPr>
        <p:txBody>
          <a:bodyPr wrap="none" lIns="0" tIns="0" rIns="0" bIns="0" rtlCol="0">
            <a:spAutoFit/>
          </a:bodyPr>
          <a:lstStyle/>
          <a:p>
            <a:pPr algn="l"/>
            <a:r>
              <a:rPr lang="en-US" dirty="0"/>
              <a:t>Focus of the presentation</a:t>
            </a:r>
            <a:endParaRPr lang="en-GB" dirty="0"/>
          </a:p>
        </p:txBody>
      </p:sp>
    </p:spTree>
    <p:extLst>
      <p:ext uri="{BB962C8B-B14F-4D97-AF65-F5344CB8AC3E}">
        <p14:creationId xmlns:p14="http://schemas.microsoft.com/office/powerpoint/2010/main" val="3355678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BFD47-0508-0DC3-E6CB-C83657474E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BAC5E6-9401-A68C-0BAA-272677829A28}"/>
              </a:ext>
            </a:extLst>
          </p:cNvPr>
          <p:cNvSpPr>
            <a:spLocks noGrp="1"/>
          </p:cNvSpPr>
          <p:nvPr>
            <p:ph type="title"/>
          </p:nvPr>
        </p:nvSpPr>
        <p:spPr>
          <a:xfrm>
            <a:off x="72148" y="153726"/>
            <a:ext cx="11376025" cy="1065742"/>
          </a:xfrm>
        </p:spPr>
        <p:txBody>
          <a:bodyPr/>
          <a:lstStyle/>
          <a:p>
            <a:pPr algn="ctr"/>
            <a:r>
              <a:rPr lang="en-US" dirty="0"/>
              <a:t>Delta-Sigma ADC – First Attempt</a:t>
            </a:r>
            <a:endParaRPr lang="en-GB" dirty="0"/>
          </a:p>
        </p:txBody>
      </p:sp>
      <p:sp>
        <p:nvSpPr>
          <p:cNvPr id="3" name="Date Placeholder 2">
            <a:extLst>
              <a:ext uri="{FF2B5EF4-FFF2-40B4-BE49-F238E27FC236}">
                <a16:creationId xmlns:a16="http://schemas.microsoft.com/office/drawing/2014/main" id="{EF9EC7B3-548D-8FB4-405D-9BF20C49F09D}"/>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506161C6-6A8F-88AC-0022-9604C4310D5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3D66900-9FC9-D760-2355-C81E39DEE361}"/>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Content Placeholder 1">
            <a:extLst>
              <a:ext uri="{FF2B5EF4-FFF2-40B4-BE49-F238E27FC236}">
                <a16:creationId xmlns:a16="http://schemas.microsoft.com/office/drawing/2014/main" id="{51B48E13-B58A-456B-4327-18F6B39B5B21}"/>
              </a:ext>
            </a:extLst>
          </p:cNvPr>
          <p:cNvSpPr txBox="1">
            <a:spLocks/>
          </p:cNvSpPr>
          <p:nvPr/>
        </p:nvSpPr>
        <p:spPr>
          <a:xfrm>
            <a:off x="160839" y="730693"/>
            <a:ext cx="3471361" cy="2142985"/>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b="1" dirty="0"/>
              <a:t>Idea: emulate ASIC </a:t>
            </a:r>
          </a:p>
          <a:p>
            <a:pPr marL="342900" lvl="1" indent="-342900"/>
            <a:r>
              <a:rPr lang="en-US" b="1" dirty="0"/>
              <a:t>Current mirror + capacitor with current MUX + capacitor</a:t>
            </a:r>
          </a:p>
          <a:p>
            <a:pPr marL="667050" lvl="2" indent="-342900"/>
            <a:endParaRPr lang="en-US" b="1" dirty="0"/>
          </a:p>
        </p:txBody>
      </p:sp>
      <p:sp>
        <p:nvSpPr>
          <p:cNvPr id="16" name="Content Placeholder 1">
            <a:extLst>
              <a:ext uri="{FF2B5EF4-FFF2-40B4-BE49-F238E27FC236}">
                <a16:creationId xmlns:a16="http://schemas.microsoft.com/office/drawing/2014/main" id="{C37B2904-181F-5834-82F9-557FC96962F6}"/>
              </a:ext>
            </a:extLst>
          </p:cNvPr>
          <p:cNvSpPr txBox="1">
            <a:spLocks/>
          </p:cNvSpPr>
          <p:nvPr/>
        </p:nvSpPr>
        <p:spPr>
          <a:xfrm>
            <a:off x="3013776" y="6000542"/>
            <a:ext cx="9304603" cy="875121"/>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b="1" dirty="0"/>
              <a:t> </a:t>
            </a:r>
          </a:p>
          <a:p>
            <a:pPr marL="667050" lvl="2" indent="-342900"/>
            <a:endParaRPr lang="en-US" b="1" dirty="0"/>
          </a:p>
        </p:txBody>
      </p:sp>
      <p:pic>
        <p:nvPicPr>
          <p:cNvPr id="6" name="Graphic 5">
            <a:extLst>
              <a:ext uri="{FF2B5EF4-FFF2-40B4-BE49-F238E27FC236}">
                <a16:creationId xmlns:a16="http://schemas.microsoft.com/office/drawing/2014/main" id="{F54EAE2B-5211-4C7F-CEC5-70BA4158A7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24780" y="106892"/>
            <a:ext cx="1768160" cy="1114477"/>
          </a:xfrm>
          <a:prstGeom prst="rect">
            <a:avLst/>
          </a:prstGeom>
        </p:spPr>
      </p:pic>
      <p:pic>
        <p:nvPicPr>
          <p:cNvPr id="8" name="Graphic 7">
            <a:extLst>
              <a:ext uri="{FF2B5EF4-FFF2-40B4-BE49-F238E27FC236}">
                <a16:creationId xmlns:a16="http://schemas.microsoft.com/office/drawing/2014/main" id="{D0ECA064-F3DA-A05B-2024-83540114F3A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408920" y="733689"/>
            <a:ext cx="487680" cy="487680"/>
          </a:xfrm>
          <a:prstGeom prst="rect">
            <a:avLst/>
          </a:prstGeom>
        </p:spPr>
      </p:pic>
      <p:pic>
        <p:nvPicPr>
          <p:cNvPr id="11" name="Graphic 10">
            <a:extLst>
              <a:ext uri="{FF2B5EF4-FFF2-40B4-BE49-F238E27FC236}">
                <a16:creationId xmlns:a16="http://schemas.microsoft.com/office/drawing/2014/main" id="{8C6AB0F9-05AF-4C0F-257A-A566C7F9EE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148" y="3851057"/>
            <a:ext cx="3975511" cy="2507283"/>
          </a:xfrm>
          <a:prstGeom prst="rect">
            <a:avLst/>
          </a:prstGeom>
        </p:spPr>
      </p:pic>
      <p:pic>
        <p:nvPicPr>
          <p:cNvPr id="12" name="Picture 11" descr="A group of electronic components on a white paper&#10;&#10;AI-generated content may be incorrect.">
            <a:extLst>
              <a:ext uri="{FF2B5EF4-FFF2-40B4-BE49-F238E27FC236}">
                <a16:creationId xmlns:a16="http://schemas.microsoft.com/office/drawing/2014/main" id="{D0639788-5CD3-8500-C6A8-5AB4068B08DC}"/>
              </a:ext>
            </a:extLst>
          </p:cNvPr>
          <p:cNvPicPr>
            <a:picLocks noChangeAspect="1"/>
          </p:cNvPicPr>
          <p:nvPr/>
        </p:nvPicPr>
        <p:blipFill>
          <a:blip r:embed="rId9"/>
          <a:srcRect l="19259" t="22158" r="55693" b="56421"/>
          <a:stretch>
            <a:fillRect/>
          </a:stretch>
        </p:blipFill>
        <p:spPr>
          <a:xfrm rot="16200000">
            <a:off x="3711230" y="735852"/>
            <a:ext cx="906700" cy="1033883"/>
          </a:xfrm>
          <a:prstGeom prst="rect">
            <a:avLst/>
          </a:prstGeom>
        </p:spPr>
      </p:pic>
      <p:cxnSp>
        <p:nvCxnSpPr>
          <p:cNvPr id="13" name="Connector: Elbow 12">
            <a:extLst>
              <a:ext uri="{FF2B5EF4-FFF2-40B4-BE49-F238E27FC236}">
                <a16:creationId xmlns:a16="http://schemas.microsoft.com/office/drawing/2014/main" id="{7F510546-E2D8-3BB5-A318-C8ED7F833DDD}"/>
              </a:ext>
            </a:extLst>
          </p:cNvPr>
          <p:cNvCxnSpPr>
            <a:cxnSpLocks/>
            <a:stCxn id="12" idx="1"/>
          </p:cNvCxnSpPr>
          <p:nvPr/>
        </p:nvCxnSpPr>
        <p:spPr>
          <a:xfrm rot="5400000">
            <a:off x="2388484" y="1814021"/>
            <a:ext cx="1883974" cy="1668220"/>
          </a:xfrm>
          <a:prstGeom prst="bentConnector3">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7413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06B75-0066-093A-E56F-01CA1EC5BC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186E8D-C94B-157A-7F22-F122134F9B74}"/>
              </a:ext>
            </a:extLst>
          </p:cNvPr>
          <p:cNvSpPr>
            <a:spLocks noGrp="1"/>
          </p:cNvSpPr>
          <p:nvPr>
            <p:ph type="title"/>
          </p:nvPr>
        </p:nvSpPr>
        <p:spPr>
          <a:xfrm>
            <a:off x="72148" y="153726"/>
            <a:ext cx="11376025" cy="1065742"/>
          </a:xfrm>
        </p:spPr>
        <p:txBody>
          <a:bodyPr/>
          <a:lstStyle/>
          <a:p>
            <a:pPr algn="ctr"/>
            <a:r>
              <a:rPr lang="en-US" dirty="0"/>
              <a:t>Delta-Sigma ADC – First Attempt</a:t>
            </a:r>
            <a:endParaRPr lang="en-GB" dirty="0"/>
          </a:p>
        </p:txBody>
      </p:sp>
      <p:sp>
        <p:nvSpPr>
          <p:cNvPr id="3" name="Date Placeholder 2">
            <a:extLst>
              <a:ext uri="{FF2B5EF4-FFF2-40B4-BE49-F238E27FC236}">
                <a16:creationId xmlns:a16="http://schemas.microsoft.com/office/drawing/2014/main" id="{C0AC9E43-79FE-4238-DA95-BAED3AFF3780}"/>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2C7ACAF1-2B21-7B18-97F7-75C94D1752B7}"/>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D0A883D5-8336-BE7A-2424-CAC1F47DD5D1}"/>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7" name="Content Placeholder 1">
            <a:extLst>
              <a:ext uri="{FF2B5EF4-FFF2-40B4-BE49-F238E27FC236}">
                <a16:creationId xmlns:a16="http://schemas.microsoft.com/office/drawing/2014/main" id="{0429DA6C-FE30-DD26-245B-88E0BE86C6F6}"/>
              </a:ext>
            </a:extLst>
          </p:cNvPr>
          <p:cNvSpPr txBox="1">
            <a:spLocks/>
          </p:cNvSpPr>
          <p:nvPr/>
        </p:nvSpPr>
        <p:spPr>
          <a:xfrm>
            <a:off x="160839" y="730693"/>
            <a:ext cx="3471361" cy="2142985"/>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b="1" dirty="0"/>
              <a:t>Idea: emulate ASIC </a:t>
            </a:r>
          </a:p>
          <a:p>
            <a:pPr marL="342900" lvl="1" indent="-342900"/>
            <a:r>
              <a:rPr lang="en-US" b="1" dirty="0"/>
              <a:t>Current mirror + capacitor with current MUX + capacitor</a:t>
            </a:r>
          </a:p>
          <a:p>
            <a:pPr marL="0" lvl="1" indent="0">
              <a:buNone/>
            </a:pPr>
            <a:r>
              <a:rPr lang="en-US" b="1" dirty="0"/>
              <a:t>Limitation: </a:t>
            </a:r>
          </a:p>
          <a:p>
            <a:pPr marL="285750" lvl="1" indent="-285750"/>
            <a:r>
              <a:rPr lang="en-US" b="1" dirty="0"/>
              <a:t>Dynamic characteristics of the current source.</a:t>
            </a:r>
          </a:p>
          <a:p>
            <a:pPr marL="0" lvl="1" indent="0">
              <a:buNone/>
            </a:pPr>
            <a:r>
              <a:rPr lang="en-US" b="1" dirty="0"/>
              <a:t>Solution:</a:t>
            </a:r>
          </a:p>
          <a:p>
            <a:pPr marL="342900" lvl="1" indent="-342900">
              <a:buFont typeface="Arial" panose="020B0604020202020204" pitchFamily="34" charset="0"/>
              <a:buChar char="•"/>
            </a:pPr>
            <a:r>
              <a:rPr lang="en-US" b="1" dirty="0"/>
              <a:t>Eliminate the MUX</a:t>
            </a:r>
          </a:p>
          <a:p>
            <a:pPr marL="667050" lvl="2" indent="-342900"/>
            <a:endParaRPr lang="en-US" b="1" dirty="0"/>
          </a:p>
        </p:txBody>
      </p:sp>
      <p:sp>
        <p:nvSpPr>
          <p:cNvPr id="16" name="Content Placeholder 1">
            <a:extLst>
              <a:ext uri="{FF2B5EF4-FFF2-40B4-BE49-F238E27FC236}">
                <a16:creationId xmlns:a16="http://schemas.microsoft.com/office/drawing/2014/main" id="{96A4D146-1B6F-0452-304E-F37D06E683B9}"/>
              </a:ext>
            </a:extLst>
          </p:cNvPr>
          <p:cNvSpPr txBox="1">
            <a:spLocks/>
          </p:cNvSpPr>
          <p:nvPr/>
        </p:nvSpPr>
        <p:spPr>
          <a:xfrm>
            <a:off x="3013776" y="6000542"/>
            <a:ext cx="9304603" cy="875121"/>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b="1" dirty="0"/>
              <a:t> </a:t>
            </a:r>
          </a:p>
          <a:p>
            <a:pPr marL="667050" lvl="2" indent="-342900"/>
            <a:endParaRPr lang="en-US" b="1" dirty="0"/>
          </a:p>
        </p:txBody>
      </p:sp>
      <p:pic>
        <p:nvPicPr>
          <p:cNvPr id="9" name="Graphic 8">
            <a:extLst>
              <a:ext uri="{FF2B5EF4-FFF2-40B4-BE49-F238E27FC236}">
                <a16:creationId xmlns:a16="http://schemas.microsoft.com/office/drawing/2014/main" id="{1CEBCFE9-1D5D-C076-6804-87D75DDD7AE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95800" y="1500906"/>
            <a:ext cx="7598872" cy="4499635"/>
          </a:xfrm>
          <a:prstGeom prst="rect">
            <a:avLst/>
          </a:prstGeom>
        </p:spPr>
      </p:pic>
      <p:pic>
        <p:nvPicPr>
          <p:cNvPr id="6" name="Graphic 5">
            <a:extLst>
              <a:ext uri="{FF2B5EF4-FFF2-40B4-BE49-F238E27FC236}">
                <a16:creationId xmlns:a16="http://schemas.microsoft.com/office/drawing/2014/main" id="{7652220F-CEE0-FB08-7AF2-10CB0B5D22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324780" y="106892"/>
            <a:ext cx="1768160" cy="1114477"/>
          </a:xfrm>
          <a:prstGeom prst="rect">
            <a:avLst/>
          </a:prstGeom>
        </p:spPr>
      </p:pic>
      <p:pic>
        <p:nvPicPr>
          <p:cNvPr id="8" name="Graphic 7">
            <a:extLst>
              <a:ext uri="{FF2B5EF4-FFF2-40B4-BE49-F238E27FC236}">
                <a16:creationId xmlns:a16="http://schemas.microsoft.com/office/drawing/2014/main" id="{49419E36-02EF-C359-1ABF-5FC1E6FFA68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08920" y="733689"/>
            <a:ext cx="487680" cy="487680"/>
          </a:xfrm>
          <a:prstGeom prst="rect">
            <a:avLst/>
          </a:prstGeom>
        </p:spPr>
      </p:pic>
      <p:pic>
        <p:nvPicPr>
          <p:cNvPr id="11" name="Graphic 10">
            <a:extLst>
              <a:ext uri="{FF2B5EF4-FFF2-40B4-BE49-F238E27FC236}">
                <a16:creationId xmlns:a16="http://schemas.microsoft.com/office/drawing/2014/main" id="{5EF48EB8-E2A1-B48D-E9ED-D46EEC68A11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148" y="3851057"/>
            <a:ext cx="3975511" cy="2507283"/>
          </a:xfrm>
          <a:prstGeom prst="rect">
            <a:avLst/>
          </a:prstGeom>
        </p:spPr>
      </p:pic>
      <p:pic>
        <p:nvPicPr>
          <p:cNvPr id="12" name="Picture 11" descr="A group of electronic components on a white paper&#10;&#10;AI-generated content may be incorrect.">
            <a:extLst>
              <a:ext uri="{FF2B5EF4-FFF2-40B4-BE49-F238E27FC236}">
                <a16:creationId xmlns:a16="http://schemas.microsoft.com/office/drawing/2014/main" id="{026F9691-5646-9C83-B14A-EB3E5B7372DD}"/>
              </a:ext>
            </a:extLst>
          </p:cNvPr>
          <p:cNvPicPr>
            <a:picLocks noChangeAspect="1"/>
          </p:cNvPicPr>
          <p:nvPr/>
        </p:nvPicPr>
        <p:blipFill>
          <a:blip r:embed="rId11"/>
          <a:srcRect l="19259" t="22158" r="55693" b="56421"/>
          <a:stretch>
            <a:fillRect/>
          </a:stretch>
        </p:blipFill>
        <p:spPr>
          <a:xfrm rot="16200000">
            <a:off x="3711230" y="735852"/>
            <a:ext cx="906700" cy="1033883"/>
          </a:xfrm>
          <a:prstGeom prst="rect">
            <a:avLst/>
          </a:prstGeom>
        </p:spPr>
      </p:pic>
      <p:pic>
        <p:nvPicPr>
          <p:cNvPr id="14" name="Graphic 13">
            <a:extLst>
              <a:ext uri="{FF2B5EF4-FFF2-40B4-BE49-F238E27FC236}">
                <a16:creationId xmlns:a16="http://schemas.microsoft.com/office/drawing/2014/main" id="{63EA361B-DEC4-9FA4-B05E-6047FA90967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651691" y="4173855"/>
            <a:ext cx="428625" cy="247650"/>
          </a:xfrm>
          <a:prstGeom prst="rect">
            <a:avLst/>
          </a:prstGeom>
        </p:spPr>
      </p:pic>
    </p:spTree>
    <p:extLst>
      <p:ext uri="{BB962C8B-B14F-4D97-AF65-F5344CB8AC3E}">
        <p14:creationId xmlns:p14="http://schemas.microsoft.com/office/powerpoint/2010/main" val="4139944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2D370-EED1-5489-A41A-82D6CFC15C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F83009-2753-ADD0-4B0D-8CEFEFFE8C2F}"/>
              </a:ext>
            </a:extLst>
          </p:cNvPr>
          <p:cNvSpPr>
            <a:spLocks noGrp="1"/>
          </p:cNvSpPr>
          <p:nvPr>
            <p:ph type="title"/>
          </p:nvPr>
        </p:nvSpPr>
        <p:spPr>
          <a:xfrm>
            <a:off x="297426" y="165695"/>
            <a:ext cx="4616435" cy="2124280"/>
          </a:xfrm>
        </p:spPr>
        <p:txBody>
          <a:bodyPr/>
          <a:lstStyle/>
          <a:p>
            <a:r>
              <a:rPr lang="en-US" dirty="0"/>
              <a:t>Design Space Exploration</a:t>
            </a:r>
            <a:endParaRPr lang="en-GB" dirty="0"/>
          </a:p>
        </p:txBody>
      </p:sp>
      <p:sp>
        <p:nvSpPr>
          <p:cNvPr id="3" name="Date Placeholder 2">
            <a:extLst>
              <a:ext uri="{FF2B5EF4-FFF2-40B4-BE49-F238E27FC236}">
                <a16:creationId xmlns:a16="http://schemas.microsoft.com/office/drawing/2014/main" id="{2ABD0E94-6EAF-A573-5CA2-2FC0F16FF510}"/>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FE572927-0D7A-03C3-D1A9-313BBC44F8ED}"/>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CB07FE0B-5110-D40C-EE3F-AF034DA48A61}"/>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8" name="Graphic 7">
            <a:extLst>
              <a:ext uri="{FF2B5EF4-FFF2-40B4-BE49-F238E27FC236}">
                <a16:creationId xmlns:a16="http://schemas.microsoft.com/office/drawing/2014/main" id="{65231147-AD5B-BEC8-CC0C-E40EF2382E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8527" y="245632"/>
            <a:ext cx="3055236" cy="1815244"/>
          </a:xfrm>
          <a:prstGeom prst="rect">
            <a:avLst/>
          </a:prstGeom>
        </p:spPr>
      </p:pic>
      <p:pic>
        <p:nvPicPr>
          <p:cNvPr id="10" name="Graphic 9">
            <a:extLst>
              <a:ext uri="{FF2B5EF4-FFF2-40B4-BE49-F238E27FC236}">
                <a16:creationId xmlns:a16="http://schemas.microsoft.com/office/drawing/2014/main" id="{6F9DDA52-AA16-8DE4-288A-E0FF946819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37998" y="2186940"/>
            <a:ext cx="1062790" cy="621515"/>
          </a:xfrm>
          <a:prstGeom prst="rect">
            <a:avLst/>
          </a:prstGeom>
        </p:spPr>
      </p:pic>
      <p:pic>
        <p:nvPicPr>
          <p:cNvPr id="12" name="Graphic 11">
            <a:extLst>
              <a:ext uri="{FF2B5EF4-FFF2-40B4-BE49-F238E27FC236}">
                <a16:creationId xmlns:a16="http://schemas.microsoft.com/office/drawing/2014/main" id="{FFF8DE93-6101-973E-F70B-354CCE3768F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556874" y="2193351"/>
            <a:ext cx="897129" cy="524637"/>
          </a:xfrm>
          <a:prstGeom prst="rect">
            <a:avLst/>
          </a:prstGeom>
        </p:spPr>
      </p:pic>
      <p:pic>
        <p:nvPicPr>
          <p:cNvPr id="14" name="Graphic 13">
            <a:extLst>
              <a:ext uri="{FF2B5EF4-FFF2-40B4-BE49-F238E27FC236}">
                <a16:creationId xmlns:a16="http://schemas.microsoft.com/office/drawing/2014/main" id="{9B2674A9-3061-7E9D-C60F-27A636C3CFC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170639" y="253172"/>
            <a:ext cx="4029812" cy="1601913"/>
          </a:xfrm>
          <a:prstGeom prst="rect">
            <a:avLst/>
          </a:prstGeom>
        </p:spPr>
      </p:pic>
      <p:sp>
        <p:nvSpPr>
          <p:cNvPr id="7" name="TextBox 6">
            <a:extLst>
              <a:ext uri="{FF2B5EF4-FFF2-40B4-BE49-F238E27FC236}">
                <a16:creationId xmlns:a16="http://schemas.microsoft.com/office/drawing/2014/main" id="{25DF000B-CB60-7F7E-DE10-FA87DE3176C4}"/>
              </a:ext>
            </a:extLst>
          </p:cNvPr>
          <p:cNvSpPr txBox="1"/>
          <p:nvPr/>
        </p:nvSpPr>
        <p:spPr>
          <a:xfrm>
            <a:off x="6120359" y="27195"/>
            <a:ext cx="1654299" cy="276999"/>
          </a:xfrm>
          <a:prstGeom prst="rect">
            <a:avLst/>
          </a:prstGeom>
          <a:noFill/>
        </p:spPr>
        <p:txBody>
          <a:bodyPr wrap="none" lIns="0" tIns="0" rIns="0" bIns="0" rtlCol="0">
            <a:spAutoFit/>
          </a:bodyPr>
          <a:lstStyle/>
          <a:p>
            <a:pPr algn="l"/>
            <a:r>
              <a:rPr lang="en-US" dirty="0">
                <a:solidFill>
                  <a:srgbClr val="303030"/>
                </a:solidFill>
              </a:rPr>
              <a:t>Current steering</a:t>
            </a:r>
            <a:endParaRPr lang="en-GB" dirty="0">
              <a:solidFill>
                <a:srgbClr val="303030"/>
              </a:solidFill>
            </a:endParaRPr>
          </a:p>
        </p:txBody>
      </p:sp>
      <p:sp>
        <p:nvSpPr>
          <p:cNvPr id="16" name="Rectangle 15">
            <a:extLst>
              <a:ext uri="{FF2B5EF4-FFF2-40B4-BE49-F238E27FC236}">
                <a16:creationId xmlns:a16="http://schemas.microsoft.com/office/drawing/2014/main" id="{10B25884-0D57-A33F-E624-BF1AC7AE8E98}"/>
              </a:ext>
            </a:extLst>
          </p:cNvPr>
          <p:cNvSpPr/>
          <p:nvPr/>
        </p:nvSpPr>
        <p:spPr>
          <a:xfrm>
            <a:off x="4259580" y="0"/>
            <a:ext cx="7879080" cy="2186940"/>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17" name="Picture 16" descr="A group of electronic components on a white paper&#10;&#10;AI-generated content may be incorrect.">
            <a:extLst>
              <a:ext uri="{FF2B5EF4-FFF2-40B4-BE49-F238E27FC236}">
                <a16:creationId xmlns:a16="http://schemas.microsoft.com/office/drawing/2014/main" id="{C0767F7E-5320-DEDA-EACF-3E406A63474D}"/>
              </a:ext>
            </a:extLst>
          </p:cNvPr>
          <p:cNvPicPr>
            <a:picLocks noChangeAspect="1"/>
          </p:cNvPicPr>
          <p:nvPr/>
        </p:nvPicPr>
        <p:blipFill>
          <a:blip r:embed="rId11"/>
          <a:srcRect l="9877" t="22751" r="57254" b="16810"/>
          <a:stretch>
            <a:fillRect/>
          </a:stretch>
        </p:blipFill>
        <p:spPr>
          <a:xfrm rot="16200000">
            <a:off x="5295393" y="1567466"/>
            <a:ext cx="1841503" cy="4514853"/>
          </a:xfrm>
          <a:prstGeom prst="rect">
            <a:avLst/>
          </a:prstGeom>
        </p:spPr>
      </p:pic>
    </p:spTree>
    <p:extLst>
      <p:ext uri="{BB962C8B-B14F-4D97-AF65-F5344CB8AC3E}">
        <p14:creationId xmlns:p14="http://schemas.microsoft.com/office/powerpoint/2010/main" val="561215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FFDD2-FC37-39B4-48D2-3EF6457E7AFB}"/>
            </a:ext>
          </a:extLst>
        </p:cNvPr>
        <p:cNvGrpSpPr/>
        <p:nvPr/>
      </p:nvGrpSpPr>
      <p:grpSpPr>
        <a:xfrm>
          <a:off x="0" y="0"/>
          <a:ext cx="0" cy="0"/>
          <a:chOff x="0" y="0"/>
          <a:chExt cx="0" cy="0"/>
        </a:xfrm>
      </p:grpSpPr>
      <p:pic>
        <p:nvPicPr>
          <p:cNvPr id="15" name="Graphic 14">
            <a:extLst>
              <a:ext uri="{FF2B5EF4-FFF2-40B4-BE49-F238E27FC236}">
                <a16:creationId xmlns:a16="http://schemas.microsoft.com/office/drawing/2014/main" id="{2700658C-F65D-D953-0C65-7061BCEF4E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8527" y="245632"/>
            <a:ext cx="3055236" cy="1815244"/>
          </a:xfrm>
          <a:prstGeom prst="rect">
            <a:avLst/>
          </a:prstGeom>
        </p:spPr>
      </p:pic>
      <p:pic>
        <p:nvPicPr>
          <p:cNvPr id="21" name="Graphic 20">
            <a:extLst>
              <a:ext uri="{FF2B5EF4-FFF2-40B4-BE49-F238E27FC236}">
                <a16:creationId xmlns:a16="http://schemas.microsoft.com/office/drawing/2014/main" id="{4FB67814-44D3-835D-C360-D185EDBB51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70639" y="253172"/>
            <a:ext cx="4029812" cy="1601913"/>
          </a:xfrm>
          <a:prstGeom prst="rect">
            <a:avLst/>
          </a:prstGeom>
        </p:spPr>
      </p:pic>
      <p:sp>
        <p:nvSpPr>
          <p:cNvPr id="23" name="TextBox 22">
            <a:extLst>
              <a:ext uri="{FF2B5EF4-FFF2-40B4-BE49-F238E27FC236}">
                <a16:creationId xmlns:a16="http://schemas.microsoft.com/office/drawing/2014/main" id="{D80B3C4F-98EE-3137-4045-98D81E3465BA}"/>
              </a:ext>
            </a:extLst>
          </p:cNvPr>
          <p:cNvSpPr txBox="1"/>
          <p:nvPr/>
        </p:nvSpPr>
        <p:spPr>
          <a:xfrm>
            <a:off x="6120359" y="27195"/>
            <a:ext cx="1654299" cy="276999"/>
          </a:xfrm>
          <a:prstGeom prst="rect">
            <a:avLst/>
          </a:prstGeom>
          <a:noFill/>
        </p:spPr>
        <p:txBody>
          <a:bodyPr wrap="none" lIns="0" tIns="0" rIns="0" bIns="0" rtlCol="0">
            <a:spAutoFit/>
          </a:bodyPr>
          <a:lstStyle/>
          <a:p>
            <a:pPr algn="l"/>
            <a:r>
              <a:rPr lang="en-US" dirty="0">
                <a:solidFill>
                  <a:srgbClr val="303030"/>
                </a:solidFill>
              </a:rPr>
              <a:t>Current steering</a:t>
            </a:r>
            <a:endParaRPr lang="en-GB" dirty="0">
              <a:solidFill>
                <a:srgbClr val="303030"/>
              </a:solidFill>
            </a:endParaRPr>
          </a:p>
        </p:txBody>
      </p:sp>
      <p:sp>
        <p:nvSpPr>
          <p:cNvPr id="24" name="Rectangle 23">
            <a:extLst>
              <a:ext uri="{FF2B5EF4-FFF2-40B4-BE49-F238E27FC236}">
                <a16:creationId xmlns:a16="http://schemas.microsoft.com/office/drawing/2014/main" id="{4ECFDDED-0916-A184-38D3-8AB0D0E2B652}"/>
              </a:ext>
            </a:extLst>
          </p:cNvPr>
          <p:cNvSpPr/>
          <p:nvPr/>
        </p:nvSpPr>
        <p:spPr>
          <a:xfrm>
            <a:off x="4259580" y="0"/>
            <a:ext cx="7879080" cy="2186940"/>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6" name="Graphic 5">
            <a:extLst>
              <a:ext uri="{FF2B5EF4-FFF2-40B4-BE49-F238E27FC236}">
                <a16:creationId xmlns:a16="http://schemas.microsoft.com/office/drawing/2014/main" id="{B95A5396-DEEA-5879-26C7-88564C577F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37999" y="2248129"/>
            <a:ext cx="3728612" cy="2047778"/>
          </a:xfrm>
          <a:prstGeom prst="rect">
            <a:avLst/>
          </a:prstGeom>
        </p:spPr>
      </p:pic>
      <p:sp>
        <p:nvSpPr>
          <p:cNvPr id="2" name="Title 1">
            <a:extLst>
              <a:ext uri="{FF2B5EF4-FFF2-40B4-BE49-F238E27FC236}">
                <a16:creationId xmlns:a16="http://schemas.microsoft.com/office/drawing/2014/main" id="{63FBEA6A-BCAE-B09F-7BCF-5D6DED561C94}"/>
              </a:ext>
            </a:extLst>
          </p:cNvPr>
          <p:cNvSpPr>
            <a:spLocks noGrp="1"/>
          </p:cNvSpPr>
          <p:nvPr>
            <p:ph type="title"/>
          </p:nvPr>
        </p:nvSpPr>
        <p:spPr>
          <a:xfrm>
            <a:off x="297426" y="165695"/>
            <a:ext cx="4616435" cy="2124280"/>
          </a:xfrm>
        </p:spPr>
        <p:txBody>
          <a:bodyPr/>
          <a:lstStyle/>
          <a:p>
            <a:r>
              <a:rPr lang="en-US" dirty="0"/>
              <a:t>Design Space Exploration</a:t>
            </a:r>
            <a:endParaRPr lang="en-GB" dirty="0"/>
          </a:p>
        </p:txBody>
      </p:sp>
      <p:sp>
        <p:nvSpPr>
          <p:cNvPr id="3" name="Date Placeholder 2">
            <a:extLst>
              <a:ext uri="{FF2B5EF4-FFF2-40B4-BE49-F238E27FC236}">
                <a16:creationId xmlns:a16="http://schemas.microsoft.com/office/drawing/2014/main" id="{5489245D-191C-245E-D529-5084ED174F79}"/>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159F0EF1-BCEC-7755-C1B1-181A5CC8803A}"/>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B7892692-67E1-285A-A8A9-6F83236EEEE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8" name="Graphic 17">
            <a:extLst>
              <a:ext uri="{FF2B5EF4-FFF2-40B4-BE49-F238E27FC236}">
                <a16:creationId xmlns:a16="http://schemas.microsoft.com/office/drawing/2014/main" id="{28883850-7384-A4D6-2BAF-A87A026533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30514" y="2321653"/>
            <a:ext cx="3208531" cy="1655194"/>
          </a:xfrm>
          <a:prstGeom prst="rect">
            <a:avLst/>
          </a:prstGeom>
        </p:spPr>
      </p:pic>
      <p:pic>
        <p:nvPicPr>
          <p:cNvPr id="20" name="Graphic 19">
            <a:extLst>
              <a:ext uri="{FF2B5EF4-FFF2-40B4-BE49-F238E27FC236}">
                <a16:creationId xmlns:a16="http://schemas.microsoft.com/office/drawing/2014/main" id="{2F7C0E19-864B-E73C-5FA3-31B7A97F712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5617" y="4214596"/>
            <a:ext cx="5118874" cy="2034832"/>
          </a:xfrm>
          <a:prstGeom prst="rect">
            <a:avLst/>
          </a:prstGeom>
        </p:spPr>
      </p:pic>
      <p:pic>
        <p:nvPicPr>
          <p:cNvPr id="22" name="Graphic 21">
            <a:extLst>
              <a:ext uri="{FF2B5EF4-FFF2-40B4-BE49-F238E27FC236}">
                <a16:creationId xmlns:a16="http://schemas.microsoft.com/office/drawing/2014/main" id="{78ABC46E-992A-A7ED-CAD0-3C27A63AA1F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947508" y="4295907"/>
            <a:ext cx="5118875" cy="2034833"/>
          </a:xfrm>
          <a:prstGeom prst="rect">
            <a:avLst/>
          </a:prstGeom>
        </p:spPr>
      </p:pic>
      <p:sp>
        <p:nvSpPr>
          <p:cNvPr id="9" name="TextBox 8">
            <a:extLst>
              <a:ext uri="{FF2B5EF4-FFF2-40B4-BE49-F238E27FC236}">
                <a16:creationId xmlns:a16="http://schemas.microsoft.com/office/drawing/2014/main" id="{61B4EF23-61A9-10D9-6753-3B1177FE7840}"/>
              </a:ext>
            </a:extLst>
          </p:cNvPr>
          <p:cNvSpPr txBox="1"/>
          <p:nvPr/>
        </p:nvSpPr>
        <p:spPr>
          <a:xfrm>
            <a:off x="197891" y="2216724"/>
            <a:ext cx="1641475" cy="553998"/>
          </a:xfrm>
          <a:prstGeom prst="rect">
            <a:avLst/>
          </a:prstGeom>
          <a:noFill/>
        </p:spPr>
        <p:txBody>
          <a:bodyPr wrap="none" lIns="0" tIns="0" rIns="0" bIns="0" rtlCol="0">
            <a:spAutoFit/>
          </a:bodyPr>
          <a:lstStyle/>
          <a:p>
            <a:pPr algn="l"/>
            <a:r>
              <a:rPr lang="en-US" dirty="0">
                <a:solidFill>
                  <a:srgbClr val="303030"/>
                </a:solidFill>
              </a:rPr>
              <a:t>Resistor Driven </a:t>
            </a:r>
          </a:p>
          <a:p>
            <a:pPr algn="l"/>
            <a:r>
              <a:rPr lang="en-US" dirty="0">
                <a:solidFill>
                  <a:srgbClr val="303030"/>
                </a:solidFill>
              </a:rPr>
              <a:t>Unipolar</a:t>
            </a:r>
            <a:endParaRPr lang="en-GB" dirty="0">
              <a:solidFill>
                <a:srgbClr val="303030"/>
              </a:solidFill>
            </a:endParaRPr>
          </a:p>
        </p:txBody>
      </p:sp>
      <p:sp>
        <p:nvSpPr>
          <p:cNvPr id="11" name="TextBox 10">
            <a:extLst>
              <a:ext uri="{FF2B5EF4-FFF2-40B4-BE49-F238E27FC236}">
                <a16:creationId xmlns:a16="http://schemas.microsoft.com/office/drawing/2014/main" id="{96E9EE24-DB06-207A-8D79-1B67C75043E7}"/>
              </a:ext>
            </a:extLst>
          </p:cNvPr>
          <p:cNvSpPr txBox="1"/>
          <p:nvPr/>
        </p:nvSpPr>
        <p:spPr>
          <a:xfrm>
            <a:off x="6674635" y="2266877"/>
            <a:ext cx="1641475" cy="553998"/>
          </a:xfrm>
          <a:prstGeom prst="rect">
            <a:avLst/>
          </a:prstGeom>
          <a:noFill/>
        </p:spPr>
        <p:txBody>
          <a:bodyPr wrap="none" lIns="0" tIns="0" rIns="0" bIns="0" rtlCol="0">
            <a:spAutoFit/>
          </a:bodyPr>
          <a:lstStyle/>
          <a:p>
            <a:pPr algn="l"/>
            <a:r>
              <a:rPr lang="en-US" dirty="0">
                <a:solidFill>
                  <a:srgbClr val="303030"/>
                </a:solidFill>
              </a:rPr>
              <a:t>Resistor Driven </a:t>
            </a:r>
          </a:p>
          <a:p>
            <a:pPr algn="l"/>
            <a:r>
              <a:rPr lang="en-US" dirty="0">
                <a:solidFill>
                  <a:srgbClr val="303030"/>
                </a:solidFill>
              </a:rPr>
              <a:t>Bipolar</a:t>
            </a:r>
            <a:endParaRPr lang="en-GB" dirty="0">
              <a:solidFill>
                <a:srgbClr val="303030"/>
              </a:solidFill>
            </a:endParaRPr>
          </a:p>
        </p:txBody>
      </p:sp>
      <p:sp>
        <p:nvSpPr>
          <p:cNvPr id="25" name="Rectangle 24">
            <a:extLst>
              <a:ext uri="{FF2B5EF4-FFF2-40B4-BE49-F238E27FC236}">
                <a16:creationId xmlns:a16="http://schemas.microsoft.com/office/drawing/2014/main" id="{E781F54B-2FA4-33FD-FEED-3F92D27FBF7E}"/>
              </a:ext>
            </a:extLst>
          </p:cNvPr>
          <p:cNvSpPr/>
          <p:nvPr/>
        </p:nvSpPr>
        <p:spPr>
          <a:xfrm>
            <a:off x="125617" y="2216724"/>
            <a:ext cx="5958840" cy="4136485"/>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7" name="Rectangle 26">
            <a:extLst>
              <a:ext uri="{FF2B5EF4-FFF2-40B4-BE49-F238E27FC236}">
                <a16:creationId xmlns:a16="http://schemas.microsoft.com/office/drawing/2014/main" id="{8637780F-CE9A-B783-C813-AF2CAC3A93F1}"/>
              </a:ext>
            </a:extLst>
          </p:cNvPr>
          <p:cNvSpPr/>
          <p:nvPr/>
        </p:nvSpPr>
        <p:spPr>
          <a:xfrm>
            <a:off x="6179820" y="2225605"/>
            <a:ext cx="5958840" cy="4111989"/>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9" name="Oval 28">
            <a:extLst>
              <a:ext uri="{FF2B5EF4-FFF2-40B4-BE49-F238E27FC236}">
                <a16:creationId xmlns:a16="http://schemas.microsoft.com/office/drawing/2014/main" id="{1DD32CD0-67E0-117F-304C-3E2EFD80807D}"/>
              </a:ext>
            </a:extLst>
          </p:cNvPr>
          <p:cNvSpPr/>
          <p:nvPr/>
        </p:nvSpPr>
        <p:spPr>
          <a:xfrm>
            <a:off x="2804160" y="2825002"/>
            <a:ext cx="1135380" cy="1062138"/>
          </a:xfrm>
          <a:prstGeom prst="ellipse">
            <a:avLst/>
          </a:prstGeom>
          <a:noFill/>
          <a:ln w="9525" cap="flat" cmpd="sng" algn="ctr">
            <a:solidFill>
              <a:srgbClr val="FF0000"/>
            </a:solidFill>
            <a:prstDash val="sysDot"/>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0" name="Oval 29">
            <a:extLst>
              <a:ext uri="{FF2B5EF4-FFF2-40B4-BE49-F238E27FC236}">
                <a16:creationId xmlns:a16="http://schemas.microsoft.com/office/drawing/2014/main" id="{74482691-9E61-2512-7D9E-9E1CC5720159}"/>
              </a:ext>
            </a:extLst>
          </p:cNvPr>
          <p:cNvSpPr/>
          <p:nvPr/>
        </p:nvSpPr>
        <p:spPr>
          <a:xfrm>
            <a:off x="9822470" y="2965548"/>
            <a:ext cx="943465" cy="959839"/>
          </a:xfrm>
          <a:prstGeom prst="ellipse">
            <a:avLst/>
          </a:prstGeom>
          <a:noFill/>
          <a:ln w="9525" cap="flat" cmpd="sng" algn="ctr">
            <a:solidFill>
              <a:srgbClr val="FF0000"/>
            </a:solidFill>
            <a:prstDash val="sysDot"/>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857269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5C436-44C0-36F6-8904-356926AB47F8}"/>
            </a:ext>
          </a:extLst>
        </p:cNvPr>
        <p:cNvGrpSpPr/>
        <p:nvPr/>
      </p:nvGrpSpPr>
      <p:grpSpPr>
        <a:xfrm>
          <a:off x="0" y="0"/>
          <a:ext cx="0" cy="0"/>
          <a:chOff x="0" y="0"/>
          <a:chExt cx="0" cy="0"/>
        </a:xfrm>
      </p:grpSpPr>
      <p:pic>
        <p:nvPicPr>
          <p:cNvPr id="15" name="Graphic 14">
            <a:extLst>
              <a:ext uri="{FF2B5EF4-FFF2-40B4-BE49-F238E27FC236}">
                <a16:creationId xmlns:a16="http://schemas.microsoft.com/office/drawing/2014/main" id="{1AD924A4-6923-C69A-EFB4-ECD86FB471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8527" y="245632"/>
            <a:ext cx="3055236" cy="1815244"/>
          </a:xfrm>
          <a:prstGeom prst="rect">
            <a:avLst/>
          </a:prstGeom>
        </p:spPr>
      </p:pic>
      <p:pic>
        <p:nvPicPr>
          <p:cNvPr id="21" name="Graphic 20">
            <a:extLst>
              <a:ext uri="{FF2B5EF4-FFF2-40B4-BE49-F238E27FC236}">
                <a16:creationId xmlns:a16="http://schemas.microsoft.com/office/drawing/2014/main" id="{7C239EF6-059C-2A8E-8A63-0D86807B342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70639" y="253172"/>
            <a:ext cx="4029812" cy="1601913"/>
          </a:xfrm>
          <a:prstGeom prst="rect">
            <a:avLst/>
          </a:prstGeom>
        </p:spPr>
      </p:pic>
      <p:sp>
        <p:nvSpPr>
          <p:cNvPr id="23" name="TextBox 22">
            <a:extLst>
              <a:ext uri="{FF2B5EF4-FFF2-40B4-BE49-F238E27FC236}">
                <a16:creationId xmlns:a16="http://schemas.microsoft.com/office/drawing/2014/main" id="{325282DC-FAF7-A454-94F4-4B3E0910CFC2}"/>
              </a:ext>
            </a:extLst>
          </p:cNvPr>
          <p:cNvSpPr txBox="1"/>
          <p:nvPr/>
        </p:nvSpPr>
        <p:spPr>
          <a:xfrm>
            <a:off x="6120359" y="27195"/>
            <a:ext cx="1654299" cy="276999"/>
          </a:xfrm>
          <a:prstGeom prst="rect">
            <a:avLst/>
          </a:prstGeom>
          <a:noFill/>
        </p:spPr>
        <p:txBody>
          <a:bodyPr wrap="none" lIns="0" tIns="0" rIns="0" bIns="0" rtlCol="0">
            <a:spAutoFit/>
          </a:bodyPr>
          <a:lstStyle/>
          <a:p>
            <a:pPr algn="l"/>
            <a:r>
              <a:rPr lang="en-US" dirty="0">
                <a:solidFill>
                  <a:srgbClr val="303030"/>
                </a:solidFill>
              </a:rPr>
              <a:t>Current steering</a:t>
            </a:r>
            <a:endParaRPr lang="en-GB" dirty="0">
              <a:solidFill>
                <a:srgbClr val="303030"/>
              </a:solidFill>
            </a:endParaRPr>
          </a:p>
        </p:txBody>
      </p:sp>
      <p:sp>
        <p:nvSpPr>
          <p:cNvPr id="24" name="Rectangle 23">
            <a:extLst>
              <a:ext uri="{FF2B5EF4-FFF2-40B4-BE49-F238E27FC236}">
                <a16:creationId xmlns:a16="http://schemas.microsoft.com/office/drawing/2014/main" id="{74A31756-524A-2DEF-E9AD-88E722078854}"/>
              </a:ext>
            </a:extLst>
          </p:cNvPr>
          <p:cNvSpPr/>
          <p:nvPr/>
        </p:nvSpPr>
        <p:spPr>
          <a:xfrm>
            <a:off x="4259580" y="0"/>
            <a:ext cx="7879080" cy="2186940"/>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6" name="Graphic 5">
            <a:extLst>
              <a:ext uri="{FF2B5EF4-FFF2-40B4-BE49-F238E27FC236}">
                <a16:creationId xmlns:a16="http://schemas.microsoft.com/office/drawing/2014/main" id="{22B70EFD-D810-BE59-46E8-5286FC5938B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37999" y="2248129"/>
            <a:ext cx="3728612" cy="2047778"/>
          </a:xfrm>
          <a:prstGeom prst="rect">
            <a:avLst/>
          </a:prstGeom>
        </p:spPr>
      </p:pic>
      <p:sp>
        <p:nvSpPr>
          <p:cNvPr id="2" name="Title 1">
            <a:extLst>
              <a:ext uri="{FF2B5EF4-FFF2-40B4-BE49-F238E27FC236}">
                <a16:creationId xmlns:a16="http://schemas.microsoft.com/office/drawing/2014/main" id="{C863E143-2C24-C4DA-5E24-129DBCCCC626}"/>
              </a:ext>
            </a:extLst>
          </p:cNvPr>
          <p:cNvSpPr>
            <a:spLocks noGrp="1"/>
          </p:cNvSpPr>
          <p:nvPr>
            <p:ph type="title"/>
          </p:nvPr>
        </p:nvSpPr>
        <p:spPr>
          <a:xfrm>
            <a:off x="297426" y="165695"/>
            <a:ext cx="4616435" cy="2124280"/>
          </a:xfrm>
        </p:spPr>
        <p:txBody>
          <a:bodyPr/>
          <a:lstStyle/>
          <a:p>
            <a:r>
              <a:rPr lang="en-US" dirty="0"/>
              <a:t>Design Space Exploration</a:t>
            </a:r>
            <a:endParaRPr lang="en-GB" dirty="0"/>
          </a:p>
        </p:txBody>
      </p:sp>
      <p:sp>
        <p:nvSpPr>
          <p:cNvPr id="3" name="Date Placeholder 2">
            <a:extLst>
              <a:ext uri="{FF2B5EF4-FFF2-40B4-BE49-F238E27FC236}">
                <a16:creationId xmlns:a16="http://schemas.microsoft.com/office/drawing/2014/main" id="{92493439-9D66-A4D3-E66A-B0FA93EB77A6}"/>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0FA6FCF2-E81A-8F6D-C380-4D87D0785D3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02F67A1-C509-06DB-140B-F501709FAAD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18" name="Graphic 17">
            <a:extLst>
              <a:ext uri="{FF2B5EF4-FFF2-40B4-BE49-F238E27FC236}">
                <a16:creationId xmlns:a16="http://schemas.microsoft.com/office/drawing/2014/main" id="{9B80FD51-740B-F78A-F205-9E6B677E154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30514" y="2321653"/>
            <a:ext cx="3208531" cy="1655194"/>
          </a:xfrm>
          <a:prstGeom prst="rect">
            <a:avLst/>
          </a:prstGeom>
        </p:spPr>
      </p:pic>
      <p:pic>
        <p:nvPicPr>
          <p:cNvPr id="20" name="Graphic 19">
            <a:extLst>
              <a:ext uri="{FF2B5EF4-FFF2-40B4-BE49-F238E27FC236}">
                <a16:creationId xmlns:a16="http://schemas.microsoft.com/office/drawing/2014/main" id="{0FFEA236-3124-CBDA-BF41-E136006EA50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5617" y="4214596"/>
            <a:ext cx="5118874" cy="2034832"/>
          </a:xfrm>
          <a:prstGeom prst="rect">
            <a:avLst/>
          </a:prstGeom>
        </p:spPr>
      </p:pic>
      <p:pic>
        <p:nvPicPr>
          <p:cNvPr id="22" name="Graphic 21">
            <a:extLst>
              <a:ext uri="{FF2B5EF4-FFF2-40B4-BE49-F238E27FC236}">
                <a16:creationId xmlns:a16="http://schemas.microsoft.com/office/drawing/2014/main" id="{B1293A59-E8CC-BDB9-8AFD-ECE391E7C78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947508" y="4295907"/>
            <a:ext cx="5118875" cy="2034833"/>
          </a:xfrm>
          <a:prstGeom prst="rect">
            <a:avLst/>
          </a:prstGeom>
        </p:spPr>
      </p:pic>
      <p:sp>
        <p:nvSpPr>
          <p:cNvPr id="9" name="TextBox 8">
            <a:extLst>
              <a:ext uri="{FF2B5EF4-FFF2-40B4-BE49-F238E27FC236}">
                <a16:creationId xmlns:a16="http://schemas.microsoft.com/office/drawing/2014/main" id="{8F370D8E-DE46-2DDB-618B-C24FCD577B19}"/>
              </a:ext>
            </a:extLst>
          </p:cNvPr>
          <p:cNvSpPr txBox="1"/>
          <p:nvPr/>
        </p:nvSpPr>
        <p:spPr>
          <a:xfrm>
            <a:off x="197891" y="2216724"/>
            <a:ext cx="1641475" cy="553998"/>
          </a:xfrm>
          <a:prstGeom prst="rect">
            <a:avLst/>
          </a:prstGeom>
          <a:noFill/>
        </p:spPr>
        <p:txBody>
          <a:bodyPr wrap="none" lIns="0" tIns="0" rIns="0" bIns="0" rtlCol="0">
            <a:spAutoFit/>
          </a:bodyPr>
          <a:lstStyle/>
          <a:p>
            <a:pPr algn="l"/>
            <a:r>
              <a:rPr lang="en-US" dirty="0">
                <a:solidFill>
                  <a:srgbClr val="303030"/>
                </a:solidFill>
              </a:rPr>
              <a:t>Resistor Driven </a:t>
            </a:r>
          </a:p>
          <a:p>
            <a:pPr algn="l"/>
            <a:r>
              <a:rPr lang="en-US" dirty="0">
                <a:solidFill>
                  <a:srgbClr val="303030"/>
                </a:solidFill>
              </a:rPr>
              <a:t>Unipolar</a:t>
            </a:r>
            <a:endParaRPr lang="en-GB" dirty="0">
              <a:solidFill>
                <a:srgbClr val="303030"/>
              </a:solidFill>
            </a:endParaRPr>
          </a:p>
        </p:txBody>
      </p:sp>
      <p:sp>
        <p:nvSpPr>
          <p:cNvPr id="11" name="TextBox 10">
            <a:extLst>
              <a:ext uri="{FF2B5EF4-FFF2-40B4-BE49-F238E27FC236}">
                <a16:creationId xmlns:a16="http://schemas.microsoft.com/office/drawing/2014/main" id="{29AD68AC-9ED2-151A-D6D5-C229D78657DB}"/>
              </a:ext>
            </a:extLst>
          </p:cNvPr>
          <p:cNvSpPr txBox="1"/>
          <p:nvPr/>
        </p:nvSpPr>
        <p:spPr>
          <a:xfrm>
            <a:off x="6674635" y="2266877"/>
            <a:ext cx="1641475" cy="553998"/>
          </a:xfrm>
          <a:prstGeom prst="rect">
            <a:avLst/>
          </a:prstGeom>
          <a:noFill/>
        </p:spPr>
        <p:txBody>
          <a:bodyPr wrap="none" lIns="0" tIns="0" rIns="0" bIns="0" rtlCol="0">
            <a:spAutoFit/>
          </a:bodyPr>
          <a:lstStyle/>
          <a:p>
            <a:pPr algn="l"/>
            <a:r>
              <a:rPr lang="en-US" dirty="0">
                <a:solidFill>
                  <a:srgbClr val="303030"/>
                </a:solidFill>
              </a:rPr>
              <a:t>Resistor Driven </a:t>
            </a:r>
          </a:p>
          <a:p>
            <a:pPr algn="l"/>
            <a:r>
              <a:rPr lang="en-US" dirty="0">
                <a:solidFill>
                  <a:srgbClr val="303030"/>
                </a:solidFill>
              </a:rPr>
              <a:t>Bipolar</a:t>
            </a:r>
            <a:endParaRPr lang="en-GB" dirty="0">
              <a:solidFill>
                <a:srgbClr val="303030"/>
              </a:solidFill>
            </a:endParaRPr>
          </a:p>
        </p:txBody>
      </p:sp>
      <p:sp>
        <p:nvSpPr>
          <p:cNvPr id="25" name="Rectangle 24">
            <a:extLst>
              <a:ext uri="{FF2B5EF4-FFF2-40B4-BE49-F238E27FC236}">
                <a16:creationId xmlns:a16="http://schemas.microsoft.com/office/drawing/2014/main" id="{3F9D02B9-276F-AA95-A3AA-F72C9C3EDF91}"/>
              </a:ext>
            </a:extLst>
          </p:cNvPr>
          <p:cNvSpPr/>
          <p:nvPr/>
        </p:nvSpPr>
        <p:spPr>
          <a:xfrm>
            <a:off x="125617" y="2216724"/>
            <a:ext cx="5958840" cy="4136485"/>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7" name="Rectangle 26">
            <a:extLst>
              <a:ext uri="{FF2B5EF4-FFF2-40B4-BE49-F238E27FC236}">
                <a16:creationId xmlns:a16="http://schemas.microsoft.com/office/drawing/2014/main" id="{6E62CA31-534D-2577-17F4-1B182D19317C}"/>
              </a:ext>
            </a:extLst>
          </p:cNvPr>
          <p:cNvSpPr/>
          <p:nvPr/>
        </p:nvSpPr>
        <p:spPr>
          <a:xfrm>
            <a:off x="6179820" y="2225605"/>
            <a:ext cx="5958840" cy="4111989"/>
          </a:xfrm>
          <a:prstGeom prst="rect">
            <a:avLst/>
          </a:prstGeom>
          <a:noFill/>
          <a:ln w="9525" cap="flat" cmpd="sng" algn="ctr">
            <a:solidFill>
              <a:schemeClr val="bg2">
                <a:lumMod val="1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7" name="Graphic 6">
            <a:extLst>
              <a:ext uri="{FF2B5EF4-FFF2-40B4-BE49-F238E27FC236}">
                <a16:creationId xmlns:a16="http://schemas.microsoft.com/office/drawing/2014/main" id="{3BAE34F3-4987-CDC6-5A7C-4D80B6D8FB6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35511" y="2770722"/>
            <a:ext cx="5366985" cy="4025239"/>
          </a:xfrm>
          <a:prstGeom prst="rect">
            <a:avLst/>
          </a:prstGeom>
        </p:spPr>
      </p:pic>
      <p:pic>
        <p:nvPicPr>
          <p:cNvPr id="8" name="Graphic 7">
            <a:extLst>
              <a:ext uri="{FF2B5EF4-FFF2-40B4-BE49-F238E27FC236}">
                <a16:creationId xmlns:a16="http://schemas.microsoft.com/office/drawing/2014/main" id="{F2F560DF-4E86-F32E-A44A-6B9F68AD1BA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467159" y="2820875"/>
            <a:ext cx="5498772" cy="3916443"/>
          </a:xfrm>
          <a:prstGeom prst="rect">
            <a:avLst/>
          </a:prstGeom>
        </p:spPr>
      </p:pic>
      <p:pic>
        <p:nvPicPr>
          <p:cNvPr id="10" name="Picture 9" descr="A group of electronic components on a white paper&#10;&#10;AI-generated content may be incorrect.">
            <a:extLst>
              <a:ext uri="{FF2B5EF4-FFF2-40B4-BE49-F238E27FC236}">
                <a16:creationId xmlns:a16="http://schemas.microsoft.com/office/drawing/2014/main" id="{F78FC8CD-597A-D1D5-A0C5-1FA14C66724C}"/>
              </a:ext>
            </a:extLst>
          </p:cNvPr>
          <p:cNvPicPr>
            <a:picLocks noChangeAspect="1"/>
          </p:cNvPicPr>
          <p:nvPr/>
        </p:nvPicPr>
        <p:blipFill>
          <a:blip r:embed="rId19"/>
          <a:srcRect l="9877" t="22751" r="57254" b="16810"/>
          <a:stretch>
            <a:fillRect/>
          </a:stretch>
        </p:blipFill>
        <p:spPr>
          <a:xfrm rot="16200000">
            <a:off x="5345640" y="-1051959"/>
            <a:ext cx="1841503" cy="4514853"/>
          </a:xfrm>
          <a:prstGeom prst="rect">
            <a:avLst/>
          </a:prstGeom>
        </p:spPr>
      </p:pic>
    </p:spTree>
    <p:extLst>
      <p:ext uri="{BB962C8B-B14F-4D97-AF65-F5344CB8AC3E}">
        <p14:creationId xmlns:p14="http://schemas.microsoft.com/office/powerpoint/2010/main" val="1685210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1"/>
                                        </p:tgtEl>
                                      </p:cBhvr>
                                    </p:animEffect>
                                    <p:set>
                                      <p:cBhvr>
                                        <p:cTn id="10" dur="1" fill="hold">
                                          <p:stCondLst>
                                            <p:cond delay="499"/>
                                          </p:stCondLst>
                                        </p:cTn>
                                        <p:tgtEl>
                                          <p:spTgt spid="21"/>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8"/>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1"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8DD6E-C378-A1FF-DE0D-1C3BFD845F6D}"/>
            </a:ext>
          </a:extLst>
        </p:cNvPr>
        <p:cNvGrpSpPr/>
        <p:nvPr/>
      </p:nvGrpSpPr>
      <p:grpSpPr>
        <a:xfrm>
          <a:off x="0" y="0"/>
          <a:ext cx="0" cy="0"/>
          <a:chOff x="0" y="0"/>
          <a:chExt cx="0" cy="0"/>
        </a:xfrm>
      </p:grpSpPr>
      <p:pic>
        <p:nvPicPr>
          <p:cNvPr id="23" name="Graphic 22">
            <a:extLst>
              <a:ext uri="{FF2B5EF4-FFF2-40B4-BE49-F238E27FC236}">
                <a16:creationId xmlns:a16="http://schemas.microsoft.com/office/drawing/2014/main" id="{8B78510C-4AEF-5F44-DB6D-B36E3CB6AA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78433" y="1086787"/>
            <a:ext cx="7462405" cy="5255478"/>
          </a:xfrm>
          <a:prstGeom prst="rect">
            <a:avLst/>
          </a:prstGeom>
        </p:spPr>
      </p:pic>
      <p:pic>
        <p:nvPicPr>
          <p:cNvPr id="14" name="Graphic 13">
            <a:extLst>
              <a:ext uri="{FF2B5EF4-FFF2-40B4-BE49-F238E27FC236}">
                <a16:creationId xmlns:a16="http://schemas.microsoft.com/office/drawing/2014/main" id="{4D0B8663-E50D-68B1-9AD4-FD61B1184A7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26370" y="14275"/>
            <a:ext cx="1653013" cy="1041899"/>
          </a:xfrm>
          <a:prstGeom prst="rect">
            <a:avLst/>
          </a:prstGeom>
        </p:spPr>
      </p:pic>
      <p:pic>
        <p:nvPicPr>
          <p:cNvPr id="15" name="Graphic 14">
            <a:extLst>
              <a:ext uri="{FF2B5EF4-FFF2-40B4-BE49-F238E27FC236}">
                <a16:creationId xmlns:a16="http://schemas.microsoft.com/office/drawing/2014/main" id="{9C60FF85-A661-5308-D194-4104EECA88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636350" y="577564"/>
            <a:ext cx="487680" cy="487680"/>
          </a:xfrm>
          <a:prstGeom prst="rect">
            <a:avLst/>
          </a:prstGeom>
        </p:spPr>
      </p:pic>
      <p:sp>
        <p:nvSpPr>
          <p:cNvPr id="2" name="Title 1">
            <a:extLst>
              <a:ext uri="{FF2B5EF4-FFF2-40B4-BE49-F238E27FC236}">
                <a16:creationId xmlns:a16="http://schemas.microsoft.com/office/drawing/2014/main" id="{22EAACFF-FDE0-E6CD-87A8-87A302592303}"/>
              </a:ext>
            </a:extLst>
          </p:cNvPr>
          <p:cNvSpPr>
            <a:spLocks noGrp="1"/>
          </p:cNvSpPr>
          <p:nvPr>
            <p:ph type="title"/>
          </p:nvPr>
        </p:nvSpPr>
        <p:spPr>
          <a:xfrm>
            <a:off x="334068" y="191378"/>
            <a:ext cx="11376025" cy="1065742"/>
          </a:xfrm>
        </p:spPr>
        <p:txBody>
          <a:bodyPr/>
          <a:lstStyle/>
          <a:p>
            <a:r>
              <a:rPr lang="en-US" dirty="0"/>
              <a:t>Delta Sigma ADC in Final PCB</a:t>
            </a:r>
            <a:endParaRPr lang="en-GB" dirty="0"/>
          </a:p>
        </p:txBody>
      </p:sp>
      <p:sp>
        <p:nvSpPr>
          <p:cNvPr id="3" name="Date Placeholder 2">
            <a:extLst>
              <a:ext uri="{FF2B5EF4-FFF2-40B4-BE49-F238E27FC236}">
                <a16:creationId xmlns:a16="http://schemas.microsoft.com/office/drawing/2014/main" id="{0DC0A2C3-E71E-CE21-7305-61BBD5A924C9}"/>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D620136F-86B7-192F-CCFD-1438631F5CCA}"/>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83AAC900-82B5-79D8-82E3-0B27CED75140}"/>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Content Placeholder 1">
            <a:extLst>
              <a:ext uri="{FF2B5EF4-FFF2-40B4-BE49-F238E27FC236}">
                <a16:creationId xmlns:a16="http://schemas.microsoft.com/office/drawing/2014/main" id="{C7B492D6-89F7-20D0-CD8A-512A510DF392}"/>
              </a:ext>
            </a:extLst>
          </p:cNvPr>
          <p:cNvSpPr txBox="1">
            <a:spLocks/>
          </p:cNvSpPr>
          <p:nvPr/>
        </p:nvSpPr>
        <p:spPr>
          <a:xfrm>
            <a:off x="244436" y="810500"/>
            <a:ext cx="6468978" cy="268000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Bipolar, resistor driven approach</a:t>
            </a:r>
          </a:p>
          <a:p>
            <a:pPr marL="667050" lvl="2" indent="-342900"/>
            <a:r>
              <a:rPr lang="en-US" sz="1600" dirty="0"/>
              <a:t>Configurable gain (dynamic range)</a:t>
            </a:r>
          </a:p>
          <a:p>
            <a:pPr marL="342900" lvl="1" indent="-342900"/>
            <a:r>
              <a:rPr lang="en-US" sz="1700" dirty="0"/>
              <a:t>Configurable capacitance</a:t>
            </a:r>
          </a:p>
          <a:p>
            <a:pPr marL="342900" lvl="1" indent="-342900"/>
            <a:r>
              <a:rPr lang="en-US" sz="1700" dirty="0"/>
              <a:t>Isolating with buffers</a:t>
            </a:r>
          </a:p>
          <a:p>
            <a:pPr marL="342900" lvl="1" indent="-342900"/>
            <a:endParaRPr lang="en-US" sz="1700" dirty="0"/>
          </a:p>
          <a:p>
            <a:pPr marL="342900" lvl="1" indent="-342900"/>
            <a:endParaRPr lang="en-US" sz="1700" dirty="0"/>
          </a:p>
          <a:p>
            <a:pPr marL="342900" lvl="1" indent="-342900"/>
            <a:endParaRPr lang="en-US" sz="1700" dirty="0"/>
          </a:p>
        </p:txBody>
      </p:sp>
      <p:sp>
        <p:nvSpPr>
          <p:cNvPr id="8" name="Arrow: Right 7">
            <a:extLst>
              <a:ext uri="{FF2B5EF4-FFF2-40B4-BE49-F238E27FC236}">
                <a16:creationId xmlns:a16="http://schemas.microsoft.com/office/drawing/2014/main" id="{AD7DA096-FEFD-B8F2-6E50-75AC14FAF6BB}"/>
              </a:ext>
            </a:extLst>
          </p:cNvPr>
          <p:cNvSpPr/>
          <p:nvPr/>
        </p:nvSpPr>
        <p:spPr>
          <a:xfrm>
            <a:off x="4174540" y="881571"/>
            <a:ext cx="364505" cy="61755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3" name="Arrow: Right 12">
            <a:extLst>
              <a:ext uri="{FF2B5EF4-FFF2-40B4-BE49-F238E27FC236}">
                <a16:creationId xmlns:a16="http://schemas.microsoft.com/office/drawing/2014/main" id="{9AE0EA0D-34C8-ACAB-43C9-06BE9C4D663B}"/>
              </a:ext>
            </a:extLst>
          </p:cNvPr>
          <p:cNvSpPr/>
          <p:nvPr/>
        </p:nvSpPr>
        <p:spPr>
          <a:xfrm rot="1734463">
            <a:off x="7426435" y="1223831"/>
            <a:ext cx="364505" cy="28999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7" name="Arrow: Right 16">
            <a:extLst>
              <a:ext uri="{FF2B5EF4-FFF2-40B4-BE49-F238E27FC236}">
                <a16:creationId xmlns:a16="http://schemas.microsoft.com/office/drawing/2014/main" id="{01BA7AD6-D76F-EA60-FA0A-B2D4BD706862}"/>
              </a:ext>
            </a:extLst>
          </p:cNvPr>
          <p:cNvSpPr/>
          <p:nvPr/>
        </p:nvSpPr>
        <p:spPr>
          <a:xfrm rot="1734463">
            <a:off x="7426438" y="1797211"/>
            <a:ext cx="364505" cy="28999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8" name="Arrow: Right 17">
            <a:extLst>
              <a:ext uri="{FF2B5EF4-FFF2-40B4-BE49-F238E27FC236}">
                <a16:creationId xmlns:a16="http://schemas.microsoft.com/office/drawing/2014/main" id="{07ED1249-9343-BE83-DECC-8EFB9800BBB5}"/>
              </a:ext>
            </a:extLst>
          </p:cNvPr>
          <p:cNvSpPr/>
          <p:nvPr/>
        </p:nvSpPr>
        <p:spPr>
          <a:xfrm rot="1734463">
            <a:off x="7401286" y="2389734"/>
            <a:ext cx="364505" cy="28999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9" name="Picture 18">
            <a:extLst>
              <a:ext uri="{FF2B5EF4-FFF2-40B4-BE49-F238E27FC236}">
                <a16:creationId xmlns:a16="http://schemas.microsoft.com/office/drawing/2014/main" id="{E5A7FD75-1401-96E3-9E67-C2541B97C702}"/>
              </a:ext>
            </a:extLst>
          </p:cNvPr>
          <p:cNvPicPr>
            <a:picLocks noChangeAspect="1"/>
          </p:cNvPicPr>
          <p:nvPr/>
        </p:nvPicPr>
        <p:blipFill>
          <a:blip r:embed="rId9"/>
          <a:stretch>
            <a:fillRect/>
          </a:stretch>
        </p:blipFill>
        <p:spPr>
          <a:xfrm>
            <a:off x="241484" y="2928049"/>
            <a:ext cx="3970740" cy="3202677"/>
          </a:xfrm>
          <a:prstGeom prst="rect">
            <a:avLst/>
          </a:prstGeom>
        </p:spPr>
      </p:pic>
    </p:spTree>
    <p:extLst>
      <p:ext uri="{BB962C8B-B14F-4D97-AF65-F5344CB8AC3E}">
        <p14:creationId xmlns:p14="http://schemas.microsoft.com/office/powerpoint/2010/main" val="2828764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EE5BB-FEB4-428F-F8AE-F8FCE8F7B9B4}"/>
            </a:ext>
          </a:extLst>
        </p:cNvPr>
        <p:cNvGrpSpPr/>
        <p:nvPr/>
      </p:nvGrpSpPr>
      <p:grpSpPr>
        <a:xfrm>
          <a:off x="0" y="0"/>
          <a:ext cx="0" cy="0"/>
          <a:chOff x="0" y="0"/>
          <a:chExt cx="0" cy="0"/>
        </a:xfrm>
      </p:grpSpPr>
      <p:pic>
        <p:nvPicPr>
          <p:cNvPr id="16" name="Graphic 15">
            <a:extLst>
              <a:ext uri="{FF2B5EF4-FFF2-40B4-BE49-F238E27FC236}">
                <a16:creationId xmlns:a16="http://schemas.microsoft.com/office/drawing/2014/main" id="{CC4EEEC2-ACD4-5FE2-A364-494C1C76BD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78433" y="1086787"/>
            <a:ext cx="7462405" cy="5255478"/>
          </a:xfrm>
          <a:prstGeom prst="rect">
            <a:avLst/>
          </a:prstGeom>
        </p:spPr>
      </p:pic>
      <p:pic>
        <p:nvPicPr>
          <p:cNvPr id="10" name="Graphic 9">
            <a:extLst>
              <a:ext uri="{FF2B5EF4-FFF2-40B4-BE49-F238E27FC236}">
                <a16:creationId xmlns:a16="http://schemas.microsoft.com/office/drawing/2014/main" id="{23F0186C-629E-F971-960F-D8EFE58AFAF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26370" y="14275"/>
            <a:ext cx="1653013" cy="1041899"/>
          </a:xfrm>
          <a:prstGeom prst="rect">
            <a:avLst/>
          </a:prstGeom>
        </p:spPr>
      </p:pic>
      <p:pic>
        <p:nvPicPr>
          <p:cNvPr id="12" name="Graphic 11">
            <a:extLst>
              <a:ext uri="{FF2B5EF4-FFF2-40B4-BE49-F238E27FC236}">
                <a16:creationId xmlns:a16="http://schemas.microsoft.com/office/drawing/2014/main" id="{2FC93C23-78A3-8739-94CE-AD2742843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636350" y="577564"/>
            <a:ext cx="487680" cy="487680"/>
          </a:xfrm>
          <a:prstGeom prst="rect">
            <a:avLst/>
          </a:prstGeom>
        </p:spPr>
      </p:pic>
      <p:sp>
        <p:nvSpPr>
          <p:cNvPr id="2" name="Title 1">
            <a:extLst>
              <a:ext uri="{FF2B5EF4-FFF2-40B4-BE49-F238E27FC236}">
                <a16:creationId xmlns:a16="http://schemas.microsoft.com/office/drawing/2014/main" id="{2833C945-0F9F-D461-36EF-E6B299FB76E0}"/>
              </a:ext>
            </a:extLst>
          </p:cNvPr>
          <p:cNvSpPr>
            <a:spLocks noGrp="1"/>
          </p:cNvSpPr>
          <p:nvPr>
            <p:ph type="title"/>
          </p:nvPr>
        </p:nvSpPr>
        <p:spPr>
          <a:xfrm>
            <a:off x="334068" y="191378"/>
            <a:ext cx="11376025" cy="1065742"/>
          </a:xfrm>
        </p:spPr>
        <p:txBody>
          <a:bodyPr/>
          <a:lstStyle/>
          <a:p>
            <a:r>
              <a:rPr lang="en-US" dirty="0"/>
              <a:t>Delta Sigma ADC in Final PCB</a:t>
            </a:r>
            <a:endParaRPr lang="en-GB" dirty="0"/>
          </a:p>
        </p:txBody>
      </p:sp>
      <p:sp>
        <p:nvSpPr>
          <p:cNvPr id="3" name="Date Placeholder 2">
            <a:extLst>
              <a:ext uri="{FF2B5EF4-FFF2-40B4-BE49-F238E27FC236}">
                <a16:creationId xmlns:a16="http://schemas.microsoft.com/office/drawing/2014/main" id="{713E3EC5-AF87-A74F-19AC-B4D064222E18}"/>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1F8D714D-C6B9-5AAD-2560-6A866B314031}"/>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1D076DD-391A-3C28-9DA6-40A89FBB05EF}"/>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6" name="Content Placeholder 1">
            <a:extLst>
              <a:ext uri="{FF2B5EF4-FFF2-40B4-BE49-F238E27FC236}">
                <a16:creationId xmlns:a16="http://schemas.microsoft.com/office/drawing/2014/main" id="{99466813-39BA-49C5-816A-DC26FCE076FA}"/>
              </a:ext>
            </a:extLst>
          </p:cNvPr>
          <p:cNvSpPr txBox="1">
            <a:spLocks/>
          </p:cNvSpPr>
          <p:nvPr/>
        </p:nvSpPr>
        <p:spPr>
          <a:xfrm>
            <a:off x="244436" y="810501"/>
            <a:ext cx="5722024" cy="204700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Bipolar, resistor driven approach</a:t>
            </a:r>
          </a:p>
          <a:p>
            <a:pPr marL="667050" lvl="2" indent="-342900"/>
            <a:r>
              <a:rPr lang="en-US" sz="1600" dirty="0"/>
              <a:t>Configurable gain (dynamic range)</a:t>
            </a:r>
          </a:p>
          <a:p>
            <a:pPr marL="342900" lvl="1" indent="-342900"/>
            <a:r>
              <a:rPr lang="en-US" sz="1700" dirty="0"/>
              <a:t>Configurable capacitance</a:t>
            </a:r>
          </a:p>
          <a:p>
            <a:pPr marL="342900" lvl="1" indent="-342900"/>
            <a:r>
              <a:rPr lang="en-US" sz="1700" dirty="0"/>
              <a:t>Isolating with buffers</a:t>
            </a:r>
          </a:p>
          <a:p>
            <a:pPr marL="342900" lvl="1" indent="-342900"/>
            <a:endParaRPr lang="en-US" sz="1700" dirty="0"/>
          </a:p>
          <a:p>
            <a:pPr marL="342900" lvl="1" indent="-342900"/>
            <a:endParaRPr lang="en-US" sz="1700" dirty="0"/>
          </a:p>
        </p:txBody>
      </p:sp>
      <p:pic>
        <p:nvPicPr>
          <p:cNvPr id="9" name="Picture 8">
            <a:extLst>
              <a:ext uri="{FF2B5EF4-FFF2-40B4-BE49-F238E27FC236}">
                <a16:creationId xmlns:a16="http://schemas.microsoft.com/office/drawing/2014/main" id="{23E24803-37DC-EBCD-C10C-41B6CEE9755F}"/>
              </a:ext>
            </a:extLst>
          </p:cNvPr>
          <p:cNvPicPr>
            <a:picLocks noChangeAspect="1"/>
          </p:cNvPicPr>
          <p:nvPr/>
        </p:nvPicPr>
        <p:blipFill>
          <a:blip r:embed="rId9"/>
          <a:stretch>
            <a:fillRect/>
          </a:stretch>
        </p:blipFill>
        <p:spPr>
          <a:xfrm>
            <a:off x="241484" y="2928049"/>
            <a:ext cx="3970740" cy="3202677"/>
          </a:xfrm>
          <a:prstGeom prst="rect">
            <a:avLst/>
          </a:prstGeom>
        </p:spPr>
      </p:pic>
      <p:sp>
        <p:nvSpPr>
          <p:cNvPr id="8" name="Arrow: Right 7">
            <a:extLst>
              <a:ext uri="{FF2B5EF4-FFF2-40B4-BE49-F238E27FC236}">
                <a16:creationId xmlns:a16="http://schemas.microsoft.com/office/drawing/2014/main" id="{5B9F5B9E-F260-F84A-32D6-002F55E17FC7}"/>
              </a:ext>
            </a:extLst>
          </p:cNvPr>
          <p:cNvSpPr/>
          <p:nvPr/>
        </p:nvSpPr>
        <p:spPr>
          <a:xfrm>
            <a:off x="3186577" y="1519211"/>
            <a:ext cx="364505" cy="36721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7" name="Arrow: Right 6">
            <a:extLst>
              <a:ext uri="{FF2B5EF4-FFF2-40B4-BE49-F238E27FC236}">
                <a16:creationId xmlns:a16="http://schemas.microsoft.com/office/drawing/2014/main" id="{8A695AA8-81BC-C343-6A27-6938A9366C97}"/>
              </a:ext>
            </a:extLst>
          </p:cNvPr>
          <p:cNvSpPr/>
          <p:nvPr/>
        </p:nvSpPr>
        <p:spPr>
          <a:xfrm rot="18736331">
            <a:off x="5538293" y="4790829"/>
            <a:ext cx="364505" cy="21891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1" name="Arrow: Right 10">
            <a:extLst>
              <a:ext uri="{FF2B5EF4-FFF2-40B4-BE49-F238E27FC236}">
                <a16:creationId xmlns:a16="http://schemas.microsoft.com/office/drawing/2014/main" id="{F3820B35-BA44-D9B6-BDB3-CD1F30C10D83}"/>
              </a:ext>
            </a:extLst>
          </p:cNvPr>
          <p:cNvSpPr/>
          <p:nvPr/>
        </p:nvSpPr>
        <p:spPr>
          <a:xfrm rot="18736331">
            <a:off x="6113490" y="4790827"/>
            <a:ext cx="364505" cy="21891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3" name="Arrow: Right 12">
            <a:extLst>
              <a:ext uri="{FF2B5EF4-FFF2-40B4-BE49-F238E27FC236}">
                <a16:creationId xmlns:a16="http://schemas.microsoft.com/office/drawing/2014/main" id="{4AF47ACF-2573-6D2D-0699-B79DE3619A8A}"/>
              </a:ext>
            </a:extLst>
          </p:cNvPr>
          <p:cNvSpPr/>
          <p:nvPr/>
        </p:nvSpPr>
        <p:spPr>
          <a:xfrm rot="18736331">
            <a:off x="6697569" y="4811566"/>
            <a:ext cx="364505" cy="21891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234826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C84D8-B3BB-36B3-1020-29EB89F3AAD7}"/>
            </a:ext>
          </a:extLst>
        </p:cNvPr>
        <p:cNvGrpSpPr/>
        <p:nvPr/>
      </p:nvGrpSpPr>
      <p:grpSpPr>
        <a:xfrm>
          <a:off x="0" y="0"/>
          <a:ext cx="0" cy="0"/>
          <a:chOff x="0" y="0"/>
          <a:chExt cx="0" cy="0"/>
        </a:xfrm>
      </p:grpSpPr>
      <p:pic>
        <p:nvPicPr>
          <p:cNvPr id="14" name="Graphic 13">
            <a:extLst>
              <a:ext uri="{FF2B5EF4-FFF2-40B4-BE49-F238E27FC236}">
                <a16:creationId xmlns:a16="http://schemas.microsoft.com/office/drawing/2014/main" id="{2759DC87-6099-C4C5-A6A2-4024EA5E53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78433" y="1086787"/>
            <a:ext cx="7462405" cy="5255478"/>
          </a:xfrm>
          <a:prstGeom prst="rect">
            <a:avLst/>
          </a:prstGeom>
        </p:spPr>
      </p:pic>
      <p:pic>
        <p:nvPicPr>
          <p:cNvPr id="7" name="Graphic 6">
            <a:extLst>
              <a:ext uri="{FF2B5EF4-FFF2-40B4-BE49-F238E27FC236}">
                <a16:creationId xmlns:a16="http://schemas.microsoft.com/office/drawing/2014/main" id="{983F8207-E160-13A9-5DBC-92EB0FB0FC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26370" y="14275"/>
            <a:ext cx="1653013" cy="1041899"/>
          </a:xfrm>
          <a:prstGeom prst="rect">
            <a:avLst/>
          </a:prstGeom>
        </p:spPr>
      </p:pic>
      <p:pic>
        <p:nvPicPr>
          <p:cNvPr id="9" name="Graphic 8">
            <a:extLst>
              <a:ext uri="{FF2B5EF4-FFF2-40B4-BE49-F238E27FC236}">
                <a16:creationId xmlns:a16="http://schemas.microsoft.com/office/drawing/2014/main" id="{E6C86489-C2BE-E3E6-2790-F4FB1CF0A5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636350" y="577564"/>
            <a:ext cx="487680" cy="487680"/>
          </a:xfrm>
          <a:prstGeom prst="rect">
            <a:avLst/>
          </a:prstGeom>
        </p:spPr>
      </p:pic>
      <p:sp>
        <p:nvSpPr>
          <p:cNvPr id="2" name="Title 1">
            <a:extLst>
              <a:ext uri="{FF2B5EF4-FFF2-40B4-BE49-F238E27FC236}">
                <a16:creationId xmlns:a16="http://schemas.microsoft.com/office/drawing/2014/main" id="{2436E247-C40A-D97F-AD78-55F62C999EE7}"/>
              </a:ext>
            </a:extLst>
          </p:cNvPr>
          <p:cNvSpPr>
            <a:spLocks noGrp="1"/>
          </p:cNvSpPr>
          <p:nvPr>
            <p:ph type="title"/>
          </p:nvPr>
        </p:nvSpPr>
        <p:spPr>
          <a:xfrm>
            <a:off x="334068" y="191378"/>
            <a:ext cx="11376025" cy="1065742"/>
          </a:xfrm>
        </p:spPr>
        <p:txBody>
          <a:bodyPr/>
          <a:lstStyle/>
          <a:p>
            <a:r>
              <a:rPr lang="en-US" dirty="0"/>
              <a:t>Delta Sigma ADC in Final PCB</a:t>
            </a:r>
            <a:endParaRPr lang="en-GB" dirty="0"/>
          </a:p>
        </p:txBody>
      </p:sp>
      <p:sp>
        <p:nvSpPr>
          <p:cNvPr id="3" name="Date Placeholder 2">
            <a:extLst>
              <a:ext uri="{FF2B5EF4-FFF2-40B4-BE49-F238E27FC236}">
                <a16:creationId xmlns:a16="http://schemas.microsoft.com/office/drawing/2014/main" id="{4B3E9CF0-AE7D-E23B-844C-6B9E86C60AF3}"/>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352E8BE8-AAA3-CDDB-3086-E5913599B70D}"/>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EF4318A7-E368-E918-8821-C5405B259F60}"/>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6" name="Content Placeholder 1">
            <a:extLst>
              <a:ext uri="{FF2B5EF4-FFF2-40B4-BE49-F238E27FC236}">
                <a16:creationId xmlns:a16="http://schemas.microsoft.com/office/drawing/2014/main" id="{CAE94FF8-F753-F0EF-21EB-A6E24B9FB66E}"/>
              </a:ext>
            </a:extLst>
          </p:cNvPr>
          <p:cNvSpPr txBox="1">
            <a:spLocks/>
          </p:cNvSpPr>
          <p:nvPr/>
        </p:nvSpPr>
        <p:spPr>
          <a:xfrm>
            <a:off x="244436" y="810501"/>
            <a:ext cx="5777642" cy="209272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Bipolar, resistor driven approach</a:t>
            </a:r>
          </a:p>
          <a:p>
            <a:pPr marL="667050" lvl="2" indent="-342900"/>
            <a:r>
              <a:rPr lang="en-US" sz="1600" dirty="0"/>
              <a:t>Configurable gain (dynamic range)</a:t>
            </a:r>
          </a:p>
          <a:p>
            <a:pPr marL="342900" lvl="1" indent="-342900"/>
            <a:r>
              <a:rPr lang="en-US" sz="1700" dirty="0"/>
              <a:t>Configurable capacitance</a:t>
            </a:r>
          </a:p>
          <a:p>
            <a:pPr marL="342900" lvl="1" indent="-342900"/>
            <a:r>
              <a:rPr lang="en-US" sz="1700" dirty="0"/>
              <a:t>Isolating with buffers (lower </a:t>
            </a:r>
            <a:r>
              <a:rPr lang="en-US" sz="1700" dirty="0" err="1"/>
              <a:t>parasitics</a:t>
            </a:r>
            <a:r>
              <a:rPr lang="en-US" sz="1700" dirty="0"/>
              <a:t>)</a:t>
            </a:r>
          </a:p>
          <a:p>
            <a:pPr marL="0" lvl="1" indent="0">
              <a:buNone/>
            </a:pPr>
            <a:endParaRPr lang="en-US" sz="1700" dirty="0"/>
          </a:p>
          <a:p>
            <a:pPr marL="342900" lvl="1" indent="-342900"/>
            <a:endParaRPr lang="en-US" sz="1700" dirty="0"/>
          </a:p>
          <a:p>
            <a:pPr marL="342900" lvl="1" indent="-342900"/>
            <a:endParaRPr lang="en-US" sz="1700" dirty="0"/>
          </a:p>
        </p:txBody>
      </p:sp>
      <p:sp>
        <p:nvSpPr>
          <p:cNvPr id="8" name="Arrow: Right 7">
            <a:extLst>
              <a:ext uri="{FF2B5EF4-FFF2-40B4-BE49-F238E27FC236}">
                <a16:creationId xmlns:a16="http://schemas.microsoft.com/office/drawing/2014/main" id="{12887A80-B33D-0A05-7E38-4A7B3121F4B4}"/>
              </a:ext>
            </a:extLst>
          </p:cNvPr>
          <p:cNvSpPr/>
          <p:nvPr/>
        </p:nvSpPr>
        <p:spPr>
          <a:xfrm>
            <a:off x="4386720" y="1892670"/>
            <a:ext cx="304650" cy="36720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9" name="Isosceles Triangle 18">
            <a:extLst>
              <a:ext uri="{FF2B5EF4-FFF2-40B4-BE49-F238E27FC236}">
                <a16:creationId xmlns:a16="http://schemas.microsoft.com/office/drawing/2014/main" id="{F8015319-5439-F70D-485C-E1BEBA79F860}"/>
              </a:ext>
            </a:extLst>
          </p:cNvPr>
          <p:cNvSpPr/>
          <p:nvPr/>
        </p:nvSpPr>
        <p:spPr>
          <a:xfrm rot="16200000">
            <a:off x="9029043" y="1460547"/>
            <a:ext cx="516116" cy="330305"/>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Isosceles Triangle 22">
            <a:extLst>
              <a:ext uri="{FF2B5EF4-FFF2-40B4-BE49-F238E27FC236}">
                <a16:creationId xmlns:a16="http://schemas.microsoft.com/office/drawing/2014/main" id="{24F1D543-3165-96DC-11C4-180C3F18AC10}"/>
              </a:ext>
            </a:extLst>
          </p:cNvPr>
          <p:cNvSpPr/>
          <p:nvPr/>
        </p:nvSpPr>
        <p:spPr>
          <a:xfrm rot="16200000">
            <a:off x="9029043" y="2042930"/>
            <a:ext cx="516116" cy="330305"/>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Isosceles Triangle 23">
            <a:extLst>
              <a:ext uri="{FF2B5EF4-FFF2-40B4-BE49-F238E27FC236}">
                <a16:creationId xmlns:a16="http://schemas.microsoft.com/office/drawing/2014/main" id="{96693A30-E430-F63C-FC1E-EB633E319EB2}"/>
              </a:ext>
            </a:extLst>
          </p:cNvPr>
          <p:cNvSpPr/>
          <p:nvPr/>
        </p:nvSpPr>
        <p:spPr>
          <a:xfrm rot="16200000">
            <a:off x="9029044" y="2625312"/>
            <a:ext cx="516116" cy="330305"/>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4E1CB7B9-0FCF-DCE2-C146-4BAEFE0BAC44}"/>
              </a:ext>
            </a:extLst>
          </p:cNvPr>
          <p:cNvPicPr>
            <a:picLocks noChangeAspect="1"/>
          </p:cNvPicPr>
          <p:nvPr/>
        </p:nvPicPr>
        <p:blipFill>
          <a:blip r:embed="rId9"/>
          <a:stretch>
            <a:fillRect/>
          </a:stretch>
        </p:blipFill>
        <p:spPr>
          <a:xfrm>
            <a:off x="241484" y="2928049"/>
            <a:ext cx="3970740" cy="3202677"/>
          </a:xfrm>
          <a:prstGeom prst="rect">
            <a:avLst/>
          </a:prstGeom>
        </p:spPr>
      </p:pic>
    </p:spTree>
    <p:extLst>
      <p:ext uri="{BB962C8B-B14F-4D97-AF65-F5344CB8AC3E}">
        <p14:creationId xmlns:p14="http://schemas.microsoft.com/office/powerpoint/2010/main" val="626793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CE02-C41B-681E-E634-8791491FED7F}"/>
            </a:ext>
          </a:extLst>
        </p:cNvPr>
        <p:cNvGrpSpPr/>
        <p:nvPr/>
      </p:nvGrpSpPr>
      <p:grpSpPr>
        <a:xfrm>
          <a:off x="0" y="0"/>
          <a:ext cx="0" cy="0"/>
          <a:chOff x="0" y="0"/>
          <a:chExt cx="0" cy="0"/>
        </a:xfrm>
      </p:grpSpPr>
      <p:pic>
        <p:nvPicPr>
          <p:cNvPr id="7" name="Graphic 6">
            <a:extLst>
              <a:ext uri="{FF2B5EF4-FFF2-40B4-BE49-F238E27FC236}">
                <a16:creationId xmlns:a16="http://schemas.microsoft.com/office/drawing/2014/main" id="{25EC9D95-8CAF-1B4B-886D-81BA005A2C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26370" y="14275"/>
            <a:ext cx="1653013" cy="1041899"/>
          </a:xfrm>
          <a:prstGeom prst="rect">
            <a:avLst/>
          </a:prstGeom>
        </p:spPr>
      </p:pic>
      <p:pic>
        <p:nvPicPr>
          <p:cNvPr id="9" name="Graphic 8">
            <a:extLst>
              <a:ext uri="{FF2B5EF4-FFF2-40B4-BE49-F238E27FC236}">
                <a16:creationId xmlns:a16="http://schemas.microsoft.com/office/drawing/2014/main" id="{02FBE26C-C814-2D39-78F7-8B22BA4DCF4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36350" y="577564"/>
            <a:ext cx="487680" cy="487680"/>
          </a:xfrm>
          <a:prstGeom prst="rect">
            <a:avLst/>
          </a:prstGeom>
        </p:spPr>
      </p:pic>
      <p:sp>
        <p:nvSpPr>
          <p:cNvPr id="2" name="Title 1">
            <a:extLst>
              <a:ext uri="{FF2B5EF4-FFF2-40B4-BE49-F238E27FC236}">
                <a16:creationId xmlns:a16="http://schemas.microsoft.com/office/drawing/2014/main" id="{10ACC894-FB11-8F21-D93A-5429D860220A}"/>
              </a:ext>
            </a:extLst>
          </p:cNvPr>
          <p:cNvSpPr>
            <a:spLocks noGrp="1"/>
          </p:cNvSpPr>
          <p:nvPr>
            <p:ph type="title"/>
          </p:nvPr>
        </p:nvSpPr>
        <p:spPr>
          <a:xfrm>
            <a:off x="334068" y="191378"/>
            <a:ext cx="11376025" cy="1065742"/>
          </a:xfrm>
        </p:spPr>
        <p:txBody>
          <a:bodyPr/>
          <a:lstStyle/>
          <a:p>
            <a:r>
              <a:rPr lang="en-US" dirty="0"/>
              <a:t>Delta Sigma ADC in Final PCB</a:t>
            </a:r>
            <a:endParaRPr lang="en-GB" dirty="0"/>
          </a:p>
        </p:txBody>
      </p:sp>
      <p:sp>
        <p:nvSpPr>
          <p:cNvPr id="3" name="Date Placeholder 2">
            <a:extLst>
              <a:ext uri="{FF2B5EF4-FFF2-40B4-BE49-F238E27FC236}">
                <a16:creationId xmlns:a16="http://schemas.microsoft.com/office/drawing/2014/main" id="{D959B37D-664C-2BC6-6B08-491F62AB5071}"/>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52F59F5C-2D2C-CB6E-AC81-17C6D96E58A5}"/>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4C4E8536-29EB-C146-526F-76CA9B7465ED}"/>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6" name="Content Placeholder 1">
            <a:extLst>
              <a:ext uri="{FF2B5EF4-FFF2-40B4-BE49-F238E27FC236}">
                <a16:creationId xmlns:a16="http://schemas.microsoft.com/office/drawing/2014/main" id="{F0A85899-D938-64D5-3B69-CC0346B37C34}"/>
              </a:ext>
            </a:extLst>
          </p:cNvPr>
          <p:cNvSpPr txBox="1">
            <a:spLocks/>
          </p:cNvSpPr>
          <p:nvPr/>
        </p:nvSpPr>
        <p:spPr>
          <a:xfrm>
            <a:off x="244436" y="810501"/>
            <a:ext cx="5777642" cy="209272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Bipolar, resistor driven approach</a:t>
            </a:r>
          </a:p>
          <a:p>
            <a:pPr marL="667050" lvl="2" indent="-342900"/>
            <a:r>
              <a:rPr lang="en-US" sz="1600" dirty="0"/>
              <a:t>Configurable gain (dynamic range)</a:t>
            </a:r>
          </a:p>
          <a:p>
            <a:pPr marL="342900" lvl="1" indent="-342900"/>
            <a:r>
              <a:rPr lang="en-US" sz="1700" dirty="0"/>
              <a:t>Configurable capacitance</a:t>
            </a:r>
          </a:p>
          <a:p>
            <a:pPr marL="342900" lvl="1" indent="-342900"/>
            <a:r>
              <a:rPr lang="en-US" sz="1700" dirty="0"/>
              <a:t>Isolating with buffers (lower </a:t>
            </a:r>
            <a:r>
              <a:rPr lang="en-US" sz="1700" dirty="0" err="1"/>
              <a:t>parasitics</a:t>
            </a:r>
            <a:r>
              <a:rPr lang="en-US" sz="1700" dirty="0"/>
              <a:t>)</a:t>
            </a:r>
          </a:p>
          <a:p>
            <a:pPr marL="342900" lvl="1" indent="-342900"/>
            <a:r>
              <a:rPr lang="en-US" sz="1700" dirty="0"/>
              <a:t>External DS loop (even lower </a:t>
            </a:r>
            <a:r>
              <a:rPr lang="en-US" sz="1700" dirty="0" err="1"/>
              <a:t>parasitics</a:t>
            </a:r>
            <a:r>
              <a:rPr lang="en-US" sz="1700" dirty="0"/>
              <a:t>)</a:t>
            </a:r>
          </a:p>
          <a:p>
            <a:pPr marL="0" lvl="1" indent="0">
              <a:buNone/>
            </a:pPr>
            <a:endParaRPr lang="en-US" sz="1700" dirty="0"/>
          </a:p>
          <a:p>
            <a:pPr marL="342900" lvl="1" indent="-342900"/>
            <a:endParaRPr lang="en-US" sz="1700" dirty="0"/>
          </a:p>
          <a:p>
            <a:pPr marL="342900" lvl="1" indent="-342900"/>
            <a:endParaRPr lang="en-US" sz="1700" dirty="0"/>
          </a:p>
        </p:txBody>
      </p:sp>
      <p:pic>
        <p:nvPicPr>
          <p:cNvPr id="11" name="Picture 10">
            <a:extLst>
              <a:ext uri="{FF2B5EF4-FFF2-40B4-BE49-F238E27FC236}">
                <a16:creationId xmlns:a16="http://schemas.microsoft.com/office/drawing/2014/main" id="{61E5B141-8068-A5DB-7064-67D158A80E3B}"/>
              </a:ext>
            </a:extLst>
          </p:cNvPr>
          <p:cNvPicPr>
            <a:picLocks noChangeAspect="1"/>
          </p:cNvPicPr>
          <p:nvPr/>
        </p:nvPicPr>
        <p:blipFill>
          <a:blip r:embed="rId7"/>
          <a:stretch>
            <a:fillRect/>
          </a:stretch>
        </p:blipFill>
        <p:spPr>
          <a:xfrm>
            <a:off x="241484" y="2928049"/>
            <a:ext cx="3970740" cy="3202677"/>
          </a:xfrm>
          <a:prstGeom prst="rect">
            <a:avLst/>
          </a:prstGeom>
        </p:spPr>
      </p:pic>
      <p:pic>
        <p:nvPicPr>
          <p:cNvPr id="22" name="Graphic 21">
            <a:extLst>
              <a:ext uri="{FF2B5EF4-FFF2-40B4-BE49-F238E27FC236}">
                <a16:creationId xmlns:a16="http://schemas.microsoft.com/office/drawing/2014/main" id="{4BB9A96B-50CF-DAF5-2584-8D234CC87B8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43736" y="3181740"/>
            <a:ext cx="3170446" cy="3138504"/>
          </a:xfrm>
          <a:prstGeom prst="rect">
            <a:avLst/>
          </a:prstGeom>
        </p:spPr>
      </p:pic>
      <p:pic>
        <p:nvPicPr>
          <p:cNvPr id="24" name="Graphic 23">
            <a:extLst>
              <a:ext uri="{FF2B5EF4-FFF2-40B4-BE49-F238E27FC236}">
                <a16:creationId xmlns:a16="http://schemas.microsoft.com/office/drawing/2014/main" id="{17BF6FAC-E5BD-BC09-09EB-A6C3E22755E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543736" y="3178826"/>
            <a:ext cx="4484255" cy="3101610"/>
          </a:xfrm>
          <a:prstGeom prst="rect">
            <a:avLst/>
          </a:prstGeom>
        </p:spPr>
      </p:pic>
      <p:pic>
        <p:nvPicPr>
          <p:cNvPr id="30" name="Graphic 29">
            <a:extLst>
              <a:ext uri="{FF2B5EF4-FFF2-40B4-BE49-F238E27FC236}">
                <a16:creationId xmlns:a16="http://schemas.microsoft.com/office/drawing/2014/main" id="{82EA0AC9-944B-B70F-A41E-34F3BBC3CA0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80427" y="1095857"/>
            <a:ext cx="7387594" cy="5255478"/>
          </a:xfrm>
          <a:prstGeom prst="rect">
            <a:avLst/>
          </a:prstGeom>
        </p:spPr>
      </p:pic>
      <p:sp>
        <p:nvSpPr>
          <p:cNvPr id="8" name="Arrow: Right 7">
            <a:extLst>
              <a:ext uri="{FF2B5EF4-FFF2-40B4-BE49-F238E27FC236}">
                <a16:creationId xmlns:a16="http://schemas.microsoft.com/office/drawing/2014/main" id="{F3BF968B-AB32-5D49-8930-7B18620BF9BA}"/>
              </a:ext>
            </a:extLst>
          </p:cNvPr>
          <p:cNvSpPr/>
          <p:nvPr/>
        </p:nvSpPr>
        <p:spPr>
          <a:xfrm>
            <a:off x="4535000" y="2234233"/>
            <a:ext cx="328253" cy="36720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8084829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09A76-4DA1-CFAE-E2C8-DF6F67CB6E78}"/>
            </a:ext>
          </a:extLst>
        </p:cNvPr>
        <p:cNvGrpSpPr/>
        <p:nvPr/>
      </p:nvGrpSpPr>
      <p:grpSpPr>
        <a:xfrm>
          <a:off x="0" y="0"/>
          <a:ext cx="0" cy="0"/>
          <a:chOff x="0" y="0"/>
          <a:chExt cx="0" cy="0"/>
        </a:xfrm>
      </p:grpSpPr>
      <p:pic>
        <p:nvPicPr>
          <p:cNvPr id="7" name="Graphic 6">
            <a:extLst>
              <a:ext uri="{FF2B5EF4-FFF2-40B4-BE49-F238E27FC236}">
                <a16:creationId xmlns:a16="http://schemas.microsoft.com/office/drawing/2014/main" id="{6A09D14E-5148-8103-273B-0AD355EEE2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26370" y="14275"/>
            <a:ext cx="1653013" cy="1041899"/>
          </a:xfrm>
          <a:prstGeom prst="rect">
            <a:avLst/>
          </a:prstGeom>
        </p:spPr>
      </p:pic>
      <p:pic>
        <p:nvPicPr>
          <p:cNvPr id="9" name="Graphic 8">
            <a:extLst>
              <a:ext uri="{FF2B5EF4-FFF2-40B4-BE49-F238E27FC236}">
                <a16:creationId xmlns:a16="http://schemas.microsoft.com/office/drawing/2014/main" id="{10825112-111B-2919-C05B-BC4FFE88E4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36350" y="577564"/>
            <a:ext cx="487680" cy="487680"/>
          </a:xfrm>
          <a:prstGeom prst="rect">
            <a:avLst/>
          </a:prstGeom>
        </p:spPr>
      </p:pic>
      <p:sp>
        <p:nvSpPr>
          <p:cNvPr id="2" name="Title 1">
            <a:extLst>
              <a:ext uri="{FF2B5EF4-FFF2-40B4-BE49-F238E27FC236}">
                <a16:creationId xmlns:a16="http://schemas.microsoft.com/office/drawing/2014/main" id="{EB1EC705-49E6-58CB-D4E2-667BA8A714A1}"/>
              </a:ext>
            </a:extLst>
          </p:cNvPr>
          <p:cNvSpPr>
            <a:spLocks noGrp="1"/>
          </p:cNvSpPr>
          <p:nvPr>
            <p:ph type="title"/>
          </p:nvPr>
        </p:nvSpPr>
        <p:spPr>
          <a:xfrm>
            <a:off x="334068" y="191378"/>
            <a:ext cx="11376025" cy="1065742"/>
          </a:xfrm>
        </p:spPr>
        <p:txBody>
          <a:bodyPr/>
          <a:lstStyle/>
          <a:p>
            <a:r>
              <a:rPr lang="en-US" dirty="0"/>
              <a:t>Delta Sigma ADC in Final PCB</a:t>
            </a:r>
            <a:endParaRPr lang="en-GB" dirty="0"/>
          </a:p>
        </p:txBody>
      </p:sp>
      <p:sp>
        <p:nvSpPr>
          <p:cNvPr id="3" name="Date Placeholder 2">
            <a:extLst>
              <a:ext uri="{FF2B5EF4-FFF2-40B4-BE49-F238E27FC236}">
                <a16:creationId xmlns:a16="http://schemas.microsoft.com/office/drawing/2014/main" id="{87FA61A2-B4A7-A547-79E1-E722A71368F1}"/>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7C70DC80-D717-5ED3-E669-7389D41B3672}"/>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685BE23-2F9A-FAB3-2077-59A57A90CD17}"/>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6" name="Content Placeholder 1">
            <a:extLst>
              <a:ext uri="{FF2B5EF4-FFF2-40B4-BE49-F238E27FC236}">
                <a16:creationId xmlns:a16="http://schemas.microsoft.com/office/drawing/2014/main" id="{CBFB8AFF-2087-60F3-0C4D-2A1475D97F7A}"/>
              </a:ext>
            </a:extLst>
          </p:cNvPr>
          <p:cNvSpPr txBox="1">
            <a:spLocks/>
          </p:cNvSpPr>
          <p:nvPr/>
        </p:nvSpPr>
        <p:spPr>
          <a:xfrm>
            <a:off x="244436" y="810501"/>
            <a:ext cx="5777642" cy="209272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Bipolar, resistor driven approach</a:t>
            </a:r>
          </a:p>
          <a:p>
            <a:pPr marL="667050" lvl="2" indent="-342900"/>
            <a:r>
              <a:rPr lang="en-US" sz="1600" dirty="0"/>
              <a:t>Configurable gain (dynamic range)</a:t>
            </a:r>
          </a:p>
          <a:p>
            <a:pPr marL="342900" lvl="1" indent="-342900"/>
            <a:r>
              <a:rPr lang="en-US" sz="1700" dirty="0"/>
              <a:t>Configurable capacitance</a:t>
            </a:r>
          </a:p>
          <a:p>
            <a:pPr marL="342900" lvl="1" indent="-342900"/>
            <a:r>
              <a:rPr lang="en-US" sz="1700" dirty="0"/>
              <a:t>Isolating with buffers (lower </a:t>
            </a:r>
            <a:r>
              <a:rPr lang="en-US" sz="1700" dirty="0" err="1"/>
              <a:t>parasitics</a:t>
            </a:r>
            <a:r>
              <a:rPr lang="en-US" sz="1700" dirty="0"/>
              <a:t>)</a:t>
            </a:r>
          </a:p>
          <a:p>
            <a:pPr marL="342900" lvl="1" indent="-342900"/>
            <a:r>
              <a:rPr lang="en-US" sz="1700" dirty="0"/>
              <a:t>External DS loop (even lower </a:t>
            </a:r>
            <a:r>
              <a:rPr lang="en-US" sz="1700" dirty="0" err="1"/>
              <a:t>parasitics</a:t>
            </a:r>
            <a:r>
              <a:rPr lang="en-US" sz="1700" dirty="0"/>
              <a:t>)</a:t>
            </a:r>
          </a:p>
          <a:p>
            <a:pPr marL="0" lvl="1" indent="0">
              <a:buNone/>
            </a:pPr>
            <a:endParaRPr lang="en-US" sz="1700" dirty="0"/>
          </a:p>
          <a:p>
            <a:pPr marL="342900" lvl="1" indent="-342900"/>
            <a:endParaRPr lang="en-US" sz="1700" dirty="0"/>
          </a:p>
          <a:p>
            <a:pPr marL="342900" lvl="1" indent="-342900"/>
            <a:endParaRPr lang="en-US" sz="1700" dirty="0"/>
          </a:p>
        </p:txBody>
      </p:sp>
      <p:pic>
        <p:nvPicPr>
          <p:cNvPr id="11" name="Picture 10">
            <a:extLst>
              <a:ext uri="{FF2B5EF4-FFF2-40B4-BE49-F238E27FC236}">
                <a16:creationId xmlns:a16="http://schemas.microsoft.com/office/drawing/2014/main" id="{7FCF3423-92CC-0311-8F5A-6B809B9F45EE}"/>
              </a:ext>
            </a:extLst>
          </p:cNvPr>
          <p:cNvPicPr>
            <a:picLocks noChangeAspect="1"/>
          </p:cNvPicPr>
          <p:nvPr/>
        </p:nvPicPr>
        <p:blipFill>
          <a:blip r:embed="rId7"/>
          <a:stretch>
            <a:fillRect/>
          </a:stretch>
        </p:blipFill>
        <p:spPr>
          <a:xfrm>
            <a:off x="241484" y="2928049"/>
            <a:ext cx="3970740" cy="3202677"/>
          </a:xfrm>
          <a:prstGeom prst="rect">
            <a:avLst/>
          </a:prstGeom>
        </p:spPr>
      </p:pic>
      <p:pic>
        <p:nvPicPr>
          <p:cNvPr id="22" name="Graphic 21">
            <a:extLst>
              <a:ext uri="{FF2B5EF4-FFF2-40B4-BE49-F238E27FC236}">
                <a16:creationId xmlns:a16="http://schemas.microsoft.com/office/drawing/2014/main" id="{35F7E7F7-CD2B-40E3-1853-3E5B90D6494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43736" y="3181740"/>
            <a:ext cx="3170446" cy="3138504"/>
          </a:xfrm>
          <a:prstGeom prst="rect">
            <a:avLst/>
          </a:prstGeom>
        </p:spPr>
      </p:pic>
      <p:sp>
        <p:nvSpPr>
          <p:cNvPr id="8" name="Arrow: Right 7">
            <a:extLst>
              <a:ext uri="{FF2B5EF4-FFF2-40B4-BE49-F238E27FC236}">
                <a16:creationId xmlns:a16="http://schemas.microsoft.com/office/drawing/2014/main" id="{4531710A-24EC-4F2A-3621-605E78677C04}"/>
              </a:ext>
            </a:extLst>
          </p:cNvPr>
          <p:cNvSpPr/>
          <p:nvPr/>
        </p:nvSpPr>
        <p:spPr>
          <a:xfrm>
            <a:off x="4535000" y="2234233"/>
            <a:ext cx="328253" cy="36720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2" name="Graphic 11">
            <a:extLst>
              <a:ext uri="{FF2B5EF4-FFF2-40B4-BE49-F238E27FC236}">
                <a16:creationId xmlns:a16="http://schemas.microsoft.com/office/drawing/2014/main" id="{353D3D57-6332-1A0C-6104-A3A6A3075BA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03241" y="943860"/>
            <a:ext cx="7524750" cy="5334000"/>
          </a:xfrm>
          <a:prstGeom prst="rect">
            <a:avLst/>
          </a:prstGeom>
        </p:spPr>
      </p:pic>
    </p:spTree>
    <p:extLst>
      <p:ext uri="{BB962C8B-B14F-4D97-AF65-F5344CB8AC3E}">
        <p14:creationId xmlns:p14="http://schemas.microsoft.com/office/powerpoint/2010/main" val="882141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55DEEE76-AA60-FB55-A161-0F503A15E1B7}"/>
              </a:ext>
            </a:extLst>
          </p:cNvPr>
          <p:cNvPicPr>
            <a:picLocks noChangeAspect="1"/>
          </p:cNvPicPr>
          <p:nvPr/>
        </p:nvPicPr>
        <p:blipFill>
          <a:blip r:embed="rId3"/>
          <a:stretch>
            <a:fillRect/>
          </a:stretch>
        </p:blipFill>
        <p:spPr>
          <a:xfrm>
            <a:off x="7482210" y="2539910"/>
            <a:ext cx="4709790" cy="2833668"/>
          </a:xfrm>
          <a:prstGeom prst="rect">
            <a:avLst/>
          </a:prstGeom>
        </p:spPr>
      </p:pic>
      <p:sp>
        <p:nvSpPr>
          <p:cNvPr id="2" name="Content Placeholder 1">
            <a:extLst>
              <a:ext uri="{FF2B5EF4-FFF2-40B4-BE49-F238E27FC236}">
                <a16:creationId xmlns:a16="http://schemas.microsoft.com/office/drawing/2014/main" id="{84FDF89C-1666-D452-A135-B86BF31157C5}"/>
              </a:ext>
            </a:extLst>
          </p:cNvPr>
          <p:cNvSpPr>
            <a:spLocks noGrp="1"/>
          </p:cNvSpPr>
          <p:nvPr>
            <p:ph idx="1"/>
          </p:nvPr>
        </p:nvSpPr>
        <p:spPr>
          <a:xfrm>
            <a:off x="376194" y="1322584"/>
            <a:ext cx="7820034" cy="4608512"/>
          </a:xfrm>
        </p:spPr>
        <p:txBody>
          <a:bodyPr>
            <a:normAutofit/>
          </a:bodyPr>
          <a:lstStyle/>
          <a:p>
            <a:pPr marL="342900" indent="-342900">
              <a:buFont typeface="Arial" panose="020B0604020202020204" pitchFamily="34" charset="0"/>
              <a:buChar char="•"/>
            </a:pPr>
            <a:r>
              <a:rPr lang="en-US" sz="1800" dirty="0"/>
              <a:t>PIC based transmitter</a:t>
            </a:r>
          </a:p>
          <a:p>
            <a:pPr marL="666900" lvl="1" indent="-342900">
              <a:buFont typeface="Arial" panose="020B0604020202020204" pitchFamily="34" charset="0"/>
              <a:buChar char="•"/>
            </a:pPr>
            <a:r>
              <a:rPr lang="en-US" dirty="0"/>
              <a:t>Micro-ring modulator (MRM)</a:t>
            </a:r>
          </a:p>
          <a:p>
            <a:pPr marL="666900" lvl="1" indent="-342900">
              <a:buFont typeface="Arial" panose="020B0604020202020204" pitchFamily="34" charset="0"/>
              <a:buChar char="•"/>
            </a:pPr>
            <a:r>
              <a:rPr lang="en-US" dirty="0"/>
              <a:t>Fast electro-optic modulation by means of MRM</a:t>
            </a:r>
          </a:p>
          <a:p>
            <a:pPr marL="990900" lvl="2" indent="-342900"/>
            <a:r>
              <a:rPr lang="en-US" sz="1800" dirty="0"/>
              <a:t>CMOS silicon chip</a:t>
            </a:r>
          </a:p>
          <a:p>
            <a:pPr marL="990900" lvl="2" indent="-342900"/>
            <a:r>
              <a:rPr lang="en-US" sz="1800" dirty="0"/>
              <a:t>Modulating the beam over p-n junction embedded in the ring</a:t>
            </a:r>
          </a:p>
          <a:p>
            <a:pPr marL="990900" lvl="2" indent="-342900"/>
            <a:r>
              <a:rPr lang="en-GB" sz="1800" dirty="0"/>
              <a:t>Intensity modulation of the optical power in the coupling region</a:t>
            </a:r>
            <a:endParaRPr lang="en-US" sz="1800" dirty="0"/>
          </a:p>
          <a:p>
            <a:pPr marL="666900" lvl="1" indent="-342900"/>
            <a:r>
              <a:rPr lang="en-US" dirty="0"/>
              <a:t>Wavelength Division Multiplexing (WDM)</a:t>
            </a:r>
            <a:endParaRPr lang="en-GB" dirty="0"/>
          </a:p>
        </p:txBody>
      </p:sp>
      <p:sp>
        <p:nvSpPr>
          <p:cNvPr id="3" name="Title 2">
            <a:extLst>
              <a:ext uri="{FF2B5EF4-FFF2-40B4-BE49-F238E27FC236}">
                <a16:creationId xmlns:a16="http://schemas.microsoft.com/office/drawing/2014/main" id="{AC79708A-884F-9A15-E436-B186BDC3C423}"/>
              </a:ext>
            </a:extLst>
          </p:cNvPr>
          <p:cNvSpPr>
            <a:spLocks noGrp="1"/>
          </p:cNvSpPr>
          <p:nvPr>
            <p:ph type="title"/>
          </p:nvPr>
        </p:nvSpPr>
        <p:spPr>
          <a:xfrm>
            <a:off x="407988" y="197593"/>
            <a:ext cx="11376025" cy="1065742"/>
          </a:xfrm>
        </p:spPr>
        <p:txBody>
          <a:bodyPr/>
          <a:lstStyle/>
          <a:p>
            <a:r>
              <a:rPr lang="en-US" dirty="0"/>
              <a:t>Silicon Photonics for Optical Readout of Particle Detectors</a:t>
            </a:r>
            <a:endParaRPr lang="en-GB" dirty="0"/>
          </a:p>
        </p:txBody>
      </p:sp>
      <p:sp>
        <p:nvSpPr>
          <p:cNvPr id="4" name="Date Placeholder 3">
            <a:extLst>
              <a:ext uri="{FF2B5EF4-FFF2-40B4-BE49-F238E27FC236}">
                <a16:creationId xmlns:a16="http://schemas.microsoft.com/office/drawing/2014/main" id="{C52E867D-0821-2455-682D-3B27AFDDD6F0}"/>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39EF4C21-F12B-46D5-69BF-49D1AF962E1D}"/>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53322159-8756-B0F4-3C0B-791D3A0D8191}"/>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28" name="Picture 27">
            <a:extLst>
              <a:ext uri="{FF2B5EF4-FFF2-40B4-BE49-F238E27FC236}">
                <a16:creationId xmlns:a16="http://schemas.microsoft.com/office/drawing/2014/main" id="{03F43DC5-20DE-86D3-1A23-0604EFB9F01A}"/>
              </a:ext>
            </a:extLst>
          </p:cNvPr>
          <p:cNvPicPr>
            <a:picLocks noChangeAspect="1"/>
          </p:cNvPicPr>
          <p:nvPr/>
        </p:nvPicPr>
        <p:blipFill>
          <a:blip r:embed="rId4"/>
          <a:stretch>
            <a:fillRect/>
          </a:stretch>
        </p:blipFill>
        <p:spPr>
          <a:xfrm>
            <a:off x="8988876" y="852769"/>
            <a:ext cx="1402585" cy="1523633"/>
          </a:xfrm>
          <a:prstGeom prst="rect">
            <a:avLst/>
          </a:prstGeom>
        </p:spPr>
      </p:pic>
      <p:pic>
        <p:nvPicPr>
          <p:cNvPr id="8" name="Graphic 7">
            <a:extLst>
              <a:ext uri="{FF2B5EF4-FFF2-40B4-BE49-F238E27FC236}">
                <a16:creationId xmlns:a16="http://schemas.microsoft.com/office/drawing/2014/main" id="{1B31EF86-9997-4613-59E2-56496910748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2725" y="4561595"/>
            <a:ext cx="2876550" cy="1428750"/>
          </a:xfrm>
          <a:prstGeom prst="rect">
            <a:avLst/>
          </a:prstGeom>
        </p:spPr>
      </p:pic>
      <p:grpSp>
        <p:nvGrpSpPr>
          <p:cNvPr id="11" name="Group 10">
            <a:extLst>
              <a:ext uri="{FF2B5EF4-FFF2-40B4-BE49-F238E27FC236}">
                <a16:creationId xmlns:a16="http://schemas.microsoft.com/office/drawing/2014/main" id="{2C2E3B96-E86A-B7FB-A412-5BC365D303FE}"/>
              </a:ext>
            </a:extLst>
          </p:cNvPr>
          <p:cNvGrpSpPr/>
          <p:nvPr/>
        </p:nvGrpSpPr>
        <p:grpSpPr>
          <a:xfrm>
            <a:off x="257493" y="4561595"/>
            <a:ext cx="8387750" cy="1435996"/>
            <a:chOff x="257493" y="4561595"/>
            <a:chExt cx="8387750" cy="1435996"/>
          </a:xfrm>
        </p:grpSpPr>
        <p:grpSp>
          <p:nvGrpSpPr>
            <p:cNvPr id="13" name="Group 12">
              <a:extLst>
                <a:ext uri="{FF2B5EF4-FFF2-40B4-BE49-F238E27FC236}">
                  <a16:creationId xmlns:a16="http://schemas.microsoft.com/office/drawing/2014/main" id="{541782EC-91F7-A1FE-8F8C-EB764C9DE254}"/>
                </a:ext>
              </a:extLst>
            </p:cNvPr>
            <p:cNvGrpSpPr/>
            <p:nvPr/>
          </p:nvGrpSpPr>
          <p:grpSpPr>
            <a:xfrm>
              <a:off x="572806" y="4561595"/>
              <a:ext cx="8072437" cy="1435996"/>
              <a:chOff x="568325" y="4557972"/>
              <a:chExt cx="8072437" cy="1435996"/>
            </a:xfrm>
          </p:grpSpPr>
          <p:pic>
            <p:nvPicPr>
              <p:cNvPr id="10" name="Graphic 9">
                <a:extLst>
                  <a:ext uri="{FF2B5EF4-FFF2-40B4-BE49-F238E27FC236}">
                    <a16:creationId xmlns:a16="http://schemas.microsoft.com/office/drawing/2014/main" id="{23BCF4DD-C7B2-1C7B-5DF4-449A1DEDC14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20937" y="5098618"/>
                <a:ext cx="6219825" cy="895350"/>
              </a:xfrm>
              <a:prstGeom prst="rect">
                <a:avLst/>
              </a:prstGeom>
            </p:spPr>
          </p:pic>
          <p:pic>
            <p:nvPicPr>
              <p:cNvPr id="12" name="Graphic 11">
                <a:extLst>
                  <a:ext uri="{FF2B5EF4-FFF2-40B4-BE49-F238E27FC236}">
                    <a16:creationId xmlns:a16="http://schemas.microsoft.com/office/drawing/2014/main" id="{D875AB69-0B28-B531-CB5D-1D592B9B935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68325" y="4557972"/>
                <a:ext cx="857250" cy="276225"/>
              </a:xfrm>
              <a:prstGeom prst="rect">
                <a:avLst/>
              </a:prstGeom>
            </p:spPr>
          </p:pic>
        </p:grpSp>
        <p:pic>
          <p:nvPicPr>
            <p:cNvPr id="9" name="Graphic 8">
              <a:extLst>
                <a:ext uri="{FF2B5EF4-FFF2-40B4-BE49-F238E27FC236}">
                  <a16:creationId xmlns:a16="http://schemas.microsoft.com/office/drawing/2014/main" id="{C9FD9964-6711-FEC6-38BE-072AC4A843F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57493" y="5121291"/>
              <a:ext cx="438150" cy="228600"/>
            </a:xfrm>
            <a:prstGeom prst="rect">
              <a:avLst/>
            </a:prstGeom>
          </p:spPr>
        </p:pic>
      </p:grpSp>
    </p:spTree>
    <p:extLst>
      <p:ext uri="{BB962C8B-B14F-4D97-AF65-F5344CB8AC3E}">
        <p14:creationId xmlns:p14="http://schemas.microsoft.com/office/powerpoint/2010/main" val="250541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22BF7-FBF2-0A3D-2AEE-AA0F8CE9EE79}"/>
            </a:ext>
          </a:extLst>
        </p:cNvPr>
        <p:cNvGrpSpPr/>
        <p:nvPr/>
      </p:nvGrpSpPr>
      <p:grpSpPr>
        <a:xfrm>
          <a:off x="0" y="0"/>
          <a:ext cx="0" cy="0"/>
          <a:chOff x="0" y="0"/>
          <a:chExt cx="0" cy="0"/>
        </a:xfrm>
      </p:grpSpPr>
      <p:pic>
        <p:nvPicPr>
          <p:cNvPr id="22" name="Graphic 21">
            <a:extLst>
              <a:ext uri="{FF2B5EF4-FFF2-40B4-BE49-F238E27FC236}">
                <a16:creationId xmlns:a16="http://schemas.microsoft.com/office/drawing/2014/main" id="{060CDDE5-B973-385F-4474-353F4846842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874" y="1987383"/>
            <a:ext cx="5421318" cy="3818020"/>
          </a:xfrm>
          <a:prstGeom prst="rect">
            <a:avLst/>
          </a:prstGeom>
        </p:spPr>
      </p:pic>
      <p:sp>
        <p:nvSpPr>
          <p:cNvPr id="2" name="Content Placeholder 1">
            <a:extLst>
              <a:ext uri="{FF2B5EF4-FFF2-40B4-BE49-F238E27FC236}">
                <a16:creationId xmlns:a16="http://schemas.microsoft.com/office/drawing/2014/main" id="{89105F6F-FF15-6304-52BD-993BE09BE037}"/>
              </a:ext>
            </a:extLst>
          </p:cNvPr>
          <p:cNvSpPr>
            <a:spLocks noGrp="1"/>
          </p:cNvSpPr>
          <p:nvPr>
            <p:ph idx="1"/>
          </p:nvPr>
        </p:nvSpPr>
        <p:spPr>
          <a:xfrm>
            <a:off x="969096" y="1240092"/>
            <a:ext cx="3264361" cy="949904"/>
          </a:xfrm>
        </p:spPr>
        <p:txBody>
          <a:bodyPr/>
          <a:lstStyle/>
          <a:p>
            <a:r>
              <a:rPr lang="en-US" dirty="0"/>
              <a:t>FPGA driven loop</a:t>
            </a:r>
            <a:endParaRPr lang="en-GB" dirty="0"/>
          </a:p>
        </p:txBody>
      </p:sp>
      <p:sp>
        <p:nvSpPr>
          <p:cNvPr id="3" name="Title 2">
            <a:extLst>
              <a:ext uri="{FF2B5EF4-FFF2-40B4-BE49-F238E27FC236}">
                <a16:creationId xmlns:a16="http://schemas.microsoft.com/office/drawing/2014/main" id="{729849E2-AE57-54BC-6B05-E7223F80CE58}"/>
              </a:ext>
            </a:extLst>
          </p:cNvPr>
          <p:cNvSpPr>
            <a:spLocks noGrp="1"/>
          </p:cNvSpPr>
          <p:nvPr>
            <p:ph type="title"/>
          </p:nvPr>
        </p:nvSpPr>
        <p:spPr>
          <a:xfrm>
            <a:off x="407988" y="373593"/>
            <a:ext cx="11376025" cy="523402"/>
          </a:xfrm>
        </p:spPr>
        <p:txBody>
          <a:bodyPr/>
          <a:lstStyle/>
          <a:p>
            <a:r>
              <a:rPr lang="en-US" dirty="0"/>
              <a:t>Delta Sigma loop – FPGA or ICs?</a:t>
            </a:r>
            <a:endParaRPr lang="en-GB" dirty="0"/>
          </a:p>
        </p:txBody>
      </p:sp>
      <p:sp>
        <p:nvSpPr>
          <p:cNvPr id="4" name="Date Placeholder 3">
            <a:extLst>
              <a:ext uri="{FF2B5EF4-FFF2-40B4-BE49-F238E27FC236}">
                <a16:creationId xmlns:a16="http://schemas.microsoft.com/office/drawing/2014/main" id="{B3EA0271-7E6F-EB4E-17B3-D995FEC41BA6}"/>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A1AA2BC2-4853-38F5-BBD7-BFF6A4F90168}"/>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B913F16F-F8DC-1B75-7E68-1C22E0562E87}"/>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7" name="Content Placeholder 1">
            <a:extLst>
              <a:ext uri="{FF2B5EF4-FFF2-40B4-BE49-F238E27FC236}">
                <a16:creationId xmlns:a16="http://schemas.microsoft.com/office/drawing/2014/main" id="{10F62364-1120-E5E2-E207-2DF873D97B56}"/>
              </a:ext>
            </a:extLst>
          </p:cNvPr>
          <p:cNvSpPr txBox="1">
            <a:spLocks/>
          </p:cNvSpPr>
          <p:nvPr/>
        </p:nvSpPr>
        <p:spPr>
          <a:xfrm>
            <a:off x="6843645" y="1236774"/>
            <a:ext cx="5050482" cy="94990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Disc. components driven loop</a:t>
            </a:r>
            <a:endParaRPr lang="en-GB" dirty="0"/>
          </a:p>
        </p:txBody>
      </p:sp>
      <p:pic>
        <p:nvPicPr>
          <p:cNvPr id="8" name="Graphic 7">
            <a:extLst>
              <a:ext uri="{FF2B5EF4-FFF2-40B4-BE49-F238E27FC236}">
                <a16:creationId xmlns:a16="http://schemas.microsoft.com/office/drawing/2014/main" id="{5780BD8F-A85C-10AC-6F11-5C4D79C9BA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9723"/>
            <a:ext cx="1768160" cy="1114477"/>
          </a:xfrm>
          <a:prstGeom prst="rect">
            <a:avLst/>
          </a:prstGeom>
        </p:spPr>
      </p:pic>
      <p:pic>
        <p:nvPicPr>
          <p:cNvPr id="9" name="Graphic 8">
            <a:extLst>
              <a:ext uri="{FF2B5EF4-FFF2-40B4-BE49-F238E27FC236}">
                <a16:creationId xmlns:a16="http://schemas.microsoft.com/office/drawing/2014/main" id="{281AA584-B708-CDCB-4F5C-4EC0876198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07980" y="636520"/>
            <a:ext cx="487680" cy="487680"/>
          </a:xfrm>
          <a:prstGeom prst="rect">
            <a:avLst/>
          </a:prstGeom>
        </p:spPr>
      </p:pic>
      <p:pic>
        <p:nvPicPr>
          <p:cNvPr id="12" name="Graphic 11">
            <a:extLst>
              <a:ext uri="{FF2B5EF4-FFF2-40B4-BE49-F238E27FC236}">
                <a16:creationId xmlns:a16="http://schemas.microsoft.com/office/drawing/2014/main" id="{E3D338E7-554C-C3C1-B0FF-DF6633FEFEB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96275" y="1987381"/>
            <a:ext cx="5386137" cy="3818021"/>
          </a:xfrm>
          <a:prstGeom prst="rect">
            <a:avLst/>
          </a:prstGeom>
        </p:spPr>
      </p:pic>
      <p:pic>
        <p:nvPicPr>
          <p:cNvPr id="16" name="Picture 15" descr="A graph of a graph&#10;&#10;AI-generated content may be incorrect.">
            <a:extLst>
              <a:ext uri="{FF2B5EF4-FFF2-40B4-BE49-F238E27FC236}">
                <a16:creationId xmlns:a16="http://schemas.microsoft.com/office/drawing/2014/main" id="{77CA88CA-F368-61C2-6C44-AAE1BE651095}"/>
              </a:ext>
            </a:extLst>
          </p:cNvPr>
          <p:cNvPicPr>
            <a:picLocks noChangeAspect="1"/>
          </p:cNvPicPr>
          <p:nvPr/>
        </p:nvPicPr>
        <p:blipFill>
          <a:blip r:embed="rId10"/>
          <a:stretch>
            <a:fillRect/>
          </a:stretch>
        </p:blipFill>
        <p:spPr>
          <a:xfrm>
            <a:off x="6150264" y="1830747"/>
            <a:ext cx="5677224" cy="4257918"/>
          </a:xfrm>
          <a:prstGeom prst="rect">
            <a:avLst/>
          </a:prstGeom>
        </p:spPr>
      </p:pic>
      <p:pic>
        <p:nvPicPr>
          <p:cNvPr id="17" name="Picture 16" descr="A graph of a graph&#10;&#10;AI-generated content may be incorrect.">
            <a:extLst>
              <a:ext uri="{FF2B5EF4-FFF2-40B4-BE49-F238E27FC236}">
                <a16:creationId xmlns:a16="http://schemas.microsoft.com/office/drawing/2014/main" id="{DE7A2A87-1EF1-1578-0046-23E364F1D8A2}"/>
              </a:ext>
            </a:extLst>
          </p:cNvPr>
          <p:cNvPicPr>
            <a:picLocks noChangeAspect="1"/>
          </p:cNvPicPr>
          <p:nvPr/>
        </p:nvPicPr>
        <p:blipFill>
          <a:blip r:embed="rId11"/>
          <a:stretch>
            <a:fillRect/>
          </a:stretch>
        </p:blipFill>
        <p:spPr>
          <a:xfrm>
            <a:off x="163986" y="1798754"/>
            <a:ext cx="5689094" cy="4266820"/>
          </a:xfrm>
          <a:prstGeom prst="rect">
            <a:avLst/>
          </a:prstGeom>
        </p:spPr>
      </p:pic>
      <p:pic>
        <p:nvPicPr>
          <p:cNvPr id="19" name="Graphic 18">
            <a:extLst>
              <a:ext uri="{FF2B5EF4-FFF2-40B4-BE49-F238E27FC236}">
                <a16:creationId xmlns:a16="http://schemas.microsoft.com/office/drawing/2014/main" id="{DA60F699-39E7-0129-D9E5-3436E74B88F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938988" y="1214138"/>
            <a:ext cx="509185" cy="360941"/>
          </a:xfrm>
          <a:prstGeom prst="rect">
            <a:avLst/>
          </a:prstGeom>
        </p:spPr>
      </p:pic>
      <p:pic>
        <p:nvPicPr>
          <p:cNvPr id="21" name="Graphic 20">
            <a:extLst>
              <a:ext uri="{FF2B5EF4-FFF2-40B4-BE49-F238E27FC236}">
                <a16:creationId xmlns:a16="http://schemas.microsoft.com/office/drawing/2014/main" id="{77A55EE8-B929-625B-F843-60CEBA455C2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400664" y="1186795"/>
            <a:ext cx="512882" cy="360941"/>
          </a:xfrm>
          <a:prstGeom prst="rect">
            <a:avLst/>
          </a:prstGeom>
        </p:spPr>
      </p:pic>
    </p:spTree>
    <p:extLst>
      <p:ext uri="{BB962C8B-B14F-4D97-AF65-F5344CB8AC3E}">
        <p14:creationId xmlns:p14="http://schemas.microsoft.com/office/powerpoint/2010/main" val="342759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47AB7-02D6-CE33-F2BF-1E0C2EC530D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F73977C-0D94-9FCC-346D-6F8361B3BA07}"/>
              </a:ext>
            </a:extLst>
          </p:cNvPr>
          <p:cNvSpPr>
            <a:spLocks noGrp="1"/>
          </p:cNvSpPr>
          <p:nvPr>
            <p:ph type="title"/>
          </p:nvPr>
        </p:nvSpPr>
        <p:spPr/>
        <p:txBody>
          <a:bodyPr/>
          <a:lstStyle/>
          <a:p>
            <a:r>
              <a:rPr lang="en-US" dirty="0"/>
              <a:t>Delta Sigma loop – FPGA or ICs?</a:t>
            </a:r>
            <a:endParaRPr lang="en-GB" dirty="0"/>
          </a:p>
        </p:txBody>
      </p:sp>
      <p:sp>
        <p:nvSpPr>
          <p:cNvPr id="4" name="Date Placeholder 3">
            <a:extLst>
              <a:ext uri="{FF2B5EF4-FFF2-40B4-BE49-F238E27FC236}">
                <a16:creationId xmlns:a16="http://schemas.microsoft.com/office/drawing/2014/main" id="{AFCE6E95-3B58-92BD-4EC2-28DB3EF00388}"/>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B051116C-ED50-9BDD-87A1-5577ACE48873}"/>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DBA4C29D-A9D4-4920-DA2F-7993F6A8275A}"/>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9" name="Picture 8" descr="A graph with blue and orange lines&#10;&#10;AI-generated content may be incorrect.">
            <a:extLst>
              <a:ext uri="{FF2B5EF4-FFF2-40B4-BE49-F238E27FC236}">
                <a16:creationId xmlns:a16="http://schemas.microsoft.com/office/drawing/2014/main" id="{DBE3C398-D9CD-4DEF-FC76-1D5EF7D9B7B1}"/>
              </a:ext>
            </a:extLst>
          </p:cNvPr>
          <p:cNvPicPr>
            <a:picLocks noChangeAspect="1"/>
          </p:cNvPicPr>
          <p:nvPr/>
        </p:nvPicPr>
        <p:blipFill>
          <a:blip r:embed="rId2"/>
          <a:stretch>
            <a:fillRect/>
          </a:stretch>
        </p:blipFill>
        <p:spPr>
          <a:xfrm>
            <a:off x="6075884" y="1585901"/>
            <a:ext cx="6077942" cy="4558456"/>
          </a:xfrm>
          <a:prstGeom prst="rect">
            <a:avLst/>
          </a:prstGeom>
        </p:spPr>
      </p:pic>
      <p:pic>
        <p:nvPicPr>
          <p:cNvPr id="12" name="Picture 11">
            <a:extLst>
              <a:ext uri="{FF2B5EF4-FFF2-40B4-BE49-F238E27FC236}">
                <a16:creationId xmlns:a16="http://schemas.microsoft.com/office/drawing/2014/main" id="{D0019C36-B0A4-C8B3-8F85-EC4B90DBC7F5}"/>
              </a:ext>
            </a:extLst>
          </p:cNvPr>
          <p:cNvPicPr>
            <a:picLocks noChangeAspect="1"/>
          </p:cNvPicPr>
          <p:nvPr/>
        </p:nvPicPr>
        <p:blipFill>
          <a:blip r:embed="rId3"/>
          <a:stretch>
            <a:fillRect/>
          </a:stretch>
        </p:blipFill>
        <p:spPr>
          <a:xfrm>
            <a:off x="38174" y="1585901"/>
            <a:ext cx="5988561" cy="4491421"/>
          </a:xfrm>
          <a:prstGeom prst="rect">
            <a:avLst/>
          </a:prstGeom>
        </p:spPr>
      </p:pic>
      <p:pic>
        <p:nvPicPr>
          <p:cNvPr id="8" name="Graphic 7">
            <a:extLst>
              <a:ext uri="{FF2B5EF4-FFF2-40B4-BE49-F238E27FC236}">
                <a16:creationId xmlns:a16="http://schemas.microsoft.com/office/drawing/2014/main" id="{4C4BD881-CCDA-52A3-0DDC-7AC634BA54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8676"/>
            <a:ext cx="1768160" cy="1114477"/>
          </a:xfrm>
          <a:prstGeom prst="rect">
            <a:avLst/>
          </a:prstGeom>
        </p:spPr>
      </p:pic>
      <p:pic>
        <p:nvPicPr>
          <p:cNvPr id="10" name="Graphic 9">
            <a:extLst>
              <a:ext uri="{FF2B5EF4-FFF2-40B4-BE49-F238E27FC236}">
                <a16:creationId xmlns:a16="http://schemas.microsoft.com/office/drawing/2014/main" id="{76AC5E0F-08AC-94A2-338D-9C053033E59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07980" y="635473"/>
            <a:ext cx="487680" cy="487680"/>
          </a:xfrm>
          <a:prstGeom prst="rect">
            <a:avLst/>
          </a:prstGeom>
        </p:spPr>
      </p:pic>
      <p:sp>
        <p:nvSpPr>
          <p:cNvPr id="16" name="Content Placeholder 1">
            <a:extLst>
              <a:ext uri="{FF2B5EF4-FFF2-40B4-BE49-F238E27FC236}">
                <a16:creationId xmlns:a16="http://schemas.microsoft.com/office/drawing/2014/main" id="{1A83AA73-B069-30A3-0027-B5FCD7009AE8}"/>
              </a:ext>
            </a:extLst>
          </p:cNvPr>
          <p:cNvSpPr txBox="1">
            <a:spLocks/>
          </p:cNvSpPr>
          <p:nvPr/>
        </p:nvSpPr>
        <p:spPr>
          <a:xfrm>
            <a:off x="969096" y="1240092"/>
            <a:ext cx="3264361" cy="94990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t>FPGA driven loop</a:t>
            </a:r>
            <a:endParaRPr lang="en-GB" dirty="0"/>
          </a:p>
        </p:txBody>
      </p:sp>
      <p:sp>
        <p:nvSpPr>
          <p:cNvPr id="17" name="Content Placeholder 1">
            <a:extLst>
              <a:ext uri="{FF2B5EF4-FFF2-40B4-BE49-F238E27FC236}">
                <a16:creationId xmlns:a16="http://schemas.microsoft.com/office/drawing/2014/main" id="{707F96F3-3F6E-C06E-D3A5-279BA67C88A7}"/>
              </a:ext>
            </a:extLst>
          </p:cNvPr>
          <p:cNvSpPr txBox="1">
            <a:spLocks/>
          </p:cNvSpPr>
          <p:nvPr/>
        </p:nvSpPr>
        <p:spPr>
          <a:xfrm>
            <a:off x="6843645" y="1236774"/>
            <a:ext cx="5050482" cy="94990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Disc. components driven loop</a:t>
            </a:r>
            <a:endParaRPr lang="en-GB" dirty="0"/>
          </a:p>
        </p:txBody>
      </p:sp>
      <p:pic>
        <p:nvPicPr>
          <p:cNvPr id="18" name="Graphic 17">
            <a:extLst>
              <a:ext uri="{FF2B5EF4-FFF2-40B4-BE49-F238E27FC236}">
                <a16:creationId xmlns:a16="http://schemas.microsoft.com/office/drawing/2014/main" id="{5DA7C289-AD9E-F42D-50BE-AA1F47FE0FB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938988" y="1214138"/>
            <a:ext cx="509185" cy="360941"/>
          </a:xfrm>
          <a:prstGeom prst="rect">
            <a:avLst/>
          </a:prstGeom>
        </p:spPr>
      </p:pic>
      <p:pic>
        <p:nvPicPr>
          <p:cNvPr id="19" name="Graphic 18">
            <a:extLst>
              <a:ext uri="{FF2B5EF4-FFF2-40B4-BE49-F238E27FC236}">
                <a16:creationId xmlns:a16="http://schemas.microsoft.com/office/drawing/2014/main" id="{3771F934-F2B4-A2D3-67CA-AD13954EEA2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400664" y="1186795"/>
            <a:ext cx="512882" cy="360941"/>
          </a:xfrm>
          <a:prstGeom prst="rect">
            <a:avLst/>
          </a:prstGeom>
        </p:spPr>
      </p:pic>
    </p:spTree>
    <p:extLst>
      <p:ext uri="{BB962C8B-B14F-4D97-AF65-F5344CB8AC3E}">
        <p14:creationId xmlns:p14="http://schemas.microsoft.com/office/powerpoint/2010/main" val="13047463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2A49D299-B1ED-7B7E-7D62-AFC9B6DF03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67267" y="51159"/>
            <a:ext cx="3203664" cy="1242521"/>
          </a:xfrm>
          <a:prstGeom prst="rect">
            <a:avLst/>
          </a:prstGeom>
        </p:spPr>
      </p:pic>
      <p:sp>
        <p:nvSpPr>
          <p:cNvPr id="3" name="Title 2">
            <a:extLst>
              <a:ext uri="{FF2B5EF4-FFF2-40B4-BE49-F238E27FC236}">
                <a16:creationId xmlns:a16="http://schemas.microsoft.com/office/drawing/2014/main" id="{CD1A5F49-0562-B6D7-218F-FF0E4D4DE112}"/>
              </a:ext>
            </a:extLst>
          </p:cNvPr>
          <p:cNvSpPr>
            <a:spLocks noGrp="1"/>
          </p:cNvSpPr>
          <p:nvPr>
            <p:ph type="title"/>
          </p:nvPr>
        </p:nvSpPr>
        <p:spPr>
          <a:xfrm>
            <a:off x="407988" y="373593"/>
            <a:ext cx="11376025" cy="502707"/>
          </a:xfrm>
        </p:spPr>
        <p:txBody>
          <a:bodyPr/>
          <a:lstStyle/>
          <a:p>
            <a:r>
              <a:rPr lang="en-US" dirty="0"/>
              <a:t>Comparison of INLs - Capacitance</a:t>
            </a:r>
            <a:endParaRPr lang="en-GB" dirty="0"/>
          </a:p>
        </p:txBody>
      </p:sp>
      <p:sp>
        <p:nvSpPr>
          <p:cNvPr id="4" name="Date Placeholder 3">
            <a:extLst>
              <a:ext uri="{FF2B5EF4-FFF2-40B4-BE49-F238E27FC236}">
                <a16:creationId xmlns:a16="http://schemas.microsoft.com/office/drawing/2014/main" id="{85D1CA62-41A8-B35C-0A11-BB998D229BB4}"/>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7722197B-EC7C-9418-166A-AC73C47F0F6C}"/>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A9A53679-6A64-42D5-EB62-ECD158ECDABB}"/>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7" name="Content Placeholder 1">
            <a:extLst>
              <a:ext uri="{FF2B5EF4-FFF2-40B4-BE49-F238E27FC236}">
                <a16:creationId xmlns:a16="http://schemas.microsoft.com/office/drawing/2014/main" id="{B79B1E9D-3D58-CDC0-2677-253700280E56}"/>
              </a:ext>
            </a:extLst>
          </p:cNvPr>
          <p:cNvSpPr txBox="1">
            <a:spLocks noGrp="1"/>
          </p:cNvSpPr>
          <p:nvPr>
            <p:ph idx="1"/>
          </p:nvPr>
        </p:nvSpPr>
        <p:spPr>
          <a:xfrm>
            <a:off x="292728" y="900339"/>
            <a:ext cx="10918278" cy="1989800"/>
          </a:xfrm>
          <a:prstGeom prst="rect">
            <a:avLst/>
          </a:prstGeom>
        </p:spPr>
        <p:txBody>
          <a:bodyPr vert="horz" lIns="0" tIns="0" rIns="0" bIns="0" rtlCol="0">
            <a:normAutofit fontScale="850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Discrete components driven Delta Sigma ADC loop</a:t>
            </a:r>
          </a:p>
          <a:p>
            <a:pPr marL="342900" indent="-342900">
              <a:buFont typeface="Arial" panose="020B0604020202020204" pitchFamily="34" charset="0"/>
              <a:buChar char="•"/>
            </a:pPr>
            <a:r>
              <a:rPr lang="en-GB" dirty="0"/>
              <a:t>Larger capacitor</a:t>
            </a:r>
          </a:p>
          <a:p>
            <a:pPr marL="666900" lvl="1" indent="-342900">
              <a:buFont typeface="Arial" panose="020B0604020202020204" pitchFamily="34" charset="0"/>
              <a:buChar char="•"/>
            </a:pPr>
            <a:r>
              <a:rPr lang="en-GB" dirty="0"/>
              <a:t>lower SDM noise, for ASIC more space</a:t>
            </a:r>
          </a:p>
          <a:p>
            <a:pPr marL="666900" lvl="1" indent="-342900">
              <a:buFont typeface="Arial" panose="020B0604020202020204" pitchFamily="34" charset="0"/>
              <a:buChar char="•"/>
            </a:pPr>
            <a:r>
              <a:rPr lang="en-GB" dirty="0"/>
              <a:t>different RC time constant (nonlinearity)</a:t>
            </a:r>
          </a:p>
          <a:p>
            <a:pPr marL="666900" lvl="1" indent="-342900">
              <a:buFont typeface="Arial" panose="020B0604020202020204" pitchFamily="34" charset="0"/>
              <a:buChar char="•"/>
            </a:pPr>
            <a:r>
              <a:rPr lang="en-GB" dirty="0"/>
              <a:t>Stronger filtering behaviour – up to 10khz (max 1.3nF)</a:t>
            </a:r>
          </a:p>
          <a:p>
            <a:pPr marL="666900" lvl="1" indent="-342900">
              <a:buFont typeface="Arial" panose="020B0604020202020204" pitchFamily="34" charset="0"/>
              <a:buChar char="•"/>
            </a:pPr>
            <a:r>
              <a:rPr lang="en-GB" dirty="0"/>
              <a:t>Closer to the comparator noise (                         )</a:t>
            </a:r>
          </a:p>
          <a:p>
            <a:pPr marL="342900" indent="-342900">
              <a:buFont typeface="Arial" panose="020B0604020202020204" pitchFamily="34" charset="0"/>
              <a:buChar char="•"/>
            </a:pPr>
            <a:r>
              <a:rPr lang="en-US" dirty="0"/>
              <a:t>Higher capacitance (in that range), better INL</a:t>
            </a:r>
          </a:p>
          <a:p>
            <a:endParaRPr lang="en-GB"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GB" dirty="0"/>
          </a:p>
        </p:txBody>
      </p:sp>
      <p:pic>
        <p:nvPicPr>
          <p:cNvPr id="8" name="Picture 7" descr="A graph with blue and orange lines&#10;&#10;AI-generated content may be incorrect.">
            <a:extLst>
              <a:ext uri="{FF2B5EF4-FFF2-40B4-BE49-F238E27FC236}">
                <a16:creationId xmlns:a16="http://schemas.microsoft.com/office/drawing/2014/main" id="{C39BA700-5992-9D06-6D10-5A5FAFF64BD5}"/>
              </a:ext>
            </a:extLst>
          </p:cNvPr>
          <p:cNvPicPr>
            <a:picLocks noChangeAspect="1"/>
          </p:cNvPicPr>
          <p:nvPr/>
        </p:nvPicPr>
        <p:blipFill>
          <a:blip r:embed="rId5"/>
          <a:stretch>
            <a:fillRect/>
          </a:stretch>
        </p:blipFill>
        <p:spPr>
          <a:xfrm>
            <a:off x="0" y="2890139"/>
            <a:ext cx="4041633" cy="3031225"/>
          </a:xfrm>
          <a:prstGeom prst="rect">
            <a:avLst/>
          </a:prstGeom>
        </p:spPr>
      </p:pic>
      <p:pic>
        <p:nvPicPr>
          <p:cNvPr id="9" name="Picture 8" descr="A graph with blue and orange lines&#10;&#10;AI-generated content may be incorrect.">
            <a:extLst>
              <a:ext uri="{FF2B5EF4-FFF2-40B4-BE49-F238E27FC236}">
                <a16:creationId xmlns:a16="http://schemas.microsoft.com/office/drawing/2014/main" id="{8C401260-F60B-FCB8-FD60-085A8079947C}"/>
              </a:ext>
            </a:extLst>
          </p:cNvPr>
          <p:cNvPicPr>
            <a:picLocks noChangeAspect="1"/>
          </p:cNvPicPr>
          <p:nvPr/>
        </p:nvPicPr>
        <p:blipFill>
          <a:blip r:embed="rId6"/>
          <a:stretch>
            <a:fillRect/>
          </a:stretch>
        </p:blipFill>
        <p:spPr>
          <a:xfrm>
            <a:off x="4011827" y="2953581"/>
            <a:ext cx="4041633" cy="3031224"/>
          </a:xfrm>
          <a:prstGeom prst="rect">
            <a:avLst/>
          </a:prstGeom>
        </p:spPr>
      </p:pic>
      <p:pic>
        <p:nvPicPr>
          <p:cNvPr id="10" name="Picture 9" descr="A graph with blue and orange lines&#10;&#10;AI-generated content may be incorrect.">
            <a:extLst>
              <a:ext uri="{FF2B5EF4-FFF2-40B4-BE49-F238E27FC236}">
                <a16:creationId xmlns:a16="http://schemas.microsoft.com/office/drawing/2014/main" id="{A3194DB7-BE64-8DC9-1267-664FC819FEA3}"/>
              </a:ext>
            </a:extLst>
          </p:cNvPr>
          <p:cNvPicPr>
            <a:picLocks noChangeAspect="1"/>
          </p:cNvPicPr>
          <p:nvPr/>
        </p:nvPicPr>
        <p:blipFill>
          <a:blip r:embed="rId7"/>
          <a:stretch>
            <a:fillRect/>
          </a:stretch>
        </p:blipFill>
        <p:spPr>
          <a:xfrm>
            <a:off x="8053460" y="2953581"/>
            <a:ext cx="4041633" cy="3031224"/>
          </a:xfrm>
          <a:prstGeom prst="rect">
            <a:avLst/>
          </a:prstGeom>
        </p:spPr>
      </p:pic>
      <p:sp>
        <p:nvSpPr>
          <p:cNvPr id="11" name="Content Placeholder 1">
            <a:extLst>
              <a:ext uri="{FF2B5EF4-FFF2-40B4-BE49-F238E27FC236}">
                <a16:creationId xmlns:a16="http://schemas.microsoft.com/office/drawing/2014/main" id="{77F355A7-C245-4614-7824-A6B4DA7DE511}"/>
              </a:ext>
            </a:extLst>
          </p:cNvPr>
          <p:cNvSpPr txBox="1">
            <a:spLocks/>
          </p:cNvSpPr>
          <p:nvPr/>
        </p:nvSpPr>
        <p:spPr>
          <a:xfrm>
            <a:off x="1883534" y="6034085"/>
            <a:ext cx="9175558"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100pF                                     1.1nF                                                 10.1nF            </a:t>
            </a:r>
          </a:p>
          <a:p>
            <a:endParaRPr lang="en-GB" dirty="0"/>
          </a:p>
        </p:txBody>
      </p:sp>
      <p:grpSp>
        <p:nvGrpSpPr>
          <p:cNvPr id="15" name="Group 14">
            <a:extLst>
              <a:ext uri="{FF2B5EF4-FFF2-40B4-BE49-F238E27FC236}">
                <a16:creationId xmlns:a16="http://schemas.microsoft.com/office/drawing/2014/main" id="{1A0778F8-8667-0982-801B-27E0DB907295}"/>
              </a:ext>
            </a:extLst>
          </p:cNvPr>
          <p:cNvGrpSpPr/>
          <p:nvPr/>
        </p:nvGrpSpPr>
        <p:grpSpPr>
          <a:xfrm>
            <a:off x="8754158" y="1148364"/>
            <a:ext cx="2617071" cy="1513755"/>
            <a:chOff x="8754158" y="1148364"/>
            <a:chExt cx="2617071" cy="1513755"/>
          </a:xfrm>
        </p:grpSpPr>
        <p:sp>
          <p:nvSpPr>
            <p:cNvPr id="2" name="Right Brace 1">
              <a:extLst>
                <a:ext uri="{FF2B5EF4-FFF2-40B4-BE49-F238E27FC236}">
                  <a16:creationId xmlns:a16="http://schemas.microsoft.com/office/drawing/2014/main" id="{5F481C7C-50A7-54F8-097D-38218A9C4EC9}"/>
                </a:ext>
              </a:extLst>
            </p:cNvPr>
            <p:cNvSpPr/>
            <p:nvPr/>
          </p:nvSpPr>
          <p:spPr>
            <a:xfrm>
              <a:off x="8754158" y="1148364"/>
              <a:ext cx="422622" cy="1513755"/>
            </a:xfrm>
            <a:prstGeom prst="rightBrace">
              <a:avLst/>
            </a:prstGeom>
            <a:ln w="381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ACE66948-98CC-A91D-A684-0B7C049F47BE}"/>
                </a:ext>
              </a:extLst>
            </p:cNvPr>
            <p:cNvSpPr txBox="1"/>
            <p:nvPr/>
          </p:nvSpPr>
          <p:spPr>
            <a:xfrm>
              <a:off x="9268089" y="1766741"/>
              <a:ext cx="2103140" cy="553998"/>
            </a:xfrm>
            <a:prstGeom prst="rect">
              <a:avLst/>
            </a:prstGeom>
            <a:noFill/>
          </p:spPr>
          <p:txBody>
            <a:bodyPr wrap="none" lIns="0" tIns="0" rIns="0" bIns="0" rtlCol="0">
              <a:spAutoFit/>
            </a:bodyPr>
            <a:lstStyle/>
            <a:p>
              <a:pPr algn="l"/>
              <a:r>
                <a:rPr lang="en-US" dirty="0">
                  <a:solidFill>
                    <a:schemeClr val="tx1">
                      <a:lumMod val="60000"/>
                      <a:lumOff val="40000"/>
                    </a:schemeClr>
                  </a:solidFill>
                </a:rPr>
                <a:t>Adjust depending on</a:t>
              </a:r>
            </a:p>
            <a:p>
              <a:pPr algn="l"/>
              <a:r>
                <a:rPr lang="en-US" dirty="0">
                  <a:solidFill>
                    <a:schemeClr val="tx1">
                      <a:lumMod val="60000"/>
                      <a:lumOff val="40000"/>
                    </a:schemeClr>
                  </a:solidFill>
                </a:rPr>
                <a:t>scenario</a:t>
              </a:r>
              <a:endParaRPr lang="en-GB" dirty="0">
                <a:solidFill>
                  <a:schemeClr val="tx1">
                    <a:lumMod val="60000"/>
                    <a:lumOff val="40000"/>
                  </a:schemeClr>
                </a:solidFill>
              </a:endParaRPr>
            </a:p>
          </p:txBody>
        </p:sp>
      </p:grpSp>
      <p:pic>
        <p:nvPicPr>
          <p:cNvPr id="19" name="Graphic 18">
            <a:extLst>
              <a:ext uri="{FF2B5EF4-FFF2-40B4-BE49-F238E27FC236}">
                <a16:creationId xmlns:a16="http://schemas.microsoft.com/office/drawing/2014/main" id="{6D738348-012D-6C1E-12DC-C26D8A5ADAD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11078" y="2221551"/>
            <a:ext cx="403552" cy="397221"/>
          </a:xfrm>
          <a:prstGeom prst="rect">
            <a:avLst/>
          </a:prstGeom>
        </p:spPr>
      </p:pic>
      <p:pic>
        <p:nvPicPr>
          <p:cNvPr id="20" name="Graphic 19">
            <a:extLst>
              <a:ext uri="{FF2B5EF4-FFF2-40B4-BE49-F238E27FC236}">
                <a16:creationId xmlns:a16="http://schemas.microsoft.com/office/drawing/2014/main" id="{D420630E-46F2-A67E-A47B-7ACED511524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07358" y="2348220"/>
            <a:ext cx="514351" cy="152400"/>
          </a:xfrm>
          <a:prstGeom prst="rect">
            <a:avLst/>
          </a:prstGeom>
        </p:spPr>
      </p:pic>
      <p:cxnSp>
        <p:nvCxnSpPr>
          <p:cNvPr id="22" name="Straight Arrow Connector 21">
            <a:extLst>
              <a:ext uri="{FF2B5EF4-FFF2-40B4-BE49-F238E27FC236}">
                <a16:creationId xmlns:a16="http://schemas.microsoft.com/office/drawing/2014/main" id="{18567EDA-6BEB-0712-AD27-0070058049FE}"/>
              </a:ext>
            </a:extLst>
          </p:cNvPr>
          <p:cNvCxnSpPr/>
          <p:nvPr/>
        </p:nvCxnSpPr>
        <p:spPr>
          <a:xfrm>
            <a:off x="4154005" y="2424420"/>
            <a:ext cx="161364" cy="0"/>
          </a:xfrm>
          <a:prstGeom prst="straightConnector1">
            <a:avLst/>
          </a:prstGeom>
          <a:ln>
            <a:solidFill>
              <a:schemeClr val="bg2">
                <a:lumMod val="10000"/>
              </a:schemeClr>
            </a:solidFill>
            <a:tailEnd type="triangle"/>
          </a:ln>
        </p:spPr>
        <p:style>
          <a:lnRef idx="1">
            <a:schemeClr val="dk1"/>
          </a:lnRef>
          <a:fillRef idx="0">
            <a:schemeClr val="dk1"/>
          </a:fillRef>
          <a:effectRef idx="0">
            <a:schemeClr val="dk1"/>
          </a:effectRef>
          <a:fontRef idx="minor">
            <a:schemeClr val="tx1"/>
          </a:fontRef>
        </p:style>
      </p:cxnSp>
      <p:sp>
        <p:nvSpPr>
          <p:cNvPr id="23" name="Arrow: Right 22">
            <a:extLst>
              <a:ext uri="{FF2B5EF4-FFF2-40B4-BE49-F238E27FC236}">
                <a16:creationId xmlns:a16="http://schemas.microsoft.com/office/drawing/2014/main" id="{A469B377-4C2C-AD33-A5B4-9DBAC155AB74}"/>
              </a:ext>
            </a:extLst>
          </p:cNvPr>
          <p:cNvSpPr/>
          <p:nvPr/>
        </p:nvSpPr>
        <p:spPr>
          <a:xfrm rot="19064619">
            <a:off x="9470150" y="996541"/>
            <a:ext cx="304650" cy="23860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2" name="Graphic 11">
            <a:extLst>
              <a:ext uri="{FF2B5EF4-FFF2-40B4-BE49-F238E27FC236}">
                <a16:creationId xmlns:a16="http://schemas.microsoft.com/office/drawing/2014/main" id="{43AE6B50-2BAE-14E7-B4A6-302B28541BB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328748" y="809122"/>
            <a:ext cx="509185" cy="360941"/>
          </a:xfrm>
          <a:prstGeom prst="rect">
            <a:avLst/>
          </a:prstGeom>
        </p:spPr>
      </p:pic>
    </p:spTree>
    <p:extLst>
      <p:ext uri="{BB962C8B-B14F-4D97-AF65-F5344CB8AC3E}">
        <p14:creationId xmlns:p14="http://schemas.microsoft.com/office/powerpoint/2010/main" val="1181281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AB8A4-DD82-4FAB-0EEA-8145BBEAD36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CD6918A-2BC1-2B22-B1DE-6E1F6CD6609B}"/>
              </a:ext>
            </a:extLst>
          </p:cNvPr>
          <p:cNvSpPr>
            <a:spLocks noGrp="1"/>
          </p:cNvSpPr>
          <p:nvPr>
            <p:ph type="title"/>
          </p:nvPr>
        </p:nvSpPr>
        <p:spPr>
          <a:xfrm>
            <a:off x="3307944" y="176493"/>
            <a:ext cx="6884352" cy="531863"/>
          </a:xfrm>
        </p:spPr>
        <p:txBody>
          <a:bodyPr/>
          <a:lstStyle/>
          <a:p>
            <a:r>
              <a:rPr lang="en-US" dirty="0"/>
              <a:t>TCU Prototype vs ASIC</a:t>
            </a:r>
            <a:endParaRPr lang="en-GB" dirty="0"/>
          </a:p>
        </p:txBody>
      </p:sp>
      <p:sp>
        <p:nvSpPr>
          <p:cNvPr id="4" name="Date Placeholder 3">
            <a:extLst>
              <a:ext uri="{FF2B5EF4-FFF2-40B4-BE49-F238E27FC236}">
                <a16:creationId xmlns:a16="http://schemas.microsoft.com/office/drawing/2014/main" id="{BAE50864-933E-DF0E-F080-CC5CA4C5F31B}"/>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CB40447A-FF34-8549-2173-D09A7D3D4C81}"/>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68DC4A8F-9BCB-0B9C-8585-C3488AAE9AD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cxnSp>
        <p:nvCxnSpPr>
          <p:cNvPr id="8" name="Straight Connector 7">
            <a:extLst>
              <a:ext uri="{FF2B5EF4-FFF2-40B4-BE49-F238E27FC236}">
                <a16:creationId xmlns:a16="http://schemas.microsoft.com/office/drawing/2014/main" id="{5443752A-6D9E-CD1B-4E2F-75CFEFB2DB7C}"/>
              </a:ext>
            </a:extLst>
          </p:cNvPr>
          <p:cNvCxnSpPr>
            <a:cxnSpLocks/>
          </p:cNvCxnSpPr>
          <p:nvPr/>
        </p:nvCxnSpPr>
        <p:spPr>
          <a:xfrm flipH="1">
            <a:off x="5948570" y="1093869"/>
            <a:ext cx="14624" cy="5135946"/>
          </a:xfrm>
          <a:prstGeom prst="line">
            <a:avLst/>
          </a:prstGeom>
        </p:spPr>
        <p:style>
          <a:lnRef idx="1">
            <a:schemeClr val="accent1"/>
          </a:lnRef>
          <a:fillRef idx="0">
            <a:schemeClr val="accent1"/>
          </a:fillRef>
          <a:effectRef idx="0">
            <a:schemeClr val="accent1"/>
          </a:effectRef>
          <a:fontRef idx="minor">
            <a:schemeClr val="tx1"/>
          </a:fontRef>
        </p:style>
      </p:cxnSp>
      <p:sp>
        <p:nvSpPr>
          <p:cNvPr id="11" name="Content Placeholder 11">
            <a:extLst>
              <a:ext uri="{FF2B5EF4-FFF2-40B4-BE49-F238E27FC236}">
                <a16:creationId xmlns:a16="http://schemas.microsoft.com/office/drawing/2014/main" id="{C8640DD7-6293-7DC6-C872-7B8D8EE4932E}"/>
              </a:ext>
            </a:extLst>
          </p:cNvPr>
          <p:cNvSpPr txBox="1">
            <a:spLocks/>
          </p:cNvSpPr>
          <p:nvPr/>
        </p:nvSpPr>
        <p:spPr>
          <a:xfrm>
            <a:off x="245219" y="5886019"/>
            <a:ext cx="11442388" cy="50351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endParaRPr lang="en-US" dirty="0"/>
          </a:p>
        </p:txBody>
      </p:sp>
      <p:cxnSp>
        <p:nvCxnSpPr>
          <p:cNvPr id="9" name="Straight Connector 8">
            <a:extLst>
              <a:ext uri="{FF2B5EF4-FFF2-40B4-BE49-F238E27FC236}">
                <a16:creationId xmlns:a16="http://schemas.microsoft.com/office/drawing/2014/main" id="{EF9CB61D-16E7-089F-B8AF-5DB4D0AC495B}"/>
              </a:ext>
            </a:extLst>
          </p:cNvPr>
          <p:cNvCxnSpPr>
            <a:cxnSpLocks/>
          </p:cNvCxnSpPr>
          <p:nvPr/>
        </p:nvCxnSpPr>
        <p:spPr>
          <a:xfrm>
            <a:off x="461123" y="4063341"/>
            <a:ext cx="10729451"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Content Placeholder 11">
            <a:extLst>
              <a:ext uri="{FF2B5EF4-FFF2-40B4-BE49-F238E27FC236}">
                <a16:creationId xmlns:a16="http://schemas.microsoft.com/office/drawing/2014/main" id="{0F99331F-9B22-F53E-AD70-A48EF8884D9D}"/>
              </a:ext>
            </a:extLst>
          </p:cNvPr>
          <p:cNvSpPr txBox="1">
            <a:spLocks/>
          </p:cNvSpPr>
          <p:nvPr/>
        </p:nvSpPr>
        <p:spPr>
          <a:xfrm>
            <a:off x="6316001" y="1620262"/>
            <a:ext cx="4997294" cy="227787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dirty="0"/>
              <a:t>ADC</a:t>
            </a:r>
          </a:p>
          <a:p>
            <a:pPr algn="ctr"/>
            <a:r>
              <a:rPr lang="en-US" sz="1800" dirty="0"/>
              <a:t>Very low capacitance</a:t>
            </a:r>
          </a:p>
          <a:p>
            <a:pPr algn="ctr"/>
            <a:r>
              <a:rPr lang="en-GB" sz="1800" dirty="0"/>
              <a:t>Current driver approach -&gt; Capacitor and current source-based integrator</a:t>
            </a:r>
          </a:p>
          <a:p>
            <a:pPr algn="ctr"/>
            <a:r>
              <a:rPr lang="en-US" sz="1800" dirty="0"/>
              <a:t>12 bit</a:t>
            </a:r>
          </a:p>
          <a:p>
            <a:pPr algn="ctr"/>
            <a:r>
              <a:rPr lang="en-US" sz="1800" dirty="0"/>
              <a:t>40Mhz DSM</a:t>
            </a:r>
          </a:p>
        </p:txBody>
      </p:sp>
      <p:cxnSp>
        <p:nvCxnSpPr>
          <p:cNvPr id="7" name="Straight Connector 6">
            <a:extLst>
              <a:ext uri="{FF2B5EF4-FFF2-40B4-BE49-F238E27FC236}">
                <a16:creationId xmlns:a16="http://schemas.microsoft.com/office/drawing/2014/main" id="{77FDE721-8C29-20E7-7018-7FB8240954AE}"/>
              </a:ext>
            </a:extLst>
          </p:cNvPr>
          <p:cNvCxnSpPr>
            <a:cxnSpLocks/>
          </p:cNvCxnSpPr>
          <p:nvPr/>
        </p:nvCxnSpPr>
        <p:spPr>
          <a:xfrm>
            <a:off x="220567" y="1384769"/>
            <a:ext cx="10729451"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35759E2-1E46-29D2-1ED1-414434C6171A}"/>
              </a:ext>
            </a:extLst>
          </p:cNvPr>
          <p:cNvSpPr txBox="1"/>
          <p:nvPr/>
        </p:nvSpPr>
        <p:spPr>
          <a:xfrm>
            <a:off x="-24652" y="993916"/>
            <a:ext cx="6094324" cy="369332"/>
          </a:xfrm>
          <a:prstGeom prst="rect">
            <a:avLst/>
          </a:prstGeom>
          <a:noFill/>
        </p:spPr>
        <p:txBody>
          <a:bodyPr wrap="square">
            <a:spAutoFit/>
          </a:bodyPr>
          <a:lstStyle/>
          <a:p>
            <a:pPr algn="ctr"/>
            <a:r>
              <a:rPr lang="en-US" dirty="0"/>
              <a:t>PCB/FPGA implementation:</a:t>
            </a:r>
          </a:p>
        </p:txBody>
      </p:sp>
      <p:sp>
        <p:nvSpPr>
          <p:cNvPr id="19" name="TextBox 18">
            <a:extLst>
              <a:ext uri="{FF2B5EF4-FFF2-40B4-BE49-F238E27FC236}">
                <a16:creationId xmlns:a16="http://schemas.microsoft.com/office/drawing/2014/main" id="{EEE85679-10C0-42EE-99D6-7BA198756E6A}"/>
              </a:ext>
            </a:extLst>
          </p:cNvPr>
          <p:cNvSpPr txBox="1"/>
          <p:nvPr/>
        </p:nvSpPr>
        <p:spPr>
          <a:xfrm>
            <a:off x="5619089" y="940914"/>
            <a:ext cx="6094324" cy="369332"/>
          </a:xfrm>
          <a:prstGeom prst="rect">
            <a:avLst/>
          </a:prstGeom>
          <a:noFill/>
        </p:spPr>
        <p:txBody>
          <a:bodyPr wrap="square">
            <a:spAutoFit/>
          </a:bodyPr>
          <a:lstStyle/>
          <a:p>
            <a:pPr algn="ctr"/>
            <a:r>
              <a:rPr lang="en-US" dirty="0"/>
              <a:t>ASIC implementation:</a:t>
            </a:r>
          </a:p>
        </p:txBody>
      </p:sp>
      <p:grpSp>
        <p:nvGrpSpPr>
          <p:cNvPr id="13" name="Group 12">
            <a:extLst>
              <a:ext uri="{FF2B5EF4-FFF2-40B4-BE49-F238E27FC236}">
                <a16:creationId xmlns:a16="http://schemas.microsoft.com/office/drawing/2014/main" id="{FCCB693F-157E-E62F-AA79-CADA975A9C7D}"/>
              </a:ext>
            </a:extLst>
          </p:cNvPr>
          <p:cNvGrpSpPr/>
          <p:nvPr/>
        </p:nvGrpSpPr>
        <p:grpSpPr>
          <a:xfrm>
            <a:off x="330938" y="1526462"/>
            <a:ext cx="5389377" cy="2227670"/>
            <a:chOff x="330938" y="1526462"/>
            <a:chExt cx="5389377" cy="2227670"/>
          </a:xfrm>
        </p:grpSpPr>
        <p:sp>
          <p:nvSpPr>
            <p:cNvPr id="15" name="Content Placeholder 11">
              <a:extLst>
                <a:ext uri="{FF2B5EF4-FFF2-40B4-BE49-F238E27FC236}">
                  <a16:creationId xmlns:a16="http://schemas.microsoft.com/office/drawing/2014/main" id="{B22F5B8F-2CCF-7567-A589-993821D584B5}"/>
                </a:ext>
              </a:extLst>
            </p:cNvPr>
            <p:cNvSpPr txBox="1">
              <a:spLocks/>
            </p:cNvSpPr>
            <p:nvPr/>
          </p:nvSpPr>
          <p:spPr>
            <a:xfrm>
              <a:off x="330938" y="1526462"/>
              <a:ext cx="5389377" cy="222767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20000"/>
                </a:lnSpc>
              </a:pPr>
              <a:r>
                <a:rPr lang="en-US" dirty="0"/>
                <a:t>ADC</a:t>
              </a:r>
            </a:p>
          </p:txBody>
        </p:sp>
        <p:pic>
          <p:nvPicPr>
            <p:cNvPr id="14" name="Graphic 13" descr="Question Mark with solid fill">
              <a:extLst>
                <a:ext uri="{FF2B5EF4-FFF2-40B4-BE49-F238E27FC236}">
                  <a16:creationId xmlns:a16="http://schemas.microsoft.com/office/drawing/2014/main" id="{E9870D7F-7235-8559-F946-904E43C633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8268" y="2226533"/>
              <a:ext cx="914400" cy="914400"/>
            </a:xfrm>
            <a:prstGeom prst="rect">
              <a:avLst/>
            </a:prstGeom>
          </p:spPr>
        </p:pic>
      </p:grpSp>
      <p:sp>
        <p:nvSpPr>
          <p:cNvPr id="21" name="Content Placeholder 11">
            <a:extLst>
              <a:ext uri="{FF2B5EF4-FFF2-40B4-BE49-F238E27FC236}">
                <a16:creationId xmlns:a16="http://schemas.microsoft.com/office/drawing/2014/main" id="{1F986115-73AB-3929-A671-42946BBDAF13}"/>
              </a:ext>
            </a:extLst>
          </p:cNvPr>
          <p:cNvSpPr txBox="1">
            <a:spLocks/>
          </p:cNvSpPr>
          <p:nvPr/>
        </p:nvSpPr>
        <p:spPr>
          <a:xfrm>
            <a:off x="452715" y="1570174"/>
            <a:ext cx="5389377" cy="2227670"/>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20000"/>
              </a:lnSpc>
            </a:pPr>
            <a:r>
              <a:rPr lang="en-US" sz="1800" dirty="0"/>
              <a:t>ADC (</a:t>
            </a:r>
            <a:r>
              <a:rPr lang="en-US" sz="1800" u="sng" dirty="0"/>
              <a:t>with/without </a:t>
            </a:r>
            <a:r>
              <a:rPr lang="en-US" sz="1800" dirty="0"/>
              <a:t>FPGA in the loop)</a:t>
            </a:r>
          </a:p>
          <a:p>
            <a:pPr algn="ctr">
              <a:lnSpc>
                <a:spcPct val="120000"/>
              </a:lnSpc>
            </a:pPr>
            <a:r>
              <a:rPr lang="en-US" sz="1800" dirty="0"/>
              <a:t>Limiting parasitic capacitance with buffers</a:t>
            </a:r>
          </a:p>
          <a:p>
            <a:pPr algn="ctr">
              <a:lnSpc>
                <a:spcPct val="120000"/>
              </a:lnSpc>
            </a:pPr>
            <a:r>
              <a:rPr lang="en-GB" sz="1800" dirty="0"/>
              <a:t>Bipolar (resistor) driven approach -&gt; Resistor and capacitor-based integrator</a:t>
            </a:r>
          </a:p>
          <a:p>
            <a:pPr algn="ctr">
              <a:lnSpc>
                <a:spcPct val="120000"/>
              </a:lnSpc>
            </a:pPr>
            <a:r>
              <a:rPr lang="en-US" sz="1800" dirty="0"/>
              <a:t>11 bits for unipolar operation</a:t>
            </a:r>
          </a:p>
          <a:p>
            <a:pPr algn="ctr">
              <a:lnSpc>
                <a:spcPct val="120000"/>
              </a:lnSpc>
            </a:pPr>
            <a:r>
              <a:rPr lang="en-US" sz="1800" dirty="0"/>
              <a:t>33Mhz DSM</a:t>
            </a:r>
          </a:p>
        </p:txBody>
      </p:sp>
      <p:pic>
        <p:nvPicPr>
          <p:cNvPr id="10" name="Graphic 9">
            <a:extLst>
              <a:ext uri="{FF2B5EF4-FFF2-40B4-BE49-F238E27FC236}">
                <a16:creationId xmlns:a16="http://schemas.microsoft.com/office/drawing/2014/main" id="{300028D1-333A-3693-3E7E-D845EF50B3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429215" y="-8779"/>
            <a:ext cx="1768160" cy="1114477"/>
          </a:xfrm>
          <a:prstGeom prst="rect">
            <a:avLst/>
          </a:prstGeom>
        </p:spPr>
      </p:pic>
      <p:pic>
        <p:nvPicPr>
          <p:cNvPr id="22" name="Graphic 21">
            <a:extLst>
              <a:ext uri="{FF2B5EF4-FFF2-40B4-BE49-F238E27FC236}">
                <a16:creationId xmlns:a16="http://schemas.microsoft.com/office/drawing/2014/main" id="{CD8E6D6E-1598-901A-D838-B543FEE586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13355" y="618018"/>
            <a:ext cx="487680" cy="487680"/>
          </a:xfrm>
          <a:prstGeom prst="rect">
            <a:avLst/>
          </a:prstGeom>
        </p:spPr>
      </p:pic>
      <p:sp>
        <p:nvSpPr>
          <p:cNvPr id="26" name="Content Placeholder 25">
            <a:extLst>
              <a:ext uri="{FF2B5EF4-FFF2-40B4-BE49-F238E27FC236}">
                <a16:creationId xmlns:a16="http://schemas.microsoft.com/office/drawing/2014/main" id="{81F682E8-904A-180D-9A3D-73CE2F45AF24}"/>
              </a:ext>
            </a:extLst>
          </p:cNvPr>
          <p:cNvSpPr>
            <a:spLocks noGrp="1"/>
          </p:cNvSpPr>
          <p:nvPr>
            <p:ph idx="1"/>
          </p:nvPr>
        </p:nvSpPr>
        <p:spPr>
          <a:xfrm>
            <a:off x="407989" y="1592263"/>
            <a:ext cx="11376024" cy="2552911"/>
          </a:xfrm>
        </p:spPr>
        <p:txBody>
          <a:bodyPr/>
          <a:lstStyle/>
          <a:p>
            <a:endParaRPr lang="en-GB" dirty="0"/>
          </a:p>
        </p:txBody>
      </p:sp>
    </p:spTree>
    <p:extLst>
      <p:ext uri="{BB962C8B-B14F-4D97-AF65-F5344CB8AC3E}">
        <p14:creationId xmlns:p14="http://schemas.microsoft.com/office/powerpoint/2010/main" val="187968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BA998-D059-7E43-B355-E6427029273C}"/>
            </a:ext>
          </a:extLst>
        </p:cNvPr>
        <p:cNvGrpSpPr/>
        <p:nvPr/>
      </p:nvGrpSpPr>
      <p:grpSpPr>
        <a:xfrm>
          <a:off x="0" y="0"/>
          <a:ext cx="0" cy="0"/>
          <a:chOff x="0" y="0"/>
          <a:chExt cx="0" cy="0"/>
        </a:xfrm>
      </p:grpSpPr>
      <p:pic>
        <p:nvPicPr>
          <p:cNvPr id="27" name="Graphic 26">
            <a:extLst>
              <a:ext uri="{FF2B5EF4-FFF2-40B4-BE49-F238E27FC236}">
                <a16:creationId xmlns:a16="http://schemas.microsoft.com/office/drawing/2014/main" id="{E3107A7A-3415-3BBC-C58A-189BA27168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7834" y="2479108"/>
            <a:ext cx="5534025" cy="3724275"/>
          </a:xfrm>
          <a:prstGeom prst="rect">
            <a:avLst/>
          </a:prstGeom>
        </p:spPr>
      </p:pic>
      <p:sp>
        <p:nvSpPr>
          <p:cNvPr id="2" name="Title 1">
            <a:extLst>
              <a:ext uri="{FF2B5EF4-FFF2-40B4-BE49-F238E27FC236}">
                <a16:creationId xmlns:a16="http://schemas.microsoft.com/office/drawing/2014/main" id="{39B07388-A183-72DF-2EA9-9CE7E79012AB}"/>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8870E8E9-1E7A-072F-71D7-68A776B93C39}"/>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ACF91977-F3F6-8DFC-0213-D0892E402048}"/>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B30AB33F-CA57-9AD0-8655-F6BFA54F3EE6}"/>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18" name="Arrow: Right 17">
            <a:extLst>
              <a:ext uri="{FF2B5EF4-FFF2-40B4-BE49-F238E27FC236}">
                <a16:creationId xmlns:a16="http://schemas.microsoft.com/office/drawing/2014/main" id="{F8AC6A9E-6147-86B7-45C2-FF9F8DED42E0}"/>
              </a:ext>
            </a:extLst>
          </p:cNvPr>
          <p:cNvSpPr/>
          <p:nvPr/>
        </p:nvSpPr>
        <p:spPr>
          <a:xfrm rot="1320811">
            <a:off x="7131112" y="3594872"/>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9" name="Arrow: Right 18">
            <a:extLst>
              <a:ext uri="{FF2B5EF4-FFF2-40B4-BE49-F238E27FC236}">
                <a16:creationId xmlns:a16="http://schemas.microsoft.com/office/drawing/2014/main" id="{013DD52B-C4F3-A621-4B9C-068FC4353EB6}"/>
              </a:ext>
            </a:extLst>
          </p:cNvPr>
          <p:cNvSpPr/>
          <p:nvPr/>
        </p:nvSpPr>
        <p:spPr>
          <a:xfrm rot="1320811">
            <a:off x="7091807" y="4133237"/>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0" name="Arrow: Right 19">
            <a:extLst>
              <a:ext uri="{FF2B5EF4-FFF2-40B4-BE49-F238E27FC236}">
                <a16:creationId xmlns:a16="http://schemas.microsoft.com/office/drawing/2014/main" id="{DC725ED6-2FE4-77E4-EF7D-EBB71F96CC91}"/>
              </a:ext>
            </a:extLst>
          </p:cNvPr>
          <p:cNvSpPr/>
          <p:nvPr/>
        </p:nvSpPr>
        <p:spPr>
          <a:xfrm rot="1320811">
            <a:off x="7091807" y="4586989"/>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1" name="Arrow: Right 20">
            <a:extLst>
              <a:ext uri="{FF2B5EF4-FFF2-40B4-BE49-F238E27FC236}">
                <a16:creationId xmlns:a16="http://schemas.microsoft.com/office/drawing/2014/main" id="{B0D65C25-B5CC-DBFA-9EE3-2F6E76480F0D}"/>
              </a:ext>
            </a:extLst>
          </p:cNvPr>
          <p:cNvSpPr/>
          <p:nvPr/>
        </p:nvSpPr>
        <p:spPr>
          <a:xfrm rot="1320811">
            <a:off x="7073939" y="5017995"/>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2" name="Arrow: Right 21">
            <a:extLst>
              <a:ext uri="{FF2B5EF4-FFF2-40B4-BE49-F238E27FC236}">
                <a16:creationId xmlns:a16="http://schemas.microsoft.com/office/drawing/2014/main" id="{C388C33A-53CA-8203-50D3-407254D14EB8}"/>
              </a:ext>
            </a:extLst>
          </p:cNvPr>
          <p:cNvSpPr/>
          <p:nvPr/>
        </p:nvSpPr>
        <p:spPr>
          <a:xfrm rot="1320811">
            <a:off x="7066792" y="5058266"/>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4" name="Arrow: Right 23">
            <a:extLst>
              <a:ext uri="{FF2B5EF4-FFF2-40B4-BE49-F238E27FC236}">
                <a16:creationId xmlns:a16="http://schemas.microsoft.com/office/drawing/2014/main" id="{74C9ECB5-BBA9-4304-B696-14BAB43821E6}"/>
              </a:ext>
            </a:extLst>
          </p:cNvPr>
          <p:cNvSpPr/>
          <p:nvPr/>
        </p:nvSpPr>
        <p:spPr>
          <a:xfrm rot="1320811">
            <a:off x="7066791" y="5098538"/>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5" name="Arrow: Right 24">
            <a:extLst>
              <a:ext uri="{FF2B5EF4-FFF2-40B4-BE49-F238E27FC236}">
                <a16:creationId xmlns:a16="http://schemas.microsoft.com/office/drawing/2014/main" id="{41596566-7B34-0670-BFC2-11E4059FA641}"/>
              </a:ext>
            </a:extLst>
          </p:cNvPr>
          <p:cNvSpPr/>
          <p:nvPr/>
        </p:nvSpPr>
        <p:spPr>
          <a:xfrm rot="1320811">
            <a:off x="7073938" y="5138810"/>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A253A633-7D7B-C59D-0148-9B1AC71C74EC}"/>
              </a:ext>
            </a:extLst>
          </p:cNvPr>
          <p:cNvSpPr/>
          <p:nvPr/>
        </p:nvSpPr>
        <p:spPr>
          <a:xfrm rot="1320811">
            <a:off x="7098950" y="5326128"/>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8" name="Graphic 7">
            <a:extLst>
              <a:ext uri="{FF2B5EF4-FFF2-40B4-BE49-F238E27FC236}">
                <a16:creationId xmlns:a16="http://schemas.microsoft.com/office/drawing/2014/main" id="{755204BB-8962-271C-BAC9-7C821E289CB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448800" y="67881"/>
            <a:ext cx="2632027" cy="2857831"/>
          </a:xfrm>
          <a:prstGeom prst="rect">
            <a:avLst/>
          </a:prstGeom>
        </p:spPr>
      </p:pic>
      <p:pic>
        <p:nvPicPr>
          <p:cNvPr id="11" name="Graphic 10">
            <a:extLst>
              <a:ext uri="{FF2B5EF4-FFF2-40B4-BE49-F238E27FC236}">
                <a16:creationId xmlns:a16="http://schemas.microsoft.com/office/drawing/2014/main" id="{B3E261FA-9923-16E6-812D-F8B4B41CB29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181759" y="896219"/>
            <a:ext cx="708666" cy="708668"/>
          </a:xfrm>
          <a:prstGeom prst="rect">
            <a:avLst/>
          </a:prstGeom>
        </p:spPr>
      </p:pic>
      <p:pic>
        <p:nvPicPr>
          <p:cNvPr id="10" name="Picture 9">
            <a:extLst>
              <a:ext uri="{FF2B5EF4-FFF2-40B4-BE49-F238E27FC236}">
                <a16:creationId xmlns:a16="http://schemas.microsoft.com/office/drawing/2014/main" id="{E8B7FB65-6DDA-7EAD-0D5F-62A2676B0A17}"/>
              </a:ext>
            </a:extLst>
          </p:cNvPr>
          <p:cNvPicPr>
            <a:picLocks noChangeAspect="1"/>
          </p:cNvPicPr>
          <p:nvPr/>
        </p:nvPicPr>
        <p:blipFill>
          <a:blip r:embed="rId8"/>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1602388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a:extLst>
              <a:ext uri="{FF2B5EF4-FFF2-40B4-BE49-F238E27FC236}">
                <a16:creationId xmlns:a16="http://schemas.microsoft.com/office/drawing/2014/main" id="{F95C2437-51E8-2AB9-9F05-DE3E167D45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7834" y="2479108"/>
            <a:ext cx="5534025" cy="3724275"/>
          </a:xfrm>
          <a:prstGeom prst="rect">
            <a:avLst/>
          </a:prstGeom>
        </p:spPr>
      </p:pic>
      <p:sp>
        <p:nvSpPr>
          <p:cNvPr id="2" name="Title 1">
            <a:extLst>
              <a:ext uri="{FF2B5EF4-FFF2-40B4-BE49-F238E27FC236}">
                <a16:creationId xmlns:a16="http://schemas.microsoft.com/office/drawing/2014/main" id="{CA8C997A-25E2-FEED-822E-9620B844AAA0}"/>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219C80E9-61F5-0C7E-AF3D-03B15779F334}"/>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F3D89D48-9B4D-051B-B189-0146B3A6D27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44F2261-BA21-C6AA-AC94-5A3968FB398F}"/>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6" name="Content Placeholder 1">
            <a:extLst>
              <a:ext uri="{FF2B5EF4-FFF2-40B4-BE49-F238E27FC236}">
                <a16:creationId xmlns:a16="http://schemas.microsoft.com/office/drawing/2014/main" id="{415F6014-137B-967B-4BDA-CA128B006347}"/>
              </a:ext>
            </a:extLst>
          </p:cNvPr>
          <p:cNvSpPr txBox="1">
            <a:spLocks/>
          </p:cNvSpPr>
          <p:nvPr/>
        </p:nvSpPr>
        <p:spPr>
          <a:xfrm>
            <a:off x="407986" y="973873"/>
            <a:ext cx="4187065"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 </a:t>
            </a:r>
          </a:p>
          <a:p>
            <a:pPr marL="667050" lvl="2" indent="-342900"/>
            <a:r>
              <a:rPr lang="en-US" dirty="0"/>
              <a:t>16 levels bring 4 bits of resolution</a:t>
            </a:r>
          </a:p>
          <a:p>
            <a:pPr marL="0" lvl="1" indent="0">
              <a:buNone/>
            </a:pPr>
            <a:endParaRPr lang="en-US" sz="1700" b="1" dirty="0"/>
          </a:p>
          <a:p>
            <a:pPr marL="342900" lvl="1" indent="-342900"/>
            <a:endParaRPr lang="en-US" sz="1700" b="1" dirty="0"/>
          </a:p>
          <a:p>
            <a:pPr marL="342900" lvl="1" indent="-342900"/>
            <a:endParaRPr lang="en-US" sz="1700" b="1" dirty="0"/>
          </a:p>
        </p:txBody>
      </p:sp>
      <p:sp>
        <p:nvSpPr>
          <p:cNvPr id="16" name="Arrow: Right 15">
            <a:extLst>
              <a:ext uri="{FF2B5EF4-FFF2-40B4-BE49-F238E27FC236}">
                <a16:creationId xmlns:a16="http://schemas.microsoft.com/office/drawing/2014/main" id="{9D659391-F621-B5E6-AE9E-C261F9A24BA8}"/>
              </a:ext>
            </a:extLst>
          </p:cNvPr>
          <p:cNvSpPr/>
          <p:nvPr/>
        </p:nvSpPr>
        <p:spPr>
          <a:xfrm>
            <a:off x="2382170" y="979179"/>
            <a:ext cx="238695" cy="35812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8" name="Arrow: Right 17">
            <a:extLst>
              <a:ext uri="{FF2B5EF4-FFF2-40B4-BE49-F238E27FC236}">
                <a16:creationId xmlns:a16="http://schemas.microsoft.com/office/drawing/2014/main" id="{AEFCACE4-94B4-14B3-2206-79B6A9CC4678}"/>
              </a:ext>
            </a:extLst>
          </p:cNvPr>
          <p:cNvSpPr/>
          <p:nvPr/>
        </p:nvSpPr>
        <p:spPr>
          <a:xfrm rot="1320811">
            <a:off x="7131112" y="3594872"/>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9" name="Arrow: Right 18">
            <a:extLst>
              <a:ext uri="{FF2B5EF4-FFF2-40B4-BE49-F238E27FC236}">
                <a16:creationId xmlns:a16="http://schemas.microsoft.com/office/drawing/2014/main" id="{86CD8089-A21A-1169-7D30-F57FE9F7B255}"/>
              </a:ext>
            </a:extLst>
          </p:cNvPr>
          <p:cNvSpPr/>
          <p:nvPr/>
        </p:nvSpPr>
        <p:spPr>
          <a:xfrm rot="1320811">
            <a:off x="7091807" y="4133237"/>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0" name="Arrow: Right 19">
            <a:extLst>
              <a:ext uri="{FF2B5EF4-FFF2-40B4-BE49-F238E27FC236}">
                <a16:creationId xmlns:a16="http://schemas.microsoft.com/office/drawing/2014/main" id="{91E1CD8D-9A3F-722A-F9D0-5C5E2DFB23AC}"/>
              </a:ext>
            </a:extLst>
          </p:cNvPr>
          <p:cNvSpPr/>
          <p:nvPr/>
        </p:nvSpPr>
        <p:spPr>
          <a:xfrm rot="1320811">
            <a:off x="7091807" y="4586989"/>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1" name="Arrow: Right 20">
            <a:extLst>
              <a:ext uri="{FF2B5EF4-FFF2-40B4-BE49-F238E27FC236}">
                <a16:creationId xmlns:a16="http://schemas.microsoft.com/office/drawing/2014/main" id="{52B78968-2801-E59E-49AA-8B300A3BD928}"/>
              </a:ext>
            </a:extLst>
          </p:cNvPr>
          <p:cNvSpPr/>
          <p:nvPr/>
        </p:nvSpPr>
        <p:spPr>
          <a:xfrm rot="1320811">
            <a:off x="7073939" y="5017995"/>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2" name="Arrow: Right 21">
            <a:extLst>
              <a:ext uri="{FF2B5EF4-FFF2-40B4-BE49-F238E27FC236}">
                <a16:creationId xmlns:a16="http://schemas.microsoft.com/office/drawing/2014/main" id="{453C431A-9DBD-1351-5874-2DDA8671DAE7}"/>
              </a:ext>
            </a:extLst>
          </p:cNvPr>
          <p:cNvSpPr/>
          <p:nvPr/>
        </p:nvSpPr>
        <p:spPr>
          <a:xfrm rot="1320811">
            <a:off x="7066792" y="5058266"/>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4" name="Arrow: Right 23">
            <a:extLst>
              <a:ext uri="{FF2B5EF4-FFF2-40B4-BE49-F238E27FC236}">
                <a16:creationId xmlns:a16="http://schemas.microsoft.com/office/drawing/2014/main" id="{3F17A6CC-5EAA-C839-9025-3C6464629FC1}"/>
              </a:ext>
            </a:extLst>
          </p:cNvPr>
          <p:cNvSpPr/>
          <p:nvPr/>
        </p:nvSpPr>
        <p:spPr>
          <a:xfrm rot="1320811">
            <a:off x="7066791" y="5098538"/>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5" name="Arrow: Right 24">
            <a:extLst>
              <a:ext uri="{FF2B5EF4-FFF2-40B4-BE49-F238E27FC236}">
                <a16:creationId xmlns:a16="http://schemas.microsoft.com/office/drawing/2014/main" id="{9F368F5E-60CB-F3C6-D609-D72C99033579}"/>
              </a:ext>
            </a:extLst>
          </p:cNvPr>
          <p:cNvSpPr/>
          <p:nvPr/>
        </p:nvSpPr>
        <p:spPr>
          <a:xfrm rot="1320811">
            <a:off x="7073938" y="5138810"/>
            <a:ext cx="304650" cy="9778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3020393F-91AD-9F83-54C1-075B0B085173}"/>
              </a:ext>
            </a:extLst>
          </p:cNvPr>
          <p:cNvSpPr/>
          <p:nvPr/>
        </p:nvSpPr>
        <p:spPr>
          <a:xfrm rot="1320811">
            <a:off x="7098950" y="5326128"/>
            <a:ext cx="304650" cy="26937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9" name="Graphic 8">
            <a:extLst>
              <a:ext uri="{FF2B5EF4-FFF2-40B4-BE49-F238E27FC236}">
                <a16:creationId xmlns:a16="http://schemas.microsoft.com/office/drawing/2014/main" id="{A5644668-5DDD-5816-26BC-B36E4F545A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5505"/>
            <a:ext cx="1768160" cy="1114477"/>
          </a:xfrm>
          <a:prstGeom prst="rect">
            <a:avLst/>
          </a:prstGeom>
        </p:spPr>
      </p:pic>
      <p:pic>
        <p:nvPicPr>
          <p:cNvPr id="11" name="Graphic 10">
            <a:extLst>
              <a:ext uri="{FF2B5EF4-FFF2-40B4-BE49-F238E27FC236}">
                <a16:creationId xmlns:a16="http://schemas.microsoft.com/office/drawing/2014/main" id="{FAFC1E68-3513-B8AD-AE06-82A37BF307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93893" y="613131"/>
            <a:ext cx="495841" cy="495841"/>
          </a:xfrm>
          <a:prstGeom prst="rect">
            <a:avLst/>
          </a:prstGeom>
        </p:spPr>
      </p:pic>
      <p:pic>
        <p:nvPicPr>
          <p:cNvPr id="17" name="Picture 16">
            <a:extLst>
              <a:ext uri="{FF2B5EF4-FFF2-40B4-BE49-F238E27FC236}">
                <a16:creationId xmlns:a16="http://schemas.microsoft.com/office/drawing/2014/main" id="{C09FC291-3B54-8C6B-8E97-AFFFAFB1E7DB}"/>
              </a:ext>
            </a:extLst>
          </p:cNvPr>
          <p:cNvPicPr>
            <a:picLocks noChangeAspect="1"/>
          </p:cNvPicPr>
          <p:nvPr/>
        </p:nvPicPr>
        <p:blipFill>
          <a:blip r:embed="rId8"/>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434756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73735-D10F-C57F-0B8C-210FA2DCCDDD}"/>
            </a:ext>
          </a:extLst>
        </p:cNvPr>
        <p:cNvGrpSpPr/>
        <p:nvPr/>
      </p:nvGrpSpPr>
      <p:grpSpPr>
        <a:xfrm>
          <a:off x="0" y="0"/>
          <a:ext cx="0" cy="0"/>
          <a:chOff x="0" y="0"/>
          <a:chExt cx="0" cy="0"/>
        </a:xfrm>
      </p:grpSpPr>
      <p:pic>
        <p:nvPicPr>
          <p:cNvPr id="20" name="Graphic 19">
            <a:extLst>
              <a:ext uri="{FF2B5EF4-FFF2-40B4-BE49-F238E27FC236}">
                <a16:creationId xmlns:a16="http://schemas.microsoft.com/office/drawing/2014/main" id="{6B8AA3F9-D251-36EE-CD4A-CC343E24AF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7834" y="2479108"/>
            <a:ext cx="5534025" cy="3724275"/>
          </a:xfrm>
          <a:prstGeom prst="rect">
            <a:avLst/>
          </a:prstGeom>
        </p:spPr>
      </p:pic>
      <p:sp>
        <p:nvSpPr>
          <p:cNvPr id="2" name="Title 1">
            <a:extLst>
              <a:ext uri="{FF2B5EF4-FFF2-40B4-BE49-F238E27FC236}">
                <a16:creationId xmlns:a16="http://schemas.microsoft.com/office/drawing/2014/main" id="{128901EB-606E-1D24-EE3E-B2B5B396933E}"/>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24E57CF6-B2D0-98D1-135E-9233142422DE}"/>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4D82EBE6-F860-9D1E-F245-37982929AFA7}"/>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4E3C37D0-23CC-2E46-3823-74B38C85D329}"/>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6" name="Content Placeholder 1">
            <a:extLst>
              <a:ext uri="{FF2B5EF4-FFF2-40B4-BE49-F238E27FC236}">
                <a16:creationId xmlns:a16="http://schemas.microsoft.com/office/drawing/2014/main" id="{DA457741-2133-3B1C-463E-F790D58B209D}"/>
              </a:ext>
            </a:extLst>
          </p:cNvPr>
          <p:cNvSpPr txBox="1">
            <a:spLocks/>
          </p:cNvSpPr>
          <p:nvPr/>
        </p:nvSpPr>
        <p:spPr>
          <a:xfrm>
            <a:off x="407986" y="973873"/>
            <a:ext cx="4187065"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a:t>
            </a:r>
          </a:p>
          <a:p>
            <a:pPr marL="667050" lvl="2" indent="-342900"/>
            <a:r>
              <a:rPr lang="en-US" dirty="0"/>
              <a:t>16 levels bring 4 bits of resolution</a:t>
            </a:r>
          </a:p>
          <a:p>
            <a:pPr marL="667050" lvl="2" indent="-342900"/>
            <a:r>
              <a:rPr lang="en-US" dirty="0"/>
              <a:t>External buffering</a:t>
            </a:r>
          </a:p>
          <a:p>
            <a:pPr marL="0" lvl="1" indent="0">
              <a:buNone/>
            </a:pPr>
            <a:endParaRPr lang="en-US" sz="1700" b="1" dirty="0"/>
          </a:p>
          <a:p>
            <a:pPr marL="342900" lvl="1" indent="-342900"/>
            <a:endParaRPr lang="en-US" sz="1700" b="1" dirty="0"/>
          </a:p>
          <a:p>
            <a:pPr marL="342900" lvl="1" indent="-342900"/>
            <a:endParaRPr lang="en-US" sz="1700" b="1" dirty="0"/>
          </a:p>
        </p:txBody>
      </p:sp>
      <p:sp>
        <p:nvSpPr>
          <p:cNvPr id="16" name="Arrow: Right 15">
            <a:extLst>
              <a:ext uri="{FF2B5EF4-FFF2-40B4-BE49-F238E27FC236}">
                <a16:creationId xmlns:a16="http://schemas.microsoft.com/office/drawing/2014/main" id="{C6CB3F39-3AF6-0287-FFE6-2A17CC662D7E}"/>
              </a:ext>
            </a:extLst>
          </p:cNvPr>
          <p:cNvSpPr/>
          <p:nvPr/>
        </p:nvSpPr>
        <p:spPr>
          <a:xfrm>
            <a:off x="2958472" y="2097441"/>
            <a:ext cx="238695" cy="35812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0" name="Isosceles Triangle 9">
            <a:extLst>
              <a:ext uri="{FF2B5EF4-FFF2-40B4-BE49-F238E27FC236}">
                <a16:creationId xmlns:a16="http://schemas.microsoft.com/office/drawing/2014/main" id="{BD36D665-4589-CC5A-C50B-E4B8D954A2FC}"/>
              </a:ext>
            </a:extLst>
          </p:cNvPr>
          <p:cNvSpPr/>
          <p:nvPr/>
        </p:nvSpPr>
        <p:spPr>
          <a:xfrm rot="5400000">
            <a:off x="6063968" y="4278491"/>
            <a:ext cx="349814" cy="209550"/>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a:extLst>
              <a:ext uri="{FF2B5EF4-FFF2-40B4-BE49-F238E27FC236}">
                <a16:creationId xmlns:a16="http://schemas.microsoft.com/office/drawing/2014/main" id="{1BA75E98-64AD-E082-C263-27C9E2E2979B}"/>
              </a:ext>
            </a:extLst>
          </p:cNvPr>
          <p:cNvSpPr/>
          <p:nvPr/>
        </p:nvSpPr>
        <p:spPr>
          <a:xfrm rot="5400000">
            <a:off x="6043731" y="3822868"/>
            <a:ext cx="349814" cy="209550"/>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Isosceles Triangle 13">
            <a:extLst>
              <a:ext uri="{FF2B5EF4-FFF2-40B4-BE49-F238E27FC236}">
                <a16:creationId xmlns:a16="http://schemas.microsoft.com/office/drawing/2014/main" id="{AF877E8B-7FBB-A534-1E3F-9AFC8FF26C06}"/>
              </a:ext>
            </a:extLst>
          </p:cNvPr>
          <p:cNvSpPr/>
          <p:nvPr/>
        </p:nvSpPr>
        <p:spPr>
          <a:xfrm rot="5400000">
            <a:off x="6043730" y="4734114"/>
            <a:ext cx="349814" cy="209550"/>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Isosceles Triangle 16">
            <a:extLst>
              <a:ext uri="{FF2B5EF4-FFF2-40B4-BE49-F238E27FC236}">
                <a16:creationId xmlns:a16="http://schemas.microsoft.com/office/drawing/2014/main" id="{C3A109E0-7EF6-0EC8-9242-92EFCA599C72}"/>
              </a:ext>
            </a:extLst>
          </p:cNvPr>
          <p:cNvSpPr/>
          <p:nvPr/>
        </p:nvSpPr>
        <p:spPr>
          <a:xfrm rot="5400000">
            <a:off x="6043731" y="5536822"/>
            <a:ext cx="349814" cy="209550"/>
          </a:xfrm>
          <a:prstGeom prst="triangl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a:extLst>
              <a:ext uri="{FF2B5EF4-FFF2-40B4-BE49-F238E27FC236}">
                <a16:creationId xmlns:a16="http://schemas.microsoft.com/office/drawing/2014/main" id="{A8966679-CB18-5103-F9B0-D91B7EEB535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27339"/>
            <a:ext cx="1768160" cy="1114477"/>
          </a:xfrm>
          <a:prstGeom prst="rect">
            <a:avLst/>
          </a:prstGeom>
        </p:spPr>
      </p:pic>
      <p:pic>
        <p:nvPicPr>
          <p:cNvPr id="15" name="Graphic 14">
            <a:extLst>
              <a:ext uri="{FF2B5EF4-FFF2-40B4-BE49-F238E27FC236}">
                <a16:creationId xmlns:a16="http://schemas.microsoft.com/office/drawing/2014/main" id="{C7260A60-F108-E736-61A6-C3E50278FF6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93893" y="591297"/>
            <a:ext cx="495841" cy="495841"/>
          </a:xfrm>
          <a:prstGeom prst="rect">
            <a:avLst/>
          </a:prstGeom>
        </p:spPr>
      </p:pic>
      <p:pic>
        <p:nvPicPr>
          <p:cNvPr id="19" name="Picture 18">
            <a:extLst>
              <a:ext uri="{FF2B5EF4-FFF2-40B4-BE49-F238E27FC236}">
                <a16:creationId xmlns:a16="http://schemas.microsoft.com/office/drawing/2014/main" id="{076BCE20-173D-6BD8-2B28-1CB979233BE2}"/>
              </a:ext>
            </a:extLst>
          </p:cNvPr>
          <p:cNvPicPr>
            <a:picLocks noChangeAspect="1"/>
          </p:cNvPicPr>
          <p:nvPr/>
        </p:nvPicPr>
        <p:blipFill>
          <a:blip r:embed="rId8"/>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1623902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33EC3-72FC-2E9A-F761-8B70EDFECEEB}"/>
            </a:ext>
          </a:extLst>
        </p:cNvPr>
        <p:cNvGrpSpPr/>
        <p:nvPr/>
      </p:nvGrpSpPr>
      <p:grpSpPr>
        <a:xfrm>
          <a:off x="0" y="0"/>
          <a:ext cx="0" cy="0"/>
          <a:chOff x="0" y="0"/>
          <a:chExt cx="0" cy="0"/>
        </a:xfrm>
      </p:grpSpPr>
      <p:pic>
        <p:nvPicPr>
          <p:cNvPr id="18" name="Graphic 17">
            <a:extLst>
              <a:ext uri="{FF2B5EF4-FFF2-40B4-BE49-F238E27FC236}">
                <a16:creationId xmlns:a16="http://schemas.microsoft.com/office/drawing/2014/main" id="{0C3B83DA-590D-9371-7D74-B89872FAC0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07834" y="2479108"/>
            <a:ext cx="5534025" cy="3724275"/>
          </a:xfrm>
          <a:prstGeom prst="rect">
            <a:avLst/>
          </a:prstGeom>
        </p:spPr>
      </p:pic>
      <p:sp>
        <p:nvSpPr>
          <p:cNvPr id="2" name="Title 1">
            <a:extLst>
              <a:ext uri="{FF2B5EF4-FFF2-40B4-BE49-F238E27FC236}">
                <a16:creationId xmlns:a16="http://schemas.microsoft.com/office/drawing/2014/main" id="{85F9003F-98A6-8BCF-1D8A-859D0BC5E7F3}"/>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6CB995C6-1FD1-9630-70A2-F7A4E2433584}"/>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59ACB4C5-B147-A8FA-AC01-B9B91A9D10F7}"/>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FED55142-2399-2F66-C4F3-9CE3379EAC5A}"/>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6" name="Content Placeholder 1">
            <a:extLst>
              <a:ext uri="{FF2B5EF4-FFF2-40B4-BE49-F238E27FC236}">
                <a16:creationId xmlns:a16="http://schemas.microsoft.com/office/drawing/2014/main" id="{6C5A86EB-28B8-8DCB-92FA-B0A37535B92A}"/>
              </a:ext>
            </a:extLst>
          </p:cNvPr>
          <p:cNvSpPr txBox="1">
            <a:spLocks/>
          </p:cNvSpPr>
          <p:nvPr/>
        </p:nvSpPr>
        <p:spPr>
          <a:xfrm>
            <a:off x="407986" y="973873"/>
            <a:ext cx="4662898"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 </a:t>
            </a:r>
          </a:p>
          <a:p>
            <a:pPr marL="667050" lvl="2" indent="-342900"/>
            <a:r>
              <a:rPr lang="en-US" dirty="0"/>
              <a:t>16 levels bring 4 bits of resolution</a:t>
            </a:r>
          </a:p>
          <a:p>
            <a:pPr marL="342900" lvl="1" indent="-342900"/>
            <a:r>
              <a:rPr lang="en-US" dirty="0"/>
              <a:t>A flavor of delta sigma modulation (</a:t>
            </a:r>
            <a:r>
              <a:rPr lang="en-US" dirty="0">
                <a:solidFill>
                  <a:schemeClr val="tx2"/>
                </a:solidFill>
                <a:highlight>
                  <a:srgbClr val="FFFF00"/>
                </a:highlight>
              </a:rPr>
              <a:t>DSM)</a:t>
            </a:r>
            <a:endParaRPr lang="en-US" dirty="0"/>
          </a:p>
          <a:p>
            <a:pPr marL="667050" lvl="2" indent="-342900"/>
            <a:r>
              <a:rPr lang="en-US" dirty="0"/>
              <a:t>additional 12 bits</a:t>
            </a:r>
          </a:p>
          <a:p>
            <a:pPr marL="342900" lvl="1" indent="-342900"/>
            <a:endParaRPr lang="en-US" dirty="0"/>
          </a:p>
          <a:p>
            <a:pPr marL="0" lvl="1" indent="0">
              <a:buNone/>
            </a:pPr>
            <a:endParaRPr lang="en-US" sz="1700" b="1" dirty="0"/>
          </a:p>
          <a:p>
            <a:pPr marL="342900" lvl="1" indent="-342900"/>
            <a:endParaRPr lang="en-US" sz="1700" b="1" dirty="0"/>
          </a:p>
          <a:p>
            <a:pPr marL="342900" lvl="1" indent="-342900"/>
            <a:endParaRPr lang="en-US" sz="1700" b="1" dirty="0"/>
          </a:p>
        </p:txBody>
      </p:sp>
      <p:sp>
        <p:nvSpPr>
          <p:cNvPr id="13" name="TextBox 12">
            <a:extLst>
              <a:ext uri="{FF2B5EF4-FFF2-40B4-BE49-F238E27FC236}">
                <a16:creationId xmlns:a16="http://schemas.microsoft.com/office/drawing/2014/main" id="{B92392B2-55D6-7B16-A235-A7629534C6F9}"/>
              </a:ext>
            </a:extLst>
          </p:cNvPr>
          <p:cNvSpPr txBox="1"/>
          <p:nvPr/>
        </p:nvSpPr>
        <p:spPr>
          <a:xfrm>
            <a:off x="4370724" y="4141799"/>
            <a:ext cx="725688" cy="377026"/>
          </a:xfrm>
          <a:prstGeom prst="rect">
            <a:avLst/>
          </a:prstGeom>
          <a:noFill/>
        </p:spPr>
        <p:txBody>
          <a:bodyPr wrap="square">
            <a:spAutoFit/>
          </a:bodyPr>
          <a:lstStyle/>
          <a:p>
            <a:r>
              <a:rPr lang="en-US" sz="1850" dirty="0">
                <a:solidFill>
                  <a:schemeClr val="tx2"/>
                </a:solidFill>
                <a:highlight>
                  <a:srgbClr val="FFFF00"/>
                </a:highlight>
              </a:rPr>
              <a:t>DSM</a:t>
            </a:r>
            <a:endParaRPr lang="en-GB" sz="1850" dirty="0">
              <a:solidFill>
                <a:schemeClr val="tx2"/>
              </a:solidFill>
              <a:highlight>
                <a:srgbClr val="FFFF00"/>
              </a:highlight>
            </a:endParaRPr>
          </a:p>
        </p:txBody>
      </p:sp>
      <p:sp>
        <p:nvSpPr>
          <p:cNvPr id="16" name="Arrow: Right 15">
            <a:extLst>
              <a:ext uri="{FF2B5EF4-FFF2-40B4-BE49-F238E27FC236}">
                <a16:creationId xmlns:a16="http://schemas.microsoft.com/office/drawing/2014/main" id="{5741CBB0-FA19-BF76-5CF6-7ACD51F7BDDE}"/>
              </a:ext>
            </a:extLst>
          </p:cNvPr>
          <p:cNvSpPr/>
          <p:nvPr/>
        </p:nvSpPr>
        <p:spPr>
          <a:xfrm>
            <a:off x="1611675" y="2401895"/>
            <a:ext cx="238695" cy="29844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1" name="Graphic 10">
            <a:extLst>
              <a:ext uri="{FF2B5EF4-FFF2-40B4-BE49-F238E27FC236}">
                <a16:creationId xmlns:a16="http://schemas.microsoft.com/office/drawing/2014/main" id="{EFC7C5F8-45A0-858D-6C33-FE18754E0B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38976" y="3643018"/>
            <a:ext cx="400245" cy="187271"/>
          </a:xfrm>
          <a:prstGeom prst="rect">
            <a:avLst/>
          </a:prstGeom>
        </p:spPr>
      </p:pic>
      <p:pic>
        <p:nvPicPr>
          <p:cNvPr id="27" name="Graphic 26">
            <a:extLst>
              <a:ext uri="{FF2B5EF4-FFF2-40B4-BE49-F238E27FC236}">
                <a16:creationId xmlns:a16="http://schemas.microsoft.com/office/drawing/2014/main" id="{14B1D454-4887-23D8-AC79-BF733460E6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43365" y="3643018"/>
            <a:ext cx="400245" cy="187271"/>
          </a:xfrm>
          <a:prstGeom prst="rect">
            <a:avLst/>
          </a:prstGeom>
        </p:spPr>
      </p:pic>
      <p:pic>
        <p:nvPicPr>
          <p:cNvPr id="28" name="Graphic 27">
            <a:extLst>
              <a:ext uri="{FF2B5EF4-FFF2-40B4-BE49-F238E27FC236}">
                <a16:creationId xmlns:a16="http://schemas.microsoft.com/office/drawing/2014/main" id="{585FFA96-B862-3612-8C1D-99F40CD9DC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4141799"/>
            <a:ext cx="400245" cy="187271"/>
          </a:xfrm>
          <a:prstGeom prst="rect">
            <a:avLst/>
          </a:prstGeom>
        </p:spPr>
      </p:pic>
      <p:pic>
        <p:nvPicPr>
          <p:cNvPr id="29" name="Graphic 28">
            <a:extLst>
              <a:ext uri="{FF2B5EF4-FFF2-40B4-BE49-F238E27FC236}">
                <a16:creationId xmlns:a16="http://schemas.microsoft.com/office/drawing/2014/main" id="{69502B63-F506-4AFE-9F3E-CECEFFA2BC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4141799"/>
            <a:ext cx="400245" cy="187271"/>
          </a:xfrm>
          <a:prstGeom prst="rect">
            <a:avLst/>
          </a:prstGeom>
        </p:spPr>
      </p:pic>
      <p:pic>
        <p:nvPicPr>
          <p:cNvPr id="30" name="Graphic 29">
            <a:extLst>
              <a:ext uri="{FF2B5EF4-FFF2-40B4-BE49-F238E27FC236}">
                <a16:creationId xmlns:a16="http://schemas.microsoft.com/office/drawing/2014/main" id="{EF713080-BC0E-A8D0-5FB6-4CBE0EB923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4580045"/>
            <a:ext cx="400245" cy="187271"/>
          </a:xfrm>
          <a:prstGeom prst="rect">
            <a:avLst/>
          </a:prstGeom>
        </p:spPr>
      </p:pic>
      <p:pic>
        <p:nvPicPr>
          <p:cNvPr id="31" name="Graphic 30">
            <a:extLst>
              <a:ext uri="{FF2B5EF4-FFF2-40B4-BE49-F238E27FC236}">
                <a16:creationId xmlns:a16="http://schemas.microsoft.com/office/drawing/2014/main" id="{34C614E1-CDAD-1965-6031-33A0D1B1CCC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4580045"/>
            <a:ext cx="400245" cy="187271"/>
          </a:xfrm>
          <a:prstGeom prst="rect">
            <a:avLst/>
          </a:prstGeom>
        </p:spPr>
      </p:pic>
      <p:pic>
        <p:nvPicPr>
          <p:cNvPr id="32" name="Graphic 31">
            <a:extLst>
              <a:ext uri="{FF2B5EF4-FFF2-40B4-BE49-F238E27FC236}">
                <a16:creationId xmlns:a16="http://schemas.microsoft.com/office/drawing/2014/main" id="{D72153AD-CB69-E740-059F-6CB4C5E9F5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5266653"/>
            <a:ext cx="400245" cy="187271"/>
          </a:xfrm>
          <a:prstGeom prst="rect">
            <a:avLst/>
          </a:prstGeom>
        </p:spPr>
      </p:pic>
      <p:pic>
        <p:nvPicPr>
          <p:cNvPr id="33" name="Graphic 32">
            <a:extLst>
              <a:ext uri="{FF2B5EF4-FFF2-40B4-BE49-F238E27FC236}">
                <a16:creationId xmlns:a16="http://schemas.microsoft.com/office/drawing/2014/main" id="{FC440E80-90F7-42C3-6733-D5FB4D86167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5266653"/>
            <a:ext cx="400245" cy="187271"/>
          </a:xfrm>
          <a:prstGeom prst="rect">
            <a:avLst/>
          </a:prstGeom>
        </p:spPr>
      </p:pic>
      <p:pic>
        <p:nvPicPr>
          <p:cNvPr id="34" name="Graphic 33">
            <a:extLst>
              <a:ext uri="{FF2B5EF4-FFF2-40B4-BE49-F238E27FC236}">
                <a16:creationId xmlns:a16="http://schemas.microsoft.com/office/drawing/2014/main" id="{509A8C78-6FDF-D917-50D9-E1504CEFF6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34331" y="3643018"/>
            <a:ext cx="400245" cy="187271"/>
          </a:xfrm>
          <a:prstGeom prst="rect">
            <a:avLst/>
          </a:prstGeom>
        </p:spPr>
      </p:pic>
      <p:pic>
        <p:nvPicPr>
          <p:cNvPr id="35" name="Graphic 34">
            <a:extLst>
              <a:ext uri="{FF2B5EF4-FFF2-40B4-BE49-F238E27FC236}">
                <a16:creationId xmlns:a16="http://schemas.microsoft.com/office/drawing/2014/main" id="{BB40509C-DD6F-2C68-6F02-B82AA59877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38720" y="3643018"/>
            <a:ext cx="400245" cy="187271"/>
          </a:xfrm>
          <a:prstGeom prst="rect">
            <a:avLst/>
          </a:prstGeom>
        </p:spPr>
      </p:pic>
      <p:pic>
        <p:nvPicPr>
          <p:cNvPr id="36" name="Graphic 35">
            <a:extLst>
              <a:ext uri="{FF2B5EF4-FFF2-40B4-BE49-F238E27FC236}">
                <a16:creationId xmlns:a16="http://schemas.microsoft.com/office/drawing/2014/main" id="{ABF85231-F226-680D-367E-12CA852F2E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4141799"/>
            <a:ext cx="400245" cy="187271"/>
          </a:xfrm>
          <a:prstGeom prst="rect">
            <a:avLst/>
          </a:prstGeom>
        </p:spPr>
      </p:pic>
      <p:pic>
        <p:nvPicPr>
          <p:cNvPr id="37" name="Graphic 36">
            <a:extLst>
              <a:ext uri="{FF2B5EF4-FFF2-40B4-BE49-F238E27FC236}">
                <a16:creationId xmlns:a16="http://schemas.microsoft.com/office/drawing/2014/main" id="{FEC64D90-694D-82C1-A7F4-FA191757936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4141799"/>
            <a:ext cx="400245" cy="187271"/>
          </a:xfrm>
          <a:prstGeom prst="rect">
            <a:avLst/>
          </a:prstGeom>
        </p:spPr>
      </p:pic>
      <p:pic>
        <p:nvPicPr>
          <p:cNvPr id="38" name="Graphic 37">
            <a:extLst>
              <a:ext uri="{FF2B5EF4-FFF2-40B4-BE49-F238E27FC236}">
                <a16:creationId xmlns:a16="http://schemas.microsoft.com/office/drawing/2014/main" id="{61E29A38-96DC-0EE5-33DA-7B66FCFA53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4580045"/>
            <a:ext cx="400245" cy="187271"/>
          </a:xfrm>
          <a:prstGeom prst="rect">
            <a:avLst/>
          </a:prstGeom>
        </p:spPr>
      </p:pic>
      <p:pic>
        <p:nvPicPr>
          <p:cNvPr id="39" name="Graphic 38">
            <a:extLst>
              <a:ext uri="{FF2B5EF4-FFF2-40B4-BE49-F238E27FC236}">
                <a16:creationId xmlns:a16="http://schemas.microsoft.com/office/drawing/2014/main" id="{ECCF150F-EDA8-ACD2-1E80-964EE9F7F5F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4580045"/>
            <a:ext cx="400245" cy="187271"/>
          </a:xfrm>
          <a:prstGeom prst="rect">
            <a:avLst/>
          </a:prstGeom>
        </p:spPr>
      </p:pic>
      <p:pic>
        <p:nvPicPr>
          <p:cNvPr id="40" name="Graphic 39">
            <a:extLst>
              <a:ext uri="{FF2B5EF4-FFF2-40B4-BE49-F238E27FC236}">
                <a16:creationId xmlns:a16="http://schemas.microsoft.com/office/drawing/2014/main" id="{01B86A71-89C4-F944-1D54-545202F7F1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5266653"/>
            <a:ext cx="400245" cy="187271"/>
          </a:xfrm>
          <a:prstGeom prst="rect">
            <a:avLst/>
          </a:prstGeom>
        </p:spPr>
      </p:pic>
      <p:pic>
        <p:nvPicPr>
          <p:cNvPr id="41" name="Graphic 40">
            <a:extLst>
              <a:ext uri="{FF2B5EF4-FFF2-40B4-BE49-F238E27FC236}">
                <a16:creationId xmlns:a16="http://schemas.microsoft.com/office/drawing/2014/main" id="{7621703F-9A24-103E-CCF4-F25C6A1BD38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5266653"/>
            <a:ext cx="400245" cy="187271"/>
          </a:xfrm>
          <a:prstGeom prst="rect">
            <a:avLst/>
          </a:prstGeom>
        </p:spPr>
      </p:pic>
      <p:pic>
        <p:nvPicPr>
          <p:cNvPr id="42" name="Graphic 41">
            <a:extLst>
              <a:ext uri="{FF2B5EF4-FFF2-40B4-BE49-F238E27FC236}">
                <a16:creationId xmlns:a16="http://schemas.microsoft.com/office/drawing/2014/main" id="{6E356C8A-8CB9-E09A-B969-E89892393D6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38976" y="3643018"/>
            <a:ext cx="400245" cy="187271"/>
          </a:xfrm>
          <a:prstGeom prst="rect">
            <a:avLst/>
          </a:prstGeom>
        </p:spPr>
      </p:pic>
      <p:pic>
        <p:nvPicPr>
          <p:cNvPr id="43" name="Graphic 42">
            <a:extLst>
              <a:ext uri="{FF2B5EF4-FFF2-40B4-BE49-F238E27FC236}">
                <a16:creationId xmlns:a16="http://schemas.microsoft.com/office/drawing/2014/main" id="{AE7956CF-3D23-F8EF-E14D-F40948A338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43365" y="3643018"/>
            <a:ext cx="400245" cy="187271"/>
          </a:xfrm>
          <a:prstGeom prst="rect">
            <a:avLst/>
          </a:prstGeom>
        </p:spPr>
      </p:pic>
      <p:pic>
        <p:nvPicPr>
          <p:cNvPr id="44" name="Graphic 43">
            <a:extLst>
              <a:ext uri="{FF2B5EF4-FFF2-40B4-BE49-F238E27FC236}">
                <a16:creationId xmlns:a16="http://schemas.microsoft.com/office/drawing/2014/main" id="{DCCEE2BD-4D07-20C6-0DA8-3D19AB504E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4141799"/>
            <a:ext cx="400245" cy="187271"/>
          </a:xfrm>
          <a:prstGeom prst="rect">
            <a:avLst/>
          </a:prstGeom>
        </p:spPr>
      </p:pic>
      <p:pic>
        <p:nvPicPr>
          <p:cNvPr id="45" name="Graphic 44">
            <a:extLst>
              <a:ext uri="{FF2B5EF4-FFF2-40B4-BE49-F238E27FC236}">
                <a16:creationId xmlns:a16="http://schemas.microsoft.com/office/drawing/2014/main" id="{A3A9169B-761C-3A34-963A-E9B25C46B99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4141799"/>
            <a:ext cx="400245" cy="187271"/>
          </a:xfrm>
          <a:prstGeom prst="rect">
            <a:avLst/>
          </a:prstGeom>
        </p:spPr>
      </p:pic>
      <p:pic>
        <p:nvPicPr>
          <p:cNvPr id="46" name="Graphic 45">
            <a:extLst>
              <a:ext uri="{FF2B5EF4-FFF2-40B4-BE49-F238E27FC236}">
                <a16:creationId xmlns:a16="http://schemas.microsoft.com/office/drawing/2014/main" id="{125154FC-FFE5-6C9D-6006-7BC5C5BE427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4580045"/>
            <a:ext cx="400245" cy="187271"/>
          </a:xfrm>
          <a:prstGeom prst="rect">
            <a:avLst/>
          </a:prstGeom>
        </p:spPr>
      </p:pic>
      <p:pic>
        <p:nvPicPr>
          <p:cNvPr id="47" name="Graphic 46">
            <a:extLst>
              <a:ext uri="{FF2B5EF4-FFF2-40B4-BE49-F238E27FC236}">
                <a16:creationId xmlns:a16="http://schemas.microsoft.com/office/drawing/2014/main" id="{4581377E-3793-9BCB-3B4A-D6591DCC76D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4580045"/>
            <a:ext cx="400245" cy="187271"/>
          </a:xfrm>
          <a:prstGeom prst="rect">
            <a:avLst/>
          </a:prstGeom>
        </p:spPr>
      </p:pic>
      <p:pic>
        <p:nvPicPr>
          <p:cNvPr id="48" name="Graphic 47">
            <a:extLst>
              <a:ext uri="{FF2B5EF4-FFF2-40B4-BE49-F238E27FC236}">
                <a16:creationId xmlns:a16="http://schemas.microsoft.com/office/drawing/2014/main" id="{BF674F61-D783-DABC-2F34-608E16DC7B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5095" y="5266653"/>
            <a:ext cx="400245" cy="187271"/>
          </a:xfrm>
          <a:prstGeom prst="rect">
            <a:avLst/>
          </a:prstGeom>
        </p:spPr>
      </p:pic>
      <p:pic>
        <p:nvPicPr>
          <p:cNvPr id="49" name="Graphic 48">
            <a:extLst>
              <a:ext uri="{FF2B5EF4-FFF2-40B4-BE49-F238E27FC236}">
                <a16:creationId xmlns:a16="http://schemas.microsoft.com/office/drawing/2014/main" id="{08CC2E6A-D62A-220B-8D34-DEB97FDE2A5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9484" y="5266653"/>
            <a:ext cx="400245" cy="187271"/>
          </a:xfrm>
          <a:prstGeom prst="rect">
            <a:avLst/>
          </a:prstGeom>
        </p:spPr>
      </p:pic>
      <p:pic>
        <p:nvPicPr>
          <p:cNvPr id="50" name="Graphic 49">
            <a:extLst>
              <a:ext uri="{FF2B5EF4-FFF2-40B4-BE49-F238E27FC236}">
                <a16:creationId xmlns:a16="http://schemas.microsoft.com/office/drawing/2014/main" id="{0957FEDF-DA4E-AC88-57D8-90861DDD8D3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34331" y="3643018"/>
            <a:ext cx="400245" cy="187271"/>
          </a:xfrm>
          <a:prstGeom prst="rect">
            <a:avLst/>
          </a:prstGeom>
        </p:spPr>
      </p:pic>
      <p:pic>
        <p:nvPicPr>
          <p:cNvPr id="51" name="Graphic 50">
            <a:extLst>
              <a:ext uri="{FF2B5EF4-FFF2-40B4-BE49-F238E27FC236}">
                <a16:creationId xmlns:a16="http://schemas.microsoft.com/office/drawing/2014/main" id="{9C090172-4A2B-AAD4-465C-F1F58249A7D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38720" y="3643018"/>
            <a:ext cx="400245" cy="187271"/>
          </a:xfrm>
          <a:prstGeom prst="rect">
            <a:avLst/>
          </a:prstGeom>
        </p:spPr>
      </p:pic>
      <p:pic>
        <p:nvPicPr>
          <p:cNvPr id="52" name="Graphic 51">
            <a:extLst>
              <a:ext uri="{FF2B5EF4-FFF2-40B4-BE49-F238E27FC236}">
                <a16:creationId xmlns:a16="http://schemas.microsoft.com/office/drawing/2014/main" id="{35A983A3-A9F7-EBC7-FD88-BB8BFF511B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4141799"/>
            <a:ext cx="400245" cy="187271"/>
          </a:xfrm>
          <a:prstGeom prst="rect">
            <a:avLst/>
          </a:prstGeom>
        </p:spPr>
      </p:pic>
      <p:pic>
        <p:nvPicPr>
          <p:cNvPr id="53" name="Graphic 52">
            <a:extLst>
              <a:ext uri="{FF2B5EF4-FFF2-40B4-BE49-F238E27FC236}">
                <a16:creationId xmlns:a16="http://schemas.microsoft.com/office/drawing/2014/main" id="{5EDA49DB-C3DD-DB47-0687-83F8D9B15B2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4141799"/>
            <a:ext cx="400245" cy="187271"/>
          </a:xfrm>
          <a:prstGeom prst="rect">
            <a:avLst/>
          </a:prstGeom>
        </p:spPr>
      </p:pic>
      <p:pic>
        <p:nvPicPr>
          <p:cNvPr id="54" name="Graphic 53">
            <a:extLst>
              <a:ext uri="{FF2B5EF4-FFF2-40B4-BE49-F238E27FC236}">
                <a16:creationId xmlns:a16="http://schemas.microsoft.com/office/drawing/2014/main" id="{AB42476D-E043-20E7-BB65-2C7A4E07FD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4580045"/>
            <a:ext cx="400245" cy="187271"/>
          </a:xfrm>
          <a:prstGeom prst="rect">
            <a:avLst/>
          </a:prstGeom>
        </p:spPr>
      </p:pic>
      <p:pic>
        <p:nvPicPr>
          <p:cNvPr id="55" name="Graphic 54">
            <a:extLst>
              <a:ext uri="{FF2B5EF4-FFF2-40B4-BE49-F238E27FC236}">
                <a16:creationId xmlns:a16="http://schemas.microsoft.com/office/drawing/2014/main" id="{C81F6258-53BA-2E99-EF9D-2B77B7789D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4580045"/>
            <a:ext cx="400245" cy="187271"/>
          </a:xfrm>
          <a:prstGeom prst="rect">
            <a:avLst/>
          </a:prstGeom>
        </p:spPr>
      </p:pic>
      <p:pic>
        <p:nvPicPr>
          <p:cNvPr id="56" name="Graphic 55">
            <a:extLst>
              <a:ext uri="{FF2B5EF4-FFF2-40B4-BE49-F238E27FC236}">
                <a16:creationId xmlns:a16="http://schemas.microsoft.com/office/drawing/2014/main" id="{71F73610-209E-FA0E-42A1-928BDD073F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0450" y="5266653"/>
            <a:ext cx="400245" cy="187271"/>
          </a:xfrm>
          <a:prstGeom prst="rect">
            <a:avLst/>
          </a:prstGeom>
        </p:spPr>
      </p:pic>
      <p:pic>
        <p:nvPicPr>
          <p:cNvPr id="57" name="Graphic 56">
            <a:extLst>
              <a:ext uri="{FF2B5EF4-FFF2-40B4-BE49-F238E27FC236}">
                <a16:creationId xmlns:a16="http://schemas.microsoft.com/office/drawing/2014/main" id="{F7968BE6-F04A-F2B0-7E54-AA16B82DF0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4839" y="5266653"/>
            <a:ext cx="400245" cy="187271"/>
          </a:xfrm>
          <a:prstGeom prst="rect">
            <a:avLst/>
          </a:prstGeom>
        </p:spPr>
      </p:pic>
      <p:pic>
        <p:nvPicPr>
          <p:cNvPr id="10" name="Graphic 9">
            <a:extLst>
              <a:ext uri="{FF2B5EF4-FFF2-40B4-BE49-F238E27FC236}">
                <a16:creationId xmlns:a16="http://schemas.microsoft.com/office/drawing/2014/main" id="{B9586811-93E4-CB64-B09F-5252CAF7E88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423840" y="-5505"/>
            <a:ext cx="1768160" cy="1114477"/>
          </a:xfrm>
          <a:prstGeom prst="rect">
            <a:avLst/>
          </a:prstGeom>
        </p:spPr>
      </p:pic>
      <p:pic>
        <p:nvPicPr>
          <p:cNvPr id="14" name="Graphic 13">
            <a:extLst>
              <a:ext uri="{FF2B5EF4-FFF2-40B4-BE49-F238E27FC236}">
                <a16:creationId xmlns:a16="http://schemas.microsoft.com/office/drawing/2014/main" id="{3C982A53-7098-2637-7C85-11474825672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493893" y="613131"/>
            <a:ext cx="495841" cy="495841"/>
          </a:xfrm>
          <a:prstGeom prst="rect">
            <a:avLst/>
          </a:prstGeom>
        </p:spPr>
      </p:pic>
      <p:pic>
        <p:nvPicPr>
          <p:cNvPr id="17" name="Picture 16">
            <a:extLst>
              <a:ext uri="{FF2B5EF4-FFF2-40B4-BE49-F238E27FC236}">
                <a16:creationId xmlns:a16="http://schemas.microsoft.com/office/drawing/2014/main" id="{0F7F11A4-E184-957B-56F7-2FC2B592B5FC}"/>
              </a:ext>
            </a:extLst>
          </p:cNvPr>
          <p:cNvPicPr>
            <a:picLocks noChangeAspect="1"/>
          </p:cNvPicPr>
          <p:nvPr/>
        </p:nvPicPr>
        <p:blipFill>
          <a:blip r:embed="rId13"/>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539707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par>
                          <p:cTn id="15" fill="hold">
                            <p:stCondLst>
                              <p:cond delay="0"/>
                            </p:stCondLst>
                            <p:childTnLst>
                              <p:par>
                                <p:cTn id="16" presetID="1" presetClass="exit" presetSubtype="0" fill="hold" nodeType="afterEffect">
                                  <p:stCondLst>
                                    <p:cond delay="1000"/>
                                  </p:stCondLst>
                                  <p:childTnLst>
                                    <p:set>
                                      <p:cBhvr>
                                        <p:cTn id="17" dur="1" fill="hold">
                                          <p:stCondLst>
                                            <p:cond delay="0"/>
                                          </p:stCondLst>
                                        </p:cTn>
                                        <p:tgtEl>
                                          <p:spTgt spid="11"/>
                                        </p:tgtEl>
                                        <p:attrNameLst>
                                          <p:attrName>style.visibility</p:attrName>
                                        </p:attrNameLst>
                                      </p:cBhvr>
                                      <p:to>
                                        <p:strVal val="hidden"/>
                                      </p:to>
                                    </p:set>
                                  </p:childTnLst>
                                </p:cTn>
                              </p:par>
                            </p:childTnLst>
                          </p:cTn>
                        </p:par>
                        <p:par>
                          <p:cTn id="18" fill="hold">
                            <p:stCondLst>
                              <p:cond delay="1000"/>
                            </p:stCondLst>
                            <p:childTnLst>
                              <p:par>
                                <p:cTn id="19" presetID="1" presetClass="exit" presetSubtype="0" fill="hold" nodeType="afterEffect">
                                  <p:stCondLst>
                                    <p:cond delay="0"/>
                                  </p:stCondLst>
                                  <p:childTnLst>
                                    <p:set>
                                      <p:cBhvr>
                                        <p:cTn id="20" dur="1" fill="hold">
                                          <p:stCondLst>
                                            <p:cond delay="0"/>
                                          </p:stCondLst>
                                        </p:cTn>
                                        <p:tgtEl>
                                          <p:spTgt spid="28"/>
                                        </p:tgtEl>
                                        <p:attrNameLst>
                                          <p:attrName>style.visibility</p:attrName>
                                        </p:attrNameLst>
                                      </p:cBhvr>
                                      <p:to>
                                        <p:strVal val="hidden"/>
                                      </p:to>
                                    </p:set>
                                  </p:childTnLst>
                                </p:cTn>
                              </p:par>
                            </p:childTnLst>
                          </p:cTn>
                        </p:par>
                        <p:par>
                          <p:cTn id="21" fill="hold">
                            <p:stCondLst>
                              <p:cond delay="1000"/>
                            </p:stCondLst>
                            <p:childTnLst>
                              <p:par>
                                <p:cTn id="22" presetID="1" presetClass="exit" presetSubtype="0" fill="hold" nodeType="afterEffect">
                                  <p:stCondLst>
                                    <p:cond delay="0"/>
                                  </p:stCondLst>
                                  <p:childTnLst>
                                    <p:set>
                                      <p:cBhvr>
                                        <p:cTn id="23" dur="1" fill="hold">
                                          <p:stCondLst>
                                            <p:cond delay="0"/>
                                          </p:stCondLst>
                                        </p:cTn>
                                        <p:tgtEl>
                                          <p:spTgt spid="30"/>
                                        </p:tgtEl>
                                        <p:attrNameLst>
                                          <p:attrName>style.visibility</p:attrName>
                                        </p:attrNameLst>
                                      </p:cBhvr>
                                      <p:to>
                                        <p:strVal val="hidden"/>
                                      </p:to>
                                    </p:set>
                                  </p:childTnLst>
                                </p:cTn>
                              </p:par>
                            </p:childTnLst>
                          </p:cTn>
                        </p:par>
                        <p:par>
                          <p:cTn id="24" fill="hold">
                            <p:stCondLst>
                              <p:cond delay="1000"/>
                            </p:stCondLst>
                            <p:childTnLst>
                              <p:par>
                                <p:cTn id="25" presetID="1" presetClass="exit" presetSubtype="0" fill="hold" nodeType="afterEffect">
                                  <p:stCondLst>
                                    <p:cond delay="0"/>
                                  </p:stCondLst>
                                  <p:childTnLst>
                                    <p:set>
                                      <p:cBhvr>
                                        <p:cTn id="26" dur="1" fill="hold">
                                          <p:stCondLst>
                                            <p:cond delay="0"/>
                                          </p:stCondLst>
                                        </p:cTn>
                                        <p:tgtEl>
                                          <p:spTgt spid="32"/>
                                        </p:tgtEl>
                                        <p:attrNameLst>
                                          <p:attrName>style.visibility</p:attrName>
                                        </p:attrNameLst>
                                      </p:cBhvr>
                                      <p:to>
                                        <p:strVal val="hidden"/>
                                      </p:to>
                                    </p:set>
                                  </p:childTnLst>
                                </p:cTn>
                              </p:par>
                            </p:childTnLst>
                          </p:cTn>
                        </p:par>
                        <p:par>
                          <p:cTn id="27" fill="hold">
                            <p:stCondLst>
                              <p:cond delay="1000"/>
                            </p:stCondLst>
                            <p:childTnLst>
                              <p:par>
                                <p:cTn id="28" presetID="1"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childTnLst>
                          </p:cTn>
                        </p:par>
                        <p:par>
                          <p:cTn id="32" fill="hold">
                            <p:stCondLst>
                              <p:cond delay="1000"/>
                            </p:stCondLst>
                            <p:childTnLst>
                              <p:par>
                                <p:cTn id="33" presetID="1"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par>
                          <p:cTn id="35" fill="hold">
                            <p:stCondLst>
                              <p:cond delay="1000"/>
                            </p:stCondLst>
                            <p:childTnLst>
                              <p:par>
                                <p:cTn id="36" presetID="1" presetClass="entr" presetSubtype="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childTnLst>
                                </p:cTn>
                              </p:par>
                            </p:childTnLst>
                          </p:cTn>
                        </p:par>
                        <p:par>
                          <p:cTn id="38" fill="hold">
                            <p:stCondLst>
                              <p:cond delay="1000"/>
                            </p:stCondLst>
                            <p:childTnLst>
                              <p:par>
                                <p:cTn id="39" presetID="1" presetClass="exit" presetSubtype="0" fill="hold" nodeType="afterEffect">
                                  <p:stCondLst>
                                    <p:cond delay="1000"/>
                                  </p:stCondLst>
                                  <p:childTnLst>
                                    <p:set>
                                      <p:cBhvr>
                                        <p:cTn id="40" dur="1" fill="hold">
                                          <p:stCondLst>
                                            <p:cond delay="0"/>
                                          </p:stCondLst>
                                        </p:cTn>
                                        <p:tgtEl>
                                          <p:spTgt spid="27"/>
                                        </p:tgtEl>
                                        <p:attrNameLst>
                                          <p:attrName>style.visibility</p:attrName>
                                        </p:attrNameLst>
                                      </p:cBhvr>
                                      <p:to>
                                        <p:strVal val="hidden"/>
                                      </p:to>
                                    </p:set>
                                  </p:childTnLst>
                                </p:cTn>
                              </p:par>
                            </p:childTnLst>
                          </p:cTn>
                        </p:par>
                        <p:par>
                          <p:cTn id="41" fill="hold">
                            <p:stCondLst>
                              <p:cond delay="2000"/>
                            </p:stCondLst>
                            <p:childTnLst>
                              <p:par>
                                <p:cTn id="42" presetID="1" presetClass="exit" presetSubtype="0" fill="hold" nodeType="afterEffect">
                                  <p:stCondLst>
                                    <p:cond delay="0"/>
                                  </p:stCondLst>
                                  <p:childTnLst>
                                    <p:set>
                                      <p:cBhvr>
                                        <p:cTn id="43" dur="1" fill="hold">
                                          <p:stCondLst>
                                            <p:cond delay="0"/>
                                          </p:stCondLst>
                                        </p:cTn>
                                        <p:tgtEl>
                                          <p:spTgt spid="29"/>
                                        </p:tgtEl>
                                        <p:attrNameLst>
                                          <p:attrName>style.visibility</p:attrName>
                                        </p:attrNameLst>
                                      </p:cBhvr>
                                      <p:to>
                                        <p:strVal val="hidden"/>
                                      </p:to>
                                    </p:set>
                                  </p:childTnLst>
                                </p:cTn>
                              </p:par>
                            </p:childTnLst>
                          </p:cTn>
                        </p:par>
                        <p:par>
                          <p:cTn id="44" fill="hold">
                            <p:stCondLst>
                              <p:cond delay="2000"/>
                            </p:stCondLst>
                            <p:childTnLst>
                              <p:par>
                                <p:cTn id="45" presetID="1" presetClass="exit" presetSubtype="0" fill="hold" nodeType="afterEffect">
                                  <p:stCondLst>
                                    <p:cond delay="0"/>
                                  </p:stCondLst>
                                  <p:childTnLst>
                                    <p:set>
                                      <p:cBhvr>
                                        <p:cTn id="46" dur="1" fill="hold">
                                          <p:stCondLst>
                                            <p:cond delay="0"/>
                                          </p:stCondLst>
                                        </p:cTn>
                                        <p:tgtEl>
                                          <p:spTgt spid="31"/>
                                        </p:tgtEl>
                                        <p:attrNameLst>
                                          <p:attrName>style.visibility</p:attrName>
                                        </p:attrNameLst>
                                      </p:cBhvr>
                                      <p:to>
                                        <p:strVal val="hidden"/>
                                      </p:to>
                                    </p:set>
                                  </p:childTnLst>
                                </p:cTn>
                              </p:par>
                            </p:childTnLst>
                          </p:cTn>
                        </p:par>
                        <p:par>
                          <p:cTn id="47" fill="hold">
                            <p:stCondLst>
                              <p:cond delay="2000"/>
                            </p:stCondLst>
                            <p:childTnLst>
                              <p:par>
                                <p:cTn id="48" presetID="1" presetClass="exit" presetSubtype="0" fill="hold" nodeType="afterEffect">
                                  <p:stCondLst>
                                    <p:cond delay="0"/>
                                  </p:stCondLst>
                                  <p:childTnLst>
                                    <p:set>
                                      <p:cBhvr>
                                        <p:cTn id="49" dur="1" fill="hold">
                                          <p:stCondLst>
                                            <p:cond delay="0"/>
                                          </p:stCondLst>
                                        </p:cTn>
                                        <p:tgtEl>
                                          <p:spTgt spid="33"/>
                                        </p:tgtEl>
                                        <p:attrNameLst>
                                          <p:attrName>style.visibility</p:attrName>
                                        </p:attrNameLst>
                                      </p:cBhvr>
                                      <p:to>
                                        <p:strVal val="hidden"/>
                                      </p:to>
                                    </p:set>
                                  </p:childTnLst>
                                </p:cTn>
                              </p:par>
                            </p:childTnLst>
                          </p:cTn>
                        </p:par>
                        <p:par>
                          <p:cTn id="50" fill="hold">
                            <p:stCondLst>
                              <p:cond delay="2000"/>
                            </p:stCondLst>
                            <p:childTnLst>
                              <p:par>
                                <p:cTn id="51" presetID="1" presetClass="entr" presetSubtype="0"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par>
                          <p:cTn id="55" fill="hold">
                            <p:stCondLst>
                              <p:cond delay="2000"/>
                            </p:stCondLst>
                            <p:childTnLst>
                              <p:par>
                                <p:cTn id="56" presetID="1" presetClass="entr" presetSubtype="0"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childTnLst>
                                </p:cTn>
                              </p:par>
                            </p:childTnLst>
                          </p:cTn>
                        </p:par>
                        <p:par>
                          <p:cTn id="58" fill="hold">
                            <p:stCondLst>
                              <p:cond delay="2000"/>
                            </p:stCondLst>
                            <p:childTnLst>
                              <p:par>
                                <p:cTn id="59" presetID="1" presetClass="entr" presetSubtype="0"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childTnLst>
                          </p:cTn>
                        </p:par>
                        <p:par>
                          <p:cTn id="61" fill="hold">
                            <p:stCondLst>
                              <p:cond delay="2000"/>
                            </p:stCondLst>
                            <p:childTnLst>
                              <p:par>
                                <p:cTn id="62" presetID="1" presetClass="exit" presetSubtype="0" fill="hold" nodeType="afterEffect">
                                  <p:stCondLst>
                                    <p:cond delay="1000"/>
                                  </p:stCondLst>
                                  <p:childTnLst>
                                    <p:set>
                                      <p:cBhvr>
                                        <p:cTn id="63" dur="1" fill="hold">
                                          <p:stCondLst>
                                            <p:cond delay="0"/>
                                          </p:stCondLst>
                                        </p:cTn>
                                        <p:tgtEl>
                                          <p:spTgt spid="34"/>
                                        </p:tgtEl>
                                        <p:attrNameLst>
                                          <p:attrName>style.visibility</p:attrName>
                                        </p:attrNameLst>
                                      </p:cBhvr>
                                      <p:to>
                                        <p:strVal val="hidden"/>
                                      </p:to>
                                    </p:set>
                                  </p:childTnLst>
                                </p:cTn>
                              </p:par>
                            </p:childTnLst>
                          </p:cTn>
                        </p:par>
                        <p:par>
                          <p:cTn id="64" fill="hold">
                            <p:stCondLst>
                              <p:cond delay="3000"/>
                            </p:stCondLst>
                            <p:childTnLst>
                              <p:par>
                                <p:cTn id="65" presetID="1" presetClass="exit" presetSubtype="0" fill="hold" nodeType="afterEffect">
                                  <p:stCondLst>
                                    <p:cond delay="0"/>
                                  </p:stCondLst>
                                  <p:childTnLst>
                                    <p:set>
                                      <p:cBhvr>
                                        <p:cTn id="66" dur="1" fill="hold">
                                          <p:stCondLst>
                                            <p:cond delay="0"/>
                                          </p:stCondLst>
                                        </p:cTn>
                                        <p:tgtEl>
                                          <p:spTgt spid="36"/>
                                        </p:tgtEl>
                                        <p:attrNameLst>
                                          <p:attrName>style.visibility</p:attrName>
                                        </p:attrNameLst>
                                      </p:cBhvr>
                                      <p:to>
                                        <p:strVal val="hidden"/>
                                      </p:to>
                                    </p:set>
                                  </p:childTnLst>
                                </p:cTn>
                              </p:par>
                            </p:childTnLst>
                          </p:cTn>
                        </p:par>
                        <p:par>
                          <p:cTn id="67" fill="hold">
                            <p:stCondLst>
                              <p:cond delay="3000"/>
                            </p:stCondLst>
                            <p:childTnLst>
                              <p:par>
                                <p:cTn id="68" presetID="1" presetClass="exit" presetSubtype="0" fill="hold" nodeType="afterEffect">
                                  <p:stCondLst>
                                    <p:cond delay="0"/>
                                  </p:stCondLst>
                                  <p:childTnLst>
                                    <p:set>
                                      <p:cBhvr>
                                        <p:cTn id="69" dur="1" fill="hold">
                                          <p:stCondLst>
                                            <p:cond delay="0"/>
                                          </p:stCondLst>
                                        </p:cTn>
                                        <p:tgtEl>
                                          <p:spTgt spid="38"/>
                                        </p:tgtEl>
                                        <p:attrNameLst>
                                          <p:attrName>style.visibility</p:attrName>
                                        </p:attrNameLst>
                                      </p:cBhvr>
                                      <p:to>
                                        <p:strVal val="hidden"/>
                                      </p:to>
                                    </p:set>
                                  </p:childTnLst>
                                </p:cTn>
                              </p:par>
                            </p:childTnLst>
                          </p:cTn>
                        </p:par>
                        <p:par>
                          <p:cTn id="70" fill="hold">
                            <p:stCondLst>
                              <p:cond delay="3000"/>
                            </p:stCondLst>
                            <p:childTnLst>
                              <p:par>
                                <p:cTn id="71" presetID="1" presetClass="exit" presetSubtype="0" fill="hold" nodeType="afterEffect">
                                  <p:stCondLst>
                                    <p:cond delay="0"/>
                                  </p:stCondLst>
                                  <p:childTnLst>
                                    <p:set>
                                      <p:cBhvr>
                                        <p:cTn id="72" dur="1" fill="hold">
                                          <p:stCondLst>
                                            <p:cond delay="0"/>
                                          </p:stCondLst>
                                        </p:cTn>
                                        <p:tgtEl>
                                          <p:spTgt spid="40"/>
                                        </p:tgtEl>
                                        <p:attrNameLst>
                                          <p:attrName>style.visibility</p:attrName>
                                        </p:attrNameLst>
                                      </p:cBhvr>
                                      <p:to>
                                        <p:strVal val="hidden"/>
                                      </p:to>
                                    </p:set>
                                  </p:childTnLst>
                                </p:cTn>
                              </p:par>
                            </p:childTnLst>
                          </p:cTn>
                        </p:par>
                        <p:par>
                          <p:cTn id="73" fill="hold">
                            <p:stCondLst>
                              <p:cond delay="3000"/>
                            </p:stCondLst>
                            <p:childTnLst>
                              <p:par>
                                <p:cTn id="74" presetID="1" presetClass="entr" presetSubtype="0"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37"/>
                                        </p:tgtEl>
                                        <p:attrNameLst>
                                          <p:attrName>style.visibility</p:attrName>
                                        </p:attrNameLst>
                                      </p:cBhvr>
                                      <p:to>
                                        <p:strVal val="visible"/>
                                      </p:to>
                                    </p:set>
                                  </p:childTnLst>
                                </p:cTn>
                              </p:par>
                            </p:childTnLst>
                          </p:cTn>
                        </p:par>
                        <p:par>
                          <p:cTn id="78" fill="hold">
                            <p:stCondLst>
                              <p:cond delay="3000"/>
                            </p:stCondLst>
                            <p:childTnLst>
                              <p:par>
                                <p:cTn id="79" presetID="1" presetClass="entr" presetSubtype="0" fill="hold" nodeType="afterEffect">
                                  <p:stCondLst>
                                    <p:cond delay="0"/>
                                  </p:stCondLst>
                                  <p:childTnLst>
                                    <p:set>
                                      <p:cBhvr>
                                        <p:cTn id="80" dur="1" fill="hold">
                                          <p:stCondLst>
                                            <p:cond delay="0"/>
                                          </p:stCondLst>
                                        </p:cTn>
                                        <p:tgtEl>
                                          <p:spTgt spid="39"/>
                                        </p:tgtEl>
                                        <p:attrNameLst>
                                          <p:attrName>style.visibility</p:attrName>
                                        </p:attrNameLst>
                                      </p:cBhvr>
                                      <p:to>
                                        <p:strVal val="visible"/>
                                      </p:to>
                                    </p:set>
                                  </p:childTnLst>
                                </p:cTn>
                              </p:par>
                            </p:childTnLst>
                          </p:cTn>
                        </p:par>
                        <p:par>
                          <p:cTn id="81" fill="hold">
                            <p:stCondLst>
                              <p:cond delay="3000"/>
                            </p:stCondLst>
                            <p:childTnLst>
                              <p:par>
                                <p:cTn id="82" presetID="1" presetClass="entr" presetSubtype="0"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childTnLst>
                                </p:cTn>
                              </p:par>
                            </p:childTnLst>
                          </p:cTn>
                        </p:par>
                        <p:par>
                          <p:cTn id="84" fill="hold">
                            <p:stCondLst>
                              <p:cond delay="3000"/>
                            </p:stCondLst>
                            <p:childTnLst>
                              <p:par>
                                <p:cTn id="85" presetID="1" presetClass="exit" presetSubtype="0" fill="hold" nodeType="afterEffect">
                                  <p:stCondLst>
                                    <p:cond delay="1000"/>
                                  </p:stCondLst>
                                  <p:childTnLst>
                                    <p:set>
                                      <p:cBhvr>
                                        <p:cTn id="86" dur="1" fill="hold">
                                          <p:stCondLst>
                                            <p:cond delay="0"/>
                                          </p:stCondLst>
                                        </p:cTn>
                                        <p:tgtEl>
                                          <p:spTgt spid="35"/>
                                        </p:tgtEl>
                                        <p:attrNameLst>
                                          <p:attrName>style.visibility</p:attrName>
                                        </p:attrNameLst>
                                      </p:cBhvr>
                                      <p:to>
                                        <p:strVal val="hidden"/>
                                      </p:to>
                                    </p:set>
                                  </p:childTnLst>
                                </p:cTn>
                              </p:par>
                            </p:childTnLst>
                          </p:cTn>
                        </p:par>
                        <p:par>
                          <p:cTn id="87" fill="hold">
                            <p:stCondLst>
                              <p:cond delay="4000"/>
                            </p:stCondLst>
                            <p:childTnLst>
                              <p:par>
                                <p:cTn id="88" presetID="1" presetClass="exit" presetSubtype="0" fill="hold" nodeType="afterEffect">
                                  <p:stCondLst>
                                    <p:cond delay="0"/>
                                  </p:stCondLst>
                                  <p:childTnLst>
                                    <p:set>
                                      <p:cBhvr>
                                        <p:cTn id="89" dur="1" fill="hold">
                                          <p:stCondLst>
                                            <p:cond delay="0"/>
                                          </p:stCondLst>
                                        </p:cTn>
                                        <p:tgtEl>
                                          <p:spTgt spid="37"/>
                                        </p:tgtEl>
                                        <p:attrNameLst>
                                          <p:attrName>style.visibility</p:attrName>
                                        </p:attrNameLst>
                                      </p:cBhvr>
                                      <p:to>
                                        <p:strVal val="hidden"/>
                                      </p:to>
                                    </p:set>
                                  </p:childTnLst>
                                </p:cTn>
                              </p:par>
                            </p:childTnLst>
                          </p:cTn>
                        </p:par>
                        <p:par>
                          <p:cTn id="90" fill="hold">
                            <p:stCondLst>
                              <p:cond delay="4000"/>
                            </p:stCondLst>
                            <p:childTnLst>
                              <p:par>
                                <p:cTn id="91" presetID="1" presetClass="exit" presetSubtype="0" fill="hold" nodeType="afterEffect">
                                  <p:stCondLst>
                                    <p:cond delay="0"/>
                                  </p:stCondLst>
                                  <p:childTnLst>
                                    <p:set>
                                      <p:cBhvr>
                                        <p:cTn id="92" dur="1" fill="hold">
                                          <p:stCondLst>
                                            <p:cond delay="0"/>
                                          </p:stCondLst>
                                        </p:cTn>
                                        <p:tgtEl>
                                          <p:spTgt spid="39"/>
                                        </p:tgtEl>
                                        <p:attrNameLst>
                                          <p:attrName>style.visibility</p:attrName>
                                        </p:attrNameLst>
                                      </p:cBhvr>
                                      <p:to>
                                        <p:strVal val="hidden"/>
                                      </p:to>
                                    </p:set>
                                  </p:childTnLst>
                                </p:cTn>
                              </p:par>
                            </p:childTnLst>
                          </p:cTn>
                        </p:par>
                        <p:par>
                          <p:cTn id="93" fill="hold">
                            <p:stCondLst>
                              <p:cond delay="4000"/>
                            </p:stCondLst>
                            <p:childTnLst>
                              <p:par>
                                <p:cTn id="94" presetID="1" presetClass="exit" presetSubtype="0" fill="hold" nodeType="afterEffect">
                                  <p:stCondLst>
                                    <p:cond delay="0"/>
                                  </p:stCondLst>
                                  <p:childTnLst>
                                    <p:set>
                                      <p:cBhvr>
                                        <p:cTn id="95" dur="1" fill="hold">
                                          <p:stCondLst>
                                            <p:cond delay="0"/>
                                          </p:stCondLst>
                                        </p:cTn>
                                        <p:tgtEl>
                                          <p:spTgt spid="41"/>
                                        </p:tgtEl>
                                        <p:attrNameLst>
                                          <p:attrName>style.visibility</p:attrName>
                                        </p:attrNameLst>
                                      </p:cBhvr>
                                      <p:to>
                                        <p:strVal val="hidden"/>
                                      </p:to>
                                    </p:set>
                                  </p:childTnLst>
                                </p:cTn>
                              </p:par>
                            </p:childTnLst>
                          </p:cTn>
                        </p:par>
                        <p:par>
                          <p:cTn id="96" fill="hold">
                            <p:stCondLst>
                              <p:cond delay="4000"/>
                            </p:stCondLst>
                            <p:childTnLst>
                              <p:par>
                                <p:cTn id="97" presetID="1" presetClass="entr" presetSubtype="0"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44"/>
                                        </p:tgtEl>
                                        <p:attrNameLst>
                                          <p:attrName>style.visibility</p:attrName>
                                        </p:attrNameLst>
                                      </p:cBhvr>
                                      <p:to>
                                        <p:strVal val="visible"/>
                                      </p:to>
                                    </p:set>
                                  </p:childTnLst>
                                </p:cTn>
                              </p:par>
                            </p:childTnLst>
                          </p:cTn>
                        </p:par>
                        <p:par>
                          <p:cTn id="101" fill="hold">
                            <p:stCondLst>
                              <p:cond delay="4000"/>
                            </p:stCondLst>
                            <p:childTnLst>
                              <p:par>
                                <p:cTn id="102" presetID="1" presetClass="entr" presetSubtype="0" fill="hold" nodeType="afterEffect">
                                  <p:stCondLst>
                                    <p:cond delay="0"/>
                                  </p:stCondLst>
                                  <p:childTnLst>
                                    <p:set>
                                      <p:cBhvr>
                                        <p:cTn id="103" dur="1" fill="hold">
                                          <p:stCondLst>
                                            <p:cond delay="0"/>
                                          </p:stCondLst>
                                        </p:cTn>
                                        <p:tgtEl>
                                          <p:spTgt spid="46"/>
                                        </p:tgtEl>
                                        <p:attrNameLst>
                                          <p:attrName>style.visibility</p:attrName>
                                        </p:attrNameLst>
                                      </p:cBhvr>
                                      <p:to>
                                        <p:strVal val="visible"/>
                                      </p:to>
                                    </p:set>
                                  </p:childTnLst>
                                </p:cTn>
                              </p:par>
                            </p:childTnLst>
                          </p:cTn>
                        </p:par>
                        <p:par>
                          <p:cTn id="104" fill="hold">
                            <p:stCondLst>
                              <p:cond delay="4000"/>
                            </p:stCondLst>
                            <p:childTnLst>
                              <p:par>
                                <p:cTn id="105" presetID="1" presetClass="entr" presetSubtype="0" fill="hold" nodeType="afterEffect">
                                  <p:stCondLst>
                                    <p:cond delay="0"/>
                                  </p:stCondLst>
                                  <p:childTnLst>
                                    <p:set>
                                      <p:cBhvr>
                                        <p:cTn id="106" dur="1" fill="hold">
                                          <p:stCondLst>
                                            <p:cond delay="0"/>
                                          </p:stCondLst>
                                        </p:cTn>
                                        <p:tgtEl>
                                          <p:spTgt spid="48"/>
                                        </p:tgtEl>
                                        <p:attrNameLst>
                                          <p:attrName>style.visibility</p:attrName>
                                        </p:attrNameLst>
                                      </p:cBhvr>
                                      <p:to>
                                        <p:strVal val="visible"/>
                                      </p:to>
                                    </p:set>
                                  </p:childTnLst>
                                </p:cTn>
                              </p:par>
                            </p:childTnLst>
                          </p:cTn>
                        </p:par>
                        <p:par>
                          <p:cTn id="107" fill="hold">
                            <p:stCondLst>
                              <p:cond delay="4000"/>
                            </p:stCondLst>
                            <p:childTnLst>
                              <p:par>
                                <p:cTn id="108" presetID="1" presetClass="exit" presetSubtype="0" fill="hold" nodeType="afterEffect">
                                  <p:stCondLst>
                                    <p:cond delay="1000"/>
                                  </p:stCondLst>
                                  <p:childTnLst>
                                    <p:set>
                                      <p:cBhvr>
                                        <p:cTn id="109" dur="1" fill="hold">
                                          <p:stCondLst>
                                            <p:cond delay="0"/>
                                          </p:stCondLst>
                                        </p:cTn>
                                        <p:tgtEl>
                                          <p:spTgt spid="42"/>
                                        </p:tgtEl>
                                        <p:attrNameLst>
                                          <p:attrName>style.visibility</p:attrName>
                                        </p:attrNameLst>
                                      </p:cBhvr>
                                      <p:to>
                                        <p:strVal val="hidden"/>
                                      </p:to>
                                    </p:set>
                                  </p:childTnLst>
                                </p:cTn>
                              </p:par>
                            </p:childTnLst>
                          </p:cTn>
                        </p:par>
                        <p:par>
                          <p:cTn id="110" fill="hold">
                            <p:stCondLst>
                              <p:cond delay="5000"/>
                            </p:stCondLst>
                            <p:childTnLst>
                              <p:par>
                                <p:cTn id="111" presetID="1" presetClass="exit" presetSubtype="0" fill="hold" nodeType="afterEffect">
                                  <p:stCondLst>
                                    <p:cond delay="0"/>
                                  </p:stCondLst>
                                  <p:childTnLst>
                                    <p:set>
                                      <p:cBhvr>
                                        <p:cTn id="112" dur="1" fill="hold">
                                          <p:stCondLst>
                                            <p:cond delay="0"/>
                                          </p:stCondLst>
                                        </p:cTn>
                                        <p:tgtEl>
                                          <p:spTgt spid="44"/>
                                        </p:tgtEl>
                                        <p:attrNameLst>
                                          <p:attrName>style.visibility</p:attrName>
                                        </p:attrNameLst>
                                      </p:cBhvr>
                                      <p:to>
                                        <p:strVal val="hidden"/>
                                      </p:to>
                                    </p:set>
                                  </p:childTnLst>
                                </p:cTn>
                              </p:par>
                            </p:childTnLst>
                          </p:cTn>
                        </p:par>
                        <p:par>
                          <p:cTn id="113" fill="hold">
                            <p:stCondLst>
                              <p:cond delay="5000"/>
                            </p:stCondLst>
                            <p:childTnLst>
                              <p:par>
                                <p:cTn id="114" presetID="1" presetClass="exit" presetSubtype="0" fill="hold" nodeType="afterEffect">
                                  <p:stCondLst>
                                    <p:cond delay="0"/>
                                  </p:stCondLst>
                                  <p:childTnLst>
                                    <p:set>
                                      <p:cBhvr>
                                        <p:cTn id="115" dur="1" fill="hold">
                                          <p:stCondLst>
                                            <p:cond delay="0"/>
                                          </p:stCondLst>
                                        </p:cTn>
                                        <p:tgtEl>
                                          <p:spTgt spid="46"/>
                                        </p:tgtEl>
                                        <p:attrNameLst>
                                          <p:attrName>style.visibility</p:attrName>
                                        </p:attrNameLst>
                                      </p:cBhvr>
                                      <p:to>
                                        <p:strVal val="hidden"/>
                                      </p:to>
                                    </p:set>
                                  </p:childTnLst>
                                </p:cTn>
                              </p:par>
                            </p:childTnLst>
                          </p:cTn>
                        </p:par>
                        <p:par>
                          <p:cTn id="116" fill="hold">
                            <p:stCondLst>
                              <p:cond delay="5000"/>
                            </p:stCondLst>
                            <p:childTnLst>
                              <p:par>
                                <p:cTn id="117" presetID="1" presetClass="exit" presetSubtype="0" fill="hold" nodeType="afterEffect">
                                  <p:stCondLst>
                                    <p:cond delay="0"/>
                                  </p:stCondLst>
                                  <p:childTnLst>
                                    <p:set>
                                      <p:cBhvr>
                                        <p:cTn id="118" dur="1" fill="hold">
                                          <p:stCondLst>
                                            <p:cond delay="0"/>
                                          </p:stCondLst>
                                        </p:cTn>
                                        <p:tgtEl>
                                          <p:spTgt spid="48"/>
                                        </p:tgtEl>
                                        <p:attrNameLst>
                                          <p:attrName>style.visibility</p:attrName>
                                        </p:attrNameLst>
                                      </p:cBhvr>
                                      <p:to>
                                        <p:strVal val="hidden"/>
                                      </p:to>
                                    </p:set>
                                  </p:childTnLst>
                                </p:cTn>
                              </p:par>
                            </p:childTnLst>
                          </p:cTn>
                        </p:par>
                        <p:par>
                          <p:cTn id="119" fill="hold">
                            <p:stCondLst>
                              <p:cond delay="5000"/>
                            </p:stCondLst>
                            <p:childTnLst>
                              <p:par>
                                <p:cTn id="120" presetID="1" presetClass="entr" presetSubtype="0" fill="hold" nodeType="afterEffect">
                                  <p:stCondLst>
                                    <p:cond delay="0"/>
                                  </p:stCondLst>
                                  <p:childTnLst>
                                    <p:set>
                                      <p:cBhvr>
                                        <p:cTn id="121" dur="1" fill="hold">
                                          <p:stCondLst>
                                            <p:cond delay="0"/>
                                          </p:stCondLst>
                                        </p:cTn>
                                        <p:tgtEl>
                                          <p:spTgt spid="43"/>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45"/>
                                        </p:tgtEl>
                                        <p:attrNameLst>
                                          <p:attrName>style.visibility</p:attrName>
                                        </p:attrNameLst>
                                      </p:cBhvr>
                                      <p:to>
                                        <p:strVal val="visible"/>
                                      </p:to>
                                    </p:set>
                                  </p:childTnLst>
                                </p:cTn>
                              </p:par>
                            </p:childTnLst>
                          </p:cTn>
                        </p:par>
                        <p:par>
                          <p:cTn id="124" fill="hold">
                            <p:stCondLst>
                              <p:cond delay="5000"/>
                            </p:stCondLst>
                            <p:childTnLst>
                              <p:par>
                                <p:cTn id="125" presetID="1" presetClass="entr" presetSubtype="0" fill="hold" nodeType="afterEffect">
                                  <p:stCondLst>
                                    <p:cond delay="0"/>
                                  </p:stCondLst>
                                  <p:childTnLst>
                                    <p:set>
                                      <p:cBhvr>
                                        <p:cTn id="126" dur="1" fill="hold">
                                          <p:stCondLst>
                                            <p:cond delay="0"/>
                                          </p:stCondLst>
                                        </p:cTn>
                                        <p:tgtEl>
                                          <p:spTgt spid="47"/>
                                        </p:tgtEl>
                                        <p:attrNameLst>
                                          <p:attrName>style.visibility</p:attrName>
                                        </p:attrNameLst>
                                      </p:cBhvr>
                                      <p:to>
                                        <p:strVal val="visible"/>
                                      </p:to>
                                    </p:set>
                                  </p:childTnLst>
                                </p:cTn>
                              </p:par>
                            </p:childTnLst>
                          </p:cTn>
                        </p:par>
                        <p:par>
                          <p:cTn id="127" fill="hold">
                            <p:stCondLst>
                              <p:cond delay="5000"/>
                            </p:stCondLst>
                            <p:childTnLst>
                              <p:par>
                                <p:cTn id="128" presetID="1" presetClass="entr" presetSubtype="0" fill="hold" nodeType="afterEffect">
                                  <p:stCondLst>
                                    <p:cond delay="0"/>
                                  </p:stCondLst>
                                  <p:childTnLst>
                                    <p:set>
                                      <p:cBhvr>
                                        <p:cTn id="129" dur="1" fill="hold">
                                          <p:stCondLst>
                                            <p:cond delay="0"/>
                                          </p:stCondLst>
                                        </p:cTn>
                                        <p:tgtEl>
                                          <p:spTgt spid="49"/>
                                        </p:tgtEl>
                                        <p:attrNameLst>
                                          <p:attrName>style.visibility</p:attrName>
                                        </p:attrNameLst>
                                      </p:cBhvr>
                                      <p:to>
                                        <p:strVal val="visible"/>
                                      </p:to>
                                    </p:set>
                                  </p:childTnLst>
                                </p:cTn>
                              </p:par>
                            </p:childTnLst>
                          </p:cTn>
                        </p:par>
                        <p:par>
                          <p:cTn id="130" fill="hold">
                            <p:stCondLst>
                              <p:cond delay="5000"/>
                            </p:stCondLst>
                            <p:childTnLst>
                              <p:par>
                                <p:cTn id="131" presetID="1" presetClass="exit" presetSubtype="0" fill="hold" nodeType="afterEffect">
                                  <p:stCondLst>
                                    <p:cond delay="1000"/>
                                  </p:stCondLst>
                                  <p:childTnLst>
                                    <p:set>
                                      <p:cBhvr>
                                        <p:cTn id="132" dur="1" fill="hold">
                                          <p:stCondLst>
                                            <p:cond delay="0"/>
                                          </p:stCondLst>
                                        </p:cTn>
                                        <p:tgtEl>
                                          <p:spTgt spid="43"/>
                                        </p:tgtEl>
                                        <p:attrNameLst>
                                          <p:attrName>style.visibility</p:attrName>
                                        </p:attrNameLst>
                                      </p:cBhvr>
                                      <p:to>
                                        <p:strVal val="hidden"/>
                                      </p:to>
                                    </p:set>
                                  </p:childTnLst>
                                </p:cTn>
                              </p:par>
                            </p:childTnLst>
                          </p:cTn>
                        </p:par>
                        <p:par>
                          <p:cTn id="133" fill="hold">
                            <p:stCondLst>
                              <p:cond delay="6000"/>
                            </p:stCondLst>
                            <p:childTnLst>
                              <p:par>
                                <p:cTn id="134" presetID="1" presetClass="exit" presetSubtype="0" fill="hold" nodeType="afterEffect">
                                  <p:stCondLst>
                                    <p:cond delay="0"/>
                                  </p:stCondLst>
                                  <p:childTnLst>
                                    <p:set>
                                      <p:cBhvr>
                                        <p:cTn id="135" dur="1" fill="hold">
                                          <p:stCondLst>
                                            <p:cond delay="0"/>
                                          </p:stCondLst>
                                        </p:cTn>
                                        <p:tgtEl>
                                          <p:spTgt spid="45"/>
                                        </p:tgtEl>
                                        <p:attrNameLst>
                                          <p:attrName>style.visibility</p:attrName>
                                        </p:attrNameLst>
                                      </p:cBhvr>
                                      <p:to>
                                        <p:strVal val="hidden"/>
                                      </p:to>
                                    </p:set>
                                  </p:childTnLst>
                                </p:cTn>
                              </p:par>
                            </p:childTnLst>
                          </p:cTn>
                        </p:par>
                        <p:par>
                          <p:cTn id="136" fill="hold">
                            <p:stCondLst>
                              <p:cond delay="6000"/>
                            </p:stCondLst>
                            <p:childTnLst>
                              <p:par>
                                <p:cTn id="137" presetID="1" presetClass="exit" presetSubtype="0" fill="hold" nodeType="afterEffect">
                                  <p:stCondLst>
                                    <p:cond delay="0"/>
                                  </p:stCondLst>
                                  <p:childTnLst>
                                    <p:set>
                                      <p:cBhvr>
                                        <p:cTn id="138" dur="1" fill="hold">
                                          <p:stCondLst>
                                            <p:cond delay="0"/>
                                          </p:stCondLst>
                                        </p:cTn>
                                        <p:tgtEl>
                                          <p:spTgt spid="47"/>
                                        </p:tgtEl>
                                        <p:attrNameLst>
                                          <p:attrName>style.visibility</p:attrName>
                                        </p:attrNameLst>
                                      </p:cBhvr>
                                      <p:to>
                                        <p:strVal val="hidden"/>
                                      </p:to>
                                    </p:set>
                                  </p:childTnLst>
                                </p:cTn>
                              </p:par>
                            </p:childTnLst>
                          </p:cTn>
                        </p:par>
                        <p:par>
                          <p:cTn id="139" fill="hold">
                            <p:stCondLst>
                              <p:cond delay="6000"/>
                            </p:stCondLst>
                            <p:childTnLst>
                              <p:par>
                                <p:cTn id="140" presetID="1" presetClass="exit" presetSubtype="0" fill="hold" nodeType="afterEffect">
                                  <p:stCondLst>
                                    <p:cond delay="0"/>
                                  </p:stCondLst>
                                  <p:childTnLst>
                                    <p:set>
                                      <p:cBhvr>
                                        <p:cTn id="141" dur="1" fill="hold">
                                          <p:stCondLst>
                                            <p:cond delay="0"/>
                                          </p:stCondLst>
                                        </p:cTn>
                                        <p:tgtEl>
                                          <p:spTgt spid="49"/>
                                        </p:tgtEl>
                                        <p:attrNameLst>
                                          <p:attrName>style.visibility</p:attrName>
                                        </p:attrNameLst>
                                      </p:cBhvr>
                                      <p:to>
                                        <p:strVal val="hidden"/>
                                      </p:to>
                                    </p:set>
                                  </p:childTnLst>
                                </p:cTn>
                              </p:par>
                            </p:childTnLst>
                          </p:cTn>
                        </p:par>
                        <p:par>
                          <p:cTn id="142" fill="hold">
                            <p:stCondLst>
                              <p:cond delay="6000"/>
                            </p:stCondLst>
                            <p:childTnLst>
                              <p:par>
                                <p:cTn id="143" presetID="1" presetClass="entr" presetSubtype="0" fill="hold" nodeType="afterEffect">
                                  <p:stCondLst>
                                    <p:cond delay="0"/>
                                  </p:stCondLst>
                                  <p:childTnLst>
                                    <p:set>
                                      <p:cBhvr>
                                        <p:cTn id="144" dur="1" fill="hold">
                                          <p:stCondLst>
                                            <p:cond delay="0"/>
                                          </p:stCondLst>
                                        </p:cTn>
                                        <p:tgtEl>
                                          <p:spTgt spid="50"/>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52"/>
                                        </p:tgtEl>
                                        <p:attrNameLst>
                                          <p:attrName>style.visibility</p:attrName>
                                        </p:attrNameLst>
                                      </p:cBhvr>
                                      <p:to>
                                        <p:strVal val="visible"/>
                                      </p:to>
                                    </p:set>
                                  </p:childTnLst>
                                </p:cTn>
                              </p:par>
                            </p:childTnLst>
                          </p:cTn>
                        </p:par>
                        <p:par>
                          <p:cTn id="147" fill="hold">
                            <p:stCondLst>
                              <p:cond delay="6000"/>
                            </p:stCondLst>
                            <p:childTnLst>
                              <p:par>
                                <p:cTn id="148" presetID="1" presetClass="entr" presetSubtype="0" fill="hold" nodeType="afterEffect">
                                  <p:stCondLst>
                                    <p:cond delay="0"/>
                                  </p:stCondLst>
                                  <p:childTnLst>
                                    <p:set>
                                      <p:cBhvr>
                                        <p:cTn id="149" dur="1" fill="hold">
                                          <p:stCondLst>
                                            <p:cond delay="0"/>
                                          </p:stCondLst>
                                        </p:cTn>
                                        <p:tgtEl>
                                          <p:spTgt spid="54"/>
                                        </p:tgtEl>
                                        <p:attrNameLst>
                                          <p:attrName>style.visibility</p:attrName>
                                        </p:attrNameLst>
                                      </p:cBhvr>
                                      <p:to>
                                        <p:strVal val="visible"/>
                                      </p:to>
                                    </p:set>
                                  </p:childTnLst>
                                </p:cTn>
                              </p:par>
                            </p:childTnLst>
                          </p:cTn>
                        </p:par>
                        <p:par>
                          <p:cTn id="150" fill="hold">
                            <p:stCondLst>
                              <p:cond delay="6000"/>
                            </p:stCondLst>
                            <p:childTnLst>
                              <p:par>
                                <p:cTn id="151" presetID="1" presetClass="entr" presetSubtype="0" fill="hold" nodeType="afterEffect">
                                  <p:stCondLst>
                                    <p:cond delay="0"/>
                                  </p:stCondLst>
                                  <p:childTnLst>
                                    <p:set>
                                      <p:cBhvr>
                                        <p:cTn id="152" dur="1" fill="hold">
                                          <p:stCondLst>
                                            <p:cond delay="0"/>
                                          </p:stCondLst>
                                        </p:cTn>
                                        <p:tgtEl>
                                          <p:spTgt spid="56"/>
                                        </p:tgtEl>
                                        <p:attrNameLst>
                                          <p:attrName>style.visibility</p:attrName>
                                        </p:attrNameLst>
                                      </p:cBhvr>
                                      <p:to>
                                        <p:strVal val="visible"/>
                                      </p:to>
                                    </p:set>
                                  </p:childTnLst>
                                </p:cTn>
                              </p:par>
                            </p:childTnLst>
                          </p:cTn>
                        </p:par>
                        <p:par>
                          <p:cTn id="153" fill="hold">
                            <p:stCondLst>
                              <p:cond delay="6000"/>
                            </p:stCondLst>
                            <p:childTnLst>
                              <p:par>
                                <p:cTn id="154" presetID="1" presetClass="exit" presetSubtype="0" fill="hold" nodeType="afterEffect">
                                  <p:stCondLst>
                                    <p:cond delay="1000"/>
                                  </p:stCondLst>
                                  <p:childTnLst>
                                    <p:set>
                                      <p:cBhvr>
                                        <p:cTn id="155" dur="1" fill="hold">
                                          <p:stCondLst>
                                            <p:cond delay="0"/>
                                          </p:stCondLst>
                                        </p:cTn>
                                        <p:tgtEl>
                                          <p:spTgt spid="50"/>
                                        </p:tgtEl>
                                        <p:attrNameLst>
                                          <p:attrName>style.visibility</p:attrName>
                                        </p:attrNameLst>
                                      </p:cBhvr>
                                      <p:to>
                                        <p:strVal val="hidden"/>
                                      </p:to>
                                    </p:set>
                                  </p:childTnLst>
                                </p:cTn>
                              </p:par>
                            </p:childTnLst>
                          </p:cTn>
                        </p:par>
                        <p:par>
                          <p:cTn id="156" fill="hold">
                            <p:stCondLst>
                              <p:cond delay="7000"/>
                            </p:stCondLst>
                            <p:childTnLst>
                              <p:par>
                                <p:cTn id="157" presetID="1" presetClass="exit" presetSubtype="0" fill="hold" nodeType="afterEffect">
                                  <p:stCondLst>
                                    <p:cond delay="0"/>
                                  </p:stCondLst>
                                  <p:childTnLst>
                                    <p:set>
                                      <p:cBhvr>
                                        <p:cTn id="158" dur="1" fill="hold">
                                          <p:stCondLst>
                                            <p:cond delay="0"/>
                                          </p:stCondLst>
                                        </p:cTn>
                                        <p:tgtEl>
                                          <p:spTgt spid="52"/>
                                        </p:tgtEl>
                                        <p:attrNameLst>
                                          <p:attrName>style.visibility</p:attrName>
                                        </p:attrNameLst>
                                      </p:cBhvr>
                                      <p:to>
                                        <p:strVal val="hidden"/>
                                      </p:to>
                                    </p:set>
                                  </p:childTnLst>
                                </p:cTn>
                              </p:par>
                            </p:childTnLst>
                          </p:cTn>
                        </p:par>
                        <p:par>
                          <p:cTn id="159" fill="hold">
                            <p:stCondLst>
                              <p:cond delay="7000"/>
                            </p:stCondLst>
                            <p:childTnLst>
                              <p:par>
                                <p:cTn id="160" presetID="1" presetClass="exit" presetSubtype="0" fill="hold" nodeType="afterEffect">
                                  <p:stCondLst>
                                    <p:cond delay="0"/>
                                  </p:stCondLst>
                                  <p:childTnLst>
                                    <p:set>
                                      <p:cBhvr>
                                        <p:cTn id="161" dur="1" fill="hold">
                                          <p:stCondLst>
                                            <p:cond delay="0"/>
                                          </p:stCondLst>
                                        </p:cTn>
                                        <p:tgtEl>
                                          <p:spTgt spid="54"/>
                                        </p:tgtEl>
                                        <p:attrNameLst>
                                          <p:attrName>style.visibility</p:attrName>
                                        </p:attrNameLst>
                                      </p:cBhvr>
                                      <p:to>
                                        <p:strVal val="hidden"/>
                                      </p:to>
                                    </p:set>
                                  </p:childTnLst>
                                </p:cTn>
                              </p:par>
                            </p:childTnLst>
                          </p:cTn>
                        </p:par>
                        <p:par>
                          <p:cTn id="162" fill="hold">
                            <p:stCondLst>
                              <p:cond delay="7000"/>
                            </p:stCondLst>
                            <p:childTnLst>
                              <p:par>
                                <p:cTn id="163" presetID="1" presetClass="exit" presetSubtype="0" fill="hold" nodeType="afterEffect">
                                  <p:stCondLst>
                                    <p:cond delay="0"/>
                                  </p:stCondLst>
                                  <p:childTnLst>
                                    <p:set>
                                      <p:cBhvr>
                                        <p:cTn id="164" dur="1" fill="hold">
                                          <p:stCondLst>
                                            <p:cond delay="0"/>
                                          </p:stCondLst>
                                        </p:cTn>
                                        <p:tgtEl>
                                          <p:spTgt spid="56"/>
                                        </p:tgtEl>
                                        <p:attrNameLst>
                                          <p:attrName>style.visibility</p:attrName>
                                        </p:attrNameLst>
                                      </p:cBhvr>
                                      <p:to>
                                        <p:strVal val="hidden"/>
                                      </p:to>
                                    </p:set>
                                  </p:childTnLst>
                                </p:cTn>
                              </p:par>
                            </p:childTnLst>
                          </p:cTn>
                        </p:par>
                        <p:par>
                          <p:cTn id="165" fill="hold">
                            <p:stCondLst>
                              <p:cond delay="7000"/>
                            </p:stCondLst>
                            <p:childTnLst>
                              <p:par>
                                <p:cTn id="166" presetID="1" presetClass="entr" presetSubtype="0" fill="hold" nodeType="afterEffect">
                                  <p:stCondLst>
                                    <p:cond delay="0"/>
                                  </p:stCondLst>
                                  <p:childTnLst>
                                    <p:set>
                                      <p:cBhvr>
                                        <p:cTn id="167" dur="1" fill="hold">
                                          <p:stCondLst>
                                            <p:cond delay="0"/>
                                          </p:stCondLst>
                                        </p:cTn>
                                        <p:tgtEl>
                                          <p:spTgt spid="51"/>
                                        </p:tgtEl>
                                        <p:attrNameLst>
                                          <p:attrName>style.visibility</p:attrName>
                                        </p:attrNameLst>
                                      </p:cBhvr>
                                      <p:to>
                                        <p:strVal val="visible"/>
                                      </p:to>
                                    </p:set>
                                  </p:childTnLst>
                                </p:cTn>
                              </p:par>
                              <p:par>
                                <p:cTn id="168" presetID="1" presetClass="entr" presetSubtype="0" fill="hold" nodeType="withEffect">
                                  <p:stCondLst>
                                    <p:cond delay="0"/>
                                  </p:stCondLst>
                                  <p:childTnLst>
                                    <p:set>
                                      <p:cBhvr>
                                        <p:cTn id="169" dur="1" fill="hold">
                                          <p:stCondLst>
                                            <p:cond delay="0"/>
                                          </p:stCondLst>
                                        </p:cTn>
                                        <p:tgtEl>
                                          <p:spTgt spid="53"/>
                                        </p:tgtEl>
                                        <p:attrNameLst>
                                          <p:attrName>style.visibility</p:attrName>
                                        </p:attrNameLst>
                                      </p:cBhvr>
                                      <p:to>
                                        <p:strVal val="visible"/>
                                      </p:to>
                                    </p:set>
                                  </p:childTnLst>
                                </p:cTn>
                              </p:par>
                            </p:childTnLst>
                          </p:cTn>
                        </p:par>
                        <p:par>
                          <p:cTn id="170" fill="hold">
                            <p:stCondLst>
                              <p:cond delay="7000"/>
                            </p:stCondLst>
                            <p:childTnLst>
                              <p:par>
                                <p:cTn id="171" presetID="1" presetClass="entr" presetSubtype="0" fill="hold" nodeType="afterEffect">
                                  <p:stCondLst>
                                    <p:cond delay="0"/>
                                  </p:stCondLst>
                                  <p:childTnLst>
                                    <p:set>
                                      <p:cBhvr>
                                        <p:cTn id="172" dur="1" fill="hold">
                                          <p:stCondLst>
                                            <p:cond delay="0"/>
                                          </p:stCondLst>
                                        </p:cTn>
                                        <p:tgtEl>
                                          <p:spTgt spid="55"/>
                                        </p:tgtEl>
                                        <p:attrNameLst>
                                          <p:attrName>style.visibility</p:attrName>
                                        </p:attrNameLst>
                                      </p:cBhvr>
                                      <p:to>
                                        <p:strVal val="visible"/>
                                      </p:to>
                                    </p:set>
                                  </p:childTnLst>
                                </p:cTn>
                              </p:par>
                            </p:childTnLst>
                          </p:cTn>
                        </p:par>
                        <p:par>
                          <p:cTn id="173" fill="hold">
                            <p:stCondLst>
                              <p:cond delay="7000"/>
                            </p:stCondLst>
                            <p:childTnLst>
                              <p:par>
                                <p:cTn id="174" presetID="1" presetClass="entr" presetSubtype="0" fill="hold" nodeType="afterEffect">
                                  <p:stCondLst>
                                    <p:cond delay="0"/>
                                  </p:stCondLst>
                                  <p:childTnLst>
                                    <p:set>
                                      <p:cBhvr>
                                        <p:cTn id="175"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35129-5CBE-8FC1-F14D-73ADF0AEF9A4}"/>
            </a:ext>
          </a:extLst>
        </p:cNvPr>
        <p:cNvGrpSpPr/>
        <p:nvPr/>
      </p:nvGrpSpPr>
      <p:grpSpPr>
        <a:xfrm>
          <a:off x="0" y="0"/>
          <a:ext cx="0" cy="0"/>
          <a:chOff x="0" y="0"/>
          <a:chExt cx="0" cy="0"/>
        </a:xfrm>
      </p:grpSpPr>
      <p:pic>
        <p:nvPicPr>
          <p:cNvPr id="18" name="Graphic 17">
            <a:extLst>
              <a:ext uri="{FF2B5EF4-FFF2-40B4-BE49-F238E27FC236}">
                <a16:creationId xmlns:a16="http://schemas.microsoft.com/office/drawing/2014/main" id="{16D1CFAA-BCBB-5B83-7933-93836E8AB6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7834" y="2479108"/>
            <a:ext cx="5534025" cy="3724275"/>
          </a:xfrm>
          <a:prstGeom prst="rect">
            <a:avLst/>
          </a:prstGeom>
        </p:spPr>
      </p:pic>
      <p:sp>
        <p:nvSpPr>
          <p:cNvPr id="2" name="Title 1">
            <a:extLst>
              <a:ext uri="{FF2B5EF4-FFF2-40B4-BE49-F238E27FC236}">
                <a16:creationId xmlns:a16="http://schemas.microsoft.com/office/drawing/2014/main" id="{A516E9CC-6046-98AA-695A-DFE0E534FE73}"/>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3CB0C839-DE7D-4BD8-CCE9-BB2E3B70DB18}"/>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200AF727-0F20-11DC-6868-DEE4CFCCB0C6}"/>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2732ABC-BBA8-F9B6-A6D6-3BEA7D4677AF}"/>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6" name="Content Placeholder 1">
            <a:extLst>
              <a:ext uri="{FF2B5EF4-FFF2-40B4-BE49-F238E27FC236}">
                <a16:creationId xmlns:a16="http://schemas.microsoft.com/office/drawing/2014/main" id="{F7C8FCE8-5B01-11D2-165C-5449BB2066C1}"/>
              </a:ext>
            </a:extLst>
          </p:cNvPr>
          <p:cNvSpPr txBox="1">
            <a:spLocks/>
          </p:cNvSpPr>
          <p:nvPr/>
        </p:nvSpPr>
        <p:spPr>
          <a:xfrm>
            <a:off x="407987" y="973873"/>
            <a:ext cx="4118294"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 </a:t>
            </a:r>
          </a:p>
          <a:p>
            <a:pPr marL="667050" lvl="2" indent="-342900"/>
            <a:r>
              <a:rPr lang="en-US" dirty="0"/>
              <a:t>16 levels bring 4 bits of resolution</a:t>
            </a:r>
          </a:p>
          <a:p>
            <a:pPr marL="342900" lvl="1" indent="-342900"/>
            <a:r>
              <a:rPr lang="en-US" dirty="0"/>
              <a:t>A flavor of delta sigma modulation (</a:t>
            </a:r>
            <a:r>
              <a:rPr lang="en-US" dirty="0">
                <a:solidFill>
                  <a:schemeClr val="tx2"/>
                </a:solidFill>
              </a:rPr>
              <a:t>DSM)</a:t>
            </a:r>
            <a:endParaRPr lang="en-US" dirty="0"/>
          </a:p>
          <a:p>
            <a:pPr marL="667050" lvl="2" indent="-342900"/>
            <a:r>
              <a:rPr lang="en-US" dirty="0"/>
              <a:t>additional 12 bits</a:t>
            </a:r>
          </a:p>
          <a:p>
            <a:pPr marL="342900" lvl="1" indent="-342900"/>
            <a:r>
              <a:rPr lang="en-US" sz="1700" dirty="0"/>
              <a:t>Dynamic element matching (</a:t>
            </a:r>
            <a:r>
              <a:rPr lang="en-US" sz="1700" dirty="0">
                <a:solidFill>
                  <a:schemeClr val="tx2"/>
                </a:solidFill>
                <a:highlight>
                  <a:srgbClr val="FFFF00"/>
                </a:highlight>
              </a:rPr>
              <a:t>DEM</a:t>
            </a:r>
            <a:r>
              <a:rPr lang="en-US" sz="1700" dirty="0"/>
              <a:t>)</a:t>
            </a:r>
          </a:p>
          <a:p>
            <a:pPr marL="667050" lvl="2" indent="-342900"/>
            <a:r>
              <a:rPr lang="en-US" sz="1600" dirty="0"/>
              <a:t>Circulating the outputs to average out the resistance</a:t>
            </a:r>
          </a:p>
          <a:p>
            <a:pPr marL="0" lvl="1" indent="0">
              <a:buNone/>
            </a:pPr>
            <a:endParaRPr lang="en-US" sz="1700" b="1" dirty="0"/>
          </a:p>
          <a:p>
            <a:pPr marL="342900" lvl="1" indent="-342900"/>
            <a:endParaRPr lang="en-US" sz="1700" b="1" dirty="0"/>
          </a:p>
          <a:p>
            <a:pPr marL="342900" lvl="1" indent="-342900"/>
            <a:endParaRPr lang="en-US" sz="1700" b="1" dirty="0"/>
          </a:p>
        </p:txBody>
      </p:sp>
      <p:sp>
        <p:nvSpPr>
          <p:cNvPr id="15" name="TextBox 14">
            <a:extLst>
              <a:ext uri="{FF2B5EF4-FFF2-40B4-BE49-F238E27FC236}">
                <a16:creationId xmlns:a16="http://schemas.microsoft.com/office/drawing/2014/main" id="{218B22E7-DDF5-1ED2-5C09-82BBCC62DCC4}"/>
              </a:ext>
            </a:extLst>
          </p:cNvPr>
          <p:cNvSpPr txBox="1"/>
          <p:nvPr/>
        </p:nvSpPr>
        <p:spPr>
          <a:xfrm>
            <a:off x="4291713" y="4396083"/>
            <a:ext cx="883920" cy="377026"/>
          </a:xfrm>
          <a:prstGeom prst="rect">
            <a:avLst/>
          </a:prstGeom>
          <a:noFill/>
        </p:spPr>
        <p:txBody>
          <a:bodyPr wrap="square">
            <a:spAutoFit/>
          </a:bodyPr>
          <a:lstStyle/>
          <a:p>
            <a:r>
              <a:rPr lang="en-US" sz="1850" dirty="0">
                <a:solidFill>
                  <a:srgbClr val="303030"/>
                </a:solidFill>
                <a:highlight>
                  <a:srgbClr val="FFFF00"/>
                </a:highlight>
              </a:rPr>
              <a:t>DEM</a:t>
            </a:r>
            <a:endParaRPr lang="en-GB" sz="1850" dirty="0">
              <a:solidFill>
                <a:srgbClr val="303030"/>
              </a:solidFill>
              <a:highlight>
                <a:srgbClr val="FFFF00"/>
              </a:highlight>
            </a:endParaRPr>
          </a:p>
        </p:txBody>
      </p:sp>
      <p:pic>
        <p:nvPicPr>
          <p:cNvPr id="48" name="Graphic 47">
            <a:extLst>
              <a:ext uri="{FF2B5EF4-FFF2-40B4-BE49-F238E27FC236}">
                <a16:creationId xmlns:a16="http://schemas.microsoft.com/office/drawing/2014/main" id="{11BC1D3E-1EEF-9187-B60B-0505B46008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7009" y="3649895"/>
            <a:ext cx="400245" cy="187271"/>
          </a:xfrm>
          <a:prstGeom prst="rect">
            <a:avLst/>
          </a:prstGeom>
        </p:spPr>
      </p:pic>
      <p:cxnSp>
        <p:nvCxnSpPr>
          <p:cNvPr id="71" name="Straight Connector 70">
            <a:extLst>
              <a:ext uri="{FF2B5EF4-FFF2-40B4-BE49-F238E27FC236}">
                <a16:creationId xmlns:a16="http://schemas.microsoft.com/office/drawing/2014/main" id="{7AC1A39F-1CE5-C746-5BAA-905276F474F5}"/>
              </a:ext>
            </a:extLst>
          </p:cNvPr>
          <p:cNvCxnSpPr>
            <a:cxnSpLocks/>
          </p:cNvCxnSpPr>
          <p:nvPr/>
        </p:nvCxnSpPr>
        <p:spPr>
          <a:xfrm>
            <a:off x="7040138" y="3838400"/>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80A8250-1439-AA6E-4DEC-16C26DB43A2A}"/>
              </a:ext>
            </a:extLst>
          </p:cNvPr>
          <p:cNvCxnSpPr>
            <a:cxnSpLocks/>
          </p:cNvCxnSpPr>
          <p:nvPr/>
        </p:nvCxnSpPr>
        <p:spPr>
          <a:xfrm>
            <a:off x="7040138" y="430826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76" name="Graphic 75">
            <a:extLst>
              <a:ext uri="{FF2B5EF4-FFF2-40B4-BE49-F238E27FC236}">
                <a16:creationId xmlns:a16="http://schemas.microsoft.com/office/drawing/2014/main" id="{944D4A7D-654F-7288-EA31-776F65A7D6C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7010" y="4122228"/>
            <a:ext cx="400245" cy="187271"/>
          </a:xfrm>
          <a:prstGeom prst="rect">
            <a:avLst/>
          </a:prstGeom>
        </p:spPr>
      </p:pic>
      <p:cxnSp>
        <p:nvCxnSpPr>
          <p:cNvPr id="79" name="Straight Connector 78">
            <a:extLst>
              <a:ext uri="{FF2B5EF4-FFF2-40B4-BE49-F238E27FC236}">
                <a16:creationId xmlns:a16="http://schemas.microsoft.com/office/drawing/2014/main" id="{56557904-C073-010F-28AA-C7E1CFDC4DAB}"/>
              </a:ext>
            </a:extLst>
          </p:cNvPr>
          <p:cNvCxnSpPr>
            <a:cxnSpLocks/>
          </p:cNvCxnSpPr>
          <p:nvPr/>
        </p:nvCxnSpPr>
        <p:spPr>
          <a:xfrm>
            <a:off x="7051397" y="430826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2" name="Graphic 101">
            <a:extLst>
              <a:ext uri="{FF2B5EF4-FFF2-40B4-BE49-F238E27FC236}">
                <a16:creationId xmlns:a16="http://schemas.microsoft.com/office/drawing/2014/main" id="{5395AF0E-FD66-F768-7294-1A9AF11D16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7008" y="3648661"/>
            <a:ext cx="400245" cy="187271"/>
          </a:xfrm>
          <a:prstGeom prst="rect">
            <a:avLst/>
          </a:prstGeom>
        </p:spPr>
      </p:pic>
      <p:pic>
        <p:nvPicPr>
          <p:cNvPr id="103" name="Graphic 102">
            <a:extLst>
              <a:ext uri="{FF2B5EF4-FFF2-40B4-BE49-F238E27FC236}">
                <a16:creationId xmlns:a16="http://schemas.microsoft.com/office/drawing/2014/main" id="{E7916E89-E26B-5DCA-DB19-D26900B6141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40138" y="4113702"/>
            <a:ext cx="400245" cy="187271"/>
          </a:xfrm>
          <a:prstGeom prst="rect">
            <a:avLst/>
          </a:prstGeom>
        </p:spPr>
      </p:pic>
      <p:pic>
        <p:nvPicPr>
          <p:cNvPr id="104" name="Graphic 103">
            <a:extLst>
              <a:ext uri="{FF2B5EF4-FFF2-40B4-BE49-F238E27FC236}">
                <a16:creationId xmlns:a16="http://schemas.microsoft.com/office/drawing/2014/main" id="{9733413D-7434-F2D8-8B98-A18547A485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2626" y="4552664"/>
            <a:ext cx="400245" cy="187271"/>
          </a:xfrm>
          <a:prstGeom prst="rect">
            <a:avLst/>
          </a:prstGeom>
        </p:spPr>
      </p:pic>
      <p:cxnSp>
        <p:nvCxnSpPr>
          <p:cNvPr id="105" name="Straight Connector 104">
            <a:extLst>
              <a:ext uri="{FF2B5EF4-FFF2-40B4-BE49-F238E27FC236}">
                <a16:creationId xmlns:a16="http://schemas.microsoft.com/office/drawing/2014/main" id="{AC0C81EC-9312-94AA-8B6C-8831AB2B3483}"/>
              </a:ext>
            </a:extLst>
          </p:cNvPr>
          <p:cNvCxnSpPr>
            <a:cxnSpLocks/>
          </p:cNvCxnSpPr>
          <p:nvPr/>
        </p:nvCxnSpPr>
        <p:spPr>
          <a:xfrm>
            <a:off x="7025755" y="4741169"/>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258F9FC-49CB-E808-B25B-6EC1EA04A0C4}"/>
              </a:ext>
            </a:extLst>
          </p:cNvPr>
          <p:cNvCxnSpPr>
            <a:cxnSpLocks/>
          </p:cNvCxnSpPr>
          <p:nvPr/>
        </p:nvCxnSpPr>
        <p:spPr>
          <a:xfrm>
            <a:off x="7037008" y="5457786"/>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7" name="Graphic 106">
            <a:extLst>
              <a:ext uri="{FF2B5EF4-FFF2-40B4-BE49-F238E27FC236}">
                <a16:creationId xmlns:a16="http://schemas.microsoft.com/office/drawing/2014/main" id="{06E8B81A-CEF7-418E-8DC8-76819C7F19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3880" y="5271750"/>
            <a:ext cx="400245" cy="187271"/>
          </a:xfrm>
          <a:prstGeom prst="rect">
            <a:avLst/>
          </a:prstGeom>
        </p:spPr>
      </p:pic>
      <p:cxnSp>
        <p:nvCxnSpPr>
          <p:cNvPr id="108" name="Straight Connector 107">
            <a:extLst>
              <a:ext uri="{FF2B5EF4-FFF2-40B4-BE49-F238E27FC236}">
                <a16:creationId xmlns:a16="http://schemas.microsoft.com/office/drawing/2014/main" id="{D4A09BDB-C72D-3F34-DD87-E7F8EDA555AD}"/>
              </a:ext>
            </a:extLst>
          </p:cNvPr>
          <p:cNvCxnSpPr>
            <a:cxnSpLocks/>
          </p:cNvCxnSpPr>
          <p:nvPr/>
        </p:nvCxnSpPr>
        <p:spPr>
          <a:xfrm>
            <a:off x="7048267" y="5457786"/>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9" name="Graphic 108">
            <a:extLst>
              <a:ext uri="{FF2B5EF4-FFF2-40B4-BE49-F238E27FC236}">
                <a16:creationId xmlns:a16="http://schemas.microsoft.com/office/drawing/2014/main" id="{C491B7BC-A269-1E96-2855-CD18EBD84F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22625" y="4551430"/>
            <a:ext cx="400245" cy="187271"/>
          </a:xfrm>
          <a:prstGeom prst="rect">
            <a:avLst/>
          </a:prstGeom>
        </p:spPr>
      </p:pic>
      <p:pic>
        <p:nvPicPr>
          <p:cNvPr id="110" name="Graphic 109">
            <a:extLst>
              <a:ext uri="{FF2B5EF4-FFF2-40B4-BE49-F238E27FC236}">
                <a16:creationId xmlns:a16="http://schemas.microsoft.com/office/drawing/2014/main" id="{707EAF4B-39AA-1836-6247-580C78FC2B9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7008" y="5263224"/>
            <a:ext cx="400245" cy="187271"/>
          </a:xfrm>
          <a:prstGeom prst="rect">
            <a:avLst/>
          </a:prstGeom>
        </p:spPr>
      </p:pic>
      <p:pic>
        <p:nvPicPr>
          <p:cNvPr id="125" name="Graphic 124">
            <a:extLst>
              <a:ext uri="{FF2B5EF4-FFF2-40B4-BE49-F238E27FC236}">
                <a16:creationId xmlns:a16="http://schemas.microsoft.com/office/drawing/2014/main" id="{767FC260-C987-FF8F-A6D2-C132C82673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0751" y="3652363"/>
            <a:ext cx="400245" cy="187271"/>
          </a:xfrm>
          <a:prstGeom prst="rect">
            <a:avLst/>
          </a:prstGeom>
        </p:spPr>
      </p:pic>
      <p:cxnSp>
        <p:nvCxnSpPr>
          <p:cNvPr id="126" name="Straight Connector 125">
            <a:extLst>
              <a:ext uri="{FF2B5EF4-FFF2-40B4-BE49-F238E27FC236}">
                <a16:creationId xmlns:a16="http://schemas.microsoft.com/office/drawing/2014/main" id="{F3F24E97-5120-568B-936D-31D646010EEC}"/>
              </a:ext>
            </a:extLst>
          </p:cNvPr>
          <p:cNvCxnSpPr>
            <a:cxnSpLocks/>
          </p:cNvCxnSpPr>
          <p:nvPr/>
        </p:nvCxnSpPr>
        <p:spPr>
          <a:xfrm>
            <a:off x="7033880" y="3840868"/>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7A9D5EF-2756-9304-31C9-A0AF9A22039C}"/>
              </a:ext>
            </a:extLst>
          </p:cNvPr>
          <p:cNvCxnSpPr>
            <a:cxnSpLocks/>
          </p:cNvCxnSpPr>
          <p:nvPr/>
        </p:nvCxnSpPr>
        <p:spPr>
          <a:xfrm>
            <a:off x="7033880" y="4310732"/>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28" name="Graphic 127">
            <a:extLst>
              <a:ext uri="{FF2B5EF4-FFF2-40B4-BE49-F238E27FC236}">
                <a16:creationId xmlns:a16="http://schemas.microsoft.com/office/drawing/2014/main" id="{C6591D94-AAE4-DF67-9FC1-2C88832699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0752" y="4124696"/>
            <a:ext cx="400245" cy="187271"/>
          </a:xfrm>
          <a:prstGeom prst="rect">
            <a:avLst/>
          </a:prstGeom>
        </p:spPr>
      </p:pic>
      <p:cxnSp>
        <p:nvCxnSpPr>
          <p:cNvPr id="129" name="Straight Connector 128">
            <a:extLst>
              <a:ext uri="{FF2B5EF4-FFF2-40B4-BE49-F238E27FC236}">
                <a16:creationId xmlns:a16="http://schemas.microsoft.com/office/drawing/2014/main" id="{611B8B6A-2A7F-A0FD-3362-9F455F9F621C}"/>
              </a:ext>
            </a:extLst>
          </p:cNvPr>
          <p:cNvCxnSpPr>
            <a:cxnSpLocks/>
          </p:cNvCxnSpPr>
          <p:nvPr/>
        </p:nvCxnSpPr>
        <p:spPr>
          <a:xfrm>
            <a:off x="7045139" y="4310732"/>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30" name="Graphic 129">
            <a:extLst>
              <a:ext uri="{FF2B5EF4-FFF2-40B4-BE49-F238E27FC236}">
                <a16:creationId xmlns:a16="http://schemas.microsoft.com/office/drawing/2014/main" id="{072498DC-A7EB-DEFB-D28D-1CB10B426A9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0750" y="3651129"/>
            <a:ext cx="400245" cy="187271"/>
          </a:xfrm>
          <a:prstGeom prst="rect">
            <a:avLst/>
          </a:prstGeom>
        </p:spPr>
      </p:pic>
      <p:pic>
        <p:nvPicPr>
          <p:cNvPr id="131" name="Graphic 130">
            <a:extLst>
              <a:ext uri="{FF2B5EF4-FFF2-40B4-BE49-F238E27FC236}">
                <a16:creationId xmlns:a16="http://schemas.microsoft.com/office/drawing/2014/main" id="{FCC4694F-9BAC-4F3A-33BB-5DF89AA36D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3880" y="4116170"/>
            <a:ext cx="400245" cy="187271"/>
          </a:xfrm>
          <a:prstGeom prst="rect">
            <a:avLst/>
          </a:prstGeom>
        </p:spPr>
      </p:pic>
      <p:pic>
        <p:nvPicPr>
          <p:cNvPr id="132" name="Graphic 131">
            <a:extLst>
              <a:ext uri="{FF2B5EF4-FFF2-40B4-BE49-F238E27FC236}">
                <a16:creationId xmlns:a16="http://schemas.microsoft.com/office/drawing/2014/main" id="{03277E33-29C3-333B-39EC-11B5FC8DCD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6368" y="4555132"/>
            <a:ext cx="400245" cy="187271"/>
          </a:xfrm>
          <a:prstGeom prst="rect">
            <a:avLst/>
          </a:prstGeom>
        </p:spPr>
      </p:pic>
      <p:cxnSp>
        <p:nvCxnSpPr>
          <p:cNvPr id="133" name="Straight Connector 132">
            <a:extLst>
              <a:ext uri="{FF2B5EF4-FFF2-40B4-BE49-F238E27FC236}">
                <a16:creationId xmlns:a16="http://schemas.microsoft.com/office/drawing/2014/main" id="{B8A07F5D-7879-F8F0-9854-9FB250BF2981}"/>
              </a:ext>
            </a:extLst>
          </p:cNvPr>
          <p:cNvCxnSpPr>
            <a:cxnSpLocks/>
          </p:cNvCxnSpPr>
          <p:nvPr/>
        </p:nvCxnSpPr>
        <p:spPr>
          <a:xfrm>
            <a:off x="7019497" y="4743637"/>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9D481A4F-D32E-5401-9BC0-66BE36575211}"/>
              </a:ext>
            </a:extLst>
          </p:cNvPr>
          <p:cNvCxnSpPr>
            <a:cxnSpLocks/>
          </p:cNvCxnSpPr>
          <p:nvPr/>
        </p:nvCxnSpPr>
        <p:spPr>
          <a:xfrm>
            <a:off x="7030750" y="546025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35" name="Graphic 134">
            <a:extLst>
              <a:ext uri="{FF2B5EF4-FFF2-40B4-BE49-F238E27FC236}">
                <a16:creationId xmlns:a16="http://schemas.microsoft.com/office/drawing/2014/main" id="{FDFF64FF-1C99-D2C3-44E3-E0D5F878CA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7622" y="5274218"/>
            <a:ext cx="400245" cy="187271"/>
          </a:xfrm>
          <a:prstGeom prst="rect">
            <a:avLst/>
          </a:prstGeom>
        </p:spPr>
      </p:pic>
      <p:cxnSp>
        <p:nvCxnSpPr>
          <p:cNvPr id="136" name="Straight Connector 135">
            <a:extLst>
              <a:ext uri="{FF2B5EF4-FFF2-40B4-BE49-F238E27FC236}">
                <a16:creationId xmlns:a16="http://schemas.microsoft.com/office/drawing/2014/main" id="{7DB66EF7-9A4D-E481-E057-E094D1CE4258}"/>
              </a:ext>
            </a:extLst>
          </p:cNvPr>
          <p:cNvCxnSpPr>
            <a:cxnSpLocks/>
          </p:cNvCxnSpPr>
          <p:nvPr/>
        </p:nvCxnSpPr>
        <p:spPr>
          <a:xfrm>
            <a:off x="7042009" y="546025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37" name="Graphic 136">
            <a:extLst>
              <a:ext uri="{FF2B5EF4-FFF2-40B4-BE49-F238E27FC236}">
                <a16:creationId xmlns:a16="http://schemas.microsoft.com/office/drawing/2014/main" id="{8E1FF4B2-68C2-9FE5-D9F8-D41C5934DAC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16367" y="4553898"/>
            <a:ext cx="400245" cy="187271"/>
          </a:xfrm>
          <a:prstGeom prst="rect">
            <a:avLst/>
          </a:prstGeom>
        </p:spPr>
      </p:pic>
      <p:pic>
        <p:nvPicPr>
          <p:cNvPr id="138" name="Graphic 137">
            <a:extLst>
              <a:ext uri="{FF2B5EF4-FFF2-40B4-BE49-F238E27FC236}">
                <a16:creationId xmlns:a16="http://schemas.microsoft.com/office/drawing/2014/main" id="{66D8C1F9-A83C-D87C-A38C-83FD8F4194B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0750" y="5265692"/>
            <a:ext cx="400245" cy="187271"/>
          </a:xfrm>
          <a:prstGeom prst="rect">
            <a:avLst/>
          </a:prstGeom>
        </p:spPr>
      </p:pic>
      <p:pic>
        <p:nvPicPr>
          <p:cNvPr id="139" name="Graphic 138">
            <a:extLst>
              <a:ext uri="{FF2B5EF4-FFF2-40B4-BE49-F238E27FC236}">
                <a16:creationId xmlns:a16="http://schemas.microsoft.com/office/drawing/2014/main" id="{F6E5B15D-68FA-2589-D2D8-575DFA7AE2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3879" y="3649895"/>
            <a:ext cx="400245" cy="187271"/>
          </a:xfrm>
          <a:prstGeom prst="rect">
            <a:avLst/>
          </a:prstGeom>
        </p:spPr>
      </p:pic>
      <p:cxnSp>
        <p:nvCxnSpPr>
          <p:cNvPr id="140" name="Straight Connector 139">
            <a:extLst>
              <a:ext uri="{FF2B5EF4-FFF2-40B4-BE49-F238E27FC236}">
                <a16:creationId xmlns:a16="http://schemas.microsoft.com/office/drawing/2014/main" id="{6A70DA98-73AE-14E5-368A-D4D8D4B6EB43}"/>
              </a:ext>
            </a:extLst>
          </p:cNvPr>
          <p:cNvCxnSpPr>
            <a:cxnSpLocks/>
          </p:cNvCxnSpPr>
          <p:nvPr/>
        </p:nvCxnSpPr>
        <p:spPr>
          <a:xfrm>
            <a:off x="7037008" y="3838400"/>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F6B7513-5596-51F0-5FAE-AA5E2640AD9C}"/>
              </a:ext>
            </a:extLst>
          </p:cNvPr>
          <p:cNvCxnSpPr>
            <a:cxnSpLocks/>
          </p:cNvCxnSpPr>
          <p:nvPr/>
        </p:nvCxnSpPr>
        <p:spPr>
          <a:xfrm>
            <a:off x="7037008" y="430826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42" name="Graphic 141">
            <a:extLst>
              <a:ext uri="{FF2B5EF4-FFF2-40B4-BE49-F238E27FC236}">
                <a16:creationId xmlns:a16="http://schemas.microsoft.com/office/drawing/2014/main" id="{DDE39DC4-823E-0A2A-A354-EA9F3D1486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3880" y="4122228"/>
            <a:ext cx="400245" cy="187271"/>
          </a:xfrm>
          <a:prstGeom prst="rect">
            <a:avLst/>
          </a:prstGeom>
        </p:spPr>
      </p:pic>
      <p:cxnSp>
        <p:nvCxnSpPr>
          <p:cNvPr id="143" name="Straight Connector 142">
            <a:extLst>
              <a:ext uri="{FF2B5EF4-FFF2-40B4-BE49-F238E27FC236}">
                <a16:creationId xmlns:a16="http://schemas.microsoft.com/office/drawing/2014/main" id="{B3D5770C-22E6-D242-F7D1-06C4867AA650}"/>
              </a:ext>
            </a:extLst>
          </p:cNvPr>
          <p:cNvCxnSpPr>
            <a:cxnSpLocks/>
          </p:cNvCxnSpPr>
          <p:nvPr/>
        </p:nvCxnSpPr>
        <p:spPr>
          <a:xfrm>
            <a:off x="7048267" y="430826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44" name="Graphic 143">
            <a:extLst>
              <a:ext uri="{FF2B5EF4-FFF2-40B4-BE49-F238E27FC236}">
                <a16:creationId xmlns:a16="http://schemas.microsoft.com/office/drawing/2014/main" id="{FA7CDDBC-6F08-3B47-6F35-8622A4032F0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3878" y="3648661"/>
            <a:ext cx="400245" cy="187271"/>
          </a:xfrm>
          <a:prstGeom prst="rect">
            <a:avLst/>
          </a:prstGeom>
        </p:spPr>
      </p:pic>
      <p:pic>
        <p:nvPicPr>
          <p:cNvPr id="145" name="Graphic 144">
            <a:extLst>
              <a:ext uri="{FF2B5EF4-FFF2-40B4-BE49-F238E27FC236}">
                <a16:creationId xmlns:a16="http://schemas.microsoft.com/office/drawing/2014/main" id="{49C0FB8B-EEE2-ADEF-A98F-A70028F1059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7008" y="4113702"/>
            <a:ext cx="400245" cy="187271"/>
          </a:xfrm>
          <a:prstGeom prst="rect">
            <a:avLst/>
          </a:prstGeom>
        </p:spPr>
      </p:pic>
      <p:pic>
        <p:nvPicPr>
          <p:cNvPr id="146" name="Graphic 145">
            <a:extLst>
              <a:ext uri="{FF2B5EF4-FFF2-40B4-BE49-F238E27FC236}">
                <a16:creationId xmlns:a16="http://schemas.microsoft.com/office/drawing/2014/main" id="{9FB29409-14FD-BB3C-9046-701813EE1C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9496" y="4552664"/>
            <a:ext cx="400245" cy="187271"/>
          </a:xfrm>
          <a:prstGeom prst="rect">
            <a:avLst/>
          </a:prstGeom>
        </p:spPr>
      </p:pic>
      <p:cxnSp>
        <p:nvCxnSpPr>
          <p:cNvPr id="147" name="Straight Connector 146">
            <a:extLst>
              <a:ext uri="{FF2B5EF4-FFF2-40B4-BE49-F238E27FC236}">
                <a16:creationId xmlns:a16="http://schemas.microsoft.com/office/drawing/2014/main" id="{8010B98C-F9E1-EABD-F2B4-C118FB5CBFC9}"/>
              </a:ext>
            </a:extLst>
          </p:cNvPr>
          <p:cNvCxnSpPr>
            <a:cxnSpLocks/>
          </p:cNvCxnSpPr>
          <p:nvPr/>
        </p:nvCxnSpPr>
        <p:spPr>
          <a:xfrm>
            <a:off x="7022625" y="4741169"/>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57256BB-7E1D-AC71-8260-FF32605FF633}"/>
              </a:ext>
            </a:extLst>
          </p:cNvPr>
          <p:cNvCxnSpPr>
            <a:cxnSpLocks/>
          </p:cNvCxnSpPr>
          <p:nvPr/>
        </p:nvCxnSpPr>
        <p:spPr>
          <a:xfrm>
            <a:off x="7033878" y="5457786"/>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49" name="Graphic 148">
            <a:extLst>
              <a:ext uri="{FF2B5EF4-FFF2-40B4-BE49-F238E27FC236}">
                <a16:creationId xmlns:a16="http://schemas.microsoft.com/office/drawing/2014/main" id="{41A43D3E-3E39-129E-AA1F-91A19BFEF0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30750" y="5271750"/>
            <a:ext cx="400245" cy="187271"/>
          </a:xfrm>
          <a:prstGeom prst="rect">
            <a:avLst/>
          </a:prstGeom>
        </p:spPr>
      </p:pic>
      <p:cxnSp>
        <p:nvCxnSpPr>
          <p:cNvPr id="150" name="Straight Connector 149">
            <a:extLst>
              <a:ext uri="{FF2B5EF4-FFF2-40B4-BE49-F238E27FC236}">
                <a16:creationId xmlns:a16="http://schemas.microsoft.com/office/drawing/2014/main" id="{C77DA499-D3F6-7F15-AD81-830AA06A2810}"/>
              </a:ext>
            </a:extLst>
          </p:cNvPr>
          <p:cNvCxnSpPr>
            <a:cxnSpLocks/>
          </p:cNvCxnSpPr>
          <p:nvPr/>
        </p:nvCxnSpPr>
        <p:spPr>
          <a:xfrm>
            <a:off x="7045137" y="5457786"/>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51" name="Graphic 150">
            <a:extLst>
              <a:ext uri="{FF2B5EF4-FFF2-40B4-BE49-F238E27FC236}">
                <a16:creationId xmlns:a16="http://schemas.microsoft.com/office/drawing/2014/main" id="{1F396DFB-7335-B972-BADC-63057933CD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19495" y="4551430"/>
            <a:ext cx="400245" cy="187271"/>
          </a:xfrm>
          <a:prstGeom prst="rect">
            <a:avLst/>
          </a:prstGeom>
        </p:spPr>
      </p:pic>
      <p:pic>
        <p:nvPicPr>
          <p:cNvPr id="152" name="Graphic 151">
            <a:extLst>
              <a:ext uri="{FF2B5EF4-FFF2-40B4-BE49-F238E27FC236}">
                <a16:creationId xmlns:a16="http://schemas.microsoft.com/office/drawing/2014/main" id="{30D5B516-75CB-85B8-992A-CDDFA88873C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3878" y="5263224"/>
            <a:ext cx="400245" cy="187271"/>
          </a:xfrm>
          <a:prstGeom prst="rect">
            <a:avLst/>
          </a:prstGeom>
        </p:spPr>
      </p:pic>
      <p:pic>
        <p:nvPicPr>
          <p:cNvPr id="153" name="Graphic 152">
            <a:extLst>
              <a:ext uri="{FF2B5EF4-FFF2-40B4-BE49-F238E27FC236}">
                <a16:creationId xmlns:a16="http://schemas.microsoft.com/office/drawing/2014/main" id="{F1BFB76A-3018-C898-96CA-E72C475D1D0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7621" y="3652363"/>
            <a:ext cx="400245" cy="187271"/>
          </a:xfrm>
          <a:prstGeom prst="rect">
            <a:avLst/>
          </a:prstGeom>
        </p:spPr>
      </p:pic>
      <p:cxnSp>
        <p:nvCxnSpPr>
          <p:cNvPr id="154" name="Straight Connector 153">
            <a:extLst>
              <a:ext uri="{FF2B5EF4-FFF2-40B4-BE49-F238E27FC236}">
                <a16:creationId xmlns:a16="http://schemas.microsoft.com/office/drawing/2014/main" id="{37316416-1F25-D925-FE07-D3F6720CFF1C}"/>
              </a:ext>
            </a:extLst>
          </p:cNvPr>
          <p:cNvCxnSpPr>
            <a:cxnSpLocks/>
          </p:cNvCxnSpPr>
          <p:nvPr/>
        </p:nvCxnSpPr>
        <p:spPr>
          <a:xfrm>
            <a:off x="7030750" y="3840868"/>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EDE35CF0-7942-03CA-838E-4D1CAD88ECF3}"/>
              </a:ext>
            </a:extLst>
          </p:cNvPr>
          <p:cNvCxnSpPr>
            <a:cxnSpLocks/>
          </p:cNvCxnSpPr>
          <p:nvPr/>
        </p:nvCxnSpPr>
        <p:spPr>
          <a:xfrm>
            <a:off x="7030750" y="4310732"/>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56" name="Graphic 155">
            <a:extLst>
              <a:ext uri="{FF2B5EF4-FFF2-40B4-BE49-F238E27FC236}">
                <a16:creationId xmlns:a16="http://schemas.microsoft.com/office/drawing/2014/main" id="{5C9B8BB2-B7FD-47AB-09D1-44DFCF4AC2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7622" y="4124696"/>
            <a:ext cx="400245" cy="187271"/>
          </a:xfrm>
          <a:prstGeom prst="rect">
            <a:avLst/>
          </a:prstGeom>
        </p:spPr>
      </p:pic>
      <p:cxnSp>
        <p:nvCxnSpPr>
          <p:cNvPr id="157" name="Straight Connector 156">
            <a:extLst>
              <a:ext uri="{FF2B5EF4-FFF2-40B4-BE49-F238E27FC236}">
                <a16:creationId xmlns:a16="http://schemas.microsoft.com/office/drawing/2014/main" id="{DBAFEC0D-9466-FA1C-B520-EE27D058792B}"/>
              </a:ext>
            </a:extLst>
          </p:cNvPr>
          <p:cNvCxnSpPr>
            <a:cxnSpLocks/>
          </p:cNvCxnSpPr>
          <p:nvPr/>
        </p:nvCxnSpPr>
        <p:spPr>
          <a:xfrm>
            <a:off x="7042009" y="4310732"/>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58" name="Graphic 157">
            <a:extLst>
              <a:ext uri="{FF2B5EF4-FFF2-40B4-BE49-F238E27FC236}">
                <a16:creationId xmlns:a16="http://schemas.microsoft.com/office/drawing/2014/main" id="{2CCD7FBB-B5CC-6C5D-8900-774C397A41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27620" y="3651129"/>
            <a:ext cx="400245" cy="187271"/>
          </a:xfrm>
          <a:prstGeom prst="rect">
            <a:avLst/>
          </a:prstGeom>
        </p:spPr>
      </p:pic>
      <p:pic>
        <p:nvPicPr>
          <p:cNvPr id="159" name="Graphic 158">
            <a:extLst>
              <a:ext uri="{FF2B5EF4-FFF2-40B4-BE49-F238E27FC236}">
                <a16:creationId xmlns:a16="http://schemas.microsoft.com/office/drawing/2014/main" id="{17F06FCD-84E8-C3CA-B47D-B430926AB18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0750" y="4116170"/>
            <a:ext cx="400245" cy="187271"/>
          </a:xfrm>
          <a:prstGeom prst="rect">
            <a:avLst/>
          </a:prstGeom>
        </p:spPr>
      </p:pic>
      <p:pic>
        <p:nvPicPr>
          <p:cNvPr id="160" name="Graphic 159">
            <a:extLst>
              <a:ext uri="{FF2B5EF4-FFF2-40B4-BE49-F238E27FC236}">
                <a16:creationId xmlns:a16="http://schemas.microsoft.com/office/drawing/2014/main" id="{6C60A3C2-4C43-2801-AA6C-132CD69DDC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3238" y="4555132"/>
            <a:ext cx="400245" cy="187271"/>
          </a:xfrm>
          <a:prstGeom prst="rect">
            <a:avLst/>
          </a:prstGeom>
        </p:spPr>
      </p:pic>
      <p:cxnSp>
        <p:nvCxnSpPr>
          <p:cNvPr id="161" name="Straight Connector 160">
            <a:extLst>
              <a:ext uri="{FF2B5EF4-FFF2-40B4-BE49-F238E27FC236}">
                <a16:creationId xmlns:a16="http://schemas.microsoft.com/office/drawing/2014/main" id="{44A1BFC3-4289-FA80-8922-259DCDF13D65}"/>
              </a:ext>
            </a:extLst>
          </p:cNvPr>
          <p:cNvCxnSpPr>
            <a:cxnSpLocks/>
          </p:cNvCxnSpPr>
          <p:nvPr/>
        </p:nvCxnSpPr>
        <p:spPr>
          <a:xfrm>
            <a:off x="7016367" y="4743637"/>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023F17C5-D536-33BC-6B37-C758F2679A52}"/>
              </a:ext>
            </a:extLst>
          </p:cNvPr>
          <p:cNvCxnSpPr>
            <a:cxnSpLocks/>
          </p:cNvCxnSpPr>
          <p:nvPr/>
        </p:nvCxnSpPr>
        <p:spPr>
          <a:xfrm>
            <a:off x="7027620" y="546025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63" name="Graphic 162">
            <a:extLst>
              <a:ext uri="{FF2B5EF4-FFF2-40B4-BE49-F238E27FC236}">
                <a16:creationId xmlns:a16="http://schemas.microsoft.com/office/drawing/2014/main" id="{65D890D0-F89C-EF17-9763-B66412B240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24492" y="5274218"/>
            <a:ext cx="400245" cy="187271"/>
          </a:xfrm>
          <a:prstGeom prst="rect">
            <a:avLst/>
          </a:prstGeom>
        </p:spPr>
      </p:pic>
      <p:cxnSp>
        <p:nvCxnSpPr>
          <p:cNvPr id="164" name="Straight Connector 163">
            <a:extLst>
              <a:ext uri="{FF2B5EF4-FFF2-40B4-BE49-F238E27FC236}">
                <a16:creationId xmlns:a16="http://schemas.microsoft.com/office/drawing/2014/main" id="{8804481F-40DA-61AA-B9DD-DA130FCF9689}"/>
              </a:ext>
            </a:extLst>
          </p:cNvPr>
          <p:cNvCxnSpPr>
            <a:cxnSpLocks/>
          </p:cNvCxnSpPr>
          <p:nvPr/>
        </p:nvCxnSpPr>
        <p:spPr>
          <a:xfrm>
            <a:off x="7038879" y="5460254"/>
            <a:ext cx="371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65" name="Graphic 164">
            <a:extLst>
              <a:ext uri="{FF2B5EF4-FFF2-40B4-BE49-F238E27FC236}">
                <a16:creationId xmlns:a16="http://schemas.microsoft.com/office/drawing/2014/main" id="{5D29E992-6B6F-F8C2-9EBF-DFC04BFEFF6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13237" y="4553898"/>
            <a:ext cx="400245" cy="187271"/>
          </a:xfrm>
          <a:prstGeom prst="rect">
            <a:avLst/>
          </a:prstGeom>
        </p:spPr>
      </p:pic>
      <p:pic>
        <p:nvPicPr>
          <p:cNvPr id="166" name="Graphic 165">
            <a:extLst>
              <a:ext uri="{FF2B5EF4-FFF2-40B4-BE49-F238E27FC236}">
                <a16:creationId xmlns:a16="http://schemas.microsoft.com/office/drawing/2014/main" id="{467799A9-92BA-402C-0D72-A2CE036FB3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27620" y="5265692"/>
            <a:ext cx="400245" cy="187271"/>
          </a:xfrm>
          <a:prstGeom prst="rect">
            <a:avLst/>
          </a:prstGeom>
        </p:spPr>
      </p:pic>
      <p:sp>
        <p:nvSpPr>
          <p:cNvPr id="9" name="Arrow: Right 8">
            <a:extLst>
              <a:ext uri="{FF2B5EF4-FFF2-40B4-BE49-F238E27FC236}">
                <a16:creationId xmlns:a16="http://schemas.microsoft.com/office/drawing/2014/main" id="{03958825-AA61-506B-BA0E-10C12E5C7ED8}"/>
              </a:ext>
            </a:extLst>
          </p:cNvPr>
          <p:cNvSpPr/>
          <p:nvPr/>
        </p:nvSpPr>
        <p:spPr>
          <a:xfrm>
            <a:off x="4168239" y="3130557"/>
            <a:ext cx="238695" cy="298443"/>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1" name="Graphic 10">
            <a:extLst>
              <a:ext uri="{FF2B5EF4-FFF2-40B4-BE49-F238E27FC236}">
                <a16:creationId xmlns:a16="http://schemas.microsoft.com/office/drawing/2014/main" id="{6FBD36FE-F07C-C482-C2F0-E3F930A7C1D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423840" y="-27339"/>
            <a:ext cx="1768160" cy="1114477"/>
          </a:xfrm>
          <a:prstGeom prst="rect">
            <a:avLst/>
          </a:prstGeom>
        </p:spPr>
      </p:pic>
      <p:pic>
        <p:nvPicPr>
          <p:cNvPr id="13" name="Graphic 12">
            <a:extLst>
              <a:ext uri="{FF2B5EF4-FFF2-40B4-BE49-F238E27FC236}">
                <a16:creationId xmlns:a16="http://schemas.microsoft.com/office/drawing/2014/main" id="{09AF3A98-23E5-E213-F42B-68116991BCC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493893" y="591297"/>
            <a:ext cx="495841" cy="495841"/>
          </a:xfrm>
          <a:prstGeom prst="rect">
            <a:avLst/>
          </a:prstGeom>
        </p:spPr>
      </p:pic>
      <p:pic>
        <p:nvPicPr>
          <p:cNvPr id="17" name="Picture 16">
            <a:extLst>
              <a:ext uri="{FF2B5EF4-FFF2-40B4-BE49-F238E27FC236}">
                <a16:creationId xmlns:a16="http://schemas.microsoft.com/office/drawing/2014/main" id="{92B37299-AE66-CB97-8474-059620091776}"/>
              </a:ext>
            </a:extLst>
          </p:cNvPr>
          <p:cNvPicPr>
            <a:picLocks noChangeAspect="1"/>
          </p:cNvPicPr>
          <p:nvPr/>
        </p:nvPicPr>
        <p:blipFill>
          <a:blip r:embed="rId12"/>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47610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xit" presetSubtype="0" fill="hold" nodeType="withEffect">
                                  <p:stCondLst>
                                    <p:cond delay="1000"/>
                                  </p:stCondLst>
                                  <p:childTnLst>
                                    <p:set>
                                      <p:cBhvr>
                                        <p:cTn id="8" dur="1" fill="hold">
                                          <p:stCondLst>
                                            <p:cond delay="0"/>
                                          </p:stCondLst>
                                        </p:cTn>
                                        <p:tgtEl>
                                          <p:spTgt spid="48"/>
                                        </p:tgtEl>
                                        <p:attrNameLst>
                                          <p:attrName>style.visibility</p:attrName>
                                        </p:attrNameLst>
                                      </p:cBhvr>
                                      <p:to>
                                        <p:strVal val="hidden"/>
                                      </p:to>
                                    </p:set>
                                  </p:childTnLst>
                                </p:cTn>
                              </p:par>
                            </p:childTnLst>
                          </p:cTn>
                        </p:par>
                        <p:par>
                          <p:cTn id="9" fill="hold">
                            <p:stCondLst>
                              <p:cond delay="1000"/>
                            </p:stCondLst>
                            <p:childTnLst>
                              <p:par>
                                <p:cTn id="10" presetID="1" presetClass="entr" presetSubtype="0" fill="hold" nodeType="afterEffect">
                                  <p:stCondLst>
                                    <p:cond delay="0"/>
                                  </p:stCondLst>
                                  <p:childTnLst>
                                    <p:set>
                                      <p:cBhvr>
                                        <p:cTn id="11" dur="1" fill="hold">
                                          <p:stCondLst>
                                            <p:cond delay="0"/>
                                          </p:stCondLst>
                                        </p:cTn>
                                        <p:tgtEl>
                                          <p:spTgt spid="102"/>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6"/>
                                        </p:tgtEl>
                                        <p:attrNameLst>
                                          <p:attrName>style.visibility</p:attrName>
                                        </p:attrNameLst>
                                      </p:cBhvr>
                                      <p:to>
                                        <p:strVal val="visible"/>
                                      </p:to>
                                    </p:set>
                                  </p:childTnLst>
                                </p:cTn>
                              </p:par>
                            </p:childTnLst>
                          </p:cTn>
                        </p:par>
                        <p:par>
                          <p:cTn id="14" fill="hold">
                            <p:stCondLst>
                              <p:cond delay="1000"/>
                            </p:stCondLst>
                            <p:childTnLst>
                              <p:par>
                                <p:cTn id="15" presetID="1" presetClass="exit" presetSubtype="0" fill="hold" nodeType="afterEffect">
                                  <p:stCondLst>
                                    <p:cond delay="1000"/>
                                  </p:stCondLst>
                                  <p:childTnLst>
                                    <p:set>
                                      <p:cBhvr>
                                        <p:cTn id="16" dur="1" fill="hold">
                                          <p:stCondLst>
                                            <p:cond delay="0"/>
                                          </p:stCondLst>
                                        </p:cTn>
                                        <p:tgtEl>
                                          <p:spTgt spid="102"/>
                                        </p:tgtEl>
                                        <p:attrNameLst>
                                          <p:attrName>style.visibility</p:attrName>
                                        </p:attrNameLst>
                                      </p:cBhvr>
                                      <p:to>
                                        <p:strVal val="hidden"/>
                                      </p:to>
                                    </p:set>
                                  </p:childTnLst>
                                </p:cTn>
                              </p:par>
                              <p:par>
                                <p:cTn id="17" presetID="1" presetClass="exit" presetSubtype="0" fill="hold" nodeType="withEffect">
                                  <p:stCondLst>
                                    <p:cond delay="1000"/>
                                  </p:stCondLst>
                                  <p:childTnLst>
                                    <p:set>
                                      <p:cBhvr>
                                        <p:cTn id="18" dur="1" fill="hold">
                                          <p:stCondLst>
                                            <p:cond delay="0"/>
                                          </p:stCondLst>
                                        </p:cTn>
                                        <p:tgtEl>
                                          <p:spTgt spid="76"/>
                                        </p:tgtEl>
                                        <p:attrNameLst>
                                          <p:attrName>style.visibility</p:attrName>
                                        </p:attrNameLst>
                                      </p:cBhvr>
                                      <p:to>
                                        <p:strVal val="hidden"/>
                                      </p:to>
                                    </p:set>
                                  </p:childTnLst>
                                </p:cTn>
                              </p:par>
                              <p:par>
                                <p:cTn id="19" presetID="1" presetClass="entr" presetSubtype="0" fill="hold" nodeType="withEffect">
                                  <p:stCondLst>
                                    <p:cond delay="1000"/>
                                  </p:stCondLst>
                                  <p:childTnLst>
                                    <p:set>
                                      <p:cBhvr>
                                        <p:cTn id="20" dur="1" fill="hold">
                                          <p:stCondLst>
                                            <p:cond delay="0"/>
                                          </p:stCondLst>
                                        </p:cTn>
                                        <p:tgtEl>
                                          <p:spTgt spid="103"/>
                                        </p:tgtEl>
                                        <p:attrNameLst>
                                          <p:attrName>style.visibility</p:attrName>
                                        </p:attrNameLst>
                                      </p:cBhvr>
                                      <p:to>
                                        <p:strVal val="visible"/>
                                      </p:to>
                                    </p:set>
                                  </p:childTnLst>
                                </p:cTn>
                              </p:par>
                            </p:childTnLst>
                          </p:cTn>
                        </p:par>
                        <p:par>
                          <p:cTn id="21" fill="hold">
                            <p:stCondLst>
                              <p:cond delay="2000"/>
                            </p:stCondLst>
                            <p:childTnLst>
                              <p:par>
                                <p:cTn id="22" presetID="1" presetClass="exit" presetSubtype="0" fill="hold" nodeType="afterEffect">
                                  <p:stCondLst>
                                    <p:cond delay="1000"/>
                                  </p:stCondLst>
                                  <p:childTnLst>
                                    <p:set>
                                      <p:cBhvr>
                                        <p:cTn id="23" dur="1" fill="hold">
                                          <p:stCondLst>
                                            <p:cond delay="0"/>
                                          </p:stCondLst>
                                        </p:cTn>
                                        <p:tgtEl>
                                          <p:spTgt spid="103"/>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104"/>
                                        </p:tgtEl>
                                        <p:attrNameLst>
                                          <p:attrName>style.visibility</p:attrName>
                                        </p:attrNameLst>
                                      </p:cBhvr>
                                      <p:to>
                                        <p:strVal val="visible"/>
                                      </p:to>
                                    </p:set>
                                  </p:childTnLst>
                                </p:cTn>
                              </p:par>
                              <p:par>
                                <p:cTn id="26" presetID="1" presetClass="exit" presetSubtype="0" fill="hold" nodeType="withEffect">
                                  <p:stCondLst>
                                    <p:cond delay="1000"/>
                                  </p:stCondLst>
                                  <p:childTnLst>
                                    <p:set>
                                      <p:cBhvr>
                                        <p:cTn id="27" dur="1" fill="hold">
                                          <p:stCondLst>
                                            <p:cond delay="0"/>
                                          </p:stCondLst>
                                        </p:cTn>
                                        <p:tgtEl>
                                          <p:spTgt spid="104"/>
                                        </p:tgtEl>
                                        <p:attrNameLst>
                                          <p:attrName>style.visibility</p:attrName>
                                        </p:attrNameLst>
                                      </p:cBhvr>
                                      <p:to>
                                        <p:strVal val="hidden"/>
                                      </p:to>
                                    </p:set>
                                  </p:childTnLst>
                                </p:cTn>
                              </p:par>
                            </p:childTnLst>
                          </p:cTn>
                        </p:par>
                        <p:par>
                          <p:cTn id="28" fill="hold">
                            <p:stCondLst>
                              <p:cond delay="3000"/>
                            </p:stCondLst>
                            <p:childTnLst>
                              <p:par>
                                <p:cTn id="29" presetID="1" presetClass="entr" presetSubtype="0" fill="hold" nodeType="afterEffect">
                                  <p:stCondLst>
                                    <p:cond delay="0"/>
                                  </p:stCondLst>
                                  <p:childTnLst>
                                    <p:set>
                                      <p:cBhvr>
                                        <p:cTn id="30" dur="1" fill="hold">
                                          <p:stCondLst>
                                            <p:cond delay="0"/>
                                          </p:stCondLst>
                                        </p:cTn>
                                        <p:tgtEl>
                                          <p:spTgt spid="10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7"/>
                                        </p:tgtEl>
                                        <p:attrNameLst>
                                          <p:attrName>style.visibility</p:attrName>
                                        </p:attrNameLst>
                                      </p:cBhvr>
                                      <p:to>
                                        <p:strVal val="visible"/>
                                      </p:to>
                                    </p:set>
                                  </p:childTnLst>
                                </p:cTn>
                              </p:par>
                            </p:childTnLst>
                          </p:cTn>
                        </p:par>
                        <p:par>
                          <p:cTn id="33" fill="hold">
                            <p:stCondLst>
                              <p:cond delay="3000"/>
                            </p:stCondLst>
                            <p:childTnLst>
                              <p:par>
                                <p:cTn id="34" presetID="1" presetClass="exit" presetSubtype="0" fill="hold" nodeType="afterEffect">
                                  <p:stCondLst>
                                    <p:cond delay="1000"/>
                                  </p:stCondLst>
                                  <p:childTnLst>
                                    <p:set>
                                      <p:cBhvr>
                                        <p:cTn id="35" dur="1" fill="hold">
                                          <p:stCondLst>
                                            <p:cond delay="0"/>
                                          </p:stCondLst>
                                        </p:cTn>
                                        <p:tgtEl>
                                          <p:spTgt spid="109"/>
                                        </p:tgtEl>
                                        <p:attrNameLst>
                                          <p:attrName>style.visibility</p:attrName>
                                        </p:attrNameLst>
                                      </p:cBhvr>
                                      <p:to>
                                        <p:strVal val="hidden"/>
                                      </p:to>
                                    </p:set>
                                  </p:childTnLst>
                                </p:cTn>
                              </p:par>
                              <p:par>
                                <p:cTn id="36" presetID="1" presetClass="exit" presetSubtype="0" fill="hold" nodeType="withEffect">
                                  <p:stCondLst>
                                    <p:cond delay="1000"/>
                                  </p:stCondLst>
                                  <p:childTnLst>
                                    <p:set>
                                      <p:cBhvr>
                                        <p:cTn id="37" dur="1" fill="hold">
                                          <p:stCondLst>
                                            <p:cond delay="0"/>
                                          </p:stCondLst>
                                        </p:cTn>
                                        <p:tgtEl>
                                          <p:spTgt spid="107"/>
                                        </p:tgtEl>
                                        <p:attrNameLst>
                                          <p:attrName>style.visibility</p:attrName>
                                        </p:attrNameLst>
                                      </p:cBhvr>
                                      <p:to>
                                        <p:strVal val="hidden"/>
                                      </p:to>
                                    </p:set>
                                  </p:childTnLst>
                                </p:cTn>
                              </p:par>
                              <p:par>
                                <p:cTn id="38" presetID="1" presetClass="entr" presetSubtype="0" fill="hold" nodeType="withEffect">
                                  <p:stCondLst>
                                    <p:cond delay="1000"/>
                                  </p:stCondLst>
                                  <p:childTnLst>
                                    <p:set>
                                      <p:cBhvr>
                                        <p:cTn id="39" dur="1" fill="hold">
                                          <p:stCondLst>
                                            <p:cond delay="0"/>
                                          </p:stCondLst>
                                        </p:cTn>
                                        <p:tgtEl>
                                          <p:spTgt spid="110"/>
                                        </p:tgtEl>
                                        <p:attrNameLst>
                                          <p:attrName>style.visibility</p:attrName>
                                        </p:attrNameLst>
                                      </p:cBhvr>
                                      <p:to>
                                        <p:strVal val="visible"/>
                                      </p:to>
                                    </p:set>
                                  </p:childTnLst>
                                </p:cTn>
                              </p:par>
                            </p:childTnLst>
                          </p:cTn>
                        </p:par>
                        <p:par>
                          <p:cTn id="40" fill="hold">
                            <p:stCondLst>
                              <p:cond delay="4000"/>
                            </p:stCondLst>
                            <p:childTnLst>
                              <p:par>
                                <p:cTn id="41" presetID="1" presetClass="exit" presetSubtype="0" fill="hold" nodeType="afterEffect">
                                  <p:stCondLst>
                                    <p:cond delay="1000"/>
                                  </p:stCondLst>
                                  <p:childTnLst>
                                    <p:set>
                                      <p:cBhvr>
                                        <p:cTn id="42" dur="1" fill="hold">
                                          <p:stCondLst>
                                            <p:cond delay="0"/>
                                          </p:stCondLst>
                                        </p:cTn>
                                        <p:tgtEl>
                                          <p:spTgt spid="110"/>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125"/>
                                        </p:tgtEl>
                                        <p:attrNameLst>
                                          <p:attrName>style.visibility</p:attrName>
                                        </p:attrNameLst>
                                      </p:cBhvr>
                                      <p:to>
                                        <p:strVal val="visible"/>
                                      </p:to>
                                    </p:set>
                                  </p:childTnLst>
                                </p:cTn>
                              </p:par>
                              <p:par>
                                <p:cTn id="45" presetID="1" presetClass="exit" presetSubtype="0" fill="hold" nodeType="withEffect">
                                  <p:stCondLst>
                                    <p:cond delay="1000"/>
                                  </p:stCondLst>
                                  <p:childTnLst>
                                    <p:set>
                                      <p:cBhvr>
                                        <p:cTn id="46" dur="1" fill="hold">
                                          <p:stCondLst>
                                            <p:cond delay="0"/>
                                          </p:stCondLst>
                                        </p:cTn>
                                        <p:tgtEl>
                                          <p:spTgt spid="125"/>
                                        </p:tgtEl>
                                        <p:attrNameLst>
                                          <p:attrName>style.visibility</p:attrName>
                                        </p:attrNameLst>
                                      </p:cBhvr>
                                      <p:to>
                                        <p:strVal val="hidden"/>
                                      </p:to>
                                    </p:set>
                                  </p:childTnLst>
                                </p:cTn>
                              </p:par>
                            </p:childTnLst>
                          </p:cTn>
                        </p:par>
                        <p:par>
                          <p:cTn id="47" fill="hold">
                            <p:stCondLst>
                              <p:cond delay="5000"/>
                            </p:stCondLst>
                            <p:childTnLst>
                              <p:par>
                                <p:cTn id="48" presetID="1" presetClass="entr" presetSubtype="0" fill="hold" nodeType="afterEffect">
                                  <p:stCondLst>
                                    <p:cond delay="0"/>
                                  </p:stCondLst>
                                  <p:childTnLst>
                                    <p:set>
                                      <p:cBhvr>
                                        <p:cTn id="49" dur="1" fill="hold">
                                          <p:stCondLst>
                                            <p:cond delay="0"/>
                                          </p:stCondLst>
                                        </p:cTn>
                                        <p:tgtEl>
                                          <p:spTgt spid="130"/>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128"/>
                                        </p:tgtEl>
                                        <p:attrNameLst>
                                          <p:attrName>style.visibility</p:attrName>
                                        </p:attrNameLst>
                                      </p:cBhvr>
                                      <p:to>
                                        <p:strVal val="visible"/>
                                      </p:to>
                                    </p:set>
                                  </p:childTnLst>
                                </p:cTn>
                              </p:par>
                            </p:childTnLst>
                          </p:cTn>
                        </p:par>
                        <p:par>
                          <p:cTn id="52" fill="hold">
                            <p:stCondLst>
                              <p:cond delay="5000"/>
                            </p:stCondLst>
                            <p:childTnLst>
                              <p:par>
                                <p:cTn id="53" presetID="1" presetClass="exit" presetSubtype="0" fill="hold" nodeType="afterEffect">
                                  <p:stCondLst>
                                    <p:cond delay="1000"/>
                                  </p:stCondLst>
                                  <p:childTnLst>
                                    <p:set>
                                      <p:cBhvr>
                                        <p:cTn id="54" dur="1" fill="hold">
                                          <p:stCondLst>
                                            <p:cond delay="0"/>
                                          </p:stCondLst>
                                        </p:cTn>
                                        <p:tgtEl>
                                          <p:spTgt spid="130"/>
                                        </p:tgtEl>
                                        <p:attrNameLst>
                                          <p:attrName>style.visibility</p:attrName>
                                        </p:attrNameLst>
                                      </p:cBhvr>
                                      <p:to>
                                        <p:strVal val="hidden"/>
                                      </p:to>
                                    </p:set>
                                  </p:childTnLst>
                                </p:cTn>
                              </p:par>
                              <p:par>
                                <p:cTn id="55" presetID="1" presetClass="exit" presetSubtype="0" fill="hold" nodeType="withEffect">
                                  <p:stCondLst>
                                    <p:cond delay="1000"/>
                                  </p:stCondLst>
                                  <p:childTnLst>
                                    <p:set>
                                      <p:cBhvr>
                                        <p:cTn id="56" dur="1" fill="hold">
                                          <p:stCondLst>
                                            <p:cond delay="0"/>
                                          </p:stCondLst>
                                        </p:cTn>
                                        <p:tgtEl>
                                          <p:spTgt spid="128"/>
                                        </p:tgtEl>
                                        <p:attrNameLst>
                                          <p:attrName>style.visibility</p:attrName>
                                        </p:attrNameLst>
                                      </p:cBhvr>
                                      <p:to>
                                        <p:strVal val="hidden"/>
                                      </p:to>
                                    </p:set>
                                  </p:childTnLst>
                                </p:cTn>
                              </p:par>
                              <p:par>
                                <p:cTn id="57" presetID="1" presetClass="entr" presetSubtype="0" fill="hold" nodeType="withEffect">
                                  <p:stCondLst>
                                    <p:cond delay="1000"/>
                                  </p:stCondLst>
                                  <p:childTnLst>
                                    <p:set>
                                      <p:cBhvr>
                                        <p:cTn id="58" dur="1" fill="hold">
                                          <p:stCondLst>
                                            <p:cond delay="0"/>
                                          </p:stCondLst>
                                        </p:cTn>
                                        <p:tgtEl>
                                          <p:spTgt spid="131"/>
                                        </p:tgtEl>
                                        <p:attrNameLst>
                                          <p:attrName>style.visibility</p:attrName>
                                        </p:attrNameLst>
                                      </p:cBhvr>
                                      <p:to>
                                        <p:strVal val="visible"/>
                                      </p:to>
                                    </p:set>
                                  </p:childTnLst>
                                </p:cTn>
                              </p:par>
                            </p:childTnLst>
                          </p:cTn>
                        </p:par>
                        <p:par>
                          <p:cTn id="59" fill="hold">
                            <p:stCondLst>
                              <p:cond delay="6000"/>
                            </p:stCondLst>
                            <p:childTnLst>
                              <p:par>
                                <p:cTn id="60" presetID="1" presetClass="exit" presetSubtype="0" fill="hold" nodeType="afterEffect">
                                  <p:stCondLst>
                                    <p:cond delay="1000"/>
                                  </p:stCondLst>
                                  <p:childTnLst>
                                    <p:set>
                                      <p:cBhvr>
                                        <p:cTn id="61" dur="1" fill="hold">
                                          <p:stCondLst>
                                            <p:cond delay="0"/>
                                          </p:stCondLst>
                                        </p:cTn>
                                        <p:tgtEl>
                                          <p:spTgt spid="131"/>
                                        </p:tgtEl>
                                        <p:attrNameLst>
                                          <p:attrName>style.visibility</p:attrName>
                                        </p:attrNameLst>
                                      </p:cBhvr>
                                      <p:to>
                                        <p:strVal val="hidden"/>
                                      </p:to>
                                    </p:set>
                                  </p:childTnLst>
                                </p:cTn>
                              </p:par>
                              <p:par>
                                <p:cTn id="62" presetID="1" presetClass="entr" presetSubtype="0" fill="hold" nodeType="withEffect">
                                  <p:stCondLst>
                                    <p:cond delay="0"/>
                                  </p:stCondLst>
                                  <p:childTnLst>
                                    <p:set>
                                      <p:cBhvr>
                                        <p:cTn id="63" dur="1" fill="hold">
                                          <p:stCondLst>
                                            <p:cond delay="0"/>
                                          </p:stCondLst>
                                        </p:cTn>
                                        <p:tgtEl>
                                          <p:spTgt spid="132"/>
                                        </p:tgtEl>
                                        <p:attrNameLst>
                                          <p:attrName>style.visibility</p:attrName>
                                        </p:attrNameLst>
                                      </p:cBhvr>
                                      <p:to>
                                        <p:strVal val="visible"/>
                                      </p:to>
                                    </p:set>
                                  </p:childTnLst>
                                </p:cTn>
                              </p:par>
                              <p:par>
                                <p:cTn id="64" presetID="1" presetClass="exit" presetSubtype="0" fill="hold" nodeType="withEffect">
                                  <p:stCondLst>
                                    <p:cond delay="1000"/>
                                  </p:stCondLst>
                                  <p:childTnLst>
                                    <p:set>
                                      <p:cBhvr>
                                        <p:cTn id="65" dur="1" fill="hold">
                                          <p:stCondLst>
                                            <p:cond delay="0"/>
                                          </p:stCondLst>
                                        </p:cTn>
                                        <p:tgtEl>
                                          <p:spTgt spid="132"/>
                                        </p:tgtEl>
                                        <p:attrNameLst>
                                          <p:attrName>style.visibility</p:attrName>
                                        </p:attrNameLst>
                                      </p:cBhvr>
                                      <p:to>
                                        <p:strVal val="hidden"/>
                                      </p:to>
                                    </p:set>
                                  </p:childTnLst>
                                </p:cTn>
                              </p:par>
                            </p:childTnLst>
                          </p:cTn>
                        </p:par>
                        <p:par>
                          <p:cTn id="66" fill="hold">
                            <p:stCondLst>
                              <p:cond delay="7000"/>
                            </p:stCondLst>
                            <p:childTnLst>
                              <p:par>
                                <p:cTn id="67" presetID="1" presetClass="entr" presetSubtype="0" fill="hold" nodeType="afterEffect">
                                  <p:stCondLst>
                                    <p:cond delay="0"/>
                                  </p:stCondLst>
                                  <p:childTnLst>
                                    <p:set>
                                      <p:cBhvr>
                                        <p:cTn id="68" dur="1" fill="hold">
                                          <p:stCondLst>
                                            <p:cond delay="0"/>
                                          </p:stCondLst>
                                        </p:cTn>
                                        <p:tgtEl>
                                          <p:spTgt spid="13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5"/>
                                        </p:tgtEl>
                                        <p:attrNameLst>
                                          <p:attrName>style.visibility</p:attrName>
                                        </p:attrNameLst>
                                      </p:cBhvr>
                                      <p:to>
                                        <p:strVal val="visible"/>
                                      </p:to>
                                    </p:set>
                                  </p:childTnLst>
                                </p:cTn>
                              </p:par>
                            </p:childTnLst>
                          </p:cTn>
                        </p:par>
                        <p:par>
                          <p:cTn id="71" fill="hold">
                            <p:stCondLst>
                              <p:cond delay="7000"/>
                            </p:stCondLst>
                            <p:childTnLst>
                              <p:par>
                                <p:cTn id="72" presetID="1" presetClass="exit" presetSubtype="0" fill="hold" nodeType="afterEffect">
                                  <p:stCondLst>
                                    <p:cond delay="1000"/>
                                  </p:stCondLst>
                                  <p:childTnLst>
                                    <p:set>
                                      <p:cBhvr>
                                        <p:cTn id="73" dur="1" fill="hold">
                                          <p:stCondLst>
                                            <p:cond delay="0"/>
                                          </p:stCondLst>
                                        </p:cTn>
                                        <p:tgtEl>
                                          <p:spTgt spid="137"/>
                                        </p:tgtEl>
                                        <p:attrNameLst>
                                          <p:attrName>style.visibility</p:attrName>
                                        </p:attrNameLst>
                                      </p:cBhvr>
                                      <p:to>
                                        <p:strVal val="hidden"/>
                                      </p:to>
                                    </p:set>
                                  </p:childTnLst>
                                </p:cTn>
                              </p:par>
                              <p:par>
                                <p:cTn id="74" presetID="1" presetClass="exit" presetSubtype="0" fill="hold" nodeType="withEffect">
                                  <p:stCondLst>
                                    <p:cond delay="1000"/>
                                  </p:stCondLst>
                                  <p:childTnLst>
                                    <p:set>
                                      <p:cBhvr>
                                        <p:cTn id="75" dur="1" fill="hold">
                                          <p:stCondLst>
                                            <p:cond delay="0"/>
                                          </p:stCondLst>
                                        </p:cTn>
                                        <p:tgtEl>
                                          <p:spTgt spid="135"/>
                                        </p:tgtEl>
                                        <p:attrNameLst>
                                          <p:attrName>style.visibility</p:attrName>
                                        </p:attrNameLst>
                                      </p:cBhvr>
                                      <p:to>
                                        <p:strVal val="hidden"/>
                                      </p:to>
                                    </p:set>
                                  </p:childTnLst>
                                </p:cTn>
                              </p:par>
                              <p:par>
                                <p:cTn id="76" presetID="1" presetClass="entr" presetSubtype="0" fill="hold" nodeType="withEffect">
                                  <p:stCondLst>
                                    <p:cond delay="1000"/>
                                  </p:stCondLst>
                                  <p:childTnLst>
                                    <p:set>
                                      <p:cBhvr>
                                        <p:cTn id="77" dur="1" fill="hold">
                                          <p:stCondLst>
                                            <p:cond delay="0"/>
                                          </p:stCondLst>
                                        </p:cTn>
                                        <p:tgtEl>
                                          <p:spTgt spid="138"/>
                                        </p:tgtEl>
                                        <p:attrNameLst>
                                          <p:attrName>style.visibility</p:attrName>
                                        </p:attrNameLst>
                                      </p:cBhvr>
                                      <p:to>
                                        <p:strVal val="visible"/>
                                      </p:to>
                                    </p:set>
                                  </p:childTnLst>
                                </p:cTn>
                              </p:par>
                            </p:childTnLst>
                          </p:cTn>
                        </p:par>
                        <p:par>
                          <p:cTn id="78" fill="hold">
                            <p:stCondLst>
                              <p:cond delay="8000"/>
                            </p:stCondLst>
                            <p:childTnLst>
                              <p:par>
                                <p:cTn id="79" presetID="1" presetClass="exit" presetSubtype="0" fill="hold" nodeType="afterEffect">
                                  <p:stCondLst>
                                    <p:cond delay="1000"/>
                                  </p:stCondLst>
                                  <p:childTnLst>
                                    <p:set>
                                      <p:cBhvr>
                                        <p:cTn id="80" dur="1" fill="hold">
                                          <p:stCondLst>
                                            <p:cond delay="0"/>
                                          </p:stCondLst>
                                        </p:cTn>
                                        <p:tgtEl>
                                          <p:spTgt spid="138"/>
                                        </p:tgtEl>
                                        <p:attrNameLst>
                                          <p:attrName>style.visibility</p:attrName>
                                        </p:attrNameLst>
                                      </p:cBhvr>
                                      <p:to>
                                        <p:strVal val="hidden"/>
                                      </p:to>
                                    </p:set>
                                  </p:childTnLst>
                                </p:cTn>
                              </p:par>
                              <p:par>
                                <p:cTn id="81" presetID="1" presetClass="entr" presetSubtype="0" fill="hold" nodeType="withEffect">
                                  <p:stCondLst>
                                    <p:cond delay="0"/>
                                  </p:stCondLst>
                                  <p:childTnLst>
                                    <p:set>
                                      <p:cBhvr>
                                        <p:cTn id="82" dur="1" fill="hold">
                                          <p:stCondLst>
                                            <p:cond delay="0"/>
                                          </p:stCondLst>
                                        </p:cTn>
                                        <p:tgtEl>
                                          <p:spTgt spid="139"/>
                                        </p:tgtEl>
                                        <p:attrNameLst>
                                          <p:attrName>style.visibility</p:attrName>
                                        </p:attrNameLst>
                                      </p:cBhvr>
                                      <p:to>
                                        <p:strVal val="visible"/>
                                      </p:to>
                                    </p:set>
                                  </p:childTnLst>
                                </p:cTn>
                              </p:par>
                              <p:par>
                                <p:cTn id="83" presetID="1" presetClass="exit" presetSubtype="0" fill="hold" nodeType="withEffect">
                                  <p:stCondLst>
                                    <p:cond delay="1000"/>
                                  </p:stCondLst>
                                  <p:childTnLst>
                                    <p:set>
                                      <p:cBhvr>
                                        <p:cTn id="84" dur="1" fill="hold">
                                          <p:stCondLst>
                                            <p:cond delay="0"/>
                                          </p:stCondLst>
                                        </p:cTn>
                                        <p:tgtEl>
                                          <p:spTgt spid="139"/>
                                        </p:tgtEl>
                                        <p:attrNameLst>
                                          <p:attrName>style.visibility</p:attrName>
                                        </p:attrNameLst>
                                      </p:cBhvr>
                                      <p:to>
                                        <p:strVal val="hidden"/>
                                      </p:to>
                                    </p:set>
                                  </p:childTnLst>
                                </p:cTn>
                              </p:par>
                            </p:childTnLst>
                          </p:cTn>
                        </p:par>
                        <p:par>
                          <p:cTn id="85" fill="hold">
                            <p:stCondLst>
                              <p:cond delay="9000"/>
                            </p:stCondLst>
                            <p:childTnLst>
                              <p:par>
                                <p:cTn id="86" presetID="1" presetClass="entr" presetSubtype="0" fill="hold" nodeType="afterEffect">
                                  <p:stCondLst>
                                    <p:cond delay="0"/>
                                  </p:stCondLst>
                                  <p:childTnLst>
                                    <p:set>
                                      <p:cBhvr>
                                        <p:cTn id="87" dur="1" fill="hold">
                                          <p:stCondLst>
                                            <p:cond delay="0"/>
                                          </p:stCondLst>
                                        </p:cTn>
                                        <p:tgtEl>
                                          <p:spTgt spid="144"/>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0"/>
                                          </p:stCondLst>
                                        </p:cTn>
                                        <p:tgtEl>
                                          <p:spTgt spid="142"/>
                                        </p:tgtEl>
                                        <p:attrNameLst>
                                          <p:attrName>style.visibility</p:attrName>
                                        </p:attrNameLst>
                                      </p:cBhvr>
                                      <p:to>
                                        <p:strVal val="visible"/>
                                      </p:to>
                                    </p:set>
                                  </p:childTnLst>
                                </p:cTn>
                              </p:par>
                            </p:childTnLst>
                          </p:cTn>
                        </p:par>
                        <p:par>
                          <p:cTn id="90" fill="hold">
                            <p:stCondLst>
                              <p:cond delay="9000"/>
                            </p:stCondLst>
                            <p:childTnLst>
                              <p:par>
                                <p:cTn id="91" presetID="1" presetClass="exit" presetSubtype="0" fill="hold" nodeType="afterEffect">
                                  <p:stCondLst>
                                    <p:cond delay="1000"/>
                                  </p:stCondLst>
                                  <p:childTnLst>
                                    <p:set>
                                      <p:cBhvr>
                                        <p:cTn id="92" dur="1" fill="hold">
                                          <p:stCondLst>
                                            <p:cond delay="0"/>
                                          </p:stCondLst>
                                        </p:cTn>
                                        <p:tgtEl>
                                          <p:spTgt spid="144"/>
                                        </p:tgtEl>
                                        <p:attrNameLst>
                                          <p:attrName>style.visibility</p:attrName>
                                        </p:attrNameLst>
                                      </p:cBhvr>
                                      <p:to>
                                        <p:strVal val="hidden"/>
                                      </p:to>
                                    </p:set>
                                  </p:childTnLst>
                                </p:cTn>
                              </p:par>
                              <p:par>
                                <p:cTn id="93" presetID="1" presetClass="exit" presetSubtype="0" fill="hold" nodeType="withEffect">
                                  <p:stCondLst>
                                    <p:cond delay="1000"/>
                                  </p:stCondLst>
                                  <p:childTnLst>
                                    <p:set>
                                      <p:cBhvr>
                                        <p:cTn id="94" dur="1" fill="hold">
                                          <p:stCondLst>
                                            <p:cond delay="0"/>
                                          </p:stCondLst>
                                        </p:cTn>
                                        <p:tgtEl>
                                          <p:spTgt spid="142"/>
                                        </p:tgtEl>
                                        <p:attrNameLst>
                                          <p:attrName>style.visibility</p:attrName>
                                        </p:attrNameLst>
                                      </p:cBhvr>
                                      <p:to>
                                        <p:strVal val="hidden"/>
                                      </p:to>
                                    </p:set>
                                  </p:childTnLst>
                                </p:cTn>
                              </p:par>
                              <p:par>
                                <p:cTn id="95" presetID="1" presetClass="entr" presetSubtype="0" fill="hold" nodeType="withEffect">
                                  <p:stCondLst>
                                    <p:cond delay="1000"/>
                                  </p:stCondLst>
                                  <p:childTnLst>
                                    <p:set>
                                      <p:cBhvr>
                                        <p:cTn id="96" dur="1" fill="hold">
                                          <p:stCondLst>
                                            <p:cond delay="0"/>
                                          </p:stCondLst>
                                        </p:cTn>
                                        <p:tgtEl>
                                          <p:spTgt spid="145"/>
                                        </p:tgtEl>
                                        <p:attrNameLst>
                                          <p:attrName>style.visibility</p:attrName>
                                        </p:attrNameLst>
                                      </p:cBhvr>
                                      <p:to>
                                        <p:strVal val="visible"/>
                                      </p:to>
                                    </p:set>
                                  </p:childTnLst>
                                </p:cTn>
                              </p:par>
                            </p:childTnLst>
                          </p:cTn>
                        </p:par>
                        <p:par>
                          <p:cTn id="97" fill="hold">
                            <p:stCondLst>
                              <p:cond delay="10000"/>
                            </p:stCondLst>
                            <p:childTnLst>
                              <p:par>
                                <p:cTn id="98" presetID="1" presetClass="exit" presetSubtype="0" fill="hold" nodeType="afterEffect">
                                  <p:stCondLst>
                                    <p:cond delay="1000"/>
                                  </p:stCondLst>
                                  <p:childTnLst>
                                    <p:set>
                                      <p:cBhvr>
                                        <p:cTn id="99" dur="1" fill="hold">
                                          <p:stCondLst>
                                            <p:cond delay="0"/>
                                          </p:stCondLst>
                                        </p:cTn>
                                        <p:tgtEl>
                                          <p:spTgt spid="145"/>
                                        </p:tgtEl>
                                        <p:attrNameLst>
                                          <p:attrName>style.visibility</p:attrName>
                                        </p:attrNameLst>
                                      </p:cBhvr>
                                      <p:to>
                                        <p:strVal val="hidden"/>
                                      </p:to>
                                    </p:set>
                                  </p:childTnLst>
                                </p:cTn>
                              </p:par>
                              <p:par>
                                <p:cTn id="100" presetID="1" presetClass="entr" presetSubtype="0" fill="hold" nodeType="withEffect">
                                  <p:stCondLst>
                                    <p:cond delay="0"/>
                                  </p:stCondLst>
                                  <p:childTnLst>
                                    <p:set>
                                      <p:cBhvr>
                                        <p:cTn id="101" dur="1" fill="hold">
                                          <p:stCondLst>
                                            <p:cond delay="0"/>
                                          </p:stCondLst>
                                        </p:cTn>
                                        <p:tgtEl>
                                          <p:spTgt spid="146"/>
                                        </p:tgtEl>
                                        <p:attrNameLst>
                                          <p:attrName>style.visibility</p:attrName>
                                        </p:attrNameLst>
                                      </p:cBhvr>
                                      <p:to>
                                        <p:strVal val="visible"/>
                                      </p:to>
                                    </p:set>
                                  </p:childTnLst>
                                </p:cTn>
                              </p:par>
                              <p:par>
                                <p:cTn id="102" presetID="1" presetClass="exit" presetSubtype="0" fill="hold" nodeType="withEffect">
                                  <p:stCondLst>
                                    <p:cond delay="1000"/>
                                  </p:stCondLst>
                                  <p:childTnLst>
                                    <p:set>
                                      <p:cBhvr>
                                        <p:cTn id="103" dur="1" fill="hold">
                                          <p:stCondLst>
                                            <p:cond delay="0"/>
                                          </p:stCondLst>
                                        </p:cTn>
                                        <p:tgtEl>
                                          <p:spTgt spid="146"/>
                                        </p:tgtEl>
                                        <p:attrNameLst>
                                          <p:attrName>style.visibility</p:attrName>
                                        </p:attrNameLst>
                                      </p:cBhvr>
                                      <p:to>
                                        <p:strVal val="hidden"/>
                                      </p:to>
                                    </p:set>
                                  </p:childTnLst>
                                </p:cTn>
                              </p:par>
                            </p:childTnLst>
                          </p:cTn>
                        </p:par>
                        <p:par>
                          <p:cTn id="104" fill="hold">
                            <p:stCondLst>
                              <p:cond delay="11000"/>
                            </p:stCondLst>
                            <p:childTnLst>
                              <p:par>
                                <p:cTn id="105" presetID="1" presetClass="entr" presetSubtype="0" fill="hold" nodeType="afterEffect">
                                  <p:stCondLst>
                                    <p:cond delay="0"/>
                                  </p:stCondLst>
                                  <p:childTnLst>
                                    <p:set>
                                      <p:cBhvr>
                                        <p:cTn id="106" dur="1" fill="hold">
                                          <p:stCondLst>
                                            <p:cond delay="0"/>
                                          </p:stCondLst>
                                        </p:cTn>
                                        <p:tgtEl>
                                          <p:spTgt spid="151"/>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49"/>
                                        </p:tgtEl>
                                        <p:attrNameLst>
                                          <p:attrName>style.visibility</p:attrName>
                                        </p:attrNameLst>
                                      </p:cBhvr>
                                      <p:to>
                                        <p:strVal val="visible"/>
                                      </p:to>
                                    </p:set>
                                  </p:childTnLst>
                                </p:cTn>
                              </p:par>
                            </p:childTnLst>
                          </p:cTn>
                        </p:par>
                        <p:par>
                          <p:cTn id="109" fill="hold">
                            <p:stCondLst>
                              <p:cond delay="11000"/>
                            </p:stCondLst>
                            <p:childTnLst>
                              <p:par>
                                <p:cTn id="110" presetID="1" presetClass="exit" presetSubtype="0" fill="hold" nodeType="afterEffect">
                                  <p:stCondLst>
                                    <p:cond delay="1000"/>
                                  </p:stCondLst>
                                  <p:childTnLst>
                                    <p:set>
                                      <p:cBhvr>
                                        <p:cTn id="111" dur="1" fill="hold">
                                          <p:stCondLst>
                                            <p:cond delay="0"/>
                                          </p:stCondLst>
                                        </p:cTn>
                                        <p:tgtEl>
                                          <p:spTgt spid="151"/>
                                        </p:tgtEl>
                                        <p:attrNameLst>
                                          <p:attrName>style.visibility</p:attrName>
                                        </p:attrNameLst>
                                      </p:cBhvr>
                                      <p:to>
                                        <p:strVal val="hidden"/>
                                      </p:to>
                                    </p:set>
                                  </p:childTnLst>
                                </p:cTn>
                              </p:par>
                              <p:par>
                                <p:cTn id="112" presetID="1" presetClass="exit" presetSubtype="0" fill="hold" nodeType="withEffect">
                                  <p:stCondLst>
                                    <p:cond delay="1000"/>
                                  </p:stCondLst>
                                  <p:childTnLst>
                                    <p:set>
                                      <p:cBhvr>
                                        <p:cTn id="113" dur="1" fill="hold">
                                          <p:stCondLst>
                                            <p:cond delay="0"/>
                                          </p:stCondLst>
                                        </p:cTn>
                                        <p:tgtEl>
                                          <p:spTgt spid="149"/>
                                        </p:tgtEl>
                                        <p:attrNameLst>
                                          <p:attrName>style.visibility</p:attrName>
                                        </p:attrNameLst>
                                      </p:cBhvr>
                                      <p:to>
                                        <p:strVal val="hidden"/>
                                      </p:to>
                                    </p:set>
                                  </p:childTnLst>
                                </p:cTn>
                              </p:par>
                              <p:par>
                                <p:cTn id="114" presetID="1" presetClass="entr" presetSubtype="0" fill="hold" nodeType="withEffect">
                                  <p:stCondLst>
                                    <p:cond delay="1000"/>
                                  </p:stCondLst>
                                  <p:childTnLst>
                                    <p:set>
                                      <p:cBhvr>
                                        <p:cTn id="115" dur="1" fill="hold">
                                          <p:stCondLst>
                                            <p:cond delay="0"/>
                                          </p:stCondLst>
                                        </p:cTn>
                                        <p:tgtEl>
                                          <p:spTgt spid="152"/>
                                        </p:tgtEl>
                                        <p:attrNameLst>
                                          <p:attrName>style.visibility</p:attrName>
                                        </p:attrNameLst>
                                      </p:cBhvr>
                                      <p:to>
                                        <p:strVal val="visible"/>
                                      </p:to>
                                    </p:set>
                                  </p:childTnLst>
                                </p:cTn>
                              </p:par>
                            </p:childTnLst>
                          </p:cTn>
                        </p:par>
                        <p:par>
                          <p:cTn id="116" fill="hold">
                            <p:stCondLst>
                              <p:cond delay="12000"/>
                            </p:stCondLst>
                            <p:childTnLst>
                              <p:par>
                                <p:cTn id="117" presetID="1" presetClass="exit" presetSubtype="0" fill="hold" nodeType="afterEffect">
                                  <p:stCondLst>
                                    <p:cond delay="1000"/>
                                  </p:stCondLst>
                                  <p:childTnLst>
                                    <p:set>
                                      <p:cBhvr>
                                        <p:cTn id="118" dur="1" fill="hold">
                                          <p:stCondLst>
                                            <p:cond delay="0"/>
                                          </p:stCondLst>
                                        </p:cTn>
                                        <p:tgtEl>
                                          <p:spTgt spid="152"/>
                                        </p:tgtEl>
                                        <p:attrNameLst>
                                          <p:attrName>style.visibility</p:attrName>
                                        </p:attrNameLst>
                                      </p:cBhvr>
                                      <p:to>
                                        <p:strVal val="hidden"/>
                                      </p:to>
                                    </p:set>
                                  </p:childTnLst>
                                </p:cTn>
                              </p:par>
                              <p:par>
                                <p:cTn id="119" presetID="1" presetClass="entr" presetSubtype="0" fill="hold" nodeType="withEffect">
                                  <p:stCondLst>
                                    <p:cond delay="0"/>
                                  </p:stCondLst>
                                  <p:childTnLst>
                                    <p:set>
                                      <p:cBhvr>
                                        <p:cTn id="120" dur="1" fill="hold">
                                          <p:stCondLst>
                                            <p:cond delay="0"/>
                                          </p:stCondLst>
                                        </p:cTn>
                                        <p:tgtEl>
                                          <p:spTgt spid="153"/>
                                        </p:tgtEl>
                                        <p:attrNameLst>
                                          <p:attrName>style.visibility</p:attrName>
                                        </p:attrNameLst>
                                      </p:cBhvr>
                                      <p:to>
                                        <p:strVal val="visible"/>
                                      </p:to>
                                    </p:set>
                                  </p:childTnLst>
                                </p:cTn>
                              </p:par>
                              <p:par>
                                <p:cTn id="121" presetID="1" presetClass="exit" presetSubtype="0" fill="hold" nodeType="withEffect">
                                  <p:stCondLst>
                                    <p:cond delay="1000"/>
                                  </p:stCondLst>
                                  <p:childTnLst>
                                    <p:set>
                                      <p:cBhvr>
                                        <p:cTn id="122" dur="1" fill="hold">
                                          <p:stCondLst>
                                            <p:cond delay="0"/>
                                          </p:stCondLst>
                                        </p:cTn>
                                        <p:tgtEl>
                                          <p:spTgt spid="153"/>
                                        </p:tgtEl>
                                        <p:attrNameLst>
                                          <p:attrName>style.visibility</p:attrName>
                                        </p:attrNameLst>
                                      </p:cBhvr>
                                      <p:to>
                                        <p:strVal val="hidden"/>
                                      </p:to>
                                    </p:set>
                                  </p:childTnLst>
                                </p:cTn>
                              </p:par>
                            </p:childTnLst>
                          </p:cTn>
                        </p:par>
                        <p:par>
                          <p:cTn id="123" fill="hold">
                            <p:stCondLst>
                              <p:cond delay="13000"/>
                            </p:stCondLst>
                            <p:childTnLst>
                              <p:par>
                                <p:cTn id="124" presetID="1" presetClass="entr" presetSubtype="0" fill="hold" nodeType="afterEffect">
                                  <p:stCondLst>
                                    <p:cond delay="0"/>
                                  </p:stCondLst>
                                  <p:childTnLst>
                                    <p:set>
                                      <p:cBhvr>
                                        <p:cTn id="125" dur="1" fill="hold">
                                          <p:stCondLst>
                                            <p:cond delay="0"/>
                                          </p:stCondLst>
                                        </p:cTn>
                                        <p:tgtEl>
                                          <p:spTgt spid="158"/>
                                        </p:tgtEl>
                                        <p:attrNameLst>
                                          <p:attrName>style.visibility</p:attrName>
                                        </p:attrNameLst>
                                      </p:cBhvr>
                                      <p:to>
                                        <p:strVal val="visible"/>
                                      </p:to>
                                    </p:set>
                                  </p:childTnLst>
                                </p:cTn>
                              </p:par>
                              <p:par>
                                <p:cTn id="126" presetID="1" presetClass="entr" presetSubtype="0" fill="hold" nodeType="withEffect">
                                  <p:stCondLst>
                                    <p:cond delay="0"/>
                                  </p:stCondLst>
                                  <p:childTnLst>
                                    <p:set>
                                      <p:cBhvr>
                                        <p:cTn id="127" dur="1" fill="hold">
                                          <p:stCondLst>
                                            <p:cond delay="0"/>
                                          </p:stCondLst>
                                        </p:cTn>
                                        <p:tgtEl>
                                          <p:spTgt spid="156"/>
                                        </p:tgtEl>
                                        <p:attrNameLst>
                                          <p:attrName>style.visibility</p:attrName>
                                        </p:attrNameLst>
                                      </p:cBhvr>
                                      <p:to>
                                        <p:strVal val="visible"/>
                                      </p:to>
                                    </p:set>
                                  </p:childTnLst>
                                </p:cTn>
                              </p:par>
                            </p:childTnLst>
                          </p:cTn>
                        </p:par>
                        <p:par>
                          <p:cTn id="128" fill="hold">
                            <p:stCondLst>
                              <p:cond delay="13000"/>
                            </p:stCondLst>
                            <p:childTnLst>
                              <p:par>
                                <p:cTn id="129" presetID="1" presetClass="exit" presetSubtype="0" fill="hold" nodeType="afterEffect">
                                  <p:stCondLst>
                                    <p:cond delay="1000"/>
                                  </p:stCondLst>
                                  <p:childTnLst>
                                    <p:set>
                                      <p:cBhvr>
                                        <p:cTn id="130" dur="1" fill="hold">
                                          <p:stCondLst>
                                            <p:cond delay="0"/>
                                          </p:stCondLst>
                                        </p:cTn>
                                        <p:tgtEl>
                                          <p:spTgt spid="158"/>
                                        </p:tgtEl>
                                        <p:attrNameLst>
                                          <p:attrName>style.visibility</p:attrName>
                                        </p:attrNameLst>
                                      </p:cBhvr>
                                      <p:to>
                                        <p:strVal val="hidden"/>
                                      </p:to>
                                    </p:set>
                                  </p:childTnLst>
                                </p:cTn>
                              </p:par>
                              <p:par>
                                <p:cTn id="131" presetID="1" presetClass="exit" presetSubtype="0" fill="hold" nodeType="withEffect">
                                  <p:stCondLst>
                                    <p:cond delay="1000"/>
                                  </p:stCondLst>
                                  <p:childTnLst>
                                    <p:set>
                                      <p:cBhvr>
                                        <p:cTn id="132" dur="1" fill="hold">
                                          <p:stCondLst>
                                            <p:cond delay="0"/>
                                          </p:stCondLst>
                                        </p:cTn>
                                        <p:tgtEl>
                                          <p:spTgt spid="156"/>
                                        </p:tgtEl>
                                        <p:attrNameLst>
                                          <p:attrName>style.visibility</p:attrName>
                                        </p:attrNameLst>
                                      </p:cBhvr>
                                      <p:to>
                                        <p:strVal val="hidden"/>
                                      </p:to>
                                    </p:set>
                                  </p:childTnLst>
                                </p:cTn>
                              </p:par>
                              <p:par>
                                <p:cTn id="133" presetID="1" presetClass="entr" presetSubtype="0" fill="hold" nodeType="withEffect">
                                  <p:stCondLst>
                                    <p:cond delay="1000"/>
                                  </p:stCondLst>
                                  <p:childTnLst>
                                    <p:set>
                                      <p:cBhvr>
                                        <p:cTn id="134" dur="1" fill="hold">
                                          <p:stCondLst>
                                            <p:cond delay="0"/>
                                          </p:stCondLst>
                                        </p:cTn>
                                        <p:tgtEl>
                                          <p:spTgt spid="159"/>
                                        </p:tgtEl>
                                        <p:attrNameLst>
                                          <p:attrName>style.visibility</p:attrName>
                                        </p:attrNameLst>
                                      </p:cBhvr>
                                      <p:to>
                                        <p:strVal val="visible"/>
                                      </p:to>
                                    </p:set>
                                  </p:childTnLst>
                                </p:cTn>
                              </p:par>
                            </p:childTnLst>
                          </p:cTn>
                        </p:par>
                        <p:par>
                          <p:cTn id="135" fill="hold">
                            <p:stCondLst>
                              <p:cond delay="14000"/>
                            </p:stCondLst>
                            <p:childTnLst>
                              <p:par>
                                <p:cTn id="136" presetID="1" presetClass="exit" presetSubtype="0" fill="hold" nodeType="afterEffect">
                                  <p:stCondLst>
                                    <p:cond delay="1000"/>
                                  </p:stCondLst>
                                  <p:childTnLst>
                                    <p:set>
                                      <p:cBhvr>
                                        <p:cTn id="137" dur="1" fill="hold">
                                          <p:stCondLst>
                                            <p:cond delay="0"/>
                                          </p:stCondLst>
                                        </p:cTn>
                                        <p:tgtEl>
                                          <p:spTgt spid="159"/>
                                        </p:tgtEl>
                                        <p:attrNameLst>
                                          <p:attrName>style.visibility</p:attrName>
                                        </p:attrNameLst>
                                      </p:cBhvr>
                                      <p:to>
                                        <p:strVal val="hidden"/>
                                      </p:to>
                                    </p:set>
                                  </p:childTnLst>
                                </p:cTn>
                              </p:par>
                              <p:par>
                                <p:cTn id="138" presetID="1" presetClass="entr" presetSubtype="0" fill="hold" nodeType="withEffect">
                                  <p:stCondLst>
                                    <p:cond delay="0"/>
                                  </p:stCondLst>
                                  <p:childTnLst>
                                    <p:set>
                                      <p:cBhvr>
                                        <p:cTn id="139" dur="1" fill="hold">
                                          <p:stCondLst>
                                            <p:cond delay="0"/>
                                          </p:stCondLst>
                                        </p:cTn>
                                        <p:tgtEl>
                                          <p:spTgt spid="160"/>
                                        </p:tgtEl>
                                        <p:attrNameLst>
                                          <p:attrName>style.visibility</p:attrName>
                                        </p:attrNameLst>
                                      </p:cBhvr>
                                      <p:to>
                                        <p:strVal val="visible"/>
                                      </p:to>
                                    </p:set>
                                  </p:childTnLst>
                                </p:cTn>
                              </p:par>
                              <p:par>
                                <p:cTn id="140" presetID="1" presetClass="exit" presetSubtype="0" fill="hold" nodeType="withEffect">
                                  <p:stCondLst>
                                    <p:cond delay="1000"/>
                                  </p:stCondLst>
                                  <p:childTnLst>
                                    <p:set>
                                      <p:cBhvr>
                                        <p:cTn id="141" dur="1" fill="hold">
                                          <p:stCondLst>
                                            <p:cond delay="0"/>
                                          </p:stCondLst>
                                        </p:cTn>
                                        <p:tgtEl>
                                          <p:spTgt spid="160"/>
                                        </p:tgtEl>
                                        <p:attrNameLst>
                                          <p:attrName>style.visibility</p:attrName>
                                        </p:attrNameLst>
                                      </p:cBhvr>
                                      <p:to>
                                        <p:strVal val="hidden"/>
                                      </p:to>
                                    </p:set>
                                  </p:childTnLst>
                                </p:cTn>
                              </p:par>
                            </p:childTnLst>
                          </p:cTn>
                        </p:par>
                        <p:par>
                          <p:cTn id="142" fill="hold">
                            <p:stCondLst>
                              <p:cond delay="15000"/>
                            </p:stCondLst>
                            <p:childTnLst>
                              <p:par>
                                <p:cTn id="143" presetID="1" presetClass="entr" presetSubtype="0" fill="hold" nodeType="afterEffect">
                                  <p:stCondLst>
                                    <p:cond delay="0"/>
                                  </p:stCondLst>
                                  <p:childTnLst>
                                    <p:set>
                                      <p:cBhvr>
                                        <p:cTn id="144" dur="1" fill="hold">
                                          <p:stCondLst>
                                            <p:cond delay="0"/>
                                          </p:stCondLst>
                                        </p:cTn>
                                        <p:tgtEl>
                                          <p:spTgt spid="165"/>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163"/>
                                        </p:tgtEl>
                                        <p:attrNameLst>
                                          <p:attrName>style.visibility</p:attrName>
                                        </p:attrNameLst>
                                      </p:cBhvr>
                                      <p:to>
                                        <p:strVal val="visible"/>
                                      </p:to>
                                    </p:set>
                                  </p:childTnLst>
                                </p:cTn>
                              </p:par>
                            </p:childTnLst>
                          </p:cTn>
                        </p:par>
                        <p:par>
                          <p:cTn id="147" fill="hold">
                            <p:stCondLst>
                              <p:cond delay="15000"/>
                            </p:stCondLst>
                            <p:childTnLst>
                              <p:par>
                                <p:cTn id="148" presetID="1" presetClass="exit" presetSubtype="0" fill="hold" nodeType="afterEffect">
                                  <p:stCondLst>
                                    <p:cond delay="1000"/>
                                  </p:stCondLst>
                                  <p:childTnLst>
                                    <p:set>
                                      <p:cBhvr>
                                        <p:cTn id="149" dur="1" fill="hold">
                                          <p:stCondLst>
                                            <p:cond delay="0"/>
                                          </p:stCondLst>
                                        </p:cTn>
                                        <p:tgtEl>
                                          <p:spTgt spid="165"/>
                                        </p:tgtEl>
                                        <p:attrNameLst>
                                          <p:attrName>style.visibility</p:attrName>
                                        </p:attrNameLst>
                                      </p:cBhvr>
                                      <p:to>
                                        <p:strVal val="hidden"/>
                                      </p:to>
                                    </p:set>
                                  </p:childTnLst>
                                </p:cTn>
                              </p:par>
                              <p:par>
                                <p:cTn id="150" presetID="1" presetClass="exit" presetSubtype="0" fill="hold" nodeType="withEffect">
                                  <p:stCondLst>
                                    <p:cond delay="1000"/>
                                  </p:stCondLst>
                                  <p:childTnLst>
                                    <p:set>
                                      <p:cBhvr>
                                        <p:cTn id="151" dur="1" fill="hold">
                                          <p:stCondLst>
                                            <p:cond delay="0"/>
                                          </p:stCondLst>
                                        </p:cTn>
                                        <p:tgtEl>
                                          <p:spTgt spid="163"/>
                                        </p:tgtEl>
                                        <p:attrNameLst>
                                          <p:attrName>style.visibility</p:attrName>
                                        </p:attrNameLst>
                                      </p:cBhvr>
                                      <p:to>
                                        <p:strVal val="hidden"/>
                                      </p:to>
                                    </p:set>
                                  </p:childTnLst>
                                </p:cTn>
                              </p:par>
                              <p:par>
                                <p:cTn id="152" presetID="1" presetClass="entr" presetSubtype="0" fill="hold" nodeType="withEffect">
                                  <p:stCondLst>
                                    <p:cond delay="1000"/>
                                  </p:stCondLst>
                                  <p:childTnLst>
                                    <p:set>
                                      <p:cBhvr>
                                        <p:cTn id="153" dur="1" fill="hold">
                                          <p:stCondLst>
                                            <p:cond delay="0"/>
                                          </p:stCondLst>
                                        </p:cTn>
                                        <p:tgtEl>
                                          <p:spTgt spid="166"/>
                                        </p:tgtEl>
                                        <p:attrNameLst>
                                          <p:attrName>style.visibility</p:attrName>
                                        </p:attrNameLst>
                                      </p:cBhvr>
                                      <p:to>
                                        <p:strVal val="visible"/>
                                      </p:to>
                                    </p:set>
                                  </p:childTnLst>
                                </p:cTn>
                              </p:par>
                            </p:childTnLst>
                          </p:cTn>
                        </p:par>
                        <p:par>
                          <p:cTn id="154" fill="hold">
                            <p:stCondLst>
                              <p:cond delay="16000"/>
                            </p:stCondLst>
                            <p:childTnLst>
                              <p:par>
                                <p:cTn id="155" presetID="1" presetClass="exit" presetSubtype="0" fill="hold" nodeType="afterEffect">
                                  <p:stCondLst>
                                    <p:cond delay="1000"/>
                                  </p:stCondLst>
                                  <p:childTnLst>
                                    <p:set>
                                      <p:cBhvr>
                                        <p:cTn id="156" dur="1" fill="hold">
                                          <p:stCondLst>
                                            <p:cond delay="0"/>
                                          </p:stCondLst>
                                        </p:cTn>
                                        <p:tgtEl>
                                          <p:spTgt spid="1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6054A-C86C-5A53-0053-B4A40F1E51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08136E-D755-ACDC-4A33-26B0493FA8CE}"/>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5874B73C-70A5-80EF-C07E-A36C0BE8DFD2}"/>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4A86ABCB-AA40-DAB9-BD1F-8C4C308F6A0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1AA6EB0E-22E6-6BA1-76B7-F2F94F40D4AC}"/>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6" name="Content Placeholder 1">
            <a:extLst>
              <a:ext uri="{FF2B5EF4-FFF2-40B4-BE49-F238E27FC236}">
                <a16:creationId xmlns:a16="http://schemas.microsoft.com/office/drawing/2014/main" id="{45ACD7AC-2563-AEC2-88AC-C1B75833FD24}"/>
              </a:ext>
            </a:extLst>
          </p:cNvPr>
          <p:cNvSpPr txBox="1">
            <a:spLocks/>
          </p:cNvSpPr>
          <p:nvPr/>
        </p:nvSpPr>
        <p:spPr>
          <a:xfrm>
            <a:off x="407986" y="973873"/>
            <a:ext cx="4187065"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 </a:t>
            </a:r>
          </a:p>
          <a:p>
            <a:pPr marL="667050" lvl="2" indent="-342900"/>
            <a:r>
              <a:rPr lang="en-US" dirty="0"/>
              <a:t>16 levels bring 4 bits of resolution</a:t>
            </a:r>
          </a:p>
          <a:p>
            <a:pPr marL="342900" lvl="1" indent="-342900"/>
            <a:r>
              <a:rPr lang="en-US" dirty="0"/>
              <a:t>A flavor of delta sigma modulation (</a:t>
            </a:r>
            <a:r>
              <a:rPr lang="en-US" dirty="0">
                <a:solidFill>
                  <a:schemeClr val="tx2"/>
                </a:solidFill>
              </a:rPr>
              <a:t>DSM)</a:t>
            </a:r>
            <a:endParaRPr lang="en-US" dirty="0"/>
          </a:p>
          <a:p>
            <a:pPr marL="667050" lvl="2" indent="-342900"/>
            <a:r>
              <a:rPr lang="en-US" dirty="0"/>
              <a:t>additional 12 bits</a:t>
            </a:r>
          </a:p>
          <a:p>
            <a:pPr marL="342900" lvl="1" indent="-342900"/>
            <a:r>
              <a:rPr lang="en-US" sz="1700" dirty="0"/>
              <a:t>Dynamic element matching (</a:t>
            </a:r>
            <a:r>
              <a:rPr lang="en-US" sz="1700" dirty="0">
                <a:solidFill>
                  <a:schemeClr val="tx2"/>
                </a:solidFill>
              </a:rPr>
              <a:t>DEM</a:t>
            </a:r>
            <a:r>
              <a:rPr lang="en-US" sz="1700" dirty="0"/>
              <a:t>)</a:t>
            </a:r>
          </a:p>
          <a:p>
            <a:pPr marL="667050" lvl="2" indent="-342900"/>
            <a:r>
              <a:rPr lang="en-US" sz="1600" dirty="0"/>
              <a:t>Circulating the outputs to average out the resistance</a:t>
            </a:r>
          </a:p>
          <a:p>
            <a:pPr marL="342900" lvl="1" indent="-342900"/>
            <a:r>
              <a:rPr lang="en-US" sz="1700" b="1" dirty="0"/>
              <a:t>DAC Requirements</a:t>
            </a:r>
          </a:p>
          <a:p>
            <a:pPr marL="667050" lvl="2" indent="-342900"/>
            <a:r>
              <a:rPr lang="en-US" sz="1600" dirty="0"/>
              <a:t>100uW resolution</a:t>
            </a:r>
          </a:p>
          <a:p>
            <a:pPr marL="667050" lvl="2" indent="-342900"/>
            <a:r>
              <a:rPr lang="en-US" sz="1600" dirty="0"/>
              <a:t>About 9.6 bits</a:t>
            </a:r>
          </a:p>
          <a:p>
            <a:pPr marL="667050" lvl="2" indent="-342900"/>
            <a:r>
              <a:rPr lang="en-US" sz="1600" dirty="0"/>
              <a:t>0-80mW range</a:t>
            </a:r>
          </a:p>
          <a:p>
            <a:pPr marL="667050" lvl="2" indent="-342900"/>
            <a:r>
              <a:rPr lang="en-US" sz="1600" dirty="0"/>
              <a:t>Monotonic transfer function</a:t>
            </a:r>
          </a:p>
          <a:p>
            <a:pPr marL="991050" lvl="3" indent="-342900"/>
            <a:r>
              <a:rPr lang="en-US" sz="1500" dirty="0"/>
              <a:t>To be ensured by DEM</a:t>
            </a:r>
            <a:endParaRPr lang="en-US" sz="1700" b="1" dirty="0"/>
          </a:p>
          <a:p>
            <a:pPr marL="0" lvl="1" indent="0">
              <a:buNone/>
            </a:pPr>
            <a:endParaRPr lang="en-US" sz="1700" dirty="0"/>
          </a:p>
          <a:p>
            <a:pPr marL="0" lvl="1" indent="0">
              <a:buNone/>
            </a:pPr>
            <a:endParaRPr lang="en-US" sz="1700" b="1" dirty="0"/>
          </a:p>
          <a:p>
            <a:pPr marL="342900" lvl="1" indent="-342900"/>
            <a:endParaRPr lang="en-US" sz="1700" b="1" dirty="0"/>
          </a:p>
          <a:p>
            <a:pPr marL="342900" lvl="1" indent="-342900"/>
            <a:endParaRPr lang="en-US" sz="1700" b="1" dirty="0"/>
          </a:p>
        </p:txBody>
      </p:sp>
      <p:pic>
        <p:nvPicPr>
          <p:cNvPr id="10" name="Graphic 9">
            <a:extLst>
              <a:ext uri="{FF2B5EF4-FFF2-40B4-BE49-F238E27FC236}">
                <a16:creationId xmlns:a16="http://schemas.microsoft.com/office/drawing/2014/main" id="{80DA45A8-BAD2-7499-451A-4C04AC608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23840" y="-27339"/>
            <a:ext cx="1768160" cy="1114477"/>
          </a:xfrm>
          <a:prstGeom prst="rect">
            <a:avLst/>
          </a:prstGeom>
        </p:spPr>
      </p:pic>
      <p:pic>
        <p:nvPicPr>
          <p:cNvPr id="11" name="Graphic 10">
            <a:extLst>
              <a:ext uri="{FF2B5EF4-FFF2-40B4-BE49-F238E27FC236}">
                <a16:creationId xmlns:a16="http://schemas.microsoft.com/office/drawing/2014/main" id="{423709FA-B494-5266-0B86-551A353C2D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493893" y="591297"/>
            <a:ext cx="495841" cy="495841"/>
          </a:xfrm>
          <a:prstGeom prst="rect">
            <a:avLst/>
          </a:prstGeom>
        </p:spPr>
      </p:pic>
      <p:pic>
        <p:nvPicPr>
          <p:cNvPr id="14" name="Picture 13">
            <a:extLst>
              <a:ext uri="{FF2B5EF4-FFF2-40B4-BE49-F238E27FC236}">
                <a16:creationId xmlns:a16="http://schemas.microsoft.com/office/drawing/2014/main" id="{4CE84C3D-DAF6-DD97-1086-7A58D48EC28C}"/>
              </a:ext>
            </a:extLst>
          </p:cNvPr>
          <p:cNvPicPr>
            <a:picLocks noChangeAspect="1"/>
          </p:cNvPicPr>
          <p:nvPr/>
        </p:nvPicPr>
        <p:blipFill>
          <a:blip r:embed="rId6"/>
          <a:stretch>
            <a:fillRect/>
          </a:stretch>
        </p:blipFill>
        <p:spPr>
          <a:xfrm>
            <a:off x="5817803" y="-63453"/>
            <a:ext cx="2284112" cy="1459025"/>
          </a:xfrm>
          <a:prstGeom prst="rect">
            <a:avLst/>
          </a:prstGeom>
        </p:spPr>
      </p:pic>
      <p:pic>
        <p:nvPicPr>
          <p:cNvPr id="15" name="Graphic 14">
            <a:extLst>
              <a:ext uri="{FF2B5EF4-FFF2-40B4-BE49-F238E27FC236}">
                <a16:creationId xmlns:a16="http://schemas.microsoft.com/office/drawing/2014/main" id="{5BBBB159-3E45-943F-6C54-57EF517594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07834" y="2479108"/>
            <a:ext cx="5534025" cy="3724275"/>
          </a:xfrm>
          <a:prstGeom prst="rect">
            <a:avLst/>
          </a:prstGeom>
        </p:spPr>
      </p:pic>
    </p:spTree>
    <p:extLst>
      <p:ext uri="{BB962C8B-B14F-4D97-AF65-F5344CB8AC3E}">
        <p14:creationId xmlns:p14="http://schemas.microsoft.com/office/powerpoint/2010/main" val="2664213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 name="Graphic 101">
            <a:extLst>
              <a:ext uri="{FF2B5EF4-FFF2-40B4-BE49-F238E27FC236}">
                <a16:creationId xmlns:a16="http://schemas.microsoft.com/office/drawing/2014/main" id="{D5480A1E-57E6-139B-C56A-47A77DB04F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22" name="Graphic 21">
            <a:extLst>
              <a:ext uri="{FF2B5EF4-FFF2-40B4-BE49-F238E27FC236}">
                <a16:creationId xmlns:a16="http://schemas.microsoft.com/office/drawing/2014/main" id="{88060688-D352-19EA-01FE-87D29357E7F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pic>
        <p:nvPicPr>
          <p:cNvPr id="16" name="Graphic 15">
            <a:extLst>
              <a:ext uri="{FF2B5EF4-FFF2-40B4-BE49-F238E27FC236}">
                <a16:creationId xmlns:a16="http://schemas.microsoft.com/office/drawing/2014/main" id="{BDCD457B-C789-049E-7209-D795D0AABD8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1566" y="3705512"/>
            <a:ext cx="550936" cy="398645"/>
          </a:xfrm>
          <a:prstGeom prst="rect">
            <a:avLst/>
          </a:prstGeom>
        </p:spPr>
      </p:pic>
      <p:sp>
        <p:nvSpPr>
          <p:cNvPr id="3" name="Title 2">
            <a:extLst>
              <a:ext uri="{FF2B5EF4-FFF2-40B4-BE49-F238E27FC236}">
                <a16:creationId xmlns:a16="http://schemas.microsoft.com/office/drawing/2014/main" id="{98C01C77-004F-3E43-AFC1-5925D4667B37}"/>
              </a:ext>
            </a:extLst>
          </p:cNvPr>
          <p:cNvSpPr>
            <a:spLocks noGrp="1"/>
          </p:cNvSpPr>
          <p:nvPr>
            <p:ph type="title"/>
          </p:nvPr>
        </p:nvSpPr>
        <p:spPr>
          <a:xfrm>
            <a:off x="407989" y="373593"/>
            <a:ext cx="2342140" cy="552460"/>
          </a:xfrm>
        </p:spPr>
        <p:txBody>
          <a:bodyPr/>
          <a:lstStyle/>
          <a:p>
            <a:r>
              <a:rPr lang="en-US" dirty="0"/>
              <a:t>Micro-ring</a:t>
            </a:r>
            <a:endParaRPr lang="en-GB" dirty="0"/>
          </a:p>
        </p:txBody>
      </p:sp>
      <p:sp>
        <p:nvSpPr>
          <p:cNvPr id="4" name="Date Placeholder 3">
            <a:extLst>
              <a:ext uri="{FF2B5EF4-FFF2-40B4-BE49-F238E27FC236}">
                <a16:creationId xmlns:a16="http://schemas.microsoft.com/office/drawing/2014/main" id="{86089E2F-E71C-A553-5B74-93F1926CE96D}"/>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15ED4D77-EB2B-508F-7405-5A02C7F4FE23}"/>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4C99E383-939E-EDBC-F018-3289B8F3D565}"/>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40" name="Graphic 39">
            <a:extLst>
              <a:ext uri="{FF2B5EF4-FFF2-40B4-BE49-F238E27FC236}">
                <a16:creationId xmlns:a16="http://schemas.microsoft.com/office/drawing/2014/main" id="{3F4136A1-0141-295E-2B35-BC0E094DAFE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02925" y="2322409"/>
            <a:ext cx="359677" cy="326979"/>
          </a:xfrm>
          <a:prstGeom prst="rect">
            <a:avLst/>
          </a:prstGeom>
        </p:spPr>
      </p:pic>
      <p:pic>
        <p:nvPicPr>
          <p:cNvPr id="41" name="Graphic 40">
            <a:extLst>
              <a:ext uri="{FF2B5EF4-FFF2-40B4-BE49-F238E27FC236}">
                <a16:creationId xmlns:a16="http://schemas.microsoft.com/office/drawing/2014/main" id="{A82288C0-3C7D-FD8C-96C2-57D7B45AA09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33245" y="2346778"/>
            <a:ext cx="359677" cy="326979"/>
          </a:xfrm>
          <a:prstGeom prst="rect">
            <a:avLst/>
          </a:prstGeom>
        </p:spPr>
      </p:pic>
      <p:pic>
        <p:nvPicPr>
          <p:cNvPr id="39" name="Graphic 38">
            <a:extLst>
              <a:ext uri="{FF2B5EF4-FFF2-40B4-BE49-F238E27FC236}">
                <a16:creationId xmlns:a16="http://schemas.microsoft.com/office/drawing/2014/main" id="{5FC94930-D298-8E47-167A-0EE37B0B85C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82336" y="2966048"/>
            <a:ext cx="359677" cy="59059"/>
          </a:xfrm>
          <a:prstGeom prst="rect">
            <a:avLst/>
          </a:prstGeom>
        </p:spPr>
      </p:pic>
      <p:pic>
        <p:nvPicPr>
          <p:cNvPr id="42" name="Graphic 41">
            <a:extLst>
              <a:ext uri="{FF2B5EF4-FFF2-40B4-BE49-F238E27FC236}">
                <a16:creationId xmlns:a16="http://schemas.microsoft.com/office/drawing/2014/main" id="{0F941757-5647-5C7E-59F2-D7FAFF7F105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82335" y="4048755"/>
            <a:ext cx="359677" cy="73123"/>
          </a:xfrm>
          <a:prstGeom prst="rect">
            <a:avLst/>
          </a:prstGeom>
        </p:spPr>
      </p:pic>
      <p:pic>
        <p:nvPicPr>
          <p:cNvPr id="52" name="Graphic 51">
            <a:extLst>
              <a:ext uri="{FF2B5EF4-FFF2-40B4-BE49-F238E27FC236}">
                <a16:creationId xmlns:a16="http://schemas.microsoft.com/office/drawing/2014/main" id="{627521CE-F140-6C44-1047-71F0E74E17F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055708" y="3110103"/>
            <a:ext cx="1350963" cy="649300"/>
          </a:xfrm>
          <a:prstGeom prst="rect">
            <a:avLst/>
          </a:prstGeom>
        </p:spPr>
      </p:pic>
      <p:pic>
        <p:nvPicPr>
          <p:cNvPr id="92" name="Graphic 91">
            <a:extLst>
              <a:ext uri="{FF2B5EF4-FFF2-40B4-BE49-F238E27FC236}">
                <a16:creationId xmlns:a16="http://schemas.microsoft.com/office/drawing/2014/main" id="{70EBB512-39CF-6A8A-E954-E60FBADF289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61639" y="2485898"/>
            <a:ext cx="359677" cy="326979"/>
          </a:xfrm>
          <a:prstGeom prst="rect">
            <a:avLst/>
          </a:prstGeom>
        </p:spPr>
      </p:pic>
      <p:pic>
        <p:nvPicPr>
          <p:cNvPr id="59" name="Graphic 58">
            <a:extLst>
              <a:ext uri="{FF2B5EF4-FFF2-40B4-BE49-F238E27FC236}">
                <a16:creationId xmlns:a16="http://schemas.microsoft.com/office/drawing/2014/main" id="{25155933-6AED-3B76-4CD6-BADD81E6611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91959" y="2390924"/>
            <a:ext cx="359677" cy="326979"/>
          </a:xfrm>
          <a:prstGeom prst="rect">
            <a:avLst/>
          </a:prstGeom>
        </p:spPr>
      </p:pic>
      <p:pic>
        <p:nvPicPr>
          <p:cNvPr id="93" name="Graphic 92">
            <a:extLst>
              <a:ext uri="{FF2B5EF4-FFF2-40B4-BE49-F238E27FC236}">
                <a16:creationId xmlns:a16="http://schemas.microsoft.com/office/drawing/2014/main" id="{7DF58F2B-B3DA-ED80-35FF-25796732FD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82336" y="3949161"/>
            <a:ext cx="359677" cy="251093"/>
          </a:xfrm>
          <a:prstGeom prst="rect">
            <a:avLst/>
          </a:prstGeom>
        </p:spPr>
      </p:pic>
      <p:pic>
        <p:nvPicPr>
          <p:cNvPr id="60" name="Graphic 59">
            <a:extLst>
              <a:ext uri="{FF2B5EF4-FFF2-40B4-BE49-F238E27FC236}">
                <a16:creationId xmlns:a16="http://schemas.microsoft.com/office/drawing/2014/main" id="{62FBEFA0-53F6-D2F8-90C1-C2E7189033C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27206" y="2636578"/>
            <a:ext cx="359677" cy="73123"/>
          </a:xfrm>
          <a:prstGeom prst="rect">
            <a:avLst/>
          </a:prstGeom>
        </p:spPr>
      </p:pic>
      <p:pic>
        <p:nvPicPr>
          <p:cNvPr id="95" name="Graphic 94">
            <a:extLst>
              <a:ext uri="{FF2B5EF4-FFF2-40B4-BE49-F238E27FC236}">
                <a16:creationId xmlns:a16="http://schemas.microsoft.com/office/drawing/2014/main" id="{2CEC6E7C-1246-4094-871A-46C127834F0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5675" y="4024402"/>
            <a:ext cx="359677" cy="251093"/>
          </a:xfrm>
          <a:prstGeom prst="rect">
            <a:avLst/>
          </a:prstGeom>
        </p:spPr>
      </p:pic>
      <p:grpSp>
        <p:nvGrpSpPr>
          <p:cNvPr id="98" name="Group 97">
            <a:extLst>
              <a:ext uri="{FF2B5EF4-FFF2-40B4-BE49-F238E27FC236}">
                <a16:creationId xmlns:a16="http://schemas.microsoft.com/office/drawing/2014/main" id="{D816B825-EEE2-C5C3-05C1-A15C372F4EA9}"/>
              </a:ext>
            </a:extLst>
          </p:cNvPr>
          <p:cNvGrpSpPr/>
          <p:nvPr/>
        </p:nvGrpSpPr>
        <p:grpSpPr>
          <a:xfrm>
            <a:off x="5389330" y="2485898"/>
            <a:ext cx="675378" cy="609372"/>
            <a:chOff x="5362453" y="2257638"/>
            <a:chExt cx="675378" cy="609372"/>
          </a:xfrm>
        </p:grpSpPr>
        <p:sp>
          <p:nvSpPr>
            <p:cNvPr id="62" name="TextBox 61">
              <a:extLst>
                <a:ext uri="{FF2B5EF4-FFF2-40B4-BE49-F238E27FC236}">
                  <a16:creationId xmlns:a16="http://schemas.microsoft.com/office/drawing/2014/main" id="{7B188BB2-07A5-6C2C-AA5C-FF60027A2492}"/>
                </a:ext>
              </a:extLst>
            </p:cNvPr>
            <p:cNvSpPr txBox="1"/>
            <p:nvPr/>
          </p:nvSpPr>
          <p:spPr>
            <a:xfrm>
              <a:off x="5362453" y="2257638"/>
              <a:ext cx="675378" cy="276999"/>
            </a:xfrm>
            <a:prstGeom prst="rect">
              <a:avLst/>
            </a:prstGeom>
            <a:noFill/>
          </p:spPr>
          <p:txBody>
            <a:bodyPr wrap="none" lIns="0" tIns="0" rIns="0" bIns="0" rtlCol="0">
              <a:spAutoFit/>
            </a:bodyPr>
            <a:lstStyle/>
            <a:p>
              <a:pPr algn="l"/>
              <a:r>
                <a:rPr lang="en-US" dirty="0">
                  <a:solidFill>
                    <a:schemeClr val="tx2"/>
                  </a:solidFill>
                </a:rPr>
                <a:t>b’1100</a:t>
              </a:r>
              <a:endParaRPr lang="en-GB" dirty="0">
                <a:solidFill>
                  <a:schemeClr val="tx2"/>
                </a:solidFill>
              </a:endParaRPr>
            </a:p>
          </p:txBody>
        </p:sp>
        <p:sp>
          <p:nvSpPr>
            <p:cNvPr id="96" name="TextBox 95">
              <a:extLst>
                <a:ext uri="{FF2B5EF4-FFF2-40B4-BE49-F238E27FC236}">
                  <a16:creationId xmlns:a16="http://schemas.microsoft.com/office/drawing/2014/main" id="{B92C823F-7B9D-5536-2ED5-8E1723A153BD}"/>
                </a:ext>
              </a:extLst>
            </p:cNvPr>
            <p:cNvSpPr txBox="1"/>
            <p:nvPr/>
          </p:nvSpPr>
          <p:spPr>
            <a:xfrm>
              <a:off x="5442414" y="2590011"/>
              <a:ext cx="551433" cy="276999"/>
            </a:xfrm>
            <a:prstGeom prst="rect">
              <a:avLst/>
            </a:prstGeom>
            <a:noFill/>
          </p:spPr>
          <p:txBody>
            <a:bodyPr wrap="none" lIns="0" tIns="0" rIns="0" bIns="0" rtlCol="0">
              <a:spAutoFit/>
            </a:bodyPr>
            <a:lstStyle/>
            <a:p>
              <a:pPr algn="l"/>
              <a:r>
                <a:rPr lang="en-US" dirty="0">
                  <a:solidFill>
                    <a:schemeClr val="tx2"/>
                  </a:solidFill>
                </a:rPr>
                <a:t>Gbps</a:t>
              </a:r>
              <a:endParaRPr lang="en-GB" dirty="0">
                <a:solidFill>
                  <a:schemeClr val="tx2"/>
                </a:solidFill>
              </a:endParaRPr>
            </a:p>
          </p:txBody>
        </p:sp>
      </p:grpSp>
      <p:sp>
        <p:nvSpPr>
          <p:cNvPr id="97" name="TextBox 96">
            <a:extLst>
              <a:ext uri="{FF2B5EF4-FFF2-40B4-BE49-F238E27FC236}">
                <a16:creationId xmlns:a16="http://schemas.microsoft.com/office/drawing/2014/main" id="{011BB66D-705B-5776-0E37-1AD1D34E21D1}"/>
              </a:ext>
            </a:extLst>
          </p:cNvPr>
          <p:cNvSpPr txBox="1"/>
          <p:nvPr/>
        </p:nvSpPr>
        <p:spPr>
          <a:xfrm>
            <a:off x="566908" y="3372061"/>
            <a:ext cx="397545" cy="276999"/>
          </a:xfrm>
          <a:prstGeom prst="rect">
            <a:avLst/>
          </a:prstGeom>
          <a:noFill/>
        </p:spPr>
        <p:txBody>
          <a:bodyPr wrap="none" lIns="0" tIns="0" rIns="0" bIns="0" rtlCol="0">
            <a:spAutoFit/>
          </a:bodyPr>
          <a:lstStyle/>
          <a:p>
            <a:pPr algn="l"/>
            <a:r>
              <a:rPr lang="en-US" dirty="0">
                <a:solidFill>
                  <a:schemeClr val="tx2"/>
                </a:solidFill>
              </a:rPr>
              <a:t>kHz</a:t>
            </a:r>
            <a:endParaRPr lang="en-GB" dirty="0">
              <a:solidFill>
                <a:schemeClr val="tx2"/>
              </a:solidFill>
            </a:endParaRPr>
          </a:p>
        </p:txBody>
      </p:sp>
      <p:sp>
        <p:nvSpPr>
          <p:cNvPr id="2" name="Title 2">
            <a:extLst>
              <a:ext uri="{FF2B5EF4-FFF2-40B4-BE49-F238E27FC236}">
                <a16:creationId xmlns:a16="http://schemas.microsoft.com/office/drawing/2014/main" id="{ACD2CFDA-3B45-E05E-9A48-D319CA9CD2C8}"/>
              </a:ext>
            </a:extLst>
          </p:cNvPr>
          <p:cNvSpPr txBox="1">
            <a:spLocks/>
          </p:cNvSpPr>
          <p:nvPr/>
        </p:nvSpPr>
        <p:spPr>
          <a:xfrm>
            <a:off x="2750129" y="385660"/>
            <a:ext cx="2471591" cy="5719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Modulator</a:t>
            </a:r>
            <a:endParaRPr lang="en-GB" dirty="0"/>
          </a:p>
        </p:txBody>
      </p:sp>
      <p:sp>
        <p:nvSpPr>
          <p:cNvPr id="7" name="Title 2">
            <a:extLst>
              <a:ext uri="{FF2B5EF4-FFF2-40B4-BE49-F238E27FC236}">
                <a16:creationId xmlns:a16="http://schemas.microsoft.com/office/drawing/2014/main" id="{5EFC6610-24E4-B2CD-7B05-00EC573436C2}"/>
              </a:ext>
            </a:extLst>
          </p:cNvPr>
          <p:cNvSpPr txBox="1">
            <a:spLocks/>
          </p:cNvSpPr>
          <p:nvPr/>
        </p:nvSpPr>
        <p:spPr>
          <a:xfrm>
            <a:off x="2742784" y="389342"/>
            <a:ext cx="2534066" cy="5524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Resonator</a:t>
            </a:r>
            <a:endParaRPr lang="en-GB" dirty="0"/>
          </a:p>
        </p:txBody>
      </p:sp>
      <p:pic>
        <p:nvPicPr>
          <p:cNvPr id="13" name="Graphic 12">
            <a:extLst>
              <a:ext uri="{FF2B5EF4-FFF2-40B4-BE49-F238E27FC236}">
                <a16:creationId xmlns:a16="http://schemas.microsoft.com/office/drawing/2014/main" id="{D4862A92-38ED-B3A7-E31A-301497D878B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513483" y="5023038"/>
            <a:ext cx="381000" cy="571500"/>
          </a:xfrm>
          <a:prstGeom prst="rect">
            <a:avLst/>
          </a:prstGeom>
        </p:spPr>
      </p:pic>
      <p:pic>
        <p:nvPicPr>
          <p:cNvPr id="18" name="Graphic 17">
            <a:extLst>
              <a:ext uri="{FF2B5EF4-FFF2-40B4-BE49-F238E27FC236}">
                <a16:creationId xmlns:a16="http://schemas.microsoft.com/office/drawing/2014/main" id="{67469423-CD99-B564-52FE-93ABF2EDF9C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384203" y="3223472"/>
            <a:ext cx="593754" cy="468753"/>
          </a:xfrm>
          <a:prstGeom prst="rect">
            <a:avLst/>
          </a:prstGeom>
        </p:spPr>
      </p:pic>
      <p:sp>
        <p:nvSpPr>
          <p:cNvPr id="24" name="TextBox 23">
            <a:extLst>
              <a:ext uri="{FF2B5EF4-FFF2-40B4-BE49-F238E27FC236}">
                <a16:creationId xmlns:a16="http://schemas.microsoft.com/office/drawing/2014/main" id="{A24FC158-A111-1726-5E60-829907CDE439}"/>
              </a:ext>
            </a:extLst>
          </p:cNvPr>
          <p:cNvSpPr txBox="1"/>
          <p:nvPr/>
        </p:nvSpPr>
        <p:spPr>
          <a:xfrm>
            <a:off x="1552623" y="803302"/>
            <a:ext cx="692497" cy="276999"/>
          </a:xfrm>
          <a:prstGeom prst="rect">
            <a:avLst/>
          </a:prstGeom>
          <a:noFill/>
        </p:spPr>
        <p:txBody>
          <a:bodyPr wrap="none" lIns="0" tIns="0" rIns="0" bIns="0" rtlCol="0">
            <a:spAutoFit/>
          </a:bodyPr>
          <a:lstStyle/>
          <a:p>
            <a:r>
              <a:rPr lang="el-GR" dirty="0">
                <a:solidFill>
                  <a:srgbClr val="FF0000"/>
                </a:solidFill>
              </a:rPr>
              <a:t>λ</a:t>
            </a:r>
            <a:r>
              <a:rPr lang="en-US" dirty="0">
                <a:solidFill>
                  <a:srgbClr val="FF0000"/>
                </a:solidFill>
              </a:rPr>
              <a:t>-laser</a:t>
            </a:r>
            <a:endParaRPr lang="en-GB" dirty="0">
              <a:solidFill>
                <a:srgbClr val="FF0000"/>
              </a:solidFill>
            </a:endParaRPr>
          </a:p>
        </p:txBody>
      </p:sp>
      <p:pic>
        <p:nvPicPr>
          <p:cNvPr id="28" name="Graphic 27">
            <a:extLst>
              <a:ext uri="{FF2B5EF4-FFF2-40B4-BE49-F238E27FC236}">
                <a16:creationId xmlns:a16="http://schemas.microsoft.com/office/drawing/2014/main" id="{B779C482-89BC-A62A-4677-A8D447C7D15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5208" y="894671"/>
            <a:ext cx="2552700" cy="1504950"/>
          </a:xfrm>
          <a:prstGeom prst="rect">
            <a:avLst/>
          </a:prstGeom>
        </p:spPr>
      </p:pic>
      <p:pic>
        <p:nvPicPr>
          <p:cNvPr id="30" name="Graphic 29">
            <a:extLst>
              <a:ext uri="{FF2B5EF4-FFF2-40B4-BE49-F238E27FC236}">
                <a16:creationId xmlns:a16="http://schemas.microsoft.com/office/drawing/2014/main" id="{13B5724A-99F3-499F-F31A-BCE6D028D46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16200000">
            <a:off x="662579" y="2633501"/>
            <a:ext cx="133350" cy="285750"/>
          </a:xfrm>
          <a:prstGeom prst="rect">
            <a:avLst/>
          </a:prstGeom>
        </p:spPr>
      </p:pic>
      <p:pic>
        <p:nvPicPr>
          <p:cNvPr id="9" name="Graphic 8">
            <a:extLst>
              <a:ext uri="{FF2B5EF4-FFF2-40B4-BE49-F238E27FC236}">
                <a16:creationId xmlns:a16="http://schemas.microsoft.com/office/drawing/2014/main" id="{191609DF-DAEA-DAE0-F1EC-55577ECBBE9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5208" y="776560"/>
            <a:ext cx="7181850" cy="5362575"/>
          </a:xfrm>
          <a:prstGeom prst="rect">
            <a:avLst/>
          </a:prstGeom>
        </p:spPr>
      </p:pic>
      <p:pic>
        <p:nvPicPr>
          <p:cNvPr id="17" name="Graphic 16">
            <a:extLst>
              <a:ext uri="{FF2B5EF4-FFF2-40B4-BE49-F238E27FC236}">
                <a16:creationId xmlns:a16="http://schemas.microsoft.com/office/drawing/2014/main" id="{921641B0-C99D-E5C6-5EAB-3229978F96A3}"/>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75208" y="776560"/>
            <a:ext cx="7181850" cy="5372100"/>
          </a:xfrm>
          <a:prstGeom prst="rect">
            <a:avLst/>
          </a:prstGeom>
        </p:spPr>
      </p:pic>
      <p:pic>
        <p:nvPicPr>
          <p:cNvPr id="20" name="Graphic 19">
            <a:extLst>
              <a:ext uri="{FF2B5EF4-FFF2-40B4-BE49-F238E27FC236}">
                <a16:creationId xmlns:a16="http://schemas.microsoft.com/office/drawing/2014/main" id="{2C4C61B5-3002-F936-F396-DC95680FEE7E}"/>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75208" y="4641620"/>
            <a:ext cx="2876550" cy="1504950"/>
          </a:xfrm>
          <a:prstGeom prst="rect">
            <a:avLst/>
          </a:prstGeom>
        </p:spPr>
      </p:pic>
      <p:pic>
        <p:nvPicPr>
          <p:cNvPr id="23" name="Graphic 22">
            <a:extLst>
              <a:ext uri="{FF2B5EF4-FFF2-40B4-BE49-F238E27FC236}">
                <a16:creationId xmlns:a16="http://schemas.microsoft.com/office/drawing/2014/main" id="{E86A447B-23C0-24A9-243B-BB15A3AEDC19}"/>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4380508" y="776560"/>
            <a:ext cx="2876550" cy="1504950"/>
          </a:xfrm>
          <a:prstGeom prst="rect">
            <a:avLst/>
          </a:prstGeom>
        </p:spPr>
      </p:pic>
    </p:spTree>
    <p:extLst>
      <p:ext uri="{BB962C8B-B14F-4D97-AF65-F5344CB8AC3E}">
        <p14:creationId xmlns:p14="http://schemas.microsoft.com/office/powerpoint/2010/main" val="74311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9167E-6 5.55112E-17 L 0.18033 -0.00046 " pathEditMode="relative" rAng="0" ptsTypes="AA">
                                      <p:cBhvr>
                                        <p:cTn id="6" dur="2000" fill="hold"/>
                                        <p:tgtEl>
                                          <p:spTgt spid="40"/>
                                        </p:tgtEl>
                                        <p:attrNameLst>
                                          <p:attrName>ppt_x</p:attrName>
                                          <p:attrName>ppt_y</p:attrName>
                                        </p:attrNameLst>
                                      </p:cBhvr>
                                      <p:rCtr x="9010" y="-23"/>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3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path" presetSubtype="0" accel="50000" decel="50000" fill="hold" nodeType="clickEffect">
                                  <p:stCondLst>
                                    <p:cond delay="0"/>
                                  </p:stCondLst>
                                  <p:childTnLst>
                                    <p:animMotion origin="layout" path="M -1.66667E-6 4.44444E-6 C 0.02162 4.44444E-6 0.03959 0.02939 0.03959 0.06574 C 0.03959 0.10185 0.02162 0.13171 -1.66667E-6 0.13171 C -0.02174 0.13171 -0.03906 0.10185 -0.03906 0.06574 C -0.03906 0.02939 -0.02174 4.44444E-6 -1.66667E-6 4.44444E-6 Z " pathEditMode="relative" rAng="0" ptsTypes="AAAAA">
                                      <p:cBhvr>
                                        <p:cTn id="13" dur="2000" fill="hold"/>
                                        <p:tgtEl>
                                          <p:spTgt spid="39"/>
                                        </p:tgtEl>
                                        <p:attrNameLst>
                                          <p:attrName>ppt_x</p:attrName>
                                          <p:attrName>ppt_y</p:attrName>
                                        </p:attrNameLst>
                                      </p:cBhvr>
                                      <p:rCtr x="26" y="6574"/>
                                    </p:animMotion>
                                  </p:childTnLst>
                                </p:cTn>
                              </p:par>
                              <p:par>
                                <p:cTn id="14" presetID="42" presetClass="path" presetSubtype="0" accel="50000" decel="50000" fill="hold" nodeType="withEffect">
                                  <p:stCondLst>
                                    <p:cond delay="0"/>
                                  </p:stCondLst>
                                  <p:childTnLst>
                                    <p:animMotion origin="layout" path="M 0.18033 -0.00046 L 0.30507 -0.00046 " pathEditMode="relative" rAng="0" ptsTypes="AA">
                                      <p:cBhvr>
                                        <p:cTn id="15" dur="2000" fill="hold"/>
                                        <p:tgtEl>
                                          <p:spTgt spid="40"/>
                                        </p:tgtEl>
                                        <p:attrNameLst>
                                          <p:attrName>ppt_x</p:attrName>
                                          <p:attrName>ppt_y</p:attrName>
                                        </p:attrNameLst>
                                      </p:cBhvr>
                                      <p:rCtr x="6237" y="0"/>
                                    </p:animMotion>
                                  </p:childTnLst>
                                </p:cTn>
                              </p:par>
                              <p:par>
                                <p:cTn id="16" presetID="1" presetClass="entr" presetSubtype="0" fill="hold" nodeType="withEffect">
                                  <p:stCondLst>
                                    <p:cond delay="0"/>
                                  </p:stCondLst>
                                  <p:childTnLst>
                                    <p:set>
                                      <p:cBhvr>
                                        <p:cTn id="17" dur="1" fill="hold">
                                          <p:stCondLst>
                                            <p:cond delay="0"/>
                                          </p:stCondLst>
                                        </p:cTn>
                                        <p:tgtEl>
                                          <p:spTgt spid="41"/>
                                        </p:tgtEl>
                                        <p:attrNameLst>
                                          <p:attrName>style.visibility</p:attrName>
                                        </p:attrNameLst>
                                      </p:cBhvr>
                                      <p:to>
                                        <p:strVal val="visible"/>
                                      </p:to>
                                    </p:set>
                                  </p:childTnLst>
                                </p:cTn>
                              </p:par>
                              <p:par>
                                <p:cTn id="18" presetID="42" presetClass="path" presetSubtype="0" accel="50000" decel="50000" fill="hold" nodeType="withEffect">
                                  <p:stCondLst>
                                    <p:cond delay="0"/>
                                  </p:stCondLst>
                                  <p:childTnLst>
                                    <p:animMotion origin="layout" path="M 8.33333E-7 -2.22222E-6 L 0.18034 -0.00046 " pathEditMode="relative" rAng="0" ptsTypes="AA">
                                      <p:cBhvr>
                                        <p:cTn id="19" dur="2000" fill="hold"/>
                                        <p:tgtEl>
                                          <p:spTgt spid="41"/>
                                        </p:tgtEl>
                                        <p:attrNameLst>
                                          <p:attrName>ppt_x</p:attrName>
                                          <p:attrName>ppt_y</p:attrName>
                                        </p:attrNameLst>
                                      </p:cBhvr>
                                      <p:rCtr x="9010" y="-23"/>
                                    </p:animMotion>
                                  </p:childTnLst>
                                </p:cTn>
                              </p:par>
                            </p:childTnLst>
                          </p:cTn>
                        </p:par>
                      </p:childTnLst>
                    </p:cTn>
                  </p:par>
                  <p:par>
                    <p:cTn id="20" fill="hold">
                      <p:stCondLst>
                        <p:cond delay="indefinite"/>
                      </p:stCondLst>
                      <p:childTnLst>
                        <p:par>
                          <p:cTn id="21" fill="hold">
                            <p:stCondLst>
                              <p:cond delay="0"/>
                            </p:stCondLst>
                            <p:childTnLst>
                              <p:par>
                                <p:cTn id="22" presetID="1" presetClass="path" presetSubtype="0" accel="50000" decel="50000" fill="hold" nodeType="clickEffect">
                                  <p:stCondLst>
                                    <p:cond delay="0"/>
                                  </p:stCondLst>
                                  <p:childTnLst>
                                    <p:animMotion origin="layout" path="M -1.25E-6 4.44444E-6 C 0.02096 4.44444E-6 0.03841 0.0287 0.03841 0.06458 C 0.03841 0.10046 0.02096 0.12986 -1.25E-6 0.12986 C -0.02109 0.12986 -0.03789 0.10046 -0.03789 0.06458 C -0.03789 0.0287 -0.02109 4.44444E-6 -1.25E-6 4.44444E-6 Z " pathEditMode="relative" rAng="0" ptsTypes="AAAAA">
                                      <p:cBhvr>
                                        <p:cTn id="23" dur="2000" fill="hold"/>
                                        <p:tgtEl>
                                          <p:spTgt spid="39"/>
                                        </p:tgtEl>
                                        <p:attrNameLst>
                                          <p:attrName>ppt_x</p:attrName>
                                          <p:attrName>ppt_y</p:attrName>
                                        </p:attrNameLst>
                                      </p:cBhvr>
                                      <p:rCtr x="26" y="6481"/>
                                    </p:animMotion>
                                  </p:childTnLst>
                                </p:cTn>
                              </p:par>
                              <p:par>
                                <p:cTn id="24" presetID="1" presetClass="entr" presetSubtype="0" fill="hold" nodeType="withEffect">
                                  <p:stCondLst>
                                    <p:cond delay="0"/>
                                  </p:stCondLst>
                                  <p:childTnLst>
                                    <p:set>
                                      <p:cBhvr>
                                        <p:cTn id="25" dur="1" fill="hold">
                                          <p:stCondLst>
                                            <p:cond delay="0"/>
                                          </p:stCondLst>
                                        </p:cTn>
                                        <p:tgtEl>
                                          <p:spTgt spid="92"/>
                                        </p:tgtEl>
                                        <p:attrNameLst>
                                          <p:attrName>style.visibility</p:attrName>
                                        </p:attrNameLst>
                                      </p:cBhvr>
                                      <p:to>
                                        <p:strVal val="visible"/>
                                      </p:to>
                                    </p:set>
                                  </p:childTnLst>
                                </p:cTn>
                              </p:par>
                              <p:par>
                                <p:cTn id="26" presetID="42" presetClass="path" presetSubtype="0" accel="50000" decel="50000" fill="hold" nodeType="withEffect">
                                  <p:stCondLst>
                                    <p:cond delay="0"/>
                                  </p:stCondLst>
                                  <p:childTnLst>
                                    <p:animMotion origin="layout" path="M 0.18034 -0.00046 L 0.30508 -0.00046 " pathEditMode="relative" rAng="0" ptsTypes="AA">
                                      <p:cBhvr>
                                        <p:cTn id="27" dur="2000" fill="hold"/>
                                        <p:tgtEl>
                                          <p:spTgt spid="41"/>
                                        </p:tgtEl>
                                        <p:attrNameLst>
                                          <p:attrName>ppt_x</p:attrName>
                                          <p:attrName>ppt_y</p:attrName>
                                        </p:attrNameLst>
                                      </p:cBhvr>
                                      <p:rCtr x="6237" y="0"/>
                                    </p:animMotion>
                                  </p:childTnLst>
                                </p:cTn>
                              </p:par>
                              <p:par>
                                <p:cTn id="28" presetID="1" presetClass="entr" presetSubtype="0" fill="hold" nodeType="withEffect">
                                  <p:stCondLst>
                                    <p:cond delay="700"/>
                                  </p:stCondLst>
                                  <p:childTnLst>
                                    <p:set>
                                      <p:cBhvr>
                                        <p:cTn id="29" dur="1" fill="hold">
                                          <p:stCondLst>
                                            <p:cond delay="0"/>
                                          </p:stCondLst>
                                        </p:cTn>
                                        <p:tgtEl>
                                          <p:spTgt spid="42"/>
                                        </p:tgtEl>
                                        <p:attrNameLst>
                                          <p:attrName>style.visibility</p:attrName>
                                        </p:attrNameLst>
                                      </p:cBhvr>
                                      <p:to>
                                        <p:strVal val="visible"/>
                                      </p:to>
                                    </p:set>
                                  </p:childTnLst>
                                </p:cTn>
                              </p:par>
                              <p:par>
                                <p:cTn id="30" presetID="42" presetClass="path" presetSubtype="0" accel="50000" decel="50000" fill="hold" nodeType="withEffect">
                                  <p:stCondLst>
                                    <p:cond delay="700"/>
                                  </p:stCondLst>
                                  <p:childTnLst>
                                    <p:animMotion origin="layout" path="M -2.91667E-6 -2.59259E-6 L 0.17826 -3.33333E-6 " pathEditMode="relative" rAng="0" ptsTypes="AA">
                                      <p:cBhvr>
                                        <p:cTn id="31" dur="2000" fill="hold"/>
                                        <p:tgtEl>
                                          <p:spTgt spid="92"/>
                                        </p:tgtEl>
                                        <p:attrNameLst>
                                          <p:attrName>ppt_x</p:attrName>
                                          <p:attrName>ppt_y</p:attrName>
                                        </p:attrNameLst>
                                      </p:cBhvr>
                                      <p:rCtr x="8919" y="-162"/>
                                    </p:animMotion>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0.00195 0.00209 L -0.22318 0.01088 " pathEditMode="relative" rAng="0" ptsTypes="AA">
                                      <p:cBhvr>
                                        <p:cTn id="35" dur="2000" fill="hold"/>
                                        <p:tgtEl>
                                          <p:spTgt spid="42"/>
                                        </p:tgtEl>
                                        <p:attrNameLst>
                                          <p:attrName>ppt_x</p:attrName>
                                          <p:attrName>ppt_y</p:attrName>
                                        </p:attrNameLst>
                                      </p:cBhvr>
                                      <p:rCtr x="-11068" y="440"/>
                                    </p:animMotion>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nodeType="clickEffect">
                                  <p:stCondLst>
                                    <p:cond delay="0"/>
                                  </p:stCondLst>
                                  <p:childTnLst>
                                    <p:set>
                                      <p:cBhvr>
                                        <p:cTn id="43" dur="1" fill="hold">
                                          <p:stCondLst>
                                            <p:cond delay="0"/>
                                          </p:stCondLst>
                                        </p:cTn>
                                        <p:tgtEl>
                                          <p:spTgt spid="9"/>
                                        </p:tgtEl>
                                        <p:attrNameLst>
                                          <p:attrName>style.visibility</p:attrName>
                                        </p:attrNameLst>
                                      </p:cBhvr>
                                      <p:to>
                                        <p:strVal val="hidden"/>
                                      </p:to>
                                    </p:set>
                                  </p:childTnLst>
                                </p:cTn>
                              </p:par>
                            </p:childTnLst>
                          </p:cTn>
                        </p:par>
                        <p:par>
                          <p:cTn id="44" fill="hold">
                            <p:stCondLst>
                              <p:cond delay="0"/>
                            </p:stCondLst>
                            <p:childTnLst>
                              <p:par>
                                <p:cTn id="45" presetID="1" presetClass="entr" presetSubtype="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hidden"/>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6" presetClass="emph" presetSubtype="0" fill="hold" nodeType="clickEffect">
                                  <p:stCondLst>
                                    <p:cond delay="0"/>
                                  </p:stCondLst>
                                  <p:childTnLst>
                                    <p:animScale>
                                      <p:cBhvr>
                                        <p:cTn id="57" dur="2000" fill="hold"/>
                                        <p:tgtEl>
                                          <p:spTgt spid="92"/>
                                        </p:tgtEl>
                                      </p:cBhvr>
                                      <p:by x="100000" y="25000"/>
                                    </p:animScale>
                                  </p:childTnLst>
                                </p:cTn>
                              </p:par>
                              <p:par>
                                <p:cTn id="58" presetID="6" presetClass="emph" presetSubtype="0" fill="hold" nodeType="withEffect">
                                  <p:stCondLst>
                                    <p:cond delay="0"/>
                                  </p:stCondLst>
                                  <p:childTnLst>
                                    <p:animScale>
                                      <p:cBhvr>
                                        <p:cTn id="59" dur="2000" fill="hold"/>
                                        <p:tgtEl>
                                          <p:spTgt spid="39"/>
                                        </p:tgtEl>
                                      </p:cBhvr>
                                      <p:by x="100000" y="400000"/>
                                    </p:animScale>
                                  </p:childTnLst>
                                </p:cTn>
                              </p:par>
                            </p:childTnLst>
                          </p:cTn>
                        </p:par>
                      </p:childTnLst>
                    </p:cTn>
                  </p:par>
                  <p:par>
                    <p:cTn id="60" fill="hold">
                      <p:stCondLst>
                        <p:cond delay="indefinite"/>
                      </p:stCondLst>
                      <p:childTnLst>
                        <p:par>
                          <p:cTn id="61" fill="hold">
                            <p:stCondLst>
                              <p:cond delay="0"/>
                            </p:stCondLst>
                            <p:childTnLst>
                              <p:par>
                                <p:cTn id="62" presetID="42" presetClass="path" presetSubtype="0" accel="50000" decel="50000" fill="hold" nodeType="clickEffect">
                                  <p:stCondLst>
                                    <p:cond delay="0"/>
                                  </p:stCondLst>
                                  <p:childTnLst>
                                    <p:animMotion origin="layout" path="M 0.17826 -2.59259E-6 L 0.30352 -2.59259E-6 " pathEditMode="relative" rAng="0" ptsTypes="AA">
                                      <p:cBhvr>
                                        <p:cTn id="63" dur="2000" fill="hold"/>
                                        <p:tgtEl>
                                          <p:spTgt spid="92"/>
                                        </p:tgtEl>
                                        <p:attrNameLst>
                                          <p:attrName>ppt_x</p:attrName>
                                          <p:attrName>ppt_y</p:attrName>
                                        </p:attrNameLst>
                                      </p:cBhvr>
                                      <p:rCtr x="6263" y="0"/>
                                    </p:animMotion>
                                  </p:childTnLst>
                                </p:cTn>
                              </p:par>
                              <p:par>
                                <p:cTn id="64" presetID="1" presetClass="path" presetSubtype="0" accel="50000" decel="50000" fill="hold" nodeType="withEffect">
                                  <p:stCondLst>
                                    <p:cond delay="0"/>
                                  </p:stCondLst>
                                  <p:childTnLst>
                                    <p:animMotion origin="layout" path="M -2.08333E-6 4.44444E-6 C 0.02149 4.44444E-6 0.03893 0.02893 0.03893 0.06481 C 0.03893 0.10069 0.02149 0.12986 -2.08333E-6 0.12986 C -0.02135 0.12986 -0.03867 0.10069 -0.03867 0.06481 C -0.03867 0.02893 -0.02135 4.44444E-6 -2.08333E-6 4.44444E-6 Z " pathEditMode="relative" rAng="0" ptsTypes="AAAAA">
                                      <p:cBhvr>
                                        <p:cTn id="65" dur="2000" fill="hold"/>
                                        <p:tgtEl>
                                          <p:spTgt spid="39"/>
                                        </p:tgtEl>
                                        <p:attrNameLst>
                                          <p:attrName>ppt_x</p:attrName>
                                          <p:attrName>ppt_y</p:attrName>
                                        </p:attrNameLst>
                                      </p:cBhvr>
                                      <p:rCtr x="13" y="6481"/>
                                    </p:animMotion>
                                  </p:childTnLst>
                                </p:cTn>
                              </p:par>
                              <p:par>
                                <p:cTn id="66" presetID="1" presetClass="entr" presetSubtype="0" fill="hold" nodeType="withEffect">
                                  <p:stCondLst>
                                    <p:cond delay="300"/>
                                  </p:stCondLst>
                                  <p:childTnLst>
                                    <p:set>
                                      <p:cBhvr>
                                        <p:cTn id="67" dur="1" fill="hold">
                                          <p:stCondLst>
                                            <p:cond delay="0"/>
                                          </p:stCondLst>
                                        </p:cTn>
                                        <p:tgtEl>
                                          <p:spTgt spid="93"/>
                                        </p:tgtEl>
                                        <p:attrNameLst>
                                          <p:attrName>style.visibility</p:attrName>
                                        </p:attrNameLst>
                                      </p:cBhvr>
                                      <p:to>
                                        <p:strVal val="visible"/>
                                      </p:to>
                                    </p:set>
                                  </p:childTnLst>
                                </p:cTn>
                              </p:par>
                              <p:par>
                                <p:cTn id="68" presetID="42" presetClass="path" presetSubtype="0" accel="50000" decel="50000" fill="hold" nodeType="withEffect">
                                  <p:stCondLst>
                                    <p:cond delay="600"/>
                                  </p:stCondLst>
                                  <p:childTnLst>
                                    <p:animMotion origin="layout" path="M 0.0013 0.00602 L -0.20911 0.00672 " pathEditMode="relative" rAng="0" ptsTypes="AA">
                                      <p:cBhvr>
                                        <p:cTn id="69" dur="2000" fill="hold"/>
                                        <p:tgtEl>
                                          <p:spTgt spid="93"/>
                                        </p:tgtEl>
                                        <p:attrNameLst>
                                          <p:attrName>ppt_x</p:attrName>
                                          <p:attrName>ppt_y</p:attrName>
                                        </p:attrNameLst>
                                      </p:cBhvr>
                                      <p:rCtr x="-10521" y="23"/>
                                    </p:animMotion>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59"/>
                                        </p:tgtEl>
                                        <p:attrNameLst>
                                          <p:attrName>style.visibility</p:attrName>
                                        </p:attrNameLst>
                                      </p:cBhvr>
                                      <p:to>
                                        <p:strVal val="visible"/>
                                      </p:to>
                                    </p:set>
                                  </p:childTnLst>
                                </p:cTn>
                              </p:par>
                              <p:par>
                                <p:cTn id="74" presetID="42" presetClass="path" presetSubtype="0" accel="50000" decel="50000" fill="hold" nodeType="withEffect">
                                  <p:stCondLst>
                                    <p:cond delay="0"/>
                                  </p:stCondLst>
                                  <p:childTnLst>
                                    <p:animMotion origin="layout" path="M 3.125E-6 -3.7037E-6 L 0.18034 -0.00046 " pathEditMode="relative" rAng="0" ptsTypes="AA">
                                      <p:cBhvr>
                                        <p:cTn id="75" dur="2000" fill="hold"/>
                                        <p:tgtEl>
                                          <p:spTgt spid="59"/>
                                        </p:tgtEl>
                                        <p:attrNameLst>
                                          <p:attrName>ppt_x</p:attrName>
                                          <p:attrName>ppt_y</p:attrName>
                                        </p:attrNameLst>
                                      </p:cBhvr>
                                      <p:rCtr x="9010" y="-23"/>
                                    </p:animMotion>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nodeType="clickEffect">
                                  <p:stCondLst>
                                    <p:cond delay="0"/>
                                  </p:stCondLst>
                                  <p:childTnLst>
                                    <p:set>
                                      <p:cBhvr>
                                        <p:cTn id="79" dur="1" fill="hold">
                                          <p:stCondLst>
                                            <p:cond delay="0"/>
                                          </p:stCondLst>
                                        </p:cTn>
                                        <p:tgtEl>
                                          <p:spTgt spid="59"/>
                                        </p:tgtEl>
                                        <p:attrNameLst>
                                          <p:attrName>style.visibility</p:attrName>
                                        </p:attrNameLst>
                                      </p:cBhvr>
                                      <p:to>
                                        <p:strVal val="hidden"/>
                                      </p:to>
                                    </p:set>
                                  </p:childTnLst>
                                </p:cTn>
                              </p:par>
                            </p:childTnLst>
                          </p:cTn>
                        </p:par>
                        <p:par>
                          <p:cTn id="80" fill="hold">
                            <p:stCondLst>
                              <p:cond delay="0"/>
                            </p:stCondLst>
                            <p:childTnLst>
                              <p:par>
                                <p:cTn id="81" presetID="1" presetClass="entr" presetSubtype="0" fill="hold" nodeType="afterEffect">
                                  <p:stCondLst>
                                    <p:cond delay="0"/>
                                  </p:stCondLst>
                                  <p:childTnLst>
                                    <p:set>
                                      <p:cBhvr>
                                        <p:cTn id="82" dur="1" fill="hold">
                                          <p:stCondLst>
                                            <p:cond delay="0"/>
                                          </p:stCondLst>
                                        </p:cTn>
                                        <p:tgtEl>
                                          <p:spTgt spid="60"/>
                                        </p:tgtEl>
                                        <p:attrNameLst>
                                          <p:attrName>style.visibility</p:attrName>
                                        </p:attrNameLst>
                                      </p:cBhvr>
                                      <p:to>
                                        <p:strVal val="visible"/>
                                      </p:to>
                                    </p:set>
                                  </p:childTnLst>
                                </p:cTn>
                              </p:par>
                              <p:par>
                                <p:cTn id="83" presetID="1" presetClass="entr" presetSubtype="0" fill="hold" nodeType="withEffect">
                                  <p:stCondLst>
                                    <p:cond delay="700"/>
                                  </p:stCondLst>
                                  <p:childTnLst>
                                    <p:set>
                                      <p:cBhvr>
                                        <p:cTn id="84" dur="1" fill="hold">
                                          <p:stCondLst>
                                            <p:cond delay="0"/>
                                          </p:stCondLst>
                                        </p:cTn>
                                        <p:tgtEl>
                                          <p:spTgt spid="6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nodeType="clickEffect">
                                  <p:stCondLst>
                                    <p:cond delay="0"/>
                                  </p:stCondLst>
                                  <p:childTnLst>
                                    <p:animMotion origin="layout" path="M 2.91667E-6 -4.81481E-6 L 0.12825 -4.81481E-6 " pathEditMode="relative" rAng="0" ptsTypes="AA">
                                      <p:cBhvr>
                                        <p:cTn id="88" dur="2000" fill="hold"/>
                                        <p:tgtEl>
                                          <p:spTgt spid="60"/>
                                        </p:tgtEl>
                                        <p:attrNameLst>
                                          <p:attrName>ppt_x</p:attrName>
                                          <p:attrName>ppt_y</p:attrName>
                                        </p:attrNameLst>
                                      </p:cBhvr>
                                      <p:rCtr x="6406" y="0"/>
                                    </p:animMotion>
                                  </p:childTnLst>
                                </p:cTn>
                              </p:par>
                            </p:childTnLst>
                          </p:cTn>
                        </p:par>
                        <p:par>
                          <p:cTn id="89" fill="hold">
                            <p:stCondLst>
                              <p:cond delay="2000"/>
                            </p:stCondLst>
                            <p:childTnLst>
                              <p:par>
                                <p:cTn id="90" presetID="1" presetClass="entr" presetSubtype="0" fill="hold" nodeType="afterEffect">
                                  <p:stCondLst>
                                    <p:cond delay="0"/>
                                  </p:stCondLst>
                                  <p:childTnLst>
                                    <p:set>
                                      <p:cBhvr>
                                        <p:cTn id="91" dur="1" fill="hold">
                                          <p:stCondLst>
                                            <p:cond delay="0"/>
                                          </p:stCondLst>
                                        </p:cTn>
                                        <p:tgtEl>
                                          <p:spTgt spid="95"/>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98"/>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16"/>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6" presetClass="emph" presetSubtype="0" fill="hold" nodeType="clickEffect">
                                  <p:stCondLst>
                                    <p:cond delay="0"/>
                                  </p:stCondLst>
                                  <p:childTnLst>
                                    <p:animScale>
                                      <p:cBhvr>
                                        <p:cTn id="103" dur="2000" fill="hold"/>
                                        <p:tgtEl>
                                          <p:spTgt spid="42"/>
                                        </p:tgtEl>
                                      </p:cBhvr>
                                      <p:by x="100000" y="150000"/>
                                    </p:animScale>
                                  </p:childTnLst>
                                </p:cTn>
                              </p:par>
                              <p:par>
                                <p:cTn id="104" presetID="6" presetClass="emph" presetSubtype="0" fill="hold" nodeType="withEffect">
                                  <p:stCondLst>
                                    <p:cond delay="0"/>
                                  </p:stCondLst>
                                  <p:childTnLst>
                                    <p:animScale>
                                      <p:cBhvr>
                                        <p:cTn id="105" dur="2000" fill="hold"/>
                                        <p:tgtEl>
                                          <p:spTgt spid="93"/>
                                        </p:tgtEl>
                                      </p:cBhvr>
                                      <p:by x="100000" y="50000"/>
                                    </p:animScale>
                                  </p:childTnLst>
                                </p:cTn>
                              </p:par>
                              <p:par>
                                <p:cTn id="106" presetID="6" presetClass="emph" presetSubtype="0" fill="hold" nodeType="withEffect">
                                  <p:stCondLst>
                                    <p:cond delay="0"/>
                                  </p:stCondLst>
                                  <p:childTnLst>
                                    <p:animScale>
                                      <p:cBhvr>
                                        <p:cTn id="107" dur="2000" fill="hold"/>
                                        <p:tgtEl>
                                          <p:spTgt spid="95"/>
                                        </p:tgtEl>
                                      </p:cBhvr>
                                      <p:by x="100000" y="50000"/>
                                    </p:animScale>
                                  </p:childTnLst>
                                </p:cTn>
                              </p:par>
                            </p:childTnLst>
                          </p:cTn>
                        </p:par>
                      </p:childTnLst>
                    </p:cTn>
                  </p:par>
                  <p:par>
                    <p:cTn id="108" fill="hold">
                      <p:stCondLst>
                        <p:cond delay="indefinite"/>
                      </p:stCondLst>
                      <p:childTnLst>
                        <p:par>
                          <p:cTn id="109" fill="hold">
                            <p:stCondLst>
                              <p:cond delay="0"/>
                            </p:stCondLst>
                            <p:childTnLst>
                              <p:par>
                                <p:cTn id="110" presetID="1" presetClass="exit" presetSubtype="0" fill="hold" nodeType="clickEffect">
                                  <p:stCondLst>
                                    <p:cond delay="0"/>
                                  </p:stCondLst>
                                  <p:childTnLst>
                                    <p:set>
                                      <p:cBhvr>
                                        <p:cTn id="111" dur="1" fill="hold">
                                          <p:stCondLst>
                                            <p:cond delay="0"/>
                                          </p:stCondLst>
                                        </p:cTn>
                                        <p:tgtEl>
                                          <p:spTgt spid="17"/>
                                        </p:tgtEl>
                                        <p:attrNameLst>
                                          <p:attrName>style.visibility</p:attrName>
                                        </p:attrNameLst>
                                      </p:cBhvr>
                                      <p:to>
                                        <p:strVal val="hidden"/>
                                      </p:to>
                                    </p:set>
                                  </p:childTnLst>
                                </p:cTn>
                              </p:par>
                            </p:childTnLst>
                          </p:cTn>
                        </p:par>
                        <p:par>
                          <p:cTn id="112" fill="hold">
                            <p:stCondLst>
                              <p:cond delay="0"/>
                            </p:stCondLst>
                            <p:childTnLst>
                              <p:par>
                                <p:cTn id="113" presetID="1" presetClass="entr" presetSubtype="0" fill="hold" nodeType="afterEffect">
                                  <p:stCondLst>
                                    <p:cond delay="0"/>
                                  </p:stCondLst>
                                  <p:childTnLst>
                                    <p:set>
                                      <p:cBhvr>
                                        <p:cTn id="114" dur="1" fill="hold">
                                          <p:stCondLst>
                                            <p:cond delay="0"/>
                                          </p:stCondLst>
                                        </p:cTn>
                                        <p:tgtEl>
                                          <p:spTgt spid="20"/>
                                        </p:tgtEl>
                                        <p:attrNameLst>
                                          <p:attrName>style.visibility</p:attrName>
                                        </p:attrNameLst>
                                      </p:cBhvr>
                                      <p:to>
                                        <p:strVal val="visible"/>
                                      </p:to>
                                    </p:set>
                                  </p:childTnLst>
                                </p:cTn>
                              </p:par>
                            </p:childTnLst>
                          </p:cTn>
                        </p:par>
                        <p:par>
                          <p:cTn id="115" fill="hold">
                            <p:stCondLst>
                              <p:cond delay="0"/>
                            </p:stCondLst>
                            <p:childTnLst>
                              <p:par>
                                <p:cTn id="116" presetID="1" presetClass="entr" presetSubtype="0" fill="hold" nodeType="afterEffect">
                                  <p:stCondLst>
                                    <p:cond delay="0"/>
                                  </p:stCondLst>
                                  <p:childTnLst>
                                    <p:set>
                                      <p:cBhvr>
                                        <p:cTn id="117" dur="1" fill="hold">
                                          <p:stCondLst>
                                            <p:cond delay="0"/>
                                          </p:stCondLst>
                                        </p:cTn>
                                        <p:tgtEl>
                                          <p:spTgt spid="23"/>
                                        </p:tgtEl>
                                        <p:attrNameLst>
                                          <p:attrName>style.visibility</p:attrName>
                                        </p:attrNameLst>
                                      </p:cBhvr>
                                      <p:to>
                                        <p:strVal val="visible"/>
                                      </p:to>
                                    </p:set>
                                  </p:childTnLst>
                                </p:cTn>
                              </p:par>
                            </p:childTnLst>
                          </p:cTn>
                        </p:par>
                        <p:par>
                          <p:cTn id="118" fill="hold">
                            <p:stCondLst>
                              <p:cond delay="0"/>
                            </p:stCondLst>
                            <p:childTnLst>
                              <p:par>
                                <p:cTn id="119" presetID="1" presetClass="entr" presetSubtype="0" fill="hold" grpId="0" nodeType="afterEffect">
                                  <p:stCondLst>
                                    <p:cond delay="0"/>
                                  </p:stCondLst>
                                  <p:childTnLst>
                                    <p:set>
                                      <p:cBhvr>
                                        <p:cTn id="120" dur="1" fill="hold">
                                          <p:stCondLst>
                                            <p:cond delay="0"/>
                                          </p:stCondLst>
                                        </p:cTn>
                                        <p:tgtEl>
                                          <p:spTgt spid="97"/>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13"/>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5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E5C08-7420-5811-CD3B-A96AF5219AED}"/>
            </a:ext>
          </a:extLst>
        </p:cNvPr>
        <p:cNvGrpSpPr/>
        <p:nvPr/>
      </p:nvGrpSpPr>
      <p:grpSpPr>
        <a:xfrm>
          <a:off x="0" y="0"/>
          <a:ext cx="0" cy="0"/>
          <a:chOff x="0" y="0"/>
          <a:chExt cx="0" cy="0"/>
        </a:xfrm>
      </p:grpSpPr>
      <p:pic>
        <p:nvPicPr>
          <p:cNvPr id="17" name="Graphic 16">
            <a:extLst>
              <a:ext uri="{FF2B5EF4-FFF2-40B4-BE49-F238E27FC236}">
                <a16:creationId xmlns:a16="http://schemas.microsoft.com/office/drawing/2014/main" id="{355AD5E7-0CB0-034D-533D-97CE11EC7B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7834" y="2479106"/>
            <a:ext cx="7581900" cy="3724275"/>
          </a:xfrm>
          <a:prstGeom prst="rect">
            <a:avLst/>
          </a:prstGeom>
        </p:spPr>
      </p:pic>
      <p:sp>
        <p:nvSpPr>
          <p:cNvPr id="2" name="Title 1">
            <a:extLst>
              <a:ext uri="{FF2B5EF4-FFF2-40B4-BE49-F238E27FC236}">
                <a16:creationId xmlns:a16="http://schemas.microsoft.com/office/drawing/2014/main" id="{4CABFD71-7608-C5EC-D404-1BE2B8563716}"/>
              </a:ext>
            </a:extLst>
          </p:cNvPr>
          <p:cNvSpPr>
            <a:spLocks noGrp="1"/>
          </p:cNvSpPr>
          <p:nvPr>
            <p:ph type="title"/>
          </p:nvPr>
        </p:nvSpPr>
        <p:spPr/>
        <p:txBody>
          <a:bodyPr/>
          <a:lstStyle/>
          <a:p>
            <a:r>
              <a:rPr lang="en-US" dirty="0"/>
              <a:t>DAC in Final PCB</a:t>
            </a:r>
            <a:endParaRPr lang="en-GB" dirty="0"/>
          </a:p>
        </p:txBody>
      </p:sp>
      <p:sp>
        <p:nvSpPr>
          <p:cNvPr id="3" name="Date Placeholder 2">
            <a:extLst>
              <a:ext uri="{FF2B5EF4-FFF2-40B4-BE49-F238E27FC236}">
                <a16:creationId xmlns:a16="http://schemas.microsoft.com/office/drawing/2014/main" id="{18462348-8F78-4B90-B418-17E9B648F5C6}"/>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C052AF2E-9D3D-E964-47C5-9CE51239DAFE}"/>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177C6D96-E2DD-F858-FA13-3DE6AB994A7E}"/>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6" name="Content Placeholder 1">
            <a:extLst>
              <a:ext uri="{FF2B5EF4-FFF2-40B4-BE49-F238E27FC236}">
                <a16:creationId xmlns:a16="http://schemas.microsoft.com/office/drawing/2014/main" id="{5829194E-D7D7-E62C-DBE1-1E524775D45B}"/>
              </a:ext>
            </a:extLst>
          </p:cNvPr>
          <p:cNvSpPr txBox="1">
            <a:spLocks/>
          </p:cNvSpPr>
          <p:nvPr/>
        </p:nvSpPr>
        <p:spPr>
          <a:xfrm>
            <a:off x="407986" y="973873"/>
            <a:ext cx="4187065" cy="54511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Multiple levels </a:t>
            </a:r>
          </a:p>
          <a:p>
            <a:pPr marL="667050" lvl="2" indent="-342900"/>
            <a:r>
              <a:rPr lang="en-US" dirty="0"/>
              <a:t>Thermometric encoding </a:t>
            </a:r>
          </a:p>
          <a:p>
            <a:pPr marL="667050" lvl="2" indent="-342900"/>
            <a:r>
              <a:rPr lang="en-US" dirty="0"/>
              <a:t>16 levels bring 4 bits of resolution</a:t>
            </a:r>
          </a:p>
          <a:p>
            <a:pPr marL="342900" lvl="1" indent="-342900"/>
            <a:r>
              <a:rPr lang="en-US" dirty="0"/>
              <a:t>A flavor of delta sigma modulation (</a:t>
            </a:r>
            <a:r>
              <a:rPr lang="en-US" dirty="0">
                <a:solidFill>
                  <a:schemeClr val="tx2"/>
                </a:solidFill>
              </a:rPr>
              <a:t>DSM)</a:t>
            </a:r>
            <a:endParaRPr lang="en-US" dirty="0"/>
          </a:p>
          <a:p>
            <a:pPr marL="667050" lvl="2" indent="-342900"/>
            <a:r>
              <a:rPr lang="en-US" dirty="0"/>
              <a:t>additional 12 bits</a:t>
            </a:r>
          </a:p>
          <a:p>
            <a:pPr marL="342900" lvl="1" indent="-342900"/>
            <a:r>
              <a:rPr lang="en-US" sz="1700" dirty="0"/>
              <a:t>Dynamic element matching (</a:t>
            </a:r>
            <a:r>
              <a:rPr lang="en-US" sz="1700" dirty="0">
                <a:solidFill>
                  <a:schemeClr val="tx2"/>
                </a:solidFill>
              </a:rPr>
              <a:t>DEM</a:t>
            </a:r>
            <a:r>
              <a:rPr lang="en-US" sz="1700" dirty="0"/>
              <a:t>)</a:t>
            </a:r>
          </a:p>
          <a:p>
            <a:pPr marL="667050" lvl="2" indent="-342900"/>
            <a:r>
              <a:rPr lang="en-US" sz="1600" dirty="0"/>
              <a:t>Circulating the outputs to average out the resistance</a:t>
            </a:r>
          </a:p>
          <a:p>
            <a:pPr marL="342900" lvl="1" indent="-342900"/>
            <a:r>
              <a:rPr lang="en-US" sz="1700" dirty="0"/>
              <a:t>DAC Requirements</a:t>
            </a:r>
          </a:p>
          <a:p>
            <a:pPr marL="667050" lvl="2" indent="-342900"/>
            <a:r>
              <a:rPr lang="en-US" sz="1600" dirty="0"/>
              <a:t>100uW resolution</a:t>
            </a:r>
          </a:p>
          <a:p>
            <a:pPr marL="667050" lvl="2" indent="-342900"/>
            <a:r>
              <a:rPr lang="en-US" sz="1600" dirty="0"/>
              <a:t>About 9.6 bits</a:t>
            </a:r>
          </a:p>
          <a:p>
            <a:pPr marL="667050" lvl="2" indent="-342900"/>
            <a:r>
              <a:rPr lang="en-US" sz="1600" dirty="0"/>
              <a:t>0-80mW range</a:t>
            </a:r>
          </a:p>
          <a:p>
            <a:pPr marL="667050" lvl="2" indent="-342900"/>
            <a:r>
              <a:rPr lang="en-US" sz="1600" dirty="0"/>
              <a:t>Monotonic transfer function</a:t>
            </a:r>
          </a:p>
          <a:p>
            <a:pPr marL="991050" lvl="3" indent="-342900"/>
            <a:r>
              <a:rPr lang="en-US" sz="1500" dirty="0"/>
              <a:t>To be ensured by DEM</a:t>
            </a:r>
            <a:endParaRPr lang="en-US" sz="1700" b="1" dirty="0"/>
          </a:p>
          <a:p>
            <a:pPr marL="0" lvl="1" indent="0">
              <a:buNone/>
            </a:pPr>
            <a:endParaRPr lang="en-US" sz="1700" dirty="0"/>
          </a:p>
          <a:p>
            <a:pPr marL="0" lvl="1" indent="0">
              <a:buNone/>
            </a:pPr>
            <a:endParaRPr lang="en-US" sz="1700" b="1" dirty="0"/>
          </a:p>
          <a:p>
            <a:pPr marL="342900" lvl="1" indent="-342900"/>
            <a:endParaRPr lang="en-US" sz="1700" b="1" dirty="0"/>
          </a:p>
          <a:p>
            <a:pPr marL="342900" lvl="1" indent="-342900"/>
            <a:endParaRPr lang="en-US" sz="1700" b="1" dirty="0"/>
          </a:p>
        </p:txBody>
      </p:sp>
      <p:pic>
        <p:nvPicPr>
          <p:cNvPr id="10" name="Graphic 9">
            <a:extLst>
              <a:ext uri="{FF2B5EF4-FFF2-40B4-BE49-F238E27FC236}">
                <a16:creationId xmlns:a16="http://schemas.microsoft.com/office/drawing/2014/main" id="{4E77D7DC-1F84-30C8-BA93-3A25B348E76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27339"/>
            <a:ext cx="1768160" cy="1114477"/>
          </a:xfrm>
          <a:prstGeom prst="rect">
            <a:avLst/>
          </a:prstGeom>
        </p:spPr>
      </p:pic>
      <p:pic>
        <p:nvPicPr>
          <p:cNvPr id="11" name="Graphic 10">
            <a:extLst>
              <a:ext uri="{FF2B5EF4-FFF2-40B4-BE49-F238E27FC236}">
                <a16:creationId xmlns:a16="http://schemas.microsoft.com/office/drawing/2014/main" id="{B0412930-0160-230E-BB47-E8DFC2A8C36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93893" y="591297"/>
            <a:ext cx="495841" cy="495841"/>
          </a:xfrm>
          <a:prstGeom prst="rect">
            <a:avLst/>
          </a:prstGeom>
        </p:spPr>
      </p:pic>
      <p:pic>
        <p:nvPicPr>
          <p:cNvPr id="14" name="Picture 13">
            <a:extLst>
              <a:ext uri="{FF2B5EF4-FFF2-40B4-BE49-F238E27FC236}">
                <a16:creationId xmlns:a16="http://schemas.microsoft.com/office/drawing/2014/main" id="{B9B931F1-A09A-8D00-88A4-5E69F51F00B8}"/>
              </a:ext>
            </a:extLst>
          </p:cNvPr>
          <p:cNvPicPr>
            <a:picLocks noChangeAspect="1"/>
          </p:cNvPicPr>
          <p:nvPr/>
        </p:nvPicPr>
        <p:blipFill>
          <a:blip r:embed="rId8"/>
          <a:stretch>
            <a:fillRect/>
          </a:stretch>
        </p:blipFill>
        <p:spPr>
          <a:xfrm>
            <a:off x="5817803" y="-63453"/>
            <a:ext cx="2284112" cy="1459025"/>
          </a:xfrm>
          <a:prstGeom prst="rect">
            <a:avLst/>
          </a:prstGeom>
        </p:spPr>
      </p:pic>
      <p:sp>
        <p:nvSpPr>
          <p:cNvPr id="9" name="Arrow: Right 8">
            <a:extLst>
              <a:ext uri="{FF2B5EF4-FFF2-40B4-BE49-F238E27FC236}">
                <a16:creationId xmlns:a16="http://schemas.microsoft.com/office/drawing/2014/main" id="{6607B470-2326-728D-4109-549F2B9B9BE0}"/>
              </a:ext>
            </a:extLst>
          </p:cNvPr>
          <p:cNvSpPr/>
          <p:nvPr/>
        </p:nvSpPr>
        <p:spPr>
          <a:xfrm rot="18674815">
            <a:off x="9760580" y="4478125"/>
            <a:ext cx="2046507" cy="1045211"/>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solidFill>
                  <a:srgbClr val="303030"/>
                </a:solidFill>
              </a:rPr>
              <a:t>Next slide</a:t>
            </a:r>
            <a:endParaRPr lang="en-GB" dirty="0">
              <a:solidFill>
                <a:srgbClr val="303030"/>
              </a:solidFill>
            </a:endParaRPr>
          </a:p>
        </p:txBody>
      </p:sp>
    </p:spTree>
    <p:extLst>
      <p:ext uri="{BB962C8B-B14F-4D97-AF65-F5344CB8AC3E}">
        <p14:creationId xmlns:p14="http://schemas.microsoft.com/office/powerpoint/2010/main" val="25014139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59EDE30-B307-1796-8165-7B19A4262079}"/>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095EB1FB-CD1A-316A-E169-247AAAD0C100}"/>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1751EF9-A79E-F665-E749-E4E86712A979}"/>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
        <p:nvSpPr>
          <p:cNvPr id="6" name="Content Placeholder 1">
            <a:extLst>
              <a:ext uri="{FF2B5EF4-FFF2-40B4-BE49-F238E27FC236}">
                <a16:creationId xmlns:a16="http://schemas.microsoft.com/office/drawing/2014/main" id="{81942FD3-843C-D5F8-049F-220D50B20B86}"/>
              </a:ext>
            </a:extLst>
          </p:cNvPr>
          <p:cNvSpPr txBox="1">
            <a:spLocks/>
          </p:cNvSpPr>
          <p:nvPr/>
        </p:nvSpPr>
        <p:spPr>
          <a:xfrm>
            <a:off x="407987" y="973874"/>
            <a:ext cx="5442686" cy="527824"/>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Expected: non-linear, but monotonic at least</a:t>
            </a:r>
            <a:endParaRPr lang="en-US" sz="1700" b="1" dirty="0"/>
          </a:p>
        </p:txBody>
      </p:sp>
      <p:pic>
        <p:nvPicPr>
          <p:cNvPr id="18" name="Graphic 17">
            <a:extLst>
              <a:ext uri="{FF2B5EF4-FFF2-40B4-BE49-F238E27FC236}">
                <a16:creationId xmlns:a16="http://schemas.microsoft.com/office/drawing/2014/main" id="{B97CC655-312E-5E18-CAFA-65AC70BBE48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1601" y="1576535"/>
            <a:ext cx="5800539" cy="4350405"/>
          </a:xfrm>
          <a:prstGeom prst="rect">
            <a:avLst/>
          </a:prstGeom>
        </p:spPr>
      </p:pic>
      <p:pic>
        <p:nvPicPr>
          <p:cNvPr id="14" name="Picture 13" descr="A graph with lines and numbers&#10;&#10;AI-generated content may be incorrect.">
            <a:extLst>
              <a:ext uri="{FF2B5EF4-FFF2-40B4-BE49-F238E27FC236}">
                <a16:creationId xmlns:a16="http://schemas.microsoft.com/office/drawing/2014/main" id="{66426CC1-0E35-D98E-DB03-C7DF49E226C1}"/>
              </a:ext>
            </a:extLst>
          </p:cNvPr>
          <p:cNvPicPr>
            <a:picLocks noChangeAspect="1"/>
          </p:cNvPicPr>
          <p:nvPr/>
        </p:nvPicPr>
        <p:blipFill>
          <a:blip r:embed="rId4"/>
          <a:stretch>
            <a:fillRect/>
          </a:stretch>
        </p:blipFill>
        <p:spPr>
          <a:xfrm>
            <a:off x="78101" y="1501698"/>
            <a:ext cx="5850673" cy="4388005"/>
          </a:xfrm>
          <a:prstGeom prst="rect">
            <a:avLst/>
          </a:prstGeom>
        </p:spPr>
      </p:pic>
      <p:pic>
        <p:nvPicPr>
          <p:cNvPr id="16" name="Picture 15" descr="A graph with red and blue lines&#10;&#10;AI-generated content may be incorrect.">
            <a:extLst>
              <a:ext uri="{FF2B5EF4-FFF2-40B4-BE49-F238E27FC236}">
                <a16:creationId xmlns:a16="http://schemas.microsoft.com/office/drawing/2014/main" id="{1A156AAB-B304-D121-3F49-90ED68BBF931}"/>
              </a:ext>
            </a:extLst>
          </p:cNvPr>
          <p:cNvPicPr>
            <a:picLocks noChangeAspect="1"/>
          </p:cNvPicPr>
          <p:nvPr/>
        </p:nvPicPr>
        <p:blipFill>
          <a:blip r:embed="rId5"/>
          <a:stretch>
            <a:fillRect/>
          </a:stretch>
        </p:blipFill>
        <p:spPr>
          <a:xfrm>
            <a:off x="5850673" y="1439335"/>
            <a:ext cx="5983473" cy="4487605"/>
          </a:xfrm>
          <a:prstGeom prst="rect">
            <a:avLst/>
          </a:prstGeom>
        </p:spPr>
      </p:pic>
      <p:sp>
        <p:nvSpPr>
          <p:cNvPr id="7" name="Oval 6">
            <a:extLst>
              <a:ext uri="{FF2B5EF4-FFF2-40B4-BE49-F238E27FC236}">
                <a16:creationId xmlns:a16="http://schemas.microsoft.com/office/drawing/2014/main" id="{234D9B5B-6263-AF8D-75FC-300FE39FF2F3}"/>
              </a:ext>
            </a:extLst>
          </p:cNvPr>
          <p:cNvSpPr/>
          <p:nvPr/>
        </p:nvSpPr>
        <p:spPr>
          <a:xfrm>
            <a:off x="6527800" y="4749800"/>
            <a:ext cx="381000" cy="819741"/>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8" name="Oval 7">
            <a:extLst>
              <a:ext uri="{FF2B5EF4-FFF2-40B4-BE49-F238E27FC236}">
                <a16:creationId xmlns:a16="http://schemas.microsoft.com/office/drawing/2014/main" id="{D5352362-1241-5A69-CD5A-E7F303C277A9}"/>
              </a:ext>
            </a:extLst>
          </p:cNvPr>
          <p:cNvSpPr/>
          <p:nvPr/>
        </p:nvSpPr>
        <p:spPr>
          <a:xfrm>
            <a:off x="6972300" y="4845051"/>
            <a:ext cx="165100" cy="381000"/>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1" name="Title 1">
            <a:extLst>
              <a:ext uri="{FF2B5EF4-FFF2-40B4-BE49-F238E27FC236}">
                <a16:creationId xmlns:a16="http://schemas.microsoft.com/office/drawing/2014/main" id="{3820DD37-2E9D-46DD-BB90-C59AB5E14E11}"/>
              </a:ext>
            </a:extLst>
          </p:cNvPr>
          <p:cNvSpPr txBox="1">
            <a:spLocks/>
          </p:cNvSpPr>
          <p:nvPr/>
        </p:nvSpPr>
        <p:spPr>
          <a:xfrm>
            <a:off x="560388" y="5259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t>DAC in Final PCB</a:t>
            </a:r>
            <a:endParaRPr lang="en-GB" dirty="0"/>
          </a:p>
        </p:txBody>
      </p:sp>
      <p:pic>
        <p:nvPicPr>
          <p:cNvPr id="2" name="Graphic 1">
            <a:extLst>
              <a:ext uri="{FF2B5EF4-FFF2-40B4-BE49-F238E27FC236}">
                <a16:creationId xmlns:a16="http://schemas.microsoft.com/office/drawing/2014/main" id="{C0F13E17-B090-5BDE-6977-0F5F493A71C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423840" y="0"/>
            <a:ext cx="1768160" cy="1114477"/>
          </a:xfrm>
          <a:prstGeom prst="rect">
            <a:avLst/>
          </a:prstGeom>
        </p:spPr>
      </p:pic>
      <p:pic>
        <p:nvPicPr>
          <p:cNvPr id="9" name="Graphic 8">
            <a:extLst>
              <a:ext uri="{FF2B5EF4-FFF2-40B4-BE49-F238E27FC236}">
                <a16:creationId xmlns:a16="http://schemas.microsoft.com/office/drawing/2014/main" id="{3C57EE58-4A39-F883-EE66-E4EEB62F386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3893" y="618636"/>
            <a:ext cx="495841" cy="495841"/>
          </a:xfrm>
          <a:prstGeom prst="rect">
            <a:avLst/>
          </a:prstGeom>
        </p:spPr>
      </p:pic>
      <p:pic>
        <p:nvPicPr>
          <p:cNvPr id="12" name="Picture 11">
            <a:extLst>
              <a:ext uri="{FF2B5EF4-FFF2-40B4-BE49-F238E27FC236}">
                <a16:creationId xmlns:a16="http://schemas.microsoft.com/office/drawing/2014/main" id="{83C5A643-D2E5-5648-3A94-E6C664DE1C2C}"/>
              </a:ext>
            </a:extLst>
          </p:cNvPr>
          <p:cNvPicPr>
            <a:picLocks noChangeAspect="1"/>
          </p:cNvPicPr>
          <p:nvPr/>
        </p:nvPicPr>
        <p:blipFill>
          <a:blip r:embed="rId10"/>
          <a:stretch>
            <a:fillRect/>
          </a:stretch>
        </p:blipFill>
        <p:spPr>
          <a:xfrm>
            <a:off x="5817803" y="-63453"/>
            <a:ext cx="2284112" cy="1459025"/>
          </a:xfrm>
          <a:prstGeom prst="rect">
            <a:avLst/>
          </a:prstGeom>
        </p:spPr>
      </p:pic>
    </p:spTree>
    <p:extLst>
      <p:ext uri="{BB962C8B-B14F-4D97-AF65-F5344CB8AC3E}">
        <p14:creationId xmlns:p14="http://schemas.microsoft.com/office/powerpoint/2010/main" val="132434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5B581-83E2-6770-2C37-75FC336529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F17CC6-48A2-B9A3-14A4-2F1F987D3051}"/>
              </a:ext>
            </a:extLst>
          </p:cNvPr>
          <p:cNvSpPr>
            <a:spLocks noGrp="1"/>
          </p:cNvSpPr>
          <p:nvPr>
            <p:ph type="title"/>
          </p:nvPr>
        </p:nvSpPr>
        <p:spPr/>
        <p:txBody>
          <a:bodyPr/>
          <a:lstStyle/>
          <a:p>
            <a:r>
              <a:rPr lang="en-US" dirty="0"/>
              <a:t>Problem: Discontinuities (Power)</a:t>
            </a:r>
            <a:endParaRPr lang="en-GB" dirty="0"/>
          </a:p>
        </p:txBody>
      </p:sp>
      <p:sp>
        <p:nvSpPr>
          <p:cNvPr id="3" name="Date Placeholder 2">
            <a:extLst>
              <a:ext uri="{FF2B5EF4-FFF2-40B4-BE49-F238E27FC236}">
                <a16:creationId xmlns:a16="http://schemas.microsoft.com/office/drawing/2014/main" id="{79777885-F9AB-5A1E-6477-EC0137745859}"/>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9D1ACEF2-B4C2-B3DE-5EF9-BBA6D07A7746}"/>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081FC26-0131-994D-CB65-FA9462279384}"/>
              </a:ext>
            </a:extLst>
          </p:cNvPr>
          <p:cNvSpPr>
            <a:spLocks noGrp="1"/>
          </p:cNvSpPr>
          <p:nvPr>
            <p:ph type="sldNum" sz="quarter" idx="12"/>
          </p:nvPr>
        </p:nvSpPr>
        <p:spPr/>
        <p:txBody>
          <a:bodyPr/>
          <a:lstStyle/>
          <a:p>
            <a:fld id="{36B5EA5A-BC32-A742-B11B-8E7414D5B535}" type="slidenum">
              <a:rPr lang="en-US" smtClean="0"/>
              <a:pPr/>
              <a:t>42</a:t>
            </a:fld>
            <a:endParaRPr lang="en-US" dirty="0"/>
          </a:p>
        </p:txBody>
      </p:sp>
      <p:pic>
        <p:nvPicPr>
          <p:cNvPr id="7" name="Picture 6">
            <a:extLst>
              <a:ext uri="{FF2B5EF4-FFF2-40B4-BE49-F238E27FC236}">
                <a16:creationId xmlns:a16="http://schemas.microsoft.com/office/drawing/2014/main" id="{B5075A5C-D163-F97C-6BF9-C4EA035F0116}"/>
              </a:ext>
            </a:extLst>
          </p:cNvPr>
          <p:cNvPicPr>
            <a:picLocks noChangeAspect="1"/>
          </p:cNvPicPr>
          <p:nvPr/>
        </p:nvPicPr>
        <p:blipFill>
          <a:blip r:embed="rId2"/>
          <a:stretch>
            <a:fillRect/>
          </a:stretch>
        </p:blipFill>
        <p:spPr>
          <a:xfrm>
            <a:off x="468350" y="1509876"/>
            <a:ext cx="5627650" cy="4117477"/>
          </a:xfrm>
          <a:prstGeom prst="rect">
            <a:avLst/>
          </a:prstGeom>
        </p:spPr>
      </p:pic>
      <p:sp>
        <p:nvSpPr>
          <p:cNvPr id="9" name="Content Placeholder 1">
            <a:extLst>
              <a:ext uri="{FF2B5EF4-FFF2-40B4-BE49-F238E27FC236}">
                <a16:creationId xmlns:a16="http://schemas.microsoft.com/office/drawing/2014/main" id="{99BC2C5E-B6B3-A8C9-0DCE-0E1A472E6361}"/>
              </a:ext>
            </a:extLst>
          </p:cNvPr>
          <p:cNvSpPr txBox="1">
            <a:spLocks/>
          </p:cNvSpPr>
          <p:nvPr/>
        </p:nvSpPr>
        <p:spPr>
          <a:xfrm>
            <a:off x="653314" y="982052"/>
            <a:ext cx="5442686" cy="527824"/>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dirty="0"/>
              <a:t>Expected: non-linear, but monotonic at least</a:t>
            </a:r>
            <a:endParaRPr lang="en-US" sz="1700" b="1" dirty="0"/>
          </a:p>
        </p:txBody>
      </p:sp>
      <p:sp>
        <p:nvSpPr>
          <p:cNvPr id="6" name="Content Placeholder 1">
            <a:extLst>
              <a:ext uri="{FF2B5EF4-FFF2-40B4-BE49-F238E27FC236}">
                <a16:creationId xmlns:a16="http://schemas.microsoft.com/office/drawing/2014/main" id="{17883B79-AA7E-DA30-8C9D-B0642F1E4BD7}"/>
              </a:ext>
            </a:extLst>
          </p:cNvPr>
          <p:cNvSpPr txBox="1">
            <a:spLocks/>
          </p:cNvSpPr>
          <p:nvPr/>
        </p:nvSpPr>
        <p:spPr>
          <a:xfrm>
            <a:off x="499555" y="5613584"/>
            <a:ext cx="4039490" cy="524727"/>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Switching SDM algorithms (Strong, lower priority region)</a:t>
            </a:r>
            <a:endParaRPr lang="en-US" sz="1700" b="1" dirty="0"/>
          </a:p>
          <a:p>
            <a:pPr marL="0" lvl="1" indent="0">
              <a:buNone/>
            </a:pPr>
            <a:endParaRPr lang="en-US" sz="1700" b="1" dirty="0"/>
          </a:p>
          <a:p>
            <a:pPr marL="342900" lvl="1" indent="-342900"/>
            <a:endParaRPr lang="en-US" sz="1700" b="1" dirty="0"/>
          </a:p>
          <a:p>
            <a:pPr marL="342900" lvl="1" indent="-342900"/>
            <a:endParaRPr lang="en-US" sz="1700" b="1" dirty="0"/>
          </a:p>
        </p:txBody>
      </p:sp>
      <p:sp>
        <p:nvSpPr>
          <p:cNvPr id="8" name="Content Placeholder 1">
            <a:extLst>
              <a:ext uri="{FF2B5EF4-FFF2-40B4-BE49-F238E27FC236}">
                <a16:creationId xmlns:a16="http://schemas.microsoft.com/office/drawing/2014/main" id="{07654051-E68C-3861-D1FB-928164BC6C2A}"/>
              </a:ext>
            </a:extLst>
          </p:cNvPr>
          <p:cNvSpPr txBox="1">
            <a:spLocks/>
          </p:cNvSpPr>
          <p:nvPr/>
        </p:nvSpPr>
        <p:spPr>
          <a:xfrm>
            <a:off x="6969131" y="5613583"/>
            <a:ext cx="4723314" cy="74086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dirty="0"/>
              <a:t>Unknown source </a:t>
            </a:r>
          </a:p>
          <a:p>
            <a:pPr marL="0" lvl="1" indent="0">
              <a:buNone/>
            </a:pPr>
            <a:r>
              <a:rPr lang="en-US" dirty="0"/>
              <a:t>(Weak ~100uW, high significance region)</a:t>
            </a:r>
            <a:endParaRPr lang="en-US" sz="1600" b="1" dirty="0"/>
          </a:p>
          <a:p>
            <a:pPr marL="0" lvl="1" indent="0">
              <a:buNone/>
            </a:pPr>
            <a:endParaRPr lang="en-US" sz="1700" b="1" dirty="0"/>
          </a:p>
          <a:p>
            <a:pPr marL="342900" lvl="1" indent="-342900"/>
            <a:endParaRPr lang="en-US" sz="1700" b="1" dirty="0"/>
          </a:p>
          <a:p>
            <a:pPr marL="342900" lvl="1" indent="-342900"/>
            <a:endParaRPr lang="en-US" sz="1700" b="1" dirty="0"/>
          </a:p>
        </p:txBody>
      </p:sp>
      <p:pic>
        <p:nvPicPr>
          <p:cNvPr id="15" name="Picture 14" descr="A graph of a power line&#10;&#10;AI-generated content may be incorrect.">
            <a:extLst>
              <a:ext uri="{FF2B5EF4-FFF2-40B4-BE49-F238E27FC236}">
                <a16:creationId xmlns:a16="http://schemas.microsoft.com/office/drawing/2014/main" id="{69B0A2B8-E6E8-285B-038A-2125F8E51565}"/>
              </a:ext>
            </a:extLst>
          </p:cNvPr>
          <p:cNvPicPr>
            <a:picLocks noChangeAspect="1"/>
          </p:cNvPicPr>
          <p:nvPr/>
        </p:nvPicPr>
        <p:blipFill>
          <a:blip r:embed="rId3"/>
          <a:stretch>
            <a:fillRect/>
          </a:stretch>
        </p:blipFill>
        <p:spPr>
          <a:xfrm>
            <a:off x="6197287" y="1545338"/>
            <a:ext cx="5442686" cy="4082015"/>
          </a:xfrm>
          <a:prstGeom prst="rect">
            <a:avLst/>
          </a:prstGeom>
        </p:spPr>
      </p:pic>
      <p:pic>
        <p:nvPicPr>
          <p:cNvPr id="10" name="Graphic 9">
            <a:extLst>
              <a:ext uri="{FF2B5EF4-FFF2-40B4-BE49-F238E27FC236}">
                <a16:creationId xmlns:a16="http://schemas.microsoft.com/office/drawing/2014/main" id="{7F812E95-3201-60E9-AD91-65D46F702C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3840" y="0"/>
            <a:ext cx="1768160" cy="1114477"/>
          </a:xfrm>
          <a:prstGeom prst="rect">
            <a:avLst/>
          </a:prstGeom>
        </p:spPr>
      </p:pic>
      <p:pic>
        <p:nvPicPr>
          <p:cNvPr id="11" name="Graphic 10">
            <a:extLst>
              <a:ext uri="{FF2B5EF4-FFF2-40B4-BE49-F238E27FC236}">
                <a16:creationId xmlns:a16="http://schemas.microsoft.com/office/drawing/2014/main" id="{39DA6FFB-7F4E-5587-E9B9-FB93573ED7F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93893" y="618636"/>
            <a:ext cx="495841" cy="495841"/>
          </a:xfrm>
          <a:prstGeom prst="rect">
            <a:avLst/>
          </a:prstGeom>
        </p:spPr>
      </p:pic>
    </p:spTree>
    <p:extLst>
      <p:ext uri="{BB962C8B-B14F-4D97-AF65-F5344CB8AC3E}">
        <p14:creationId xmlns:p14="http://schemas.microsoft.com/office/powerpoint/2010/main" val="19661660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A6143-3104-DB5A-3BC9-5BD7644636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AE11D7-81BB-E86C-AA70-0AC14D10A334}"/>
              </a:ext>
            </a:extLst>
          </p:cNvPr>
          <p:cNvSpPr>
            <a:spLocks noGrp="1"/>
          </p:cNvSpPr>
          <p:nvPr>
            <p:ph type="title"/>
          </p:nvPr>
        </p:nvSpPr>
        <p:spPr/>
        <p:txBody>
          <a:bodyPr/>
          <a:lstStyle/>
          <a:p>
            <a:r>
              <a:rPr lang="en-US" dirty="0"/>
              <a:t>Characterizing PIC </a:t>
            </a:r>
            <a:endParaRPr lang="en-GB" dirty="0"/>
          </a:p>
        </p:txBody>
      </p:sp>
      <p:sp>
        <p:nvSpPr>
          <p:cNvPr id="3" name="Date Placeholder 2">
            <a:extLst>
              <a:ext uri="{FF2B5EF4-FFF2-40B4-BE49-F238E27FC236}">
                <a16:creationId xmlns:a16="http://schemas.microsoft.com/office/drawing/2014/main" id="{AD52775E-B12F-753B-59DE-FFF67E8C00B6}"/>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B9F66434-3E39-0749-E29E-A790B103D1E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DA32AB89-BADF-CA2E-F5B7-E622DDF0ECB8}"/>
              </a:ext>
            </a:extLst>
          </p:cNvPr>
          <p:cNvSpPr>
            <a:spLocks noGrp="1"/>
          </p:cNvSpPr>
          <p:nvPr>
            <p:ph type="sldNum" sz="quarter" idx="12"/>
          </p:nvPr>
        </p:nvSpPr>
        <p:spPr/>
        <p:txBody>
          <a:bodyPr/>
          <a:lstStyle/>
          <a:p>
            <a:fld id="{36B5EA5A-BC32-A742-B11B-8E7414D5B535}" type="slidenum">
              <a:rPr lang="en-US" smtClean="0"/>
              <a:pPr/>
              <a:t>43</a:t>
            </a:fld>
            <a:endParaRPr lang="en-US" dirty="0"/>
          </a:p>
        </p:txBody>
      </p:sp>
      <p:pic>
        <p:nvPicPr>
          <p:cNvPr id="12" name="Graphic 11">
            <a:extLst>
              <a:ext uri="{FF2B5EF4-FFF2-40B4-BE49-F238E27FC236}">
                <a16:creationId xmlns:a16="http://schemas.microsoft.com/office/drawing/2014/main" id="{240C218A-1809-BD14-B63C-656DA9CC2B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08355" y="2919892"/>
            <a:ext cx="3152775" cy="1228725"/>
          </a:xfrm>
          <a:prstGeom prst="rect">
            <a:avLst/>
          </a:prstGeom>
        </p:spPr>
      </p:pic>
      <p:pic>
        <p:nvPicPr>
          <p:cNvPr id="14" name="Graphic 13">
            <a:extLst>
              <a:ext uri="{FF2B5EF4-FFF2-40B4-BE49-F238E27FC236}">
                <a16:creationId xmlns:a16="http://schemas.microsoft.com/office/drawing/2014/main" id="{39BC7124-FD2C-F458-092D-184222F5B2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87615" y="2662717"/>
            <a:ext cx="228600" cy="257175"/>
          </a:xfrm>
          <a:prstGeom prst="rect">
            <a:avLst/>
          </a:prstGeom>
        </p:spPr>
      </p:pic>
      <p:pic>
        <p:nvPicPr>
          <p:cNvPr id="16" name="Picture 15" descr="A graph of heater scan&#10;&#10;AI-generated content may be incorrect.">
            <a:extLst>
              <a:ext uri="{FF2B5EF4-FFF2-40B4-BE49-F238E27FC236}">
                <a16:creationId xmlns:a16="http://schemas.microsoft.com/office/drawing/2014/main" id="{CAE2A512-00EA-0BF4-638D-9F7B5CA36048}"/>
              </a:ext>
            </a:extLst>
          </p:cNvPr>
          <p:cNvPicPr>
            <a:picLocks noChangeAspect="1"/>
          </p:cNvPicPr>
          <p:nvPr/>
        </p:nvPicPr>
        <p:blipFill>
          <a:blip r:embed="rId6"/>
          <a:stretch>
            <a:fillRect/>
          </a:stretch>
        </p:blipFill>
        <p:spPr>
          <a:xfrm>
            <a:off x="760415" y="1439335"/>
            <a:ext cx="5852172" cy="4389129"/>
          </a:xfrm>
          <a:prstGeom prst="rect">
            <a:avLst/>
          </a:prstGeom>
        </p:spPr>
      </p:pic>
      <p:pic>
        <p:nvPicPr>
          <p:cNvPr id="6" name="Graphic 5">
            <a:extLst>
              <a:ext uri="{FF2B5EF4-FFF2-40B4-BE49-F238E27FC236}">
                <a16:creationId xmlns:a16="http://schemas.microsoft.com/office/drawing/2014/main" id="{99BAF999-3990-03A6-DA03-CCD594D2730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9622" y="0"/>
            <a:ext cx="1768160" cy="1114477"/>
          </a:xfrm>
          <a:prstGeom prst="rect">
            <a:avLst/>
          </a:prstGeom>
        </p:spPr>
      </p:pic>
      <p:pic>
        <p:nvPicPr>
          <p:cNvPr id="7" name="Graphic 6">
            <a:extLst>
              <a:ext uri="{FF2B5EF4-FFF2-40B4-BE49-F238E27FC236}">
                <a16:creationId xmlns:a16="http://schemas.microsoft.com/office/drawing/2014/main" id="{CB215FD3-A80A-1AE8-E230-18E07BC1683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489675" y="618636"/>
            <a:ext cx="495841" cy="495841"/>
          </a:xfrm>
          <a:prstGeom prst="rect">
            <a:avLst/>
          </a:prstGeom>
        </p:spPr>
      </p:pic>
      <p:pic>
        <p:nvPicPr>
          <p:cNvPr id="8" name="Graphic 7">
            <a:extLst>
              <a:ext uri="{FF2B5EF4-FFF2-40B4-BE49-F238E27FC236}">
                <a16:creationId xmlns:a16="http://schemas.microsoft.com/office/drawing/2014/main" id="{CAA08029-D6AE-6815-3EE7-E6F7D487768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514464" y="627431"/>
            <a:ext cx="495841" cy="495841"/>
          </a:xfrm>
          <a:prstGeom prst="rect">
            <a:avLst/>
          </a:prstGeom>
        </p:spPr>
      </p:pic>
      <p:sp>
        <p:nvSpPr>
          <p:cNvPr id="9" name="Oval 8">
            <a:extLst>
              <a:ext uri="{FF2B5EF4-FFF2-40B4-BE49-F238E27FC236}">
                <a16:creationId xmlns:a16="http://schemas.microsoft.com/office/drawing/2014/main" id="{819CF9B8-B1E2-C7B6-6E18-12BF8AE8244A}"/>
              </a:ext>
            </a:extLst>
          </p:cNvPr>
          <p:cNvSpPr/>
          <p:nvPr/>
        </p:nvSpPr>
        <p:spPr>
          <a:xfrm>
            <a:off x="1663700" y="4292602"/>
            <a:ext cx="285750" cy="304800"/>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0" name="Oval 9">
            <a:extLst>
              <a:ext uri="{FF2B5EF4-FFF2-40B4-BE49-F238E27FC236}">
                <a16:creationId xmlns:a16="http://schemas.microsoft.com/office/drawing/2014/main" id="{D2EE6487-DEF7-B1E2-9351-8B868AD0F19B}"/>
              </a:ext>
            </a:extLst>
          </p:cNvPr>
          <p:cNvSpPr/>
          <p:nvPr/>
        </p:nvSpPr>
        <p:spPr>
          <a:xfrm>
            <a:off x="2042664" y="3633899"/>
            <a:ext cx="110228" cy="117576"/>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1" name="Oval 10">
            <a:extLst>
              <a:ext uri="{FF2B5EF4-FFF2-40B4-BE49-F238E27FC236}">
                <a16:creationId xmlns:a16="http://schemas.microsoft.com/office/drawing/2014/main" id="{F808FF9E-182E-F1EA-E70C-DB0964078946}"/>
              </a:ext>
            </a:extLst>
          </p:cNvPr>
          <p:cNvSpPr/>
          <p:nvPr/>
        </p:nvSpPr>
        <p:spPr>
          <a:xfrm>
            <a:off x="2267192" y="3252636"/>
            <a:ext cx="110228" cy="117576"/>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5" name="Oval 14">
            <a:extLst>
              <a:ext uri="{FF2B5EF4-FFF2-40B4-BE49-F238E27FC236}">
                <a16:creationId xmlns:a16="http://schemas.microsoft.com/office/drawing/2014/main" id="{E623F0B0-7A9D-52A0-563F-8456E56B7B5E}"/>
              </a:ext>
            </a:extLst>
          </p:cNvPr>
          <p:cNvSpPr/>
          <p:nvPr/>
        </p:nvSpPr>
        <p:spPr>
          <a:xfrm>
            <a:off x="2515084" y="2919892"/>
            <a:ext cx="110228" cy="117576"/>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7" name="Oval 16">
            <a:extLst>
              <a:ext uri="{FF2B5EF4-FFF2-40B4-BE49-F238E27FC236}">
                <a16:creationId xmlns:a16="http://schemas.microsoft.com/office/drawing/2014/main" id="{046E3861-FD99-A2E5-C414-D4B0DBC3F81B}"/>
              </a:ext>
            </a:extLst>
          </p:cNvPr>
          <p:cNvSpPr/>
          <p:nvPr/>
        </p:nvSpPr>
        <p:spPr>
          <a:xfrm>
            <a:off x="2777712" y="2684164"/>
            <a:ext cx="110228" cy="117576"/>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grpSp>
        <p:nvGrpSpPr>
          <p:cNvPr id="23" name="Group 22">
            <a:extLst>
              <a:ext uri="{FF2B5EF4-FFF2-40B4-BE49-F238E27FC236}">
                <a16:creationId xmlns:a16="http://schemas.microsoft.com/office/drawing/2014/main" id="{6212B5D3-8431-0AF4-4E53-8356122CD188}"/>
              </a:ext>
            </a:extLst>
          </p:cNvPr>
          <p:cNvGrpSpPr/>
          <p:nvPr/>
        </p:nvGrpSpPr>
        <p:grpSpPr>
          <a:xfrm>
            <a:off x="1537980" y="1791778"/>
            <a:ext cx="4297041" cy="3484951"/>
            <a:chOff x="1537980" y="1791778"/>
            <a:chExt cx="4297041" cy="3484951"/>
          </a:xfrm>
        </p:grpSpPr>
        <p:grpSp>
          <p:nvGrpSpPr>
            <p:cNvPr id="18" name="Group 17">
              <a:extLst>
                <a:ext uri="{FF2B5EF4-FFF2-40B4-BE49-F238E27FC236}">
                  <a16:creationId xmlns:a16="http://schemas.microsoft.com/office/drawing/2014/main" id="{652F1E62-DE9A-E2FF-D2C3-98C9F91DBE09}"/>
                </a:ext>
              </a:extLst>
            </p:cNvPr>
            <p:cNvGrpSpPr/>
            <p:nvPr/>
          </p:nvGrpSpPr>
          <p:grpSpPr>
            <a:xfrm>
              <a:off x="1537980" y="1791778"/>
              <a:ext cx="4297041" cy="3484951"/>
              <a:chOff x="1515474" y="1796828"/>
              <a:chExt cx="4297041" cy="3484951"/>
            </a:xfrm>
          </p:grpSpPr>
          <p:sp>
            <p:nvSpPr>
              <p:cNvPr id="19" name="Oval 18">
                <a:extLst>
                  <a:ext uri="{FF2B5EF4-FFF2-40B4-BE49-F238E27FC236}">
                    <a16:creationId xmlns:a16="http://schemas.microsoft.com/office/drawing/2014/main" id="{E32C2513-7F15-00AC-D15F-55503C4CA50A}"/>
                  </a:ext>
                </a:extLst>
              </p:cNvPr>
              <p:cNvSpPr/>
              <p:nvPr/>
            </p:nvSpPr>
            <p:spPr>
              <a:xfrm>
                <a:off x="2711228" y="2919892"/>
                <a:ext cx="115099" cy="117451"/>
              </a:xfrm>
              <a:prstGeom prst="ellipse">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7F31BBB1-8E09-AC47-AB30-DF1712A8CD8D}"/>
                  </a:ext>
                </a:extLst>
              </p:cNvPr>
              <p:cNvCxnSpPr/>
              <p:nvPr/>
            </p:nvCxnSpPr>
            <p:spPr>
              <a:xfrm>
                <a:off x="1515474" y="2964653"/>
                <a:ext cx="4297041" cy="0"/>
              </a:xfrm>
              <a:prstGeom prst="line">
                <a:avLst/>
              </a:prstGeom>
              <a:ln w="19050" cap="flat" cmpd="sng" algn="ctr">
                <a:solidFill>
                  <a:srgbClr val="2F2F2F"/>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B9EECE6D-D1E8-2D58-D396-D0002880452A}"/>
                  </a:ext>
                </a:extLst>
              </p:cNvPr>
              <p:cNvCxnSpPr>
                <a:cxnSpLocks/>
              </p:cNvCxnSpPr>
              <p:nvPr/>
            </p:nvCxnSpPr>
            <p:spPr>
              <a:xfrm flipV="1">
                <a:off x="2775171" y="1796828"/>
                <a:ext cx="0" cy="3484951"/>
              </a:xfrm>
              <a:prstGeom prst="line">
                <a:avLst/>
              </a:prstGeom>
              <a:ln w="19050" cap="flat" cmpd="sng" algn="ctr">
                <a:solidFill>
                  <a:srgbClr val="2F2F2F"/>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22" name="TextBox 21">
              <a:extLst>
                <a:ext uri="{FF2B5EF4-FFF2-40B4-BE49-F238E27FC236}">
                  <a16:creationId xmlns:a16="http://schemas.microsoft.com/office/drawing/2014/main" id="{875C2614-47D1-06B9-8092-15ABB1836C32}"/>
                </a:ext>
              </a:extLst>
            </p:cNvPr>
            <p:cNvSpPr txBox="1"/>
            <p:nvPr/>
          </p:nvSpPr>
          <p:spPr>
            <a:xfrm>
              <a:off x="2957255" y="2967620"/>
              <a:ext cx="657231" cy="215444"/>
            </a:xfrm>
            <a:prstGeom prst="rect">
              <a:avLst/>
            </a:prstGeom>
            <a:noFill/>
          </p:spPr>
          <p:txBody>
            <a:bodyPr wrap="none" lIns="0" tIns="0" rIns="0" bIns="0" rtlCol="0">
              <a:spAutoFit/>
            </a:bodyPr>
            <a:lstStyle/>
            <a:p>
              <a:pPr algn="l"/>
              <a:r>
                <a:rPr lang="en-US" sz="1400" dirty="0">
                  <a:solidFill>
                    <a:srgbClr val="303030"/>
                  </a:solidFill>
                </a:rPr>
                <a:t>Setpoint</a:t>
              </a:r>
              <a:endParaRPr lang="en-GB" sz="1400" dirty="0">
                <a:solidFill>
                  <a:srgbClr val="303030"/>
                </a:solidFill>
              </a:endParaRPr>
            </a:p>
          </p:txBody>
        </p:sp>
      </p:grpSp>
    </p:spTree>
    <p:extLst>
      <p:ext uri="{BB962C8B-B14F-4D97-AF65-F5344CB8AC3E}">
        <p14:creationId xmlns:p14="http://schemas.microsoft.com/office/powerpoint/2010/main" val="274224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5"/>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animBg="1"/>
      <p:bldP spid="1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9849F1-3B2C-89B4-870B-311A8F0C2C2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D38D590-B9C4-FB05-025B-2D4C62D8855D}"/>
              </a:ext>
            </a:extLst>
          </p:cNvPr>
          <p:cNvSpPr>
            <a:spLocks noGrp="1"/>
          </p:cNvSpPr>
          <p:nvPr>
            <p:ph type="title"/>
          </p:nvPr>
        </p:nvSpPr>
        <p:spPr>
          <a:xfrm>
            <a:off x="2977529" y="258813"/>
            <a:ext cx="6884352" cy="531863"/>
          </a:xfrm>
        </p:spPr>
        <p:txBody>
          <a:bodyPr/>
          <a:lstStyle/>
          <a:p>
            <a:r>
              <a:rPr lang="en-US" dirty="0"/>
              <a:t>Final PCB 1.0 (DAC and ADC)</a:t>
            </a:r>
            <a:endParaRPr lang="en-GB" dirty="0"/>
          </a:p>
        </p:txBody>
      </p:sp>
      <p:sp>
        <p:nvSpPr>
          <p:cNvPr id="4" name="Date Placeholder 3">
            <a:extLst>
              <a:ext uri="{FF2B5EF4-FFF2-40B4-BE49-F238E27FC236}">
                <a16:creationId xmlns:a16="http://schemas.microsoft.com/office/drawing/2014/main" id="{4C8220EB-8156-CD61-C9D5-5E77A181C9FA}"/>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F4153E53-AAEA-F20E-0FB2-8BA6D7C53FFB}"/>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9BAC3748-7A8E-1012-0128-31D9A00339A3}"/>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12" name="Content Placeholder 11">
            <a:extLst>
              <a:ext uri="{FF2B5EF4-FFF2-40B4-BE49-F238E27FC236}">
                <a16:creationId xmlns:a16="http://schemas.microsoft.com/office/drawing/2014/main" id="{6F6F50E0-F8AB-CB77-F205-972AA50A5971}"/>
              </a:ext>
            </a:extLst>
          </p:cNvPr>
          <p:cNvSpPr>
            <a:spLocks noGrp="1"/>
          </p:cNvSpPr>
          <p:nvPr>
            <p:ph idx="1"/>
          </p:nvPr>
        </p:nvSpPr>
        <p:spPr>
          <a:xfrm>
            <a:off x="723021" y="4098800"/>
            <a:ext cx="4997294" cy="2542730"/>
          </a:xfrm>
        </p:spPr>
        <p:txBody>
          <a:bodyPr/>
          <a:lstStyle/>
          <a:p>
            <a:pPr algn="ctr"/>
            <a:r>
              <a:rPr lang="en-GB" dirty="0"/>
              <a:t>DAC </a:t>
            </a:r>
          </a:p>
          <a:p>
            <a:pPr algn="ctr"/>
            <a:r>
              <a:rPr lang="en-GB" b="0" dirty="0"/>
              <a:t>16 levels implemented with resistors 4bits</a:t>
            </a:r>
          </a:p>
          <a:p>
            <a:pPr algn="ctr"/>
            <a:r>
              <a:rPr lang="en-GB" b="0" dirty="0"/>
              <a:t>Thermometric encoding</a:t>
            </a:r>
          </a:p>
          <a:p>
            <a:pPr algn="ctr"/>
            <a:r>
              <a:rPr lang="en-GB" b="0" dirty="0"/>
              <a:t>Additional 12 bits provided by DSM</a:t>
            </a:r>
          </a:p>
          <a:p>
            <a:pPr algn="ctr"/>
            <a:r>
              <a:rPr lang="en-GB" dirty="0"/>
              <a:t>16 bits resolution in total</a:t>
            </a:r>
            <a:endParaRPr lang="en-US" dirty="0"/>
          </a:p>
        </p:txBody>
      </p:sp>
      <p:sp>
        <p:nvSpPr>
          <p:cNvPr id="2" name="Content Placeholder 11">
            <a:extLst>
              <a:ext uri="{FF2B5EF4-FFF2-40B4-BE49-F238E27FC236}">
                <a16:creationId xmlns:a16="http://schemas.microsoft.com/office/drawing/2014/main" id="{7E7D6BFF-6D7B-F7BD-A36F-3053C63EA0FE}"/>
              </a:ext>
            </a:extLst>
          </p:cNvPr>
          <p:cNvSpPr txBox="1">
            <a:spLocks/>
          </p:cNvSpPr>
          <p:nvPr/>
        </p:nvSpPr>
        <p:spPr>
          <a:xfrm>
            <a:off x="6214524" y="4098800"/>
            <a:ext cx="5343343" cy="249004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dirty="0"/>
              <a:t>DAC</a:t>
            </a:r>
          </a:p>
          <a:p>
            <a:pPr algn="ctr"/>
            <a:r>
              <a:rPr lang="en-GB" b="0" dirty="0"/>
              <a:t>64 levels implemented with transistors 6bits</a:t>
            </a:r>
          </a:p>
          <a:p>
            <a:pPr algn="ctr"/>
            <a:r>
              <a:rPr lang="en-GB" b="0" dirty="0"/>
              <a:t>Thermometric encoding</a:t>
            </a:r>
          </a:p>
          <a:p>
            <a:pPr algn="ctr"/>
            <a:r>
              <a:rPr lang="en-GB" b="0" dirty="0"/>
              <a:t>Additional 10 bits provided by DSM</a:t>
            </a:r>
          </a:p>
          <a:p>
            <a:pPr algn="ctr"/>
            <a:r>
              <a:rPr lang="en-GB" dirty="0"/>
              <a:t>16bits resolution in total</a:t>
            </a:r>
            <a:endParaRPr lang="en-US" dirty="0"/>
          </a:p>
          <a:p>
            <a:pPr algn="ctr"/>
            <a:endParaRPr lang="en-GB" dirty="0"/>
          </a:p>
        </p:txBody>
      </p:sp>
      <p:cxnSp>
        <p:nvCxnSpPr>
          <p:cNvPr id="8" name="Straight Connector 7">
            <a:extLst>
              <a:ext uri="{FF2B5EF4-FFF2-40B4-BE49-F238E27FC236}">
                <a16:creationId xmlns:a16="http://schemas.microsoft.com/office/drawing/2014/main" id="{92E0FA14-605B-28B5-8DA5-DD69B78BC363}"/>
              </a:ext>
            </a:extLst>
          </p:cNvPr>
          <p:cNvCxnSpPr>
            <a:cxnSpLocks/>
          </p:cNvCxnSpPr>
          <p:nvPr/>
        </p:nvCxnSpPr>
        <p:spPr>
          <a:xfrm flipH="1">
            <a:off x="5948570" y="1093869"/>
            <a:ext cx="14624" cy="5135946"/>
          </a:xfrm>
          <a:prstGeom prst="line">
            <a:avLst/>
          </a:prstGeom>
        </p:spPr>
        <p:style>
          <a:lnRef idx="1">
            <a:schemeClr val="accent1"/>
          </a:lnRef>
          <a:fillRef idx="0">
            <a:schemeClr val="accent1"/>
          </a:fillRef>
          <a:effectRef idx="0">
            <a:schemeClr val="accent1"/>
          </a:effectRef>
          <a:fontRef idx="minor">
            <a:schemeClr val="tx1"/>
          </a:fontRef>
        </p:style>
      </p:cxnSp>
      <p:sp>
        <p:nvSpPr>
          <p:cNvPr id="11" name="Content Placeholder 11">
            <a:extLst>
              <a:ext uri="{FF2B5EF4-FFF2-40B4-BE49-F238E27FC236}">
                <a16:creationId xmlns:a16="http://schemas.microsoft.com/office/drawing/2014/main" id="{2A5DD074-C26E-1F91-CAD0-1346B20E7955}"/>
              </a:ext>
            </a:extLst>
          </p:cNvPr>
          <p:cNvSpPr txBox="1">
            <a:spLocks/>
          </p:cNvSpPr>
          <p:nvPr/>
        </p:nvSpPr>
        <p:spPr>
          <a:xfrm>
            <a:off x="245219" y="5886019"/>
            <a:ext cx="11442388" cy="50351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endParaRPr lang="en-US" dirty="0"/>
          </a:p>
        </p:txBody>
      </p:sp>
      <p:cxnSp>
        <p:nvCxnSpPr>
          <p:cNvPr id="9" name="Straight Connector 8">
            <a:extLst>
              <a:ext uri="{FF2B5EF4-FFF2-40B4-BE49-F238E27FC236}">
                <a16:creationId xmlns:a16="http://schemas.microsoft.com/office/drawing/2014/main" id="{E2D78F52-03C9-8552-9A02-80969F06F6C9}"/>
              </a:ext>
            </a:extLst>
          </p:cNvPr>
          <p:cNvCxnSpPr>
            <a:cxnSpLocks/>
          </p:cNvCxnSpPr>
          <p:nvPr/>
        </p:nvCxnSpPr>
        <p:spPr>
          <a:xfrm>
            <a:off x="461123" y="4063341"/>
            <a:ext cx="10729451"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Content Placeholder 11">
            <a:extLst>
              <a:ext uri="{FF2B5EF4-FFF2-40B4-BE49-F238E27FC236}">
                <a16:creationId xmlns:a16="http://schemas.microsoft.com/office/drawing/2014/main" id="{66CFC32B-9B2C-2CD5-3287-B31C618E6C09}"/>
              </a:ext>
            </a:extLst>
          </p:cNvPr>
          <p:cNvSpPr txBox="1">
            <a:spLocks/>
          </p:cNvSpPr>
          <p:nvPr/>
        </p:nvSpPr>
        <p:spPr>
          <a:xfrm>
            <a:off x="195915" y="1541824"/>
            <a:ext cx="5389377" cy="2227670"/>
          </a:xfrm>
          <a:prstGeom prst="rect">
            <a:avLst/>
          </a:prstGeom>
        </p:spPr>
        <p:txBody>
          <a:bodyPr vert="horz" lIns="0" tIns="0" rIns="0" bIns="0" rtlCol="0">
            <a:normAutofit fontScale="850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20000"/>
              </a:lnSpc>
            </a:pPr>
            <a:r>
              <a:rPr lang="en-US" dirty="0"/>
              <a:t>ADC</a:t>
            </a:r>
            <a:r>
              <a:rPr lang="en-US" b="0" dirty="0"/>
              <a:t> (</a:t>
            </a:r>
            <a:r>
              <a:rPr lang="en-US" b="0" u="sng" dirty="0"/>
              <a:t>with/without </a:t>
            </a:r>
            <a:r>
              <a:rPr lang="en-US" b="0" dirty="0"/>
              <a:t>FPGA in the loop)</a:t>
            </a:r>
          </a:p>
          <a:p>
            <a:pPr algn="ctr">
              <a:lnSpc>
                <a:spcPct val="120000"/>
              </a:lnSpc>
            </a:pPr>
            <a:r>
              <a:rPr lang="en-US" b="0" dirty="0"/>
              <a:t>Adding buffers to remove capacitance</a:t>
            </a:r>
          </a:p>
          <a:p>
            <a:pPr algn="ctr">
              <a:lnSpc>
                <a:spcPct val="120000"/>
              </a:lnSpc>
            </a:pPr>
            <a:r>
              <a:rPr lang="en-GB" b="0" dirty="0"/>
              <a:t>Bipolar (resistor) driven approach -&gt; Resistor and capacitor-based integrator</a:t>
            </a:r>
          </a:p>
          <a:p>
            <a:pPr algn="ctr">
              <a:lnSpc>
                <a:spcPct val="120000"/>
              </a:lnSpc>
            </a:pPr>
            <a:r>
              <a:rPr lang="en-US" dirty="0"/>
              <a:t>11 bits for unipolar operation</a:t>
            </a:r>
          </a:p>
          <a:p>
            <a:pPr algn="ctr">
              <a:lnSpc>
                <a:spcPct val="120000"/>
              </a:lnSpc>
            </a:pPr>
            <a:r>
              <a:rPr lang="en-US" dirty="0"/>
              <a:t>33Mhz DSM</a:t>
            </a:r>
          </a:p>
        </p:txBody>
      </p:sp>
      <p:sp>
        <p:nvSpPr>
          <p:cNvPr id="16" name="Content Placeholder 11">
            <a:extLst>
              <a:ext uri="{FF2B5EF4-FFF2-40B4-BE49-F238E27FC236}">
                <a16:creationId xmlns:a16="http://schemas.microsoft.com/office/drawing/2014/main" id="{CDBFF7ED-2EF3-0DAB-CCC2-C32A0A0C07C3}"/>
              </a:ext>
            </a:extLst>
          </p:cNvPr>
          <p:cNvSpPr txBox="1">
            <a:spLocks/>
          </p:cNvSpPr>
          <p:nvPr/>
        </p:nvSpPr>
        <p:spPr>
          <a:xfrm>
            <a:off x="6316001" y="1519969"/>
            <a:ext cx="4997294" cy="152522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900" dirty="0"/>
              <a:t>ADC</a:t>
            </a:r>
          </a:p>
          <a:p>
            <a:pPr algn="ctr"/>
            <a:r>
              <a:rPr lang="en-US" sz="1900" b="0" dirty="0"/>
              <a:t>Very low capacitance</a:t>
            </a:r>
          </a:p>
          <a:p>
            <a:pPr algn="ctr"/>
            <a:r>
              <a:rPr lang="en-GB" sz="1900" b="0" dirty="0"/>
              <a:t>Current driver approach -&gt; Capacitor and current source-based integrator</a:t>
            </a:r>
          </a:p>
          <a:p>
            <a:pPr algn="ctr"/>
            <a:r>
              <a:rPr lang="en-US" sz="1900" dirty="0"/>
              <a:t>12 bit</a:t>
            </a:r>
          </a:p>
          <a:p>
            <a:pPr algn="ctr"/>
            <a:r>
              <a:rPr lang="en-US" sz="1900" dirty="0"/>
              <a:t>40Mhz DSM</a:t>
            </a:r>
          </a:p>
        </p:txBody>
      </p:sp>
      <p:cxnSp>
        <p:nvCxnSpPr>
          <p:cNvPr id="7" name="Straight Connector 6">
            <a:extLst>
              <a:ext uri="{FF2B5EF4-FFF2-40B4-BE49-F238E27FC236}">
                <a16:creationId xmlns:a16="http://schemas.microsoft.com/office/drawing/2014/main" id="{22E1F99A-CB9B-EB06-8201-823D90735290}"/>
              </a:ext>
            </a:extLst>
          </p:cNvPr>
          <p:cNvCxnSpPr>
            <a:cxnSpLocks/>
          </p:cNvCxnSpPr>
          <p:nvPr/>
        </p:nvCxnSpPr>
        <p:spPr>
          <a:xfrm>
            <a:off x="220567" y="1384769"/>
            <a:ext cx="10729451"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70D1E0B-F813-0F8B-BDAD-A5B002BCE706}"/>
              </a:ext>
            </a:extLst>
          </p:cNvPr>
          <p:cNvSpPr txBox="1"/>
          <p:nvPr/>
        </p:nvSpPr>
        <p:spPr>
          <a:xfrm>
            <a:off x="-24652" y="993916"/>
            <a:ext cx="6094324" cy="369332"/>
          </a:xfrm>
          <a:prstGeom prst="rect">
            <a:avLst/>
          </a:prstGeom>
          <a:noFill/>
        </p:spPr>
        <p:txBody>
          <a:bodyPr wrap="square">
            <a:spAutoFit/>
          </a:bodyPr>
          <a:lstStyle/>
          <a:p>
            <a:pPr algn="ctr"/>
            <a:r>
              <a:rPr lang="en-US" dirty="0"/>
              <a:t>PCB/FPGA implementation:</a:t>
            </a:r>
          </a:p>
        </p:txBody>
      </p:sp>
      <p:sp>
        <p:nvSpPr>
          <p:cNvPr id="19" name="TextBox 18">
            <a:extLst>
              <a:ext uri="{FF2B5EF4-FFF2-40B4-BE49-F238E27FC236}">
                <a16:creationId xmlns:a16="http://schemas.microsoft.com/office/drawing/2014/main" id="{E296F116-FD49-079B-761F-3800D72E4AD8}"/>
              </a:ext>
            </a:extLst>
          </p:cNvPr>
          <p:cNvSpPr txBox="1"/>
          <p:nvPr/>
        </p:nvSpPr>
        <p:spPr>
          <a:xfrm>
            <a:off x="5619089" y="940914"/>
            <a:ext cx="6094324" cy="369332"/>
          </a:xfrm>
          <a:prstGeom prst="rect">
            <a:avLst/>
          </a:prstGeom>
          <a:noFill/>
        </p:spPr>
        <p:txBody>
          <a:bodyPr wrap="square">
            <a:spAutoFit/>
          </a:bodyPr>
          <a:lstStyle/>
          <a:p>
            <a:pPr algn="ctr"/>
            <a:r>
              <a:rPr lang="en-US" dirty="0"/>
              <a:t>ASIC implementation:</a:t>
            </a:r>
          </a:p>
        </p:txBody>
      </p:sp>
      <p:sp>
        <p:nvSpPr>
          <p:cNvPr id="13" name="Content Placeholder 11">
            <a:extLst>
              <a:ext uri="{FF2B5EF4-FFF2-40B4-BE49-F238E27FC236}">
                <a16:creationId xmlns:a16="http://schemas.microsoft.com/office/drawing/2014/main" id="{A7C4BF11-79F3-D001-72BF-8E362D016410}"/>
              </a:ext>
            </a:extLst>
          </p:cNvPr>
          <p:cNvSpPr txBox="1">
            <a:spLocks/>
          </p:cNvSpPr>
          <p:nvPr/>
        </p:nvSpPr>
        <p:spPr>
          <a:xfrm rot="21196236">
            <a:off x="362454" y="3836812"/>
            <a:ext cx="2833615" cy="31642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dirty="0">
                <a:solidFill>
                  <a:schemeClr val="accent1">
                    <a:lumMod val="20000"/>
                    <a:lumOff val="80000"/>
                  </a:schemeClr>
                </a:solidFill>
              </a:rPr>
              <a:t>+ linear regulator</a:t>
            </a:r>
          </a:p>
        </p:txBody>
      </p:sp>
      <p:grpSp>
        <p:nvGrpSpPr>
          <p:cNvPr id="18" name="Group 17">
            <a:extLst>
              <a:ext uri="{FF2B5EF4-FFF2-40B4-BE49-F238E27FC236}">
                <a16:creationId xmlns:a16="http://schemas.microsoft.com/office/drawing/2014/main" id="{68FBC58E-8313-567E-17E8-5DD032E12BFC}"/>
              </a:ext>
            </a:extLst>
          </p:cNvPr>
          <p:cNvGrpSpPr/>
          <p:nvPr/>
        </p:nvGrpSpPr>
        <p:grpSpPr>
          <a:xfrm>
            <a:off x="721190" y="4098800"/>
            <a:ext cx="4997294" cy="2542730"/>
            <a:chOff x="721190" y="4098800"/>
            <a:chExt cx="4997294" cy="2542730"/>
          </a:xfrm>
        </p:grpSpPr>
        <p:pic>
          <p:nvPicPr>
            <p:cNvPr id="10" name="Graphic 9" descr="Question Mark with solid fill">
              <a:extLst>
                <a:ext uri="{FF2B5EF4-FFF2-40B4-BE49-F238E27FC236}">
                  <a16:creationId xmlns:a16="http://schemas.microsoft.com/office/drawing/2014/main" id="{EEA00475-CE5B-3546-1B5E-F7BC504A80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65310" y="4662409"/>
              <a:ext cx="914400" cy="914400"/>
            </a:xfrm>
            <a:prstGeom prst="rect">
              <a:avLst/>
            </a:prstGeom>
          </p:spPr>
        </p:pic>
        <p:sp>
          <p:nvSpPr>
            <p:cNvPr id="14" name="Content Placeholder 11">
              <a:extLst>
                <a:ext uri="{FF2B5EF4-FFF2-40B4-BE49-F238E27FC236}">
                  <a16:creationId xmlns:a16="http://schemas.microsoft.com/office/drawing/2014/main" id="{1DFA3479-BDA2-900E-7D18-0CE9C3D90C2C}"/>
                </a:ext>
              </a:extLst>
            </p:cNvPr>
            <p:cNvSpPr txBox="1">
              <a:spLocks/>
            </p:cNvSpPr>
            <p:nvPr/>
          </p:nvSpPr>
          <p:spPr>
            <a:xfrm>
              <a:off x="721190" y="4098800"/>
              <a:ext cx="4997294" cy="254273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a:t>DAC </a:t>
              </a:r>
              <a:endParaRPr lang="en-GB" dirty="0"/>
            </a:p>
          </p:txBody>
        </p:sp>
      </p:grpSp>
      <p:pic>
        <p:nvPicPr>
          <p:cNvPr id="20" name="Graphic 19">
            <a:extLst>
              <a:ext uri="{FF2B5EF4-FFF2-40B4-BE49-F238E27FC236}">
                <a16:creationId xmlns:a16="http://schemas.microsoft.com/office/drawing/2014/main" id="{353DF330-E109-B8BC-090A-5C295DEE57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429215" y="0"/>
            <a:ext cx="1768160" cy="1114477"/>
          </a:xfrm>
          <a:prstGeom prst="rect">
            <a:avLst/>
          </a:prstGeom>
        </p:spPr>
      </p:pic>
      <p:pic>
        <p:nvPicPr>
          <p:cNvPr id="21" name="Graphic 20">
            <a:extLst>
              <a:ext uri="{FF2B5EF4-FFF2-40B4-BE49-F238E27FC236}">
                <a16:creationId xmlns:a16="http://schemas.microsoft.com/office/drawing/2014/main" id="{AB650D18-0BA6-983E-BB7D-045327F8ACD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499268" y="618636"/>
            <a:ext cx="495841" cy="495841"/>
          </a:xfrm>
          <a:prstGeom prst="rect">
            <a:avLst/>
          </a:prstGeom>
        </p:spPr>
      </p:pic>
      <p:pic>
        <p:nvPicPr>
          <p:cNvPr id="22" name="Graphic 21">
            <a:extLst>
              <a:ext uri="{FF2B5EF4-FFF2-40B4-BE49-F238E27FC236}">
                <a16:creationId xmlns:a16="http://schemas.microsoft.com/office/drawing/2014/main" id="{9788D0E2-0E46-D3B4-405A-A6A0F46B03C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24057" y="627431"/>
            <a:ext cx="495841" cy="495841"/>
          </a:xfrm>
          <a:prstGeom prst="rect">
            <a:avLst/>
          </a:prstGeom>
        </p:spPr>
      </p:pic>
      <p:sp>
        <p:nvSpPr>
          <p:cNvPr id="23" name="Rectangle 22">
            <a:extLst>
              <a:ext uri="{FF2B5EF4-FFF2-40B4-BE49-F238E27FC236}">
                <a16:creationId xmlns:a16="http://schemas.microsoft.com/office/drawing/2014/main" id="{8B4C2717-CC40-27A2-AFDB-A9D746D421BC}"/>
              </a:ext>
            </a:extLst>
          </p:cNvPr>
          <p:cNvSpPr/>
          <p:nvPr/>
        </p:nvSpPr>
        <p:spPr>
          <a:xfrm>
            <a:off x="-43125" y="1363248"/>
            <a:ext cx="12429088" cy="2700093"/>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solidFill>
                <a:schemeClr val="bg1">
                  <a:lumMod val="95000"/>
                </a:schemeClr>
              </a:solidFill>
            </a:endParaRPr>
          </a:p>
        </p:txBody>
      </p:sp>
    </p:spTree>
    <p:extLst>
      <p:ext uri="{BB962C8B-B14F-4D97-AF65-F5344CB8AC3E}">
        <p14:creationId xmlns:p14="http://schemas.microsoft.com/office/powerpoint/2010/main" val="1339908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2">
                                            <p:txEl>
                                              <p:pRg st="1" end="1"/>
                                            </p:txEl>
                                          </p:spTgt>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3BEE4-646C-D9EA-0AF2-10C19C2687EE}"/>
              </a:ext>
            </a:extLst>
          </p:cNvPr>
          <p:cNvSpPr>
            <a:spLocks noGrp="1"/>
          </p:cNvSpPr>
          <p:nvPr>
            <p:ph type="title"/>
          </p:nvPr>
        </p:nvSpPr>
        <p:spPr/>
        <p:txBody>
          <a:bodyPr/>
          <a:lstStyle/>
          <a:p>
            <a:r>
              <a:rPr lang="en-US" dirty="0"/>
              <a:t>Current State of The Thermal Tuning System and Prospective for Future Developments</a:t>
            </a:r>
            <a:endParaRPr lang="en-GB" dirty="0"/>
          </a:p>
        </p:txBody>
      </p:sp>
      <p:sp>
        <p:nvSpPr>
          <p:cNvPr id="3" name="Date Placeholder 2">
            <a:extLst>
              <a:ext uri="{FF2B5EF4-FFF2-40B4-BE49-F238E27FC236}">
                <a16:creationId xmlns:a16="http://schemas.microsoft.com/office/drawing/2014/main" id="{610FA7F0-58CA-A813-783D-6D9E05242B58}"/>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EEBFF5A8-5265-FD1A-2C4E-B9A2502361A4}"/>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A8FC36D1-BB2A-379A-5FA2-885313E59DB6}"/>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7" name="Content Placeholder 1">
            <a:extLst>
              <a:ext uri="{FF2B5EF4-FFF2-40B4-BE49-F238E27FC236}">
                <a16:creationId xmlns:a16="http://schemas.microsoft.com/office/drawing/2014/main" id="{FC836615-6D35-D82D-28F4-F4A3DA3B35B3}"/>
              </a:ext>
            </a:extLst>
          </p:cNvPr>
          <p:cNvSpPr txBox="1">
            <a:spLocks/>
          </p:cNvSpPr>
          <p:nvPr/>
        </p:nvSpPr>
        <p:spPr>
          <a:xfrm>
            <a:off x="407987" y="1439335"/>
            <a:ext cx="8708303" cy="4432435"/>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None/>
            </a:pPr>
            <a:r>
              <a:rPr lang="en-US" sz="1700" dirty="0"/>
              <a:t>Status</a:t>
            </a:r>
          </a:p>
          <a:p>
            <a:pPr marL="342900" lvl="1" indent="-342900"/>
            <a:r>
              <a:rPr lang="en-US" sz="1700" dirty="0"/>
              <a:t>Reaching a final shape of ADC and DAC </a:t>
            </a:r>
          </a:p>
          <a:p>
            <a:pPr marL="342900" lvl="1" indent="-342900"/>
            <a:r>
              <a:rPr lang="en-US" sz="1700" dirty="0"/>
              <a:t>Characterizing ADC &amp; DAC </a:t>
            </a:r>
          </a:p>
          <a:p>
            <a:pPr marL="342900" lvl="1" indent="-342900"/>
            <a:r>
              <a:rPr lang="en-US" sz="1700" dirty="0"/>
              <a:t>Some discontinuities in DAC transfer function</a:t>
            </a:r>
          </a:p>
          <a:p>
            <a:pPr marL="342900" lvl="1" indent="-342900"/>
            <a:r>
              <a:rPr lang="en-US" sz="1700" dirty="0"/>
              <a:t>ADC effective bits : 9 with 10.1nF cap</a:t>
            </a:r>
          </a:p>
          <a:p>
            <a:pPr marL="342900" lvl="1" indent="-342900"/>
            <a:r>
              <a:rPr lang="en-US" sz="1700" dirty="0"/>
              <a:t>The PID loop has been closed and tried</a:t>
            </a:r>
          </a:p>
          <a:p>
            <a:pPr marL="342900" lvl="1" indent="-342900"/>
            <a:endParaRPr lang="en-US" dirty="0"/>
          </a:p>
          <a:p>
            <a:pPr marL="0" lvl="1" indent="0">
              <a:buNone/>
            </a:pPr>
            <a:r>
              <a:rPr lang="en-US" dirty="0"/>
              <a:t>Plan</a:t>
            </a:r>
          </a:p>
          <a:p>
            <a:pPr marL="285750" lvl="1" indent="-285750"/>
            <a:r>
              <a:rPr lang="en-US" dirty="0"/>
              <a:t>Focusing on PID – studying stability and performance</a:t>
            </a:r>
          </a:p>
          <a:p>
            <a:pPr marL="285750" lvl="1" indent="-285750"/>
            <a:r>
              <a:rPr lang="en-US" dirty="0"/>
              <a:t>Resolving the issue of DAC discontinuities or at least understanding them</a:t>
            </a:r>
          </a:p>
          <a:p>
            <a:pPr marL="285750" lvl="1" indent="-285750"/>
            <a:r>
              <a:rPr lang="en-US" dirty="0"/>
              <a:t>Testing with real data</a:t>
            </a:r>
          </a:p>
          <a:p>
            <a:pPr marL="285750" lvl="1" indent="-285750"/>
            <a:r>
              <a:rPr lang="en-US" dirty="0"/>
              <a:t>Developing a system with 4 MRR for WDM</a:t>
            </a:r>
          </a:p>
          <a:p>
            <a:pPr marL="0" lvl="1" indent="0">
              <a:buNone/>
            </a:pPr>
            <a:endParaRPr lang="en-US" dirty="0"/>
          </a:p>
          <a:p>
            <a:pPr marL="0" lvl="1" indent="0">
              <a:buNone/>
            </a:pPr>
            <a:endParaRPr lang="en-US" dirty="0"/>
          </a:p>
          <a:p>
            <a:pPr marL="0" lvl="1" indent="0">
              <a:buNone/>
            </a:pPr>
            <a:endParaRPr lang="en-US" dirty="0"/>
          </a:p>
          <a:p>
            <a:pPr marL="342900" lvl="1" indent="-342900"/>
            <a:endParaRPr lang="en-US" sz="1700" dirty="0"/>
          </a:p>
          <a:p>
            <a:pPr marL="342900" lvl="1" indent="-342900"/>
            <a:endParaRPr lang="en-US" sz="1700" dirty="0"/>
          </a:p>
          <a:p>
            <a:pPr marL="0" lvl="1" indent="0">
              <a:buNone/>
            </a:pPr>
            <a:endParaRPr lang="en-US" sz="1700" dirty="0"/>
          </a:p>
          <a:p>
            <a:pPr marL="342900" lvl="1" indent="-342900"/>
            <a:endParaRPr lang="en-US" sz="1700" dirty="0"/>
          </a:p>
          <a:p>
            <a:pPr marL="342900" lvl="1" indent="-342900"/>
            <a:endParaRPr lang="en-US" sz="1700" dirty="0"/>
          </a:p>
        </p:txBody>
      </p:sp>
      <p:pic>
        <p:nvPicPr>
          <p:cNvPr id="10" name="Graphic 9">
            <a:extLst>
              <a:ext uri="{FF2B5EF4-FFF2-40B4-BE49-F238E27FC236}">
                <a16:creationId xmlns:a16="http://schemas.microsoft.com/office/drawing/2014/main" id="{B1233343-2EB6-7C9A-DAB6-6DCA9EB5E23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29150" y="2218265"/>
            <a:ext cx="7562850" cy="3200400"/>
          </a:xfrm>
          <a:prstGeom prst="rect">
            <a:avLst/>
          </a:prstGeom>
        </p:spPr>
      </p:pic>
    </p:spTree>
    <p:extLst>
      <p:ext uri="{BB962C8B-B14F-4D97-AF65-F5344CB8AC3E}">
        <p14:creationId xmlns:p14="http://schemas.microsoft.com/office/powerpoint/2010/main" val="29980809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3FD6-FBDE-DADA-93C5-4C62D8EE8C95}"/>
              </a:ext>
            </a:extLst>
          </p:cNvPr>
          <p:cNvSpPr>
            <a:spLocks noGrp="1"/>
          </p:cNvSpPr>
          <p:nvPr>
            <p:ph type="title"/>
          </p:nvPr>
        </p:nvSpPr>
        <p:spPr/>
        <p:txBody>
          <a:bodyPr/>
          <a:lstStyle/>
          <a:p>
            <a:r>
              <a:rPr lang="en-US" dirty="0"/>
              <a:t>Thank You</a:t>
            </a:r>
            <a:endParaRPr lang="en-GB" dirty="0"/>
          </a:p>
        </p:txBody>
      </p:sp>
      <p:sp>
        <p:nvSpPr>
          <p:cNvPr id="3" name="Date Placeholder 2">
            <a:extLst>
              <a:ext uri="{FF2B5EF4-FFF2-40B4-BE49-F238E27FC236}">
                <a16:creationId xmlns:a16="http://schemas.microsoft.com/office/drawing/2014/main" id="{FDEF8226-8C19-9292-62D9-909801F2C466}"/>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BA9CB857-2B30-1ECC-AE25-177712862C85}"/>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7BECA9D0-D1B1-CC2F-BFCE-97B29BC62151}"/>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Tree>
    <p:extLst>
      <p:ext uri="{BB962C8B-B14F-4D97-AF65-F5344CB8AC3E}">
        <p14:creationId xmlns:p14="http://schemas.microsoft.com/office/powerpoint/2010/main" val="376872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96D4B-98CE-D180-B678-FBD532E20381}"/>
              </a:ext>
            </a:extLst>
          </p:cNvPr>
          <p:cNvSpPr>
            <a:spLocks noGrp="1"/>
          </p:cNvSpPr>
          <p:nvPr>
            <p:ph type="title"/>
          </p:nvPr>
        </p:nvSpPr>
        <p:spPr>
          <a:xfrm>
            <a:off x="407988" y="373593"/>
            <a:ext cx="11376025" cy="566207"/>
          </a:xfrm>
        </p:spPr>
        <p:txBody>
          <a:bodyPr/>
          <a:lstStyle/>
          <a:p>
            <a:r>
              <a:rPr lang="en-US" dirty="0"/>
              <a:t>The system under operation</a:t>
            </a:r>
            <a:endParaRPr lang="en-GB" dirty="0"/>
          </a:p>
        </p:txBody>
      </p:sp>
      <p:sp>
        <p:nvSpPr>
          <p:cNvPr id="3" name="Date Placeholder 2">
            <a:extLst>
              <a:ext uri="{FF2B5EF4-FFF2-40B4-BE49-F238E27FC236}">
                <a16:creationId xmlns:a16="http://schemas.microsoft.com/office/drawing/2014/main" id="{777C64CA-282B-DABA-9624-759F1CE1334B}"/>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619D498D-D0ED-986F-D876-0BD1DE4E3F7B}"/>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B600403-44F0-F967-929D-75A85E794B25}"/>
              </a:ext>
            </a:extLst>
          </p:cNvPr>
          <p:cNvSpPr>
            <a:spLocks noGrp="1"/>
          </p:cNvSpPr>
          <p:nvPr>
            <p:ph type="sldNum" sz="quarter" idx="12"/>
          </p:nvPr>
        </p:nvSpPr>
        <p:spPr/>
        <p:txBody>
          <a:bodyPr/>
          <a:lstStyle/>
          <a:p>
            <a:fld id="{36B5EA5A-BC32-A742-B11B-8E7414D5B535}" type="slidenum">
              <a:rPr lang="en-US" smtClean="0"/>
              <a:pPr/>
              <a:t>47</a:t>
            </a:fld>
            <a:endParaRPr lang="en-US" dirty="0"/>
          </a:p>
        </p:txBody>
      </p:sp>
      <p:pic>
        <p:nvPicPr>
          <p:cNvPr id="8" name="Picture 7">
            <a:extLst>
              <a:ext uri="{FF2B5EF4-FFF2-40B4-BE49-F238E27FC236}">
                <a16:creationId xmlns:a16="http://schemas.microsoft.com/office/drawing/2014/main" id="{19E3D74B-29F8-B9F8-9CE4-459989CF3A53}"/>
              </a:ext>
            </a:extLst>
          </p:cNvPr>
          <p:cNvPicPr>
            <a:picLocks noChangeAspect="1"/>
          </p:cNvPicPr>
          <p:nvPr/>
        </p:nvPicPr>
        <p:blipFill>
          <a:blip r:embed="rId2"/>
          <a:stretch>
            <a:fillRect/>
          </a:stretch>
        </p:blipFill>
        <p:spPr>
          <a:xfrm>
            <a:off x="120650" y="1089649"/>
            <a:ext cx="10274300" cy="5127805"/>
          </a:xfrm>
          <a:prstGeom prst="rect">
            <a:avLst/>
          </a:prstGeom>
        </p:spPr>
      </p:pic>
      <p:sp>
        <p:nvSpPr>
          <p:cNvPr id="9" name="Isosceles Triangle 8">
            <a:extLst>
              <a:ext uri="{FF2B5EF4-FFF2-40B4-BE49-F238E27FC236}">
                <a16:creationId xmlns:a16="http://schemas.microsoft.com/office/drawing/2014/main" id="{9DDB90CE-1559-06AE-B3E2-291620220111}"/>
              </a:ext>
            </a:extLst>
          </p:cNvPr>
          <p:cNvSpPr/>
          <p:nvPr/>
        </p:nvSpPr>
        <p:spPr>
          <a:xfrm rot="5400000">
            <a:off x="4921250" y="2406650"/>
            <a:ext cx="1568450" cy="1460500"/>
          </a:xfrm>
          <a:prstGeom prst="triangl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Protecting hand with solid fill">
            <a:extLst>
              <a:ext uri="{FF2B5EF4-FFF2-40B4-BE49-F238E27FC236}">
                <a16:creationId xmlns:a16="http://schemas.microsoft.com/office/drawing/2014/main" id="{502D0215-7203-6A16-0220-464CBE0F6A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90973" y="1077540"/>
            <a:ext cx="914400" cy="914400"/>
          </a:xfrm>
          <a:prstGeom prst="rect">
            <a:avLst/>
          </a:prstGeom>
        </p:spPr>
      </p:pic>
      <p:pic>
        <p:nvPicPr>
          <p:cNvPr id="7" name="Graphic 6" descr="Processor with solid fill">
            <a:extLst>
              <a:ext uri="{FF2B5EF4-FFF2-40B4-BE49-F238E27FC236}">
                <a16:creationId xmlns:a16="http://schemas.microsoft.com/office/drawing/2014/main" id="{725238F2-C9DF-6816-BE7E-24137A8613D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990973" y="3069481"/>
            <a:ext cx="914400" cy="914400"/>
          </a:xfrm>
          <a:prstGeom prst="rect">
            <a:avLst/>
          </a:prstGeom>
        </p:spPr>
      </p:pic>
      <p:pic>
        <p:nvPicPr>
          <p:cNvPr id="12" name="Graphic 11">
            <a:extLst>
              <a:ext uri="{FF2B5EF4-FFF2-40B4-BE49-F238E27FC236}">
                <a16:creationId xmlns:a16="http://schemas.microsoft.com/office/drawing/2014/main" id="{A6037B67-A8CE-04E6-F571-1A57518C95C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94010" y="9749"/>
            <a:ext cx="1697990" cy="1070249"/>
          </a:xfrm>
          <a:prstGeom prst="rect">
            <a:avLst/>
          </a:prstGeom>
        </p:spPr>
      </p:pic>
      <p:pic>
        <p:nvPicPr>
          <p:cNvPr id="13" name="Graphic 12">
            <a:extLst>
              <a:ext uri="{FF2B5EF4-FFF2-40B4-BE49-F238E27FC236}">
                <a16:creationId xmlns:a16="http://schemas.microsoft.com/office/drawing/2014/main" id="{630F8E2D-4A6A-32A0-232A-373F6D85AD3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090033" y="399514"/>
            <a:ext cx="476163" cy="476163"/>
          </a:xfrm>
          <a:prstGeom prst="rect">
            <a:avLst/>
          </a:prstGeom>
        </p:spPr>
      </p:pic>
    </p:spTree>
    <p:extLst>
      <p:ext uri="{BB962C8B-B14F-4D97-AF65-F5344CB8AC3E}">
        <p14:creationId xmlns:p14="http://schemas.microsoft.com/office/powerpoint/2010/main" val="27174313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7196F-85DE-C963-1153-6E9F2F3C6D54}"/>
              </a:ext>
            </a:extLst>
          </p:cNvPr>
          <p:cNvSpPr>
            <a:spLocks noGrp="1"/>
          </p:cNvSpPr>
          <p:nvPr>
            <p:ph type="title"/>
          </p:nvPr>
        </p:nvSpPr>
        <p:spPr>
          <a:xfrm>
            <a:off x="407988" y="373593"/>
            <a:ext cx="11376025" cy="540807"/>
          </a:xfrm>
        </p:spPr>
        <p:txBody>
          <a:bodyPr/>
          <a:lstStyle/>
          <a:p>
            <a:r>
              <a:rPr lang="en-US" dirty="0"/>
              <a:t>The system under operation</a:t>
            </a:r>
            <a:endParaRPr lang="en-GB" dirty="0"/>
          </a:p>
        </p:txBody>
      </p:sp>
      <p:sp>
        <p:nvSpPr>
          <p:cNvPr id="3" name="Date Placeholder 2">
            <a:extLst>
              <a:ext uri="{FF2B5EF4-FFF2-40B4-BE49-F238E27FC236}">
                <a16:creationId xmlns:a16="http://schemas.microsoft.com/office/drawing/2014/main" id="{7230043F-5B61-AB0C-7554-04BBEE6951F1}"/>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8C4BC287-37FA-A7E5-5C79-C1A8C21903BF}"/>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2BDC645-8774-3F5E-86E0-64C61C3BBEE0}"/>
              </a:ext>
            </a:extLst>
          </p:cNvPr>
          <p:cNvSpPr>
            <a:spLocks noGrp="1"/>
          </p:cNvSpPr>
          <p:nvPr>
            <p:ph type="sldNum" sz="quarter" idx="12"/>
          </p:nvPr>
        </p:nvSpPr>
        <p:spPr/>
        <p:txBody>
          <a:bodyPr/>
          <a:lstStyle/>
          <a:p>
            <a:fld id="{36B5EA5A-BC32-A742-B11B-8E7414D5B535}" type="slidenum">
              <a:rPr lang="en-US" smtClean="0"/>
              <a:pPr/>
              <a:t>48</a:t>
            </a:fld>
            <a:endParaRPr lang="en-US" dirty="0"/>
          </a:p>
        </p:txBody>
      </p:sp>
      <p:pic>
        <p:nvPicPr>
          <p:cNvPr id="8" name="Picture 7" descr="A graph of different colored lines&#10;&#10;AI-generated content may be incorrect.">
            <a:extLst>
              <a:ext uri="{FF2B5EF4-FFF2-40B4-BE49-F238E27FC236}">
                <a16:creationId xmlns:a16="http://schemas.microsoft.com/office/drawing/2014/main" id="{92719889-E501-5E88-2968-A52F5A4CCD80}"/>
              </a:ext>
            </a:extLst>
          </p:cNvPr>
          <p:cNvPicPr>
            <a:picLocks noChangeAspect="1"/>
          </p:cNvPicPr>
          <p:nvPr/>
        </p:nvPicPr>
        <p:blipFill>
          <a:blip r:embed="rId2"/>
          <a:stretch>
            <a:fillRect/>
          </a:stretch>
        </p:blipFill>
        <p:spPr>
          <a:xfrm>
            <a:off x="76628" y="1026267"/>
            <a:ext cx="10573718" cy="5286859"/>
          </a:xfrm>
          <a:prstGeom prst="rect">
            <a:avLst/>
          </a:prstGeom>
        </p:spPr>
      </p:pic>
      <p:pic>
        <p:nvPicPr>
          <p:cNvPr id="10" name="Graphic 9" descr="Protecting hand with solid fill">
            <a:extLst>
              <a:ext uri="{FF2B5EF4-FFF2-40B4-BE49-F238E27FC236}">
                <a16:creationId xmlns:a16="http://schemas.microsoft.com/office/drawing/2014/main" id="{05757480-7C1A-C4B6-64D4-D892C243944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90973" y="1077540"/>
            <a:ext cx="914400" cy="914400"/>
          </a:xfrm>
          <a:prstGeom prst="rect">
            <a:avLst/>
          </a:prstGeom>
        </p:spPr>
      </p:pic>
      <p:pic>
        <p:nvPicPr>
          <p:cNvPr id="12" name="Graphic 11" descr="Processor with solid fill">
            <a:extLst>
              <a:ext uri="{FF2B5EF4-FFF2-40B4-BE49-F238E27FC236}">
                <a16:creationId xmlns:a16="http://schemas.microsoft.com/office/drawing/2014/main" id="{831D00C5-7548-E37D-F7F4-8DB69E650CB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990973" y="3069481"/>
            <a:ext cx="914400" cy="914400"/>
          </a:xfrm>
          <a:prstGeom prst="rect">
            <a:avLst/>
          </a:prstGeom>
        </p:spPr>
      </p:pic>
      <p:pic>
        <p:nvPicPr>
          <p:cNvPr id="6" name="Graphic 5">
            <a:extLst>
              <a:ext uri="{FF2B5EF4-FFF2-40B4-BE49-F238E27FC236}">
                <a16:creationId xmlns:a16="http://schemas.microsoft.com/office/drawing/2014/main" id="{72A4293B-C8C0-E63A-416C-6272AD1E97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94010" y="9749"/>
            <a:ext cx="1697990" cy="1070249"/>
          </a:xfrm>
          <a:prstGeom prst="rect">
            <a:avLst/>
          </a:prstGeom>
        </p:spPr>
      </p:pic>
      <p:pic>
        <p:nvPicPr>
          <p:cNvPr id="7" name="Graphic 6">
            <a:extLst>
              <a:ext uri="{FF2B5EF4-FFF2-40B4-BE49-F238E27FC236}">
                <a16:creationId xmlns:a16="http://schemas.microsoft.com/office/drawing/2014/main" id="{71245584-8BE4-3B1D-9766-D72D84B1321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090033" y="399514"/>
            <a:ext cx="476163" cy="476163"/>
          </a:xfrm>
          <a:prstGeom prst="rect">
            <a:avLst/>
          </a:prstGeom>
        </p:spPr>
      </p:pic>
    </p:spTree>
    <p:extLst>
      <p:ext uri="{BB962C8B-B14F-4D97-AF65-F5344CB8AC3E}">
        <p14:creationId xmlns:p14="http://schemas.microsoft.com/office/powerpoint/2010/main" val="413649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2000"/>
                                  </p:stCondLst>
                                  <p:childTnLst>
                                    <p:animMotion origin="layout" path="M -2.29167E-6 -2.59259E-6 L -2.29167E-6 0.25 " pathEditMode="relative" rAng="0" ptsTypes="AA">
                                      <p:cBhvr>
                                        <p:cTn id="6" dur="2000" fill="hold"/>
                                        <p:tgtEl>
                                          <p:spTgt spid="10"/>
                                        </p:tgtEl>
                                        <p:attrNameLst>
                                          <p:attrName>ppt_x</p:attrName>
                                          <p:attrName>ppt_y</p:attrName>
                                        </p:attrNameLst>
                                      </p:cBhvr>
                                      <p:rCtr x="0" y="12500"/>
                                    </p:animMotion>
                                  </p:childTnLst>
                                </p:cTn>
                              </p:par>
                            </p:childTnLst>
                          </p:cTn>
                        </p:par>
                        <p:par>
                          <p:cTn id="7" fill="hold">
                            <p:stCondLst>
                              <p:cond delay="4000"/>
                            </p:stCondLst>
                            <p:childTnLst>
                              <p:par>
                                <p:cTn id="8" presetID="42" presetClass="path" presetSubtype="0" accel="50000" decel="50000" fill="hold" nodeType="afterEffect">
                                  <p:stCondLst>
                                    <p:cond delay="7000"/>
                                  </p:stCondLst>
                                  <p:childTnLst>
                                    <p:animMotion origin="layout" path="M -2.5E-6 0.25 L -2.29167E-6 -2.59259E-6 " pathEditMode="relative" rAng="0" ptsTypes="AA">
                                      <p:cBhvr>
                                        <p:cTn id="9" dur="2000" fill="hold"/>
                                        <p:tgtEl>
                                          <p:spTgt spid="10"/>
                                        </p:tgtEl>
                                        <p:attrNameLst>
                                          <p:attrName>ppt_x</p:attrName>
                                          <p:attrName>ppt_y</p:attrName>
                                        </p:attrNameLst>
                                      </p:cBhvr>
                                      <p:rCtr x="-13" y="-1233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CA0BA-BE5F-C62E-1BFC-0C11DDE9AF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C68616-3480-6AC5-71BD-9CE43E4B702F}"/>
              </a:ext>
            </a:extLst>
          </p:cNvPr>
          <p:cNvSpPr>
            <a:spLocks noGrp="1"/>
          </p:cNvSpPr>
          <p:nvPr>
            <p:ph type="title"/>
          </p:nvPr>
        </p:nvSpPr>
        <p:spPr/>
        <p:txBody>
          <a:bodyPr/>
          <a:lstStyle/>
          <a:p>
            <a:endParaRPr lang="en-GB" dirty="0"/>
          </a:p>
        </p:txBody>
      </p:sp>
      <p:sp>
        <p:nvSpPr>
          <p:cNvPr id="3" name="Date Placeholder 2">
            <a:extLst>
              <a:ext uri="{FF2B5EF4-FFF2-40B4-BE49-F238E27FC236}">
                <a16:creationId xmlns:a16="http://schemas.microsoft.com/office/drawing/2014/main" id="{97874DC1-51B9-48A7-91DD-F9FF9C29A158}"/>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5ECB386F-CAC8-CE91-F5C5-28DE21DCF837}"/>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3A0491CA-7516-F276-2763-0AC63E583D22}"/>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Tree>
    <p:extLst>
      <p:ext uri="{BB962C8B-B14F-4D97-AF65-F5344CB8AC3E}">
        <p14:creationId xmlns:p14="http://schemas.microsoft.com/office/powerpoint/2010/main" val="1896929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EBE4A-D99B-9505-B75D-01E0CAF79550}"/>
            </a:ext>
          </a:extLst>
        </p:cNvPr>
        <p:cNvGrpSpPr/>
        <p:nvPr/>
      </p:nvGrpSpPr>
      <p:grpSpPr>
        <a:xfrm>
          <a:off x="0" y="0"/>
          <a:ext cx="0" cy="0"/>
          <a:chOff x="0" y="0"/>
          <a:chExt cx="0" cy="0"/>
        </a:xfrm>
      </p:grpSpPr>
      <p:pic>
        <p:nvPicPr>
          <p:cNvPr id="102" name="Graphic 101">
            <a:extLst>
              <a:ext uri="{FF2B5EF4-FFF2-40B4-BE49-F238E27FC236}">
                <a16:creationId xmlns:a16="http://schemas.microsoft.com/office/drawing/2014/main" id="{79560A6B-2761-2A27-116C-2BCF09A3E4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53" name="Graphic 52">
            <a:extLst>
              <a:ext uri="{FF2B5EF4-FFF2-40B4-BE49-F238E27FC236}">
                <a16:creationId xmlns:a16="http://schemas.microsoft.com/office/drawing/2014/main" id="{C6BB42BB-FD18-D9B6-18E1-0E63EC672A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sp>
        <p:nvSpPr>
          <p:cNvPr id="3" name="Title 2">
            <a:extLst>
              <a:ext uri="{FF2B5EF4-FFF2-40B4-BE49-F238E27FC236}">
                <a16:creationId xmlns:a16="http://schemas.microsoft.com/office/drawing/2014/main" id="{B3046FAA-0AB3-9C03-790D-2A3958CEFFC5}"/>
              </a:ext>
            </a:extLst>
          </p:cNvPr>
          <p:cNvSpPr>
            <a:spLocks noGrp="1"/>
          </p:cNvSpPr>
          <p:nvPr>
            <p:ph type="title"/>
          </p:nvPr>
        </p:nvSpPr>
        <p:spPr>
          <a:xfrm>
            <a:off x="407988" y="373593"/>
            <a:ext cx="5807061" cy="552460"/>
          </a:xfrm>
        </p:spPr>
        <p:txBody>
          <a:bodyPr/>
          <a:lstStyle/>
          <a:p>
            <a:r>
              <a:rPr lang="en-US" dirty="0"/>
              <a:t>Micro-ring Modulator Control Loop</a:t>
            </a:r>
            <a:endParaRPr lang="en-GB" dirty="0"/>
          </a:p>
        </p:txBody>
      </p:sp>
      <p:sp>
        <p:nvSpPr>
          <p:cNvPr id="4" name="Date Placeholder 3">
            <a:extLst>
              <a:ext uri="{FF2B5EF4-FFF2-40B4-BE49-F238E27FC236}">
                <a16:creationId xmlns:a16="http://schemas.microsoft.com/office/drawing/2014/main" id="{ADBEBA46-047D-F8B9-AF66-7BCC901A0C34}"/>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E371BA7C-02E0-F51F-0CBF-4862614C20BE}"/>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5D81736B-D5AE-1368-586D-594CE0B011FE}"/>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52" name="Graphic 51">
            <a:extLst>
              <a:ext uri="{FF2B5EF4-FFF2-40B4-BE49-F238E27FC236}">
                <a16:creationId xmlns:a16="http://schemas.microsoft.com/office/drawing/2014/main" id="{6E08190C-8068-AD81-69EB-31A373D3987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55708" y="3110103"/>
            <a:ext cx="1350963" cy="649300"/>
          </a:xfrm>
          <a:prstGeom prst="rect">
            <a:avLst/>
          </a:prstGeom>
        </p:spPr>
      </p:pic>
      <p:sp>
        <p:nvSpPr>
          <p:cNvPr id="97" name="TextBox 96">
            <a:extLst>
              <a:ext uri="{FF2B5EF4-FFF2-40B4-BE49-F238E27FC236}">
                <a16:creationId xmlns:a16="http://schemas.microsoft.com/office/drawing/2014/main" id="{920C5938-1AA2-2EDB-7002-3D323CD57928}"/>
              </a:ext>
            </a:extLst>
          </p:cNvPr>
          <p:cNvSpPr txBox="1"/>
          <p:nvPr/>
        </p:nvSpPr>
        <p:spPr>
          <a:xfrm>
            <a:off x="566908" y="3372061"/>
            <a:ext cx="397545" cy="276999"/>
          </a:xfrm>
          <a:prstGeom prst="rect">
            <a:avLst/>
          </a:prstGeom>
          <a:noFill/>
        </p:spPr>
        <p:txBody>
          <a:bodyPr wrap="none" lIns="0" tIns="0" rIns="0" bIns="0" rtlCol="0">
            <a:spAutoFit/>
          </a:bodyPr>
          <a:lstStyle/>
          <a:p>
            <a:r>
              <a:rPr lang="en-US" dirty="0">
                <a:solidFill>
                  <a:schemeClr val="tx2"/>
                </a:solidFill>
              </a:rPr>
              <a:t>kHz</a:t>
            </a:r>
            <a:endParaRPr lang="en-GB" dirty="0">
              <a:solidFill>
                <a:schemeClr val="tx2"/>
              </a:solidFill>
            </a:endParaRPr>
          </a:p>
        </p:txBody>
      </p:sp>
      <p:pic>
        <p:nvPicPr>
          <p:cNvPr id="13" name="Graphic 12">
            <a:extLst>
              <a:ext uri="{FF2B5EF4-FFF2-40B4-BE49-F238E27FC236}">
                <a16:creationId xmlns:a16="http://schemas.microsoft.com/office/drawing/2014/main" id="{AB4AFCDA-970B-8663-CF80-9183F562379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94954" y="1043456"/>
            <a:ext cx="381000" cy="571500"/>
          </a:xfrm>
          <a:prstGeom prst="rect">
            <a:avLst/>
          </a:prstGeom>
        </p:spPr>
      </p:pic>
      <p:pic>
        <p:nvPicPr>
          <p:cNvPr id="9" name="Graphic 8">
            <a:extLst>
              <a:ext uri="{FF2B5EF4-FFF2-40B4-BE49-F238E27FC236}">
                <a16:creationId xmlns:a16="http://schemas.microsoft.com/office/drawing/2014/main" id="{8CFAAC76-451D-D96C-FD27-F5C9B95C40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941597" y="5113167"/>
            <a:ext cx="652274" cy="513738"/>
          </a:xfrm>
          <a:prstGeom prst="rect">
            <a:avLst/>
          </a:prstGeom>
        </p:spPr>
      </p:pic>
      <p:cxnSp>
        <p:nvCxnSpPr>
          <p:cNvPr id="23" name="Straight Connector 22">
            <a:extLst>
              <a:ext uri="{FF2B5EF4-FFF2-40B4-BE49-F238E27FC236}">
                <a16:creationId xmlns:a16="http://schemas.microsoft.com/office/drawing/2014/main" id="{50947143-85FD-A686-D853-EF44EC1B8B8E}"/>
              </a:ext>
            </a:extLst>
          </p:cNvPr>
          <p:cNvCxnSpPr>
            <a:cxnSpLocks/>
          </p:cNvCxnSpPr>
          <p:nvPr/>
        </p:nvCxnSpPr>
        <p:spPr>
          <a:xfrm flipH="1">
            <a:off x="407989" y="3907072"/>
            <a:ext cx="343577"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75B64C3-59F1-E4CD-D1DD-14A8239A31C7}"/>
              </a:ext>
            </a:extLst>
          </p:cNvPr>
          <p:cNvCxnSpPr>
            <a:cxnSpLocks/>
          </p:cNvCxnSpPr>
          <p:nvPr/>
        </p:nvCxnSpPr>
        <p:spPr>
          <a:xfrm>
            <a:off x="407989" y="3907072"/>
            <a:ext cx="0" cy="1462964"/>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027F639-3837-148A-5343-5C4D01C65FE7}"/>
              </a:ext>
            </a:extLst>
          </p:cNvPr>
          <p:cNvCxnSpPr>
            <a:cxnSpLocks/>
            <a:endCxn id="9" idx="1"/>
          </p:cNvCxnSpPr>
          <p:nvPr/>
        </p:nvCxnSpPr>
        <p:spPr>
          <a:xfrm>
            <a:off x="407989" y="5370036"/>
            <a:ext cx="2533608"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03D9524-DDF1-98BD-F795-0AC520C3EC56}"/>
              </a:ext>
            </a:extLst>
          </p:cNvPr>
          <p:cNvCxnSpPr/>
          <p:nvPr/>
        </p:nvCxnSpPr>
        <p:spPr>
          <a:xfrm flipH="1">
            <a:off x="4843022" y="3456222"/>
            <a:ext cx="149629"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3D8099B-E989-A599-7EB4-F36FC1E8C4CE}"/>
              </a:ext>
            </a:extLst>
          </p:cNvPr>
          <p:cNvCxnSpPr>
            <a:cxnSpLocks/>
          </p:cNvCxnSpPr>
          <p:nvPr/>
        </p:nvCxnSpPr>
        <p:spPr>
          <a:xfrm flipH="1">
            <a:off x="4992651" y="3448050"/>
            <a:ext cx="14289" cy="1921986"/>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24EADBF-7B18-7017-7CBA-7B346DE4776C}"/>
              </a:ext>
            </a:extLst>
          </p:cNvPr>
          <p:cNvCxnSpPr>
            <a:cxnSpLocks/>
          </p:cNvCxnSpPr>
          <p:nvPr/>
        </p:nvCxnSpPr>
        <p:spPr>
          <a:xfrm>
            <a:off x="3593871" y="5370036"/>
            <a:ext cx="140592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pic>
        <p:nvPicPr>
          <p:cNvPr id="48" name="Graphic 47">
            <a:extLst>
              <a:ext uri="{FF2B5EF4-FFF2-40B4-BE49-F238E27FC236}">
                <a16:creationId xmlns:a16="http://schemas.microsoft.com/office/drawing/2014/main" id="{BA3581CF-45FF-6F33-A5B1-8C4F4B826EA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51566" y="3705512"/>
            <a:ext cx="550936" cy="398645"/>
          </a:xfrm>
          <a:prstGeom prst="rect">
            <a:avLst/>
          </a:prstGeom>
        </p:spPr>
      </p:pic>
      <p:pic>
        <p:nvPicPr>
          <p:cNvPr id="49" name="Graphic 48">
            <a:extLst>
              <a:ext uri="{FF2B5EF4-FFF2-40B4-BE49-F238E27FC236}">
                <a16:creationId xmlns:a16="http://schemas.microsoft.com/office/drawing/2014/main" id="{15F293E8-B37A-7472-55E4-0636FF74BE3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384203" y="3223472"/>
            <a:ext cx="593754" cy="468753"/>
          </a:xfrm>
          <a:prstGeom prst="rect">
            <a:avLst/>
          </a:prstGeom>
        </p:spPr>
      </p:pic>
      <p:sp>
        <p:nvSpPr>
          <p:cNvPr id="63" name="Arrow: Right 62">
            <a:extLst>
              <a:ext uri="{FF2B5EF4-FFF2-40B4-BE49-F238E27FC236}">
                <a16:creationId xmlns:a16="http://schemas.microsoft.com/office/drawing/2014/main" id="{66CCC675-AFDC-BFE2-E4AB-0E7A2DD185F7}"/>
              </a:ext>
            </a:extLst>
          </p:cNvPr>
          <p:cNvSpPr/>
          <p:nvPr/>
        </p:nvSpPr>
        <p:spPr>
          <a:xfrm rot="16200000">
            <a:off x="3148631" y="5503652"/>
            <a:ext cx="238206" cy="549520"/>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66" name="Arrow: Right 65">
            <a:extLst>
              <a:ext uri="{FF2B5EF4-FFF2-40B4-BE49-F238E27FC236}">
                <a16:creationId xmlns:a16="http://schemas.microsoft.com/office/drawing/2014/main" id="{ADAD8D55-82FF-D48C-39A2-DDC809629F0A}"/>
              </a:ext>
            </a:extLst>
          </p:cNvPr>
          <p:cNvSpPr/>
          <p:nvPr/>
        </p:nvSpPr>
        <p:spPr>
          <a:xfrm rot="1861189">
            <a:off x="8175850" y="1087055"/>
            <a:ext cx="238206" cy="248636"/>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7" name="Graphic 6">
            <a:extLst>
              <a:ext uri="{FF2B5EF4-FFF2-40B4-BE49-F238E27FC236}">
                <a16:creationId xmlns:a16="http://schemas.microsoft.com/office/drawing/2014/main" id="{346796A9-F49D-2FDD-BFD2-FD3065547CE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999288" y="458898"/>
            <a:ext cx="2876550" cy="1504950"/>
          </a:xfrm>
          <a:prstGeom prst="rect">
            <a:avLst/>
          </a:prstGeom>
        </p:spPr>
      </p:pic>
    </p:spTree>
    <p:extLst>
      <p:ext uri="{BB962C8B-B14F-4D97-AF65-F5344CB8AC3E}">
        <p14:creationId xmlns:p14="http://schemas.microsoft.com/office/powerpoint/2010/main" val="29558141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CB435-E4FB-DEC3-D877-B83ADAD5884A}"/>
              </a:ext>
            </a:extLst>
          </p:cNvPr>
          <p:cNvSpPr>
            <a:spLocks noGrp="1"/>
          </p:cNvSpPr>
          <p:nvPr>
            <p:ph type="title"/>
          </p:nvPr>
        </p:nvSpPr>
        <p:spPr/>
        <p:txBody>
          <a:bodyPr/>
          <a:lstStyle/>
          <a:p>
            <a:r>
              <a:rPr lang="en-US" dirty="0"/>
              <a:t>No Tuning vs Poor Tuning vs Proper Tuning</a:t>
            </a:r>
            <a:endParaRPr lang="en-GB" dirty="0"/>
          </a:p>
        </p:txBody>
      </p:sp>
      <p:sp>
        <p:nvSpPr>
          <p:cNvPr id="3" name="Date Placeholder 2">
            <a:extLst>
              <a:ext uri="{FF2B5EF4-FFF2-40B4-BE49-F238E27FC236}">
                <a16:creationId xmlns:a16="http://schemas.microsoft.com/office/drawing/2014/main" id="{4F154183-DC8E-E631-7219-60F2E882BF00}"/>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B1089574-E307-06F4-1EA0-EF37A06BF2FC}"/>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8748B0D9-1AF8-7748-0A12-A53E4F99D0D1}"/>
              </a:ext>
            </a:extLst>
          </p:cNvPr>
          <p:cNvSpPr>
            <a:spLocks noGrp="1"/>
          </p:cNvSpPr>
          <p:nvPr>
            <p:ph type="sldNum" sz="quarter" idx="12"/>
          </p:nvPr>
        </p:nvSpPr>
        <p:spPr/>
        <p:txBody>
          <a:bodyPr/>
          <a:lstStyle/>
          <a:p>
            <a:fld id="{36B5EA5A-BC32-A742-B11B-8E7414D5B535}" type="slidenum">
              <a:rPr lang="en-US" smtClean="0"/>
              <a:pPr/>
              <a:t>50</a:t>
            </a:fld>
            <a:endParaRPr lang="en-US" dirty="0"/>
          </a:p>
        </p:txBody>
      </p:sp>
      <p:pic>
        <p:nvPicPr>
          <p:cNvPr id="10" name="Graphic 9">
            <a:extLst>
              <a:ext uri="{FF2B5EF4-FFF2-40B4-BE49-F238E27FC236}">
                <a16:creationId xmlns:a16="http://schemas.microsoft.com/office/drawing/2014/main" id="{F90DA71B-5B42-B9A5-04EF-EF41F2852E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7988" y="1762291"/>
            <a:ext cx="11432270" cy="3749687"/>
          </a:xfrm>
          <a:prstGeom prst="rect">
            <a:avLst/>
          </a:prstGeom>
        </p:spPr>
      </p:pic>
    </p:spTree>
    <p:extLst>
      <p:ext uri="{BB962C8B-B14F-4D97-AF65-F5344CB8AC3E}">
        <p14:creationId xmlns:p14="http://schemas.microsoft.com/office/powerpoint/2010/main" val="5002651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634398-784C-6F01-5D21-D90848FD8557}"/>
              </a:ext>
            </a:extLst>
          </p:cNvPr>
          <p:cNvSpPr>
            <a:spLocks noGrp="1"/>
          </p:cNvSpPr>
          <p:nvPr>
            <p:ph type="title"/>
          </p:nvPr>
        </p:nvSpPr>
        <p:spPr>
          <a:xfrm>
            <a:off x="407988" y="373593"/>
            <a:ext cx="11376025" cy="626776"/>
          </a:xfrm>
        </p:spPr>
        <p:txBody>
          <a:bodyPr/>
          <a:lstStyle/>
          <a:p>
            <a:r>
              <a:rPr lang="en-US" dirty="0"/>
              <a:t>Comparison of INLs - Capacitance</a:t>
            </a:r>
            <a:endParaRPr lang="en-GB" dirty="0"/>
          </a:p>
        </p:txBody>
      </p:sp>
      <p:sp>
        <p:nvSpPr>
          <p:cNvPr id="4" name="Date Placeholder 3">
            <a:extLst>
              <a:ext uri="{FF2B5EF4-FFF2-40B4-BE49-F238E27FC236}">
                <a16:creationId xmlns:a16="http://schemas.microsoft.com/office/drawing/2014/main" id="{C14093E0-38D7-4794-8E73-2B3D61823913}"/>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C861828C-F342-8291-8466-57FF61CC2FFE}"/>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EB37BB95-50DE-4F17-A621-FD0CCEF50044}"/>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
        <p:nvSpPr>
          <p:cNvPr id="7" name="Content Placeholder 1">
            <a:extLst>
              <a:ext uri="{FF2B5EF4-FFF2-40B4-BE49-F238E27FC236}">
                <a16:creationId xmlns:a16="http://schemas.microsoft.com/office/drawing/2014/main" id="{6DD562F6-F889-0EAB-9AE1-167C0561C921}"/>
              </a:ext>
            </a:extLst>
          </p:cNvPr>
          <p:cNvSpPr txBox="1">
            <a:spLocks noGrp="1"/>
          </p:cNvSpPr>
          <p:nvPr>
            <p:ph idx="1"/>
          </p:nvPr>
        </p:nvSpPr>
        <p:spPr>
          <a:xfrm>
            <a:off x="2432172" y="5845908"/>
            <a:ext cx="7024443"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100pF                                                                 10.1nF            </a:t>
            </a:r>
          </a:p>
          <a:p>
            <a:endParaRPr lang="en-GB" dirty="0"/>
          </a:p>
        </p:txBody>
      </p:sp>
      <p:pic>
        <p:nvPicPr>
          <p:cNvPr id="8" name="Picture 7">
            <a:extLst>
              <a:ext uri="{FF2B5EF4-FFF2-40B4-BE49-F238E27FC236}">
                <a16:creationId xmlns:a16="http://schemas.microsoft.com/office/drawing/2014/main" id="{281EDE63-AD50-B5F1-B46B-42C8A5C4BBCC}"/>
              </a:ext>
            </a:extLst>
          </p:cNvPr>
          <p:cNvPicPr>
            <a:picLocks noChangeAspect="1"/>
          </p:cNvPicPr>
          <p:nvPr/>
        </p:nvPicPr>
        <p:blipFill>
          <a:blip r:embed="rId2"/>
          <a:stretch>
            <a:fillRect/>
          </a:stretch>
        </p:blipFill>
        <p:spPr>
          <a:xfrm>
            <a:off x="140571" y="1653295"/>
            <a:ext cx="5400536" cy="4050402"/>
          </a:xfrm>
          <a:prstGeom prst="rect">
            <a:avLst/>
          </a:prstGeom>
        </p:spPr>
      </p:pic>
      <p:sp>
        <p:nvSpPr>
          <p:cNvPr id="11" name="Content Placeholder 1">
            <a:extLst>
              <a:ext uri="{FF2B5EF4-FFF2-40B4-BE49-F238E27FC236}">
                <a16:creationId xmlns:a16="http://schemas.microsoft.com/office/drawing/2014/main" id="{E22B41A3-215B-8920-E010-2AC3275CF9B7}"/>
              </a:ext>
            </a:extLst>
          </p:cNvPr>
          <p:cNvSpPr txBox="1">
            <a:spLocks/>
          </p:cNvSpPr>
          <p:nvPr/>
        </p:nvSpPr>
        <p:spPr>
          <a:xfrm>
            <a:off x="407988" y="1305169"/>
            <a:ext cx="7431087" cy="43205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FPGA driven Delta Sigma ADC loop</a:t>
            </a:r>
          </a:p>
        </p:txBody>
      </p:sp>
      <p:pic>
        <p:nvPicPr>
          <p:cNvPr id="13" name="Picture 12" descr="A graph with blue and orange lines&#10;&#10;AI-generated content may be incorrect.">
            <a:extLst>
              <a:ext uri="{FF2B5EF4-FFF2-40B4-BE49-F238E27FC236}">
                <a16:creationId xmlns:a16="http://schemas.microsoft.com/office/drawing/2014/main" id="{E5E99C92-8A1D-4D8A-6B33-D089B54863C8}"/>
              </a:ext>
            </a:extLst>
          </p:cNvPr>
          <p:cNvPicPr>
            <a:picLocks noChangeAspect="1"/>
          </p:cNvPicPr>
          <p:nvPr/>
        </p:nvPicPr>
        <p:blipFill>
          <a:blip r:embed="rId3"/>
          <a:stretch>
            <a:fillRect/>
          </a:stretch>
        </p:blipFill>
        <p:spPr>
          <a:xfrm>
            <a:off x="5808524" y="1695261"/>
            <a:ext cx="5400535" cy="4050401"/>
          </a:xfrm>
          <a:prstGeom prst="rect">
            <a:avLst/>
          </a:prstGeom>
        </p:spPr>
      </p:pic>
    </p:spTree>
    <p:extLst>
      <p:ext uri="{BB962C8B-B14F-4D97-AF65-F5344CB8AC3E}">
        <p14:creationId xmlns:p14="http://schemas.microsoft.com/office/powerpoint/2010/main" val="37211560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D9288-5ADB-9081-6CE1-926D1917A7B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242207B-F2B6-75EC-124F-9042BD4B233B}"/>
              </a:ext>
            </a:extLst>
          </p:cNvPr>
          <p:cNvSpPr>
            <a:spLocks noGrp="1"/>
          </p:cNvSpPr>
          <p:nvPr>
            <p:ph type="title"/>
          </p:nvPr>
        </p:nvSpPr>
        <p:spPr>
          <a:xfrm>
            <a:off x="412775" y="349126"/>
            <a:ext cx="11376025" cy="1065742"/>
          </a:xfrm>
        </p:spPr>
        <p:txBody>
          <a:bodyPr/>
          <a:lstStyle/>
          <a:p>
            <a:r>
              <a:rPr lang="en-US" dirty="0"/>
              <a:t>Delta-Sigma ADC loop with generic components</a:t>
            </a:r>
            <a:endParaRPr lang="en-GB" dirty="0"/>
          </a:p>
        </p:txBody>
      </p:sp>
      <p:sp>
        <p:nvSpPr>
          <p:cNvPr id="4" name="Date Placeholder 3">
            <a:extLst>
              <a:ext uri="{FF2B5EF4-FFF2-40B4-BE49-F238E27FC236}">
                <a16:creationId xmlns:a16="http://schemas.microsoft.com/office/drawing/2014/main" id="{6E90B44C-C6F7-6FDB-3769-EB2E46FC586B}"/>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0E881739-2367-1EAD-EAF8-1A0AA7B7E06B}"/>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B50BDFC9-2647-50A0-A218-3DEB616ECB91}"/>
              </a:ext>
            </a:extLst>
          </p:cNvPr>
          <p:cNvSpPr>
            <a:spLocks noGrp="1"/>
          </p:cNvSpPr>
          <p:nvPr>
            <p:ph type="sldNum" sz="quarter" idx="12"/>
          </p:nvPr>
        </p:nvSpPr>
        <p:spPr/>
        <p:txBody>
          <a:bodyPr/>
          <a:lstStyle/>
          <a:p>
            <a:fld id="{36B5EA5A-BC32-A742-B11B-8E7414D5B535}" type="slidenum">
              <a:rPr lang="en-US" smtClean="0"/>
              <a:pPr/>
              <a:t>52</a:t>
            </a:fld>
            <a:endParaRPr lang="en-US" dirty="0"/>
          </a:p>
        </p:txBody>
      </p:sp>
      <p:pic>
        <p:nvPicPr>
          <p:cNvPr id="7" name="Picture 6">
            <a:extLst>
              <a:ext uri="{FF2B5EF4-FFF2-40B4-BE49-F238E27FC236}">
                <a16:creationId xmlns:a16="http://schemas.microsoft.com/office/drawing/2014/main" id="{8E5C3E0F-AEB8-73C5-587F-D7124F660DDE}"/>
              </a:ext>
            </a:extLst>
          </p:cNvPr>
          <p:cNvPicPr>
            <a:picLocks noChangeAspect="1"/>
          </p:cNvPicPr>
          <p:nvPr/>
        </p:nvPicPr>
        <p:blipFill>
          <a:blip r:embed="rId3"/>
          <a:srcRect t="3023" b="-3023"/>
          <a:stretch>
            <a:fillRect/>
          </a:stretch>
        </p:blipFill>
        <p:spPr>
          <a:xfrm>
            <a:off x="1371647" y="845265"/>
            <a:ext cx="9250417" cy="5705386"/>
          </a:xfrm>
          <a:prstGeom prst="rect">
            <a:avLst/>
          </a:prstGeom>
          <a:noFill/>
        </p:spPr>
      </p:pic>
      <p:grpSp>
        <p:nvGrpSpPr>
          <p:cNvPr id="27" name="Group 26">
            <a:extLst>
              <a:ext uri="{FF2B5EF4-FFF2-40B4-BE49-F238E27FC236}">
                <a16:creationId xmlns:a16="http://schemas.microsoft.com/office/drawing/2014/main" id="{517BA1AC-02B0-6315-822D-F9886DFC1A19}"/>
              </a:ext>
            </a:extLst>
          </p:cNvPr>
          <p:cNvGrpSpPr/>
          <p:nvPr/>
        </p:nvGrpSpPr>
        <p:grpSpPr>
          <a:xfrm>
            <a:off x="1371647" y="896614"/>
            <a:ext cx="9545830" cy="2735434"/>
            <a:chOff x="1371647" y="896614"/>
            <a:chExt cx="9545830" cy="2735434"/>
          </a:xfrm>
        </p:grpSpPr>
        <p:cxnSp>
          <p:nvCxnSpPr>
            <p:cNvPr id="9" name="Straight Arrow Connector 8">
              <a:extLst>
                <a:ext uri="{FF2B5EF4-FFF2-40B4-BE49-F238E27FC236}">
                  <a16:creationId xmlns:a16="http://schemas.microsoft.com/office/drawing/2014/main" id="{FC535C17-A4DC-1F0F-9E1B-534637BBAFD3}"/>
                </a:ext>
              </a:extLst>
            </p:cNvPr>
            <p:cNvCxnSpPr>
              <a:cxnSpLocks/>
            </p:cNvCxnSpPr>
            <p:nvPr/>
          </p:nvCxnSpPr>
          <p:spPr>
            <a:xfrm>
              <a:off x="2968625" y="1816556"/>
              <a:ext cx="1060450" cy="251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7CA28D4-4565-4AD0-F707-39535FB2EE71}"/>
                </a:ext>
              </a:extLst>
            </p:cNvPr>
            <p:cNvCxnSpPr>
              <a:cxnSpLocks/>
            </p:cNvCxnSpPr>
            <p:nvPr/>
          </p:nvCxnSpPr>
          <p:spPr>
            <a:xfrm>
              <a:off x="2379251" y="2885371"/>
              <a:ext cx="2159794" cy="481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763661B-6488-4662-9876-7E4B7968FC4C}"/>
                </a:ext>
              </a:extLst>
            </p:cNvPr>
            <p:cNvCxnSpPr>
              <a:cxnSpLocks/>
            </p:cNvCxnSpPr>
            <p:nvPr/>
          </p:nvCxnSpPr>
          <p:spPr>
            <a:xfrm>
              <a:off x="9318092" y="2581423"/>
              <a:ext cx="231807" cy="1050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90D4AF9-2589-D765-03B7-708DFE8567EB}"/>
                </a:ext>
              </a:extLst>
            </p:cNvPr>
            <p:cNvSpPr txBox="1"/>
            <p:nvPr/>
          </p:nvSpPr>
          <p:spPr>
            <a:xfrm>
              <a:off x="1577973" y="896614"/>
              <a:ext cx="2647834" cy="1107996"/>
            </a:xfrm>
            <a:prstGeom prst="rect">
              <a:avLst/>
            </a:prstGeom>
            <a:noFill/>
          </p:spPr>
          <p:txBody>
            <a:bodyPr wrap="square" lIns="0" tIns="0" rIns="0" bIns="0" rtlCol="0">
              <a:spAutoFit/>
            </a:bodyPr>
            <a:lstStyle/>
            <a:p>
              <a:pPr algn="l"/>
              <a:r>
                <a:rPr lang="en-US" dirty="0"/>
                <a:t>Keeping the same voltage</a:t>
              </a:r>
              <a:r>
                <a:rPr lang="en-GB" dirty="0"/>
                <a:t> from the voltage source during discharging the capacitor.</a:t>
              </a:r>
              <a:endParaRPr lang="en-US" dirty="0"/>
            </a:p>
          </p:txBody>
        </p:sp>
        <p:sp>
          <p:nvSpPr>
            <p:cNvPr id="16" name="TextBox 15">
              <a:extLst>
                <a:ext uri="{FF2B5EF4-FFF2-40B4-BE49-F238E27FC236}">
                  <a16:creationId xmlns:a16="http://schemas.microsoft.com/office/drawing/2014/main" id="{43693279-888B-BB55-4E44-A3ECD84BA44E}"/>
                </a:ext>
              </a:extLst>
            </p:cNvPr>
            <p:cNvSpPr txBox="1"/>
            <p:nvPr/>
          </p:nvSpPr>
          <p:spPr>
            <a:xfrm>
              <a:off x="1371647" y="2538458"/>
              <a:ext cx="2185080" cy="553998"/>
            </a:xfrm>
            <a:prstGeom prst="rect">
              <a:avLst/>
            </a:prstGeom>
            <a:noFill/>
          </p:spPr>
          <p:txBody>
            <a:bodyPr wrap="square" lIns="0" tIns="0" rIns="0" bIns="0" rtlCol="0">
              <a:spAutoFit/>
            </a:bodyPr>
            <a:lstStyle/>
            <a:p>
              <a:pPr algn="l"/>
              <a:r>
                <a:rPr lang="en-US" dirty="0"/>
                <a:t>Charging/discharging</a:t>
              </a:r>
            </a:p>
            <a:p>
              <a:pPr algn="l"/>
              <a:r>
                <a:rPr lang="en-US" dirty="0"/>
                <a:t>pattern</a:t>
              </a:r>
            </a:p>
          </p:txBody>
        </p:sp>
        <p:sp>
          <p:nvSpPr>
            <p:cNvPr id="17" name="TextBox 16">
              <a:extLst>
                <a:ext uri="{FF2B5EF4-FFF2-40B4-BE49-F238E27FC236}">
                  <a16:creationId xmlns:a16="http://schemas.microsoft.com/office/drawing/2014/main" id="{9A57676C-086E-0B35-BF3A-2F99460AC2BD}"/>
                </a:ext>
              </a:extLst>
            </p:cNvPr>
            <p:cNvSpPr txBox="1"/>
            <p:nvPr/>
          </p:nvSpPr>
          <p:spPr>
            <a:xfrm>
              <a:off x="7486900" y="1847953"/>
              <a:ext cx="3430577" cy="830997"/>
            </a:xfrm>
            <a:prstGeom prst="rect">
              <a:avLst/>
            </a:prstGeom>
            <a:noFill/>
          </p:spPr>
          <p:txBody>
            <a:bodyPr wrap="square" lIns="0" tIns="0" rIns="0" bIns="0" rtlCol="0">
              <a:spAutoFit/>
            </a:bodyPr>
            <a:lstStyle/>
            <a:p>
              <a:pPr algn="l"/>
              <a:r>
                <a:rPr lang="en-US" dirty="0"/>
                <a:t>Digital output reflecting the current with a frequency of </a:t>
              </a:r>
            </a:p>
            <a:p>
              <a:pPr algn="l"/>
              <a:r>
                <a:rPr lang="en-US" dirty="0"/>
                <a:t>digital signal.</a:t>
              </a:r>
            </a:p>
          </p:txBody>
        </p:sp>
      </p:grpSp>
      <p:sp>
        <p:nvSpPr>
          <p:cNvPr id="18" name="Rectangle 17">
            <a:extLst>
              <a:ext uri="{FF2B5EF4-FFF2-40B4-BE49-F238E27FC236}">
                <a16:creationId xmlns:a16="http://schemas.microsoft.com/office/drawing/2014/main" id="{4FA7E59A-7BEB-39DE-C13A-B3842B0B593D}"/>
              </a:ext>
            </a:extLst>
          </p:cNvPr>
          <p:cNvSpPr/>
          <p:nvPr/>
        </p:nvSpPr>
        <p:spPr>
          <a:xfrm>
            <a:off x="1608083" y="1125797"/>
            <a:ext cx="4660288" cy="3603858"/>
          </a:xfrm>
          <a:prstGeom prst="rect">
            <a:avLst/>
          </a:prstGeom>
          <a:noFill/>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9" name="Rectangle 18">
            <a:extLst>
              <a:ext uri="{FF2B5EF4-FFF2-40B4-BE49-F238E27FC236}">
                <a16:creationId xmlns:a16="http://schemas.microsoft.com/office/drawing/2014/main" id="{AEE43C4C-7E71-BF33-D9BD-18F544D53071}"/>
              </a:ext>
            </a:extLst>
          </p:cNvPr>
          <p:cNvSpPr/>
          <p:nvPr/>
        </p:nvSpPr>
        <p:spPr>
          <a:xfrm>
            <a:off x="6620075" y="3374512"/>
            <a:ext cx="3121572" cy="2768426"/>
          </a:xfrm>
          <a:prstGeom prst="rect">
            <a:avLst/>
          </a:prstGeom>
          <a:noFill/>
          <a:ln w="9525" cap="flat" cmpd="sng" algn="ctr">
            <a:solidFill>
              <a:srgbClr val="FFFF00"/>
            </a:solidFill>
            <a:prstDash val="dash"/>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20" name="TextBox 19">
            <a:extLst>
              <a:ext uri="{FF2B5EF4-FFF2-40B4-BE49-F238E27FC236}">
                <a16:creationId xmlns:a16="http://schemas.microsoft.com/office/drawing/2014/main" id="{35FBAFA6-FD6E-61CB-3469-F506C6FCEF1D}"/>
              </a:ext>
            </a:extLst>
          </p:cNvPr>
          <p:cNvSpPr txBox="1"/>
          <p:nvPr/>
        </p:nvSpPr>
        <p:spPr>
          <a:xfrm>
            <a:off x="7932738" y="2923637"/>
            <a:ext cx="628377" cy="276999"/>
          </a:xfrm>
          <a:prstGeom prst="rect">
            <a:avLst/>
          </a:prstGeom>
          <a:noFill/>
        </p:spPr>
        <p:txBody>
          <a:bodyPr wrap="none" lIns="0" tIns="0" rIns="0" bIns="0" rtlCol="0">
            <a:spAutoFit/>
          </a:bodyPr>
          <a:lstStyle/>
          <a:p>
            <a:pPr algn="l"/>
            <a:r>
              <a:rPr lang="en-US" dirty="0">
                <a:solidFill>
                  <a:srgbClr val="FFFF00"/>
                </a:solidFill>
              </a:rPr>
              <a:t>FPGA</a:t>
            </a:r>
            <a:endParaRPr lang="en-GB" dirty="0">
              <a:solidFill>
                <a:srgbClr val="FFFF00"/>
              </a:solidFill>
            </a:endParaRPr>
          </a:p>
        </p:txBody>
      </p:sp>
      <p:sp>
        <p:nvSpPr>
          <p:cNvPr id="21" name="TextBox 20">
            <a:extLst>
              <a:ext uri="{FF2B5EF4-FFF2-40B4-BE49-F238E27FC236}">
                <a16:creationId xmlns:a16="http://schemas.microsoft.com/office/drawing/2014/main" id="{B1E75BAC-A4A7-8A43-B88A-9C1F5DFDB497}"/>
              </a:ext>
            </a:extLst>
          </p:cNvPr>
          <p:cNvSpPr txBox="1"/>
          <p:nvPr/>
        </p:nvSpPr>
        <p:spPr>
          <a:xfrm>
            <a:off x="6531727" y="937462"/>
            <a:ext cx="2167260" cy="276999"/>
          </a:xfrm>
          <a:prstGeom prst="rect">
            <a:avLst/>
          </a:prstGeom>
          <a:noFill/>
        </p:spPr>
        <p:txBody>
          <a:bodyPr wrap="none" lIns="0" tIns="0" rIns="0" bIns="0" rtlCol="0">
            <a:spAutoFit/>
          </a:bodyPr>
          <a:lstStyle/>
          <a:p>
            <a:pPr algn="l"/>
            <a:r>
              <a:rPr lang="en-US" dirty="0">
                <a:solidFill>
                  <a:schemeClr val="accent3"/>
                </a:solidFill>
              </a:rPr>
              <a:t>External components</a:t>
            </a:r>
            <a:endParaRPr lang="en-GB" dirty="0">
              <a:solidFill>
                <a:schemeClr val="accent3"/>
              </a:solidFill>
            </a:endParaRPr>
          </a:p>
        </p:txBody>
      </p:sp>
      <p:sp>
        <p:nvSpPr>
          <p:cNvPr id="22" name="Rectangle 21">
            <a:extLst>
              <a:ext uri="{FF2B5EF4-FFF2-40B4-BE49-F238E27FC236}">
                <a16:creationId xmlns:a16="http://schemas.microsoft.com/office/drawing/2014/main" id="{4C520571-38B0-424B-C1A2-E5474C00A222}"/>
              </a:ext>
            </a:extLst>
          </p:cNvPr>
          <p:cNvSpPr/>
          <p:nvPr/>
        </p:nvSpPr>
        <p:spPr>
          <a:xfrm>
            <a:off x="4963740" y="4883084"/>
            <a:ext cx="700504" cy="635867"/>
          </a:xfrm>
          <a:prstGeom prst="rect">
            <a:avLst/>
          </a:prstGeom>
          <a:noFill/>
          <a:ln w="9525" cap="flat" cmpd="sng" algn="ctr">
            <a:solidFill>
              <a:srgbClr val="FFFF00"/>
            </a:solidFill>
            <a:prstDash val="dash"/>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23" name="Rectangle 22">
            <a:extLst>
              <a:ext uri="{FF2B5EF4-FFF2-40B4-BE49-F238E27FC236}">
                <a16:creationId xmlns:a16="http://schemas.microsoft.com/office/drawing/2014/main" id="{255967A9-9F54-EEA8-F7D7-03B98E9FEFE7}"/>
              </a:ext>
            </a:extLst>
          </p:cNvPr>
          <p:cNvSpPr/>
          <p:nvPr/>
        </p:nvSpPr>
        <p:spPr>
          <a:xfrm>
            <a:off x="6176611" y="1144055"/>
            <a:ext cx="459303" cy="663785"/>
          </a:xfrm>
          <a:prstGeom prst="rect">
            <a:avLst/>
          </a:prstGeom>
          <a:noFill/>
          <a:ln w="9525" cap="flat" cmpd="sng" algn="ctr">
            <a:solidFill>
              <a:srgbClr val="FFFF00"/>
            </a:solidFill>
            <a:prstDash val="dash"/>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Tree>
    <p:extLst>
      <p:ext uri="{BB962C8B-B14F-4D97-AF65-F5344CB8AC3E}">
        <p14:creationId xmlns:p14="http://schemas.microsoft.com/office/powerpoint/2010/main" val="42667698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EC137-BABF-2630-150E-8ECB4D556487}"/>
              </a:ext>
            </a:extLst>
          </p:cNvPr>
          <p:cNvSpPr>
            <a:spLocks noGrp="1"/>
          </p:cNvSpPr>
          <p:nvPr>
            <p:ph type="title"/>
          </p:nvPr>
        </p:nvSpPr>
        <p:spPr>
          <a:xfrm>
            <a:off x="407988" y="373593"/>
            <a:ext cx="3717963" cy="1065742"/>
          </a:xfrm>
        </p:spPr>
        <p:txBody>
          <a:bodyPr/>
          <a:lstStyle/>
          <a:p>
            <a:r>
              <a:rPr lang="en-US" dirty="0"/>
              <a:t>Evolution of PCBs</a:t>
            </a:r>
            <a:endParaRPr lang="en-GB" dirty="0"/>
          </a:p>
        </p:txBody>
      </p:sp>
      <p:sp>
        <p:nvSpPr>
          <p:cNvPr id="3" name="Date Placeholder 2">
            <a:extLst>
              <a:ext uri="{FF2B5EF4-FFF2-40B4-BE49-F238E27FC236}">
                <a16:creationId xmlns:a16="http://schemas.microsoft.com/office/drawing/2014/main" id="{6AFF4B52-6D68-61B1-5AB3-E9078D7DE36E}"/>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E0A83AC1-41A0-312B-1DB0-91CDC538EFEA}"/>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B33899C3-9787-2BE4-4AE9-F781D2BE0451}"/>
              </a:ext>
            </a:extLst>
          </p:cNvPr>
          <p:cNvSpPr>
            <a:spLocks noGrp="1"/>
          </p:cNvSpPr>
          <p:nvPr>
            <p:ph type="sldNum" sz="quarter" idx="12"/>
          </p:nvPr>
        </p:nvSpPr>
        <p:spPr/>
        <p:txBody>
          <a:bodyPr/>
          <a:lstStyle/>
          <a:p>
            <a:fld id="{36B5EA5A-BC32-A742-B11B-8E7414D5B535}" type="slidenum">
              <a:rPr lang="en-US" smtClean="0"/>
              <a:pPr/>
              <a:t>53</a:t>
            </a:fld>
            <a:endParaRPr lang="en-US" dirty="0"/>
          </a:p>
        </p:txBody>
      </p:sp>
      <p:pic>
        <p:nvPicPr>
          <p:cNvPr id="8" name="Picture 7" descr="A group of electronic components on a white paper&#10;&#10;AI-generated content may be incorrect.">
            <a:extLst>
              <a:ext uri="{FF2B5EF4-FFF2-40B4-BE49-F238E27FC236}">
                <a16:creationId xmlns:a16="http://schemas.microsoft.com/office/drawing/2014/main" id="{3DC6C22F-146C-27EE-BBC9-0559E29C94B1}"/>
              </a:ext>
            </a:extLst>
          </p:cNvPr>
          <p:cNvPicPr>
            <a:picLocks noChangeAspect="1"/>
          </p:cNvPicPr>
          <p:nvPr/>
        </p:nvPicPr>
        <p:blipFill>
          <a:blip r:embed="rId3"/>
          <a:stretch>
            <a:fillRect/>
          </a:stretch>
        </p:blipFill>
        <p:spPr>
          <a:xfrm rot="16200000">
            <a:off x="5247593" y="-339289"/>
            <a:ext cx="5602647" cy="7470195"/>
          </a:xfrm>
          <a:prstGeom prst="rect">
            <a:avLst/>
          </a:prstGeom>
        </p:spPr>
      </p:pic>
      <p:pic>
        <p:nvPicPr>
          <p:cNvPr id="9" name="Picture 8" descr="A circuit board with wires connected to it&#10;&#10;AI-generated content may be incorrect.">
            <a:extLst>
              <a:ext uri="{FF2B5EF4-FFF2-40B4-BE49-F238E27FC236}">
                <a16:creationId xmlns:a16="http://schemas.microsoft.com/office/drawing/2014/main" id="{34BE56CF-E486-C9F0-E23F-8D240EC680DB}"/>
              </a:ext>
            </a:extLst>
          </p:cNvPr>
          <p:cNvPicPr>
            <a:picLocks noChangeAspect="1"/>
          </p:cNvPicPr>
          <p:nvPr/>
        </p:nvPicPr>
        <p:blipFill>
          <a:blip r:embed="rId4"/>
          <a:stretch>
            <a:fillRect/>
          </a:stretch>
        </p:blipFill>
        <p:spPr>
          <a:xfrm>
            <a:off x="407986" y="1312559"/>
            <a:ext cx="3663431" cy="4884575"/>
          </a:xfrm>
          <a:prstGeom prst="rect">
            <a:avLst/>
          </a:prstGeom>
        </p:spPr>
      </p:pic>
    </p:spTree>
    <p:extLst>
      <p:ext uri="{BB962C8B-B14F-4D97-AF65-F5344CB8AC3E}">
        <p14:creationId xmlns:p14="http://schemas.microsoft.com/office/powerpoint/2010/main" val="42621845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3DBF8-36EA-9184-DF85-C0634C119B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7B26F0-6E75-A15E-96E7-A59C1D1C940C}"/>
              </a:ext>
            </a:extLst>
          </p:cNvPr>
          <p:cNvSpPr>
            <a:spLocks noGrp="1"/>
          </p:cNvSpPr>
          <p:nvPr>
            <p:ph type="title"/>
          </p:nvPr>
        </p:nvSpPr>
        <p:spPr>
          <a:xfrm>
            <a:off x="407988" y="373593"/>
            <a:ext cx="3717963" cy="1065742"/>
          </a:xfrm>
        </p:spPr>
        <p:txBody>
          <a:bodyPr/>
          <a:lstStyle/>
          <a:p>
            <a:r>
              <a:rPr lang="en-US" dirty="0"/>
              <a:t>Evolution of PCBs</a:t>
            </a:r>
            <a:endParaRPr lang="en-GB" dirty="0"/>
          </a:p>
        </p:txBody>
      </p:sp>
      <p:sp>
        <p:nvSpPr>
          <p:cNvPr id="3" name="Date Placeholder 2">
            <a:extLst>
              <a:ext uri="{FF2B5EF4-FFF2-40B4-BE49-F238E27FC236}">
                <a16:creationId xmlns:a16="http://schemas.microsoft.com/office/drawing/2014/main" id="{53C0E94E-7C52-FFF2-6494-8EEA70E50E82}"/>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90FFC58F-4202-814A-8C91-99ACBEC07DCD}"/>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502D4E6E-54CB-8B3C-4ACB-49BE75B73DB4}"/>
              </a:ext>
            </a:extLst>
          </p:cNvPr>
          <p:cNvSpPr>
            <a:spLocks noGrp="1"/>
          </p:cNvSpPr>
          <p:nvPr>
            <p:ph type="sldNum" sz="quarter" idx="12"/>
          </p:nvPr>
        </p:nvSpPr>
        <p:spPr/>
        <p:txBody>
          <a:bodyPr/>
          <a:lstStyle/>
          <a:p>
            <a:fld id="{36B5EA5A-BC32-A742-B11B-8E7414D5B535}" type="slidenum">
              <a:rPr lang="en-US" smtClean="0"/>
              <a:pPr/>
              <a:t>54</a:t>
            </a:fld>
            <a:endParaRPr lang="en-US" dirty="0"/>
          </a:p>
        </p:txBody>
      </p:sp>
      <p:pic>
        <p:nvPicPr>
          <p:cNvPr id="8" name="Picture 7" descr="A group of electronic components on a white paper&#10;&#10;AI-generated content may be incorrect.">
            <a:extLst>
              <a:ext uri="{FF2B5EF4-FFF2-40B4-BE49-F238E27FC236}">
                <a16:creationId xmlns:a16="http://schemas.microsoft.com/office/drawing/2014/main" id="{46F53126-8982-80C5-08A0-F5E9EEE3EC22}"/>
              </a:ext>
            </a:extLst>
          </p:cNvPr>
          <p:cNvPicPr>
            <a:picLocks noChangeAspect="1"/>
          </p:cNvPicPr>
          <p:nvPr/>
        </p:nvPicPr>
        <p:blipFill>
          <a:blip r:embed="rId3"/>
          <a:srcRect l="9877" t="22751" r="57254" b="16810"/>
          <a:stretch>
            <a:fillRect/>
          </a:stretch>
        </p:blipFill>
        <p:spPr>
          <a:xfrm rot="16200000">
            <a:off x="7267575" y="1914522"/>
            <a:ext cx="1841503" cy="4514853"/>
          </a:xfrm>
          <a:prstGeom prst="rect">
            <a:avLst/>
          </a:prstGeom>
        </p:spPr>
      </p:pic>
      <p:pic>
        <p:nvPicPr>
          <p:cNvPr id="9" name="Picture 8" descr="A circuit board with wires connected to it&#10;&#10;AI-generated content may be incorrect.">
            <a:extLst>
              <a:ext uri="{FF2B5EF4-FFF2-40B4-BE49-F238E27FC236}">
                <a16:creationId xmlns:a16="http://schemas.microsoft.com/office/drawing/2014/main" id="{620617EB-5DD2-FA78-608A-0663CEB6558E}"/>
              </a:ext>
            </a:extLst>
          </p:cNvPr>
          <p:cNvPicPr>
            <a:picLocks noChangeAspect="1"/>
          </p:cNvPicPr>
          <p:nvPr/>
        </p:nvPicPr>
        <p:blipFill>
          <a:blip r:embed="rId4"/>
          <a:stretch>
            <a:fillRect/>
          </a:stretch>
        </p:blipFill>
        <p:spPr>
          <a:xfrm>
            <a:off x="407986" y="1312559"/>
            <a:ext cx="3663431" cy="4884575"/>
          </a:xfrm>
          <a:prstGeom prst="rect">
            <a:avLst/>
          </a:prstGeom>
        </p:spPr>
      </p:pic>
    </p:spTree>
    <p:extLst>
      <p:ext uri="{BB962C8B-B14F-4D97-AF65-F5344CB8AC3E}">
        <p14:creationId xmlns:p14="http://schemas.microsoft.com/office/powerpoint/2010/main" val="4628923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743E9-BADF-2A3C-AEBE-2EFADB70DB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7B4D0A-18DF-CD52-66DA-AFE7E39F122B}"/>
              </a:ext>
            </a:extLst>
          </p:cNvPr>
          <p:cNvSpPr>
            <a:spLocks noGrp="1"/>
          </p:cNvSpPr>
          <p:nvPr>
            <p:ph type="title"/>
          </p:nvPr>
        </p:nvSpPr>
        <p:spPr>
          <a:xfrm>
            <a:off x="407988" y="373593"/>
            <a:ext cx="3717963" cy="1065742"/>
          </a:xfrm>
        </p:spPr>
        <p:txBody>
          <a:bodyPr/>
          <a:lstStyle/>
          <a:p>
            <a:r>
              <a:rPr lang="en-US" dirty="0"/>
              <a:t>Evolution of PCBs</a:t>
            </a:r>
            <a:endParaRPr lang="en-GB" dirty="0"/>
          </a:p>
        </p:txBody>
      </p:sp>
      <p:sp>
        <p:nvSpPr>
          <p:cNvPr id="3" name="Date Placeholder 2">
            <a:extLst>
              <a:ext uri="{FF2B5EF4-FFF2-40B4-BE49-F238E27FC236}">
                <a16:creationId xmlns:a16="http://schemas.microsoft.com/office/drawing/2014/main" id="{BDC6EC17-EC3C-28E6-2601-5E54D4982DD1}"/>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8651D576-979C-945B-B367-6BFD10A7D5D2}"/>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584DCDC5-7498-4414-A69C-E27E42BB7AC6}"/>
              </a:ext>
            </a:extLst>
          </p:cNvPr>
          <p:cNvSpPr>
            <a:spLocks noGrp="1"/>
          </p:cNvSpPr>
          <p:nvPr>
            <p:ph type="sldNum" sz="quarter" idx="12"/>
          </p:nvPr>
        </p:nvSpPr>
        <p:spPr/>
        <p:txBody>
          <a:bodyPr/>
          <a:lstStyle/>
          <a:p>
            <a:fld id="{36B5EA5A-BC32-A742-B11B-8E7414D5B535}" type="slidenum">
              <a:rPr lang="en-US" smtClean="0"/>
              <a:pPr/>
              <a:t>55</a:t>
            </a:fld>
            <a:endParaRPr lang="en-US" dirty="0"/>
          </a:p>
        </p:txBody>
      </p:sp>
      <p:pic>
        <p:nvPicPr>
          <p:cNvPr id="9" name="Picture 8" descr="A circuit board with wires connected to it&#10;&#10;AI-generated content may be incorrect.">
            <a:extLst>
              <a:ext uri="{FF2B5EF4-FFF2-40B4-BE49-F238E27FC236}">
                <a16:creationId xmlns:a16="http://schemas.microsoft.com/office/drawing/2014/main" id="{51011C5A-6981-0F5A-8CF7-A8EAD25AAC1B}"/>
              </a:ext>
            </a:extLst>
          </p:cNvPr>
          <p:cNvPicPr>
            <a:picLocks noChangeAspect="1"/>
          </p:cNvPicPr>
          <p:nvPr/>
        </p:nvPicPr>
        <p:blipFill>
          <a:blip r:embed="rId3"/>
          <a:stretch>
            <a:fillRect/>
          </a:stretch>
        </p:blipFill>
        <p:spPr>
          <a:xfrm>
            <a:off x="407986" y="1312559"/>
            <a:ext cx="3663431" cy="4884575"/>
          </a:xfrm>
          <a:prstGeom prst="rect">
            <a:avLst/>
          </a:prstGeom>
        </p:spPr>
      </p:pic>
    </p:spTree>
    <p:extLst>
      <p:ext uri="{BB962C8B-B14F-4D97-AF65-F5344CB8AC3E}">
        <p14:creationId xmlns:p14="http://schemas.microsoft.com/office/powerpoint/2010/main" val="7188637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A62AE-3F57-A82E-9914-CBA29BCE2954}"/>
              </a:ext>
            </a:extLst>
          </p:cNvPr>
          <p:cNvSpPr>
            <a:spLocks noGrp="1"/>
          </p:cNvSpPr>
          <p:nvPr>
            <p:ph type="title"/>
          </p:nvPr>
        </p:nvSpPr>
        <p:spPr/>
        <p:txBody>
          <a:bodyPr/>
          <a:lstStyle/>
          <a:p>
            <a:r>
              <a:rPr lang="en-US" dirty="0"/>
              <a:t>DAC implementation</a:t>
            </a:r>
            <a:endParaRPr lang="en-GB" dirty="0"/>
          </a:p>
        </p:txBody>
      </p:sp>
      <p:sp>
        <p:nvSpPr>
          <p:cNvPr id="3" name="Date Placeholder 2">
            <a:extLst>
              <a:ext uri="{FF2B5EF4-FFF2-40B4-BE49-F238E27FC236}">
                <a16:creationId xmlns:a16="http://schemas.microsoft.com/office/drawing/2014/main" id="{DC91FA6C-E86A-BACF-0B99-4F7D60F22A07}"/>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D4BEED54-06C8-1ABD-B005-39E0BE13A158}"/>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22DF0BD-FEF8-1077-667A-1920CC8765D4}"/>
              </a:ext>
            </a:extLst>
          </p:cNvPr>
          <p:cNvSpPr>
            <a:spLocks noGrp="1"/>
          </p:cNvSpPr>
          <p:nvPr>
            <p:ph type="sldNum" sz="quarter" idx="12"/>
          </p:nvPr>
        </p:nvSpPr>
        <p:spPr/>
        <p:txBody>
          <a:bodyPr/>
          <a:lstStyle/>
          <a:p>
            <a:fld id="{36B5EA5A-BC32-A742-B11B-8E7414D5B535}" type="slidenum">
              <a:rPr lang="en-US" smtClean="0"/>
              <a:pPr/>
              <a:t>56</a:t>
            </a:fld>
            <a:endParaRPr lang="en-US" dirty="0"/>
          </a:p>
        </p:txBody>
      </p:sp>
      <p:pic>
        <p:nvPicPr>
          <p:cNvPr id="7" name="Graphic 6">
            <a:extLst>
              <a:ext uri="{FF2B5EF4-FFF2-40B4-BE49-F238E27FC236}">
                <a16:creationId xmlns:a16="http://schemas.microsoft.com/office/drawing/2014/main" id="{87AB0774-E80D-71F7-FBDC-27B21A37DD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7175" y="1247775"/>
            <a:ext cx="8295901" cy="4346044"/>
          </a:xfrm>
          <a:prstGeom prst="rect">
            <a:avLst/>
          </a:prstGeom>
        </p:spPr>
      </p:pic>
      <p:cxnSp>
        <p:nvCxnSpPr>
          <p:cNvPr id="9" name="Straight Arrow Connector 8">
            <a:extLst>
              <a:ext uri="{FF2B5EF4-FFF2-40B4-BE49-F238E27FC236}">
                <a16:creationId xmlns:a16="http://schemas.microsoft.com/office/drawing/2014/main" id="{EFB9E5C3-216B-8AE3-ECF2-B927BF4B1B21}"/>
              </a:ext>
            </a:extLst>
          </p:cNvPr>
          <p:cNvCxnSpPr/>
          <p:nvPr/>
        </p:nvCxnSpPr>
        <p:spPr>
          <a:xfrm>
            <a:off x="5233639" y="3650166"/>
            <a:ext cx="579863" cy="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3430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04A66-6495-2B16-30AD-D07D420C03E6}"/>
              </a:ext>
            </a:extLst>
          </p:cNvPr>
          <p:cNvSpPr>
            <a:spLocks noGrp="1"/>
          </p:cNvSpPr>
          <p:nvPr>
            <p:ph type="title"/>
          </p:nvPr>
        </p:nvSpPr>
        <p:spPr/>
        <p:txBody>
          <a:bodyPr/>
          <a:lstStyle/>
          <a:p>
            <a:r>
              <a:rPr lang="en-US" dirty="0"/>
              <a:t>Problem: Discontinuities</a:t>
            </a:r>
            <a:endParaRPr lang="en-GB" dirty="0"/>
          </a:p>
        </p:txBody>
      </p:sp>
      <p:sp>
        <p:nvSpPr>
          <p:cNvPr id="3" name="Date Placeholder 2">
            <a:extLst>
              <a:ext uri="{FF2B5EF4-FFF2-40B4-BE49-F238E27FC236}">
                <a16:creationId xmlns:a16="http://schemas.microsoft.com/office/drawing/2014/main" id="{CC6CCB5E-BD70-494F-1D0A-D2081A175762}"/>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196A2AF2-DC33-2D59-5FEA-A83631DAEA13}"/>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AA4A68D2-DEF7-7E1A-7CD0-6CD4A96A7D89}"/>
              </a:ext>
            </a:extLst>
          </p:cNvPr>
          <p:cNvSpPr>
            <a:spLocks noGrp="1"/>
          </p:cNvSpPr>
          <p:nvPr>
            <p:ph type="sldNum" sz="quarter" idx="12"/>
          </p:nvPr>
        </p:nvSpPr>
        <p:spPr/>
        <p:txBody>
          <a:bodyPr/>
          <a:lstStyle/>
          <a:p>
            <a:fld id="{36B5EA5A-BC32-A742-B11B-8E7414D5B535}" type="slidenum">
              <a:rPr lang="en-US" smtClean="0"/>
              <a:pPr/>
              <a:t>57</a:t>
            </a:fld>
            <a:endParaRPr lang="en-US" dirty="0"/>
          </a:p>
        </p:txBody>
      </p:sp>
      <p:pic>
        <p:nvPicPr>
          <p:cNvPr id="9" name="Picture 8" descr="A graph of a voltage&#10;&#10;AI-generated content may be incorrect.">
            <a:extLst>
              <a:ext uri="{FF2B5EF4-FFF2-40B4-BE49-F238E27FC236}">
                <a16:creationId xmlns:a16="http://schemas.microsoft.com/office/drawing/2014/main" id="{7D97083A-5BE1-50B5-7D8D-90F3106C4B2D}"/>
              </a:ext>
            </a:extLst>
          </p:cNvPr>
          <p:cNvPicPr>
            <a:picLocks noChangeAspect="1"/>
          </p:cNvPicPr>
          <p:nvPr/>
        </p:nvPicPr>
        <p:blipFill>
          <a:blip r:embed="rId2"/>
          <a:stretch>
            <a:fillRect/>
          </a:stretch>
        </p:blipFill>
        <p:spPr>
          <a:xfrm>
            <a:off x="6112687" y="1321576"/>
            <a:ext cx="5800631" cy="4365196"/>
          </a:xfrm>
          <a:prstGeom prst="rect">
            <a:avLst/>
          </a:prstGeom>
        </p:spPr>
      </p:pic>
      <p:pic>
        <p:nvPicPr>
          <p:cNvPr id="11" name="Picture 10" descr="A graph with blue lines&#10;&#10;AI-generated content may be incorrect.">
            <a:extLst>
              <a:ext uri="{FF2B5EF4-FFF2-40B4-BE49-F238E27FC236}">
                <a16:creationId xmlns:a16="http://schemas.microsoft.com/office/drawing/2014/main" id="{8A10DF13-91F9-D729-9BF8-6B25FD0B14AB}"/>
              </a:ext>
            </a:extLst>
          </p:cNvPr>
          <p:cNvPicPr>
            <a:picLocks noChangeAspect="1"/>
          </p:cNvPicPr>
          <p:nvPr/>
        </p:nvPicPr>
        <p:blipFill>
          <a:blip r:embed="rId3"/>
          <a:stretch>
            <a:fillRect/>
          </a:stretch>
        </p:blipFill>
        <p:spPr>
          <a:xfrm>
            <a:off x="537293" y="1392855"/>
            <a:ext cx="5558707" cy="4176157"/>
          </a:xfrm>
          <a:prstGeom prst="rect">
            <a:avLst/>
          </a:prstGeom>
        </p:spPr>
      </p:pic>
    </p:spTree>
    <p:extLst>
      <p:ext uri="{BB962C8B-B14F-4D97-AF65-F5344CB8AC3E}">
        <p14:creationId xmlns:p14="http://schemas.microsoft.com/office/powerpoint/2010/main" val="5047844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CB8CB-9D20-F3EB-3CC2-8A4B4B24271E}"/>
              </a:ext>
            </a:extLst>
          </p:cNvPr>
          <p:cNvSpPr>
            <a:spLocks noGrp="1"/>
          </p:cNvSpPr>
          <p:nvPr>
            <p:ph type="title"/>
          </p:nvPr>
        </p:nvSpPr>
        <p:spPr/>
        <p:txBody>
          <a:bodyPr/>
          <a:lstStyle/>
          <a:p>
            <a:r>
              <a:rPr lang="en-US" dirty="0"/>
              <a:t>Non-monotonicity zoom in</a:t>
            </a:r>
            <a:endParaRPr lang="en-GB" dirty="0"/>
          </a:p>
        </p:txBody>
      </p:sp>
      <p:sp>
        <p:nvSpPr>
          <p:cNvPr id="3" name="Date Placeholder 2">
            <a:extLst>
              <a:ext uri="{FF2B5EF4-FFF2-40B4-BE49-F238E27FC236}">
                <a16:creationId xmlns:a16="http://schemas.microsoft.com/office/drawing/2014/main" id="{A34BFCB7-811E-C000-11A0-F0B724FF03F5}"/>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12F27997-0AD6-BF0D-2248-D189B3088C21}"/>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217CB74F-5B2A-CBBB-0254-5C3B1EE55245}"/>
              </a:ext>
            </a:extLst>
          </p:cNvPr>
          <p:cNvSpPr>
            <a:spLocks noGrp="1"/>
          </p:cNvSpPr>
          <p:nvPr>
            <p:ph type="sldNum" sz="quarter" idx="12"/>
          </p:nvPr>
        </p:nvSpPr>
        <p:spPr/>
        <p:txBody>
          <a:bodyPr/>
          <a:lstStyle/>
          <a:p>
            <a:fld id="{36B5EA5A-BC32-A742-B11B-8E7414D5B535}" type="slidenum">
              <a:rPr lang="en-US" smtClean="0"/>
              <a:pPr/>
              <a:t>58</a:t>
            </a:fld>
            <a:endParaRPr lang="en-US" dirty="0"/>
          </a:p>
        </p:txBody>
      </p:sp>
      <p:pic>
        <p:nvPicPr>
          <p:cNvPr id="13" name="Picture 12" descr="A graph with lines and numbers&#10;&#10;AI-generated content may be incorrect.">
            <a:extLst>
              <a:ext uri="{FF2B5EF4-FFF2-40B4-BE49-F238E27FC236}">
                <a16:creationId xmlns:a16="http://schemas.microsoft.com/office/drawing/2014/main" id="{BFA74B72-8326-1ADE-9C50-C07EA807285D}"/>
              </a:ext>
            </a:extLst>
          </p:cNvPr>
          <p:cNvPicPr>
            <a:picLocks noChangeAspect="1"/>
          </p:cNvPicPr>
          <p:nvPr/>
        </p:nvPicPr>
        <p:blipFill>
          <a:blip r:embed="rId2"/>
          <a:stretch>
            <a:fillRect/>
          </a:stretch>
        </p:blipFill>
        <p:spPr>
          <a:xfrm>
            <a:off x="3122236" y="1780950"/>
            <a:ext cx="5442686" cy="4082015"/>
          </a:xfrm>
          <a:prstGeom prst="rect">
            <a:avLst/>
          </a:prstGeom>
        </p:spPr>
      </p:pic>
      <p:pic>
        <p:nvPicPr>
          <p:cNvPr id="17" name="Graphic 16" descr="Zoom in with solid fill">
            <a:extLst>
              <a:ext uri="{FF2B5EF4-FFF2-40B4-BE49-F238E27FC236}">
                <a16:creationId xmlns:a16="http://schemas.microsoft.com/office/drawing/2014/main" id="{9FD73EB4-FC82-54C6-E8D1-0D2AB4CCF8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42151" y="2289418"/>
            <a:ext cx="914400" cy="914400"/>
          </a:xfrm>
          <a:prstGeom prst="rect">
            <a:avLst/>
          </a:prstGeom>
        </p:spPr>
      </p:pic>
    </p:spTree>
    <p:extLst>
      <p:ext uri="{BB962C8B-B14F-4D97-AF65-F5344CB8AC3E}">
        <p14:creationId xmlns:p14="http://schemas.microsoft.com/office/powerpoint/2010/main" val="26841878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80D916-009F-CC3F-CF3A-A7796B4601C3}"/>
              </a:ext>
            </a:extLst>
          </p:cNvPr>
          <p:cNvSpPr>
            <a:spLocks noGrp="1"/>
          </p:cNvSpPr>
          <p:nvPr>
            <p:ph type="title"/>
          </p:nvPr>
        </p:nvSpPr>
        <p:spPr/>
        <p:txBody>
          <a:bodyPr/>
          <a:lstStyle/>
          <a:p>
            <a:r>
              <a:rPr lang="en-US" dirty="0"/>
              <a:t>Digital simulation Mash2</a:t>
            </a:r>
            <a:endParaRPr lang="en-GB" dirty="0"/>
          </a:p>
        </p:txBody>
      </p:sp>
      <p:sp>
        <p:nvSpPr>
          <p:cNvPr id="4" name="Date Placeholder 3">
            <a:extLst>
              <a:ext uri="{FF2B5EF4-FFF2-40B4-BE49-F238E27FC236}">
                <a16:creationId xmlns:a16="http://schemas.microsoft.com/office/drawing/2014/main" id="{56E6ADA8-41C0-F630-6F01-BC86464911B8}"/>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2883DF07-9D63-DFD5-B7AD-74E10EF11825}"/>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E03F2009-214E-22D3-F959-7D0AEE2ACE0F}"/>
              </a:ext>
            </a:extLst>
          </p:cNvPr>
          <p:cNvSpPr>
            <a:spLocks noGrp="1"/>
          </p:cNvSpPr>
          <p:nvPr>
            <p:ph type="sldNum" sz="quarter" idx="12"/>
          </p:nvPr>
        </p:nvSpPr>
        <p:spPr/>
        <p:txBody>
          <a:bodyPr/>
          <a:lstStyle/>
          <a:p>
            <a:fld id="{36B5EA5A-BC32-A742-B11B-8E7414D5B535}" type="slidenum">
              <a:rPr lang="en-US" smtClean="0"/>
              <a:pPr/>
              <a:t>59</a:t>
            </a:fld>
            <a:endParaRPr lang="en-US" dirty="0"/>
          </a:p>
        </p:txBody>
      </p:sp>
      <p:pic>
        <p:nvPicPr>
          <p:cNvPr id="12" name="Content Placeholder 11" descr="A graph with different colored lines&#10;&#10;AI-generated content may be incorrect.">
            <a:extLst>
              <a:ext uri="{FF2B5EF4-FFF2-40B4-BE49-F238E27FC236}">
                <a16:creationId xmlns:a16="http://schemas.microsoft.com/office/drawing/2014/main" id="{D74AC498-03DD-BC71-BE86-8278360B755F}"/>
              </a:ext>
            </a:extLst>
          </p:cNvPr>
          <p:cNvPicPr>
            <a:picLocks noGrp="1" noChangeAspect="1"/>
          </p:cNvPicPr>
          <p:nvPr>
            <p:ph idx="1"/>
          </p:nvPr>
        </p:nvPicPr>
        <p:blipFill>
          <a:blip r:embed="rId2"/>
          <a:stretch>
            <a:fillRect/>
          </a:stretch>
        </p:blipFill>
        <p:spPr>
          <a:xfrm>
            <a:off x="4641425" y="1509135"/>
            <a:ext cx="4610063" cy="4608512"/>
          </a:xfrm>
        </p:spPr>
      </p:pic>
    </p:spTree>
    <p:extLst>
      <p:ext uri="{BB962C8B-B14F-4D97-AF65-F5344CB8AC3E}">
        <p14:creationId xmlns:p14="http://schemas.microsoft.com/office/powerpoint/2010/main" val="2812600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EC1920-A0C6-0FBC-375F-5EF6BEE0950E}"/>
            </a:ext>
          </a:extLst>
        </p:cNvPr>
        <p:cNvGrpSpPr/>
        <p:nvPr/>
      </p:nvGrpSpPr>
      <p:grpSpPr>
        <a:xfrm>
          <a:off x="0" y="0"/>
          <a:ext cx="0" cy="0"/>
          <a:chOff x="0" y="0"/>
          <a:chExt cx="0" cy="0"/>
        </a:xfrm>
      </p:grpSpPr>
      <p:pic>
        <p:nvPicPr>
          <p:cNvPr id="102" name="Graphic 101">
            <a:extLst>
              <a:ext uri="{FF2B5EF4-FFF2-40B4-BE49-F238E27FC236}">
                <a16:creationId xmlns:a16="http://schemas.microsoft.com/office/drawing/2014/main" id="{8396D6E2-10C6-D96F-FFFA-934FE2B44F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53" name="Graphic 52">
            <a:extLst>
              <a:ext uri="{FF2B5EF4-FFF2-40B4-BE49-F238E27FC236}">
                <a16:creationId xmlns:a16="http://schemas.microsoft.com/office/drawing/2014/main" id="{80EC0AD1-5EDD-1793-8F3A-2588B86665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sp>
        <p:nvSpPr>
          <p:cNvPr id="3" name="Title 2">
            <a:extLst>
              <a:ext uri="{FF2B5EF4-FFF2-40B4-BE49-F238E27FC236}">
                <a16:creationId xmlns:a16="http://schemas.microsoft.com/office/drawing/2014/main" id="{D001D656-9AB2-E17B-CAA7-0211A29F656C}"/>
              </a:ext>
            </a:extLst>
          </p:cNvPr>
          <p:cNvSpPr>
            <a:spLocks noGrp="1"/>
          </p:cNvSpPr>
          <p:nvPr>
            <p:ph type="title"/>
          </p:nvPr>
        </p:nvSpPr>
        <p:spPr>
          <a:xfrm>
            <a:off x="407988" y="373592"/>
            <a:ext cx="5863264" cy="980769"/>
          </a:xfrm>
        </p:spPr>
        <p:txBody>
          <a:bodyPr/>
          <a:lstStyle/>
          <a:p>
            <a:r>
              <a:rPr lang="en-US" dirty="0"/>
              <a:t>Control System Perspective</a:t>
            </a:r>
            <a:endParaRPr lang="en-GB" dirty="0"/>
          </a:p>
        </p:txBody>
      </p:sp>
      <p:sp>
        <p:nvSpPr>
          <p:cNvPr id="4" name="Date Placeholder 3">
            <a:extLst>
              <a:ext uri="{FF2B5EF4-FFF2-40B4-BE49-F238E27FC236}">
                <a16:creationId xmlns:a16="http://schemas.microsoft.com/office/drawing/2014/main" id="{9D7C70EF-7F12-D0B7-17FF-9A55BDEA244D}"/>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6C7DAB34-6028-7DDF-B1CB-47A59363CC3A}"/>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EB6C4286-41E6-3238-EEB7-6FACCCEE040F}"/>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52" name="Graphic 51">
            <a:extLst>
              <a:ext uri="{FF2B5EF4-FFF2-40B4-BE49-F238E27FC236}">
                <a16:creationId xmlns:a16="http://schemas.microsoft.com/office/drawing/2014/main" id="{21F95392-1B8C-6B78-CBD3-ED1C4A9462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55708" y="3110103"/>
            <a:ext cx="1350963" cy="649300"/>
          </a:xfrm>
          <a:prstGeom prst="rect">
            <a:avLst/>
          </a:prstGeom>
        </p:spPr>
      </p:pic>
      <p:sp>
        <p:nvSpPr>
          <p:cNvPr id="97" name="TextBox 96">
            <a:extLst>
              <a:ext uri="{FF2B5EF4-FFF2-40B4-BE49-F238E27FC236}">
                <a16:creationId xmlns:a16="http://schemas.microsoft.com/office/drawing/2014/main" id="{952F6E6C-DEC6-D5B5-7C40-85A334564766}"/>
              </a:ext>
            </a:extLst>
          </p:cNvPr>
          <p:cNvSpPr txBox="1"/>
          <p:nvPr/>
        </p:nvSpPr>
        <p:spPr>
          <a:xfrm>
            <a:off x="566908" y="3372061"/>
            <a:ext cx="397545" cy="276999"/>
          </a:xfrm>
          <a:prstGeom prst="rect">
            <a:avLst/>
          </a:prstGeom>
          <a:noFill/>
        </p:spPr>
        <p:txBody>
          <a:bodyPr wrap="none" lIns="0" tIns="0" rIns="0" bIns="0" rtlCol="0">
            <a:spAutoFit/>
          </a:bodyPr>
          <a:lstStyle/>
          <a:p>
            <a:r>
              <a:rPr lang="en-US" dirty="0">
                <a:solidFill>
                  <a:schemeClr val="tx2"/>
                </a:solidFill>
              </a:rPr>
              <a:t>kHz</a:t>
            </a:r>
            <a:endParaRPr lang="en-GB" dirty="0">
              <a:solidFill>
                <a:schemeClr val="tx2"/>
              </a:solidFill>
            </a:endParaRPr>
          </a:p>
        </p:txBody>
      </p:sp>
      <p:pic>
        <p:nvPicPr>
          <p:cNvPr id="9" name="Graphic 8">
            <a:extLst>
              <a:ext uri="{FF2B5EF4-FFF2-40B4-BE49-F238E27FC236}">
                <a16:creationId xmlns:a16="http://schemas.microsoft.com/office/drawing/2014/main" id="{6F45F706-D5F5-E385-395C-80A80961F36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1597" y="5113167"/>
            <a:ext cx="652274" cy="513738"/>
          </a:xfrm>
          <a:prstGeom prst="rect">
            <a:avLst/>
          </a:prstGeom>
        </p:spPr>
      </p:pic>
      <p:cxnSp>
        <p:nvCxnSpPr>
          <p:cNvPr id="23" name="Straight Connector 22">
            <a:extLst>
              <a:ext uri="{FF2B5EF4-FFF2-40B4-BE49-F238E27FC236}">
                <a16:creationId xmlns:a16="http://schemas.microsoft.com/office/drawing/2014/main" id="{C4BDDD63-B069-8246-2522-17CD0C4ED17A}"/>
              </a:ext>
            </a:extLst>
          </p:cNvPr>
          <p:cNvCxnSpPr>
            <a:cxnSpLocks/>
          </p:cNvCxnSpPr>
          <p:nvPr/>
        </p:nvCxnSpPr>
        <p:spPr>
          <a:xfrm flipH="1">
            <a:off x="407989" y="3907072"/>
            <a:ext cx="343577"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C36BEFA-1354-7871-3561-47CD92B5B8AF}"/>
              </a:ext>
            </a:extLst>
          </p:cNvPr>
          <p:cNvCxnSpPr>
            <a:cxnSpLocks/>
          </p:cNvCxnSpPr>
          <p:nvPr/>
        </p:nvCxnSpPr>
        <p:spPr>
          <a:xfrm>
            <a:off x="407989" y="3907072"/>
            <a:ext cx="0" cy="1462964"/>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AC978D5-DC13-BF28-8671-67AED4AB4144}"/>
              </a:ext>
            </a:extLst>
          </p:cNvPr>
          <p:cNvCxnSpPr>
            <a:cxnSpLocks/>
            <a:endCxn id="9" idx="1"/>
          </p:cNvCxnSpPr>
          <p:nvPr/>
        </p:nvCxnSpPr>
        <p:spPr>
          <a:xfrm>
            <a:off x="407989" y="5370036"/>
            <a:ext cx="2533608"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5912872-9C23-E314-7B64-F8244EBE83C6}"/>
              </a:ext>
            </a:extLst>
          </p:cNvPr>
          <p:cNvCxnSpPr/>
          <p:nvPr/>
        </p:nvCxnSpPr>
        <p:spPr>
          <a:xfrm flipH="1">
            <a:off x="4843022" y="3456222"/>
            <a:ext cx="149629"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F72F2AF-F2F8-22EC-6D3C-AD2DC0DC03BD}"/>
              </a:ext>
            </a:extLst>
          </p:cNvPr>
          <p:cNvCxnSpPr>
            <a:cxnSpLocks/>
          </p:cNvCxnSpPr>
          <p:nvPr/>
        </p:nvCxnSpPr>
        <p:spPr>
          <a:xfrm flipH="1">
            <a:off x="4992651" y="3448050"/>
            <a:ext cx="14289" cy="1921986"/>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0610957-05C8-E73F-5DEB-84412D023CE2}"/>
              </a:ext>
            </a:extLst>
          </p:cNvPr>
          <p:cNvCxnSpPr>
            <a:cxnSpLocks/>
          </p:cNvCxnSpPr>
          <p:nvPr/>
        </p:nvCxnSpPr>
        <p:spPr>
          <a:xfrm>
            <a:off x="3593871" y="5370036"/>
            <a:ext cx="140592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pic>
        <p:nvPicPr>
          <p:cNvPr id="48" name="Graphic 47">
            <a:extLst>
              <a:ext uri="{FF2B5EF4-FFF2-40B4-BE49-F238E27FC236}">
                <a16:creationId xmlns:a16="http://schemas.microsoft.com/office/drawing/2014/main" id="{03A6C4A6-1638-E300-05AA-9BC55884F16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566" y="3705512"/>
            <a:ext cx="550936" cy="398645"/>
          </a:xfrm>
          <a:prstGeom prst="rect">
            <a:avLst/>
          </a:prstGeom>
        </p:spPr>
      </p:pic>
      <p:pic>
        <p:nvPicPr>
          <p:cNvPr id="49" name="Graphic 48">
            <a:extLst>
              <a:ext uri="{FF2B5EF4-FFF2-40B4-BE49-F238E27FC236}">
                <a16:creationId xmlns:a16="http://schemas.microsoft.com/office/drawing/2014/main" id="{DC64D5FE-52FF-F39A-87F0-36287B2D518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84203" y="3223472"/>
            <a:ext cx="593754" cy="468753"/>
          </a:xfrm>
          <a:prstGeom prst="rect">
            <a:avLst/>
          </a:prstGeom>
        </p:spPr>
      </p:pic>
      <p:pic>
        <p:nvPicPr>
          <p:cNvPr id="47" name="Graphic 46">
            <a:extLst>
              <a:ext uri="{FF2B5EF4-FFF2-40B4-BE49-F238E27FC236}">
                <a16:creationId xmlns:a16="http://schemas.microsoft.com/office/drawing/2014/main" id="{2AB91998-3B55-47D5-E9E7-E0729BAA8AE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383764" y="1022270"/>
            <a:ext cx="2505075" cy="1276350"/>
          </a:xfrm>
          <a:prstGeom prst="rect">
            <a:avLst/>
          </a:prstGeom>
        </p:spPr>
      </p:pic>
      <p:sp>
        <p:nvSpPr>
          <p:cNvPr id="55" name="Arrow: Right 54">
            <a:extLst>
              <a:ext uri="{FF2B5EF4-FFF2-40B4-BE49-F238E27FC236}">
                <a16:creationId xmlns:a16="http://schemas.microsoft.com/office/drawing/2014/main" id="{EDA71957-872F-C599-80E7-C9B8790D4848}"/>
              </a:ext>
            </a:extLst>
          </p:cNvPr>
          <p:cNvSpPr/>
          <p:nvPr/>
        </p:nvSpPr>
        <p:spPr>
          <a:xfrm>
            <a:off x="6823739" y="1779181"/>
            <a:ext cx="238206" cy="24202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56" name="Arrow: Right 55">
            <a:extLst>
              <a:ext uri="{FF2B5EF4-FFF2-40B4-BE49-F238E27FC236}">
                <a16:creationId xmlns:a16="http://schemas.microsoft.com/office/drawing/2014/main" id="{542EBFBA-1EE9-04AB-8A2B-A9CF9D6965A5}"/>
              </a:ext>
            </a:extLst>
          </p:cNvPr>
          <p:cNvSpPr/>
          <p:nvPr/>
        </p:nvSpPr>
        <p:spPr>
          <a:xfrm>
            <a:off x="6033046" y="977857"/>
            <a:ext cx="238206" cy="24202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57" name="Content Placeholder 1">
            <a:extLst>
              <a:ext uri="{FF2B5EF4-FFF2-40B4-BE49-F238E27FC236}">
                <a16:creationId xmlns:a16="http://schemas.microsoft.com/office/drawing/2014/main" id="{D7A291D8-F7F7-10C5-6B7E-800FB863BABB}"/>
              </a:ext>
            </a:extLst>
          </p:cNvPr>
          <p:cNvSpPr txBox="1">
            <a:spLocks/>
          </p:cNvSpPr>
          <p:nvPr/>
        </p:nvSpPr>
        <p:spPr>
          <a:xfrm>
            <a:off x="407989" y="1515834"/>
            <a:ext cx="3499592" cy="74325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b="0" dirty="0"/>
              <a:t>Conversion of physical quantities to ADC and DAC code</a:t>
            </a:r>
            <a:endParaRPr lang="en-US" sz="1500" dirty="0"/>
          </a:p>
        </p:txBody>
      </p:sp>
      <p:sp>
        <p:nvSpPr>
          <p:cNvPr id="58" name="Arrow: Right 57">
            <a:extLst>
              <a:ext uri="{FF2B5EF4-FFF2-40B4-BE49-F238E27FC236}">
                <a16:creationId xmlns:a16="http://schemas.microsoft.com/office/drawing/2014/main" id="{4460900E-B88F-D773-887D-60C1BB5EDAC6}"/>
              </a:ext>
            </a:extLst>
          </p:cNvPr>
          <p:cNvSpPr/>
          <p:nvPr/>
        </p:nvSpPr>
        <p:spPr>
          <a:xfrm>
            <a:off x="3593871" y="1623253"/>
            <a:ext cx="238206" cy="454319"/>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8" name="Graphic 7">
            <a:extLst>
              <a:ext uri="{FF2B5EF4-FFF2-40B4-BE49-F238E27FC236}">
                <a16:creationId xmlns:a16="http://schemas.microsoft.com/office/drawing/2014/main" id="{FA59A7D2-6E9E-94FA-FFA9-D43A587AD82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094538" y="373592"/>
            <a:ext cx="2781300" cy="1619250"/>
          </a:xfrm>
          <a:prstGeom prst="rect">
            <a:avLst/>
          </a:prstGeom>
        </p:spPr>
      </p:pic>
    </p:spTree>
    <p:extLst>
      <p:ext uri="{BB962C8B-B14F-4D97-AF65-F5344CB8AC3E}">
        <p14:creationId xmlns:p14="http://schemas.microsoft.com/office/powerpoint/2010/main" val="15495712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graph with orange and blue lines&#10;&#10;AI-generated content may be incorrect.">
            <a:extLst>
              <a:ext uri="{FF2B5EF4-FFF2-40B4-BE49-F238E27FC236}">
                <a16:creationId xmlns:a16="http://schemas.microsoft.com/office/drawing/2014/main" id="{97920E9D-30B9-426B-84CC-0108C2F43C8F}"/>
              </a:ext>
            </a:extLst>
          </p:cNvPr>
          <p:cNvPicPr>
            <a:picLocks noChangeAspect="1"/>
          </p:cNvPicPr>
          <p:nvPr/>
        </p:nvPicPr>
        <p:blipFill>
          <a:blip r:embed="rId3"/>
          <a:stretch>
            <a:fillRect/>
          </a:stretch>
        </p:blipFill>
        <p:spPr>
          <a:xfrm>
            <a:off x="3857299" y="373593"/>
            <a:ext cx="4477402" cy="4477402"/>
          </a:xfrm>
          <a:prstGeom prst="rect">
            <a:avLst/>
          </a:prstGeom>
        </p:spPr>
      </p:pic>
      <p:sp>
        <p:nvSpPr>
          <p:cNvPr id="3" name="Date Placeholder 2">
            <a:extLst>
              <a:ext uri="{FF2B5EF4-FFF2-40B4-BE49-F238E27FC236}">
                <a16:creationId xmlns:a16="http://schemas.microsoft.com/office/drawing/2014/main" id="{7E61A0D1-56F1-1F82-BCCA-756BD0160C32}"/>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98EE1D8F-E892-41B9-1A0F-482FF29D64F1}"/>
              </a:ext>
            </a:extLst>
          </p:cNvPr>
          <p:cNvSpPr>
            <a:spLocks noGrp="1"/>
          </p:cNvSpPr>
          <p:nvPr>
            <p:ph type="ftr" sz="quarter" idx="11"/>
          </p:nvPr>
        </p:nvSpPr>
        <p:spPr/>
        <p:txBody>
          <a:bodyPr/>
          <a:lstStyle/>
          <a:p>
            <a:r>
              <a:rPr lang="en-GB" dirty="0"/>
              <a:t>Pawel | Thermal Tuning of Photonic Modulator</a:t>
            </a:r>
            <a:endParaRPr lang="en-US" dirty="0"/>
          </a:p>
        </p:txBody>
      </p:sp>
      <p:sp>
        <p:nvSpPr>
          <p:cNvPr id="5" name="Slide Number Placeholder 4">
            <a:extLst>
              <a:ext uri="{FF2B5EF4-FFF2-40B4-BE49-F238E27FC236}">
                <a16:creationId xmlns:a16="http://schemas.microsoft.com/office/drawing/2014/main" id="{2B3078FA-12E2-3722-AAC8-C0598AF9F82E}"/>
              </a:ext>
            </a:extLst>
          </p:cNvPr>
          <p:cNvSpPr>
            <a:spLocks noGrp="1"/>
          </p:cNvSpPr>
          <p:nvPr>
            <p:ph type="sldNum" sz="quarter" idx="12"/>
          </p:nvPr>
        </p:nvSpPr>
        <p:spPr/>
        <p:txBody>
          <a:bodyPr/>
          <a:lstStyle/>
          <a:p>
            <a:fld id="{36B5EA5A-BC32-A742-B11B-8E7414D5B535}" type="slidenum">
              <a:rPr lang="en-US" smtClean="0"/>
              <a:pPr/>
              <a:t>60</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32BC484-1BA6-DD9D-96D1-2FEDAAA0203B}"/>
                  </a:ext>
                </a:extLst>
              </p:cNvPr>
              <p:cNvSpPr txBox="1"/>
              <p:nvPr/>
            </p:nvSpPr>
            <p:spPr>
              <a:xfrm>
                <a:off x="263878" y="5520590"/>
                <a:ext cx="2566536" cy="6267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 </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4∗</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2</m:t>
                              </m:r>
                            </m:sup>
                          </m:s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2</m:t>
                              </m:r>
                            </m:sub>
                            <m:sup>
                              <m:r>
                                <a:rPr lang="en-US" i="1">
                                  <a:latin typeface="Cambria Math" panose="02040503050406030204" pitchFamily="18" charset="0"/>
                                </a:rPr>
                                <m:t>2</m:t>
                              </m:r>
                            </m:sup>
                          </m:sSub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1</m:t>
                              </m:r>
                            </m:sub>
                          </m:sSub>
                          <m:r>
                            <a:rPr lang="en-US" b="0" i="1" smtClean="0">
                              <a:latin typeface="Cambria Math" panose="02040503050406030204" pitchFamily="18" charset="0"/>
                            </a:rPr>
                            <m:t>)</m:t>
                          </m:r>
                        </m:den>
                      </m:f>
                    </m:oMath>
                  </m:oMathPara>
                </a14:m>
                <a:endParaRPr lang="en-GB" dirty="0"/>
              </a:p>
            </p:txBody>
          </p:sp>
        </mc:Choice>
        <mc:Fallback xmlns="">
          <p:sp>
            <p:nvSpPr>
              <p:cNvPr id="8" name="TextBox 7">
                <a:extLst>
                  <a:ext uri="{FF2B5EF4-FFF2-40B4-BE49-F238E27FC236}">
                    <a16:creationId xmlns:a16="http://schemas.microsoft.com/office/drawing/2014/main" id="{932BC484-1BA6-DD9D-96D1-2FEDAAA0203B}"/>
                  </a:ext>
                </a:extLst>
              </p:cNvPr>
              <p:cNvSpPr txBox="1">
                <a:spLocks noRot="1" noChangeAspect="1" noMove="1" noResize="1" noEditPoints="1" noAdjustHandles="1" noChangeArrowheads="1" noChangeShapeType="1" noTextEdit="1"/>
              </p:cNvSpPr>
              <p:nvPr/>
            </p:nvSpPr>
            <p:spPr>
              <a:xfrm>
                <a:off x="263878" y="5520590"/>
                <a:ext cx="2566536" cy="626775"/>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8CF1C8B-9E01-76D9-3670-630D47B3568C}"/>
                  </a:ext>
                </a:extLst>
              </p:cNvPr>
              <p:cNvSpPr txBox="1"/>
              <p:nvPr/>
            </p:nvSpPr>
            <p:spPr>
              <a:xfrm>
                <a:off x="2999411" y="5539293"/>
                <a:ext cx="1839927" cy="6264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𝑝</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2</m:t>
                              </m:r>
                            </m:sub>
                            <m:sup>
                              <m:r>
                                <a:rPr lang="en-US" i="1">
                                  <a:latin typeface="Cambria Math" panose="02040503050406030204" pitchFamily="18" charset="0"/>
                                </a:rPr>
                                <m:t>2</m:t>
                              </m:r>
                            </m:sup>
                          </m:sSubSup>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2</m:t>
                              </m:r>
                            </m:sub>
                          </m:sSub>
                          <m:r>
                            <a:rPr lang="en-US" i="1">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1</m:t>
                              </m:r>
                            </m:sub>
                          </m:sSub>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𝑓</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den>
                      </m:f>
                    </m:oMath>
                  </m:oMathPara>
                </a14:m>
                <a:endParaRPr lang="en-GB" dirty="0"/>
              </a:p>
            </p:txBody>
          </p:sp>
        </mc:Choice>
        <mc:Fallback xmlns="">
          <p:sp>
            <p:nvSpPr>
              <p:cNvPr id="11" name="TextBox 10">
                <a:extLst>
                  <a:ext uri="{FF2B5EF4-FFF2-40B4-BE49-F238E27FC236}">
                    <a16:creationId xmlns:a16="http://schemas.microsoft.com/office/drawing/2014/main" id="{48CF1C8B-9E01-76D9-3670-630D47B3568C}"/>
                  </a:ext>
                </a:extLst>
              </p:cNvPr>
              <p:cNvSpPr txBox="1">
                <a:spLocks noRot="1" noChangeAspect="1" noMove="1" noResize="1" noEditPoints="1" noAdjustHandles="1" noChangeArrowheads="1" noChangeShapeType="1" noTextEdit="1"/>
              </p:cNvSpPr>
              <p:nvPr/>
            </p:nvSpPr>
            <p:spPr>
              <a:xfrm>
                <a:off x="2999411" y="5539293"/>
                <a:ext cx="1839927" cy="626454"/>
              </a:xfrm>
              <a:prstGeom prst="rect">
                <a:avLst/>
              </a:prstGeom>
              <a:blipFill>
                <a:blip r:embed="rId5"/>
                <a:stretch>
                  <a:fillRect/>
                </a:stretch>
              </a:blipFill>
            </p:spPr>
            <p:txBody>
              <a:bodyPr/>
              <a:lstStyle/>
              <a:p>
                <a:r>
                  <a:rPr lang="en-GB">
                    <a:noFill/>
                  </a:rPr>
                  <a:t> </a:t>
                </a:r>
              </a:p>
            </p:txBody>
          </p:sp>
        </mc:Fallback>
      </mc:AlternateContent>
      <p:pic>
        <p:nvPicPr>
          <p:cNvPr id="12" name="Picture 11" descr="A graph with orange and blue lines&#10;&#10;AI-generated content may be incorrect.">
            <a:extLst>
              <a:ext uri="{FF2B5EF4-FFF2-40B4-BE49-F238E27FC236}">
                <a16:creationId xmlns:a16="http://schemas.microsoft.com/office/drawing/2014/main" id="{E2A6A00C-2126-0635-EA2B-255CC65ED090}"/>
              </a:ext>
            </a:extLst>
          </p:cNvPr>
          <p:cNvPicPr>
            <a:picLocks noChangeAspect="1"/>
          </p:cNvPicPr>
          <p:nvPr/>
        </p:nvPicPr>
        <p:blipFill>
          <a:blip r:embed="rId6"/>
          <a:stretch>
            <a:fillRect/>
          </a:stretch>
        </p:blipFill>
        <p:spPr>
          <a:xfrm>
            <a:off x="7932738" y="373593"/>
            <a:ext cx="4477402" cy="4477402"/>
          </a:xfrm>
          <a:prstGeom prst="rect">
            <a:avLst/>
          </a:prstGeom>
        </p:spPr>
      </p:pic>
      <p:sp>
        <p:nvSpPr>
          <p:cNvPr id="7" name="Content Placeholder 1">
            <a:extLst>
              <a:ext uri="{FF2B5EF4-FFF2-40B4-BE49-F238E27FC236}">
                <a16:creationId xmlns:a16="http://schemas.microsoft.com/office/drawing/2014/main" id="{DD2B5CB5-3D47-D8E6-2972-3D67DB46CB89}"/>
              </a:ext>
            </a:extLst>
          </p:cNvPr>
          <p:cNvSpPr txBox="1">
            <a:spLocks/>
          </p:cNvSpPr>
          <p:nvPr/>
        </p:nvSpPr>
        <p:spPr>
          <a:xfrm>
            <a:off x="407987" y="973874"/>
            <a:ext cx="3449312" cy="378398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342900"/>
            <a:r>
              <a:rPr lang="en-US" sz="1700" b="1" dirty="0"/>
              <a:t>Discharges way longer than expected</a:t>
            </a:r>
          </a:p>
          <a:p>
            <a:pPr marL="667050" lvl="2" indent="-342900"/>
            <a:r>
              <a:rPr lang="en-US" b="1" dirty="0"/>
              <a:t>Investigating the </a:t>
            </a:r>
            <a:r>
              <a:rPr lang="en-US" b="1" dirty="0" err="1"/>
              <a:t>parasitics</a:t>
            </a:r>
            <a:r>
              <a:rPr lang="en-US" b="1" dirty="0"/>
              <a:t> based on the damped frequency and RC discharge time constant</a:t>
            </a:r>
          </a:p>
          <a:p>
            <a:pPr marL="342900" lvl="1" indent="-342900"/>
            <a:r>
              <a:rPr lang="en-US" sz="1700" b="1" dirty="0"/>
              <a:t>Checking different capacitor values and different implementations of S-D ADC</a:t>
            </a:r>
          </a:p>
          <a:p>
            <a:pPr marL="285750" lvl="1" indent="-285750"/>
            <a:r>
              <a:rPr lang="en-US" sz="1700" b="1" dirty="0"/>
              <a:t>Result : order of few </a:t>
            </a:r>
            <a:r>
              <a:rPr lang="en-US" sz="1700" b="1" dirty="0" err="1"/>
              <a:t>uH</a:t>
            </a:r>
            <a:r>
              <a:rPr lang="en-US" sz="1700" b="1" dirty="0"/>
              <a:t> and few </a:t>
            </a:r>
            <a:r>
              <a:rPr lang="en-US" sz="1700" b="1" dirty="0" err="1"/>
              <a:t>nF</a:t>
            </a:r>
            <a:endParaRPr lang="en-US" sz="1700" b="1" dirty="0"/>
          </a:p>
          <a:p>
            <a:pPr marL="285750" lvl="1" indent="-285750"/>
            <a:r>
              <a:rPr lang="en-US" sz="1700" b="1" dirty="0"/>
              <a:t>Conclusion: isolate the ADC with buffers</a:t>
            </a:r>
          </a:p>
          <a:p>
            <a:pPr marL="0" lvl="1" indent="0">
              <a:buNone/>
            </a:pPr>
            <a:endParaRPr lang="en-US" sz="1700" b="1" dirty="0"/>
          </a:p>
          <a:p>
            <a:pPr marL="342900" lvl="1" indent="-342900"/>
            <a:endParaRPr lang="en-US" sz="1700" b="1" dirty="0"/>
          </a:p>
          <a:p>
            <a:pPr marL="342900" lvl="1" indent="-342900"/>
            <a:endParaRPr lang="en-US" sz="1700" b="1" dirty="0"/>
          </a:p>
        </p:txBody>
      </p:sp>
      <p:pic>
        <p:nvPicPr>
          <p:cNvPr id="15" name="Picture 14" descr="A graph of a wave&#10;&#10;AI-generated content may be incorrect.">
            <a:extLst>
              <a:ext uri="{FF2B5EF4-FFF2-40B4-BE49-F238E27FC236}">
                <a16:creationId xmlns:a16="http://schemas.microsoft.com/office/drawing/2014/main" id="{ED05F118-2111-7B1C-011D-C5E1FE7FD08B}"/>
              </a:ext>
            </a:extLst>
          </p:cNvPr>
          <p:cNvPicPr>
            <a:picLocks noChangeAspect="1"/>
          </p:cNvPicPr>
          <p:nvPr/>
        </p:nvPicPr>
        <p:blipFill>
          <a:blip r:embed="rId7"/>
          <a:stretch>
            <a:fillRect/>
          </a:stretch>
        </p:blipFill>
        <p:spPr>
          <a:xfrm>
            <a:off x="5866223" y="5020787"/>
            <a:ext cx="6124044" cy="1837213"/>
          </a:xfrm>
          <a:prstGeom prst="rect">
            <a:avLst/>
          </a:prstGeom>
        </p:spPr>
      </p:pic>
      <p:sp>
        <p:nvSpPr>
          <p:cNvPr id="2" name="Title 1">
            <a:extLst>
              <a:ext uri="{FF2B5EF4-FFF2-40B4-BE49-F238E27FC236}">
                <a16:creationId xmlns:a16="http://schemas.microsoft.com/office/drawing/2014/main" id="{882200FF-D569-C968-4C86-B254BCCCAFFC}"/>
              </a:ext>
            </a:extLst>
          </p:cNvPr>
          <p:cNvSpPr>
            <a:spLocks noGrp="1"/>
          </p:cNvSpPr>
          <p:nvPr>
            <p:ph type="title"/>
          </p:nvPr>
        </p:nvSpPr>
        <p:spPr>
          <a:xfrm>
            <a:off x="407988" y="373593"/>
            <a:ext cx="11376025" cy="600280"/>
          </a:xfrm>
        </p:spPr>
        <p:txBody>
          <a:bodyPr/>
          <a:lstStyle/>
          <a:p>
            <a:r>
              <a:rPr lang="en-US" dirty="0"/>
              <a:t>Capacitor discharging problem (Unipolar)</a:t>
            </a:r>
            <a:endParaRPr lang="en-GB" dirty="0"/>
          </a:p>
        </p:txBody>
      </p:sp>
    </p:spTree>
    <p:extLst>
      <p:ext uri="{BB962C8B-B14F-4D97-AF65-F5344CB8AC3E}">
        <p14:creationId xmlns:p14="http://schemas.microsoft.com/office/powerpoint/2010/main" val="10945386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8FA85-BE42-4164-95F3-3247292768EA}"/>
              </a:ext>
            </a:extLst>
          </p:cNvPr>
          <p:cNvSpPr>
            <a:spLocks noGrp="1"/>
          </p:cNvSpPr>
          <p:nvPr>
            <p:ph type="title"/>
          </p:nvPr>
        </p:nvSpPr>
        <p:spPr/>
        <p:txBody>
          <a:bodyPr/>
          <a:lstStyle/>
          <a:p>
            <a:r>
              <a:rPr lang="en-US" dirty="0"/>
              <a:t>Pulsing patterns</a:t>
            </a:r>
            <a:endParaRPr lang="en-GB" dirty="0"/>
          </a:p>
        </p:txBody>
      </p:sp>
      <p:sp>
        <p:nvSpPr>
          <p:cNvPr id="3" name="Date Placeholder 2">
            <a:extLst>
              <a:ext uri="{FF2B5EF4-FFF2-40B4-BE49-F238E27FC236}">
                <a16:creationId xmlns:a16="http://schemas.microsoft.com/office/drawing/2014/main" id="{46FA32F7-D057-100D-0A1D-34F84CED7B32}"/>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97965B6C-D48A-7C99-F393-CBE382FED329}"/>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E6ADD45C-6973-4E90-3CC1-1BFF438F316B}"/>
              </a:ext>
            </a:extLst>
          </p:cNvPr>
          <p:cNvSpPr>
            <a:spLocks noGrp="1"/>
          </p:cNvSpPr>
          <p:nvPr>
            <p:ph type="sldNum" sz="quarter" idx="12"/>
          </p:nvPr>
        </p:nvSpPr>
        <p:spPr/>
        <p:txBody>
          <a:bodyPr/>
          <a:lstStyle/>
          <a:p>
            <a:fld id="{36B5EA5A-BC32-A742-B11B-8E7414D5B535}" type="slidenum">
              <a:rPr lang="en-US" smtClean="0"/>
              <a:pPr/>
              <a:t>61</a:t>
            </a:fld>
            <a:endParaRPr lang="en-US" dirty="0"/>
          </a:p>
        </p:txBody>
      </p:sp>
      <p:pic>
        <p:nvPicPr>
          <p:cNvPr id="8" name="Graphic 7">
            <a:extLst>
              <a:ext uri="{FF2B5EF4-FFF2-40B4-BE49-F238E27FC236}">
                <a16:creationId xmlns:a16="http://schemas.microsoft.com/office/drawing/2014/main" id="{9F688E71-27EA-7D89-31BF-F9821A2A76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68476" y="957425"/>
            <a:ext cx="8007362" cy="5368809"/>
          </a:xfrm>
          <a:prstGeom prst="rect">
            <a:avLst/>
          </a:prstGeom>
        </p:spPr>
      </p:pic>
    </p:spTree>
    <p:extLst>
      <p:ext uri="{BB962C8B-B14F-4D97-AF65-F5344CB8AC3E}">
        <p14:creationId xmlns:p14="http://schemas.microsoft.com/office/powerpoint/2010/main" val="14560833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1CFF6-275C-C08D-541E-40A1B4686D2F}"/>
              </a:ext>
            </a:extLst>
          </p:cNvPr>
          <p:cNvSpPr>
            <a:spLocks noGrp="1"/>
          </p:cNvSpPr>
          <p:nvPr>
            <p:ph type="title"/>
          </p:nvPr>
        </p:nvSpPr>
        <p:spPr/>
        <p:txBody>
          <a:bodyPr/>
          <a:lstStyle/>
          <a:p>
            <a:r>
              <a:rPr lang="en-US" dirty="0"/>
              <a:t>WDM</a:t>
            </a:r>
            <a:endParaRPr lang="en-GB" dirty="0"/>
          </a:p>
        </p:txBody>
      </p:sp>
      <p:sp>
        <p:nvSpPr>
          <p:cNvPr id="3" name="Date Placeholder 2">
            <a:extLst>
              <a:ext uri="{FF2B5EF4-FFF2-40B4-BE49-F238E27FC236}">
                <a16:creationId xmlns:a16="http://schemas.microsoft.com/office/drawing/2014/main" id="{5A8D22E7-0CBA-35C1-F697-7BBBF2E6FAAE}"/>
              </a:ext>
            </a:extLst>
          </p:cNvPr>
          <p:cNvSpPr>
            <a:spLocks noGrp="1"/>
          </p:cNvSpPr>
          <p:nvPr>
            <p:ph type="dt" sz="half" idx="10"/>
          </p:nvPr>
        </p:nvSpPr>
        <p:spPr/>
        <p:txBody>
          <a:bodyPr/>
          <a:lstStyle/>
          <a:p>
            <a:fld id="{F8B13C7E-CD65-408B-9996-98779BD7954B}" type="datetime3">
              <a:rPr lang="en-US" smtClean="0"/>
              <a:t>14 October 2025</a:t>
            </a:fld>
            <a:endParaRPr lang="en-US" dirty="0"/>
          </a:p>
        </p:txBody>
      </p:sp>
      <p:sp>
        <p:nvSpPr>
          <p:cNvPr id="4" name="Footer Placeholder 3">
            <a:extLst>
              <a:ext uri="{FF2B5EF4-FFF2-40B4-BE49-F238E27FC236}">
                <a16:creationId xmlns:a16="http://schemas.microsoft.com/office/drawing/2014/main" id="{662BAF8E-6CB9-DD90-3E26-FC77A53ED587}"/>
              </a:ext>
            </a:extLst>
          </p:cNvPr>
          <p:cNvSpPr>
            <a:spLocks noGrp="1"/>
          </p:cNvSpPr>
          <p:nvPr>
            <p:ph type="ftr" sz="quarter" idx="11"/>
          </p:nvPr>
        </p:nvSpPr>
        <p:spPr/>
        <p:txBody>
          <a:bodyPr/>
          <a:lstStyle/>
          <a:p>
            <a:r>
              <a:rPr lang="en-GB"/>
              <a:t>Pawel | Thermal Tuning of Photonic Modulator</a:t>
            </a:r>
            <a:endParaRPr lang="en-US" dirty="0"/>
          </a:p>
        </p:txBody>
      </p:sp>
      <p:sp>
        <p:nvSpPr>
          <p:cNvPr id="5" name="Slide Number Placeholder 4">
            <a:extLst>
              <a:ext uri="{FF2B5EF4-FFF2-40B4-BE49-F238E27FC236}">
                <a16:creationId xmlns:a16="http://schemas.microsoft.com/office/drawing/2014/main" id="{007276B1-D636-5BC2-0DF3-53B3317121FD}"/>
              </a:ext>
            </a:extLst>
          </p:cNvPr>
          <p:cNvSpPr>
            <a:spLocks noGrp="1"/>
          </p:cNvSpPr>
          <p:nvPr>
            <p:ph type="sldNum" sz="quarter" idx="12"/>
          </p:nvPr>
        </p:nvSpPr>
        <p:spPr/>
        <p:txBody>
          <a:bodyPr/>
          <a:lstStyle/>
          <a:p>
            <a:fld id="{36B5EA5A-BC32-A742-B11B-8E7414D5B535}" type="slidenum">
              <a:rPr lang="en-US" smtClean="0"/>
              <a:pPr/>
              <a:t>62</a:t>
            </a:fld>
            <a:endParaRPr lang="en-US" dirty="0"/>
          </a:p>
        </p:txBody>
      </p:sp>
      <p:pic>
        <p:nvPicPr>
          <p:cNvPr id="12" name="Picture 11">
            <a:extLst>
              <a:ext uri="{FF2B5EF4-FFF2-40B4-BE49-F238E27FC236}">
                <a16:creationId xmlns:a16="http://schemas.microsoft.com/office/drawing/2014/main" id="{2B2D52FB-3AC1-8FE7-3B4F-198255B88308}"/>
              </a:ext>
            </a:extLst>
          </p:cNvPr>
          <p:cNvPicPr>
            <a:picLocks noChangeAspect="1"/>
          </p:cNvPicPr>
          <p:nvPr/>
        </p:nvPicPr>
        <p:blipFill>
          <a:blip r:embed="rId2"/>
          <a:stretch>
            <a:fillRect/>
          </a:stretch>
        </p:blipFill>
        <p:spPr>
          <a:xfrm>
            <a:off x="242070" y="2241240"/>
            <a:ext cx="11707859" cy="3381847"/>
          </a:xfrm>
          <a:prstGeom prst="rect">
            <a:avLst/>
          </a:prstGeom>
        </p:spPr>
      </p:pic>
    </p:spTree>
    <p:extLst>
      <p:ext uri="{BB962C8B-B14F-4D97-AF65-F5344CB8AC3E}">
        <p14:creationId xmlns:p14="http://schemas.microsoft.com/office/powerpoint/2010/main" val="34606027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1248E-8792-27A2-A336-6870086AA22C}"/>
            </a:ext>
          </a:extLst>
        </p:cNvPr>
        <p:cNvGrpSpPr/>
        <p:nvPr/>
      </p:nvGrpSpPr>
      <p:grpSpPr>
        <a:xfrm>
          <a:off x="0" y="0"/>
          <a:ext cx="0" cy="0"/>
          <a:chOff x="0" y="0"/>
          <a:chExt cx="0" cy="0"/>
        </a:xfrm>
      </p:grpSpPr>
      <p:pic>
        <p:nvPicPr>
          <p:cNvPr id="36" name="Graphic 35">
            <a:extLst>
              <a:ext uri="{FF2B5EF4-FFF2-40B4-BE49-F238E27FC236}">
                <a16:creationId xmlns:a16="http://schemas.microsoft.com/office/drawing/2014/main" id="{67CD287C-E14A-894A-EE88-078C514A70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4781" y="373593"/>
            <a:ext cx="5191125" cy="5934075"/>
          </a:xfrm>
          <a:prstGeom prst="rect">
            <a:avLst/>
          </a:prstGeom>
        </p:spPr>
      </p:pic>
      <p:pic>
        <p:nvPicPr>
          <p:cNvPr id="102" name="Graphic 101">
            <a:extLst>
              <a:ext uri="{FF2B5EF4-FFF2-40B4-BE49-F238E27FC236}">
                <a16:creationId xmlns:a16="http://schemas.microsoft.com/office/drawing/2014/main" id="{96FE8891-0511-52C2-4CCD-49336CA9A07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4205" y="2583713"/>
            <a:ext cx="3774784" cy="2337857"/>
          </a:xfrm>
          <a:prstGeom prst="rect">
            <a:avLst/>
          </a:prstGeom>
        </p:spPr>
      </p:pic>
      <p:pic>
        <p:nvPicPr>
          <p:cNvPr id="22" name="Graphic 21">
            <a:extLst>
              <a:ext uri="{FF2B5EF4-FFF2-40B4-BE49-F238E27FC236}">
                <a16:creationId xmlns:a16="http://schemas.microsoft.com/office/drawing/2014/main" id="{F3167310-E4FE-5A20-8573-20CA5F75B3A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97303" y="3096610"/>
            <a:ext cx="1114425" cy="552450"/>
          </a:xfrm>
          <a:prstGeom prst="rect">
            <a:avLst/>
          </a:prstGeom>
        </p:spPr>
      </p:pic>
      <p:pic>
        <p:nvPicPr>
          <p:cNvPr id="16" name="Graphic 15">
            <a:extLst>
              <a:ext uri="{FF2B5EF4-FFF2-40B4-BE49-F238E27FC236}">
                <a16:creationId xmlns:a16="http://schemas.microsoft.com/office/drawing/2014/main" id="{81CAEDCC-32AF-149B-0974-DF0B5F8E74C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51566" y="3705512"/>
            <a:ext cx="550936" cy="398645"/>
          </a:xfrm>
          <a:prstGeom prst="rect">
            <a:avLst/>
          </a:prstGeom>
        </p:spPr>
      </p:pic>
      <p:sp>
        <p:nvSpPr>
          <p:cNvPr id="3" name="Title 2">
            <a:extLst>
              <a:ext uri="{FF2B5EF4-FFF2-40B4-BE49-F238E27FC236}">
                <a16:creationId xmlns:a16="http://schemas.microsoft.com/office/drawing/2014/main" id="{EA35871A-D084-4046-ABB6-2D840D02414C}"/>
              </a:ext>
            </a:extLst>
          </p:cNvPr>
          <p:cNvSpPr>
            <a:spLocks noGrp="1"/>
          </p:cNvSpPr>
          <p:nvPr>
            <p:ph type="title"/>
          </p:nvPr>
        </p:nvSpPr>
        <p:spPr>
          <a:xfrm>
            <a:off x="407989" y="373593"/>
            <a:ext cx="2342140" cy="552460"/>
          </a:xfrm>
        </p:spPr>
        <p:txBody>
          <a:bodyPr/>
          <a:lstStyle/>
          <a:p>
            <a:r>
              <a:rPr lang="en-US" dirty="0"/>
              <a:t>Micro-ring</a:t>
            </a:r>
            <a:endParaRPr lang="en-GB" dirty="0"/>
          </a:p>
        </p:txBody>
      </p:sp>
      <p:sp>
        <p:nvSpPr>
          <p:cNvPr id="4" name="Date Placeholder 3">
            <a:extLst>
              <a:ext uri="{FF2B5EF4-FFF2-40B4-BE49-F238E27FC236}">
                <a16:creationId xmlns:a16="http://schemas.microsoft.com/office/drawing/2014/main" id="{2E4C2C89-1771-F628-45E8-E6E9970A3E41}"/>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FABF01EE-74C6-E894-AD88-A3A5579D2902}"/>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9FDF8796-686D-1E14-6D7D-F904FECD8346}"/>
              </a:ext>
            </a:extLst>
          </p:cNvPr>
          <p:cNvSpPr>
            <a:spLocks noGrp="1"/>
          </p:cNvSpPr>
          <p:nvPr>
            <p:ph type="sldNum" sz="quarter" idx="12"/>
          </p:nvPr>
        </p:nvSpPr>
        <p:spPr/>
        <p:txBody>
          <a:bodyPr/>
          <a:lstStyle/>
          <a:p>
            <a:fld id="{36B5EA5A-BC32-A742-B11B-8E7414D5B535}" type="slidenum">
              <a:rPr lang="en-US" smtClean="0"/>
              <a:pPr/>
              <a:t>63</a:t>
            </a:fld>
            <a:endParaRPr lang="en-US" dirty="0"/>
          </a:p>
        </p:txBody>
      </p:sp>
      <p:pic>
        <p:nvPicPr>
          <p:cNvPr id="40" name="Graphic 39">
            <a:extLst>
              <a:ext uri="{FF2B5EF4-FFF2-40B4-BE49-F238E27FC236}">
                <a16:creationId xmlns:a16="http://schemas.microsoft.com/office/drawing/2014/main" id="{860B88ED-6F90-13FA-C954-D8F9363AA71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02925" y="2322409"/>
            <a:ext cx="359677" cy="326979"/>
          </a:xfrm>
          <a:prstGeom prst="rect">
            <a:avLst/>
          </a:prstGeom>
        </p:spPr>
      </p:pic>
      <p:pic>
        <p:nvPicPr>
          <p:cNvPr id="41" name="Graphic 40">
            <a:extLst>
              <a:ext uri="{FF2B5EF4-FFF2-40B4-BE49-F238E27FC236}">
                <a16:creationId xmlns:a16="http://schemas.microsoft.com/office/drawing/2014/main" id="{168FD311-500E-6FD0-362C-A65EFF8F14F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3245" y="2346778"/>
            <a:ext cx="359677" cy="326979"/>
          </a:xfrm>
          <a:prstGeom prst="rect">
            <a:avLst/>
          </a:prstGeom>
        </p:spPr>
      </p:pic>
      <p:pic>
        <p:nvPicPr>
          <p:cNvPr id="39" name="Graphic 38">
            <a:extLst>
              <a:ext uri="{FF2B5EF4-FFF2-40B4-BE49-F238E27FC236}">
                <a16:creationId xmlns:a16="http://schemas.microsoft.com/office/drawing/2014/main" id="{E5D7371C-0258-A68B-84D4-7E8FE86174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2336" y="2966048"/>
            <a:ext cx="359677" cy="59059"/>
          </a:xfrm>
          <a:prstGeom prst="rect">
            <a:avLst/>
          </a:prstGeom>
        </p:spPr>
      </p:pic>
      <p:pic>
        <p:nvPicPr>
          <p:cNvPr id="42" name="Graphic 41">
            <a:extLst>
              <a:ext uri="{FF2B5EF4-FFF2-40B4-BE49-F238E27FC236}">
                <a16:creationId xmlns:a16="http://schemas.microsoft.com/office/drawing/2014/main" id="{57E0DB45-4A81-97A1-9F00-E18AA1AB009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2335" y="4048755"/>
            <a:ext cx="359677" cy="73123"/>
          </a:xfrm>
          <a:prstGeom prst="rect">
            <a:avLst/>
          </a:prstGeom>
        </p:spPr>
      </p:pic>
      <p:pic>
        <p:nvPicPr>
          <p:cNvPr id="52" name="Graphic 51">
            <a:extLst>
              <a:ext uri="{FF2B5EF4-FFF2-40B4-BE49-F238E27FC236}">
                <a16:creationId xmlns:a16="http://schemas.microsoft.com/office/drawing/2014/main" id="{ED5F267D-107B-52F3-E81B-08EBC921094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055708" y="3110103"/>
            <a:ext cx="1350963" cy="649300"/>
          </a:xfrm>
          <a:prstGeom prst="rect">
            <a:avLst/>
          </a:prstGeom>
        </p:spPr>
      </p:pic>
      <p:pic>
        <p:nvPicPr>
          <p:cNvPr id="92" name="Graphic 91">
            <a:extLst>
              <a:ext uri="{FF2B5EF4-FFF2-40B4-BE49-F238E27FC236}">
                <a16:creationId xmlns:a16="http://schemas.microsoft.com/office/drawing/2014/main" id="{D4FB904F-6ACE-E965-42DA-C9E372073BE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1639" y="2485898"/>
            <a:ext cx="359677" cy="326979"/>
          </a:xfrm>
          <a:prstGeom prst="rect">
            <a:avLst/>
          </a:prstGeom>
        </p:spPr>
      </p:pic>
      <p:pic>
        <p:nvPicPr>
          <p:cNvPr id="59" name="Graphic 58">
            <a:extLst>
              <a:ext uri="{FF2B5EF4-FFF2-40B4-BE49-F238E27FC236}">
                <a16:creationId xmlns:a16="http://schemas.microsoft.com/office/drawing/2014/main" id="{AC9DF7D1-174F-2F0A-88A5-8ACBE592788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91959" y="2390924"/>
            <a:ext cx="359677" cy="326979"/>
          </a:xfrm>
          <a:prstGeom prst="rect">
            <a:avLst/>
          </a:prstGeom>
        </p:spPr>
      </p:pic>
      <p:pic>
        <p:nvPicPr>
          <p:cNvPr id="93" name="Graphic 92">
            <a:extLst>
              <a:ext uri="{FF2B5EF4-FFF2-40B4-BE49-F238E27FC236}">
                <a16:creationId xmlns:a16="http://schemas.microsoft.com/office/drawing/2014/main" id="{B06BDA33-00D7-8233-C56A-58AD797F5B6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2336" y="3949161"/>
            <a:ext cx="359677" cy="251093"/>
          </a:xfrm>
          <a:prstGeom prst="rect">
            <a:avLst/>
          </a:prstGeom>
        </p:spPr>
      </p:pic>
      <p:pic>
        <p:nvPicPr>
          <p:cNvPr id="60" name="Graphic 59">
            <a:extLst>
              <a:ext uri="{FF2B5EF4-FFF2-40B4-BE49-F238E27FC236}">
                <a16:creationId xmlns:a16="http://schemas.microsoft.com/office/drawing/2014/main" id="{9D8F0915-E7AC-00CF-C092-3A7BC293BCE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227206" y="2636578"/>
            <a:ext cx="359677" cy="73123"/>
          </a:xfrm>
          <a:prstGeom prst="rect">
            <a:avLst/>
          </a:prstGeom>
        </p:spPr>
      </p:pic>
      <p:pic>
        <p:nvPicPr>
          <p:cNvPr id="95" name="Graphic 94">
            <a:extLst>
              <a:ext uri="{FF2B5EF4-FFF2-40B4-BE49-F238E27FC236}">
                <a16:creationId xmlns:a16="http://schemas.microsoft.com/office/drawing/2014/main" id="{FD17B401-BE2B-B1C9-B567-D4074E9A0F8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85675" y="4024402"/>
            <a:ext cx="359677" cy="251093"/>
          </a:xfrm>
          <a:prstGeom prst="rect">
            <a:avLst/>
          </a:prstGeom>
        </p:spPr>
      </p:pic>
      <p:grpSp>
        <p:nvGrpSpPr>
          <p:cNvPr id="98" name="Group 97">
            <a:extLst>
              <a:ext uri="{FF2B5EF4-FFF2-40B4-BE49-F238E27FC236}">
                <a16:creationId xmlns:a16="http://schemas.microsoft.com/office/drawing/2014/main" id="{987E125A-E401-AD9B-6C76-F365165E0EC0}"/>
              </a:ext>
            </a:extLst>
          </p:cNvPr>
          <p:cNvGrpSpPr/>
          <p:nvPr/>
        </p:nvGrpSpPr>
        <p:grpSpPr>
          <a:xfrm>
            <a:off x="5389330" y="2485898"/>
            <a:ext cx="675378" cy="609372"/>
            <a:chOff x="5362453" y="2257638"/>
            <a:chExt cx="675378" cy="609372"/>
          </a:xfrm>
        </p:grpSpPr>
        <p:sp>
          <p:nvSpPr>
            <p:cNvPr id="62" name="TextBox 61">
              <a:extLst>
                <a:ext uri="{FF2B5EF4-FFF2-40B4-BE49-F238E27FC236}">
                  <a16:creationId xmlns:a16="http://schemas.microsoft.com/office/drawing/2014/main" id="{FDE9D774-C06E-77F6-4874-43D484AAAAD6}"/>
                </a:ext>
              </a:extLst>
            </p:cNvPr>
            <p:cNvSpPr txBox="1"/>
            <p:nvPr/>
          </p:nvSpPr>
          <p:spPr>
            <a:xfrm>
              <a:off x="5362453" y="2257638"/>
              <a:ext cx="675378" cy="276999"/>
            </a:xfrm>
            <a:prstGeom prst="rect">
              <a:avLst/>
            </a:prstGeom>
            <a:noFill/>
          </p:spPr>
          <p:txBody>
            <a:bodyPr wrap="none" lIns="0" tIns="0" rIns="0" bIns="0" rtlCol="0">
              <a:spAutoFit/>
            </a:bodyPr>
            <a:lstStyle/>
            <a:p>
              <a:pPr algn="l"/>
              <a:r>
                <a:rPr lang="en-US" dirty="0">
                  <a:solidFill>
                    <a:schemeClr val="tx2"/>
                  </a:solidFill>
                </a:rPr>
                <a:t>b’1100</a:t>
              </a:r>
              <a:endParaRPr lang="en-GB" dirty="0">
                <a:solidFill>
                  <a:schemeClr val="tx2"/>
                </a:solidFill>
              </a:endParaRPr>
            </a:p>
          </p:txBody>
        </p:sp>
        <p:sp>
          <p:nvSpPr>
            <p:cNvPr id="96" name="TextBox 95">
              <a:extLst>
                <a:ext uri="{FF2B5EF4-FFF2-40B4-BE49-F238E27FC236}">
                  <a16:creationId xmlns:a16="http://schemas.microsoft.com/office/drawing/2014/main" id="{AE73BF2B-5EFA-A194-6FF2-C3A9A5026310}"/>
                </a:ext>
              </a:extLst>
            </p:cNvPr>
            <p:cNvSpPr txBox="1"/>
            <p:nvPr/>
          </p:nvSpPr>
          <p:spPr>
            <a:xfrm>
              <a:off x="5442414" y="2590011"/>
              <a:ext cx="551433" cy="276999"/>
            </a:xfrm>
            <a:prstGeom prst="rect">
              <a:avLst/>
            </a:prstGeom>
            <a:noFill/>
          </p:spPr>
          <p:txBody>
            <a:bodyPr wrap="none" lIns="0" tIns="0" rIns="0" bIns="0" rtlCol="0">
              <a:spAutoFit/>
            </a:bodyPr>
            <a:lstStyle/>
            <a:p>
              <a:pPr algn="l"/>
              <a:r>
                <a:rPr lang="en-US" dirty="0">
                  <a:solidFill>
                    <a:schemeClr val="tx2"/>
                  </a:solidFill>
                </a:rPr>
                <a:t>Gbps</a:t>
              </a:r>
              <a:endParaRPr lang="en-GB" dirty="0">
                <a:solidFill>
                  <a:schemeClr val="tx2"/>
                </a:solidFill>
              </a:endParaRPr>
            </a:p>
          </p:txBody>
        </p:sp>
      </p:grpSp>
      <p:sp>
        <p:nvSpPr>
          <p:cNvPr id="97" name="TextBox 96">
            <a:extLst>
              <a:ext uri="{FF2B5EF4-FFF2-40B4-BE49-F238E27FC236}">
                <a16:creationId xmlns:a16="http://schemas.microsoft.com/office/drawing/2014/main" id="{3CE44916-95BF-D30F-49F8-3D17B2BA4FA9}"/>
              </a:ext>
            </a:extLst>
          </p:cNvPr>
          <p:cNvSpPr txBox="1"/>
          <p:nvPr/>
        </p:nvSpPr>
        <p:spPr>
          <a:xfrm>
            <a:off x="566908" y="3372061"/>
            <a:ext cx="397545" cy="276999"/>
          </a:xfrm>
          <a:prstGeom prst="rect">
            <a:avLst/>
          </a:prstGeom>
          <a:noFill/>
        </p:spPr>
        <p:txBody>
          <a:bodyPr wrap="none" lIns="0" tIns="0" rIns="0" bIns="0" rtlCol="0">
            <a:spAutoFit/>
          </a:bodyPr>
          <a:lstStyle/>
          <a:p>
            <a:pPr algn="l"/>
            <a:r>
              <a:rPr lang="en-US" dirty="0">
                <a:solidFill>
                  <a:schemeClr val="tx2"/>
                </a:solidFill>
              </a:rPr>
              <a:t>kHz</a:t>
            </a:r>
            <a:endParaRPr lang="en-GB" dirty="0">
              <a:solidFill>
                <a:schemeClr val="tx2"/>
              </a:solidFill>
            </a:endParaRPr>
          </a:p>
        </p:txBody>
      </p:sp>
      <p:sp>
        <p:nvSpPr>
          <p:cNvPr id="2" name="Title 2">
            <a:extLst>
              <a:ext uri="{FF2B5EF4-FFF2-40B4-BE49-F238E27FC236}">
                <a16:creationId xmlns:a16="http://schemas.microsoft.com/office/drawing/2014/main" id="{5F20A714-4AFF-8630-D452-ED31F2FA8A96}"/>
              </a:ext>
            </a:extLst>
          </p:cNvPr>
          <p:cNvSpPr txBox="1">
            <a:spLocks/>
          </p:cNvSpPr>
          <p:nvPr/>
        </p:nvSpPr>
        <p:spPr>
          <a:xfrm>
            <a:off x="2750129" y="385660"/>
            <a:ext cx="2471591" cy="5719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Modulator</a:t>
            </a:r>
            <a:endParaRPr lang="en-GB" dirty="0"/>
          </a:p>
        </p:txBody>
      </p:sp>
      <p:sp>
        <p:nvSpPr>
          <p:cNvPr id="7" name="Title 2">
            <a:extLst>
              <a:ext uri="{FF2B5EF4-FFF2-40B4-BE49-F238E27FC236}">
                <a16:creationId xmlns:a16="http://schemas.microsoft.com/office/drawing/2014/main" id="{598105C5-E768-52A2-8FCB-672E73B3EC45}"/>
              </a:ext>
            </a:extLst>
          </p:cNvPr>
          <p:cNvSpPr txBox="1">
            <a:spLocks/>
          </p:cNvSpPr>
          <p:nvPr/>
        </p:nvSpPr>
        <p:spPr>
          <a:xfrm>
            <a:off x="2742784" y="389342"/>
            <a:ext cx="2534066" cy="5524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Resonator</a:t>
            </a:r>
            <a:endParaRPr lang="en-GB" dirty="0"/>
          </a:p>
        </p:txBody>
      </p:sp>
      <p:pic>
        <p:nvPicPr>
          <p:cNvPr id="25" name="Graphic 24">
            <a:extLst>
              <a:ext uri="{FF2B5EF4-FFF2-40B4-BE49-F238E27FC236}">
                <a16:creationId xmlns:a16="http://schemas.microsoft.com/office/drawing/2014/main" id="{360C6A9A-147F-6741-960E-6019017FCEA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9261" y="862632"/>
            <a:ext cx="6200775" cy="5305425"/>
          </a:xfrm>
          <a:prstGeom prst="rect">
            <a:avLst/>
          </a:prstGeom>
        </p:spPr>
      </p:pic>
      <p:pic>
        <p:nvPicPr>
          <p:cNvPr id="27" name="Graphic 26">
            <a:extLst>
              <a:ext uri="{FF2B5EF4-FFF2-40B4-BE49-F238E27FC236}">
                <a16:creationId xmlns:a16="http://schemas.microsoft.com/office/drawing/2014/main" id="{EB8C6878-4A03-3444-44B4-3C75259AAB7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9260" y="859005"/>
            <a:ext cx="6200775" cy="5305425"/>
          </a:xfrm>
          <a:prstGeom prst="rect">
            <a:avLst/>
          </a:prstGeom>
        </p:spPr>
      </p:pic>
      <p:pic>
        <p:nvPicPr>
          <p:cNvPr id="13" name="Graphic 12">
            <a:extLst>
              <a:ext uri="{FF2B5EF4-FFF2-40B4-BE49-F238E27FC236}">
                <a16:creationId xmlns:a16="http://schemas.microsoft.com/office/drawing/2014/main" id="{17274C2E-4180-C1EC-597A-C66A90ACD8A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294954" y="1043456"/>
            <a:ext cx="381000" cy="571500"/>
          </a:xfrm>
          <a:prstGeom prst="rect">
            <a:avLst/>
          </a:prstGeom>
        </p:spPr>
      </p:pic>
      <p:pic>
        <p:nvPicPr>
          <p:cNvPr id="18" name="Graphic 17">
            <a:extLst>
              <a:ext uri="{FF2B5EF4-FFF2-40B4-BE49-F238E27FC236}">
                <a16:creationId xmlns:a16="http://schemas.microsoft.com/office/drawing/2014/main" id="{DEAB69F4-6E47-6142-4735-4E6443623CD6}"/>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384203" y="3223472"/>
            <a:ext cx="593754" cy="468753"/>
          </a:xfrm>
          <a:prstGeom prst="rect">
            <a:avLst/>
          </a:prstGeom>
        </p:spPr>
      </p:pic>
      <p:sp>
        <p:nvSpPr>
          <p:cNvPr id="24" name="TextBox 23">
            <a:extLst>
              <a:ext uri="{FF2B5EF4-FFF2-40B4-BE49-F238E27FC236}">
                <a16:creationId xmlns:a16="http://schemas.microsoft.com/office/drawing/2014/main" id="{37750407-D130-1556-55EC-E49D0E23EC8D}"/>
              </a:ext>
            </a:extLst>
          </p:cNvPr>
          <p:cNvSpPr txBox="1"/>
          <p:nvPr/>
        </p:nvSpPr>
        <p:spPr>
          <a:xfrm>
            <a:off x="1552623" y="803302"/>
            <a:ext cx="692497" cy="276999"/>
          </a:xfrm>
          <a:prstGeom prst="rect">
            <a:avLst/>
          </a:prstGeom>
          <a:noFill/>
        </p:spPr>
        <p:txBody>
          <a:bodyPr wrap="none" lIns="0" tIns="0" rIns="0" bIns="0" rtlCol="0">
            <a:spAutoFit/>
          </a:bodyPr>
          <a:lstStyle/>
          <a:p>
            <a:r>
              <a:rPr lang="el-GR" dirty="0">
                <a:solidFill>
                  <a:srgbClr val="FF0000"/>
                </a:solidFill>
              </a:rPr>
              <a:t>λ</a:t>
            </a:r>
            <a:r>
              <a:rPr lang="en-US" dirty="0">
                <a:solidFill>
                  <a:srgbClr val="FF0000"/>
                </a:solidFill>
              </a:rPr>
              <a:t>-laser</a:t>
            </a:r>
            <a:endParaRPr lang="en-GB" dirty="0">
              <a:solidFill>
                <a:srgbClr val="FF0000"/>
              </a:solidFill>
            </a:endParaRPr>
          </a:p>
        </p:txBody>
      </p:sp>
      <p:pic>
        <p:nvPicPr>
          <p:cNvPr id="28" name="Graphic 27">
            <a:extLst>
              <a:ext uri="{FF2B5EF4-FFF2-40B4-BE49-F238E27FC236}">
                <a16:creationId xmlns:a16="http://schemas.microsoft.com/office/drawing/2014/main" id="{A7AADA0A-4E33-E5D5-CF28-9B32218DAD7D}"/>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86252" y="862632"/>
            <a:ext cx="2552700" cy="1504950"/>
          </a:xfrm>
          <a:prstGeom prst="rect">
            <a:avLst/>
          </a:prstGeom>
        </p:spPr>
      </p:pic>
      <p:pic>
        <p:nvPicPr>
          <p:cNvPr id="30" name="Graphic 29">
            <a:extLst>
              <a:ext uri="{FF2B5EF4-FFF2-40B4-BE49-F238E27FC236}">
                <a16:creationId xmlns:a16="http://schemas.microsoft.com/office/drawing/2014/main" id="{D49249C9-3313-F88B-9A7E-1C5240D70E2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rot="16200000">
            <a:off x="662579" y="2633501"/>
            <a:ext cx="133350" cy="285750"/>
          </a:xfrm>
          <a:prstGeom prst="rect">
            <a:avLst/>
          </a:prstGeom>
        </p:spPr>
      </p:pic>
    </p:spTree>
    <p:extLst>
      <p:ext uri="{BB962C8B-B14F-4D97-AF65-F5344CB8AC3E}">
        <p14:creationId xmlns:p14="http://schemas.microsoft.com/office/powerpoint/2010/main" val="189623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9167E-6 5.55112E-17 L 0.18033 -0.00046 " pathEditMode="relative" rAng="0" ptsTypes="AA">
                                      <p:cBhvr>
                                        <p:cTn id="6" dur="2000" fill="hold"/>
                                        <p:tgtEl>
                                          <p:spTgt spid="40"/>
                                        </p:tgtEl>
                                        <p:attrNameLst>
                                          <p:attrName>ppt_x</p:attrName>
                                          <p:attrName>ppt_y</p:attrName>
                                        </p:attrNameLst>
                                      </p:cBhvr>
                                      <p:rCtr x="9010" y="-23"/>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3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path" presetSubtype="0" accel="50000" decel="50000" fill="hold" nodeType="clickEffect">
                                  <p:stCondLst>
                                    <p:cond delay="0"/>
                                  </p:stCondLst>
                                  <p:childTnLst>
                                    <p:animMotion origin="layout" path="M -1.66667E-6 4.44444E-6 C 0.02162 4.44444E-6 0.03959 0.02939 0.03959 0.06574 C 0.03959 0.10185 0.02162 0.13171 -1.66667E-6 0.13171 C -0.02174 0.13171 -0.03906 0.10185 -0.03906 0.06574 C -0.03906 0.02939 -0.02174 4.44444E-6 -1.66667E-6 4.44444E-6 Z " pathEditMode="relative" rAng="0" ptsTypes="AAAAA">
                                      <p:cBhvr>
                                        <p:cTn id="13" dur="2000" fill="hold"/>
                                        <p:tgtEl>
                                          <p:spTgt spid="39"/>
                                        </p:tgtEl>
                                        <p:attrNameLst>
                                          <p:attrName>ppt_x</p:attrName>
                                          <p:attrName>ppt_y</p:attrName>
                                        </p:attrNameLst>
                                      </p:cBhvr>
                                      <p:rCtr x="26" y="6574"/>
                                    </p:animMotion>
                                  </p:childTnLst>
                                </p:cTn>
                              </p:par>
                              <p:par>
                                <p:cTn id="14" presetID="42" presetClass="path" presetSubtype="0" accel="50000" decel="50000" fill="hold" nodeType="withEffect">
                                  <p:stCondLst>
                                    <p:cond delay="0"/>
                                  </p:stCondLst>
                                  <p:childTnLst>
                                    <p:animMotion origin="layout" path="M 0.18033 -0.00046 L 0.30507 -0.00046 " pathEditMode="relative" rAng="0" ptsTypes="AA">
                                      <p:cBhvr>
                                        <p:cTn id="15" dur="2000" fill="hold"/>
                                        <p:tgtEl>
                                          <p:spTgt spid="40"/>
                                        </p:tgtEl>
                                        <p:attrNameLst>
                                          <p:attrName>ppt_x</p:attrName>
                                          <p:attrName>ppt_y</p:attrName>
                                        </p:attrNameLst>
                                      </p:cBhvr>
                                      <p:rCtr x="6237" y="0"/>
                                    </p:animMotion>
                                  </p:childTnLst>
                                </p:cTn>
                              </p:par>
                              <p:par>
                                <p:cTn id="16" presetID="1" presetClass="entr" presetSubtype="0" fill="hold" nodeType="withEffect">
                                  <p:stCondLst>
                                    <p:cond delay="0"/>
                                  </p:stCondLst>
                                  <p:childTnLst>
                                    <p:set>
                                      <p:cBhvr>
                                        <p:cTn id="17" dur="1" fill="hold">
                                          <p:stCondLst>
                                            <p:cond delay="0"/>
                                          </p:stCondLst>
                                        </p:cTn>
                                        <p:tgtEl>
                                          <p:spTgt spid="41"/>
                                        </p:tgtEl>
                                        <p:attrNameLst>
                                          <p:attrName>style.visibility</p:attrName>
                                        </p:attrNameLst>
                                      </p:cBhvr>
                                      <p:to>
                                        <p:strVal val="visible"/>
                                      </p:to>
                                    </p:set>
                                  </p:childTnLst>
                                </p:cTn>
                              </p:par>
                              <p:par>
                                <p:cTn id="18" presetID="42" presetClass="path" presetSubtype="0" accel="50000" decel="50000" fill="hold" nodeType="withEffect">
                                  <p:stCondLst>
                                    <p:cond delay="0"/>
                                  </p:stCondLst>
                                  <p:childTnLst>
                                    <p:animMotion origin="layout" path="M 8.33333E-7 -2.22222E-6 L 0.18034 -0.00046 " pathEditMode="relative" rAng="0" ptsTypes="AA">
                                      <p:cBhvr>
                                        <p:cTn id="19" dur="2000" fill="hold"/>
                                        <p:tgtEl>
                                          <p:spTgt spid="41"/>
                                        </p:tgtEl>
                                        <p:attrNameLst>
                                          <p:attrName>ppt_x</p:attrName>
                                          <p:attrName>ppt_y</p:attrName>
                                        </p:attrNameLst>
                                      </p:cBhvr>
                                      <p:rCtr x="9010" y="-23"/>
                                    </p:animMotion>
                                  </p:childTnLst>
                                </p:cTn>
                              </p:par>
                            </p:childTnLst>
                          </p:cTn>
                        </p:par>
                      </p:childTnLst>
                    </p:cTn>
                  </p:par>
                  <p:par>
                    <p:cTn id="20" fill="hold">
                      <p:stCondLst>
                        <p:cond delay="indefinite"/>
                      </p:stCondLst>
                      <p:childTnLst>
                        <p:par>
                          <p:cTn id="21" fill="hold">
                            <p:stCondLst>
                              <p:cond delay="0"/>
                            </p:stCondLst>
                            <p:childTnLst>
                              <p:par>
                                <p:cTn id="22" presetID="1" presetClass="path" presetSubtype="0" accel="50000" decel="50000" fill="hold" nodeType="clickEffect">
                                  <p:stCondLst>
                                    <p:cond delay="0"/>
                                  </p:stCondLst>
                                  <p:childTnLst>
                                    <p:animMotion origin="layout" path="M -1.25E-6 4.44444E-6 C 0.02096 4.44444E-6 0.03841 0.0287 0.03841 0.06458 C 0.03841 0.10046 0.02096 0.12986 -1.25E-6 0.12986 C -0.02109 0.12986 -0.03789 0.10046 -0.03789 0.06458 C -0.03789 0.0287 -0.02109 4.44444E-6 -1.25E-6 4.44444E-6 Z " pathEditMode="relative" rAng="0" ptsTypes="AAAAA">
                                      <p:cBhvr>
                                        <p:cTn id="23" dur="2000" fill="hold"/>
                                        <p:tgtEl>
                                          <p:spTgt spid="39"/>
                                        </p:tgtEl>
                                        <p:attrNameLst>
                                          <p:attrName>ppt_x</p:attrName>
                                          <p:attrName>ppt_y</p:attrName>
                                        </p:attrNameLst>
                                      </p:cBhvr>
                                      <p:rCtr x="26" y="6481"/>
                                    </p:animMotion>
                                  </p:childTnLst>
                                </p:cTn>
                              </p:par>
                              <p:par>
                                <p:cTn id="24" presetID="1" presetClass="entr" presetSubtype="0" fill="hold" nodeType="withEffect">
                                  <p:stCondLst>
                                    <p:cond delay="0"/>
                                  </p:stCondLst>
                                  <p:childTnLst>
                                    <p:set>
                                      <p:cBhvr>
                                        <p:cTn id="25" dur="1" fill="hold">
                                          <p:stCondLst>
                                            <p:cond delay="0"/>
                                          </p:stCondLst>
                                        </p:cTn>
                                        <p:tgtEl>
                                          <p:spTgt spid="92"/>
                                        </p:tgtEl>
                                        <p:attrNameLst>
                                          <p:attrName>style.visibility</p:attrName>
                                        </p:attrNameLst>
                                      </p:cBhvr>
                                      <p:to>
                                        <p:strVal val="visible"/>
                                      </p:to>
                                    </p:set>
                                  </p:childTnLst>
                                </p:cTn>
                              </p:par>
                              <p:par>
                                <p:cTn id="26" presetID="42" presetClass="path" presetSubtype="0" accel="50000" decel="50000" fill="hold" nodeType="withEffect">
                                  <p:stCondLst>
                                    <p:cond delay="0"/>
                                  </p:stCondLst>
                                  <p:childTnLst>
                                    <p:animMotion origin="layout" path="M 0.18034 -0.00046 L 0.30508 -0.00046 " pathEditMode="relative" rAng="0" ptsTypes="AA">
                                      <p:cBhvr>
                                        <p:cTn id="27" dur="2000" fill="hold"/>
                                        <p:tgtEl>
                                          <p:spTgt spid="41"/>
                                        </p:tgtEl>
                                        <p:attrNameLst>
                                          <p:attrName>ppt_x</p:attrName>
                                          <p:attrName>ppt_y</p:attrName>
                                        </p:attrNameLst>
                                      </p:cBhvr>
                                      <p:rCtr x="6237" y="0"/>
                                    </p:animMotion>
                                  </p:childTnLst>
                                </p:cTn>
                              </p:par>
                              <p:par>
                                <p:cTn id="28" presetID="1" presetClass="entr" presetSubtype="0" fill="hold" nodeType="withEffect">
                                  <p:stCondLst>
                                    <p:cond delay="700"/>
                                  </p:stCondLst>
                                  <p:childTnLst>
                                    <p:set>
                                      <p:cBhvr>
                                        <p:cTn id="29" dur="1" fill="hold">
                                          <p:stCondLst>
                                            <p:cond delay="0"/>
                                          </p:stCondLst>
                                        </p:cTn>
                                        <p:tgtEl>
                                          <p:spTgt spid="42"/>
                                        </p:tgtEl>
                                        <p:attrNameLst>
                                          <p:attrName>style.visibility</p:attrName>
                                        </p:attrNameLst>
                                      </p:cBhvr>
                                      <p:to>
                                        <p:strVal val="visible"/>
                                      </p:to>
                                    </p:set>
                                  </p:childTnLst>
                                </p:cTn>
                              </p:par>
                              <p:par>
                                <p:cTn id="30" presetID="42" presetClass="path" presetSubtype="0" accel="50000" decel="50000" fill="hold" nodeType="withEffect">
                                  <p:stCondLst>
                                    <p:cond delay="700"/>
                                  </p:stCondLst>
                                  <p:childTnLst>
                                    <p:animMotion origin="layout" path="M -2.91667E-6 -2.59259E-6 L 0.17826 -3.33333E-6 " pathEditMode="relative" rAng="0" ptsTypes="AA">
                                      <p:cBhvr>
                                        <p:cTn id="31" dur="2000" fill="hold"/>
                                        <p:tgtEl>
                                          <p:spTgt spid="92"/>
                                        </p:tgtEl>
                                        <p:attrNameLst>
                                          <p:attrName>ppt_x</p:attrName>
                                          <p:attrName>ppt_y</p:attrName>
                                        </p:attrNameLst>
                                      </p:cBhvr>
                                      <p:rCtr x="8919" y="-162"/>
                                    </p:animMotion>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0.00195 0.00209 L -0.22318 0.01088 " pathEditMode="relative" rAng="0" ptsTypes="AA">
                                      <p:cBhvr>
                                        <p:cTn id="35" dur="2000" fill="hold"/>
                                        <p:tgtEl>
                                          <p:spTgt spid="42"/>
                                        </p:tgtEl>
                                        <p:attrNameLst>
                                          <p:attrName>ppt_x</p:attrName>
                                          <p:attrName>ppt_y</p:attrName>
                                        </p:attrNameLst>
                                      </p:cBhvr>
                                      <p:rCtr x="-11068" y="440"/>
                                    </p:animMotion>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nodeType="clickEffect">
                                  <p:stCondLst>
                                    <p:cond delay="0"/>
                                  </p:stCondLst>
                                  <p:childTnLst>
                                    <p:set>
                                      <p:cBhvr>
                                        <p:cTn id="43" dur="1" fill="hold">
                                          <p:stCondLst>
                                            <p:cond delay="0"/>
                                          </p:stCondLst>
                                        </p:cTn>
                                        <p:tgtEl>
                                          <p:spTgt spid="25"/>
                                        </p:tgtEl>
                                        <p:attrNameLst>
                                          <p:attrName>style.visibility</p:attrName>
                                        </p:attrNameLst>
                                      </p:cBhvr>
                                      <p:to>
                                        <p:strVal val="hidden"/>
                                      </p:to>
                                    </p:set>
                                  </p:childTnLst>
                                </p:cTn>
                              </p:par>
                            </p:childTnLst>
                          </p:cTn>
                        </p:par>
                        <p:par>
                          <p:cTn id="44" fill="hold">
                            <p:stCondLst>
                              <p:cond delay="0"/>
                            </p:stCondLst>
                            <p:childTnLst>
                              <p:par>
                                <p:cTn id="45" presetID="1" presetClass="entr" presetSubtype="0"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hidden"/>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6" presetClass="emph" presetSubtype="0" fill="hold" nodeType="clickEffect">
                                  <p:stCondLst>
                                    <p:cond delay="0"/>
                                  </p:stCondLst>
                                  <p:childTnLst>
                                    <p:animScale>
                                      <p:cBhvr>
                                        <p:cTn id="57" dur="2000" fill="hold"/>
                                        <p:tgtEl>
                                          <p:spTgt spid="92"/>
                                        </p:tgtEl>
                                      </p:cBhvr>
                                      <p:by x="100000" y="25000"/>
                                    </p:animScale>
                                  </p:childTnLst>
                                </p:cTn>
                              </p:par>
                              <p:par>
                                <p:cTn id="58" presetID="6" presetClass="emph" presetSubtype="0" fill="hold" nodeType="withEffect">
                                  <p:stCondLst>
                                    <p:cond delay="0"/>
                                  </p:stCondLst>
                                  <p:childTnLst>
                                    <p:animScale>
                                      <p:cBhvr>
                                        <p:cTn id="59" dur="2000" fill="hold"/>
                                        <p:tgtEl>
                                          <p:spTgt spid="39"/>
                                        </p:tgtEl>
                                      </p:cBhvr>
                                      <p:by x="100000" y="400000"/>
                                    </p:animScale>
                                  </p:childTnLst>
                                </p:cTn>
                              </p:par>
                            </p:childTnLst>
                          </p:cTn>
                        </p:par>
                      </p:childTnLst>
                    </p:cTn>
                  </p:par>
                  <p:par>
                    <p:cTn id="60" fill="hold">
                      <p:stCondLst>
                        <p:cond delay="indefinite"/>
                      </p:stCondLst>
                      <p:childTnLst>
                        <p:par>
                          <p:cTn id="61" fill="hold">
                            <p:stCondLst>
                              <p:cond delay="0"/>
                            </p:stCondLst>
                            <p:childTnLst>
                              <p:par>
                                <p:cTn id="62" presetID="42" presetClass="path" presetSubtype="0" accel="50000" decel="50000" fill="hold" nodeType="clickEffect">
                                  <p:stCondLst>
                                    <p:cond delay="0"/>
                                  </p:stCondLst>
                                  <p:childTnLst>
                                    <p:animMotion origin="layout" path="M 0.17826 -2.59259E-6 L 0.30352 -2.59259E-6 " pathEditMode="relative" rAng="0" ptsTypes="AA">
                                      <p:cBhvr>
                                        <p:cTn id="63" dur="2000" fill="hold"/>
                                        <p:tgtEl>
                                          <p:spTgt spid="92"/>
                                        </p:tgtEl>
                                        <p:attrNameLst>
                                          <p:attrName>ppt_x</p:attrName>
                                          <p:attrName>ppt_y</p:attrName>
                                        </p:attrNameLst>
                                      </p:cBhvr>
                                      <p:rCtr x="6263" y="0"/>
                                    </p:animMotion>
                                  </p:childTnLst>
                                </p:cTn>
                              </p:par>
                              <p:par>
                                <p:cTn id="64" presetID="1" presetClass="path" presetSubtype="0" accel="50000" decel="50000" fill="hold" nodeType="withEffect">
                                  <p:stCondLst>
                                    <p:cond delay="0"/>
                                  </p:stCondLst>
                                  <p:childTnLst>
                                    <p:animMotion origin="layout" path="M -2.08333E-6 4.44444E-6 C 0.02149 4.44444E-6 0.03893 0.02893 0.03893 0.06481 C 0.03893 0.10069 0.02149 0.12986 -2.08333E-6 0.12986 C -0.02135 0.12986 -0.03867 0.10069 -0.03867 0.06481 C -0.03867 0.02893 -0.02135 4.44444E-6 -2.08333E-6 4.44444E-6 Z " pathEditMode="relative" rAng="0" ptsTypes="AAAAA">
                                      <p:cBhvr>
                                        <p:cTn id="65" dur="2000" fill="hold"/>
                                        <p:tgtEl>
                                          <p:spTgt spid="39"/>
                                        </p:tgtEl>
                                        <p:attrNameLst>
                                          <p:attrName>ppt_x</p:attrName>
                                          <p:attrName>ppt_y</p:attrName>
                                        </p:attrNameLst>
                                      </p:cBhvr>
                                      <p:rCtr x="13" y="6481"/>
                                    </p:animMotion>
                                  </p:childTnLst>
                                </p:cTn>
                              </p:par>
                              <p:par>
                                <p:cTn id="66" presetID="1" presetClass="entr" presetSubtype="0" fill="hold" nodeType="withEffect">
                                  <p:stCondLst>
                                    <p:cond delay="300"/>
                                  </p:stCondLst>
                                  <p:childTnLst>
                                    <p:set>
                                      <p:cBhvr>
                                        <p:cTn id="67" dur="1" fill="hold">
                                          <p:stCondLst>
                                            <p:cond delay="0"/>
                                          </p:stCondLst>
                                        </p:cTn>
                                        <p:tgtEl>
                                          <p:spTgt spid="93"/>
                                        </p:tgtEl>
                                        <p:attrNameLst>
                                          <p:attrName>style.visibility</p:attrName>
                                        </p:attrNameLst>
                                      </p:cBhvr>
                                      <p:to>
                                        <p:strVal val="visible"/>
                                      </p:to>
                                    </p:set>
                                  </p:childTnLst>
                                </p:cTn>
                              </p:par>
                              <p:par>
                                <p:cTn id="68" presetID="42" presetClass="path" presetSubtype="0" accel="50000" decel="50000" fill="hold" nodeType="withEffect">
                                  <p:stCondLst>
                                    <p:cond delay="600"/>
                                  </p:stCondLst>
                                  <p:childTnLst>
                                    <p:animMotion origin="layout" path="M 0.0013 0.00602 L -0.20911 0.00672 " pathEditMode="relative" rAng="0" ptsTypes="AA">
                                      <p:cBhvr>
                                        <p:cTn id="69" dur="2000" fill="hold"/>
                                        <p:tgtEl>
                                          <p:spTgt spid="93"/>
                                        </p:tgtEl>
                                        <p:attrNameLst>
                                          <p:attrName>ppt_x</p:attrName>
                                          <p:attrName>ppt_y</p:attrName>
                                        </p:attrNameLst>
                                      </p:cBhvr>
                                      <p:rCtr x="-10521" y="23"/>
                                    </p:animMotion>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59"/>
                                        </p:tgtEl>
                                        <p:attrNameLst>
                                          <p:attrName>style.visibility</p:attrName>
                                        </p:attrNameLst>
                                      </p:cBhvr>
                                      <p:to>
                                        <p:strVal val="visible"/>
                                      </p:to>
                                    </p:set>
                                  </p:childTnLst>
                                </p:cTn>
                              </p:par>
                              <p:par>
                                <p:cTn id="74" presetID="42" presetClass="path" presetSubtype="0" accel="50000" decel="50000" fill="hold" nodeType="withEffect">
                                  <p:stCondLst>
                                    <p:cond delay="0"/>
                                  </p:stCondLst>
                                  <p:childTnLst>
                                    <p:animMotion origin="layout" path="M 3.125E-6 -3.7037E-6 L 0.18034 -0.00046 " pathEditMode="relative" rAng="0" ptsTypes="AA">
                                      <p:cBhvr>
                                        <p:cTn id="75" dur="2000" fill="hold"/>
                                        <p:tgtEl>
                                          <p:spTgt spid="59"/>
                                        </p:tgtEl>
                                        <p:attrNameLst>
                                          <p:attrName>ppt_x</p:attrName>
                                          <p:attrName>ppt_y</p:attrName>
                                        </p:attrNameLst>
                                      </p:cBhvr>
                                      <p:rCtr x="9010" y="-23"/>
                                    </p:animMotion>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nodeType="clickEffect">
                                  <p:stCondLst>
                                    <p:cond delay="0"/>
                                  </p:stCondLst>
                                  <p:childTnLst>
                                    <p:set>
                                      <p:cBhvr>
                                        <p:cTn id="79" dur="1" fill="hold">
                                          <p:stCondLst>
                                            <p:cond delay="0"/>
                                          </p:stCondLst>
                                        </p:cTn>
                                        <p:tgtEl>
                                          <p:spTgt spid="59"/>
                                        </p:tgtEl>
                                        <p:attrNameLst>
                                          <p:attrName>style.visibility</p:attrName>
                                        </p:attrNameLst>
                                      </p:cBhvr>
                                      <p:to>
                                        <p:strVal val="hidden"/>
                                      </p:to>
                                    </p:set>
                                  </p:childTnLst>
                                </p:cTn>
                              </p:par>
                            </p:childTnLst>
                          </p:cTn>
                        </p:par>
                        <p:par>
                          <p:cTn id="80" fill="hold">
                            <p:stCondLst>
                              <p:cond delay="0"/>
                            </p:stCondLst>
                            <p:childTnLst>
                              <p:par>
                                <p:cTn id="81" presetID="1" presetClass="entr" presetSubtype="0" fill="hold" nodeType="afterEffect">
                                  <p:stCondLst>
                                    <p:cond delay="0"/>
                                  </p:stCondLst>
                                  <p:childTnLst>
                                    <p:set>
                                      <p:cBhvr>
                                        <p:cTn id="82" dur="1" fill="hold">
                                          <p:stCondLst>
                                            <p:cond delay="0"/>
                                          </p:stCondLst>
                                        </p:cTn>
                                        <p:tgtEl>
                                          <p:spTgt spid="60"/>
                                        </p:tgtEl>
                                        <p:attrNameLst>
                                          <p:attrName>style.visibility</p:attrName>
                                        </p:attrNameLst>
                                      </p:cBhvr>
                                      <p:to>
                                        <p:strVal val="visible"/>
                                      </p:to>
                                    </p:set>
                                  </p:childTnLst>
                                </p:cTn>
                              </p:par>
                              <p:par>
                                <p:cTn id="83" presetID="1" presetClass="entr" presetSubtype="0" fill="hold" nodeType="withEffect">
                                  <p:stCondLst>
                                    <p:cond delay="700"/>
                                  </p:stCondLst>
                                  <p:childTnLst>
                                    <p:set>
                                      <p:cBhvr>
                                        <p:cTn id="84" dur="1" fill="hold">
                                          <p:stCondLst>
                                            <p:cond delay="0"/>
                                          </p:stCondLst>
                                        </p:cTn>
                                        <p:tgtEl>
                                          <p:spTgt spid="6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nodeType="clickEffect">
                                  <p:stCondLst>
                                    <p:cond delay="0"/>
                                  </p:stCondLst>
                                  <p:childTnLst>
                                    <p:animMotion origin="layout" path="M 2.91667E-6 -4.81481E-6 L 0.12825 -4.81481E-6 " pathEditMode="relative" rAng="0" ptsTypes="AA">
                                      <p:cBhvr>
                                        <p:cTn id="88" dur="2000" fill="hold"/>
                                        <p:tgtEl>
                                          <p:spTgt spid="60"/>
                                        </p:tgtEl>
                                        <p:attrNameLst>
                                          <p:attrName>ppt_x</p:attrName>
                                          <p:attrName>ppt_y</p:attrName>
                                        </p:attrNameLst>
                                      </p:cBhvr>
                                      <p:rCtr x="6406" y="0"/>
                                    </p:animMotion>
                                  </p:childTnLst>
                                </p:cTn>
                              </p:par>
                            </p:childTnLst>
                          </p:cTn>
                        </p:par>
                        <p:par>
                          <p:cTn id="89" fill="hold">
                            <p:stCondLst>
                              <p:cond delay="2000"/>
                            </p:stCondLst>
                            <p:childTnLst>
                              <p:par>
                                <p:cTn id="90" presetID="1" presetClass="entr" presetSubtype="0" fill="hold" nodeType="afterEffect">
                                  <p:stCondLst>
                                    <p:cond delay="0"/>
                                  </p:stCondLst>
                                  <p:childTnLst>
                                    <p:set>
                                      <p:cBhvr>
                                        <p:cTn id="91" dur="1" fill="hold">
                                          <p:stCondLst>
                                            <p:cond delay="0"/>
                                          </p:stCondLst>
                                        </p:cTn>
                                        <p:tgtEl>
                                          <p:spTgt spid="95"/>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98"/>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16"/>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6" presetClass="emph" presetSubtype="0" fill="hold" nodeType="clickEffect">
                                  <p:stCondLst>
                                    <p:cond delay="0"/>
                                  </p:stCondLst>
                                  <p:childTnLst>
                                    <p:animScale>
                                      <p:cBhvr>
                                        <p:cTn id="103" dur="2000" fill="hold"/>
                                        <p:tgtEl>
                                          <p:spTgt spid="42"/>
                                        </p:tgtEl>
                                      </p:cBhvr>
                                      <p:by x="100000" y="150000"/>
                                    </p:animScale>
                                  </p:childTnLst>
                                </p:cTn>
                              </p:par>
                              <p:par>
                                <p:cTn id="104" presetID="6" presetClass="emph" presetSubtype="0" fill="hold" nodeType="withEffect">
                                  <p:stCondLst>
                                    <p:cond delay="0"/>
                                  </p:stCondLst>
                                  <p:childTnLst>
                                    <p:animScale>
                                      <p:cBhvr>
                                        <p:cTn id="105" dur="2000" fill="hold"/>
                                        <p:tgtEl>
                                          <p:spTgt spid="93"/>
                                        </p:tgtEl>
                                      </p:cBhvr>
                                      <p:by x="100000" y="50000"/>
                                    </p:animScale>
                                  </p:childTnLst>
                                </p:cTn>
                              </p:par>
                              <p:par>
                                <p:cTn id="106" presetID="6" presetClass="emph" presetSubtype="0" fill="hold" nodeType="withEffect">
                                  <p:stCondLst>
                                    <p:cond delay="0"/>
                                  </p:stCondLst>
                                  <p:childTnLst>
                                    <p:animScale>
                                      <p:cBhvr>
                                        <p:cTn id="107" dur="2000" fill="hold"/>
                                        <p:tgtEl>
                                          <p:spTgt spid="95"/>
                                        </p:tgtEl>
                                      </p:cBhvr>
                                      <p:by x="100000" y="50000"/>
                                    </p:animScale>
                                  </p:childTnLst>
                                </p:cTn>
                              </p:par>
                            </p:childTnLst>
                          </p:cTn>
                        </p:par>
                        <p:par>
                          <p:cTn id="108" fill="hold">
                            <p:stCondLst>
                              <p:cond delay="2000"/>
                            </p:stCondLst>
                            <p:childTnLst>
                              <p:par>
                                <p:cTn id="109" presetID="1" presetClass="entr" presetSubtype="0" fill="hold" grpId="0" nodeType="afterEffect">
                                  <p:stCondLst>
                                    <p:cond delay="0"/>
                                  </p:stCondLst>
                                  <p:childTnLst>
                                    <p:set>
                                      <p:cBhvr>
                                        <p:cTn id="110" dur="1" fill="hold">
                                          <p:stCondLst>
                                            <p:cond delay="0"/>
                                          </p:stCondLst>
                                        </p:cTn>
                                        <p:tgtEl>
                                          <p:spTgt spid="97"/>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52"/>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79177-3FF4-03A3-4388-26805EE11F5A}"/>
            </a:ext>
          </a:extLst>
        </p:cNvPr>
        <p:cNvGrpSpPr/>
        <p:nvPr/>
      </p:nvGrpSpPr>
      <p:grpSpPr>
        <a:xfrm>
          <a:off x="0" y="0"/>
          <a:ext cx="0" cy="0"/>
          <a:chOff x="0" y="0"/>
          <a:chExt cx="0" cy="0"/>
        </a:xfrm>
      </p:grpSpPr>
      <p:pic>
        <p:nvPicPr>
          <p:cNvPr id="102" name="Graphic 101">
            <a:extLst>
              <a:ext uri="{FF2B5EF4-FFF2-40B4-BE49-F238E27FC236}">
                <a16:creationId xmlns:a16="http://schemas.microsoft.com/office/drawing/2014/main" id="{03F48014-E77F-FF3A-DBD9-ED2FDEBCAD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53" name="Graphic 52">
            <a:extLst>
              <a:ext uri="{FF2B5EF4-FFF2-40B4-BE49-F238E27FC236}">
                <a16:creationId xmlns:a16="http://schemas.microsoft.com/office/drawing/2014/main" id="{95EFC7C8-142C-62EE-0715-948AA93254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sp>
        <p:nvSpPr>
          <p:cNvPr id="3" name="Title 2">
            <a:extLst>
              <a:ext uri="{FF2B5EF4-FFF2-40B4-BE49-F238E27FC236}">
                <a16:creationId xmlns:a16="http://schemas.microsoft.com/office/drawing/2014/main" id="{F0AC83A4-715A-08BF-A47E-EEBA16B63DBA}"/>
              </a:ext>
            </a:extLst>
          </p:cNvPr>
          <p:cNvSpPr>
            <a:spLocks noGrp="1"/>
          </p:cNvSpPr>
          <p:nvPr>
            <p:ph type="title"/>
          </p:nvPr>
        </p:nvSpPr>
        <p:spPr>
          <a:xfrm>
            <a:off x="407988" y="373592"/>
            <a:ext cx="5863264" cy="980769"/>
          </a:xfrm>
        </p:spPr>
        <p:txBody>
          <a:bodyPr/>
          <a:lstStyle/>
          <a:p>
            <a:r>
              <a:rPr lang="en-US" dirty="0"/>
              <a:t>Control System Perspective</a:t>
            </a:r>
            <a:endParaRPr lang="en-GB" dirty="0"/>
          </a:p>
        </p:txBody>
      </p:sp>
      <p:sp>
        <p:nvSpPr>
          <p:cNvPr id="4" name="Date Placeholder 3">
            <a:extLst>
              <a:ext uri="{FF2B5EF4-FFF2-40B4-BE49-F238E27FC236}">
                <a16:creationId xmlns:a16="http://schemas.microsoft.com/office/drawing/2014/main" id="{4283F006-A0B7-C264-E668-45CDB68A01B3}"/>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C589A84B-2D48-101C-667A-F36D592CB20E}"/>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67482C33-74FA-BBC4-C8AF-BEA0C48AD188}"/>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52" name="Graphic 51">
            <a:extLst>
              <a:ext uri="{FF2B5EF4-FFF2-40B4-BE49-F238E27FC236}">
                <a16:creationId xmlns:a16="http://schemas.microsoft.com/office/drawing/2014/main" id="{44A02E0B-FE26-9A07-399B-4F048B7225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55708" y="3110103"/>
            <a:ext cx="1350963" cy="649300"/>
          </a:xfrm>
          <a:prstGeom prst="rect">
            <a:avLst/>
          </a:prstGeom>
        </p:spPr>
      </p:pic>
      <p:sp>
        <p:nvSpPr>
          <p:cNvPr id="97" name="TextBox 96">
            <a:extLst>
              <a:ext uri="{FF2B5EF4-FFF2-40B4-BE49-F238E27FC236}">
                <a16:creationId xmlns:a16="http://schemas.microsoft.com/office/drawing/2014/main" id="{212F7B84-6DEA-EC27-AE5D-7D39576C2156}"/>
              </a:ext>
            </a:extLst>
          </p:cNvPr>
          <p:cNvSpPr txBox="1"/>
          <p:nvPr/>
        </p:nvSpPr>
        <p:spPr>
          <a:xfrm>
            <a:off x="566908" y="3372061"/>
            <a:ext cx="397545" cy="276999"/>
          </a:xfrm>
          <a:prstGeom prst="rect">
            <a:avLst/>
          </a:prstGeom>
          <a:noFill/>
        </p:spPr>
        <p:txBody>
          <a:bodyPr wrap="none" lIns="0" tIns="0" rIns="0" bIns="0" rtlCol="0">
            <a:spAutoFit/>
          </a:bodyPr>
          <a:lstStyle/>
          <a:p>
            <a:r>
              <a:rPr lang="en-US" dirty="0">
                <a:solidFill>
                  <a:schemeClr val="tx2"/>
                </a:solidFill>
              </a:rPr>
              <a:t>kHz</a:t>
            </a:r>
            <a:endParaRPr lang="en-GB" dirty="0">
              <a:solidFill>
                <a:schemeClr val="tx2"/>
              </a:solidFill>
            </a:endParaRPr>
          </a:p>
        </p:txBody>
      </p:sp>
      <p:pic>
        <p:nvPicPr>
          <p:cNvPr id="9" name="Graphic 8">
            <a:extLst>
              <a:ext uri="{FF2B5EF4-FFF2-40B4-BE49-F238E27FC236}">
                <a16:creationId xmlns:a16="http://schemas.microsoft.com/office/drawing/2014/main" id="{40C28709-C420-C7BC-B622-D0987AB83AA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1597" y="5113167"/>
            <a:ext cx="652274" cy="513738"/>
          </a:xfrm>
          <a:prstGeom prst="rect">
            <a:avLst/>
          </a:prstGeom>
        </p:spPr>
      </p:pic>
      <p:cxnSp>
        <p:nvCxnSpPr>
          <p:cNvPr id="23" name="Straight Connector 22">
            <a:extLst>
              <a:ext uri="{FF2B5EF4-FFF2-40B4-BE49-F238E27FC236}">
                <a16:creationId xmlns:a16="http://schemas.microsoft.com/office/drawing/2014/main" id="{6A8D8141-402B-6AD3-5A57-6A1F90B7B3FB}"/>
              </a:ext>
            </a:extLst>
          </p:cNvPr>
          <p:cNvCxnSpPr>
            <a:cxnSpLocks/>
          </p:cNvCxnSpPr>
          <p:nvPr/>
        </p:nvCxnSpPr>
        <p:spPr>
          <a:xfrm flipH="1">
            <a:off x="407989" y="3907072"/>
            <a:ext cx="343577"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5D9BDAF-6F3F-7B1F-658A-E3418D5094C1}"/>
              </a:ext>
            </a:extLst>
          </p:cNvPr>
          <p:cNvCxnSpPr>
            <a:cxnSpLocks/>
          </p:cNvCxnSpPr>
          <p:nvPr/>
        </p:nvCxnSpPr>
        <p:spPr>
          <a:xfrm>
            <a:off x="407989" y="3907072"/>
            <a:ext cx="0" cy="1462964"/>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FFD53C0-4632-9E09-F6C9-7BB0A7DCEBEB}"/>
              </a:ext>
            </a:extLst>
          </p:cNvPr>
          <p:cNvCxnSpPr>
            <a:cxnSpLocks/>
            <a:endCxn id="9" idx="1"/>
          </p:cNvCxnSpPr>
          <p:nvPr/>
        </p:nvCxnSpPr>
        <p:spPr>
          <a:xfrm>
            <a:off x="407989" y="5370036"/>
            <a:ext cx="2533608"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5A924D8-B241-1588-9DFE-EFB798AC0138}"/>
              </a:ext>
            </a:extLst>
          </p:cNvPr>
          <p:cNvCxnSpPr/>
          <p:nvPr/>
        </p:nvCxnSpPr>
        <p:spPr>
          <a:xfrm flipH="1">
            <a:off x="4843022" y="3456222"/>
            <a:ext cx="149629"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22E0C0D-9552-2FB3-3867-CA066D5556E8}"/>
              </a:ext>
            </a:extLst>
          </p:cNvPr>
          <p:cNvCxnSpPr>
            <a:cxnSpLocks/>
          </p:cNvCxnSpPr>
          <p:nvPr/>
        </p:nvCxnSpPr>
        <p:spPr>
          <a:xfrm flipH="1">
            <a:off x="4992651" y="3448050"/>
            <a:ext cx="14289" cy="1921986"/>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386988-3E2A-7E8D-2DA6-BBAA0126699E}"/>
              </a:ext>
            </a:extLst>
          </p:cNvPr>
          <p:cNvCxnSpPr>
            <a:cxnSpLocks/>
          </p:cNvCxnSpPr>
          <p:nvPr/>
        </p:nvCxnSpPr>
        <p:spPr>
          <a:xfrm>
            <a:off x="3593871" y="5370036"/>
            <a:ext cx="140592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pic>
        <p:nvPicPr>
          <p:cNvPr id="48" name="Graphic 47">
            <a:extLst>
              <a:ext uri="{FF2B5EF4-FFF2-40B4-BE49-F238E27FC236}">
                <a16:creationId xmlns:a16="http://schemas.microsoft.com/office/drawing/2014/main" id="{620C52A2-D02D-8302-7D6E-3CDE5AC0ECB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566" y="3705512"/>
            <a:ext cx="550936" cy="398645"/>
          </a:xfrm>
          <a:prstGeom prst="rect">
            <a:avLst/>
          </a:prstGeom>
        </p:spPr>
      </p:pic>
      <p:pic>
        <p:nvPicPr>
          <p:cNvPr id="49" name="Graphic 48">
            <a:extLst>
              <a:ext uri="{FF2B5EF4-FFF2-40B4-BE49-F238E27FC236}">
                <a16:creationId xmlns:a16="http://schemas.microsoft.com/office/drawing/2014/main" id="{A4C03B3C-83BE-3A57-BA1E-9B40181DBCC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84203" y="3223472"/>
            <a:ext cx="593754" cy="468753"/>
          </a:xfrm>
          <a:prstGeom prst="rect">
            <a:avLst/>
          </a:prstGeom>
        </p:spPr>
      </p:pic>
      <p:sp>
        <p:nvSpPr>
          <p:cNvPr id="12" name="Content Placeholder 1">
            <a:extLst>
              <a:ext uri="{FF2B5EF4-FFF2-40B4-BE49-F238E27FC236}">
                <a16:creationId xmlns:a16="http://schemas.microsoft.com/office/drawing/2014/main" id="{56B1BFB5-1C77-B4E0-9112-9CB810EBFB62}"/>
              </a:ext>
            </a:extLst>
          </p:cNvPr>
          <p:cNvSpPr txBox="1">
            <a:spLocks/>
          </p:cNvSpPr>
          <p:nvPr/>
        </p:nvSpPr>
        <p:spPr>
          <a:xfrm>
            <a:off x="5475205" y="2491132"/>
            <a:ext cx="4193938" cy="320723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mj-lt"/>
              <a:buAutoNum type="arabicPeriod"/>
            </a:pPr>
            <a:r>
              <a:rPr lang="en-US" sz="1800" dirty="0"/>
              <a:t>Startup</a:t>
            </a:r>
            <a:r>
              <a:rPr lang="en-US" sz="1800" b="0" dirty="0"/>
              <a:t> </a:t>
            </a:r>
          </a:p>
        </p:txBody>
      </p:sp>
      <p:sp>
        <p:nvSpPr>
          <p:cNvPr id="2" name="Arrow: Right 1">
            <a:extLst>
              <a:ext uri="{FF2B5EF4-FFF2-40B4-BE49-F238E27FC236}">
                <a16:creationId xmlns:a16="http://schemas.microsoft.com/office/drawing/2014/main" id="{F88BE381-FC7E-B7C6-7A9C-3FB8B3E6BFE8}"/>
              </a:ext>
            </a:extLst>
          </p:cNvPr>
          <p:cNvSpPr/>
          <p:nvPr/>
        </p:nvSpPr>
        <p:spPr>
          <a:xfrm>
            <a:off x="6697440" y="2476271"/>
            <a:ext cx="209453" cy="307646"/>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7" name="Graphic 6">
            <a:extLst>
              <a:ext uri="{FF2B5EF4-FFF2-40B4-BE49-F238E27FC236}">
                <a16:creationId xmlns:a16="http://schemas.microsoft.com/office/drawing/2014/main" id="{0FDFF844-0D58-1D43-7E51-C604089455A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094538" y="373592"/>
            <a:ext cx="2781300" cy="1619250"/>
          </a:xfrm>
          <a:prstGeom prst="rect">
            <a:avLst/>
          </a:prstGeom>
        </p:spPr>
      </p:pic>
    </p:spTree>
    <p:extLst>
      <p:ext uri="{BB962C8B-B14F-4D97-AF65-F5344CB8AC3E}">
        <p14:creationId xmlns:p14="http://schemas.microsoft.com/office/powerpoint/2010/main" val="2048051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B928C-6FF6-2C86-418D-7713EFDB11BA}"/>
            </a:ext>
          </a:extLst>
        </p:cNvPr>
        <p:cNvGrpSpPr/>
        <p:nvPr/>
      </p:nvGrpSpPr>
      <p:grpSpPr>
        <a:xfrm>
          <a:off x="0" y="0"/>
          <a:ext cx="0" cy="0"/>
          <a:chOff x="0" y="0"/>
          <a:chExt cx="0" cy="0"/>
        </a:xfrm>
      </p:grpSpPr>
      <p:pic>
        <p:nvPicPr>
          <p:cNvPr id="102" name="Graphic 101">
            <a:extLst>
              <a:ext uri="{FF2B5EF4-FFF2-40B4-BE49-F238E27FC236}">
                <a16:creationId xmlns:a16="http://schemas.microsoft.com/office/drawing/2014/main" id="{822F3967-DC35-9696-C072-43F51EBE85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53" name="Graphic 52">
            <a:extLst>
              <a:ext uri="{FF2B5EF4-FFF2-40B4-BE49-F238E27FC236}">
                <a16:creationId xmlns:a16="http://schemas.microsoft.com/office/drawing/2014/main" id="{5676204D-48B6-5DE3-36F7-90886F99CE1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sp>
        <p:nvSpPr>
          <p:cNvPr id="3" name="Title 2">
            <a:extLst>
              <a:ext uri="{FF2B5EF4-FFF2-40B4-BE49-F238E27FC236}">
                <a16:creationId xmlns:a16="http://schemas.microsoft.com/office/drawing/2014/main" id="{FF52E00B-6067-2132-6C83-4FAC23FB9784}"/>
              </a:ext>
            </a:extLst>
          </p:cNvPr>
          <p:cNvSpPr>
            <a:spLocks noGrp="1"/>
          </p:cNvSpPr>
          <p:nvPr>
            <p:ph type="title"/>
          </p:nvPr>
        </p:nvSpPr>
        <p:spPr>
          <a:xfrm>
            <a:off x="407988" y="373592"/>
            <a:ext cx="5863264" cy="980769"/>
          </a:xfrm>
        </p:spPr>
        <p:txBody>
          <a:bodyPr/>
          <a:lstStyle/>
          <a:p>
            <a:r>
              <a:rPr lang="en-US" dirty="0"/>
              <a:t>Control System Perspective</a:t>
            </a:r>
            <a:endParaRPr lang="en-GB" dirty="0"/>
          </a:p>
        </p:txBody>
      </p:sp>
      <p:sp>
        <p:nvSpPr>
          <p:cNvPr id="4" name="Date Placeholder 3">
            <a:extLst>
              <a:ext uri="{FF2B5EF4-FFF2-40B4-BE49-F238E27FC236}">
                <a16:creationId xmlns:a16="http://schemas.microsoft.com/office/drawing/2014/main" id="{B4C371C5-65DC-2258-B688-B6FD2C53B644}"/>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C5807A63-1F5E-38BC-C568-520758B6445A}"/>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A116E59F-8A92-0621-B467-C04B66C14486}"/>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52" name="Graphic 51">
            <a:extLst>
              <a:ext uri="{FF2B5EF4-FFF2-40B4-BE49-F238E27FC236}">
                <a16:creationId xmlns:a16="http://schemas.microsoft.com/office/drawing/2014/main" id="{76B87127-C3C1-4C1B-02D9-9144277E4D4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55708" y="3110103"/>
            <a:ext cx="1350963" cy="649300"/>
          </a:xfrm>
          <a:prstGeom prst="rect">
            <a:avLst/>
          </a:prstGeom>
        </p:spPr>
      </p:pic>
      <p:sp>
        <p:nvSpPr>
          <p:cNvPr id="97" name="TextBox 96">
            <a:extLst>
              <a:ext uri="{FF2B5EF4-FFF2-40B4-BE49-F238E27FC236}">
                <a16:creationId xmlns:a16="http://schemas.microsoft.com/office/drawing/2014/main" id="{0E45BCC1-BA54-192D-0F2D-D5F28FCE31C8}"/>
              </a:ext>
            </a:extLst>
          </p:cNvPr>
          <p:cNvSpPr txBox="1"/>
          <p:nvPr/>
        </p:nvSpPr>
        <p:spPr>
          <a:xfrm>
            <a:off x="566908" y="3372061"/>
            <a:ext cx="397545" cy="276999"/>
          </a:xfrm>
          <a:prstGeom prst="rect">
            <a:avLst/>
          </a:prstGeom>
          <a:noFill/>
        </p:spPr>
        <p:txBody>
          <a:bodyPr wrap="none" lIns="0" tIns="0" rIns="0" bIns="0" rtlCol="0">
            <a:spAutoFit/>
          </a:bodyPr>
          <a:lstStyle/>
          <a:p>
            <a:r>
              <a:rPr lang="en-US" dirty="0">
                <a:solidFill>
                  <a:schemeClr val="tx2"/>
                </a:solidFill>
              </a:rPr>
              <a:t>kHz</a:t>
            </a:r>
            <a:endParaRPr lang="en-GB" dirty="0">
              <a:solidFill>
                <a:schemeClr val="tx2"/>
              </a:solidFill>
            </a:endParaRPr>
          </a:p>
        </p:txBody>
      </p:sp>
      <p:pic>
        <p:nvPicPr>
          <p:cNvPr id="9" name="Graphic 8">
            <a:extLst>
              <a:ext uri="{FF2B5EF4-FFF2-40B4-BE49-F238E27FC236}">
                <a16:creationId xmlns:a16="http://schemas.microsoft.com/office/drawing/2014/main" id="{944725A8-15D5-CE32-3FCE-58AADB64144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1597" y="5113167"/>
            <a:ext cx="652274" cy="513738"/>
          </a:xfrm>
          <a:prstGeom prst="rect">
            <a:avLst/>
          </a:prstGeom>
        </p:spPr>
      </p:pic>
      <p:cxnSp>
        <p:nvCxnSpPr>
          <p:cNvPr id="23" name="Straight Connector 22">
            <a:extLst>
              <a:ext uri="{FF2B5EF4-FFF2-40B4-BE49-F238E27FC236}">
                <a16:creationId xmlns:a16="http://schemas.microsoft.com/office/drawing/2014/main" id="{777C83B6-2CF8-C45F-03DD-EB56074104B5}"/>
              </a:ext>
            </a:extLst>
          </p:cNvPr>
          <p:cNvCxnSpPr>
            <a:cxnSpLocks/>
          </p:cNvCxnSpPr>
          <p:nvPr/>
        </p:nvCxnSpPr>
        <p:spPr>
          <a:xfrm flipH="1">
            <a:off x="407989" y="3907072"/>
            <a:ext cx="343577"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05EDC50-2AAF-8AB3-C0EF-89C76856BA87}"/>
              </a:ext>
            </a:extLst>
          </p:cNvPr>
          <p:cNvCxnSpPr>
            <a:cxnSpLocks/>
          </p:cNvCxnSpPr>
          <p:nvPr/>
        </p:nvCxnSpPr>
        <p:spPr>
          <a:xfrm>
            <a:off x="407989" y="3907072"/>
            <a:ext cx="0" cy="1462964"/>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E058AD8-B323-6E72-F328-381E282F1C27}"/>
              </a:ext>
            </a:extLst>
          </p:cNvPr>
          <p:cNvCxnSpPr>
            <a:cxnSpLocks/>
            <a:endCxn id="9" idx="1"/>
          </p:cNvCxnSpPr>
          <p:nvPr/>
        </p:nvCxnSpPr>
        <p:spPr>
          <a:xfrm>
            <a:off x="407989" y="5370036"/>
            <a:ext cx="2533608"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4820AC1-C284-947D-DE50-C6F7E174F934}"/>
              </a:ext>
            </a:extLst>
          </p:cNvPr>
          <p:cNvCxnSpPr/>
          <p:nvPr/>
        </p:nvCxnSpPr>
        <p:spPr>
          <a:xfrm flipH="1">
            <a:off x="4843022" y="3456222"/>
            <a:ext cx="149629"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3968941-41DC-3D46-EA9D-419D6204C397}"/>
              </a:ext>
            </a:extLst>
          </p:cNvPr>
          <p:cNvCxnSpPr>
            <a:cxnSpLocks/>
          </p:cNvCxnSpPr>
          <p:nvPr/>
        </p:nvCxnSpPr>
        <p:spPr>
          <a:xfrm flipH="1">
            <a:off x="4992651" y="3448050"/>
            <a:ext cx="14289" cy="1921986"/>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946EAEA-080D-E846-B526-B16644AD58CF}"/>
              </a:ext>
            </a:extLst>
          </p:cNvPr>
          <p:cNvCxnSpPr>
            <a:cxnSpLocks/>
          </p:cNvCxnSpPr>
          <p:nvPr/>
        </p:nvCxnSpPr>
        <p:spPr>
          <a:xfrm>
            <a:off x="3593871" y="5370036"/>
            <a:ext cx="140592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pic>
        <p:nvPicPr>
          <p:cNvPr id="48" name="Graphic 47">
            <a:extLst>
              <a:ext uri="{FF2B5EF4-FFF2-40B4-BE49-F238E27FC236}">
                <a16:creationId xmlns:a16="http://schemas.microsoft.com/office/drawing/2014/main" id="{C300C760-FC78-A518-BB4C-35E205BD0E2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566" y="3705512"/>
            <a:ext cx="550936" cy="398645"/>
          </a:xfrm>
          <a:prstGeom prst="rect">
            <a:avLst/>
          </a:prstGeom>
        </p:spPr>
      </p:pic>
      <p:pic>
        <p:nvPicPr>
          <p:cNvPr id="49" name="Graphic 48">
            <a:extLst>
              <a:ext uri="{FF2B5EF4-FFF2-40B4-BE49-F238E27FC236}">
                <a16:creationId xmlns:a16="http://schemas.microsoft.com/office/drawing/2014/main" id="{4AF4669B-99C6-0B69-5BB6-FF7EF3FDDF5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84203" y="3223472"/>
            <a:ext cx="593754" cy="468753"/>
          </a:xfrm>
          <a:prstGeom prst="rect">
            <a:avLst/>
          </a:prstGeom>
        </p:spPr>
      </p:pic>
      <p:sp>
        <p:nvSpPr>
          <p:cNvPr id="12" name="Content Placeholder 1">
            <a:extLst>
              <a:ext uri="{FF2B5EF4-FFF2-40B4-BE49-F238E27FC236}">
                <a16:creationId xmlns:a16="http://schemas.microsoft.com/office/drawing/2014/main" id="{90A02A99-0A33-260F-9E3C-0C841CAE1A7B}"/>
              </a:ext>
            </a:extLst>
          </p:cNvPr>
          <p:cNvSpPr txBox="1">
            <a:spLocks/>
          </p:cNvSpPr>
          <p:nvPr/>
        </p:nvSpPr>
        <p:spPr>
          <a:xfrm>
            <a:off x="5475205" y="2491132"/>
            <a:ext cx="3669746" cy="320723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mj-lt"/>
              <a:buAutoNum type="arabicPeriod"/>
            </a:pPr>
            <a:r>
              <a:rPr lang="en-US" sz="1800" b="0" dirty="0"/>
              <a:t>Startup </a:t>
            </a:r>
          </a:p>
          <a:p>
            <a:pPr marL="342900" indent="-342900">
              <a:buFont typeface="+mj-lt"/>
              <a:buAutoNum type="arabicPeriod"/>
            </a:pPr>
            <a:r>
              <a:rPr lang="en-US" sz="1800" dirty="0"/>
              <a:t>Initialization procedure</a:t>
            </a:r>
          </a:p>
          <a:p>
            <a:pPr marL="666900" lvl="1" indent="-342900"/>
            <a:r>
              <a:rPr lang="en-US" sz="1500" dirty="0"/>
              <a:t>Power/temperature sweep</a:t>
            </a:r>
          </a:p>
          <a:p>
            <a:pPr marL="666900" lvl="1" indent="-342900"/>
            <a:r>
              <a:rPr lang="en-US" sz="1500" dirty="0"/>
              <a:t>Find the setpoint that is offset from Max. photodiode value</a:t>
            </a:r>
          </a:p>
          <a:p>
            <a:pPr marL="666900" lvl="1" indent="-342900"/>
            <a:r>
              <a:rPr lang="en-US" sz="1500" dirty="0"/>
              <a:t>Mitigates process-induced variations</a:t>
            </a:r>
          </a:p>
        </p:txBody>
      </p:sp>
      <p:sp>
        <p:nvSpPr>
          <p:cNvPr id="8" name="Arrow: Right 7">
            <a:extLst>
              <a:ext uri="{FF2B5EF4-FFF2-40B4-BE49-F238E27FC236}">
                <a16:creationId xmlns:a16="http://schemas.microsoft.com/office/drawing/2014/main" id="{018B421A-0358-3A95-4471-1B504326AF47}"/>
              </a:ext>
            </a:extLst>
          </p:cNvPr>
          <p:cNvSpPr/>
          <p:nvPr/>
        </p:nvSpPr>
        <p:spPr>
          <a:xfrm>
            <a:off x="8358941" y="2847461"/>
            <a:ext cx="196523" cy="307646"/>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1" name="Arrow: Right 10">
            <a:extLst>
              <a:ext uri="{FF2B5EF4-FFF2-40B4-BE49-F238E27FC236}">
                <a16:creationId xmlns:a16="http://schemas.microsoft.com/office/drawing/2014/main" id="{B52687E4-F40D-87DF-61D3-6ABA2FDA3685}"/>
              </a:ext>
            </a:extLst>
          </p:cNvPr>
          <p:cNvSpPr/>
          <p:nvPr/>
        </p:nvSpPr>
        <p:spPr>
          <a:xfrm rot="10800000">
            <a:off x="9946947" y="1502851"/>
            <a:ext cx="285329" cy="303738"/>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4" name="Graphic 13">
            <a:extLst>
              <a:ext uri="{FF2B5EF4-FFF2-40B4-BE49-F238E27FC236}">
                <a16:creationId xmlns:a16="http://schemas.microsoft.com/office/drawing/2014/main" id="{B647F039-A1BB-5733-1455-312C674792D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094538" y="373592"/>
            <a:ext cx="3067050" cy="1619250"/>
          </a:xfrm>
          <a:prstGeom prst="rect">
            <a:avLst/>
          </a:prstGeom>
        </p:spPr>
      </p:pic>
    </p:spTree>
    <p:extLst>
      <p:ext uri="{BB962C8B-B14F-4D97-AF65-F5344CB8AC3E}">
        <p14:creationId xmlns:p14="http://schemas.microsoft.com/office/powerpoint/2010/main" val="3791927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2CE89-4F86-20C6-1F52-63F7238F9ED9}"/>
            </a:ext>
          </a:extLst>
        </p:cNvPr>
        <p:cNvGrpSpPr/>
        <p:nvPr/>
      </p:nvGrpSpPr>
      <p:grpSpPr>
        <a:xfrm>
          <a:off x="0" y="0"/>
          <a:ext cx="0" cy="0"/>
          <a:chOff x="0" y="0"/>
          <a:chExt cx="0" cy="0"/>
        </a:xfrm>
      </p:grpSpPr>
      <p:pic>
        <p:nvPicPr>
          <p:cNvPr id="102" name="Graphic 101">
            <a:extLst>
              <a:ext uri="{FF2B5EF4-FFF2-40B4-BE49-F238E27FC236}">
                <a16:creationId xmlns:a16="http://schemas.microsoft.com/office/drawing/2014/main" id="{7FD2FB7F-90D1-D957-45A0-27ED9FE96C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54205" y="2583713"/>
            <a:ext cx="3774784" cy="2337857"/>
          </a:xfrm>
          <a:prstGeom prst="rect">
            <a:avLst/>
          </a:prstGeom>
        </p:spPr>
      </p:pic>
      <p:pic>
        <p:nvPicPr>
          <p:cNvPr id="53" name="Graphic 52">
            <a:extLst>
              <a:ext uri="{FF2B5EF4-FFF2-40B4-BE49-F238E27FC236}">
                <a16:creationId xmlns:a16="http://schemas.microsoft.com/office/drawing/2014/main" id="{71878A42-9C1D-2D25-F0E4-082358922B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97303" y="3096610"/>
            <a:ext cx="1114425" cy="552450"/>
          </a:xfrm>
          <a:prstGeom prst="rect">
            <a:avLst/>
          </a:prstGeom>
        </p:spPr>
      </p:pic>
      <p:sp>
        <p:nvSpPr>
          <p:cNvPr id="3" name="Title 2">
            <a:extLst>
              <a:ext uri="{FF2B5EF4-FFF2-40B4-BE49-F238E27FC236}">
                <a16:creationId xmlns:a16="http://schemas.microsoft.com/office/drawing/2014/main" id="{5C3A531F-9EFC-D69F-031B-D5E51C389151}"/>
              </a:ext>
            </a:extLst>
          </p:cNvPr>
          <p:cNvSpPr>
            <a:spLocks noGrp="1"/>
          </p:cNvSpPr>
          <p:nvPr>
            <p:ph type="title"/>
          </p:nvPr>
        </p:nvSpPr>
        <p:spPr>
          <a:xfrm>
            <a:off x="407988" y="373592"/>
            <a:ext cx="5863264" cy="980769"/>
          </a:xfrm>
        </p:spPr>
        <p:txBody>
          <a:bodyPr/>
          <a:lstStyle/>
          <a:p>
            <a:r>
              <a:rPr lang="en-US" dirty="0"/>
              <a:t>Control System Perspective</a:t>
            </a:r>
            <a:endParaRPr lang="en-GB" dirty="0"/>
          </a:p>
        </p:txBody>
      </p:sp>
      <p:sp>
        <p:nvSpPr>
          <p:cNvPr id="4" name="Date Placeholder 3">
            <a:extLst>
              <a:ext uri="{FF2B5EF4-FFF2-40B4-BE49-F238E27FC236}">
                <a16:creationId xmlns:a16="http://schemas.microsoft.com/office/drawing/2014/main" id="{58BC67F8-DE4B-05DC-CDE4-3A6AEFB55FE5}"/>
              </a:ext>
            </a:extLst>
          </p:cNvPr>
          <p:cNvSpPr>
            <a:spLocks noGrp="1"/>
          </p:cNvSpPr>
          <p:nvPr>
            <p:ph type="dt" sz="half" idx="10"/>
          </p:nvPr>
        </p:nvSpPr>
        <p:spPr/>
        <p:txBody>
          <a:bodyPr/>
          <a:lstStyle/>
          <a:p>
            <a:fld id="{EA5F319F-CD73-4574-9A2F-1BA99F1F5B06}" type="datetime3">
              <a:rPr lang="en-US" smtClean="0"/>
              <a:t>14 October 2025</a:t>
            </a:fld>
            <a:endParaRPr lang="en-US" dirty="0"/>
          </a:p>
        </p:txBody>
      </p:sp>
      <p:sp>
        <p:nvSpPr>
          <p:cNvPr id="5" name="Footer Placeholder 4">
            <a:extLst>
              <a:ext uri="{FF2B5EF4-FFF2-40B4-BE49-F238E27FC236}">
                <a16:creationId xmlns:a16="http://schemas.microsoft.com/office/drawing/2014/main" id="{41C69E4C-E28D-55ED-BE4D-CD7FBCF1C1D8}"/>
              </a:ext>
            </a:extLst>
          </p:cNvPr>
          <p:cNvSpPr>
            <a:spLocks noGrp="1"/>
          </p:cNvSpPr>
          <p:nvPr>
            <p:ph type="ftr" sz="quarter" idx="11"/>
          </p:nvPr>
        </p:nvSpPr>
        <p:spPr/>
        <p:txBody>
          <a:bodyPr/>
          <a:lstStyle/>
          <a:p>
            <a:r>
              <a:rPr lang="en-GB"/>
              <a:t>Pawel | Thermal Tuning of Photonic Modulator</a:t>
            </a:r>
            <a:endParaRPr lang="en-US" dirty="0"/>
          </a:p>
        </p:txBody>
      </p:sp>
      <p:sp>
        <p:nvSpPr>
          <p:cNvPr id="6" name="Slide Number Placeholder 5">
            <a:extLst>
              <a:ext uri="{FF2B5EF4-FFF2-40B4-BE49-F238E27FC236}">
                <a16:creationId xmlns:a16="http://schemas.microsoft.com/office/drawing/2014/main" id="{C535CC5E-90A8-B929-D28E-180C11D8C98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52" name="Graphic 51">
            <a:extLst>
              <a:ext uri="{FF2B5EF4-FFF2-40B4-BE49-F238E27FC236}">
                <a16:creationId xmlns:a16="http://schemas.microsoft.com/office/drawing/2014/main" id="{19A0B975-18F5-7FA7-7EDB-AF3E4C24A94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55708" y="3110103"/>
            <a:ext cx="1350963" cy="649300"/>
          </a:xfrm>
          <a:prstGeom prst="rect">
            <a:avLst/>
          </a:prstGeom>
        </p:spPr>
      </p:pic>
      <p:sp>
        <p:nvSpPr>
          <p:cNvPr id="97" name="TextBox 96">
            <a:extLst>
              <a:ext uri="{FF2B5EF4-FFF2-40B4-BE49-F238E27FC236}">
                <a16:creationId xmlns:a16="http://schemas.microsoft.com/office/drawing/2014/main" id="{5EEDB0C9-2275-D885-1021-B0745690538F}"/>
              </a:ext>
            </a:extLst>
          </p:cNvPr>
          <p:cNvSpPr txBox="1"/>
          <p:nvPr/>
        </p:nvSpPr>
        <p:spPr>
          <a:xfrm>
            <a:off x="566908" y="3372061"/>
            <a:ext cx="397545" cy="276999"/>
          </a:xfrm>
          <a:prstGeom prst="rect">
            <a:avLst/>
          </a:prstGeom>
          <a:noFill/>
        </p:spPr>
        <p:txBody>
          <a:bodyPr wrap="none" lIns="0" tIns="0" rIns="0" bIns="0" rtlCol="0">
            <a:spAutoFit/>
          </a:bodyPr>
          <a:lstStyle/>
          <a:p>
            <a:r>
              <a:rPr lang="en-US" dirty="0">
                <a:solidFill>
                  <a:schemeClr val="tx2"/>
                </a:solidFill>
              </a:rPr>
              <a:t>kHz</a:t>
            </a:r>
            <a:endParaRPr lang="en-GB" dirty="0">
              <a:solidFill>
                <a:schemeClr val="tx2"/>
              </a:solidFill>
            </a:endParaRPr>
          </a:p>
        </p:txBody>
      </p:sp>
      <p:pic>
        <p:nvPicPr>
          <p:cNvPr id="9" name="Graphic 8">
            <a:extLst>
              <a:ext uri="{FF2B5EF4-FFF2-40B4-BE49-F238E27FC236}">
                <a16:creationId xmlns:a16="http://schemas.microsoft.com/office/drawing/2014/main" id="{240AC4A6-6A0A-3506-4A3B-217091253EF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1597" y="5113167"/>
            <a:ext cx="652274" cy="513738"/>
          </a:xfrm>
          <a:prstGeom prst="rect">
            <a:avLst/>
          </a:prstGeom>
        </p:spPr>
      </p:pic>
      <p:cxnSp>
        <p:nvCxnSpPr>
          <p:cNvPr id="23" name="Straight Connector 22">
            <a:extLst>
              <a:ext uri="{FF2B5EF4-FFF2-40B4-BE49-F238E27FC236}">
                <a16:creationId xmlns:a16="http://schemas.microsoft.com/office/drawing/2014/main" id="{29E2E9CF-99AA-6AFC-259E-C63F95F6BEEE}"/>
              </a:ext>
            </a:extLst>
          </p:cNvPr>
          <p:cNvCxnSpPr>
            <a:cxnSpLocks/>
          </p:cNvCxnSpPr>
          <p:nvPr/>
        </p:nvCxnSpPr>
        <p:spPr>
          <a:xfrm flipH="1">
            <a:off x="407989" y="3907072"/>
            <a:ext cx="343577"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5C3472A-9067-05DF-B3D6-369E00B07F3F}"/>
              </a:ext>
            </a:extLst>
          </p:cNvPr>
          <p:cNvCxnSpPr>
            <a:cxnSpLocks/>
          </p:cNvCxnSpPr>
          <p:nvPr/>
        </p:nvCxnSpPr>
        <p:spPr>
          <a:xfrm>
            <a:off x="407989" y="3907072"/>
            <a:ext cx="0" cy="1462964"/>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DBE7765-FB97-C966-AD1F-425F4489CAC6}"/>
              </a:ext>
            </a:extLst>
          </p:cNvPr>
          <p:cNvCxnSpPr>
            <a:cxnSpLocks/>
            <a:endCxn id="9" idx="1"/>
          </p:cNvCxnSpPr>
          <p:nvPr/>
        </p:nvCxnSpPr>
        <p:spPr>
          <a:xfrm>
            <a:off x="407989" y="5370036"/>
            <a:ext cx="2533608"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F43763B-C2AC-0D09-1ED5-2F60B0678957}"/>
              </a:ext>
            </a:extLst>
          </p:cNvPr>
          <p:cNvCxnSpPr/>
          <p:nvPr/>
        </p:nvCxnSpPr>
        <p:spPr>
          <a:xfrm flipH="1">
            <a:off x="4843022" y="3456222"/>
            <a:ext cx="149629"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DB8C6C2-C47C-FC99-D98F-C28B87C71BFC}"/>
              </a:ext>
            </a:extLst>
          </p:cNvPr>
          <p:cNvCxnSpPr>
            <a:cxnSpLocks/>
          </p:cNvCxnSpPr>
          <p:nvPr/>
        </p:nvCxnSpPr>
        <p:spPr>
          <a:xfrm flipH="1">
            <a:off x="4992651" y="3448050"/>
            <a:ext cx="14289" cy="1921986"/>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B685FD4-AC30-9DDB-811F-541EEB3B2B51}"/>
              </a:ext>
            </a:extLst>
          </p:cNvPr>
          <p:cNvCxnSpPr>
            <a:cxnSpLocks/>
          </p:cNvCxnSpPr>
          <p:nvPr/>
        </p:nvCxnSpPr>
        <p:spPr>
          <a:xfrm>
            <a:off x="3593871" y="5370036"/>
            <a:ext cx="140592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pic>
        <p:nvPicPr>
          <p:cNvPr id="48" name="Graphic 47">
            <a:extLst>
              <a:ext uri="{FF2B5EF4-FFF2-40B4-BE49-F238E27FC236}">
                <a16:creationId xmlns:a16="http://schemas.microsoft.com/office/drawing/2014/main" id="{3445AFBC-6C09-59B0-686B-E50454F10FD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566" y="3705512"/>
            <a:ext cx="550936" cy="398645"/>
          </a:xfrm>
          <a:prstGeom prst="rect">
            <a:avLst/>
          </a:prstGeom>
        </p:spPr>
      </p:pic>
      <p:pic>
        <p:nvPicPr>
          <p:cNvPr id="49" name="Graphic 48">
            <a:extLst>
              <a:ext uri="{FF2B5EF4-FFF2-40B4-BE49-F238E27FC236}">
                <a16:creationId xmlns:a16="http://schemas.microsoft.com/office/drawing/2014/main" id="{50C906B2-2796-8CC4-6F76-BE2E6C0A792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84203" y="3223472"/>
            <a:ext cx="593754" cy="468753"/>
          </a:xfrm>
          <a:prstGeom prst="rect">
            <a:avLst/>
          </a:prstGeom>
        </p:spPr>
      </p:pic>
      <p:sp>
        <p:nvSpPr>
          <p:cNvPr id="12" name="Content Placeholder 1">
            <a:extLst>
              <a:ext uri="{FF2B5EF4-FFF2-40B4-BE49-F238E27FC236}">
                <a16:creationId xmlns:a16="http://schemas.microsoft.com/office/drawing/2014/main" id="{CE52EBEE-D5E5-4EA2-0632-72EC253058B7}"/>
              </a:ext>
            </a:extLst>
          </p:cNvPr>
          <p:cNvSpPr txBox="1">
            <a:spLocks/>
          </p:cNvSpPr>
          <p:nvPr/>
        </p:nvSpPr>
        <p:spPr>
          <a:xfrm>
            <a:off x="5475205" y="2491132"/>
            <a:ext cx="3593546" cy="3207234"/>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mj-lt"/>
              <a:buAutoNum type="arabicPeriod"/>
            </a:pPr>
            <a:r>
              <a:rPr lang="en-US" sz="1800" b="0" dirty="0"/>
              <a:t>Startup </a:t>
            </a:r>
          </a:p>
          <a:p>
            <a:pPr marL="342900" indent="-342900">
              <a:buFont typeface="+mj-lt"/>
              <a:buAutoNum type="arabicPeriod"/>
            </a:pPr>
            <a:r>
              <a:rPr lang="en-US" sz="1800" b="0" dirty="0"/>
              <a:t>Initialization procedure</a:t>
            </a:r>
          </a:p>
          <a:p>
            <a:pPr marL="666900" lvl="1" indent="-342900"/>
            <a:r>
              <a:rPr lang="en-US" sz="1500" dirty="0"/>
              <a:t>Power/temperature sweep</a:t>
            </a:r>
          </a:p>
          <a:p>
            <a:pPr marL="666900" lvl="1" indent="-342900"/>
            <a:r>
              <a:rPr lang="en-US" sz="1500" dirty="0"/>
              <a:t>Find the setpoint that is offset from Max. photodiode value</a:t>
            </a:r>
          </a:p>
          <a:p>
            <a:pPr marL="666900" lvl="1" indent="-342900"/>
            <a:r>
              <a:rPr lang="en-US" sz="1500" dirty="0"/>
              <a:t>Mitigates fabrication process-induced variations</a:t>
            </a:r>
          </a:p>
          <a:p>
            <a:pPr marL="342900" indent="-342900">
              <a:buFont typeface="+mj-lt"/>
              <a:buAutoNum type="arabicPeriod"/>
            </a:pPr>
            <a:r>
              <a:rPr lang="en-US" sz="1800" dirty="0"/>
              <a:t>Run PID to keep the setpoint</a:t>
            </a:r>
          </a:p>
          <a:p>
            <a:pPr marL="666900" lvl="1" indent="-342900"/>
            <a:r>
              <a:rPr lang="en-US" sz="1500" b="0" dirty="0"/>
              <a:t>Counteract environmental disturbances</a:t>
            </a:r>
          </a:p>
        </p:txBody>
      </p:sp>
      <p:sp>
        <p:nvSpPr>
          <p:cNvPr id="8" name="Arrow: Right 7">
            <a:extLst>
              <a:ext uri="{FF2B5EF4-FFF2-40B4-BE49-F238E27FC236}">
                <a16:creationId xmlns:a16="http://schemas.microsoft.com/office/drawing/2014/main" id="{A8B52566-470A-2E36-F44C-12BCFE531C56}"/>
              </a:ext>
            </a:extLst>
          </p:cNvPr>
          <p:cNvSpPr/>
          <p:nvPr/>
        </p:nvSpPr>
        <p:spPr>
          <a:xfrm>
            <a:off x="9017023" y="4646287"/>
            <a:ext cx="268898" cy="30991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0" name="Arrow: Right 9">
            <a:extLst>
              <a:ext uri="{FF2B5EF4-FFF2-40B4-BE49-F238E27FC236}">
                <a16:creationId xmlns:a16="http://schemas.microsoft.com/office/drawing/2014/main" id="{40E7465F-CBCA-1CD4-F951-A77CBB81D9C1}"/>
              </a:ext>
            </a:extLst>
          </p:cNvPr>
          <p:cNvSpPr/>
          <p:nvPr/>
        </p:nvSpPr>
        <p:spPr>
          <a:xfrm rot="1657326">
            <a:off x="8259518" y="927084"/>
            <a:ext cx="210890" cy="309912"/>
          </a:xfrm>
          <a:prstGeom prst="rightArrow">
            <a:avLst/>
          </a:prstGeom>
          <a:solidFill>
            <a:srgbClr val="FFFF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pic>
        <p:nvPicPr>
          <p:cNvPr id="16" name="Graphic 15">
            <a:extLst>
              <a:ext uri="{FF2B5EF4-FFF2-40B4-BE49-F238E27FC236}">
                <a16:creationId xmlns:a16="http://schemas.microsoft.com/office/drawing/2014/main" id="{B6654148-32CF-47A0-F61A-A93726F008D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094538" y="373592"/>
            <a:ext cx="2781300" cy="1619250"/>
          </a:xfrm>
          <a:prstGeom prst="rect">
            <a:avLst/>
          </a:prstGeom>
        </p:spPr>
      </p:pic>
      <p:pic>
        <p:nvPicPr>
          <p:cNvPr id="13" name="Graphic 12">
            <a:extLst>
              <a:ext uri="{FF2B5EF4-FFF2-40B4-BE49-F238E27FC236}">
                <a16:creationId xmlns:a16="http://schemas.microsoft.com/office/drawing/2014/main" id="{D71E2BAA-6AF3-1DF7-342D-12D5C03B59B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64964" y="929032"/>
            <a:ext cx="381000" cy="571500"/>
          </a:xfrm>
          <a:prstGeom prst="rect">
            <a:avLst/>
          </a:prstGeom>
        </p:spPr>
      </p:pic>
    </p:spTree>
    <p:extLst>
      <p:ext uri="{BB962C8B-B14F-4D97-AF65-F5344CB8AC3E}">
        <p14:creationId xmlns:p14="http://schemas.microsoft.com/office/powerpoint/2010/main" val="1116272844"/>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51777</TotalTime>
  <Words>4770</Words>
  <Application>Microsoft Office PowerPoint</Application>
  <PresentationFormat>Widescreen</PresentationFormat>
  <Paragraphs>813</Paragraphs>
  <Slides>63</Slides>
  <Notes>38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63</vt:i4>
      </vt:variant>
    </vt:vector>
  </HeadingPairs>
  <TitlesOfParts>
    <vt:vector size="67" baseType="lpstr">
      <vt:lpstr>Arial</vt:lpstr>
      <vt:lpstr>Calibri</vt:lpstr>
      <vt:lpstr>Cambria Math</vt:lpstr>
      <vt:lpstr>Office Theme</vt:lpstr>
      <vt:lpstr>Prototyping Thermal Control Tuning Unit for a Photonic μ-Ring Modulator </vt:lpstr>
      <vt:lpstr>Silicon Photonics Links for Particle Detectors</vt:lpstr>
      <vt:lpstr>Silicon Photonics for Optical Readout of Particle Detectors</vt:lpstr>
      <vt:lpstr>Micro-ring</vt:lpstr>
      <vt:lpstr>Micro-ring Modulator Control Loop</vt:lpstr>
      <vt:lpstr>Control System Perspective</vt:lpstr>
      <vt:lpstr>Control System Perspective</vt:lpstr>
      <vt:lpstr>Control System Perspective</vt:lpstr>
      <vt:lpstr>Control System Perspective</vt:lpstr>
      <vt:lpstr>Prototyping the System with FPGA and discrete components</vt:lpstr>
      <vt:lpstr>Prototyping the System with FPGA and discrete components</vt:lpstr>
      <vt:lpstr>Prototyping the System with FPGA and discrete components</vt:lpstr>
      <vt:lpstr>Choosing ADC type</vt:lpstr>
      <vt:lpstr>Delta-Sigma Modulator for ADC</vt:lpstr>
      <vt:lpstr>Delta-Sigma Modulator for ADC</vt:lpstr>
      <vt:lpstr>Delta-Sigma Modulator for ADC</vt:lpstr>
      <vt:lpstr>Delta-Sigma Modulator for ADC</vt:lpstr>
      <vt:lpstr>Delta-Sigma ADC</vt:lpstr>
      <vt:lpstr>Delta-Sigma ADC</vt:lpstr>
      <vt:lpstr>Delta-Sigma ADC – First Attempt</vt:lpstr>
      <vt:lpstr>Delta-Sigma ADC – First Attempt</vt:lpstr>
      <vt:lpstr>Design Space Exploration</vt:lpstr>
      <vt:lpstr>Design Space Exploration</vt:lpstr>
      <vt:lpstr>Design Space Exploration</vt:lpstr>
      <vt:lpstr>Delta Sigma ADC in Final PCB</vt:lpstr>
      <vt:lpstr>Delta Sigma ADC in Final PCB</vt:lpstr>
      <vt:lpstr>Delta Sigma ADC in Final PCB</vt:lpstr>
      <vt:lpstr>Delta Sigma ADC in Final PCB</vt:lpstr>
      <vt:lpstr>Delta Sigma ADC in Final PCB</vt:lpstr>
      <vt:lpstr>Delta Sigma loop – FPGA or ICs?</vt:lpstr>
      <vt:lpstr>Delta Sigma loop – FPGA or ICs?</vt:lpstr>
      <vt:lpstr>Comparison of INLs - Capacitance</vt:lpstr>
      <vt:lpstr>TCU Prototype vs ASIC</vt:lpstr>
      <vt:lpstr>DAC in Final PCB</vt:lpstr>
      <vt:lpstr>DAC in Final PCB</vt:lpstr>
      <vt:lpstr>DAC in Final PCB</vt:lpstr>
      <vt:lpstr>DAC in Final PCB</vt:lpstr>
      <vt:lpstr>DAC in Final PCB</vt:lpstr>
      <vt:lpstr>DAC in Final PCB</vt:lpstr>
      <vt:lpstr>DAC in Final PCB</vt:lpstr>
      <vt:lpstr>PowerPoint Presentation</vt:lpstr>
      <vt:lpstr>Problem: Discontinuities (Power)</vt:lpstr>
      <vt:lpstr>Characterizing PIC </vt:lpstr>
      <vt:lpstr>Final PCB 1.0 (DAC and ADC)</vt:lpstr>
      <vt:lpstr>Current State of The Thermal Tuning System and Prospective for Future Developments</vt:lpstr>
      <vt:lpstr>Thank You</vt:lpstr>
      <vt:lpstr>The system under operation</vt:lpstr>
      <vt:lpstr>The system under operation</vt:lpstr>
      <vt:lpstr>PowerPoint Presentation</vt:lpstr>
      <vt:lpstr>No Tuning vs Poor Tuning vs Proper Tuning</vt:lpstr>
      <vt:lpstr>Comparison of INLs - Capacitance</vt:lpstr>
      <vt:lpstr>Delta-Sigma ADC loop with generic components</vt:lpstr>
      <vt:lpstr>Evolution of PCBs</vt:lpstr>
      <vt:lpstr>Evolution of PCBs</vt:lpstr>
      <vt:lpstr>Evolution of PCBs</vt:lpstr>
      <vt:lpstr>DAC implementation</vt:lpstr>
      <vt:lpstr>Problem: Discontinuities</vt:lpstr>
      <vt:lpstr>Non-monotonicity zoom in</vt:lpstr>
      <vt:lpstr>Digital simulation Mash2</vt:lpstr>
      <vt:lpstr>Capacitor discharging problem (Unipolar)</vt:lpstr>
      <vt:lpstr>Pulsing patterns</vt:lpstr>
      <vt:lpstr>WDM</vt:lpstr>
      <vt:lpstr>Micro-ring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Pawel Kozlowski</dc:creator>
  <cp:lastModifiedBy>Pawel Kozlowski</cp:lastModifiedBy>
  <cp:revision>465</cp:revision>
  <cp:lastPrinted>2025-02-26T13:05:40Z</cp:lastPrinted>
  <dcterms:created xsi:type="dcterms:W3CDTF">2024-12-03T07:12:56Z</dcterms:created>
  <dcterms:modified xsi:type="dcterms:W3CDTF">2025-10-14T20:36:53Z</dcterms:modified>
</cp:coreProperties>
</file>