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60" r:id="rId3"/>
    <p:sldId id="299" r:id="rId4"/>
    <p:sldId id="262" r:id="rId5"/>
    <p:sldId id="302" r:id="rId6"/>
    <p:sldId id="261" r:id="rId7"/>
    <p:sldId id="263" r:id="rId8"/>
    <p:sldId id="257" r:id="rId9"/>
    <p:sldId id="268" r:id="rId10"/>
    <p:sldId id="258" r:id="rId11"/>
    <p:sldId id="275" r:id="rId12"/>
    <p:sldId id="278" r:id="rId13"/>
    <p:sldId id="276" r:id="rId14"/>
    <p:sldId id="296" r:id="rId15"/>
    <p:sldId id="279" r:id="rId16"/>
    <p:sldId id="277" r:id="rId17"/>
    <p:sldId id="280" r:id="rId18"/>
    <p:sldId id="274" r:id="rId19"/>
    <p:sldId id="270" r:id="rId20"/>
    <p:sldId id="281" r:id="rId21"/>
    <p:sldId id="282" r:id="rId22"/>
    <p:sldId id="271" r:id="rId23"/>
    <p:sldId id="264" r:id="rId24"/>
    <p:sldId id="286" r:id="rId25"/>
    <p:sldId id="284" r:id="rId26"/>
    <p:sldId id="292" r:id="rId27"/>
    <p:sldId id="295" r:id="rId28"/>
    <p:sldId id="259" r:id="rId29"/>
    <p:sldId id="272" r:id="rId30"/>
    <p:sldId id="305" r:id="rId31"/>
    <p:sldId id="306" r:id="rId32"/>
    <p:sldId id="285" r:id="rId33"/>
    <p:sldId id="301" r:id="rId34"/>
    <p:sldId id="298" r:id="rId35"/>
    <p:sldId id="290" r:id="rId36"/>
    <p:sldId id="303" r:id="rId37"/>
    <p:sldId id="300" r:id="rId38"/>
    <p:sldId id="297" r:id="rId39"/>
    <p:sldId id="289" r:id="rId40"/>
    <p:sldId id="294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5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6B08B-F381-44B8-A42A-9BBB8ED8BEB7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945F-1CF5-4CEF-88DE-C7DEB95D27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858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945F-1CF5-4CEF-88DE-C7DEB95D276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120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945F-1CF5-4CEF-88DE-C7DEB95D276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511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Ex-situ 2: smaller pores, more</a:t>
            </a:r>
          </a:p>
          <a:p>
            <a:r>
              <a:rPr lang="en-GB" dirty="0"/>
              <a:t>homogeneously sized and distributed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945F-1CF5-4CEF-88DE-C7DEB95D276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029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945F-1CF5-4CEF-88DE-C7DEB95D276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23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945F-1CF5-4CEF-88DE-C7DEB95D276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220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945F-1CF5-4CEF-88DE-C7DEB95D2769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393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2ECD3-418D-E853-0D2F-BEBDDC4A63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0EFA47-DA55-9EE8-D509-C466FC782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378FE-9BE9-AD57-81F7-D84274602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AA8C2-C835-2EC6-699F-923E3CDD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BE756-9A85-F8CF-4D56-C642882CA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998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B8CAF-3E92-C4D1-2B3A-83E240BE5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4FC7D-6B56-E97A-8A9A-E952DFA716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61BFC-2F4C-8BB7-98B7-EDB9674E0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43CD4-6424-175D-41F7-9CB99CE7B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0F6C9-8CE0-7FB7-1D5A-B5A0695AD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065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D5860C-EB22-391D-6587-102F1FDB7C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38AFA5-3E74-5F36-B7F0-933AD5837C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64F89-D4F9-F543-C3DF-7987ECFA1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4CA4E-DE76-A8D3-5963-BF9CEBBD1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D511C-EFA5-EA82-4A5B-A81E20109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34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9760B-0881-0271-21A2-75F85627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A5812-CD69-DF61-598A-BCE98E362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BE5FD-95F5-CBB0-76B2-BDE72595F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B5487-2C42-B336-FCDE-6281D88B0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084AD-DDDC-CECB-2BE2-716A114B5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72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58DB4-6203-E716-E7FC-F6F5822D2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8F627-6293-895D-11FC-1C1B98BEA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3F504-B23E-A154-0647-3975CC77B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ADF83-F3DC-7C01-0967-A993DD7BE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D94FF-CA92-5136-D700-88C017B88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55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572D-039D-2994-427D-C3E2C8288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DB8F8-FD6B-FC6F-1B1B-37B5640217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187F8C-479B-949A-5408-E5275ECE9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19CC5E-B6F6-3996-E6EE-A224A3125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A58F6-9EAC-C0E4-24AF-4AB76AC29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1BB997-5F34-BE44-6F34-7695FFD0E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488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AFF8A-4C6E-21EB-4E45-B6D626846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6EB95-D611-E9AC-69F5-14D0E1264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8741-3C95-2287-1C00-975BFC8129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9FED7B-7242-1266-4DB9-863798722D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AD08A1-AA61-96B8-7EAE-6D24F198A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6E1D78-CF54-DA6E-D6AA-40CF34DA1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0D1BB5-E2E4-522D-A96C-72B687B47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B09949-359E-EA5B-FA8D-DFAC17589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94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072FE-55D7-DEC9-2953-3FF0E4EE2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6EC354-D577-1EA3-35EE-A5D061E57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D2B707-6FBF-DB98-DFAC-318355286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D89A0-B59A-ED4F-E79E-5A069313B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20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16F4D5-0D4C-7494-3A29-BFB741465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ACCFE7-3957-AFB3-76F2-0998A011B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C1A4B-D2A6-A219-6A0B-416771270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152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A712D-14FB-A0C6-FC4F-085AF13FC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6C257-53B5-B6CF-122D-FECED43B9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7A69B4-BE8F-8FE2-C643-08CA8D918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7494E-8A0E-E00B-4A77-497956BEE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B1208-AA45-A8CA-6B6C-87F8EC589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3B7CE-EC08-32E0-036B-A7BE8E55C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006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4AF01-D72D-A7EB-E147-1C7A0C590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81BC8B-5796-2045-0478-A818D7427A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E0F989-7F08-9715-DA4B-9EB569BBAE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C02703-EED8-DFE8-D69C-8B048101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DFBCD-9575-FA67-A206-8170267E6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203897-95FF-1C4C-B8B1-26B978B5B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54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F5B8F1-9338-7730-E8D3-D604A36FF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140FC2-0A41-4B22-FD49-B15779C82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0DBF4-47A3-9027-7B2F-7E0B025DE8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E22203-1EE6-423C-A582-FD39852BBBAE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3C414-B1BF-525F-9D85-B948D4BFB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7AB6C-23EE-AB06-7A27-CC6C0424A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134DC5-0185-4B6E-BA50-9A16F13AE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80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4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microsoft.com/office/2007/relationships/hdphoto" Target="../media/hdphoto1.wdp"/><Relationship Id="rId4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E9FFB91-B4E8-615C-35DC-7D0570EDA8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029" t="8549" r="7719"/>
          <a:stretch/>
        </p:blipFill>
        <p:spPr>
          <a:xfrm>
            <a:off x="382165" y="711596"/>
            <a:ext cx="2540797" cy="16920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7F2A53-511B-2E88-EAA2-DB729A05E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4003" y="2624127"/>
            <a:ext cx="10933229" cy="1037064"/>
          </a:xfrm>
        </p:spPr>
        <p:txBody>
          <a:bodyPr>
            <a:noAutofit/>
          </a:bodyPr>
          <a:lstStyle/>
          <a:p>
            <a:pPr>
              <a:spcBef>
                <a:spcPts val="5400"/>
              </a:spcBef>
              <a:spcAft>
                <a:spcPts val="5400"/>
              </a:spcAft>
            </a:pPr>
            <a:r>
              <a:rPr lang="en-GB" sz="3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First large-scale production of MgB</a:t>
            </a:r>
            <a:r>
              <a:rPr lang="en-GB" sz="3400" b="1" baseline="-25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3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round wire:</a:t>
            </a:r>
            <a:br>
              <a:rPr lang="en-GB" sz="3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GB" sz="3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Superconducting Links for the HL-LHC Project at CERN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945B5D-41A6-8442-0DEC-B0ED05A10E2D}"/>
              </a:ext>
            </a:extLst>
          </p:cNvPr>
          <p:cNvSpPr txBox="1"/>
          <p:nvPr/>
        </p:nvSpPr>
        <p:spPr>
          <a:xfrm>
            <a:off x="3215453" y="1128885"/>
            <a:ext cx="95073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17th European Conference on Applied Superconductivity</a:t>
            </a:r>
          </a:p>
          <a:p>
            <a:r>
              <a:rPr lang="en-GB" sz="2600" b="1" dirty="0">
                <a:solidFill>
                  <a:srgbClr val="FF0000"/>
                </a:solidFill>
              </a:rPr>
              <a:t>21-25 September 2025, Porto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5326E64E-CDF8-E9B6-FF1F-6580D188DA68}"/>
              </a:ext>
            </a:extLst>
          </p:cNvPr>
          <p:cNvSpPr txBox="1">
            <a:spLocks/>
          </p:cNvSpPr>
          <p:nvPr/>
        </p:nvSpPr>
        <p:spPr>
          <a:xfrm>
            <a:off x="861311" y="4785887"/>
            <a:ext cx="10500192" cy="1279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US" dirty="0"/>
              <a:t>Amalia Ballarino</a:t>
            </a:r>
            <a:r>
              <a:rPr lang="en-US" baseline="30000" dirty="0"/>
              <a:t>1</a:t>
            </a:r>
            <a:r>
              <a:rPr lang="en-US" dirty="0"/>
              <a:t>, Gianni Grasso</a:t>
            </a:r>
            <a:r>
              <a:rPr lang="en-US" baseline="30000" dirty="0"/>
              <a:t>2</a:t>
            </a:r>
            <a:r>
              <a:rPr lang="en-US" dirty="0"/>
              <a:t>, Simon Hopkins</a:t>
            </a:r>
            <a:r>
              <a:rPr lang="en-US" baseline="30000" dirty="0"/>
              <a:t>1</a:t>
            </a:r>
            <a:r>
              <a:rPr lang="en-US" dirty="0"/>
              <a:t>, Matteo Tropeano</a:t>
            </a:r>
            <a:r>
              <a:rPr lang="en-US" baseline="30000" dirty="0"/>
              <a:t>2</a:t>
            </a:r>
            <a:r>
              <a:rPr lang="en-US" dirty="0"/>
              <a:t> Christian Barth</a:t>
            </a:r>
            <a:r>
              <a:rPr lang="en-US" baseline="30000" dirty="0"/>
              <a:t>1</a:t>
            </a:r>
            <a:r>
              <a:rPr lang="en-US" dirty="0"/>
              <a:t>, Algirdas Baskys</a:t>
            </a:r>
            <a:r>
              <a:rPr lang="en-US" baseline="30000" dirty="0"/>
              <a:t>1</a:t>
            </a:r>
          </a:p>
          <a:p>
            <a:r>
              <a:rPr lang="en-US" baseline="30000" dirty="0"/>
              <a:t>1 </a:t>
            </a:r>
            <a:r>
              <a:rPr lang="en-US" dirty="0"/>
              <a:t>CERN, </a:t>
            </a:r>
            <a:r>
              <a:rPr lang="en-US" baseline="30000" dirty="0"/>
              <a:t>2</a:t>
            </a:r>
            <a:r>
              <a:rPr lang="en-US" dirty="0"/>
              <a:t>ASG Superconductors</a:t>
            </a:r>
            <a:endParaRPr lang="en-GB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36DD4819-1D6B-B65C-359F-9D5D5A7E46CA}"/>
              </a:ext>
            </a:extLst>
          </p:cNvPr>
          <p:cNvSpPr txBox="1">
            <a:spLocks/>
          </p:cNvSpPr>
          <p:nvPr/>
        </p:nvSpPr>
        <p:spPr>
          <a:xfrm>
            <a:off x="1052164" y="3723290"/>
            <a:ext cx="10073268" cy="5185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5400"/>
              </a:spcBef>
              <a:spcAft>
                <a:spcPts val="5400"/>
              </a:spcAft>
            </a:pPr>
            <a:r>
              <a:rPr lang="en-GB" sz="3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Amalia Ballarino, CERN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57DDD0B-EB76-4F01-E355-165754D27689}"/>
              </a:ext>
            </a:extLst>
          </p:cNvPr>
          <p:cNvSpPr/>
          <p:nvPr/>
        </p:nvSpPr>
        <p:spPr>
          <a:xfrm>
            <a:off x="89674" y="124199"/>
            <a:ext cx="11998248" cy="6609602"/>
          </a:xfrm>
          <a:prstGeom prst="rect">
            <a:avLst/>
          </a:prstGeom>
          <a:noFill/>
          <a:ln w="165100" cap="rnd" cmpd="sng">
            <a:solidFill>
              <a:schemeClr val="bg1">
                <a:lumMod val="75000"/>
                <a:alpha val="79000"/>
              </a:schemeClr>
            </a:solidFill>
          </a:ln>
          <a:effectLst>
            <a:softEdge rad="0"/>
          </a:effectLst>
          <a:scene3d>
            <a:camera prst="orthographicFront"/>
            <a:lightRig rig="threePt" dir="t">
              <a:rot lat="0" lon="0" rev="2400000"/>
            </a:lightRig>
          </a:scene3d>
          <a:sp3d extrusionH="25400">
            <a:bevelT w="50800"/>
            <a:bevelB w="508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C88C237-B951-5EE1-D32F-BAC64E8B88C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17475">
            <a:solidFill>
              <a:srgbClr val="2556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BBF76B-C6C9-C951-D21E-09A3FAD8ED05}"/>
              </a:ext>
            </a:extLst>
          </p:cNvPr>
          <p:cNvSpPr txBox="1"/>
          <p:nvPr/>
        </p:nvSpPr>
        <p:spPr>
          <a:xfrm>
            <a:off x="3215453" y="328121"/>
            <a:ext cx="616720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/>
              <a:t>Invited oral presentation at EUCAS 2025</a:t>
            </a:r>
            <a:endParaRPr lang="en-GB" sz="2600" b="1" dirty="0"/>
          </a:p>
        </p:txBody>
      </p:sp>
    </p:spTree>
    <p:extLst>
      <p:ext uri="{BB962C8B-B14F-4D97-AF65-F5344CB8AC3E}">
        <p14:creationId xmlns:p14="http://schemas.microsoft.com/office/powerpoint/2010/main" val="1424336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D033B21-0B5C-2878-D2F3-63F11159A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141" y="-23666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Evolution of Wire Layout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012DFC-EC95-CDF5-F90C-D0E3F8C83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53" y="4753325"/>
            <a:ext cx="1286367" cy="13229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2229BD-4AB0-9FD0-2664-7385E2BC5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76" y="1070603"/>
            <a:ext cx="1604911" cy="6675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E50BFB-A3B8-A070-B5FE-1028438D2B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141" y="809430"/>
            <a:ext cx="765096" cy="2250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DF3130-CF8C-4BD1-F132-28CEAFA95AC0}"/>
              </a:ext>
            </a:extLst>
          </p:cNvPr>
          <p:cNvSpPr txBox="1"/>
          <p:nvPr/>
        </p:nvSpPr>
        <p:spPr>
          <a:xfrm>
            <a:off x="2789401" y="900877"/>
            <a:ext cx="880946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rgbClr val="0070C0"/>
                </a:solidFill>
              </a:rPr>
              <a:t>MgB</a:t>
            </a:r>
            <a:r>
              <a:rPr lang="en-US" sz="2300" b="1" baseline="-25000" dirty="0">
                <a:solidFill>
                  <a:srgbClr val="0070C0"/>
                </a:solidFill>
              </a:rPr>
              <a:t>2 </a:t>
            </a:r>
            <a:r>
              <a:rPr lang="en-US" sz="2300" b="1" dirty="0">
                <a:solidFill>
                  <a:srgbClr val="0070C0"/>
                </a:solidFill>
              </a:rPr>
              <a:t>ex-situ tape </a:t>
            </a:r>
            <a:r>
              <a:rPr lang="en-US" sz="2300" dirty="0"/>
              <a:t>available </a:t>
            </a:r>
            <a:r>
              <a:rPr lang="en-US" sz="2300" b="1" dirty="0">
                <a:solidFill>
                  <a:srgbClr val="0070C0"/>
                </a:solidFill>
              </a:rPr>
              <a:t>before launching the R&amp;D for HL-LHC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/>
              <a:t>High powder density achieved through uniaxial pressure and flat rolling. 12 filaments in Ni matrix and Fe/Cu core </a:t>
            </a:r>
            <a:endParaRPr lang="en-GB" sz="23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B60415-7351-4E86-875E-7F80273AD8F0}"/>
              </a:ext>
            </a:extLst>
          </p:cNvPr>
          <p:cNvSpPr txBox="1"/>
          <p:nvPr/>
        </p:nvSpPr>
        <p:spPr>
          <a:xfrm>
            <a:off x="2789401" y="2328594"/>
            <a:ext cx="9402599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300" b="1" dirty="0">
                <a:solidFill>
                  <a:srgbClr val="0070C0"/>
                </a:solidFill>
              </a:rPr>
              <a:t>Intermediate MgB</a:t>
            </a:r>
            <a:r>
              <a:rPr lang="en-GB" sz="2300" b="1" baseline="-25000" dirty="0">
                <a:solidFill>
                  <a:srgbClr val="0070C0"/>
                </a:solidFill>
              </a:rPr>
              <a:t>2</a:t>
            </a:r>
            <a:r>
              <a:rPr lang="en-GB" sz="2300" b="1" dirty="0">
                <a:solidFill>
                  <a:srgbClr val="0070C0"/>
                </a:solidFill>
              </a:rPr>
              <a:t> ex-situ wire layouts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b="1" dirty="0"/>
              <a:t>Octagonal wire:</a:t>
            </a:r>
            <a:r>
              <a:rPr lang="en-GB" sz="2300" dirty="0"/>
              <a:t> Ni matrix, Cu stabilizer at the centre (a)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b="1" dirty="0"/>
              <a:t>Quasi-square wires:</a:t>
            </a:r>
            <a:r>
              <a:rPr lang="en-GB" sz="2300" dirty="0"/>
              <a:t> Monel</a:t>
            </a:r>
            <a:r>
              <a:rPr lang="en-GB" sz="2400" dirty="0"/>
              <a:t>®</a:t>
            </a:r>
            <a:r>
              <a:rPr lang="en-GB" sz="2300" dirty="0"/>
              <a:t> matrix, Ni barrier around the filaments (b)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300" b="1" dirty="0">
                <a:solidFill>
                  <a:schemeClr val="accent2"/>
                </a:solidFill>
              </a:rPr>
              <a:t>Round wire:</a:t>
            </a:r>
            <a:r>
              <a:rPr lang="en-GB" sz="2300" dirty="0">
                <a:solidFill>
                  <a:schemeClr val="accent2"/>
                </a:solidFill>
              </a:rPr>
              <a:t> Monel® matrix, Ni barrier </a:t>
            </a:r>
            <a:r>
              <a:rPr lang="en-GB" sz="2300" dirty="0"/>
              <a:t>(c)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ACAF55-4EF8-5900-589D-8A1F98564BCF}"/>
              </a:ext>
            </a:extLst>
          </p:cNvPr>
          <p:cNvSpPr txBox="1"/>
          <p:nvPr/>
        </p:nvSpPr>
        <p:spPr>
          <a:xfrm>
            <a:off x="2789401" y="4049557"/>
            <a:ext cx="9402599" cy="2908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300" b="1" dirty="0">
                <a:solidFill>
                  <a:srgbClr val="0070C0"/>
                </a:solidFill>
              </a:rPr>
              <a:t>Final multi-filamentary MgB</a:t>
            </a:r>
            <a:r>
              <a:rPr lang="en-GB" sz="2300" b="1" baseline="-25000" dirty="0">
                <a:solidFill>
                  <a:srgbClr val="0070C0"/>
                </a:solidFill>
              </a:rPr>
              <a:t>2</a:t>
            </a:r>
            <a:r>
              <a:rPr lang="en-GB" sz="2300" b="1" dirty="0">
                <a:solidFill>
                  <a:srgbClr val="0070C0"/>
                </a:solidFill>
              </a:rPr>
              <a:t> ex-situ wire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/>
              <a:t>Alternating wire drawing and groove rolling to increase powder packing density, improve microstructure, and obtain regular multifilament cross-sections. </a:t>
            </a:r>
            <a:r>
              <a:rPr lang="en-GB" sz="2300" b="1" dirty="0"/>
              <a:t>Explored 12, 19, 30 and 37 filament configurations with twist pitches ranging from 30 to 300 mm. 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300" b="1" dirty="0">
                <a:solidFill>
                  <a:schemeClr val="accent2"/>
                </a:solidFill>
              </a:rPr>
              <a:t>Final wire</a:t>
            </a:r>
            <a:r>
              <a:rPr lang="en-GB" sz="2300" dirty="0">
                <a:solidFill>
                  <a:schemeClr val="accent2"/>
                </a:solidFill>
              </a:rPr>
              <a:t>: </a:t>
            </a:r>
            <a:r>
              <a:rPr lang="en-GB" sz="2300" b="1" dirty="0">
                <a:solidFill>
                  <a:schemeClr val="accent2"/>
                </a:solidFill>
                <a:sym typeface="Symbol" panose="05050102010706020507" pitchFamily="18" charset="2"/>
              </a:rPr>
              <a:t> = 0.995</a:t>
            </a:r>
            <a:r>
              <a:rPr lang="en-GB" dirty="0">
                <a:solidFill>
                  <a:schemeClr val="accent2"/>
                </a:solidFill>
                <a:sym typeface="Symbol" panose="05050102010706020507" pitchFamily="18" charset="2"/>
              </a:rPr>
              <a:t> </a:t>
            </a:r>
            <a:r>
              <a:rPr lang="en-GB" sz="2300" dirty="0">
                <a:solidFill>
                  <a:schemeClr val="accent2"/>
                </a:solidFill>
                <a:sym typeface="Symbol" panose="05050102010706020507" pitchFamily="18" charset="2"/>
              </a:rPr>
              <a:t>± 0.02 </a:t>
            </a:r>
            <a:r>
              <a:rPr lang="en-GB" sz="2300" b="1" dirty="0">
                <a:solidFill>
                  <a:schemeClr val="accent2"/>
                </a:solidFill>
                <a:sym typeface="Symbol" panose="05050102010706020507" pitchFamily="18" charset="2"/>
              </a:rPr>
              <a:t>mm</a:t>
            </a:r>
            <a:r>
              <a:rPr lang="en-GB" sz="2300" dirty="0">
                <a:solidFill>
                  <a:schemeClr val="accent2"/>
                </a:solidFill>
                <a:sym typeface="Symbol" panose="05050102010706020507" pitchFamily="18" charset="2"/>
              </a:rPr>
              <a:t>, </a:t>
            </a:r>
            <a:r>
              <a:rPr lang="en-GB" sz="2300" b="1" dirty="0">
                <a:solidFill>
                  <a:schemeClr val="accent2"/>
                </a:solidFill>
                <a:sym typeface="Symbol" panose="05050102010706020507" pitchFamily="18" charset="2"/>
              </a:rPr>
              <a:t>37 filaments </a:t>
            </a:r>
            <a:r>
              <a:rPr lang="en-GB" sz="2300" dirty="0">
                <a:solidFill>
                  <a:schemeClr val="accent2"/>
                </a:solidFill>
                <a:sym typeface="Symbol" panose="05050102010706020507" pitchFamily="18" charset="2"/>
              </a:rPr>
              <a:t>(</a:t>
            </a:r>
            <a:r>
              <a:rPr lang="en-GB" sz="2300" baseline="-25000" dirty="0" err="1">
                <a:solidFill>
                  <a:schemeClr val="accent2"/>
                </a:solidFill>
                <a:sym typeface="Symbol" panose="05050102010706020507" pitchFamily="18" charset="2"/>
              </a:rPr>
              <a:t>eq</a:t>
            </a:r>
            <a:r>
              <a:rPr lang="en-GB" sz="2300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GB" sz="23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≤</a:t>
            </a:r>
            <a:r>
              <a:rPr lang="en-GB" sz="2300" dirty="0">
                <a:solidFill>
                  <a:schemeClr val="accent2"/>
                </a:solidFill>
                <a:sym typeface="Symbol" panose="05050102010706020507" pitchFamily="18" charset="2"/>
              </a:rPr>
              <a:t> 60 m)</a:t>
            </a:r>
          </a:p>
          <a:p>
            <a:pPr>
              <a:tabLst>
                <a:tab pos="357188" algn="l"/>
              </a:tabLst>
            </a:pPr>
            <a:r>
              <a:rPr lang="en-GB" sz="2300" dirty="0">
                <a:solidFill>
                  <a:schemeClr val="accent2"/>
                </a:solidFill>
                <a:sym typeface="Symbol" panose="05050102010706020507" pitchFamily="18" charset="2"/>
              </a:rPr>
              <a:t>	</a:t>
            </a:r>
            <a:r>
              <a:rPr lang="en-GB" sz="2300" b="1" dirty="0">
                <a:solidFill>
                  <a:schemeClr val="accent2"/>
                </a:solidFill>
                <a:sym typeface="Symbol" panose="05050102010706020507" pitchFamily="18" charset="2"/>
              </a:rPr>
              <a:t>Twist pitch: </a:t>
            </a:r>
            <a:r>
              <a:rPr lang="en-GB" sz="23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85  15 mm </a:t>
            </a:r>
            <a:endParaRPr lang="en-GB" sz="2300" b="1" dirty="0">
              <a:solidFill>
                <a:schemeClr val="accent2"/>
              </a:solidFill>
            </a:endParaRPr>
          </a:p>
          <a:p>
            <a:r>
              <a:rPr lang="en-GB" sz="2200" dirty="0"/>
              <a:t>   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6B8E06A-8E09-F21F-4065-EC98853C9E3E}"/>
              </a:ext>
            </a:extLst>
          </p:cNvPr>
          <p:cNvGrpSpPr/>
          <p:nvPr/>
        </p:nvGrpSpPr>
        <p:grpSpPr>
          <a:xfrm>
            <a:off x="122327" y="2103565"/>
            <a:ext cx="2588092" cy="1959555"/>
            <a:chOff x="122327" y="2103565"/>
            <a:chExt cx="2588092" cy="195955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AD6F095-6B46-1F70-1FF7-F08D2C99B70C}"/>
                </a:ext>
              </a:extLst>
            </p:cNvPr>
            <p:cNvGrpSpPr/>
            <p:nvPr/>
          </p:nvGrpSpPr>
          <p:grpSpPr>
            <a:xfrm>
              <a:off x="135333" y="2103565"/>
              <a:ext cx="2575086" cy="1959555"/>
              <a:chOff x="224541" y="2237333"/>
              <a:chExt cx="2575086" cy="1959555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BE0721AD-F8F7-AB65-8302-F28198DAA34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61827" y="3412875"/>
                <a:ext cx="1560664" cy="784013"/>
                <a:chOff x="8621131" y="10478765"/>
                <a:chExt cx="4228054" cy="2123999"/>
              </a:xfrm>
            </p:grpSpPr>
            <p:pic>
              <p:nvPicPr>
                <p:cNvPr id="9" name="Picture 20">
                  <a:extLst>
                    <a:ext uri="{FF2B5EF4-FFF2-40B4-BE49-F238E27FC236}">
                      <a16:creationId xmlns:a16="http://schemas.microsoft.com/office/drawing/2014/main" id="{4BE9D6CD-4FBA-2F91-C9D6-17080CB4940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21131" y="10478765"/>
                  <a:ext cx="2067815" cy="2123999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" name="Picture 21">
                  <a:extLst>
                    <a:ext uri="{FF2B5EF4-FFF2-40B4-BE49-F238E27FC236}">
                      <a16:creationId xmlns:a16="http://schemas.microsoft.com/office/drawing/2014/main" id="{87D6B5CE-FB76-1A4D-7B55-AE34B242D6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772002" y="10478765"/>
                  <a:ext cx="2077183" cy="2123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DF4E2A4-15D7-6038-310D-F873097C7D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7349" y="2237333"/>
                <a:ext cx="765096" cy="22502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87756E4-C4E9-4DB8-30BD-B003857632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4541" y="2520413"/>
                <a:ext cx="2575086" cy="842755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BA018C0-6AF4-8530-D136-020B25F8C641}"/>
                  </a:ext>
                </a:extLst>
              </p:cNvPr>
              <p:cNvSpPr txBox="1"/>
              <p:nvPr/>
            </p:nvSpPr>
            <p:spPr>
              <a:xfrm>
                <a:off x="669045" y="3354134"/>
                <a:ext cx="3193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</a:rPr>
                  <a:t>b)</a:t>
                </a:r>
                <a:endParaRPr lang="en-GB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3D8558-BBDB-C8B3-FE7C-767BB1351DB1}"/>
                  </a:ext>
                </a:extLst>
              </p:cNvPr>
              <p:cNvSpPr txBox="1"/>
              <p:nvPr/>
            </p:nvSpPr>
            <p:spPr>
              <a:xfrm>
                <a:off x="1503171" y="3373095"/>
                <a:ext cx="3193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</a:rPr>
                  <a:t>b)</a:t>
                </a:r>
                <a:endParaRPr lang="en-GB" sz="12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B2B537D-29B8-BFAA-8710-0A053AD042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r="66992"/>
            <a:stretch>
              <a:fillRect/>
            </a:stretch>
          </p:blipFill>
          <p:spPr>
            <a:xfrm>
              <a:off x="122327" y="2378645"/>
              <a:ext cx="844224" cy="84275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A51C08D-0AAC-8E65-A76A-34E9A5035902}"/>
                </a:ext>
              </a:extLst>
            </p:cNvPr>
            <p:cNvSpPr txBox="1"/>
            <p:nvPr/>
          </p:nvSpPr>
          <p:spPr>
            <a:xfrm>
              <a:off x="709853" y="2361636"/>
              <a:ext cx="3145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a)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6D7E4E0-15C3-7C49-CC7D-778673F15880}"/>
              </a:ext>
            </a:extLst>
          </p:cNvPr>
          <p:cNvGrpSpPr/>
          <p:nvPr/>
        </p:nvGrpSpPr>
        <p:grpSpPr>
          <a:xfrm>
            <a:off x="1783926" y="3290500"/>
            <a:ext cx="869150" cy="693548"/>
            <a:chOff x="1783926" y="3290500"/>
            <a:chExt cx="869150" cy="69354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584B041-EBE2-FB42-2A96-6CA39143C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783926" y="3358178"/>
              <a:ext cx="836261" cy="62587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DACD726-E1E8-E106-3D80-BEFB5DC52CF7}"/>
                </a:ext>
              </a:extLst>
            </p:cNvPr>
            <p:cNvSpPr txBox="1"/>
            <p:nvPr/>
          </p:nvSpPr>
          <p:spPr>
            <a:xfrm>
              <a:off x="2338566" y="3290500"/>
              <a:ext cx="3145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c)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0B713CE-8340-A77D-720D-897CDAD5E5B4}"/>
              </a:ext>
            </a:extLst>
          </p:cNvPr>
          <p:cNvSpPr txBox="1"/>
          <p:nvPr/>
        </p:nvSpPr>
        <p:spPr>
          <a:xfrm>
            <a:off x="2436644" y="2361636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c)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288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7DFD7-267B-39FA-E281-563EB1776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4233" y="769829"/>
            <a:ext cx="7458911" cy="5842845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en-US" sz="2700" b="1" dirty="0">
                <a:solidFill>
                  <a:srgbClr val="0070C0"/>
                </a:solidFill>
              </a:rPr>
              <a:t>Ni </a:t>
            </a:r>
            <a:r>
              <a:rPr lang="en-US" sz="2700" dirty="0"/>
              <a:t>barrier</a:t>
            </a:r>
            <a:r>
              <a:rPr lang="en-US" sz="2700" dirty="0">
                <a:solidFill>
                  <a:srgbClr val="0070C0"/>
                </a:solidFill>
              </a:rPr>
              <a:t> </a:t>
            </a:r>
            <a:r>
              <a:rPr lang="en-US" sz="2700" dirty="0"/>
              <a:t>separated from MgB</a:t>
            </a:r>
            <a:r>
              <a:rPr lang="en-US" sz="2700" baseline="-25000" dirty="0"/>
              <a:t>2</a:t>
            </a:r>
            <a:r>
              <a:rPr lang="en-US" sz="2700" dirty="0"/>
              <a:t> with </a:t>
            </a:r>
            <a:r>
              <a:rPr lang="en-US" sz="2700" b="1" dirty="0">
                <a:solidFill>
                  <a:srgbClr val="0070C0"/>
                </a:solidFill>
              </a:rPr>
              <a:t>Nb</a:t>
            </a:r>
            <a:r>
              <a:rPr lang="en-US" sz="2700" dirty="0"/>
              <a:t>. </a:t>
            </a:r>
            <a:r>
              <a:rPr lang="en-US" sz="2700" b="1" dirty="0"/>
              <a:t>Intermetallic compounds </a:t>
            </a:r>
            <a:r>
              <a:rPr lang="en-US" sz="2700" dirty="0"/>
              <a:t>(MgNi</a:t>
            </a:r>
            <a:r>
              <a:rPr lang="en-US" sz="2700" baseline="-25000" dirty="0"/>
              <a:t>2</a:t>
            </a:r>
            <a:r>
              <a:rPr lang="en-US" sz="2700" dirty="0"/>
              <a:t>, Mg</a:t>
            </a:r>
            <a:r>
              <a:rPr lang="en-US" sz="2700" baseline="-25000" dirty="0"/>
              <a:t>2</a:t>
            </a:r>
            <a:r>
              <a:rPr lang="en-US" sz="2700" dirty="0"/>
              <a:t>Ni, and MgB</a:t>
            </a:r>
            <a:r>
              <a:rPr lang="en-US" sz="2700" baseline="-25000" dirty="0"/>
              <a:t>2</a:t>
            </a:r>
            <a:r>
              <a:rPr lang="en-US" sz="2700" dirty="0"/>
              <a:t>Ni</a:t>
            </a:r>
            <a:r>
              <a:rPr lang="en-US" sz="2700" baseline="-25000" dirty="0"/>
              <a:t>2.5</a:t>
            </a:r>
            <a:r>
              <a:rPr lang="en-US" sz="2700" dirty="0"/>
              <a:t>) formed during heat treatment </a:t>
            </a:r>
            <a:r>
              <a:rPr lang="en-GB" sz="2700" dirty="0"/>
              <a:t>lead to the formation of </a:t>
            </a:r>
            <a:r>
              <a:rPr lang="en-GB" sz="2700" b="1" dirty="0"/>
              <a:t>microcracks</a:t>
            </a:r>
            <a:r>
              <a:rPr lang="en-GB" sz="2700" dirty="0"/>
              <a:t> </a:t>
            </a:r>
            <a:r>
              <a:rPr lang="en-US" sz="2700" dirty="0"/>
              <a:t> compromising mechanical properties and electrical resistance of splices. Nb final thickness </a:t>
            </a:r>
            <a:r>
              <a:rPr lang="en-US" sz="2700" dirty="0">
                <a:sym typeface="Symbol" panose="05050102010706020507" pitchFamily="18" charset="2"/>
              </a:rPr>
              <a:t> </a:t>
            </a:r>
            <a:r>
              <a:rPr lang="en-US" sz="2700" b="1" dirty="0">
                <a:solidFill>
                  <a:schemeClr val="accent2"/>
                </a:solidFill>
              </a:rPr>
              <a:t>10 </a:t>
            </a:r>
            <a:r>
              <a:rPr lang="en-US" sz="2700" b="1" dirty="0">
                <a:solidFill>
                  <a:schemeClr val="accent2"/>
                </a:solidFill>
                <a:sym typeface="Symbol" panose="05050102010706020507" pitchFamily="18" charset="2"/>
              </a:rPr>
              <a:t>m</a:t>
            </a:r>
            <a:endParaRPr lang="en-US" sz="2700" b="1" dirty="0">
              <a:solidFill>
                <a:schemeClr val="accent2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700" b="1" dirty="0">
                <a:solidFill>
                  <a:srgbClr val="0070C0"/>
                </a:solidFill>
              </a:rPr>
              <a:t>Cu </a:t>
            </a:r>
            <a:r>
              <a:rPr lang="en-US" sz="2700" dirty="0"/>
              <a:t>stabilizer around the Monel</a:t>
            </a:r>
            <a:r>
              <a:rPr lang="en-US" sz="2700" baseline="30000" dirty="0">
                <a:sym typeface="Symbol" panose="05050102010706020507" pitchFamily="18" charset="2"/>
              </a:rPr>
              <a:t></a:t>
            </a:r>
            <a:r>
              <a:rPr lang="en-US" sz="2700" dirty="0"/>
              <a:t>: reduces hot-spot temperature and facilitates electrical splices.</a:t>
            </a:r>
            <a:r>
              <a:rPr lang="en-US" sz="2700" b="1" dirty="0">
                <a:solidFill>
                  <a:srgbClr val="0070C0"/>
                </a:solidFill>
              </a:rPr>
              <a:t>  Electrochemical</a:t>
            </a:r>
            <a:r>
              <a:rPr lang="en-US" sz="2700" dirty="0"/>
              <a:t> </a:t>
            </a:r>
            <a:r>
              <a:rPr lang="en-US" sz="2700" b="1" dirty="0">
                <a:solidFill>
                  <a:srgbClr val="0070C0"/>
                </a:solidFill>
              </a:rPr>
              <a:t>deposition </a:t>
            </a:r>
            <a:r>
              <a:rPr lang="en-US" sz="2700" dirty="0"/>
              <a:t>used as “post-processing” method. In-line process depositing</a:t>
            </a:r>
          </a:p>
          <a:p>
            <a:pPr marL="0" indent="0" defTabSz="179388">
              <a:spcBef>
                <a:spcPts val="0"/>
              </a:spcBef>
              <a:buClr>
                <a:schemeClr val="tx1"/>
              </a:buClr>
              <a:buNone/>
            </a:pPr>
            <a:r>
              <a:rPr lang="en-US" sz="2700" b="1" dirty="0">
                <a:solidFill>
                  <a:schemeClr val="accent2"/>
                </a:solidFill>
                <a:sym typeface="Symbol" panose="05050102010706020507" pitchFamily="18" charset="2"/>
              </a:rPr>
              <a:t>	 30 m of pure Cu </a:t>
            </a:r>
            <a:r>
              <a:rPr lang="en-US" sz="2700" dirty="0">
                <a:sym typeface="Symbol" panose="05050102010706020507" pitchFamily="18" charset="2"/>
              </a:rPr>
              <a:t>(</a:t>
            </a:r>
            <a:r>
              <a:rPr lang="en-US" sz="2700" b="1" dirty="0">
                <a:solidFill>
                  <a:schemeClr val="accent2"/>
                </a:solidFill>
                <a:sym typeface="Symbol" panose="05050102010706020507" pitchFamily="18" charset="2"/>
              </a:rPr>
              <a:t>RRR ≥ 100</a:t>
            </a:r>
            <a:r>
              <a:rPr lang="en-US" sz="2700" dirty="0">
                <a:sym typeface="Symbol" panose="05050102010706020507" pitchFamily="18" charset="2"/>
              </a:rPr>
              <a:t>) </a:t>
            </a:r>
            <a:endParaRPr lang="en-US" sz="2700" dirty="0"/>
          </a:p>
          <a:p>
            <a:pPr>
              <a:buClr>
                <a:schemeClr val="tx1"/>
              </a:buClr>
            </a:pPr>
            <a:r>
              <a:rPr lang="en-US" sz="2700" b="1" dirty="0">
                <a:solidFill>
                  <a:srgbClr val="0070C0"/>
                </a:solidFill>
              </a:rPr>
              <a:t>Electrochemical deposition </a:t>
            </a:r>
            <a:r>
              <a:rPr lang="en-US" sz="2700" dirty="0"/>
              <a:t>of</a:t>
            </a:r>
            <a:r>
              <a:rPr lang="en-US" sz="2700" b="1" dirty="0">
                <a:solidFill>
                  <a:srgbClr val="0070C0"/>
                </a:solidFill>
              </a:rPr>
              <a:t> Sn-Ag </a:t>
            </a:r>
            <a:r>
              <a:rPr lang="en-US" sz="2700" dirty="0"/>
              <a:t>alloy (Stay-Brite</a:t>
            </a:r>
            <a:r>
              <a:rPr lang="en-US" sz="2700" baseline="30000" dirty="0">
                <a:sym typeface="Symbol" panose="05050102010706020507" pitchFamily="18" charset="2"/>
              </a:rPr>
              <a:t> </a:t>
            </a:r>
            <a:r>
              <a:rPr lang="en-US" sz="2700" dirty="0">
                <a:sym typeface="Symbol" panose="05050102010706020507" pitchFamily="18" charset="2"/>
              </a:rPr>
              <a:t>, 96% Sn and 4% Ag</a:t>
            </a:r>
            <a:r>
              <a:rPr lang="en-US" sz="2700" dirty="0"/>
              <a:t>) onto the copper to avoid oxidation and ensure long term stability of inter-strand resistance in cables. </a:t>
            </a:r>
            <a:r>
              <a:rPr lang="en-GB" sz="2700" b="1" dirty="0"/>
              <a:t>Resilience to oxidation </a:t>
            </a:r>
            <a:r>
              <a:rPr lang="en-GB" sz="2700" dirty="0"/>
              <a:t>and </a:t>
            </a:r>
            <a:r>
              <a:rPr lang="en-GB" sz="2700" b="1" dirty="0"/>
              <a:t>good solderability </a:t>
            </a:r>
            <a:r>
              <a:rPr lang="en-GB" sz="2700" dirty="0"/>
              <a:t>– it facilitates electrical splices. Final thickness: </a:t>
            </a:r>
            <a:r>
              <a:rPr lang="en-GB" sz="2700" b="1" dirty="0">
                <a:solidFill>
                  <a:schemeClr val="accent2"/>
                </a:solidFill>
                <a:sym typeface="Symbol" panose="05050102010706020507" pitchFamily="18" charset="2"/>
              </a:rPr>
              <a:t> </a:t>
            </a:r>
            <a:r>
              <a:rPr lang="en-GB" sz="2700" b="1" dirty="0">
                <a:solidFill>
                  <a:schemeClr val="accent2"/>
                </a:solidFill>
              </a:rPr>
              <a:t>3 </a:t>
            </a:r>
            <a:r>
              <a:rPr lang="en-GB" sz="2700" b="1" dirty="0">
                <a:solidFill>
                  <a:schemeClr val="accent2"/>
                </a:solidFill>
                <a:sym typeface="Symbol" panose="05050102010706020507" pitchFamily="18" charset="2"/>
              </a:rPr>
              <a:t>m</a:t>
            </a:r>
            <a:endParaRPr lang="en-GB" sz="2700" b="1" dirty="0">
              <a:solidFill>
                <a:schemeClr val="accent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06DCC3A-F46E-BCBB-3066-78BC2488A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1198"/>
            <a:ext cx="10515600" cy="831027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Wire Composition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EE4A12-1F5F-160E-1A7E-374EFFC3CA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666" b="2311"/>
          <a:stretch>
            <a:fillRect/>
          </a:stretch>
        </p:blipFill>
        <p:spPr>
          <a:xfrm>
            <a:off x="7496979" y="2451534"/>
            <a:ext cx="4363734" cy="163922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A6E8C90-F28D-9768-C87D-9FCCAC75484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598"/>
          <a:stretch>
            <a:fillRect/>
          </a:stretch>
        </p:blipFill>
        <p:spPr>
          <a:xfrm>
            <a:off x="8554867" y="561858"/>
            <a:ext cx="2016489" cy="16673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2A0C64-2629-881E-B3AE-BB25D8741223}"/>
              </a:ext>
            </a:extLst>
          </p:cNvPr>
          <p:cNvSpPr txBox="1"/>
          <p:nvPr/>
        </p:nvSpPr>
        <p:spPr>
          <a:xfrm>
            <a:off x="7424678" y="5294891"/>
            <a:ext cx="2304943" cy="1388778"/>
          </a:xfrm>
          <a:prstGeom prst="rect">
            <a:avLst/>
          </a:prstGeom>
          <a:solidFill>
            <a:srgbClr val="00B0F0">
              <a:alpha val="53000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GB" sz="2200" dirty="0">
                <a:effectLst/>
                <a:latin typeface="+mj-lt"/>
                <a:ea typeface="Calibri" panose="020F0502020204030204" pitchFamily="34" charset="0"/>
              </a:rPr>
              <a:t>The thin (</a:t>
            </a:r>
            <a:r>
              <a:rPr lang="en-GB" sz="2200" dirty="0">
                <a:effectLst/>
                <a:latin typeface="+mj-lt"/>
                <a:ea typeface="Calibri" panose="020F0502020204030204" pitchFamily="34" charset="0"/>
                <a:sym typeface="Symbol" panose="05050102010706020507" pitchFamily="18" charset="2"/>
              </a:rPr>
              <a:t> 2 m)</a:t>
            </a:r>
            <a:r>
              <a:rPr lang="en-GB" sz="2200" dirty="0">
                <a:effectLst/>
                <a:latin typeface="+mj-lt"/>
                <a:ea typeface="Calibri" panose="020F0502020204030204" pitchFamily="34" charset="0"/>
              </a:rPr>
              <a:t> reaction layer at the Nb-Ni interface did not show</a:t>
            </a:r>
            <a:r>
              <a:rPr lang="en-GB" sz="2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GB" sz="2200" dirty="0">
                <a:effectLst/>
                <a:latin typeface="+mj-lt"/>
                <a:ea typeface="Calibri" panose="020F0502020204030204" pitchFamily="34" charset="0"/>
              </a:rPr>
              <a:t>brittleness</a:t>
            </a:r>
            <a:endParaRPr lang="en-GB" sz="22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7EA9CA-E652-4D37-CDCD-D0244FE461EC}"/>
              </a:ext>
            </a:extLst>
          </p:cNvPr>
          <p:cNvSpPr txBox="1"/>
          <p:nvPr/>
        </p:nvSpPr>
        <p:spPr>
          <a:xfrm>
            <a:off x="7390775" y="4090763"/>
            <a:ext cx="3035621" cy="875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GB" sz="2200" dirty="0">
                <a:effectLst/>
                <a:latin typeface="+mj-lt"/>
                <a:ea typeface="Calibri" panose="020F0502020204030204" pitchFamily="34" charset="0"/>
              </a:rPr>
              <a:t>Porosity and detachments in between MgB</a:t>
            </a:r>
            <a:r>
              <a:rPr lang="en-GB" sz="2200" baseline="-25000" dirty="0">
                <a:effectLst/>
                <a:latin typeface="+mj-lt"/>
                <a:ea typeface="Calibri" panose="020F0502020204030204" pitchFamily="34" charset="0"/>
              </a:rPr>
              <a:t>2</a:t>
            </a:r>
            <a:r>
              <a:rPr lang="en-GB" sz="2200" dirty="0">
                <a:effectLst/>
                <a:latin typeface="+mj-lt"/>
                <a:ea typeface="Calibri" panose="020F0502020204030204" pitchFamily="34" charset="0"/>
              </a:rPr>
              <a:t>-Ni reaction layers </a:t>
            </a:r>
            <a:endParaRPr lang="en-GB" sz="2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5633B5-83E6-2DBA-DC0D-AFF409B5D565}"/>
              </a:ext>
            </a:extLst>
          </p:cNvPr>
          <p:cNvSpPr txBox="1"/>
          <p:nvPr/>
        </p:nvSpPr>
        <p:spPr>
          <a:xfrm>
            <a:off x="8417368" y="2143445"/>
            <a:ext cx="21539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Nb barrier vs Ni</a:t>
            </a:r>
            <a:endParaRPr lang="en-GB" sz="22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B4573F-A4FA-E4CD-9F17-DB4E767A525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2071"/>
          <a:stretch>
            <a:fillRect/>
          </a:stretch>
        </p:blipFill>
        <p:spPr>
          <a:xfrm>
            <a:off x="9821393" y="5183300"/>
            <a:ext cx="1983565" cy="15003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74E22D-1222-A3FB-C3F7-B7391F3096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92493" y="4256037"/>
            <a:ext cx="1784297" cy="138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91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9E7705E-43F3-1FC9-9AC4-3AFE508AA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919"/>
            <a:ext cx="10515600" cy="831027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Reduction of Monel</a:t>
            </a:r>
            <a:r>
              <a:rPr lang="en-US" b="1" baseline="30000" dirty="0">
                <a:solidFill>
                  <a:schemeClr val="tx1">
                    <a:lumMod val="65000"/>
                    <a:lumOff val="35000"/>
                  </a:schemeClr>
                </a:solidFill>
                <a:sym typeface="Symbol" panose="05050102010706020507" pitchFamily="18" charset="2"/>
              </a:rPr>
              <a:t>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Thickness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0B361B-31B9-407B-2AAF-FE23BA09EB09}"/>
              </a:ext>
            </a:extLst>
          </p:cNvPr>
          <p:cNvGrpSpPr/>
          <p:nvPr/>
        </p:nvGrpSpPr>
        <p:grpSpPr>
          <a:xfrm>
            <a:off x="1663901" y="1088206"/>
            <a:ext cx="8797290" cy="2204682"/>
            <a:chOff x="1697355" y="1032450"/>
            <a:chExt cx="8797290" cy="220468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F3D3471-2F65-2C61-CD1A-16B460FF1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7355" y="1032450"/>
              <a:ext cx="8797290" cy="180457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5931A70-66B8-0DA4-F8B3-6F6E96A422C0}"/>
                </a:ext>
              </a:extLst>
            </p:cNvPr>
            <p:cNvSpPr txBox="1"/>
            <p:nvPr/>
          </p:nvSpPr>
          <p:spPr>
            <a:xfrm>
              <a:off x="1697355" y="2829149"/>
              <a:ext cx="21050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Initial thickness </a:t>
              </a:r>
              <a:endParaRPr lang="en-GB" sz="2000" b="1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2F62CED-B552-66A9-6289-EF881E77CCCA}"/>
                </a:ext>
              </a:extLst>
            </p:cNvPr>
            <p:cNvSpPr txBox="1"/>
            <p:nvPr/>
          </p:nvSpPr>
          <p:spPr>
            <a:xfrm>
              <a:off x="4713249" y="2837022"/>
              <a:ext cx="6190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-9%</a:t>
              </a:r>
              <a:endParaRPr lang="en-GB" sz="20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F0ED4DE-5CFA-9FA7-4AE8-ED46577E37D0}"/>
                </a:ext>
              </a:extLst>
            </p:cNvPr>
            <p:cNvSpPr txBox="1"/>
            <p:nvPr/>
          </p:nvSpPr>
          <p:spPr>
            <a:xfrm>
              <a:off x="6859673" y="2829149"/>
              <a:ext cx="7433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-16%</a:t>
              </a:r>
              <a:endParaRPr lang="en-GB" sz="2000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740ACEF-B659-95FC-B9F5-23F67ED75611}"/>
                </a:ext>
              </a:extLst>
            </p:cNvPr>
            <p:cNvSpPr txBox="1"/>
            <p:nvPr/>
          </p:nvSpPr>
          <p:spPr>
            <a:xfrm>
              <a:off x="8959199" y="2837022"/>
              <a:ext cx="7553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-35%</a:t>
              </a:r>
              <a:endParaRPr lang="en-GB" sz="2000" b="1" dirty="0"/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302FBD7-6499-BE14-F289-1BC38B0D2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097" y="3292888"/>
            <a:ext cx="11215805" cy="3190095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  <a:buClr>
                <a:schemeClr val="tx1"/>
              </a:buClr>
            </a:pPr>
            <a:r>
              <a:rPr lang="en-US" sz="2700" dirty="0"/>
              <a:t>Produced MgB</a:t>
            </a:r>
            <a:r>
              <a:rPr lang="en-US" sz="2700" baseline="-25000" dirty="0"/>
              <a:t>2</a:t>
            </a:r>
            <a:r>
              <a:rPr lang="en-US" sz="2700" dirty="0"/>
              <a:t> wires with </a:t>
            </a:r>
            <a:r>
              <a:rPr lang="en-US" sz="2700" b="1" dirty="0">
                <a:solidFill>
                  <a:srgbClr val="0070C0"/>
                </a:solidFill>
              </a:rPr>
              <a:t>Monel</a:t>
            </a:r>
            <a:r>
              <a:rPr lang="en-US" sz="27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</a:t>
            </a:r>
            <a:r>
              <a:rPr lang="en-US" sz="2700" b="1" dirty="0">
                <a:solidFill>
                  <a:srgbClr val="0070C0"/>
                </a:solidFill>
              </a:rPr>
              <a:t> thickness reduced </a:t>
            </a:r>
            <a:r>
              <a:rPr lang="en-US" sz="2700" b="1" dirty="0">
                <a:solidFill>
                  <a:schemeClr val="accent2"/>
                </a:solidFill>
              </a:rPr>
              <a:t>from</a:t>
            </a:r>
            <a:r>
              <a:rPr lang="en-US" sz="2700" b="1" dirty="0">
                <a:solidFill>
                  <a:srgbClr val="0070C0"/>
                </a:solidFill>
              </a:rPr>
              <a:t> </a:t>
            </a:r>
            <a:r>
              <a:rPr lang="en-US" sz="2700" dirty="0"/>
              <a:t>the original </a:t>
            </a:r>
            <a:r>
              <a:rPr lang="en-US" sz="2700" b="1" dirty="0">
                <a:solidFill>
                  <a:srgbClr val="0070C0"/>
                </a:solidFill>
                <a:sym typeface="Symbol" panose="05050102010706020507" pitchFamily="18" charset="2"/>
              </a:rPr>
              <a:t> 115 m </a:t>
            </a:r>
            <a:r>
              <a:rPr lang="en-US" sz="2700" b="1" dirty="0">
                <a:solidFill>
                  <a:schemeClr val="accent2"/>
                </a:solidFill>
                <a:sym typeface="Symbol" panose="05050102010706020507" pitchFamily="18" charset="2"/>
              </a:rPr>
              <a:t>to</a:t>
            </a:r>
            <a:r>
              <a:rPr lang="en-US" sz="2700" b="1" dirty="0">
                <a:solidFill>
                  <a:srgbClr val="0070C0"/>
                </a:solidFill>
                <a:sym typeface="Symbol" panose="05050102010706020507" pitchFamily="18" charset="2"/>
              </a:rPr>
              <a:t>  78 m</a:t>
            </a:r>
            <a:r>
              <a:rPr lang="en-US" sz="2700" dirty="0">
                <a:sym typeface="Symbol" panose="05050102010706020507" pitchFamily="18" charset="2"/>
              </a:rPr>
              <a:t>. Further thickness reduction ( 50 %) resulted in mechanical degradation of the wire during the fabrication process</a:t>
            </a:r>
          </a:p>
          <a:p>
            <a:pPr>
              <a:lnSpc>
                <a:spcPts val="2800"/>
              </a:lnSpc>
              <a:buClr>
                <a:schemeClr val="tx1"/>
              </a:buClr>
            </a:pPr>
            <a:r>
              <a:rPr lang="en-US" sz="2700" dirty="0">
                <a:sym typeface="Symbol" panose="05050102010706020507" pitchFamily="18" charset="2"/>
              </a:rPr>
              <a:t>Final Monel</a:t>
            </a:r>
            <a:r>
              <a:rPr lang="en-US" sz="2700" baseline="30000" dirty="0">
                <a:sym typeface="Symbol" panose="05050102010706020507" pitchFamily="18" charset="2"/>
              </a:rPr>
              <a:t></a:t>
            </a:r>
            <a:r>
              <a:rPr lang="en-US" sz="2700" dirty="0">
                <a:sym typeface="Symbol" panose="05050102010706020507" pitchFamily="18" charset="2"/>
              </a:rPr>
              <a:t> thickness: compromise with mechanical properties  </a:t>
            </a:r>
            <a:endParaRPr lang="en-US" sz="2700" dirty="0"/>
          </a:p>
          <a:p>
            <a:pPr>
              <a:lnSpc>
                <a:spcPts val="2800"/>
              </a:lnSpc>
              <a:buClr>
                <a:schemeClr val="tx1"/>
              </a:buClr>
            </a:pPr>
            <a:r>
              <a:rPr lang="en-US" sz="2700" b="1" dirty="0"/>
              <a:t>Filling factor </a:t>
            </a:r>
            <a:r>
              <a:rPr lang="en-US" sz="2700" dirty="0"/>
              <a:t>was</a:t>
            </a:r>
            <a:r>
              <a:rPr lang="en-US" sz="2700" b="1" dirty="0"/>
              <a:t> increased </a:t>
            </a:r>
            <a:r>
              <a:rPr lang="en-US" sz="2700" dirty="0"/>
              <a:t>from </a:t>
            </a:r>
            <a:r>
              <a:rPr lang="en-US" sz="2700" dirty="0">
                <a:sym typeface="Symbol" panose="05050102010706020507" pitchFamily="18" charset="2"/>
              </a:rPr>
              <a:t></a:t>
            </a:r>
            <a:r>
              <a:rPr lang="en-US" sz="2700" dirty="0"/>
              <a:t>16 % to </a:t>
            </a:r>
            <a:r>
              <a:rPr lang="en-US" sz="2700" dirty="0">
                <a:sym typeface="Symbol" panose="05050102010706020507" pitchFamily="18" charset="2"/>
              </a:rPr>
              <a:t></a:t>
            </a:r>
            <a:r>
              <a:rPr lang="en-US" sz="2700" dirty="0"/>
              <a:t>20 %</a:t>
            </a:r>
          </a:p>
          <a:p>
            <a:pPr>
              <a:lnSpc>
                <a:spcPts val="2800"/>
              </a:lnSpc>
              <a:buClr>
                <a:schemeClr val="tx1"/>
              </a:buClr>
            </a:pPr>
            <a:r>
              <a:rPr lang="en-US" sz="2700" b="1" dirty="0"/>
              <a:t>Splice resistance </a:t>
            </a:r>
            <a:r>
              <a:rPr lang="en-US" sz="2700" dirty="0"/>
              <a:t>was</a:t>
            </a:r>
            <a:r>
              <a:rPr lang="en-US" sz="2700" b="1" dirty="0"/>
              <a:t> reduced </a:t>
            </a:r>
            <a:r>
              <a:rPr lang="en-US" sz="2700" dirty="0"/>
              <a:t>by </a:t>
            </a:r>
            <a:r>
              <a:rPr lang="en-US" sz="2700" dirty="0">
                <a:sym typeface="Symbol" panose="05050102010706020507" pitchFamily="18" charset="2"/>
              </a:rPr>
              <a:t>35 %. This is an important optimization in view of the high current (up to 18 kA) splices in the MgB</a:t>
            </a:r>
            <a:r>
              <a:rPr lang="en-US" sz="2700" baseline="-25000" dirty="0">
                <a:sym typeface="Symbol" panose="05050102010706020507" pitchFamily="18" charset="2"/>
              </a:rPr>
              <a:t>2</a:t>
            </a:r>
            <a:r>
              <a:rPr lang="en-US" sz="2700" dirty="0">
                <a:sym typeface="Symbol" panose="05050102010706020507" pitchFamily="18" charset="2"/>
              </a:rPr>
              <a:t> cables of the Cold Powering System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3530409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3A5C5-8BFC-425F-EABD-C64288EC3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3" y="691376"/>
            <a:ext cx="11723649" cy="5921297"/>
          </a:xfrm>
        </p:spPr>
        <p:txBody>
          <a:bodyPr>
            <a:normAutofit fontScale="92500" lnSpcReduction="10000"/>
          </a:bodyPr>
          <a:lstStyle/>
          <a:p>
            <a:r>
              <a:rPr lang="en-GB" sz="2700" b="1" dirty="0"/>
              <a:t>Initially</a:t>
            </a:r>
            <a:r>
              <a:rPr lang="en-GB" sz="2700" dirty="0"/>
              <a:t> used typical amorphous B powder with a purity level of </a:t>
            </a:r>
            <a:r>
              <a:rPr lang="en-GB" sz="2700" b="1" dirty="0">
                <a:sym typeface="Symbol" panose="05050102010706020507" pitchFamily="18" charset="2"/>
              </a:rPr>
              <a:t> </a:t>
            </a:r>
            <a:r>
              <a:rPr lang="en-GB" sz="2700" b="1" dirty="0"/>
              <a:t>95 </a:t>
            </a:r>
            <a:r>
              <a:rPr lang="en-GB" sz="2700" b="1" dirty="0" err="1"/>
              <a:t>wt</a:t>
            </a:r>
            <a:r>
              <a:rPr lang="en-GB" sz="2700" b="1" dirty="0"/>
              <a:t>%. </a:t>
            </a:r>
            <a:r>
              <a:rPr lang="en-GB" sz="2700" dirty="0"/>
              <a:t>Oxide impurities (mainly B₂O₃) are largely responsible for MgO formation during </a:t>
            </a:r>
            <a:r>
              <a:rPr lang="en-GB" sz="2700" dirty="0" err="1"/>
              <a:t>MgB</a:t>
            </a:r>
            <a:r>
              <a:rPr lang="en-GB" sz="2700" dirty="0"/>
              <a:t>₂ reaction</a:t>
            </a:r>
          </a:p>
          <a:p>
            <a:r>
              <a:rPr lang="en-GB" sz="2700" dirty="0"/>
              <a:t>Implemented a </a:t>
            </a:r>
            <a:r>
              <a:rPr lang="en-GB" sz="2700" b="1" dirty="0">
                <a:solidFill>
                  <a:srgbClr val="0070C0"/>
                </a:solidFill>
              </a:rPr>
              <a:t>high purity </a:t>
            </a:r>
            <a:r>
              <a:rPr lang="en-GB" sz="2700" dirty="0"/>
              <a:t>(</a:t>
            </a:r>
            <a:r>
              <a:rPr lang="en-GB" sz="2700" b="1" dirty="0">
                <a:solidFill>
                  <a:srgbClr val="0070C0"/>
                </a:solidFill>
              </a:rPr>
              <a:t>99 </a:t>
            </a:r>
            <a:r>
              <a:rPr lang="en-GB" sz="2700" b="1" dirty="0" err="1">
                <a:solidFill>
                  <a:srgbClr val="0070C0"/>
                </a:solidFill>
              </a:rPr>
              <a:t>wt</a:t>
            </a:r>
            <a:r>
              <a:rPr lang="en-GB" sz="2700" b="1" dirty="0">
                <a:solidFill>
                  <a:srgbClr val="0070C0"/>
                </a:solidFill>
              </a:rPr>
              <a:t>%</a:t>
            </a:r>
            <a:r>
              <a:rPr lang="en-GB" sz="2700" b="1" dirty="0"/>
              <a:t> </a:t>
            </a:r>
            <a:r>
              <a:rPr lang="en-GB" sz="2700" dirty="0"/>
              <a:t>class range) amorphous </a:t>
            </a:r>
            <a:r>
              <a:rPr lang="en-GB" sz="2700" b="1" dirty="0">
                <a:solidFill>
                  <a:srgbClr val="0070C0"/>
                </a:solidFill>
              </a:rPr>
              <a:t>boron powder to improve grain boundary connectivity</a:t>
            </a:r>
            <a:r>
              <a:rPr lang="en-GB" sz="2700" b="1" dirty="0"/>
              <a:t>. </a:t>
            </a:r>
            <a:r>
              <a:rPr lang="en-GB" sz="2700" dirty="0"/>
              <a:t>Main goal: </a:t>
            </a:r>
            <a:r>
              <a:rPr lang="en-GB" sz="2700" b="1" dirty="0"/>
              <a:t>reduce MgO formation</a:t>
            </a:r>
            <a:r>
              <a:rPr lang="en-GB" sz="2700" dirty="0"/>
              <a:t>, which tends to form an insulating layer at the MgB</a:t>
            </a:r>
            <a:r>
              <a:rPr lang="en-GB" sz="2700" baseline="-25000" dirty="0"/>
              <a:t>2</a:t>
            </a:r>
            <a:r>
              <a:rPr lang="en-GB" sz="2700" dirty="0"/>
              <a:t> grain surface, resulting in a limitation of current flow and reduction of transport properties</a:t>
            </a:r>
          </a:p>
          <a:p>
            <a:r>
              <a:rPr lang="en-GB" sz="2700" dirty="0"/>
              <a:t>By using high purity boron powder, MgO content was reduced to a level below what is detectable by XRD (&lt; 1–3 </a:t>
            </a:r>
            <a:r>
              <a:rPr lang="en-GB" sz="2700" dirty="0" err="1"/>
              <a:t>wt</a:t>
            </a:r>
            <a:r>
              <a:rPr lang="en-GB" sz="2700" dirty="0"/>
              <a:t> %)</a:t>
            </a:r>
          </a:p>
          <a:p>
            <a:r>
              <a:rPr lang="en-GB" sz="2700" dirty="0"/>
              <a:t>Critical </a:t>
            </a:r>
            <a:r>
              <a:rPr lang="en-GB" sz="2700" b="1" dirty="0">
                <a:solidFill>
                  <a:schemeClr val="accent2"/>
                </a:solidFill>
              </a:rPr>
              <a:t>current density (</a:t>
            </a:r>
            <a:r>
              <a:rPr lang="en-GB" sz="2700" b="1" i="1" dirty="0" err="1">
                <a:solidFill>
                  <a:schemeClr val="accent2"/>
                </a:solidFill>
              </a:rPr>
              <a:t>J</a:t>
            </a:r>
            <a:r>
              <a:rPr lang="en-GB" sz="2700" b="1" i="1" baseline="-25000" dirty="0" err="1">
                <a:solidFill>
                  <a:schemeClr val="accent2"/>
                </a:solidFill>
              </a:rPr>
              <a:t>c</a:t>
            </a:r>
            <a:r>
              <a:rPr lang="en-GB" sz="2700" b="1" dirty="0">
                <a:solidFill>
                  <a:schemeClr val="accent2"/>
                </a:solidFill>
              </a:rPr>
              <a:t>) improved by up to </a:t>
            </a:r>
            <a:r>
              <a:rPr lang="en-GB" sz="2700" b="1" dirty="0">
                <a:solidFill>
                  <a:schemeClr val="accent2"/>
                </a:solidFill>
                <a:sym typeface="Symbol" panose="05050102010706020507" pitchFamily="18" charset="2"/>
              </a:rPr>
              <a:t>30 %</a:t>
            </a:r>
            <a:r>
              <a:rPr lang="en-GB" sz="2700" dirty="0">
                <a:sym typeface="Symbol" panose="05050102010706020507" pitchFamily="18" charset="2"/>
              </a:rPr>
              <a:t>.</a:t>
            </a:r>
            <a:r>
              <a:rPr lang="en-GB" sz="2700" b="1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GB" sz="2700" dirty="0">
                <a:sym typeface="Symbol" panose="05050102010706020507" pitchFamily="18" charset="2"/>
              </a:rPr>
              <a:t>Microstructural analysis revealed the absence of large agglomerates that may destroy the Nb barriers locally, like for lower purity powder. Je of the wire increased from  750 A/mm</a:t>
            </a:r>
            <a:r>
              <a:rPr lang="en-GB" sz="2700" baseline="30000" dirty="0">
                <a:sym typeface="Symbol" panose="05050102010706020507" pitchFamily="18" charset="2"/>
              </a:rPr>
              <a:t>2</a:t>
            </a:r>
            <a:r>
              <a:rPr lang="en-GB" sz="2700" dirty="0">
                <a:sym typeface="Symbol" panose="05050102010706020507" pitchFamily="18" charset="2"/>
              </a:rPr>
              <a:t> to 1150 A/mm</a:t>
            </a:r>
            <a:r>
              <a:rPr lang="en-GB" sz="2700" baseline="30000" dirty="0">
                <a:sym typeface="Symbol" panose="05050102010706020507" pitchFamily="18" charset="2"/>
              </a:rPr>
              <a:t>2</a:t>
            </a:r>
            <a:r>
              <a:rPr lang="en-GB" sz="2700" dirty="0">
                <a:sym typeface="Symbol" panose="05050102010706020507" pitchFamily="18" charset="2"/>
              </a:rPr>
              <a:t> at 4.3 K and  1 T</a:t>
            </a:r>
            <a:endParaRPr lang="en-GB" sz="2700" dirty="0"/>
          </a:p>
          <a:p>
            <a:r>
              <a:rPr lang="en-GB" sz="2700" b="1" dirty="0"/>
              <a:t>High purity B</a:t>
            </a:r>
            <a:r>
              <a:rPr lang="en-GB" sz="2700" dirty="0"/>
              <a:t> was </a:t>
            </a:r>
            <a:r>
              <a:rPr lang="en-GB" sz="2700" b="1" dirty="0"/>
              <a:t>adopted for the series wire</a:t>
            </a:r>
          </a:p>
          <a:p>
            <a:r>
              <a:rPr lang="en-US" sz="2700" b="1" dirty="0">
                <a:sym typeface="Symbol" panose="05050102010706020507" pitchFamily="18" charset="2"/>
              </a:rPr>
              <a:t>Carbon doped powders </a:t>
            </a:r>
            <a:r>
              <a:rPr lang="en-US" sz="2700" dirty="0">
                <a:sym typeface="Symbol" panose="05050102010706020507" pitchFamily="18" charset="2"/>
              </a:rPr>
              <a:t>were</a:t>
            </a:r>
            <a:r>
              <a:rPr lang="en-US" sz="2700" b="1" dirty="0">
                <a:sym typeface="Symbol" panose="05050102010706020507" pitchFamily="18" charset="2"/>
              </a:rPr>
              <a:t> </a:t>
            </a:r>
            <a:r>
              <a:rPr lang="en-US" sz="2700" dirty="0">
                <a:sym typeface="Symbol" panose="05050102010706020507" pitchFamily="18" charset="2"/>
              </a:rPr>
              <a:t>prepared and used to manufacture 37 filament MgB</a:t>
            </a:r>
            <a:r>
              <a:rPr lang="en-US" sz="2700" baseline="-25000" dirty="0">
                <a:sym typeface="Symbol" panose="05050102010706020507" pitchFamily="18" charset="2"/>
              </a:rPr>
              <a:t>2</a:t>
            </a:r>
            <a:r>
              <a:rPr lang="en-US" sz="2700" dirty="0">
                <a:sym typeface="Symbol" panose="05050102010706020507" pitchFamily="18" charset="2"/>
              </a:rPr>
              <a:t> round wires. The process was however not implemented in the series wire because </a:t>
            </a:r>
            <a:r>
              <a:rPr lang="en-US" sz="2700" b="1" dirty="0">
                <a:sym typeface="Symbol" panose="05050102010706020507" pitchFamily="18" charset="2"/>
              </a:rPr>
              <a:t>not effective </a:t>
            </a:r>
            <a:r>
              <a:rPr lang="en-GB" sz="2700" b="1" dirty="0">
                <a:sym typeface="Symbol" panose="05050102010706020507" pitchFamily="18" charset="2"/>
              </a:rPr>
              <a:t>in the relevant operating field range (&lt; 1 T)</a:t>
            </a:r>
            <a:endParaRPr lang="en-GB" sz="2700" b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673B739-913A-759E-9729-5EE6BB904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199289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Optimization of Boron Powder (1/2)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57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32C274-D01E-154E-2CBD-6D03F3902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9933" y="2573069"/>
            <a:ext cx="3835705" cy="174657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00D9B5B-94D6-A6E8-65A5-1E08A36DD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355" y="-313558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Optimization of Boron Powder (2/2)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49518D-BA35-2909-CB0B-355A23480C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6335" y="6430987"/>
            <a:ext cx="6059328" cy="3405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3EA7C60-8EC7-09DD-8E83-497398DDEE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7571" y="806536"/>
            <a:ext cx="4113823" cy="163399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FBF062-0E5F-B471-C5EE-BEA27BFE6B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25" y="970204"/>
            <a:ext cx="4922069" cy="16028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CB1BD07-EF2D-714D-1767-FB0C7398D8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2846" y="4609819"/>
            <a:ext cx="5999154" cy="167630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F5EC034-0452-99BE-ABEB-0642830667F1}"/>
              </a:ext>
            </a:extLst>
          </p:cNvPr>
          <p:cNvSpPr txBox="1"/>
          <p:nvPr/>
        </p:nvSpPr>
        <p:spPr>
          <a:xfrm>
            <a:off x="7646006" y="4303036"/>
            <a:ext cx="3092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Longitudinal cross section</a:t>
            </a:r>
            <a:endParaRPr lang="en-GB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A5E07A-53F9-1092-2D19-147544121359}"/>
              </a:ext>
            </a:extLst>
          </p:cNvPr>
          <p:cNvSpPr txBox="1"/>
          <p:nvPr/>
        </p:nvSpPr>
        <p:spPr>
          <a:xfrm>
            <a:off x="7789485" y="2251748"/>
            <a:ext cx="31756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Transverse cross section</a:t>
            </a:r>
            <a:endParaRPr lang="en-GB" sz="2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54FBBB-6713-87EE-4895-26AB74156148}"/>
              </a:ext>
            </a:extLst>
          </p:cNvPr>
          <p:cNvSpPr txBox="1"/>
          <p:nvPr/>
        </p:nvSpPr>
        <p:spPr>
          <a:xfrm>
            <a:off x="168810" y="4128399"/>
            <a:ext cx="57950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Ex-situ 2</a:t>
            </a:r>
            <a:r>
              <a:rPr lang="en-US" sz="2400" dirty="0"/>
              <a:t>: </a:t>
            </a:r>
            <a:r>
              <a:rPr lang="en-US" sz="2400" b="1" dirty="0">
                <a:solidFill>
                  <a:srgbClr val="0070C0"/>
                </a:solidFill>
              </a:rPr>
              <a:t>homogeneous</a:t>
            </a:r>
            <a:r>
              <a:rPr lang="en-US" sz="2400" dirty="0"/>
              <a:t> microstructure</a:t>
            </a:r>
          </a:p>
          <a:p>
            <a:r>
              <a:rPr lang="en-US" sz="2400" dirty="0"/>
              <a:t>with </a:t>
            </a:r>
            <a:r>
              <a:rPr lang="en-US" sz="2400" b="1" dirty="0"/>
              <a:t>smaller pore</a:t>
            </a:r>
            <a:r>
              <a:rPr lang="en-US" sz="2400" dirty="0"/>
              <a:t>, </a:t>
            </a:r>
            <a:r>
              <a:rPr lang="en-US" sz="2400" b="1" dirty="0"/>
              <a:t>consistently sized and distributed</a:t>
            </a:r>
            <a:r>
              <a:rPr lang="en-US" sz="2400" dirty="0"/>
              <a:t>. Pores </a:t>
            </a:r>
            <a:r>
              <a:rPr lang="en-GB" sz="2400" dirty="0"/>
              <a:t>form </a:t>
            </a:r>
            <a:r>
              <a:rPr lang="en-GB" sz="2400" b="1" dirty="0"/>
              <a:t>a uniform network with a consistent microstructure</a:t>
            </a:r>
            <a:r>
              <a:rPr lang="en-GB" sz="2400" dirty="0"/>
              <a:t> – </a:t>
            </a:r>
            <a:r>
              <a:rPr lang="en-GB" sz="2400" b="1" dirty="0"/>
              <a:t>suggesting an isotropic distribution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208EBD-2E37-87E4-81A4-DEAD708FF8CA}"/>
              </a:ext>
            </a:extLst>
          </p:cNvPr>
          <p:cNvSpPr txBox="1"/>
          <p:nvPr/>
        </p:nvSpPr>
        <p:spPr>
          <a:xfrm>
            <a:off x="222361" y="3259830"/>
            <a:ext cx="6638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400" b="1" dirty="0"/>
              <a:t>Comparison of microstructure and porosity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DA3B0E-3808-ADDD-2521-C192F0C60E39}"/>
              </a:ext>
            </a:extLst>
          </p:cNvPr>
          <p:cNvSpPr txBox="1"/>
          <p:nvPr/>
        </p:nvSpPr>
        <p:spPr>
          <a:xfrm>
            <a:off x="9019092" y="549441"/>
            <a:ext cx="23724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Pore size &lt;0.2–0.3 µm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949F20-0550-5DAA-B295-1B038DB65272}"/>
              </a:ext>
            </a:extLst>
          </p:cNvPr>
          <p:cNvSpPr txBox="1"/>
          <p:nvPr/>
        </p:nvSpPr>
        <p:spPr>
          <a:xfrm>
            <a:off x="6770478" y="524276"/>
            <a:ext cx="23724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Pore size </a:t>
            </a:r>
            <a:r>
              <a:rPr lang="en-GB" dirty="0">
                <a:sym typeface="Symbol" panose="05050102010706020507" pitchFamily="18" charset="2"/>
              </a:rPr>
              <a:t> </a:t>
            </a:r>
            <a:r>
              <a:rPr lang="en-GB" dirty="0"/>
              <a:t>0.5–1 µm</a:t>
            </a:r>
          </a:p>
        </p:txBody>
      </p:sp>
    </p:spTree>
    <p:extLst>
      <p:ext uri="{BB962C8B-B14F-4D97-AF65-F5344CB8AC3E}">
        <p14:creationId xmlns:p14="http://schemas.microsoft.com/office/powerpoint/2010/main" val="391689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A69C4B-4608-F570-D570-5FAE14520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356836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Filament Size and Twist Pitch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F1EA359-4B11-67FA-1C0F-017A1C335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242" y="631489"/>
            <a:ext cx="11541512" cy="4075834"/>
          </a:xfrm>
        </p:spPr>
        <p:txBody>
          <a:bodyPr>
            <a:normAutofit/>
          </a:bodyPr>
          <a:lstStyle/>
          <a:p>
            <a:r>
              <a:rPr lang="en-GB" sz="2700" dirty="0">
                <a:sym typeface="Symbol" panose="05050102010706020507" pitchFamily="18" charset="2"/>
              </a:rPr>
              <a:t>R&amp;D wires: </a:t>
            </a:r>
            <a:r>
              <a:rPr lang="en-GB" sz="2700" dirty="0" err="1">
                <a:sym typeface="Symbol" panose="05050102010706020507" pitchFamily="18" charset="2"/>
              </a:rPr>
              <a:t>Φ</a:t>
            </a:r>
            <a:r>
              <a:rPr lang="en-GB" sz="2700" baseline="-25000" dirty="0" err="1">
                <a:sym typeface="Symbol" panose="05050102010706020507" pitchFamily="18" charset="2"/>
              </a:rPr>
              <a:t>eq</a:t>
            </a:r>
            <a:r>
              <a:rPr lang="en-GB" sz="2700" dirty="0">
                <a:sym typeface="Symbol" panose="05050102010706020507" pitchFamily="18" charset="2"/>
              </a:rPr>
              <a:t> up to  130 </a:t>
            </a:r>
            <a:r>
              <a:rPr lang="en-GB" sz="2700" dirty="0" err="1">
                <a:sym typeface="Symbol" panose="05050102010706020507" pitchFamily="18" charset="2"/>
              </a:rPr>
              <a:t>μm</a:t>
            </a:r>
            <a:r>
              <a:rPr lang="en-GB" sz="2700" dirty="0">
                <a:sym typeface="Symbol" panose="05050102010706020507" pitchFamily="18" charset="2"/>
              </a:rPr>
              <a:t>. A 37-filament layout with </a:t>
            </a:r>
            <a:r>
              <a:rPr lang="en-GB" sz="2700" b="1" dirty="0" err="1">
                <a:solidFill>
                  <a:srgbClr val="0070C0"/>
                </a:solidFill>
                <a:sym typeface="Symbol" panose="05050102010706020507" pitchFamily="18" charset="2"/>
              </a:rPr>
              <a:t>Φ</a:t>
            </a:r>
            <a:r>
              <a:rPr lang="en-GB" sz="2700" b="1" baseline="-25000" dirty="0" err="1">
                <a:solidFill>
                  <a:srgbClr val="0070C0"/>
                </a:solidFill>
                <a:sym typeface="Symbol" panose="05050102010706020507" pitchFamily="18" charset="2"/>
              </a:rPr>
              <a:t>eq</a:t>
            </a:r>
            <a:r>
              <a:rPr lang="en-GB" sz="27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en-GB" sz="27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=</a:t>
            </a:r>
            <a:r>
              <a:rPr lang="en-GB" sz="2700" b="1" dirty="0">
                <a:solidFill>
                  <a:srgbClr val="0070C0"/>
                </a:solidFill>
                <a:sym typeface="Symbol" panose="05050102010706020507" pitchFamily="18" charset="2"/>
              </a:rPr>
              <a:t> 60 </a:t>
            </a:r>
            <a:r>
              <a:rPr lang="en-GB" sz="2700" b="1" dirty="0" err="1">
                <a:solidFill>
                  <a:srgbClr val="0070C0"/>
                </a:solidFill>
                <a:sym typeface="Symbol" panose="05050102010706020507" pitchFamily="18" charset="2"/>
              </a:rPr>
              <a:t>μm</a:t>
            </a:r>
            <a:r>
              <a:rPr lang="en-GB" sz="27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en-GB" sz="2700" dirty="0">
                <a:sym typeface="Symbol" panose="05050102010706020507" pitchFamily="18" charset="2"/>
              </a:rPr>
              <a:t>was developed to meet mechanical and electrical requirements. Smaller </a:t>
            </a:r>
            <a:r>
              <a:rPr lang="en-GB" sz="2700" baseline="-25000" dirty="0" err="1">
                <a:sym typeface="Symbol" panose="05050102010706020507" pitchFamily="18" charset="2"/>
              </a:rPr>
              <a:t>eq</a:t>
            </a:r>
            <a:r>
              <a:rPr lang="en-GB" sz="2700" dirty="0">
                <a:sym typeface="Symbol" panose="05050102010706020507" pitchFamily="18" charset="2"/>
              </a:rPr>
              <a:t> were not investigated</a:t>
            </a:r>
          </a:p>
          <a:p>
            <a:r>
              <a:rPr lang="en-GB" sz="2700" b="1" dirty="0">
                <a:sym typeface="Symbol" panose="05050102010706020507" pitchFamily="18" charset="2"/>
              </a:rPr>
              <a:t>Twist pitch (Tw) </a:t>
            </a:r>
            <a:r>
              <a:rPr lang="en-GB" sz="2700" dirty="0">
                <a:sym typeface="Symbol" panose="05050102010706020507" pitchFamily="18" charset="2"/>
              </a:rPr>
              <a:t>introduced during wire drawing to reduce AC losses during fast magnet discharge</a:t>
            </a:r>
            <a:r>
              <a:rPr lang="en-US" sz="2700" dirty="0">
                <a:sym typeface="Symbol" panose="05050102010706020507" pitchFamily="18" charset="2"/>
              </a:rPr>
              <a:t>. </a:t>
            </a:r>
            <a:r>
              <a:rPr lang="en-GB" sz="2700" dirty="0">
                <a:sym typeface="Symbol" panose="05050102010706020507" pitchFamily="18" charset="2"/>
              </a:rPr>
              <a:t>Wires were produced with </a:t>
            </a:r>
            <a:r>
              <a:rPr lang="en-GB" sz="2700" b="1" dirty="0">
                <a:sym typeface="Symbol" panose="05050102010706020507" pitchFamily="18" charset="2"/>
              </a:rPr>
              <a:t>twist pitches ranging from 30 mm to 300 mm</a:t>
            </a:r>
            <a:r>
              <a:rPr lang="en-GB" sz="2700" dirty="0">
                <a:sym typeface="Symbol" panose="05050102010706020507" pitchFamily="18" charset="2"/>
              </a:rPr>
              <a:t>: 300 mm, 150 mm, 75 mm and 30 mm. No significant degradation (&lt;20 % for the 30 mm pitch and not measurable for the other twist pitches) was observed over this wide range. The </a:t>
            </a:r>
            <a:r>
              <a:rPr lang="en-GB" sz="2700" b="1" dirty="0">
                <a:solidFill>
                  <a:schemeClr val="accent2"/>
                </a:solidFill>
                <a:sym typeface="Symbol" panose="05050102010706020507" pitchFamily="18" charset="2"/>
              </a:rPr>
              <a:t>CERN specification 85  15 mm </a:t>
            </a:r>
            <a:r>
              <a:rPr lang="en-GB" sz="2700" b="1" dirty="0">
                <a:sym typeface="Symbol" panose="05050102010706020507" pitchFamily="18" charset="2"/>
              </a:rPr>
              <a:t>was selected </a:t>
            </a:r>
            <a:r>
              <a:rPr lang="en-GB" sz="2700" dirty="0">
                <a:sym typeface="Symbol" panose="05050102010706020507" pitchFamily="18" charset="2"/>
              </a:rPr>
              <a:t>for the series production</a:t>
            </a:r>
            <a:endParaRPr lang="en-GB" sz="2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E933CE-94DE-8D46-AF10-9E19148BA01F}"/>
              </a:ext>
            </a:extLst>
          </p:cNvPr>
          <p:cNvSpPr txBox="1"/>
          <p:nvPr/>
        </p:nvSpPr>
        <p:spPr>
          <a:xfrm>
            <a:off x="710720" y="6226511"/>
            <a:ext cx="6577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SEM of MgB</a:t>
            </a:r>
            <a:r>
              <a:rPr lang="en-US" sz="2000" b="1" baseline="-25000" dirty="0"/>
              <a:t>2</a:t>
            </a:r>
            <a:r>
              <a:rPr lang="en-US" sz="2000" b="1" dirty="0"/>
              <a:t> wire with 1 mm diameter and 37 filaments</a:t>
            </a:r>
            <a:endParaRPr lang="en-GB" sz="2000" b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E45574-8AF5-0A1C-1E74-2064B52D6B21}"/>
              </a:ext>
            </a:extLst>
          </p:cNvPr>
          <p:cNvGrpSpPr/>
          <p:nvPr/>
        </p:nvGrpSpPr>
        <p:grpSpPr>
          <a:xfrm>
            <a:off x="859333" y="4125722"/>
            <a:ext cx="6280473" cy="2100789"/>
            <a:chOff x="2721587" y="4083205"/>
            <a:chExt cx="6280473" cy="210078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9342E21-7237-B1E8-CE05-92C79B5B6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21587" y="4412253"/>
              <a:ext cx="6280473" cy="177174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0602CE-05D7-2F55-E44D-CE051434EF43}"/>
                </a:ext>
              </a:extLst>
            </p:cNvPr>
            <p:cNvSpPr txBox="1"/>
            <p:nvPr/>
          </p:nvSpPr>
          <p:spPr>
            <a:xfrm>
              <a:off x="3100040" y="4111730"/>
              <a:ext cx="16231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Tw = 150 mm</a:t>
              </a:r>
              <a:endParaRPr lang="en-GB" sz="20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52CE71-E2E1-4AAC-55E2-23ED52958CF2}"/>
                </a:ext>
              </a:extLst>
            </p:cNvPr>
            <p:cNvSpPr txBox="1"/>
            <p:nvPr/>
          </p:nvSpPr>
          <p:spPr>
            <a:xfrm>
              <a:off x="5121139" y="4090360"/>
              <a:ext cx="14868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Tw = 75 mm</a:t>
              </a:r>
              <a:endParaRPr lang="en-GB" sz="20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C5B679F-7932-A1A7-2FA7-136B5572A531}"/>
                </a:ext>
              </a:extLst>
            </p:cNvPr>
            <p:cNvSpPr txBox="1"/>
            <p:nvPr/>
          </p:nvSpPr>
          <p:spPr>
            <a:xfrm>
              <a:off x="7061599" y="4083205"/>
              <a:ext cx="14868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Tw = 30 mm</a:t>
              </a:r>
              <a:endParaRPr lang="en-GB" sz="200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2F6A47D-86DE-BC41-37BB-26C80C57F18B}"/>
              </a:ext>
            </a:extLst>
          </p:cNvPr>
          <p:cNvSpPr txBox="1"/>
          <p:nvPr/>
        </p:nvSpPr>
        <p:spPr>
          <a:xfrm>
            <a:off x="7673897" y="4817420"/>
            <a:ext cx="3855396" cy="769441"/>
          </a:xfrm>
          <a:prstGeom prst="rect">
            <a:avLst/>
          </a:prstGeom>
          <a:solidFill>
            <a:schemeClr val="accent5">
              <a:lumMod val="40000"/>
              <a:lumOff val="60000"/>
              <a:alpha val="5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200" dirty="0"/>
              <a:t>Measured twist pitch of</a:t>
            </a:r>
          </a:p>
          <a:p>
            <a:r>
              <a:rPr lang="en-US" sz="2200" dirty="0"/>
              <a:t>series wire: 80 mm - 85 mm</a:t>
            </a:r>
          </a:p>
        </p:txBody>
      </p:sp>
    </p:spTree>
    <p:extLst>
      <p:ext uri="{BB962C8B-B14F-4D97-AF65-F5344CB8AC3E}">
        <p14:creationId xmlns:p14="http://schemas.microsoft.com/office/powerpoint/2010/main" val="478795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384BF40-0A77-9483-3B05-297A7A70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102"/>
            <a:ext cx="10515600" cy="831027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Qualification (1/2)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38F6AA-F5AC-B64B-5ED6-94F917F8A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955" y="1209789"/>
            <a:ext cx="2103533" cy="16732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DD03072-DA63-A1F3-6C0E-4567BCB825D9}"/>
              </a:ext>
            </a:extLst>
          </p:cNvPr>
          <p:cNvSpPr txBox="1"/>
          <p:nvPr/>
        </p:nvSpPr>
        <p:spPr>
          <a:xfrm>
            <a:off x="84065" y="5859558"/>
            <a:ext cx="37249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M. Sugano </a:t>
            </a:r>
            <a:r>
              <a:rPr lang="en-US" sz="1400" i="1" dirty="0"/>
              <a:t>et al.</a:t>
            </a:r>
            <a:r>
              <a:rPr lang="en-US" sz="1400" dirty="0"/>
              <a:t>, </a:t>
            </a:r>
          </a:p>
          <a:p>
            <a:r>
              <a:rPr lang="en-US" sz="1400" i="1" dirty="0"/>
              <a:t>IEEE Trans. Appl. </a:t>
            </a:r>
            <a:r>
              <a:rPr lang="en-US" sz="1400" i="1" dirty="0" err="1"/>
              <a:t>Supercond</a:t>
            </a:r>
            <a:r>
              <a:rPr lang="en-US" sz="1400" i="1" dirty="0"/>
              <a:t>.</a:t>
            </a:r>
            <a:r>
              <a:rPr lang="en-US" sz="1400" dirty="0"/>
              <a:t> </a:t>
            </a:r>
            <a:r>
              <a:rPr lang="en-US" sz="1400" b="1" dirty="0"/>
              <a:t>22</a:t>
            </a:r>
            <a:r>
              <a:rPr lang="en-US" sz="1400" dirty="0"/>
              <a:t> (3) 4801004  (2015)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E0B56F-C4CA-8B1C-F49C-5AD90DFD50F0}"/>
              </a:ext>
            </a:extLst>
          </p:cNvPr>
          <p:cNvSpPr txBox="1"/>
          <p:nvPr/>
        </p:nvSpPr>
        <p:spPr>
          <a:xfrm>
            <a:off x="674789" y="5471424"/>
            <a:ext cx="28573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E</a:t>
            </a:r>
            <a:r>
              <a:rPr lang="en-US" sz="2200" b="1" baseline="-25000" dirty="0">
                <a:solidFill>
                  <a:srgbClr val="0070C0"/>
                </a:solidFill>
              </a:rPr>
              <a:t>MgB2 filaments </a:t>
            </a:r>
            <a:r>
              <a:rPr 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 97 </a:t>
            </a:r>
            <a:r>
              <a:rPr lang="en-US" sz="2200" b="1" dirty="0" err="1">
                <a:solidFill>
                  <a:srgbClr val="0070C0"/>
                </a:solidFill>
                <a:sym typeface="Symbol" panose="05050102010706020507" pitchFamily="18" charset="2"/>
              </a:rPr>
              <a:t>GPa</a:t>
            </a:r>
            <a:r>
              <a:rPr 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endParaRPr lang="en-GB" sz="2200" b="1" dirty="0">
              <a:solidFill>
                <a:srgbClr val="0070C0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D3A1B1B-8778-3463-F7CD-1BB2259B9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618" y="5722269"/>
            <a:ext cx="5184080" cy="77315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0E89441-7447-7FAE-FAC6-A79C77D5365B}"/>
              </a:ext>
            </a:extLst>
          </p:cNvPr>
          <p:cNvSpPr txBox="1"/>
          <p:nvPr/>
        </p:nvSpPr>
        <p:spPr>
          <a:xfrm>
            <a:off x="8718613" y="5846420"/>
            <a:ext cx="3473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K. Konstantopoulou </a:t>
            </a:r>
            <a:r>
              <a:rPr lang="en-US" sz="1400" i="1" dirty="0"/>
              <a:t>et al.</a:t>
            </a:r>
            <a:r>
              <a:rPr lang="en-US" sz="1400" dirty="0"/>
              <a:t>, </a:t>
            </a:r>
            <a:br>
              <a:rPr lang="en-US" sz="1400" dirty="0"/>
            </a:br>
            <a:r>
              <a:rPr lang="en-US" sz="1400" i="1" dirty="0" err="1"/>
              <a:t>Supercond</a:t>
            </a:r>
            <a:r>
              <a:rPr lang="en-US" sz="1400" i="1" dirty="0"/>
              <a:t>. Sci. Technol.</a:t>
            </a:r>
            <a:r>
              <a:rPr lang="en-US" sz="1400" dirty="0"/>
              <a:t> </a:t>
            </a:r>
            <a:r>
              <a:rPr lang="en-US" sz="1400" b="1" dirty="0"/>
              <a:t>29</a:t>
            </a:r>
            <a:r>
              <a:rPr lang="en-US" sz="1400" dirty="0"/>
              <a:t> 084005 (2016)</a:t>
            </a:r>
            <a:endParaRPr lang="en-GB" sz="1400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076D23D-8E59-4C1B-1ED5-E1611D8CF926}"/>
              </a:ext>
            </a:extLst>
          </p:cNvPr>
          <p:cNvGrpSpPr/>
          <p:nvPr/>
        </p:nvGrpSpPr>
        <p:grpSpPr>
          <a:xfrm>
            <a:off x="618437" y="2850414"/>
            <a:ext cx="2904022" cy="2726829"/>
            <a:chOff x="628152" y="2684045"/>
            <a:chExt cx="2904022" cy="272682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E3E9349-D5A8-2AD8-73C9-91D63B66DA0E}"/>
                </a:ext>
              </a:extLst>
            </p:cNvPr>
            <p:cNvGrpSpPr/>
            <p:nvPr/>
          </p:nvGrpSpPr>
          <p:grpSpPr>
            <a:xfrm>
              <a:off x="628152" y="2684045"/>
              <a:ext cx="2904022" cy="2726829"/>
              <a:chOff x="647464" y="2791767"/>
              <a:chExt cx="2904022" cy="272682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0057E15-A90D-3A4C-BD2F-212B1C3D29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3668"/>
              <a:stretch>
                <a:fillRect/>
              </a:stretch>
            </p:blipFill>
            <p:spPr>
              <a:xfrm>
                <a:off x="647464" y="3039051"/>
                <a:ext cx="2904022" cy="2479545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CDCEA4D-79F0-821E-7E58-6B5609595866}"/>
                  </a:ext>
                </a:extLst>
              </p:cNvPr>
              <p:cNvSpPr txBox="1"/>
              <p:nvPr/>
            </p:nvSpPr>
            <p:spPr>
              <a:xfrm>
                <a:off x="1048503" y="2791767"/>
                <a:ext cx="22704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/>
                  <a:t>Tensile tests at RT</a:t>
                </a:r>
                <a:endParaRPr lang="en-GB" sz="2000" b="1" dirty="0"/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FE92F0B-0A33-F81C-090C-C53E6718839C}"/>
                </a:ext>
              </a:extLst>
            </p:cNvPr>
            <p:cNvSpPr txBox="1"/>
            <p:nvPr/>
          </p:nvSpPr>
          <p:spPr>
            <a:xfrm>
              <a:off x="1630941" y="4405125"/>
              <a:ext cx="16079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Room Temperature</a:t>
              </a:r>
              <a:endParaRPr lang="en-GB" b="1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39DB88D-3747-37CE-A138-8F2B5EA0C141}"/>
              </a:ext>
            </a:extLst>
          </p:cNvPr>
          <p:cNvSpPr txBox="1"/>
          <p:nvPr/>
        </p:nvSpPr>
        <p:spPr>
          <a:xfrm>
            <a:off x="5786491" y="749970"/>
            <a:ext cx="43955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Axial Tensile Tests on MgB</a:t>
            </a:r>
            <a:r>
              <a:rPr lang="en-US" sz="2200" b="1" baseline="-25000" dirty="0">
                <a:solidFill>
                  <a:srgbClr val="0070C0"/>
                </a:solidFill>
              </a:rPr>
              <a:t>2</a:t>
            </a:r>
            <a:r>
              <a:rPr lang="en-US" sz="2200" b="1" dirty="0">
                <a:solidFill>
                  <a:srgbClr val="0070C0"/>
                </a:solidFill>
              </a:rPr>
              <a:t> Wires</a:t>
            </a:r>
            <a:endParaRPr lang="en-GB" sz="2200" b="1" dirty="0">
              <a:solidFill>
                <a:srgbClr val="0070C0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A0DB900-2B9F-6A25-C824-DA3BB396C9D8}"/>
              </a:ext>
            </a:extLst>
          </p:cNvPr>
          <p:cNvGrpSpPr/>
          <p:nvPr/>
        </p:nvGrpSpPr>
        <p:grpSpPr>
          <a:xfrm>
            <a:off x="7836076" y="1209789"/>
            <a:ext cx="4229100" cy="3514725"/>
            <a:chOff x="7887755" y="1208090"/>
            <a:chExt cx="4229100" cy="351472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58FA70AE-2F6D-6991-3530-B2F414054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87755" y="1208090"/>
              <a:ext cx="4229100" cy="3514725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74C8F34-CE50-185B-F196-EC785DD491CA}"/>
                </a:ext>
              </a:extLst>
            </p:cNvPr>
            <p:cNvSpPr txBox="1"/>
            <p:nvPr/>
          </p:nvSpPr>
          <p:spPr>
            <a:xfrm>
              <a:off x="10752882" y="1701412"/>
              <a:ext cx="1077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3 T, 4.2 K</a:t>
              </a:r>
              <a:endParaRPr lang="en-GB" b="1" dirty="0"/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4FD868D4-109D-8C6D-0BD8-467F45B0CB2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310"/>
          <a:stretch>
            <a:fillRect/>
          </a:stretch>
        </p:blipFill>
        <p:spPr>
          <a:xfrm>
            <a:off x="3490966" y="1135731"/>
            <a:ext cx="4591050" cy="3591713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E45031EF-BB57-F784-9FAD-D65E2AF69AD0}"/>
              </a:ext>
            </a:extLst>
          </p:cNvPr>
          <p:cNvSpPr txBox="1"/>
          <p:nvPr/>
        </p:nvSpPr>
        <p:spPr>
          <a:xfrm>
            <a:off x="5634056" y="1703111"/>
            <a:ext cx="21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Room Temperature</a:t>
            </a:r>
            <a:endParaRPr lang="en-GB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271FE18-C583-2E39-5124-4301783677E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8951"/>
          <a:stretch>
            <a:fillRect/>
          </a:stretch>
        </p:blipFill>
        <p:spPr>
          <a:xfrm>
            <a:off x="5069150" y="4796549"/>
            <a:ext cx="2391016" cy="773152"/>
          </a:xfrm>
          <a:prstGeom prst="rect">
            <a:avLst/>
          </a:prstGeom>
        </p:spPr>
      </p:pic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E5A5BE1D-D470-278E-772B-438B5770D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470313"/>
              </p:ext>
            </p:extLst>
          </p:nvPr>
        </p:nvGraphicFramePr>
        <p:xfrm>
          <a:off x="9350565" y="4792946"/>
          <a:ext cx="2003235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8163">
                  <a:extLst>
                    <a:ext uri="{9D8B030D-6E8A-4147-A177-3AD203B41FA5}">
                      <a16:colId xmlns:a16="http://schemas.microsoft.com/office/drawing/2014/main" val="2372547077"/>
                    </a:ext>
                  </a:extLst>
                </a:gridCol>
                <a:gridCol w="1025072">
                  <a:extLst>
                    <a:ext uri="{9D8B030D-6E8A-4147-A177-3AD203B41FA5}">
                      <a16:colId xmlns:a16="http://schemas.microsoft.com/office/drawing/2014/main" val="1691901845"/>
                    </a:ext>
                  </a:extLst>
                </a:gridCol>
              </a:tblGrid>
              <a:tr h="33890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ym typeface="Symbol" panose="05050102010706020507" pitchFamily="18" charset="2"/>
                        </a:rPr>
                        <a:t>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Ic</a:t>
                      </a:r>
                      <a:r>
                        <a:rPr lang="en-US" sz="2000" dirty="0"/>
                        <a:t>/Ic0</a:t>
                      </a:r>
                      <a:endParaRPr lang="en-GB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82143180"/>
                  </a:ext>
                </a:extLst>
              </a:tr>
              <a:tr h="3128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0.35%</a:t>
                      </a:r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0.05</a:t>
                      </a:r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83734612"/>
                  </a:ext>
                </a:extLst>
              </a:tr>
            </a:tbl>
          </a:graphicData>
        </a:graphic>
      </p:graphicFrame>
      <p:sp>
        <p:nvSpPr>
          <p:cNvPr id="62" name="Rectangle 61">
            <a:extLst>
              <a:ext uri="{FF2B5EF4-FFF2-40B4-BE49-F238E27FC236}">
                <a16:creationId xmlns:a16="http://schemas.microsoft.com/office/drawing/2014/main" id="{51868C9E-2D5B-CC0D-E818-611A6B6D2138}"/>
              </a:ext>
            </a:extLst>
          </p:cNvPr>
          <p:cNvSpPr/>
          <p:nvPr/>
        </p:nvSpPr>
        <p:spPr>
          <a:xfrm>
            <a:off x="9065941" y="4724514"/>
            <a:ext cx="2507622" cy="923697"/>
          </a:xfrm>
          <a:prstGeom prst="rect">
            <a:avLst/>
          </a:prstGeom>
          <a:solidFill>
            <a:srgbClr val="00B0F0">
              <a:alpha val="28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FC5DAA5-E98D-6720-DE61-BD921C22B9A9}"/>
              </a:ext>
            </a:extLst>
          </p:cNvPr>
          <p:cNvSpPr/>
          <p:nvPr/>
        </p:nvSpPr>
        <p:spPr>
          <a:xfrm>
            <a:off x="4952544" y="4746512"/>
            <a:ext cx="2507622" cy="923697"/>
          </a:xfrm>
          <a:prstGeom prst="rect">
            <a:avLst/>
          </a:prstGeom>
          <a:solidFill>
            <a:srgbClr val="00B0F0">
              <a:alpha val="28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868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9500C6A-7C9E-9E2C-8A2E-692FF37C3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919"/>
            <a:ext cx="10515600" cy="831027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Qualification (2/2)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F2AC9E-35D6-73C4-278D-D36F926B1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69" y="1649111"/>
            <a:ext cx="2018533" cy="23818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890D74-0AC7-A7DE-F7DC-FD6662113600}"/>
              </a:ext>
            </a:extLst>
          </p:cNvPr>
          <p:cNvSpPr txBox="1"/>
          <p:nvPr/>
        </p:nvSpPr>
        <p:spPr>
          <a:xfrm>
            <a:off x="266858" y="1072004"/>
            <a:ext cx="2719014" cy="400110"/>
          </a:xfrm>
          <a:prstGeom prst="rect">
            <a:avLst/>
          </a:prstGeom>
          <a:solidFill>
            <a:srgbClr val="00B0F0">
              <a:alpha val="36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Specified Rb </a:t>
            </a:r>
            <a:r>
              <a:rPr lang="en-US" sz="2000" dirty="0">
                <a:sym typeface="Symbol" panose="05050102010706020507" pitchFamily="18" charset="2"/>
              </a:rPr>
              <a:t> 100 mm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5DA45-CE7D-6CF8-2DED-DBB7AB9BB59D}"/>
              </a:ext>
            </a:extLst>
          </p:cNvPr>
          <p:cNvSpPr txBox="1"/>
          <p:nvPr/>
        </p:nvSpPr>
        <p:spPr>
          <a:xfrm>
            <a:off x="149675" y="4492989"/>
            <a:ext cx="3826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</a:t>
            </a:r>
            <a:r>
              <a:rPr lang="en-GB" baseline="-25000" dirty="0">
                <a:sym typeface="Symbol" panose="05050102010706020507" pitchFamily="18" charset="2"/>
              </a:rPr>
              <a:t>t</a:t>
            </a:r>
            <a:r>
              <a:rPr lang="en-GB" dirty="0">
                <a:sym typeface="Symbol" panose="05050102010706020507" pitchFamily="18" charset="2"/>
              </a:rPr>
              <a:t> = Tensile strain in MgB</a:t>
            </a:r>
            <a:r>
              <a:rPr lang="en-GB" baseline="-25000" dirty="0">
                <a:sym typeface="Symbol" panose="05050102010706020507" pitchFamily="18" charset="2"/>
              </a:rPr>
              <a:t>2</a:t>
            </a:r>
            <a:r>
              <a:rPr lang="en-GB" dirty="0">
                <a:sym typeface="Symbol" panose="05050102010706020507" pitchFamily="18" charset="2"/>
              </a:rPr>
              <a:t> filaments</a:t>
            </a:r>
          </a:p>
          <a:p>
            <a:r>
              <a:rPr lang="en-GB" dirty="0">
                <a:sym typeface="Symbol" panose="05050102010706020507" pitchFamily="18" charset="2"/>
              </a:rPr>
              <a:t>Rb = Bending radius of the MgB</a:t>
            </a:r>
            <a:r>
              <a:rPr lang="en-GB" baseline="-25000" dirty="0">
                <a:sym typeface="Symbol" panose="05050102010706020507" pitchFamily="18" charset="2"/>
              </a:rPr>
              <a:t>2</a:t>
            </a:r>
            <a:r>
              <a:rPr lang="en-GB" dirty="0">
                <a:sym typeface="Symbol" panose="05050102010706020507" pitchFamily="18" charset="2"/>
              </a:rPr>
              <a:t> wire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351BB6-BDC1-C19B-73E5-18047DA107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1120"/>
          <a:stretch>
            <a:fillRect/>
          </a:stretch>
        </p:blipFill>
        <p:spPr>
          <a:xfrm>
            <a:off x="4094435" y="1199227"/>
            <a:ext cx="3293725" cy="24128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19D930-02A4-D242-F4A5-B9D2C834E435}"/>
              </a:ext>
            </a:extLst>
          </p:cNvPr>
          <p:cNvSpPr txBox="1"/>
          <p:nvPr/>
        </p:nvSpPr>
        <p:spPr>
          <a:xfrm>
            <a:off x="266858" y="5945480"/>
            <a:ext cx="3473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K. Konstantopoulou </a:t>
            </a:r>
            <a:r>
              <a:rPr lang="en-US" sz="1400" i="1" dirty="0"/>
              <a:t>et al.</a:t>
            </a:r>
            <a:r>
              <a:rPr lang="en-US" sz="1400" dirty="0"/>
              <a:t>, </a:t>
            </a:r>
            <a:br>
              <a:rPr lang="en-US" sz="1400" dirty="0"/>
            </a:br>
            <a:r>
              <a:rPr lang="en-US" sz="1400" i="1" dirty="0" err="1"/>
              <a:t>Supercond</a:t>
            </a:r>
            <a:r>
              <a:rPr lang="en-US" sz="1400" i="1" dirty="0"/>
              <a:t>. Sci. Technol.</a:t>
            </a:r>
            <a:r>
              <a:rPr lang="en-US" sz="1400" dirty="0"/>
              <a:t> </a:t>
            </a:r>
            <a:r>
              <a:rPr lang="en-US" sz="1400" b="1" dirty="0"/>
              <a:t>29</a:t>
            </a:r>
            <a:r>
              <a:rPr lang="en-US" sz="1400" dirty="0"/>
              <a:t> 084005 (2016)</a:t>
            </a:r>
            <a:endParaRPr lang="en-GB" sz="14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CD0752D-76E7-3083-487D-6FC166604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0493" y="4202074"/>
            <a:ext cx="4457910" cy="163891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DC3867C-9C6A-2A40-C99C-B23B1875BD59}"/>
              </a:ext>
            </a:extLst>
          </p:cNvPr>
          <p:cNvGrpSpPr/>
          <p:nvPr/>
        </p:nvGrpSpPr>
        <p:grpSpPr>
          <a:xfrm>
            <a:off x="7931626" y="821328"/>
            <a:ext cx="4272649" cy="2993089"/>
            <a:chOff x="8282110" y="1377759"/>
            <a:chExt cx="3700779" cy="26618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A709445-5F14-2866-02D1-D3EDC4720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3201" y="1896891"/>
              <a:ext cx="3599688" cy="2142744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D788279-C8C3-04D8-390F-338C925AA6F8}"/>
                </a:ext>
              </a:extLst>
            </p:cNvPr>
            <p:cNvSpPr txBox="1"/>
            <p:nvPr/>
          </p:nvSpPr>
          <p:spPr>
            <a:xfrm>
              <a:off x="8282110" y="1575340"/>
              <a:ext cx="12660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5"/>
                  </a:solidFill>
                </a:rPr>
                <a:t>Industrialisation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67E6EBA-84FE-9558-B130-90E3E3408DA6}"/>
                </a:ext>
              </a:extLst>
            </p:cNvPr>
            <p:cNvCxnSpPr>
              <a:cxnSpLocks/>
            </p:cNvCxnSpPr>
            <p:nvPr/>
          </p:nvCxnSpPr>
          <p:spPr>
            <a:xfrm>
              <a:off x="9155234" y="1842613"/>
              <a:ext cx="342249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C13A797-62AD-0FB3-367F-8085844356CA}"/>
                </a:ext>
              </a:extLst>
            </p:cNvPr>
            <p:cNvSpPr txBox="1"/>
            <p:nvPr/>
          </p:nvSpPr>
          <p:spPr>
            <a:xfrm>
              <a:off x="9433839" y="1390674"/>
              <a:ext cx="9151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5"/>
                  </a:solidFill>
                </a:rPr>
                <a:t>Pilot </a:t>
              </a:r>
              <a:br>
                <a:rPr lang="en-GB" sz="1400" dirty="0">
                  <a:solidFill>
                    <a:schemeClr val="accent5"/>
                  </a:solidFill>
                </a:rPr>
              </a:br>
              <a:r>
                <a:rPr lang="en-GB" sz="1400" dirty="0">
                  <a:solidFill>
                    <a:schemeClr val="accent5"/>
                  </a:solidFill>
                </a:rPr>
                <a:t>production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E0F0898-CB37-7A3A-0638-59658816F5A1}"/>
                </a:ext>
              </a:extLst>
            </p:cNvPr>
            <p:cNvCxnSpPr>
              <a:cxnSpLocks/>
            </p:cNvCxnSpPr>
            <p:nvPr/>
          </p:nvCxnSpPr>
          <p:spPr>
            <a:xfrm>
              <a:off x="9497483" y="1842613"/>
              <a:ext cx="741094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79E4379-45EF-5DE5-EB04-DDDE70AE5536}"/>
                </a:ext>
              </a:extLst>
            </p:cNvPr>
            <p:cNvSpPr txBox="1"/>
            <p:nvPr/>
          </p:nvSpPr>
          <p:spPr>
            <a:xfrm>
              <a:off x="10408878" y="1377759"/>
              <a:ext cx="931207" cy="46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5"/>
                  </a:solidFill>
                </a:rPr>
                <a:t>Series</a:t>
              </a:r>
            </a:p>
            <a:p>
              <a:pPr algn="ctr"/>
              <a:r>
                <a:rPr lang="en-GB" sz="1400" dirty="0">
                  <a:solidFill>
                    <a:schemeClr val="accent5"/>
                  </a:solidFill>
                </a:rPr>
                <a:t> production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02CC484-676D-3AB1-6724-42FCC83FF8E7}"/>
                </a:ext>
              </a:extLst>
            </p:cNvPr>
            <p:cNvCxnSpPr>
              <a:cxnSpLocks/>
            </p:cNvCxnSpPr>
            <p:nvPr/>
          </p:nvCxnSpPr>
          <p:spPr>
            <a:xfrm>
              <a:off x="10238577" y="1842613"/>
              <a:ext cx="1454234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EDD6FE0-14B1-045B-011C-5204A121F042}"/>
                </a:ext>
              </a:extLst>
            </p:cNvPr>
            <p:cNvSpPr txBox="1"/>
            <p:nvPr/>
          </p:nvSpPr>
          <p:spPr>
            <a:xfrm>
              <a:off x="10511716" y="2040180"/>
              <a:ext cx="1301919" cy="259278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</p:spPr>
          <p:txBody>
            <a:bodyPr wrap="none" lIns="18000" tIns="7200" rIns="18000" bIns="720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All unit lengths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3CCFFC6-F9C6-3CC0-B64F-8C2DA0267056}"/>
              </a:ext>
            </a:extLst>
          </p:cNvPr>
          <p:cNvSpPr txBox="1"/>
          <p:nvPr/>
        </p:nvSpPr>
        <p:spPr>
          <a:xfrm>
            <a:off x="10015849" y="4347219"/>
            <a:ext cx="1817480" cy="291540"/>
          </a:xfrm>
          <a:prstGeom prst="rect">
            <a:avLst/>
          </a:prstGeom>
          <a:solidFill>
            <a:schemeClr val="accent5">
              <a:alpha val="50000"/>
            </a:schemeClr>
          </a:solidFill>
        </p:spPr>
        <p:txBody>
          <a:bodyPr wrap="none" lIns="18000" tIns="7200" rIns="18000" bIns="720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Shipment average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78C182F-BE53-3CE5-4E75-C70F2D96CEC8}"/>
              </a:ext>
            </a:extLst>
          </p:cNvPr>
          <p:cNvSpPr txBox="1"/>
          <p:nvPr/>
        </p:nvSpPr>
        <p:spPr>
          <a:xfrm>
            <a:off x="8233125" y="6054235"/>
            <a:ext cx="3790846" cy="36285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/>
              <a:t>Degradation of </a:t>
            </a:r>
            <a:r>
              <a:rPr lang="en-GB" sz="2200" b="1" i="1" dirty="0" err="1"/>
              <a:t>I</a:t>
            </a:r>
            <a:r>
              <a:rPr lang="en-GB" sz="2200" b="1" i="1" baseline="-25000" dirty="0" err="1"/>
              <a:t>c</a:t>
            </a:r>
            <a:r>
              <a:rPr lang="en-GB" sz="2200" b="1" dirty="0"/>
              <a:t> on bending</a:t>
            </a:r>
            <a:endParaRPr lang="en-GB" sz="2200" b="1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08195F-6B58-3FD0-7404-6D669DBE721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8341"/>
          <a:stretch>
            <a:fillRect/>
          </a:stretch>
        </p:blipFill>
        <p:spPr>
          <a:xfrm>
            <a:off x="4771471" y="3986615"/>
            <a:ext cx="2328976" cy="241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5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60787C1-9E70-2F03-2A66-4E19E44B3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779" y="-313164"/>
            <a:ext cx="11071304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Specification for Procurement of Series Wire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B761B17-D92F-0F0B-A63A-F031F434A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828658"/>
              </p:ext>
            </p:extLst>
          </p:nvPr>
        </p:nvGraphicFramePr>
        <p:xfrm>
          <a:off x="1420619" y="700165"/>
          <a:ext cx="917234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9664">
                  <a:extLst>
                    <a:ext uri="{9D8B030D-6E8A-4147-A177-3AD203B41FA5}">
                      <a16:colId xmlns:a16="http://schemas.microsoft.com/office/drawing/2014/main" val="3091616927"/>
                    </a:ext>
                  </a:extLst>
                </a:gridCol>
                <a:gridCol w="2712676">
                  <a:extLst>
                    <a:ext uri="{9D8B030D-6E8A-4147-A177-3AD203B41FA5}">
                      <a16:colId xmlns:a16="http://schemas.microsoft.com/office/drawing/2014/main" val="216413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861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Diameter of MgB</a:t>
                      </a:r>
                      <a:r>
                        <a:rPr lang="en-GB" sz="20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wire</a:t>
                      </a:r>
                      <a:endParaRPr lang="en-GB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(0.995 ± 0.020) mm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5119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Ovality of MgB</a:t>
                      </a:r>
                      <a:r>
                        <a:rPr lang="en-GB" sz="20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wire</a:t>
                      </a:r>
                      <a:endParaRPr lang="en-GB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≤ 0.015 mm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725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/>
                        <a:t>Diameter of superconducting filaments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≤ 60 µm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573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/>
                        <a:t>Filament twist pitch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(85 ± 15) mm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259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/>
                        <a:t>Filament twist direction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Right-handed screw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474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Critical current at </a:t>
                      </a:r>
                      <a:r>
                        <a:rPr lang="en-GB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K and 0.9 T</a:t>
                      </a:r>
                      <a:endParaRPr lang="en-GB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≥ 186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491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Critical current at </a:t>
                      </a:r>
                      <a:r>
                        <a:rPr lang="en-GB" sz="2000" b="1" dirty="0"/>
                        <a:t>25 K and 0.5 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≥ 320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338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Critical current at </a:t>
                      </a:r>
                      <a:r>
                        <a:rPr lang="en-GB" sz="2000" b="1" dirty="0"/>
                        <a:t>20 K and 0.5 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≥ 480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4171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Bending radius (after final heat treatment)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≤ 100 mm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036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Critical tensile strain at room temperature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≥ 0.28 %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8197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Copper fraction of the wire total cross section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≥ 12 %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215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/>
                        <a:t>Stay Brite® on copper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(30 ± 5) µm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43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RRR of copper stabilizer (293 K and 40 K)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≥ 100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049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i="1" dirty="0"/>
                        <a:t>n-value</a:t>
                      </a:r>
                      <a:r>
                        <a:rPr lang="en-GB" sz="2000" dirty="0"/>
                        <a:t>  @ 25 K and 0.9 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≥ 20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66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2625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C7A1171-4B22-746D-8143-EFA7F0574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932" y="-424676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QA and QC at ASG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4E960C5-BAED-2BB1-5CC6-BEFC0A304C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578" b="1951"/>
          <a:stretch>
            <a:fillRect/>
          </a:stretch>
        </p:blipFill>
        <p:spPr>
          <a:xfrm>
            <a:off x="78059" y="412594"/>
            <a:ext cx="7411346" cy="6478859"/>
          </a:xfrm>
          <a:prstGeom prst="rect">
            <a:avLst/>
          </a:prstGeom>
          <a:ln w="22225">
            <a:noFill/>
          </a:ln>
        </p:spPr>
      </p:pic>
      <p:sp>
        <p:nvSpPr>
          <p:cNvPr id="18" name="Right Brace 17">
            <a:extLst>
              <a:ext uri="{FF2B5EF4-FFF2-40B4-BE49-F238E27FC236}">
                <a16:creationId xmlns:a16="http://schemas.microsoft.com/office/drawing/2014/main" id="{EDBE4A69-E034-52D2-5EFF-90D2854116C0}"/>
              </a:ext>
            </a:extLst>
          </p:cNvPr>
          <p:cNvSpPr/>
          <p:nvPr/>
        </p:nvSpPr>
        <p:spPr>
          <a:xfrm>
            <a:off x="7667644" y="1170879"/>
            <a:ext cx="138209" cy="229715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C92298A4-2D3F-52D8-6CDD-51D82CE28820}"/>
              </a:ext>
            </a:extLst>
          </p:cNvPr>
          <p:cNvSpPr/>
          <p:nvPr/>
        </p:nvSpPr>
        <p:spPr>
          <a:xfrm>
            <a:off x="7645342" y="3540512"/>
            <a:ext cx="216268" cy="212430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6873DA-B925-F432-27E6-5DB177E262EA}"/>
              </a:ext>
            </a:extLst>
          </p:cNvPr>
          <p:cNvSpPr txBox="1"/>
          <p:nvPr/>
        </p:nvSpPr>
        <p:spPr>
          <a:xfrm>
            <a:off x="8140390" y="2096429"/>
            <a:ext cx="183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Geometrical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E12A39-B4BB-C9FB-E8CB-0BE2CBDE7166}"/>
              </a:ext>
            </a:extLst>
          </p:cNvPr>
          <p:cNvSpPr txBox="1"/>
          <p:nvPr/>
        </p:nvSpPr>
        <p:spPr>
          <a:xfrm>
            <a:off x="8116962" y="3734167"/>
            <a:ext cx="1439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Electrical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BC42797A-7EAA-5E8E-B00E-DE89291411CF}"/>
              </a:ext>
            </a:extLst>
          </p:cNvPr>
          <p:cNvSpPr/>
          <p:nvPr/>
        </p:nvSpPr>
        <p:spPr>
          <a:xfrm>
            <a:off x="7667643" y="5720574"/>
            <a:ext cx="216268" cy="11262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44859A-C84C-D5A2-4F15-F9A75E5061EF}"/>
              </a:ext>
            </a:extLst>
          </p:cNvPr>
          <p:cNvSpPr txBox="1"/>
          <p:nvPr/>
        </p:nvSpPr>
        <p:spPr>
          <a:xfrm>
            <a:off x="8140390" y="5953241"/>
            <a:ext cx="2250296" cy="738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dirty="0">
                <a:solidFill>
                  <a:srgbClr val="0070C0"/>
                </a:solidFill>
              </a:rPr>
              <a:t>Micro-structure</a:t>
            </a:r>
          </a:p>
          <a:p>
            <a:pPr>
              <a:lnSpc>
                <a:spcPts val="2500"/>
              </a:lnSpc>
            </a:pPr>
            <a:r>
              <a:rPr lang="en-US" sz="2400" dirty="0">
                <a:solidFill>
                  <a:srgbClr val="0070C0"/>
                </a:solidFill>
              </a:rPr>
              <a:t>Eddy currents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36F1C0-B0DE-1087-B699-8A050E92A4A2}"/>
              </a:ext>
            </a:extLst>
          </p:cNvPr>
          <p:cNvSpPr txBox="1"/>
          <p:nvPr/>
        </p:nvSpPr>
        <p:spPr>
          <a:xfrm>
            <a:off x="7937417" y="528586"/>
            <a:ext cx="4136332" cy="1224887"/>
          </a:xfrm>
          <a:prstGeom prst="rect">
            <a:avLst/>
          </a:prstGeom>
          <a:solidFill>
            <a:srgbClr val="00B0F0">
              <a:alpha val="43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  <a:tabLst>
                <a:tab pos="177800" algn="l"/>
              </a:tabLst>
            </a:pPr>
            <a:r>
              <a:rPr lang="en-US" sz="2100" b="1" dirty="0"/>
              <a:t>+ Test methods/procedures</a:t>
            </a:r>
          </a:p>
          <a:p>
            <a:pPr>
              <a:lnSpc>
                <a:spcPts val="2200"/>
              </a:lnSpc>
              <a:tabLst>
                <a:tab pos="177800" algn="l"/>
              </a:tabLst>
            </a:pPr>
            <a:r>
              <a:rPr lang="en-US" sz="2100" b="1" dirty="0"/>
              <a:t>+ Certificates of conformity of 	raw materials and traceability 	of raw materials in billets</a:t>
            </a:r>
            <a:endParaRPr lang="en-GB" sz="21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C48815-07EE-1324-115A-C2B4B744D343}"/>
              </a:ext>
            </a:extLst>
          </p:cNvPr>
          <p:cNvSpPr txBox="1"/>
          <p:nvPr/>
        </p:nvSpPr>
        <p:spPr>
          <a:xfrm>
            <a:off x="8140390" y="4125937"/>
            <a:ext cx="2134815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Critical current</a:t>
            </a:r>
          </a:p>
          <a:p>
            <a:r>
              <a:rPr lang="en-US" b="1" dirty="0"/>
              <a:t>25 K</a:t>
            </a:r>
            <a:r>
              <a:rPr lang="en-US" dirty="0"/>
              <a:t>, 0.9 T (B</a:t>
            </a:r>
            <a:r>
              <a:rPr lang="en-US" dirty="0">
                <a:sym typeface="Symbol" panose="05050102010706020507" pitchFamily="18" charset="2"/>
              </a:rPr>
              <a:t>)</a:t>
            </a:r>
            <a:endParaRPr lang="en-US" dirty="0"/>
          </a:p>
          <a:p>
            <a:r>
              <a:rPr lang="en-US" b="1" dirty="0"/>
              <a:t>25 K</a:t>
            </a:r>
            <a:r>
              <a:rPr lang="en-US" dirty="0"/>
              <a:t>, 0.5 T (B</a:t>
            </a:r>
            <a:r>
              <a:rPr lang="en-US" dirty="0">
                <a:sym typeface="Symbol" panose="05050102010706020507" pitchFamily="18" charset="2"/>
              </a:rPr>
              <a:t></a:t>
            </a:r>
            <a:r>
              <a:rPr lang="en-US" dirty="0"/>
              <a:t>)</a:t>
            </a:r>
          </a:p>
          <a:p>
            <a:r>
              <a:rPr lang="en-US" b="1" dirty="0"/>
              <a:t>20 K</a:t>
            </a:r>
            <a:r>
              <a:rPr lang="en-US" dirty="0"/>
              <a:t>, 0.5 T (B</a:t>
            </a:r>
            <a:r>
              <a:rPr lang="en-US" dirty="0">
                <a:sym typeface="Symbol" panose="05050102010706020507" pitchFamily="18" charset="2"/>
              </a:rPr>
              <a:t></a:t>
            </a:r>
            <a:r>
              <a:rPr lang="en-US" dirty="0"/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285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A9366A-BB42-B4D6-FEBA-CB3A4B21F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8504" y="-190501"/>
            <a:ext cx="12063761" cy="1325563"/>
          </a:xfrm>
        </p:spPr>
        <p:txBody>
          <a:bodyPr/>
          <a:lstStyle/>
          <a:p>
            <a:pPr algn="ctr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HL-LHC: Extending the Physics Reach of LHC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9715C1-5D7C-BBB5-329C-EC4FBE1F91EB}"/>
              </a:ext>
            </a:extLst>
          </p:cNvPr>
          <p:cNvSpPr txBox="1"/>
          <p:nvPr/>
        </p:nvSpPr>
        <p:spPr>
          <a:xfrm>
            <a:off x="275210" y="5097721"/>
            <a:ext cx="5133131" cy="523220"/>
          </a:xfrm>
          <a:prstGeom prst="rect">
            <a:avLst/>
          </a:prstGeom>
          <a:solidFill>
            <a:srgbClr val="00B0F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HL-LHC is a </a:t>
            </a:r>
            <a:r>
              <a:rPr lang="en-US" sz="2800" b="1" dirty="0">
                <a:solidFill>
                  <a:srgbClr val="0070C0"/>
                </a:solidFill>
              </a:rPr>
              <a:t>technology driver</a:t>
            </a:r>
            <a:endParaRPr lang="en-US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4DA7EB-6221-21F6-7C22-2911423F2F74}"/>
              </a:ext>
            </a:extLst>
          </p:cNvPr>
          <p:cNvSpPr txBox="1"/>
          <p:nvPr/>
        </p:nvSpPr>
        <p:spPr>
          <a:xfrm>
            <a:off x="256331" y="1546731"/>
            <a:ext cx="51520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  <a:spcAft>
                <a:spcPts val="1000"/>
              </a:spcAft>
            </a:pPr>
            <a:r>
              <a:rPr lang="en-US" sz="2800" b="1" dirty="0">
                <a:solidFill>
                  <a:srgbClr val="0070C0"/>
                </a:solidFill>
              </a:rPr>
              <a:t>High Luminosity LHC </a:t>
            </a:r>
            <a:r>
              <a:rPr lang="en-US" sz="2800" dirty="0"/>
              <a:t>(HL-LHC) physics </a:t>
            </a:r>
            <a:r>
              <a:rPr lang="en-US" sz="2800" b="1" dirty="0">
                <a:solidFill>
                  <a:srgbClr val="0070C0"/>
                </a:solidFill>
              </a:rPr>
              <a:t>goals</a:t>
            </a:r>
            <a:r>
              <a:rPr lang="en-US" sz="2800" dirty="0"/>
              <a:t>:</a:t>
            </a:r>
          </a:p>
          <a:p>
            <a:pPr marL="268288" lvl="1" indent="-268288">
              <a:lnSpc>
                <a:spcPts val="28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70C0"/>
                </a:solidFill>
              </a:rPr>
              <a:t>Increase integrated luminosity </a:t>
            </a:r>
            <a:r>
              <a:rPr lang="en-GB" sz="2800" dirty="0"/>
              <a:t>by a </a:t>
            </a:r>
            <a:r>
              <a:rPr lang="en-GB" sz="2800" b="1" dirty="0"/>
              <a:t>factor of 10</a:t>
            </a:r>
            <a:r>
              <a:rPr lang="en-GB" sz="2800" dirty="0"/>
              <a:t> beyond LHC design value</a:t>
            </a:r>
            <a:endParaRPr lang="en-US" sz="2800" dirty="0"/>
          </a:p>
          <a:p>
            <a:pPr marL="268288" lvl="1" indent="-268288">
              <a:lnSpc>
                <a:spcPts val="28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70C0"/>
                </a:solidFill>
              </a:rPr>
              <a:t>Extend the LHC lifetime </a:t>
            </a:r>
            <a:r>
              <a:rPr lang="en-US" sz="2800" dirty="0"/>
              <a:t>by </a:t>
            </a:r>
            <a:r>
              <a:rPr lang="en-US" sz="2800" b="1" dirty="0"/>
              <a:t>15+ years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3BADF4-1198-EE8C-67C3-0460E3F2B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5853" y="939764"/>
            <a:ext cx="6096000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188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4DA2CA4-2353-5B10-2497-D49719592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478" y="-22395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Tests at ASG (1/2)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5CD2DF-74E9-DFB8-9010-46A31DEC5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227611"/>
              </p:ext>
            </p:extLst>
          </p:nvPr>
        </p:nvGraphicFramePr>
        <p:xfrm>
          <a:off x="191429" y="802888"/>
          <a:ext cx="11809142" cy="5664329"/>
        </p:xfrm>
        <a:graphic>
          <a:graphicData uri="http://schemas.openxmlformats.org/drawingml/2006/table">
            <a:tbl>
              <a:tblPr/>
              <a:tblGrid>
                <a:gridCol w="4844181">
                  <a:extLst>
                    <a:ext uri="{9D8B030D-6E8A-4147-A177-3AD203B41FA5}">
                      <a16:colId xmlns:a16="http://schemas.microsoft.com/office/drawing/2014/main" val="411098701"/>
                    </a:ext>
                  </a:extLst>
                </a:gridCol>
                <a:gridCol w="6964961">
                  <a:extLst>
                    <a:ext uri="{9D8B030D-6E8A-4147-A177-3AD203B41FA5}">
                      <a16:colId xmlns:a16="http://schemas.microsoft.com/office/drawing/2014/main" val="1366925162"/>
                    </a:ext>
                  </a:extLst>
                </a:gridCol>
              </a:tblGrid>
              <a:tr h="549284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Requirement</a:t>
                      </a:r>
                      <a:endParaRPr lang="en-GB" sz="24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Test Frequency</a:t>
                      </a:r>
                      <a:endParaRPr lang="en-GB" sz="24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3818785"/>
                  </a:ext>
                </a:extLst>
              </a:tr>
              <a:tr h="392903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Minimum and maximum filament diameter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SEM images on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one sample 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extracted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from each extremity of every billet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4467781"/>
                  </a:ext>
                </a:extLst>
              </a:tr>
              <a:tr h="903937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Copper fraction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By an imaging method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Measurement of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one sample 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extracted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from each extremity of every billet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0433641"/>
                  </a:ext>
                </a:extLst>
              </a:tr>
              <a:tr h="392903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Wire diameter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Continuous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laser </a:t>
                      </a:r>
                      <a:r>
                        <a:rPr lang="en-GB" sz="2000" dirty="0" err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micrometer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measurements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8539070"/>
                  </a:ext>
                </a:extLst>
              </a:tr>
              <a:tr h="392903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Wire twist direction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One sample from each 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wire unit length or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billet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(depending on the stage at which the twist is applied)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4931014"/>
                  </a:ext>
                </a:extLst>
              </a:tr>
              <a:tr h="1327467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Wire twist pitch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Value verified after the setting of the twisting machine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One sample 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extracted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from each extremity 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of every unit length or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billet 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(depending on the stage at which the twist is applied)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1162366"/>
                  </a:ext>
                </a:extLst>
              </a:tr>
              <a:tr h="392903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Bend test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SEM images 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on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one sample extracted from each extremity of every billet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6435928"/>
                  </a:ext>
                </a:extLst>
              </a:tr>
              <a:tr h="392903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Wire surface condition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Contractor Quality Assurance Plan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1586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386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091D7B-5C98-D9B0-3951-E33B5E400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252250"/>
              </p:ext>
            </p:extLst>
          </p:nvPr>
        </p:nvGraphicFramePr>
        <p:xfrm>
          <a:off x="1574180" y="1281762"/>
          <a:ext cx="9043639" cy="3942588"/>
        </p:xfrm>
        <a:graphic>
          <a:graphicData uri="http://schemas.openxmlformats.org/drawingml/2006/table">
            <a:tbl>
              <a:tblPr/>
              <a:tblGrid>
                <a:gridCol w="3711075">
                  <a:extLst>
                    <a:ext uri="{9D8B030D-6E8A-4147-A177-3AD203B41FA5}">
                      <a16:colId xmlns:a16="http://schemas.microsoft.com/office/drawing/2014/main" val="1011802273"/>
                    </a:ext>
                  </a:extLst>
                </a:gridCol>
                <a:gridCol w="5332564">
                  <a:extLst>
                    <a:ext uri="{9D8B030D-6E8A-4147-A177-3AD203B41FA5}">
                      <a16:colId xmlns:a16="http://schemas.microsoft.com/office/drawing/2014/main" val="14782663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Requirement</a:t>
                      </a:r>
                      <a:endParaRPr lang="en-GB" sz="20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Test Frequency</a:t>
                      </a:r>
                      <a:endParaRPr lang="en-GB" sz="20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08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Wire critical current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Measurement of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one sample extracted from the point of every wire unit length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0951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Wire critical current after bending and straightening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Critical current measurement of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one sample per unit length 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taken adjacent to the sample for critical current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99095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Wire tensile strain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Critical current measurement of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one sample per billet </a:t>
                      </a:r>
                      <a:r>
                        <a:rPr lang="en-GB" sz="20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recommended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0870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Residual Resistance Ratio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Measurement of </a:t>
                      </a: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one sample extracted from one extremity of each unit length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before and after copper plating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61843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chemeClr val="accent2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Eddy current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Continuous</a:t>
                      </a:r>
                      <a:r>
                        <a:rPr lang="en-GB" sz="2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control on each wire unit length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8611015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4C11509A-49F7-8166-9D49-2D15D553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68198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Tests at ASG (2/2)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723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EC58D3F-5EB0-F88F-B266-F8CFB0520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8559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QC at CERN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438BF4-AB69-DA8A-A463-E08F8EF67109}"/>
              </a:ext>
            </a:extLst>
          </p:cNvPr>
          <p:cNvSpPr txBox="1"/>
          <p:nvPr/>
        </p:nvSpPr>
        <p:spPr>
          <a:xfrm>
            <a:off x="326173" y="1057004"/>
            <a:ext cx="6181781" cy="42216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0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600" b="1" dirty="0">
                <a:solidFill>
                  <a:srgbClr val="0070C0"/>
                </a:solidFill>
              </a:rPr>
              <a:t>Visual inspection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600" b="1" dirty="0">
                <a:solidFill>
                  <a:srgbClr val="0070C0"/>
                </a:solidFill>
              </a:rPr>
              <a:t>Critical current at 4.3</a:t>
            </a:r>
            <a:r>
              <a:rPr lang="en-GB" sz="2600" b="1" dirty="0">
                <a:solidFill>
                  <a:srgbClr val="0070C0"/>
                </a:solidFill>
                <a:sym typeface="Symbol" panose="05050102010706020507" pitchFamily="18" charset="2"/>
              </a:rPr>
              <a:t>0.1</a:t>
            </a:r>
            <a:r>
              <a:rPr lang="en-GB" sz="2600" b="1" dirty="0">
                <a:solidFill>
                  <a:srgbClr val="0070C0"/>
                </a:solidFill>
              </a:rPr>
              <a:t> K </a:t>
            </a:r>
            <a:r>
              <a:rPr lang="en-GB" sz="2600" dirty="0"/>
              <a:t>and  </a:t>
            </a:r>
            <a:r>
              <a:rPr lang="en-GB" sz="2600" b="1" dirty="0"/>
              <a:t>parallel fields</a:t>
            </a:r>
            <a:r>
              <a:rPr lang="en-GB" sz="2600" dirty="0"/>
              <a:t>:</a:t>
            </a:r>
          </a:p>
          <a:p>
            <a:pPr marL="914400" lvl="1" indent="-457200" defTabSz="269875">
              <a:buFont typeface="Arial" panose="020B0604020202020204" pitchFamily="34" charset="0"/>
              <a:buChar char="•"/>
            </a:pPr>
            <a:r>
              <a:rPr lang="en-GB" sz="2600" i="1" dirty="0" err="1"/>
              <a:t>I</a:t>
            </a:r>
            <a:r>
              <a:rPr lang="en-GB" sz="2600" i="1" baseline="-25000" dirty="0" err="1"/>
              <a:t>c</a:t>
            </a:r>
            <a:r>
              <a:rPr lang="en-GB" sz="2600" dirty="0"/>
              <a:t>(4.3 K,</a:t>
            </a:r>
            <a:r>
              <a:rPr lang="en-GB" sz="2600" b="1" dirty="0"/>
              <a:t>1.5 T</a:t>
            </a:r>
            <a:r>
              <a:rPr lang="en-GB" sz="2600" dirty="0"/>
              <a:t>)	</a:t>
            </a:r>
            <a:r>
              <a:rPr lang="en-GB" sz="2600" dirty="0">
                <a:sym typeface="Symbol" panose="05050102010706020507" pitchFamily="18" charset="2"/>
              </a:rPr>
              <a:t>	550 A</a:t>
            </a:r>
          </a:p>
          <a:p>
            <a:pPr marL="914400" lvl="1" indent="-457200" defTabSz="268288">
              <a:buFont typeface="Arial" panose="020B0604020202020204" pitchFamily="34" charset="0"/>
              <a:buChar char="•"/>
            </a:pPr>
            <a:r>
              <a:rPr lang="en-GB" sz="2600" i="1" dirty="0" err="1"/>
              <a:t>I</a:t>
            </a:r>
            <a:r>
              <a:rPr lang="en-GB" sz="2600" i="1" baseline="-25000" dirty="0" err="1"/>
              <a:t>c</a:t>
            </a:r>
            <a:r>
              <a:rPr lang="en-GB" sz="2600" dirty="0">
                <a:sym typeface="Symbol" panose="05050102010706020507" pitchFamily="18" charset="2"/>
              </a:rPr>
              <a:t>(4.3 K, </a:t>
            </a:r>
            <a:r>
              <a:rPr lang="en-GB" sz="2600" b="1" dirty="0">
                <a:sym typeface="Symbol" panose="05050102010706020507" pitchFamily="18" charset="2"/>
              </a:rPr>
              <a:t>2 T</a:t>
            </a:r>
            <a:r>
              <a:rPr lang="en-GB" sz="2600" dirty="0">
                <a:sym typeface="Symbol" panose="05050102010706020507" pitchFamily="18" charset="2"/>
              </a:rPr>
              <a:t>) 			402 A </a:t>
            </a:r>
          </a:p>
          <a:p>
            <a:pPr marL="914400" lvl="1" indent="-457200" defTabSz="268288">
              <a:buFont typeface="Arial" panose="020B0604020202020204" pitchFamily="34" charset="0"/>
              <a:buChar char="•"/>
            </a:pPr>
            <a:r>
              <a:rPr lang="en-GB" sz="2600" i="1" dirty="0" err="1"/>
              <a:t>I</a:t>
            </a:r>
            <a:r>
              <a:rPr lang="en-GB" sz="2600" i="1" baseline="-25000" dirty="0" err="1"/>
              <a:t>c</a:t>
            </a:r>
            <a:r>
              <a:rPr lang="en-GB" sz="2600" dirty="0">
                <a:sym typeface="Symbol" panose="05050102010706020507" pitchFamily="18" charset="2"/>
              </a:rPr>
              <a:t>(4.3 K, </a:t>
            </a:r>
            <a:r>
              <a:rPr lang="en-GB" sz="2600" b="1" dirty="0">
                <a:sym typeface="Symbol" panose="05050102010706020507" pitchFamily="18" charset="2"/>
              </a:rPr>
              <a:t>3 T</a:t>
            </a:r>
            <a:r>
              <a:rPr lang="en-GB" sz="2600" dirty="0">
                <a:sym typeface="Symbol" panose="05050102010706020507" pitchFamily="18" charset="2"/>
              </a:rPr>
              <a:t>) 			216 A</a:t>
            </a:r>
          </a:p>
          <a:p>
            <a:pPr marL="457200" indent="-457200" defTabSz="268288">
              <a:buFont typeface="Arial" panose="020B0604020202020204" pitchFamily="34" charset="0"/>
              <a:buChar char="•"/>
            </a:pPr>
            <a:r>
              <a:rPr lang="en-GB" sz="2600" b="1" dirty="0"/>
              <a:t>Frequency of </a:t>
            </a:r>
            <a:r>
              <a:rPr lang="en-GB" sz="2600" b="1" i="1" dirty="0" err="1"/>
              <a:t>I</a:t>
            </a:r>
            <a:r>
              <a:rPr lang="en-GB" sz="2600" b="1" i="1" baseline="-25000" dirty="0" err="1"/>
              <a:t>c</a:t>
            </a:r>
            <a:r>
              <a:rPr lang="en-GB" sz="2600" b="1" dirty="0"/>
              <a:t> measurements – per unit length</a:t>
            </a:r>
            <a:r>
              <a:rPr lang="en-GB" sz="2600" dirty="0"/>
              <a:t>:</a:t>
            </a:r>
          </a:p>
          <a:p>
            <a:pPr marL="914400" lvl="1" indent="-457200" defTabSz="268288">
              <a:buFont typeface="Arial" panose="020B0604020202020204" pitchFamily="34" charset="0"/>
              <a:buChar char="•"/>
            </a:pPr>
            <a:r>
              <a:rPr lang="en-GB" sz="2600" dirty="0"/>
              <a:t>2 straight samples </a:t>
            </a:r>
          </a:p>
          <a:p>
            <a:pPr marL="914400" lvl="1" indent="-457200" defTabSz="268288">
              <a:buFont typeface="Arial" panose="020B0604020202020204" pitchFamily="34" charset="0"/>
              <a:buChar char="•"/>
            </a:pPr>
            <a:r>
              <a:rPr lang="en-GB" sz="2600" dirty="0"/>
              <a:t>3 samples after bending (100 mm)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5542521-299F-8682-54B2-C710362EE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879" y="1501889"/>
            <a:ext cx="31242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4588D8-A436-8DDC-EAAB-996FEB75D985}"/>
              </a:ext>
            </a:extLst>
          </p:cNvPr>
          <p:cNvSpPr txBox="1"/>
          <p:nvPr/>
        </p:nvSpPr>
        <p:spPr>
          <a:xfrm>
            <a:off x="7426714" y="4898757"/>
            <a:ext cx="3611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straight samples per cool-down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371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D78EE83-5F27-EB9A-80A8-C52EBA8FF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205" y="4047324"/>
            <a:ext cx="5490000" cy="19390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2B4B2E-A390-D152-8501-A2106E1082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090" y="929436"/>
            <a:ext cx="6055200" cy="311550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BC7FC5B-257B-9AD8-7798-5F29B448B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29" y="-268000"/>
            <a:ext cx="118853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Production Overview: Quantity and Unit Length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D610F86-E077-DBE0-2888-69EAF70FA771}"/>
              </a:ext>
            </a:extLst>
          </p:cNvPr>
          <p:cNvGrpSpPr/>
          <p:nvPr/>
        </p:nvGrpSpPr>
        <p:grpSpPr>
          <a:xfrm>
            <a:off x="1830551" y="588706"/>
            <a:ext cx="5633032" cy="416802"/>
            <a:chOff x="115478" y="1346498"/>
            <a:chExt cx="5018739" cy="38670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41E6970-53FF-C3BE-5960-28333240B1D2}"/>
                </a:ext>
              </a:extLst>
            </p:cNvPr>
            <p:cNvGrpSpPr/>
            <p:nvPr/>
          </p:nvGrpSpPr>
          <p:grpSpPr>
            <a:xfrm>
              <a:off x="115478" y="1346502"/>
              <a:ext cx="2050472" cy="386703"/>
              <a:chOff x="115478" y="1346502"/>
              <a:chExt cx="2050472" cy="386703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40D37D9-D3D4-9919-ECCC-EDFA73504336}"/>
                  </a:ext>
                </a:extLst>
              </p:cNvPr>
              <p:cNvSpPr txBox="1"/>
              <p:nvPr/>
            </p:nvSpPr>
            <p:spPr>
              <a:xfrm>
                <a:off x="115478" y="1346502"/>
                <a:ext cx="2050472" cy="342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accent5"/>
                    </a:solidFill>
                  </a:rPr>
                  <a:t>Industrialisation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F8EAF952-373F-AC7F-50E4-5ED86B3FF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06219" y="1733205"/>
                <a:ext cx="465513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F2B0C4A-839D-BCF8-2FDB-375C7326B9CF}"/>
                </a:ext>
              </a:extLst>
            </p:cNvPr>
            <p:cNvGrpSpPr/>
            <p:nvPr/>
          </p:nvGrpSpPr>
          <p:grpSpPr>
            <a:xfrm>
              <a:off x="1649659" y="1346498"/>
              <a:ext cx="1955655" cy="386707"/>
              <a:chOff x="1649659" y="1346498"/>
              <a:chExt cx="1955655" cy="386707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84220EA-EFFC-9B59-43C4-6EC49163C451}"/>
                  </a:ext>
                </a:extLst>
              </p:cNvPr>
              <p:cNvSpPr txBox="1"/>
              <p:nvPr/>
            </p:nvSpPr>
            <p:spPr>
              <a:xfrm>
                <a:off x="1649659" y="1346498"/>
                <a:ext cx="1955655" cy="342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accent5"/>
                    </a:solidFill>
                  </a:rPr>
                  <a:t>Pilot production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B5A5D41A-D74C-A93C-01A9-3F59B65148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65950" y="1733205"/>
                <a:ext cx="923074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16C57F-358D-6A2D-A07D-D88135DA95DF}"/>
                </a:ext>
              </a:extLst>
            </p:cNvPr>
            <p:cNvGrpSpPr/>
            <p:nvPr/>
          </p:nvGrpSpPr>
          <p:grpSpPr>
            <a:xfrm>
              <a:off x="3081858" y="1346499"/>
              <a:ext cx="2052359" cy="386706"/>
              <a:chOff x="3081858" y="1346499"/>
              <a:chExt cx="2052359" cy="38670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6724374-3A99-3BA2-F0CF-CF3C588424B9}"/>
                  </a:ext>
                </a:extLst>
              </p:cNvPr>
              <p:cNvSpPr txBox="1"/>
              <p:nvPr/>
            </p:nvSpPr>
            <p:spPr>
              <a:xfrm>
                <a:off x="3404333" y="1346499"/>
                <a:ext cx="1729884" cy="342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accent5"/>
                    </a:solidFill>
                  </a:rPr>
                  <a:t>Series production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2C7E6163-5FF6-2833-438F-03E5B5E984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1858" y="1733205"/>
                <a:ext cx="1955655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02DB4C5-77C3-D0A7-4475-6BB76E483EAB}"/>
              </a:ext>
            </a:extLst>
          </p:cNvPr>
          <p:cNvSpPr txBox="1"/>
          <p:nvPr/>
        </p:nvSpPr>
        <p:spPr>
          <a:xfrm>
            <a:off x="8396393" y="2177520"/>
            <a:ext cx="3452707" cy="6193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/>
              <a:t>Cumulative wire deliveries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534FB4-1FDE-BFD9-6707-A07D8459ACEE}"/>
              </a:ext>
            </a:extLst>
          </p:cNvPr>
          <p:cNvSpPr txBox="1"/>
          <p:nvPr/>
        </p:nvSpPr>
        <p:spPr>
          <a:xfrm>
            <a:off x="8291824" y="4707170"/>
            <a:ext cx="3452707" cy="6193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/>
              <a:t>Trend in average </a:t>
            </a:r>
          </a:p>
          <a:p>
            <a:pPr algn="ctr">
              <a:lnSpc>
                <a:spcPts val="2000"/>
              </a:lnSpc>
            </a:pPr>
            <a:r>
              <a:rPr lang="en-GB" sz="2200" b="1" dirty="0"/>
              <a:t>unit length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34D116-6053-A829-A880-472DD8F431EF}"/>
              </a:ext>
            </a:extLst>
          </p:cNvPr>
          <p:cNvSpPr txBox="1"/>
          <p:nvPr/>
        </p:nvSpPr>
        <p:spPr>
          <a:xfrm>
            <a:off x="776026" y="6101276"/>
            <a:ext cx="9943034" cy="648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GB" sz="2400" b="1" dirty="0"/>
              <a:t>Average unit length</a:t>
            </a:r>
            <a:r>
              <a:rPr lang="en-GB" sz="2400" dirty="0"/>
              <a:t> advanced </a:t>
            </a:r>
            <a:r>
              <a:rPr lang="en-GB" sz="2400" b="1" dirty="0"/>
              <a:t>from ~1 km </a:t>
            </a:r>
            <a:r>
              <a:rPr lang="en-GB" sz="2400" dirty="0"/>
              <a:t>on industrialisation </a:t>
            </a:r>
          </a:p>
          <a:p>
            <a:pPr algn="ctr">
              <a:lnSpc>
                <a:spcPts val="2100"/>
              </a:lnSpc>
            </a:pPr>
            <a:r>
              <a:rPr lang="en-GB" sz="2400" b="1" dirty="0"/>
              <a:t>to ~2.5 km  </a:t>
            </a:r>
            <a:r>
              <a:rPr lang="en-GB" sz="2400" dirty="0"/>
              <a:t>in series production</a:t>
            </a:r>
          </a:p>
        </p:txBody>
      </p:sp>
    </p:spTree>
    <p:extLst>
      <p:ext uri="{BB962C8B-B14F-4D97-AF65-F5344CB8AC3E}">
        <p14:creationId xmlns:p14="http://schemas.microsoft.com/office/powerpoint/2010/main" val="15909044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C47398-81A2-1EA3-265D-DD8BD3CDA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523" y="1278455"/>
            <a:ext cx="7380418" cy="423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D0ED0B-91CE-51D4-4EDE-A9BB1444326B}"/>
              </a:ext>
            </a:extLst>
          </p:cNvPr>
          <p:cNvSpPr txBox="1"/>
          <p:nvPr/>
        </p:nvSpPr>
        <p:spPr>
          <a:xfrm>
            <a:off x="2993067" y="5747536"/>
            <a:ext cx="6793142" cy="36285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/>
              <a:t>Distribution of unit lengths during series production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6902D7B-344A-208A-8818-0D0BC8F8D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29" y="-185828"/>
            <a:ext cx="118853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Production Overview: Quantity and Unit Length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939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0858B-FC38-68DD-8223-FCABEAB3F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FA95376-FF26-2622-68A3-71D5B7270FF6}"/>
              </a:ext>
            </a:extLst>
          </p:cNvPr>
          <p:cNvSpPr txBox="1">
            <a:spLocks/>
          </p:cNvSpPr>
          <p:nvPr/>
        </p:nvSpPr>
        <p:spPr>
          <a:xfrm>
            <a:off x="382269" y="778286"/>
            <a:ext cx="11418849" cy="1148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buClr>
                <a:schemeClr val="tx1"/>
              </a:buClr>
              <a:buNone/>
            </a:pPr>
            <a:r>
              <a:rPr lang="en-GB" dirty="0"/>
              <a:t>Consistent performance of accepted series unit lengths</a:t>
            </a:r>
          </a:p>
          <a:p>
            <a:pPr lvl="1">
              <a:lnSpc>
                <a:spcPts val="2400"/>
              </a:lnSpc>
              <a:buClr>
                <a:schemeClr val="tx1"/>
              </a:buClr>
            </a:pPr>
            <a:r>
              <a:rPr lang="en-GB" b="1" dirty="0"/>
              <a:t>Average </a:t>
            </a:r>
            <a:r>
              <a:rPr lang="en-GB" b="1" i="1" dirty="0" err="1"/>
              <a:t>I</a:t>
            </a:r>
            <a:r>
              <a:rPr lang="en-GB" b="1" i="1" baseline="-25000" dirty="0" err="1"/>
              <a:t>c</a:t>
            </a:r>
            <a:r>
              <a:rPr lang="en-GB" b="1" dirty="0"/>
              <a:t> 18 % above minimum requirement </a:t>
            </a:r>
            <a:r>
              <a:rPr lang="en-GB" dirty="0"/>
              <a:t>(at 4.3 K 1.5 T)</a:t>
            </a:r>
          </a:p>
          <a:p>
            <a:pPr lvl="1">
              <a:lnSpc>
                <a:spcPts val="2400"/>
              </a:lnSpc>
              <a:buClr>
                <a:schemeClr val="tx1"/>
              </a:buClr>
            </a:pPr>
            <a:r>
              <a:rPr lang="en-GB" b="1" dirty="0"/>
              <a:t>Average variability of </a:t>
            </a:r>
            <a:r>
              <a:rPr lang="en-GB" b="1" i="1" dirty="0" err="1"/>
              <a:t>I</a:t>
            </a:r>
            <a:r>
              <a:rPr lang="en-GB" b="1" i="1" baseline="-25000" dirty="0" err="1"/>
              <a:t>c</a:t>
            </a:r>
            <a:r>
              <a:rPr lang="en-GB" b="1" dirty="0"/>
              <a:t> within billet ± 2.8 % </a:t>
            </a:r>
            <a:r>
              <a:rPr lang="en-GB" dirty="0"/>
              <a:t>(standard deviation/mean)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E752FE9-3B7E-336C-1F18-749D6AA5C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22" y="-283963"/>
            <a:ext cx="118853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Production Overview: Critical Current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DFD6FB-539A-6213-A37F-8BA994DFB85C}"/>
              </a:ext>
            </a:extLst>
          </p:cNvPr>
          <p:cNvGrpSpPr/>
          <p:nvPr/>
        </p:nvGrpSpPr>
        <p:grpSpPr>
          <a:xfrm>
            <a:off x="3055035" y="1986361"/>
            <a:ext cx="5778408" cy="3747728"/>
            <a:chOff x="74474" y="1272456"/>
            <a:chExt cx="5033563" cy="326643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6A6C32E-4E82-8415-149B-301EE84B41BA}"/>
                </a:ext>
              </a:extLst>
            </p:cNvPr>
            <p:cNvGrpSpPr/>
            <p:nvPr/>
          </p:nvGrpSpPr>
          <p:grpSpPr>
            <a:xfrm>
              <a:off x="74474" y="1272456"/>
              <a:ext cx="4664125" cy="383029"/>
              <a:chOff x="74474" y="1272456"/>
              <a:chExt cx="4664125" cy="383029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5C1B7DC-03A4-5D26-D09C-8DA9A262546B}"/>
                  </a:ext>
                </a:extLst>
              </p:cNvPr>
              <p:cNvSpPr txBox="1"/>
              <p:nvPr/>
            </p:nvSpPr>
            <p:spPr>
              <a:xfrm>
                <a:off x="74474" y="1272456"/>
                <a:ext cx="2248480" cy="375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200" dirty="0">
                    <a:solidFill>
                      <a:schemeClr val="accent5"/>
                    </a:solidFill>
                  </a:rPr>
                  <a:t>Pilot production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B5D2D695-FE4B-27AD-F4DF-1A69BE507E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8714" y="1655485"/>
                <a:ext cx="1138657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DE68DD-9283-3D7C-2F38-DEC8A519BA9D}"/>
                  </a:ext>
                </a:extLst>
              </p:cNvPr>
              <p:cNvSpPr txBox="1"/>
              <p:nvPr/>
            </p:nvSpPr>
            <p:spPr>
              <a:xfrm>
                <a:off x="2519469" y="1279932"/>
                <a:ext cx="2037031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200" dirty="0">
                    <a:solidFill>
                      <a:schemeClr val="accent5"/>
                    </a:solidFill>
                  </a:rPr>
                  <a:t>Series production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B3076B7A-81B3-153D-4E48-C7587C70B3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37371" y="1655485"/>
                <a:ext cx="2401228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514450C-74FC-4F2F-1BFB-A5E7299109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309" y="1655485"/>
              <a:ext cx="4681728" cy="2883408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1BF46443-1AF6-E912-CD60-21F0E919CED4}"/>
              </a:ext>
            </a:extLst>
          </p:cNvPr>
          <p:cNvSpPr txBox="1"/>
          <p:nvPr/>
        </p:nvSpPr>
        <p:spPr>
          <a:xfrm>
            <a:off x="390879" y="5869559"/>
            <a:ext cx="11410239" cy="6193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/>
              <a:t>Performance distribution within each delivered batch (unit lengths from different billets) </a:t>
            </a:r>
          </a:p>
          <a:p>
            <a:pPr algn="ctr">
              <a:lnSpc>
                <a:spcPts val="2000"/>
              </a:lnSpc>
            </a:pPr>
            <a:r>
              <a:rPr lang="en-GB" sz="2200" b="1" dirty="0">
                <a:solidFill>
                  <a:srgbClr val="FF0000"/>
                </a:solidFill>
              </a:rPr>
              <a:t>Measurements at CERN</a:t>
            </a:r>
            <a:r>
              <a:rPr lang="en-GB" sz="2200" b="1" dirty="0"/>
              <a:t> at 4.3 K and 1.5 T</a:t>
            </a:r>
          </a:p>
        </p:txBody>
      </p:sp>
    </p:spTree>
    <p:extLst>
      <p:ext uri="{BB962C8B-B14F-4D97-AF65-F5344CB8AC3E}">
        <p14:creationId xmlns:p14="http://schemas.microsoft.com/office/powerpoint/2010/main" val="33952967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762E6E8-1A5A-1D97-8A60-4B02DD70A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28" y="-324890"/>
            <a:ext cx="118853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Production Overview: Critical Current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42084C2-45CF-2CA3-3D13-1D85DD0B278B}"/>
              </a:ext>
            </a:extLst>
          </p:cNvPr>
          <p:cNvSpPr txBox="1">
            <a:spLocks/>
          </p:cNvSpPr>
          <p:nvPr/>
        </p:nvSpPr>
        <p:spPr>
          <a:xfrm>
            <a:off x="153328" y="680421"/>
            <a:ext cx="11418849" cy="1711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buClr>
                <a:schemeClr val="tx1"/>
              </a:buClr>
            </a:pPr>
            <a:r>
              <a:rPr lang="en-GB" dirty="0"/>
              <a:t>Data supplied by ASG match the trends of data collected at CERN, despite different testing conditions:</a:t>
            </a:r>
          </a:p>
          <a:p>
            <a:pPr lvl="1">
              <a:lnSpc>
                <a:spcPts val="2400"/>
              </a:lnSpc>
              <a:buClr>
                <a:schemeClr val="tx1"/>
              </a:buClr>
            </a:pPr>
            <a:r>
              <a:rPr lang="en-GB" b="1" dirty="0"/>
              <a:t>Average </a:t>
            </a:r>
            <a:r>
              <a:rPr lang="en-GB" b="1" i="1" dirty="0" err="1"/>
              <a:t>I</a:t>
            </a:r>
            <a:r>
              <a:rPr lang="en-GB" b="1" i="1" baseline="-25000" dirty="0" err="1"/>
              <a:t>c</a:t>
            </a:r>
            <a:r>
              <a:rPr lang="en-GB" b="1" dirty="0"/>
              <a:t> 22 % above minimum requirement </a:t>
            </a:r>
            <a:r>
              <a:rPr lang="en-GB" dirty="0"/>
              <a:t>(at 25 K 0.9 T)</a:t>
            </a:r>
          </a:p>
          <a:p>
            <a:pPr lvl="1">
              <a:lnSpc>
                <a:spcPts val="2400"/>
              </a:lnSpc>
              <a:buClr>
                <a:schemeClr val="tx1"/>
              </a:buClr>
            </a:pPr>
            <a:r>
              <a:rPr lang="en-GB" b="1" dirty="0"/>
              <a:t>Average variability of </a:t>
            </a:r>
            <a:r>
              <a:rPr lang="en-GB" b="1" i="1" dirty="0" err="1"/>
              <a:t>I</a:t>
            </a:r>
            <a:r>
              <a:rPr lang="en-GB" b="1" i="1" baseline="-25000" dirty="0" err="1"/>
              <a:t>c</a:t>
            </a:r>
            <a:r>
              <a:rPr lang="en-GB" b="1" dirty="0"/>
              <a:t> within billet ±3.4 % </a:t>
            </a:r>
            <a:r>
              <a:rPr lang="en-GB" dirty="0"/>
              <a:t>(standard deviation/mean)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5FBDA2-2136-E0C5-2A79-6FB762F76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769" y="2383116"/>
            <a:ext cx="4802756" cy="34401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AB6783-F7F3-19CC-3DAC-5007EA09B87C}"/>
              </a:ext>
            </a:extLst>
          </p:cNvPr>
          <p:cNvSpPr txBox="1"/>
          <p:nvPr/>
        </p:nvSpPr>
        <p:spPr>
          <a:xfrm>
            <a:off x="390879" y="5869559"/>
            <a:ext cx="11410239" cy="6193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/>
              <a:t>Performance distribution within each delivered batch (unit lengths from different billets) </a:t>
            </a:r>
          </a:p>
          <a:p>
            <a:pPr algn="ctr">
              <a:lnSpc>
                <a:spcPts val="2000"/>
              </a:lnSpc>
            </a:pPr>
            <a:r>
              <a:rPr lang="en-GB" sz="2200" b="1" dirty="0">
                <a:solidFill>
                  <a:srgbClr val="FF0000"/>
                </a:solidFill>
              </a:rPr>
              <a:t>Measurements at ASG</a:t>
            </a:r>
            <a:r>
              <a:rPr lang="en-GB" sz="2200" b="1" dirty="0"/>
              <a:t> at 25 K and 0.9 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AE755E-43B6-B70F-C82C-229D12521F29}"/>
              </a:ext>
            </a:extLst>
          </p:cNvPr>
          <p:cNvSpPr txBox="1"/>
          <p:nvPr/>
        </p:nvSpPr>
        <p:spPr>
          <a:xfrm>
            <a:off x="5047794" y="2104647"/>
            <a:ext cx="23384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>
                <a:solidFill>
                  <a:schemeClr val="accent5"/>
                </a:solidFill>
              </a:rPr>
              <a:t>Series production</a:t>
            </a:r>
          </a:p>
        </p:txBody>
      </p:sp>
    </p:spTree>
    <p:extLst>
      <p:ext uri="{BB962C8B-B14F-4D97-AF65-F5344CB8AC3E}">
        <p14:creationId xmlns:p14="http://schemas.microsoft.com/office/powerpoint/2010/main" val="25214920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B9FE81-C923-8728-A23B-4EADC87C0F35}"/>
              </a:ext>
            </a:extLst>
          </p:cNvPr>
          <p:cNvSpPr txBox="1"/>
          <p:nvPr/>
        </p:nvSpPr>
        <p:spPr>
          <a:xfrm>
            <a:off x="6894028" y="5153850"/>
            <a:ext cx="4549666" cy="87581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/>
              <a:t>Distribution of </a:t>
            </a:r>
            <a:r>
              <a:rPr lang="en-GB" sz="2200" b="1" i="1" dirty="0" err="1"/>
              <a:t>I</a:t>
            </a:r>
            <a:r>
              <a:rPr lang="en-GB" sz="2200" b="1" i="1" baseline="-25000" dirty="0" err="1"/>
              <a:t>c</a:t>
            </a:r>
            <a:r>
              <a:rPr lang="en-GB" sz="2200" b="1" dirty="0"/>
              <a:t> degradation on bending during series production</a:t>
            </a:r>
          </a:p>
          <a:p>
            <a:pPr algn="ctr">
              <a:lnSpc>
                <a:spcPts val="2000"/>
              </a:lnSpc>
            </a:pPr>
            <a:r>
              <a:rPr lang="en-GB" sz="2200" b="1" dirty="0">
                <a:solidFill>
                  <a:srgbClr val="FF0000"/>
                </a:solidFill>
              </a:rPr>
              <a:t>ASG Measurements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48DD5E-0085-A5F4-D165-39ABC22CD5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62313" y="1641569"/>
            <a:ext cx="4549666" cy="328688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4F81EA9-D518-E500-A162-D81ED0D6D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28" y="-324890"/>
            <a:ext cx="118853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Production Overview: Bending Degradation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55FF90-63CB-5671-8BB1-9BEAF9586FEA}"/>
              </a:ext>
            </a:extLst>
          </p:cNvPr>
          <p:cNvSpPr txBox="1"/>
          <p:nvPr/>
        </p:nvSpPr>
        <p:spPr>
          <a:xfrm>
            <a:off x="5863142" y="1000673"/>
            <a:ext cx="63288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ts val="2400"/>
              </a:lnSpc>
              <a:buClr>
                <a:schemeClr val="tx1"/>
              </a:buClr>
            </a:pPr>
            <a:r>
              <a:rPr lang="en-GB" sz="2400" dirty="0"/>
              <a:t>Average degradation on bending -0.87 %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612865-0974-929F-B7FB-F31E59393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477" y="1951890"/>
            <a:ext cx="4924245" cy="29542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FC8F69-2A55-90E3-7D49-409986662485}"/>
              </a:ext>
            </a:extLst>
          </p:cNvPr>
          <p:cNvSpPr txBox="1"/>
          <p:nvPr/>
        </p:nvSpPr>
        <p:spPr>
          <a:xfrm>
            <a:off x="-88255" y="1000673"/>
            <a:ext cx="63288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ts val="2400"/>
              </a:lnSpc>
              <a:buClr>
                <a:schemeClr val="tx1"/>
              </a:buClr>
            </a:pPr>
            <a:r>
              <a:rPr lang="en-GB" sz="2400" dirty="0"/>
              <a:t>Average degradation on bending 0.49 %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6BC55A-FE7E-5533-7540-16B93AA30AEA}"/>
              </a:ext>
            </a:extLst>
          </p:cNvPr>
          <p:cNvSpPr txBox="1"/>
          <p:nvPr/>
        </p:nvSpPr>
        <p:spPr>
          <a:xfrm>
            <a:off x="460477" y="5163237"/>
            <a:ext cx="5231394" cy="87581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/>
              <a:t>Distribution of </a:t>
            </a:r>
            <a:r>
              <a:rPr lang="en-GB" sz="2200" b="1" i="1" dirty="0" err="1"/>
              <a:t>I</a:t>
            </a:r>
            <a:r>
              <a:rPr lang="en-GB" sz="2200" b="1" i="1" baseline="-25000" dirty="0" err="1"/>
              <a:t>c</a:t>
            </a:r>
            <a:r>
              <a:rPr lang="en-GB" sz="2200" b="1" dirty="0"/>
              <a:t> degradation on bending during series production</a:t>
            </a:r>
          </a:p>
          <a:p>
            <a:pPr algn="ctr">
              <a:lnSpc>
                <a:spcPts val="2000"/>
              </a:lnSpc>
            </a:pPr>
            <a:r>
              <a:rPr lang="en-GB" sz="2200" b="1" dirty="0">
                <a:solidFill>
                  <a:srgbClr val="FF0000"/>
                </a:solidFill>
              </a:rPr>
              <a:t>CERN Measurements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63AD7E-E0F7-E1B8-7E3D-AACA96BF65A4}"/>
              </a:ext>
            </a:extLst>
          </p:cNvPr>
          <p:cNvSpPr txBox="1"/>
          <p:nvPr/>
        </p:nvSpPr>
        <p:spPr>
          <a:xfrm>
            <a:off x="1828800" y="6255065"/>
            <a:ext cx="9205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Each data represents a delivered batch (</a:t>
            </a:r>
            <a:r>
              <a:rPr lang="en-GB" sz="2200" dirty="0"/>
              <a:t>unit lengths from different billets</a:t>
            </a:r>
            <a:r>
              <a:rPr lang="en-US" sz="2200" dirty="0"/>
              <a:t>) 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2753843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8E7427F-8972-5BBA-F522-58EDBC311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8558"/>
            <a:ext cx="10515600" cy="1236038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Non-Conformities Identified at CERN (1/2) 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964CBD6-267F-EFE6-D846-35D8E21EA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323407"/>
            <a:ext cx="11180442" cy="2868775"/>
          </a:xfrm>
        </p:spPr>
        <p:txBody>
          <a:bodyPr>
            <a:noAutofit/>
          </a:bodyPr>
          <a:lstStyle/>
          <a:p>
            <a:pPr marL="0" indent="0">
              <a:lnSpc>
                <a:spcPts val="2400"/>
              </a:lnSpc>
              <a:buClr>
                <a:schemeClr val="tx1"/>
              </a:buClr>
              <a:buNone/>
            </a:pPr>
            <a:endParaRPr lang="en-GB" b="1" dirty="0">
              <a:solidFill>
                <a:srgbClr val="0070C0"/>
              </a:solidFill>
            </a:endParaRPr>
          </a:p>
          <a:p>
            <a:pPr>
              <a:lnSpc>
                <a:spcPts val="2400"/>
              </a:lnSpc>
              <a:buClr>
                <a:schemeClr val="tx1"/>
              </a:buClr>
            </a:pPr>
            <a:r>
              <a:rPr lang="en-GB" b="1" dirty="0">
                <a:solidFill>
                  <a:srgbClr val="0070C0"/>
                </a:solidFill>
              </a:rPr>
              <a:t>Surface staining/oxidation </a:t>
            </a:r>
            <a:r>
              <a:rPr lang="en-GB" dirty="0"/>
              <a:t>identified </a:t>
            </a:r>
            <a:r>
              <a:rPr lang="en-GB" b="1" dirty="0"/>
              <a:t>upon receipt </a:t>
            </a:r>
            <a:r>
              <a:rPr lang="en-GB" dirty="0"/>
              <a:t>on two spools</a:t>
            </a:r>
          </a:p>
          <a:p>
            <a:pPr marL="0" indent="0">
              <a:lnSpc>
                <a:spcPts val="2400"/>
              </a:lnSpc>
              <a:buClr>
                <a:schemeClr val="tx1"/>
              </a:buClr>
              <a:buNone/>
              <a:tabLst>
                <a:tab pos="268288" algn="l"/>
              </a:tabLst>
            </a:pPr>
            <a:r>
              <a:rPr lang="en-GB" sz="2800" dirty="0"/>
              <a:t>	Identified causes: </a:t>
            </a:r>
          </a:p>
          <a:p>
            <a:pPr lvl="1">
              <a:lnSpc>
                <a:spcPts val="2400"/>
              </a:lnSpc>
              <a:buClr>
                <a:schemeClr val="tx1"/>
              </a:buClr>
            </a:pPr>
            <a:r>
              <a:rPr lang="en-GB" sz="2500" b="1" dirty="0"/>
              <a:t>Spool 1 </a:t>
            </a:r>
            <a:r>
              <a:rPr lang="en-GB" sz="2500" dirty="0"/>
              <a:t>(3.1 km): accidental</a:t>
            </a:r>
            <a:r>
              <a:rPr lang="en-GB" sz="2500" b="1" dirty="0"/>
              <a:t> </a:t>
            </a:r>
            <a:r>
              <a:rPr lang="en-GB" sz="2500" dirty="0"/>
              <a:t>contamination of the wire, after spooling, by an oxidizing agent (H</a:t>
            </a:r>
            <a:r>
              <a:rPr lang="en-GB" sz="2500" baseline="-25000" dirty="0"/>
              <a:t>2</a:t>
            </a:r>
            <a:r>
              <a:rPr lang="en-GB" sz="2500" dirty="0"/>
              <a:t>SO</a:t>
            </a:r>
            <a:r>
              <a:rPr lang="en-GB" sz="2500" baseline="-25000" dirty="0"/>
              <a:t>4</a:t>
            </a:r>
            <a:r>
              <a:rPr lang="en-GB" sz="2500" dirty="0"/>
              <a:t>)</a:t>
            </a:r>
            <a:r>
              <a:rPr lang="en-GB" sz="2500" b="1" dirty="0"/>
              <a:t> from the galvanic line </a:t>
            </a:r>
            <a:r>
              <a:rPr lang="en-GB" sz="2500" dirty="0"/>
              <a:t> </a:t>
            </a:r>
            <a:r>
              <a:rPr lang="en-GB" sz="2500" dirty="0">
                <a:sym typeface="Symbol" panose="05050102010706020507" pitchFamily="18" charset="2"/>
              </a:rPr>
              <a:t></a:t>
            </a:r>
            <a:r>
              <a:rPr lang="en-GB" sz="2500" dirty="0"/>
              <a:t> reviewed procedure</a:t>
            </a:r>
          </a:p>
          <a:p>
            <a:pPr lvl="1">
              <a:lnSpc>
                <a:spcPts val="2400"/>
              </a:lnSpc>
              <a:buClr>
                <a:schemeClr val="tx1"/>
              </a:buClr>
            </a:pPr>
            <a:r>
              <a:rPr lang="en-GB" sz="2500" b="1" dirty="0"/>
              <a:t>Spool 2 </a:t>
            </a:r>
            <a:r>
              <a:rPr lang="en-GB" sz="2500" dirty="0"/>
              <a:t>(2.98 km): discoloration of the wire on the second layer of the spool. Attributed to a contaminated cloth used during the final </a:t>
            </a:r>
            <a:r>
              <a:rPr lang="en-GB" sz="2500" b="1" dirty="0"/>
              <a:t>cleaning </a:t>
            </a:r>
            <a:r>
              <a:rPr lang="en-GB" sz="2500" dirty="0">
                <a:sym typeface="Symbol" panose="05050102010706020507" pitchFamily="18" charset="2"/>
              </a:rPr>
              <a:t> reviewed procedure</a:t>
            </a:r>
            <a:endParaRPr lang="en-GB" sz="25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F9418F-ECA2-F8D4-70C8-F0F8CA34F852}"/>
              </a:ext>
            </a:extLst>
          </p:cNvPr>
          <p:cNvSpPr txBox="1"/>
          <p:nvPr/>
        </p:nvSpPr>
        <p:spPr>
          <a:xfrm>
            <a:off x="501271" y="1288600"/>
            <a:ext cx="10755371" cy="441852"/>
          </a:xfrm>
          <a:prstGeom prst="rect">
            <a:avLst/>
          </a:prstGeom>
          <a:solidFill>
            <a:srgbClr val="FFFF00">
              <a:alpha val="39000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800" dirty="0"/>
              <a:t>Non-conformities identified during </a:t>
            </a:r>
            <a:r>
              <a:rPr lang="en-US" sz="2800" b="1" dirty="0"/>
              <a:t>visual inspection</a:t>
            </a:r>
            <a:endParaRPr lang="en-GB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E331D2-55C3-1309-564F-AE88F313D9F9}"/>
              </a:ext>
            </a:extLst>
          </p:cNvPr>
          <p:cNvSpPr txBox="1"/>
          <p:nvPr/>
        </p:nvSpPr>
        <p:spPr>
          <a:xfrm>
            <a:off x="838200" y="683947"/>
            <a:ext cx="10284354" cy="492443"/>
          </a:xfrm>
          <a:prstGeom prst="rect">
            <a:avLst/>
          </a:prstGeom>
          <a:solidFill>
            <a:schemeClr val="accent5">
              <a:lumMod val="40000"/>
              <a:lumOff val="60000"/>
              <a:alpha val="27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 total, only </a:t>
            </a:r>
            <a:r>
              <a:rPr lang="en-US" sz="2600" b="1" dirty="0">
                <a:solidFill>
                  <a:schemeClr val="accent5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</a:t>
            </a:r>
            <a:r>
              <a:rPr lang="en-US" sz="2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3 % of the series wire was  identified as non-conform</a:t>
            </a:r>
            <a:endParaRPr lang="en-GB" sz="26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74B89A-CDCA-06A7-32E9-62D4565C25E3}"/>
              </a:ext>
            </a:extLst>
          </p:cNvPr>
          <p:cNvSpPr txBox="1">
            <a:spLocks/>
          </p:cNvSpPr>
          <p:nvPr/>
        </p:nvSpPr>
        <p:spPr>
          <a:xfrm>
            <a:off x="76200" y="3785136"/>
            <a:ext cx="11887200" cy="28687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endParaRPr lang="en-GB" b="1" dirty="0">
              <a:solidFill>
                <a:srgbClr val="0070C0"/>
              </a:solidFill>
            </a:endParaRPr>
          </a:p>
          <a:p>
            <a:pPr>
              <a:lnSpc>
                <a:spcPts val="2400"/>
              </a:lnSpc>
              <a:buClr>
                <a:schemeClr val="tx1"/>
              </a:buClr>
            </a:pPr>
            <a:r>
              <a:rPr lang="en-GB" b="1" dirty="0">
                <a:solidFill>
                  <a:srgbClr val="0070C0"/>
                </a:solidFill>
              </a:rPr>
              <a:t>Spooling problems </a:t>
            </a:r>
            <a:r>
              <a:rPr lang="en-GB" dirty="0"/>
              <a:t>identified </a:t>
            </a:r>
            <a:r>
              <a:rPr lang="en-GB" b="1" dirty="0"/>
              <a:t>upon receipt </a:t>
            </a:r>
            <a:r>
              <a:rPr lang="en-GB" dirty="0"/>
              <a:t>on four spools</a:t>
            </a:r>
          </a:p>
          <a:p>
            <a:pPr marL="0" indent="0">
              <a:lnSpc>
                <a:spcPts val="2400"/>
              </a:lnSpc>
              <a:buClr>
                <a:schemeClr val="tx1"/>
              </a:buClr>
              <a:buFont typeface="Arial" panose="020B0604020202020204" pitchFamily="34" charset="0"/>
              <a:buNone/>
              <a:tabLst>
                <a:tab pos="268288" algn="l"/>
              </a:tabLst>
            </a:pPr>
            <a:r>
              <a:rPr lang="en-GB" dirty="0"/>
              <a:t>	Identified causes: </a:t>
            </a:r>
          </a:p>
          <a:p>
            <a:pPr lvl="1">
              <a:lnSpc>
                <a:spcPts val="2400"/>
              </a:lnSpc>
              <a:buClr>
                <a:schemeClr val="tx1"/>
              </a:buClr>
            </a:pPr>
            <a:r>
              <a:rPr lang="en-GB" sz="2500" b="1" dirty="0"/>
              <a:t>Spools 1, 2 and 3. </a:t>
            </a:r>
            <a:r>
              <a:rPr lang="en-GB" sz="2500" dirty="0"/>
              <a:t>Overlapping turns were generated during the final spooling process. Local plastic deformations (1 or 2 per spool) were identified and cut out </a:t>
            </a:r>
            <a:r>
              <a:rPr lang="en-GB" sz="2500" dirty="0">
                <a:sym typeface="Symbol" panose="05050102010706020507" pitchFamily="18" charset="2"/>
              </a:rPr>
              <a:t> spooling procedure reviewed</a:t>
            </a:r>
            <a:endParaRPr lang="en-GB" sz="2500" dirty="0"/>
          </a:p>
          <a:p>
            <a:pPr lvl="1">
              <a:lnSpc>
                <a:spcPts val="2400"/>
              </a:lnSpc>
              <a:buClr>
                <a:schemeClr val="tx1"/>
              </a:buClr>
            </a:pPr>
            <a:r>
              <a:rPr lang="en-GB" sz="2500" b="1" dirty="0"/>
              <a:t>Spool 4. </a:t>
            </a:r>
            <a:r>
              <a:rPr lang="en-GB" sz="2500" dirty="0"/>
              <a:t>A wire extremity opened during transport and several turns (</a:t>
            </a:r>
            <a:r>
              <a:rPr lang="en-GB" sz="2500" dirty="0">
                <a:sym typeface="Symbol" panose="05050102010706020507" pitchFamily="18" charset="2"/>
              </a:rPr>
              <a:t> 30 m of wire)</a:t>
            </a:r>
            <a:r>
              <a:rPr lang="en-GB" sz="2500" dirty="0"/>
              <a:t> were loose and overlapping  </a:t>
            </a:r>
            <a:r>
              <a:rPr lang="en-GB" sz="2500" dirty="0">
                <a:sym typeface="Symbol" panose="05050102010706020507" pitchFamily="18" charset="2"/>
              </a:rPr>
              <a:t> packing procedure reviewed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34905374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970502B-830E-D1BB-3A7F-E8981678D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5283"/>
            <a:ext cx="10515600" cy="1033249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Non-Conformities Identified at CERN (2/2) 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1DBD6A-38BA-F3A8-4BCD-2B0753211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64242"/>
            <a:ext cx="6895850" cy="4974555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  <a:buClr>
                <a:schemeClr val="tx1"/>
              </a:buClr>
            </a:pPr>
            <a:r>
              <a:rPr lang="en-GB" b="1" dirty="0">
                <a:solidFill>
                  <a:srgbClr val="0070C0"/>
                </a:solidFill>
              </a:rPr>
              <a:t>Critical current </a:t>
            </a:r>
            <a:r>
              <a:rPr lang="en-GB" dirty="0"/>
              <a:t>measured at CERN </a:t>
            </a:r>
            <a:r>
              <a:rPr lang="en-GB" b="1" dirty="0"/>
              <a:t>below specification</a:t>
            </a:r>
          </a:p>
          <a:p>
            <a:pPr marL="268288" indent="0">
              <a:lnSpc>
                <a:spcPts val="2400"/>
              </a:lnSpc>
              <a:buClr>
                <a:schemeClr val="tx1"/>
              </a:buClr>
              <a:buNone/>
            </a:pPr>
            <a:r>
              <a:rPr lang="en-GB" dirty="0"/>
              <a:t>Identified causes:</a:t>
            </a:r>
          </a:p>
          <a:p>
            <a:pPr marL="725488" indent="-190500">
              <a:lnSpc>
                <a:spcPts val="2400"/>
              </a:lnSpc>
              <a:buClr>
                <a:schemeClr val="tx1"/>
              </a:buClr>
            </a:pPr>
            <a:r>
              <a:rPr lang="en-GB" sz="2500" b="1" dirty="0"/>
              <a:t>Three spools </a:t>
            </a:r>
            <a:r>
              <a:rPr lang="en-GB" sz="2500" dirty="0"/>
              <a:t>from two different billets experienced </a:t>
            </a:r>
            <a:r>
              <a:rPr lang="en-GB" sz="2500" b="1" dirty="0"/>
              <a:t>excessive tension on the wire during re-spooling</a:t>
            </a:r>
            <a:r>
              <a:rPr lang="en-GB" sz="2500" dirty="0"/>
              <a:t>. It was adopted a new re-spooling line suitable for tape more than round wire   </a:t>
            </a:r>
          </a:p>
          <a:p>
            <a:pPr marL="725488" indent="-190500">
              <a:lnSpc>
                <a:spcPts val="2400"/>
              </a:lnSpc>
              <a:buClr>
                <a:schemeClr val="tx1"/>
              </a:buClr>
            </a:pPr>
            <a:r>
              <a:rPr lang="en-GB" sz="2500" b="1" dirty="0"/>
              <a:t>One spoo</a:t>
            </a:r>
            <a:r>
              <a:rPr lang="en-GB" sz="2500" dirty="0"/>
              <a:t>l underwent </a:t>
            </a:r>
            <a:r>
              <a:rPr lang="en-GB" sz="2500" b="1" dirty="0"/>
              <a:t>overheating</a:t>
            </a:r>
            <a:r>
              <a:rPr lang="en-GB" sz="2500" dirty="0"/>
              <a:t> during production process</a:t>
            </a:r>
          </a:p>
          <a:p>
            <a:pPr marL="725488" indent="-190500">
              <a:lnSpc>
                <a:spcPts val="2400"/>
              </a:lnSpc>
              <a:buClr>
                <a:schemeClr val="tx1"/>
              </a:buClr>
            </a:pPr>
            <a:r>
              <a:rPr lang="en-GB" sz="2500" b="1" dirty="0"/>
              <a:t>One spool </a:t>
            </a:r>
            <a:r>
              <a:rPr lang="en-GB" sz="2500" dirty="0"/>
              <a:t>experienced </a:t>
            </a:r>
            <a:r>
              <a:rPr lang="en-GB" sz="2500" b="1" dirty="0"/>
              <a:t>degradation during handling</a:t>
            </a:r>
            <a:r>
              <a:rPr lang="en-GB" sz="2500" dirty="0"/>
              <a:t> at one extremity</a:t>
            </a:r>
          </a:p>
          <a:p>
            <a:pPr marL="725488" indent="-190500">
              <a:lnSpc>
                <a:spcPts val="2400"/>
              </a:lnSpc>
              <a:buClr>
                <a:schemeClr val="tx1"/>
              </a:buClr>
            </a:pPr>
            <a:r>
              <a:rPr lang="en-GB" sz="2500" b="1" dirty="0"/>
              <a:t>Three spools </a:t>
            </a:r>
            <a:r>
              <a:rPr lang="en-GB" sz="2500" dirty="0"/>
              <a:t>from the same billet had systematically low </a:t>
            </a:r>
            <a:r>
              <a:rPr lang="en-GB" sz="2500" i="1" dirty="0" err="1"/>
              <a:t>I</a:t>
            </a:r>
            <a:r>
              <a:rPr lang="en-GB" sz="2500" i="1" baseline="-25000" dirty="0" err="1"/>
              <a:t>c</a:t>
            </a:r>
            <a:r>
              <a:rPr lang="en-GB" sz="2500" dirty="0"/>
              <a:t> </a:t>
            </a:r>
          </a:p>
          <a:p>
            <a:pPr marL="268288" indent="0">
              <a:lnSpc>
                <a:spcPts val="2400"/>
              </a:lnSpc>
              <a:buClr>
                <a:schemeClr val="tx1"/>
              </a:buClr>
              <a:buNone/>
            </a:pPr>
            <a:r>
              <a:rPr lang="en-GB" dirty="0"/>
              <a:t>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6F7727-EA20-63FB-0EEB-6F84694A2A8F}"/>
              </a:ext>
            </a:extLst>
          </p:cNvPr>
          <p:cNvSpPr txBox="1"/>
          <p:nvPr/>
        </p:nvSpPr>
        <p:spPr>
          <a:xfrm>
            <a:off x="296687" y="714181"/>
            <a:ext cx="5799313" cy="775277"/>
          </a:xfrm>
          <a:prstGeom prst="rect">
            <a:avLst/>
          </a:prstGeom>
          <a:solidFill>
            <a:srgbClr val="FFFF00">
              <a:alpha val="39000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800" dirty="0"/>
              <a:t>Non-conformities identified during </a:t>
            </a:r>
            <a:r>
              <a:rPr lang="en-US" sz="2800" b="1" dirty="0" err="1"/>
              <a:t>Ic</a:t>
            </a:r>
            <a:r>
              <a:rPr lang="en-US" sz="2800" b="1" dirty="0"/>
              <a:t> measurements</a:t>
            </a:r>
            <a:endParaRPr lang="en-GB" sz="28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3CD6BF-8443-614B-6EEF-ECCA7513C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5850" y="918631"/>
            <a:ext cx="5204492" cy="2090693"/>
          </a:xfrm>
          <a:prstGeom prst="rect">
            <a:avLst/>
          </a:prstGeom>
        </p:spPr>
      </p:pic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FB00854D-18FD-BF2D-4DFD-1529973DB9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0706" y="3637470"/>
            <a:ext cx="4524722" cy="29067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FE389F-10C0-BF19-3051-8CACD7642735}"/>
              </a:ext>
            </a:extLst>
          </p:cNvPr>
          <p:cNvSpPr txBox="1"/>
          <p:nvPr/>
        </p:nvSpPr>
        <p:spPr>
          <a:xfrm>
            <a:off x="7348889" y="3268138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C3355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7895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37AF130-C91F-E7BA-7371-35046CC02CD9}"/>
              </a:ext>
            </a:extLst>
          </p:cNvPr>
          <p:cNvSpPr/>
          <p:nvPr/>
        </p:nvSpPr>
        <p:spPr>
          <a:xfrm>
            <a:off x="2713383" y="1262270"/>
            <a:ext cx="1639956" cy="954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diagram of a factory&#10;&#10;Description automatically generated">
            <a:extLst>
              <a:ext uri="{FF2B5EF4-FFF2-40B4-BE49-F238E27FC236}">
                <a16:creationId xmlns:a16="http://schemas.microsoft.com/office/drawing/2014/main" id="{BF26668A-28E3-EFC6-92FE-1A077CD5F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533037"/>
            <a:ext cx="11950700" cy="6064977"/>
          </a:xfrm>
          <a:prstGeom prst="rect">
            <a:avLst/>
          </a:prstGeom>
          <a:noFill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E9697FF-4662-16DD-352C-A81419B3861E}"/>
              </a:ext>
            </a:extLst>
          </p:cNvPr>
          <p:cNvSpPr/>
          <p:nvPr/>
        </p:nvSpPr>
        <p:spPr>
          <a:xfrm>
            <a:off x="2713383" y="1398795"/>
            <a:ext cx="1639956" cy="954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78FF40-EC96-D112-2383-0AE54EBF8154}"/>
              </a:ext>
            </a:extLst>
          </p:cNvPr>
          <p:cNvSpPr/>
          <p:nvPr/>
        </p:nvSpPr>
        <p:spPr>
          <a:xfrm>
            <a:off x="6778762" y="5978615"/>
            <a:ext cx="5292588" cy="69269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>
              <a:solidFill>
                <a:prstClr val="white"/>
              </a:solidFill>
              <a:sym typeface="Wingdings" pitchFamily="2" charset="2"/>
            </a:endParaRPr>
          </a:p>
          <a:p>
            <a:pPr lvl="0" algn="ctr"/>
            <a:r>
              <a:rPr lang="en-US" b="1" dirty="0">
                <a:solidFill>
                  <a:prstClr val="white"/>
                </a:solidFill>
                <a:sym typeface="Wingdings" pitchFamily="2" charset="2"/>
              </a:rPr>
              <a:t>New underground galleries and surface buildings for technical infrastructure finished</a:t>
            </a:r>
          </a:p>
          <a:p>
            <a:pPr lvl="0" algn="ctr"/>
            <a:endParaRPr lang="en-US" b="1" dirty="0">
              <a:solidFill>
                <a:prstClr val="white"/>
              </a:solidFill>
              <a:sym typeface="Wingdings" pitchFamily="2" charset="2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C3F7F90-EB6B-19B3-9356-F8044829D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3042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LHC Underground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2529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EF886212-2C0A-B4C1-3853-CD4355036D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4510" y="6498546"/>
            <a:ext cx="795639" cy="235491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5BAAE82-2EAD-4605-E945-B8C51B007FF4}"/>
              </a:ext>
            </a:extLst>
          </p:cNvPr>
          <p:cNvSpPr txBox="1"/>
          <p:nvPr/>
        </p:nvSpPr>
        <p:spPr>
          <a:xfrm>
            <a:off x="3961492" y="1344631"/>
            <a:ext cx="3895090" cy="2473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lnSpc>
                <a:spcPts val="2200"/>
              </a:lnSpc>
              <a:spcAft>
                <a:spcPts val="1000"/>
              </a:spcAft>
            </a:pPr>
            <a:r>
              <a:rPr lang="en-US" sz="2600" b="1" dirty="0">
                <a:latin typeface="+mj-lt"/>
              </a:rPr>
              <a:t>Advanced techniques </a:t>
            </a:r>
            <a:r>
              <a:rPr lang="en-US" sz="2600" dirty="0">
                <a:latin typeface="+mj-lt"/>
              </a:rPr>
              <a:t>for:</a:t>
            </a:r>
          </a:p>
          <a:p>
            <a:pPr marL="457200" indent="-457200">
              <a:lnSpc>
                <a:spcPts val="22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latin typeface="+mj-lt"/>
              </a:rPr>
              <a:t>Incoming materials inspection </a:t>
            </a:r>
          </a:p>
          <a:p>
            <a:pPr marL="457200" indent="-457200">
              <a:lnSpc>
                <a:spcPts val="22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latin typeface="+mj-lt"/>
              </a:rPr>
              <a:t>Real time monitoring (SCADA alerts)</a:t>
            </a:r>
          </a:p>
          <a:p>
            <a:pPr marL="457200" indent="-457200">
              <a:lnSpc>
                <a:spcPts val="22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latin typeface="+mj-lt"/>
              </a:rPr>
              <a:t>Post-production statistical analysis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DBE12B4-BAD9-6F4B-0676-F06D13616E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6" t="33356" r="24013" b="26784"/>
          <a:stretch>
            <a:fillRect/>
          </a:stretch>
        </p:blipFill>
        <p:spPr>
          <a:xfrm>
            <a:off x="58900" y="4329960"/>
            <a:ext cx="3895090" cy="2537017"/>
          </a:xfrm>
          <a:prstGeom prst="rect">
            <a:avLst/>
          </a:prstGeom>
        </p:spPr>
      </p:pic>
      <p:pic>
        <p:nvPicPr>
          <p:cNvPr id="24" name="Picture 8" descr="C:\Users\tropeano.matteo\Desktop\Columbus SC_130113\Qualità\Defectomat\DSCN1227.JPG">
            <a:extLst>
              <a:ext uri="{FF2B5EF4-FFF2-40B4-BE49-F238E27FC236}">
                <a16:creationId xmlns:a16="http://schemas.microsoft.com/office/drawing/2014/main" id="{5DF7A8EB-1557-96B4-CCF3-B60E3378A9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9071"/>
          <a:stretch>
            <a:fillRect/>
          </a:stretch>
        </p:blipFill>
        <p:spPr bwMode="auto">
          <a:xfrm flipH="1">
            <a:off x="8805055" y="1551333"/>
            <a:ext cx="2900289" cy="194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7AA259A-D406-C799-8396-9387C987A1E3}"/>
              </a:ext>
            </a:extLst>
          </p:cNvPr>
          <p:cNvSpPr txBox="1"/>
          <p:nvPr/>
        </p:nvSpPr>
        <p:spPr>
          <a:xfrm>
            <a:off x="8325380" y="3591270"/>
            <a:ext cx="3744000" cy="875817"/>
          </a:xfrm>
          <a:prstGeom prst="rect">
            <a:avLst/>
          </a:prstGeom>
          <a:solidFill>
            <a:srgbClr val="00B0F0">
              <a:alpha val="42000"/>
            </a:srgb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lnSpc>
                <a:spcPts val="2000"/>
              </a:lnSpc>
            </a:pPr>
            <a:r>
              <a:rPr lang="en-US" sz="2200" b="1" dirty="0">
                <a:latin typeface="+mj-lt"/>
              </a:rPr>
              <a:t>Eddy current </a:t>
            </a:r>
            <a:r>
              <a:rPr lang="en-US" sz="2200" dirty="0">
                <a:latin typeface="+mj-lt"/>
              </a:rPr>
              <a:t>detector and visual systems to check </a:t>
            </a:r>
            <a:r>
              <a:rPr lang="en-US" sz="2200" b="1" dirty="0">
                <a:latin typeface="+mj-lt"/>
              </a:rPr>
              <a:t>integrity </a:t>
            </a:r>
            <a:r>
              <a:rPr lang="en-US" sz="2200" dirty="0">
                <a:latin typeface="+mj-lt"/>
              </a:rPr>
              <a:t>of wires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9085DE6-A12C-01D1-6F6C-85B5891BF2C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58" y="1257048"/>
            <a:ext cx="3333799" cy="222253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15AAC05-2A39-C25F-1EF4-4CEACF5399BA}"/>
              </a:ext>
            </a:extLst>
          </p:cNvPr>
          <p:cNvSpPr txBox="1"/>
          <p:nvPr/>
        </p:nvSpPr>
        <p:spPr>
          <a:xfrm>
            <a:off x="4190950" y="6485566"/>
            <a:ext cx="3403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ASG </a:t>
            </a:r>
            <a:r>
              <a:rPr lang="it-IT" sz="1200" dirty="0" err="1"/>
              <a:t>Superconductors</a:t>
            </a:r>
            <a:r>
              <a:rPr lang="it-IT" sz="1200" dirty="0"/>
              <a:t> </a:t>
            </a:r>
            <a:r>
              <a:rPr lang="it-IT" sz="1200" dirty="0" err="1"/>
              <a:t>Proprietary</a:t>
            </a:r>
            <a:r>
              <a:rPr lang="it-IT" sz="1200" dirty="0"/>
              <a:t> &amp; </a:t>
            </a:r>
            <a:r>
              <a:rPr lang="it-IT" sz="1200" dirty="0" err="1"/>
              <a:t>Confidential</a:t>
            </a:r>
            <a:endParaRPr lang="it-IT" sz="1200" dirty="0"/>
          </a:p>
        </p:txBody>
      </p:sp>
      <p:pic>
        <p:nvPicPr>
          <p:cNvPr id="6" name="Picture 2" descr="C:\Users\rossetto.mario\AppData\Local\Microsoft\Windows\Temporary Internet Files\Content.Outlook\FC349TQA\IMG_0563.JPG">
            <a:extLst>
              <a:ext uri="{FF2B5EF4-FFF2-40B4-BE49-F238E27FC236}">
                <a16:creationId xmlns:a16="http://schemas.microsoft.com/office/drawing/2014/main" id="{9A332B47-92DD-660E-9563-9B8141BD1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 t="9337"/>
          <a:stretch>
            <a:fillRect/>
          </a:stretch>
        </p:blipFill>
        <p:spPr bwMode="auto">
          <a:xfrm>
            <a:off x="8805055" y="4560031"/>
            <a:ext cx="3024336" cy="2056260"/>
          </a:xfrm>
          <a:prstGeom prst="rect">
            <a:avLst/>
          </a:prstGeom>
          <a:solidFill>
            <a:schemeClr val="accent6"/>
          </a:solidFill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B35F7A3-BACE-2C56-3108-690881CD3CD1}"/>
              </a:ext>
            </a:extLst>
          </p:cNvPr>
          <p:cNvSpPr txBox="1"/>
          <p:nvPr/>
        </p:nvSpPr>
        <p:spPr>
          <a:xfrm>
            <a:off x="8230509" y="742942"/>
            <a:ext cx="3838871" cy="664221"/>
          </a:xfrm>
          <a:prstGeom prst="rect">
            <a:avLst/>
          </a:prstGeom>
          <a:solidFill>
            <a:srgbClr val="00B0F0">
              <a:alpha val="42000"/>
            </a:srgbClr>
          </a:solidFill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it-IT" sz="2200" b="1" dirty="0">
                <a:solidFill>
                  <a:schemeClr val="tx2"/>
                </a:solidFill>
              </a:rPr>
              <a:t>4 camera </a:t>
            </a:r>
            <a:r>
              <a:rPr lang="it-IT" sz="2200" dirty="0" err="1">
                <a:solidFill>
                  <a:schemeClr val="tx2"/>
                </a:solidFill>
              </a:rPr>
              <a:t>visual</a:t>
            </a:r>
            <a:r>
              <a:rPr lang="it-IT" sz="2200" dirty="0">
                <a:solidFill>
                  <a:schemeClr val="tx2"/>
                </a:solidFill>
              </a:rPr>
              <a:t> </a:t>
            </a:r>
            <a:r>
              <a:rPr lang="it-IT" sz="2200" dirty="0" err="1">
                <a:solidFill>
                  <a:schemeClr val="tx2"/>
                </a:solidFill>
              </a:rPr>
              <a:t>inspection</a:t>
            </a:r>
            <a:endParaRPr lang="it-IT" sz="2200" dirty="0">
              <a:solidFill>
                <a:schemeClr val="tx2"/>
              </a:solidFill>
            </a:endParaRPr>
          </a:p>
          <a:p>
            <a:pPr>
              <a:lnSpc>
                <a:spcPts val="2200"/>
              </a:lnSpc>
            </a:pPr>
            <a:r>
              <a:rPr lang="it-IT" sz="2200" dirty="0">
                <a:solidFill>
                  <a:schemeClr val="tx2"/>
                </a:solidFill>
              </a:rPr>
              <a:t>to check </a:t>
            </a:r>
            <a:r>
              <a:rPr lang="it-IT" sz="2200" b="1" dirty="0">
                <a:solidFill>
                  <a:schemeClr val="tx2"/>
                </a:solidFill>
              </a:rPr>
              <a:t>surface appearance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DEBE65D-2B9B-3215-5F64-0FF09B18CDEE}"/>
              </a:ext>
            </a:extLst>
          </p:cNvPr>
          <p:cNvSpPr txBox="1"/>
          <p:nvPr/>
        </p:nvSpPr>
        <p:spPr>
          <a:xfrm>
            <a:off x="232456" y="3574313"/>
            <a:ext cx="3395801" cy="868699"/>
          </a:xfrm>
          <a:prstGeom prst="rect">
            <a:avLst/>
          </a:prstGeom>
          <a:solidFill>
            <a:srgbClr val="00B0F0">
              <a:alpha val="42000"/>
            </a:srgbClr>
          </a:solidFill>
        </p:spPr>
        <p:txBody>
          <a:bodyPr wrap="non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it-IT" sz="2000" b="1" dirty="0">
                <a:solidFill>
                  <a:schemeClr val="tx2"/>
                </a:solidFill>
              </a:rPr>
              <a:t>Dimensional  Measurement</a:t>
            </a:r>
          </a:p>
          <a:p>
            <a:pPr algn="ctr">
              <a:lnSpc>
                <a:spcPts val="2000"/>
              </a:lnSpc>
            </a:pPr>
            <a:r>
              <a:rPr lang="it-IT" sz="2000" b="1" dirty="0">
                <a:solidFill>
                  <a:schemeClr val="tx2"/>
                </a:solidFill>
              </a:rPr>
              <a:t>&amp; Acquisition System </a:t>
            </a:r>
          </a:p>
          <a:p>
            <a:pPr algn="ctr">
              <a:lnSpc>
                <a:spcPts val="2000"/>
              </a:lnSpc>
            </a:pPr>
            <a:r>
              <a:rPr lang="it-IT" sz="2000" dirty="0">
                <a:solidFill>
                  <a:schemeClr val="tx2"/>
                </a:solidFill>
              </a:rPr>
              <a:t>and statistical analysis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631CD20-4795-D86A-13ED-EE8A889C0C7D}"/>
              </a:ext>
            </a:extLst>
          </p:cNvPr>
          <p:cNvSpPr txBox="1">
            <a:spLocks/>
          </p:cNvSpPr>
          <p:nvPr/>
        </p:nvSpPr>
        <p:spPr>
          <a:xfrm>
            <a:off x="838200" y="-200193"/>
            <a:ext cx="10515600" cy="10332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QA at ASG: Full Process Control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asellaDiTesto 7">
            <a:extLst>
              <a:ext uri="{FF2B5EF4-FFF2-40B4-BE49-F238E27FC236}">
                <a16:creationId xmlns:a16="http://schemas.microsoft.com/office/drawing/2014/main" id="{7B7F976C-1545-DCD8-B02B-8E1CDAF5BB21}"/>
              </a:ext>
            </a:extLst>
          </p:cNvPr>
          <p:cNvSpPr txBox="1"/>
          <p:nvPr/>
        </p:nvSpPr>
        <p:spPr>
          <a:xfrm>
            <a:off x="838200" y="780224"/>
            <a:ext cx="2091214" cy="382092"/>
          </a:xfrm>
          <a:prstGeom prst="rect">
            <a:avLst/>
          </a:prstGeom>
          <a:solidFill>
            <a:srgbClr val="00B0F0">
              <a:alpha val="42000"/>
            </a:srgbClr>
          </a:solidFill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it-IT" sz="2200" b="1" dirty="0">
                <a:solidFill>
                  <a:schemeClr val="tx2"/>
                </a:solidFill>
              </a:rPr>
              <a:t>Image analysis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63361B-DA98-CE88-EFF3-6C90B7FF0B7A}"/>
              </a:ext>
            </a:extLst>
          </p:cNvPr>
          <p:cNvSpPr txBox="1"/>
          <p:nvPr/>
        </p:nvSpPr>
        <p:spPr>
          <a:xfrm>
            <a:off x="3386946" y="4702528"/>
            <a:ext cx="5399832" cy="1345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800" dirty="0">
                <a:solidFill>
                  <a:srgbClr val="0070C0"/>
                </a:solidFill>
                <a:latin typeface="+mj-lt"/>
                <a:ea typeface="Roboto" panose="02000000000000000000" pitchFamily="2" charset="0"/>
              </a:rPr>
              <a:t>QA Procedures defined and implemented to ensure  </a:t>
            </a:r>
            <a:r>
              <a:rPr lang="en-US" sz="2800" b="1" dirty="0">
                <a:solidFill>
                  <a:srgbClr val="0070C0"/>
                </a:solidFill>
                <a:latin typeface="+mj-lt"/>
                <a:ea typeface="Roboto" panose="02000000000000000000" pitchFamily="2" charset="0"/>
              </a:rPr>
              <a:t>full process control</a:t>
            </a:r>
          </a:p>
          <a:p>
            <a:pPr algn="ctr">
              <a:lnSpc>
                <a:spcPts val="2400"/>
              </a:lnSpc>
            </a:pPr>
            <a:r>
              <a:rPr lang="en-US" sz="2800" dirty="0">
                <a:solidFill>
                  <a:srgbClr val="0070C0"/>
                </a:solidFill>
                <a:latin typeface="+mj-lt"/>
                <a:ea typeface="Roboto" panose="02000000000000000000" pitchFamily="2" charset="0"/>
              </a:rPr>
              <a:t>from raw material to final wire</a:t>
            </a:r>
          </a:p>
        </p:txBody>
      </p:sp>
    </p:spTree>
    <p:extLst>
      <p:ext uri="{BB962C8B-B14F-4D97-AF65-F5344CB8AC3E}">
        <p14:creationId xmlns:p14="http://schemas.microsoft.com/office/powerpoint/2010/main" val="36109739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39D704-B55B-5F44-0C12-C36E39D78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293" y="667302"/>
            <a:ext cx="12026707" cy="5752024"/>
          </a:xfrm>
          <a:noFill/>
        </p:spPr>
        <p:txBody>
          <a:bodyPr wrap="square">
            <a:spAutoFit/>
          </a:bodyPr>
          <a:lstStyle/>
          <a:p>
            <a:pPr marL="0" indent="0">
              <a:lnSpc>
                <a:spcPts val="2600"/>
              </a:lnSpc>
              <a:spcAft>
                <a:spcPts val="1000"/>
              </a:spcAft>
              <a:buNone/>
            </a:pPr>
            <a:r>
              <a:rPr lang="en-US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</a:rPr>
              <a:t>Each batch</a:t>
            </a:r>
            <a:r>
              <a:rPr lang="en-US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</a:rPr>
              <a:t> </a:t>
            </a:r>
            <a:r>
              <a:rPr lang="en-US" dirty="0">
                <a:latin typeface="+mj-lt"/>
                <a:ea typeface="Roboto" panose="02000000000000000000" pitchFamily="2" charset="0"/>
              </a:rPr>
              <a:t>of Nb tubes inspected according to the following control plan: </a:t>
            </a:r>
          </a:p>
          <a:p>
            <a:pPr marL="0">
              <a:lnSpc>
                <a:spcPts val="18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Roboto" panose="02000000000000000000" pitchFamily="2" charset="0"/>
              </a:rPr>
              <a:t>Integrity and adequacy of </a:t>
            </a:r>
            <a:r>
              <a:rPr lang="en-US" b="1" dirty="0">
                <a:solidFill>
                  <a:srgbClr val="0070C0"/>
                </a:solidFill>
                <a:ea typeface="Roboto" panose="02000000000000000000" pitchFamily="2" charset="0"/>
              </a:rPr>
              <a:t>packaging </a:t>
            </a:r>
          </a:p>
          <a:p>
            <a:pPr defTabSz="179388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tabLst>
                <a:tab pos="177800" algn="l"/>
              </a:tabLst>
            </a:pPr>
            <a:r>
              <a:rPr lang="en-US" dirty="0">
                <a:latin typeface="+mj-lt"/>
                <a:ea typeface="Roboto" panose="02000000000000000000" pitchFamily="2" charset="0"/>
              </a:rPr>
              <a:t>Presence of </a:t>
            </a:r>
            <a:r>
              <a:rPr lang="en-US" b="1" dirty="0">
                <a:solidFill>
                  <a:srgbClr val="0070C0"/>
                </a:solidFill>
                <a:latin typeface="+mj-lt"/>
                <a:ea typeface="Roboto" panose="02000000000000000000" pitchFamily="2" charset="0"/>
              </a:rPr>
              <a:t>Certify 3.1 according to UNI EN10204 </a:t>
            </a:r>
            <a:r>
              <a:rPr lang="en-US" dirty="0">
                <a:latin typeface="+mj-lt"/>
                <a:ea typeface="Roboto" panose="02000000000000000000" pitchFamily="2" charset="0"/>
              </a:rPr>
              <a:t>and correspondence of the values declared to the supply </a:t>
            </a:r>
            <a:r>
              <a:rPr lang="en-US" b="1" dirty="0">
                <a:solidFill>
                  <a:srgbClr val="0070C0"/>
                </a:solidFill>
                <a:latin typeface="+mj-lt"/>
                <a:ea typeface="Roboto" panose="02000000000000000000" pitchFamily="2" charset="0"/>
              </a:rPr>
              <a:t>specification</a:t>
            </a:r>
            <a:r>
              <a:rPr lang="en-US" dirty="0">
                <a:latin typeface="+mj-lt"/>
                <a:ea typeface="Roboto" panose="02000000000000000000" pitchFamily="2" charset="0"/>
              </a:rPr>
              <a:t> </a:t>
            </a:r>
          </a:p>
          <a:p>
            <a:pPr marL="0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tabLst>
                <a:tab pos="268288" algn="l"/>
              </a:tabLst>
            </a:pP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Visual aspect 100% 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of the tubes (absence of internal and external 	imperfections, burrs, oxides, grease, oil, lubricants) </a:t>
            </a:r>
          </a:p>
          <a:p>
            <a:pPr marL="0" defTabSz="179388">
              <a:lnSpc>
                <a:spcPts val="2300"/>
              </a:lnSpc>
              <a:spcBef>
                <a:spcPts val="0"/>
              </a:spcBef>
              <a:buClr>
                <a:schemeClr val="tx1"/>
              </a:buClr>
            </a:pP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Statistical check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on </a:t>
            </a: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2% 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of the tubes of the batch of: </a:t>
            </a:r>
          </a:p>
          <a:p>
            <a:pPr marL="230188" indent="38100" defTabSz="179388">
              <a:lnSpc>
                <a:spcPts val="2300"/>
              </a:lnSpc>
              <a:spcBef>
                <a:spcPts val="500"/>
              </a:spcBef>
              <a:buClr>
                <a:schemeClr val="tx1"/>
              </a:buClr>
              <a:tabLst>
                <a:tab pos="446088" algn="l"/>
              </a:tabLst>
            </a:pPr>
            <a:r>
              <a:rPr lang="en-US" sz="2400" dirty="0">
                <a:latin typeface="+mj-lt"/>
                <a:ea typeface="Roboto" panose="02000000000000000000" pitchFamily="2" charset="0"/>
              </a:rPr>
              <a:t>	</a:t>
            </a:r>
            <a:r>
              <a:rPr lang="en-US" sz="2400" b="1" dirty="0">
                <a:latin typeface="+mj-lt"/>
              </a:rPr>
              <a:t>Outer Diameter</a:t>
            </a:r>
            <a:r>
              <a:rPr lang="en-US" sz="2400" dirty="0">
                <a:latin typeface="+mj-lt"/>
              </a:rPr>
              <a:t>, measured with gauge: 21.70 ± 0.13mm </a:t>
            </a:r>
          </a:p>
          <a:p>
            <a:pPr marL="457200" lvl="1">
              <a:lnSpc>
                <a:spcPts val="1800"/>
              </a:lnSpc>
              <a:buClr>
                <a:schemeClr val="tx1"/>
              </a:buClr>
            </a:pPr>
            <a:r>
              <a:rPr lang="en-US" b="1" dirty="0"/>
              <a:t>Thickness, </a:t>
            </a:r>
            <a:r>
              <a:rPr lang="en-US" dirty="0"/>
              <a:t>measured with gauge: 2.4 ± 0.24mm </a:t>
            </a:r>
          </a:p>
          <a:p>
            <a:pPr marL="457200" lvl="1">
              <a:lnSpc>
                <a:spcPts val="1800"/>
              </a:lnSpc>
              <a:spcAft>
                <a:spcPts val="1000"/>
              </a:spcAft>
              <a:buClr>
                <a:schemeClr val="tx1"/>
              </a:buClr>
            </a:pPr>
            <a:r>
              <a:rPr lang="en-US" b="1" dirty="0"/>
              <a:t>Length</a:t>
            </a:r>
            <a:r>
              <a:rPr lang="en-US" dirty="0"/>
              <a:t>, measured with meter: 900 -0 + 3mm </a:t>
            </a:r>
          </a:p>
          <a:p>
            <a:pPr marL="0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</a:pPr>
            <a:r>
              <a:rPr lang="en-US" b="1" dirty="0">
                <a:solidFill>
                  <a:srgbClr val="0070C0"/>
                </a:solidFill>
                <a:latin typeface="+mj-lt"/>
                <a:ea typeface="Roboto" panose="02000000000000000000" pitchFamily="2" charset="0"/>
              </a:rPr>
              <a:t>Hardness 100% </a:t>
            </a:r>
            <a:r>
              <a:rPr lang="en-US" dirty="0">
                <a:latin typeface="+mj-lt"/>
                <a:ea typeface="Roboto" panose="02000000000000000000" pitchFamily="2" charset="0"/>
              </a:rPr>
              <a:t>of the tubes: average of 5 measures each tube</a:t>
            </a:r>
          </a:p>
          <a:p>
            <a:pPr marL="0" defTabSz="179388">
              <a:lnSpc>
                <a:spcPts val="2800"/>
              </a:lnSpc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tabLst>
                <a:tab pos="268288" algn="l"/>
              </a:tabLst>
            </a:pPr>
            <a:r>
              <a:rPr lang="en-US" b="1" dirty="0">
                <a:solidFill>
                  <a:srgbClr val="0070C0"/>
                </a:solidFill>
                <a:latin typeface="+mj-lt"/>
                <a:ea typeface="Roboto" panose="02000000000000000000" pitchFamily="2" charset="0"/>
              </a:rPr>
              <a:t>Tensile tests </a:t>
            </a:r>
            <a:r>
              <a:rPr lang="en-US" dirty="0">
                <a:latin typeface="+mj-lt"/>
                <a:ea typeface="Roboto" panose="02000000000000000000" pitchFamily="2" charset="0"/>
              </a:rPr>
              <a:t>on a tube representative of the batch (external 	laboratory)</a:t>
            </a:r>
          </a:p>
          <a:p>
            <a:pPr marL="0" defTabSz="179388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</a:pPr>
            <a:r>
              <a:rPr lang="en-US" b="1" dirty="0">
                <a:solidFill>
                  <a:srgbClr val="0070C0"/>
                </a:solidFill>
                <a:latin typeface="+mj-lt"/>
                <a:ea typeface="Roboto" panose="02000000000000000000" pitchFamily="2" charset="0"/>
              </a:rPr>
              <a:t>Chemical composition 100% </a:t>
            </a:r>
            <a:r>
              <a:rPr lang="en-US" dirty="0">
                <a:latin typeface="+mj-lt"/>
                <a:ea typeface="Roboto" panose="02000000000000000000" pitchFamily="2" charset="0"/>
              </a:rPr>
              <a:t>of the tubes </a:t>
            </a:r>
            <a:r>
              <a:rPr lang="it-IT" dirty="0">
                <a:latin typeface="+mj-lt"/>
                <a:ea typeface="Roboto" panose="02000000000000000000" pitchFamily="2" charset="0"/>
              </a:rPr>
              <a:t>using an XRF analyzer:</a:t>
            </a:r>
            <a:r>
              <a:rPr lang="en-US" dirty="0">
                <a:latin typeface="+mj-lt"/>
                <a:ea typeface="Roboto" panose="02000000000000000000" pitchFamily="2" charset="0"/>
              </a:rPr>
              <a:t> 45 analyses 	for each tube (15 x 3 Axis)</a:t>
            </a:r>
          </a:p>
          <a:p>
            <a:pPr marL="0">
              <a:lnSpc>
                <a:spcPct val="150000"/>
              </a:lnSpc>
            </a:pPr>
            <a:endParaRPr lang="it-IT" sz="1333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AE9AF3C-6977-E12D-482E-759E5BCB4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546" y="5907196"/>
            <a:ext cx="6793521" cy="909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4282E8-F7FE-1D4B-08ED-216816B1882F}"/>
              </a:ext>
            </a:extLst>
          </p:cNvPr>
          <p:cNvSpPr txBox="1">
            <a:spLocks/>
          </p:cNvSpPr>
          <p:nvPr/>
        </p:nvSpPr>
        <p:spPr>
          <a:xfrm>
            <a:off x="838200" y="-112547"/>
            <a:ext cx="10515600" cy="10332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QA at ASG – Inspection of Nb Tubes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0746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DE544C-A2EA-AE3E-F78F-5AAE3CECE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11169AD-3F1C-F1AA-FD6A-C0BFEB08C23E}"/>
              </a:ext>
            </a:extLst>
          </p:cNvPr>
          <p:cNvSpPr txBox="1">
            <a:spLocks/>
          </p:cNvSpPr>
          <p:nvPr/>
        </p:nvSpPr>
        <p:spPr>
          <a:xfrm>
            <a:off x="386575" y="847493"/>
            <a:ext cx="11418849" cy="1711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buClr>
                <a:schemeClr val="tx1"/>
              </a:buClr>
            </a:pP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8580298-B62B-31AD-0628-85FE43CC0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29" y="-185828"/>
            <a:ext cx="118853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Superconducting Link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165419-358E-EA8B-162A-FC86909F4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75" y="1287351"/>
            <a:ext cx="5608806" cy="46089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FCE46EB-3B70-3AC7-D01A-250EEEC5F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639794">
            <a:off x="6618791" y="1072961"/>
            <a:ext cx="4721999" cy="47120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491A17-B645-ABB0-6A44-7D37ABE5CA8A}"/>
              </a:ext>
            </a:extLst>
          </p:cNvPr>
          <p:cNvSpPr txBox="1"/>
          <p:nvPr/>
        </p:nvSpPr>
        <p:spPr>
          <a:xfrm>
            <a:off x="4370319" y="5896326"/>
            <a:ext cx="3652603" cy="46166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ym typeface="Symbol"/>
              </a:rPr>
              <a:t>  90 mm, </a:t>
            </a:r>
            <a:r>
              <a:rPr lang="en-GB" sz="2400" b="1" dirty="0">
                <a:sym typeface="Symbol" panose="05050102010706020507" pitchFamily="18" charset="2"/>
              </a:rPr>
              <a:t> 25 kg/m</a:t>
            </a:r>
            <a:endParaRPr lang="en-GB" sz="2400" b="1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19906249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C1BB47-0E6B-C603-E7CF-543DE2EE8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204"/>
            <a:ext cx="12192000" cy="676522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0B538B7-52A0-10D7-F240-AE26F78C5D8D}"/>
              </a:ext>
            </a:extLst>
          </p:cNvPr>
          <p:cNvSpPr txBox="1">
            <a:spLocks/>
          </p:cNvSpPr>
          <p:nvPr/>
        </p:nvSpPr>
        <p:spPr>
          <a:xfrm>
            <a:off x="1326995" y="5832087"/>
            <a:ext cx="4594302" cy="845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System Assembly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9181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5D6626-9A0E-CCEB-FBBB-1E56D2E893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26" t="2692"/>
          <a:stretch>
            <a:fillRect/>
          </a:stretch>
        </p:blipFill>
        <p:spPr>
          <a:xfrm>
            <a:off x="5396209" y="2319454"/>
            <a:ext cx="6795791" cy="45385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B2FADB-1851-24C4-4C62-768EB8D45A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48"/>
          <a:stretch>
            <a:fillRect/>
          </a:stretch>
        </p:blipFill>
        <p:spPr>
          <a:xfrm>
            <a:off x="0" y="83634"/>
            <a:ext cx="5369268" cy="371893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2594B74-9F15-2C45-8F27-3D0C04BB26C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028" t="3633"/>
          <a:stretch>
            <a:fillRect/>
          </a:stretch>
        </p:blipFill>
        <p:spPr>
          <a:xfrm>
            <a:off x="1713873" y="3851351"/>
            <a:ext cx="3638710" cy="29230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762FAE0-1DDA-EC02-E570-D8DCE32BD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4104" y="300754"/>
            <a:ext cx="3262661" cy="1325563"/>
          </a:xfrm>
        </p:spPr>
        <p:txBody>
          <a:bodyPr>
            <a:normAutofit fontScale="90000"/>
          </a:bodyPr>
          <a:lstStyle/>
          <a:p>
            <a:pPr algn="ctr">
              <a:lnSpc>
                <a:spcPts val="4400"/>
              </a:lnSpc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Transport and Installation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56F468-2310-CC5F-3F18-F921CCE62F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8204" y="83634"/>
            <a:ext cx="3262661" cy="2175108"/>
          </a:xfrm>
          <a:prstGeom prst="rect">
            <a:avLst/>
          </a:prstGeom>
        </p:spPr>
      </p:pic>
      <p:pic>
        <p:nvPicPr>
          <p:cNvPr id="9" name="Picture 8" descr="A group of people working in a factory&#10;&#10;AI-generated content may be incorrect.">
            <a:extLst>
              <a:ext uri="{FF2B5EF4-FFF2-40B4-BE49-F238E27FC236}">
                <a16:creationId xmlns:a16="http://schemas.microsoft.com/office/drawing/2014/main" id="{AEBF5BCA-D53D-A738-7763-E31446BF86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4"/>
          <a:stretch>
            <a:fillRect/>
          </a:stretch>
        </p:blipFill>
        <p:spPr>
          <a:xfrm>
            <a:off x="15562" y="3941954"/>
            <a:ext cx="1654685" cy="27418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8BCCF2-BD89-57C4-8912-14930AF510C7}"/>
              </a:ext>
            </a:extLst>
          </p:cNvPr>
          <p:cNvSpPr txBox="1"/>
          <p:nvPr/>
        </p:nvSpPr>
        <p:spPr>
          <a:xfrm>
            <a:off x="8856829" y="1626317"/>
            <a:ext cx="3137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1-LO-IS, this conference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219573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38802E0-36A6-06A0-B47D-8D2E10122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29" y="-185828"/>
            <a:ext cx="118853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Validation of the Superconducting Link System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ACC304-F137-B0FE-9DB8-67D95163C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7113" y="3811312"/>
            <a:ext cx="3556018" cy="266316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8E3EC39-8B7D-565B-063B-2299C23FAA7C}"/>
              </a:ext>
            </a:extLst>
          </p:cNvPr>
          <p:cNvGrpSpPr/>
          <p:nvPr/>
        </p:nvGrpSpPr>
        <p:grpSpPr>
          <a:xfrm>
            <a:off x="0" y="809015"/>
            <a:ext cx="8486078" cy="5723429"/>
            <a:chOff x="64529" y="993615"/>
            <a:chExt cx="8486078" cy="572342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94033E-7422-1596-9DA5-3BA357F6EA46}"/>
                </a:ext>
              </a:extLst>
            </p:cNvPr>
            <p:cNvGrpSpPr/>
            <p:nvPr/>
          </p:nvGrpSpPr>
          <p:grpSpPr>
            <a:xfrm>
              <a:off x="64529" y="993615"/>
              <a:ext cx="8486078" cy="5723429"/>
              <a:chOff x="1651000" y="895348"/>
              <a:chExt cx="8486078" cy="572342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F3AF0A5-9A12-FFA2-24C5-13904FF1B1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4544"/>
              <a:stretch>
                <a:fillRect/>
              </a:stretch>
            </p:blipFill>
            <p:spPr>
              <a:xfrm>
                <a:off x="1651000" y="895348"/>
                <a:ext cx="8486078" cy="5723429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908C893-4D80-A8E9-970B-C6676134055E}"/>
                  </a:ext>
                </a:extLst>
              </p:cNvPr>
              <p:cNvSpPr txBox="1"/>
              <p:nvPr/>
            </p:nvSpPr>
            <p:spPr>
              <a:xfrm>
                <a:off x="5258053" y="5229227"/>
                <a:ext cx="22472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Bending radius </a:t>
                </a:r>
                <a:r>
                  <a:rPr lang="en-US" dirty="0">
                    <a:sym typeface="Symbol" panose="05050102010706020507" pitchFamily="18" charset="2"/>
                  </a:rPr>
                  <a:t> 2 m</a:t>
                </a:r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AE45384-519F-3297-F35E-4378FA85B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9161" y="993615"/>
              <a:ext cx="1540072" cy="1630557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8AE09A1-C807-16DD-3021-42F39AB9E6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0471" y="1068181"/>
            <a:ext cx="3403806" cy="25545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CE45029-2978-FDD7-9CD8-2CA16891C7E1}"/>
              </a:ext>
            </a:extLst>
          </p:cNvPr>
          <p:cNvSpPr txBox="1"/>
          <p:nvPr/>
        </p:nvSpPr>
        <p:spPr>
          <a:xfrm>
            <a:off x="2929553" y="6165081"/>
            <a:ext cx="5664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Construction and qualification at CERN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311819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A243FC3-96FC-0A2F-38EE-F9C6463D0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29" y="-311778"/>
            <a:ext cx="118853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Validation of the Superconducting Link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37A83FC-0597-9428-79A2-9482D92E5AD8}"/>
              </a:ext>
            </a:extLst>
          </p:cNvPr>
          <p:cNvGrpSpPr/>
          <p:nvPr/>
        </p:nvGrpSpPr>
        <p:grpSpPr>
          <a:xfrm>
            <a:off x="268713" y="627933"/>
            <a:ext cx="11473520" cy="6012572"/>
            <a:chOff x="64529" y="704472"/>
            <a:chExt cx="11473520" cy="601257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AC0F8BD-F92C-0C9B-ED03-86EF1B8CFBF2}"/>
                </a:ext>
              </a:extLst>
            </p:cNvPr>
            <p:cNvGrpSpPr/>
            <p:nvPr/>
          </p:nvGrpSpPr>
          <p:grpSpPr>
            <a:xfrm>
              <a:off x="64529" y="993615"/>
              <a:ext cx="8486078" cy="5723429"/>
              <a:chOff x="1651000" y="895348"/>
              <a:chExt cx="8486078" cy="572342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E03A29E-4E08-17CD-67AA-81D97669DB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r="4544"/>
              <a:stretch>
                <a:fillRect/>
              </a:stretch>
            </p:blipFill>
            <p:spPr>
              <a:xfrm>
                <a:off x="1651000" y="895348"/>
                <a:ext cx="8486078" cy="5723429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6DB842D-6A1A-D914-5D6A-551BDDAFC054}"/>
                  </a:ext>
                </a:extLst>
              </p:cNvPr>
              <p:cNvSpPr txBox="1"/>
              <p:nvPr/>
            </p:nvSpPr>
            <p:spPr>
              <a:xfrm>
                <a:off x="5258053" y="5229227"/>
                <a:ext cx="22472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Bending radius </a:t>
                </a:r>
                <a:r>
                  <a:rPr lang="en-US" dirty="0">
                    <a:sym typeface="Symbol" panose="05050102010706020507" pitchFamily="18" charset="2"/>
                  </a:rPr>
                  <a:t> 2 m</a:t>
                </a:r>
              </a:p>
            </p:txBody>
          </p:sp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052FE51-EFDC-0A58-F383-E6BC2F138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2422" y="704472"/>
              <a:ext cx="2645627" cy="2801067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8CDCA4BC-DC91-480B-1A89-F23FE6A78A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5777" y="3645282"/>
            <a:ext cx="2247283" cy="29952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DB802EA-0ACF-0A9F-B801-0FBCC516611B}"/>
              </a:ext>
            </a:extLst>
          </p:cNvPr>
          <p:cNvSpPr txBox="1"/>
          <p:nvPr/>
        </p:nvSpPr>
        <p:spPr>
          <a:xfrm rot="992366">
            <a:off x="9634655" y="5250955"/>
            <a:ext cx="1406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DFX SOTON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B5BA85-DD79-6086-672A-9127D1A3995C}"/>
              </a:ext>
            </a:extLst>
          </p:cNvPr>
          <p:cNvSpPr txBox="1"/>
          <p:nvPr/>
        </p:nvSpPr>
        <p:spPr>
          <a:xfrm>
            <a:off x="3205804" y="6212293"/>
            <a:ext cx="5664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Construction and qualification at CERN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4143038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A1E9F20-B7DA-A839-B1C5-9E2673E16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5" y="-345388"/>
            <a:ext cx="118853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Validation of the Superconducting Link (2/2)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D11758F-5AF7-B369-CCB8-05CAEF55BD93}"/>
              </a:ext>
            </a:extLst>
          </p:cNvPr>
          <p:cNvGrpSpPr/>
          <p:nvPr/>
        </p:nvGrpSpPr>
        <p:grpSpPr>
          <a:xfrm>
            <a:off x="2087367" y="4003169"/>
            <a:ext cx="8210394" cy="2479449"/>
            <a:chOff x="519910" y="1118851"/>
            <a:chExt cx="8210394" cy="247944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E8A5831-2E83-0EEF-1C02-826F1C9945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6074" b="18020"/>
            <a:stretch>
              <a:fillRect/>
            </a:stretch>
          </p:blipFill>
          <p:spPr>
            <a:xfrm>
              <a:off x="519910" y="1610632"/>
              <a:ext cx="8034779" cy="198766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986AF62-2DFC-BF90-AF0B-C6D584C5CFD7}"/>
                </a:ext>
              </a:extLst>
            </p:cNvPr>
            <p:cNvSpPr/>
            <p:nvPr/>
          </p:nvSpPr>
          <p:spPr>
            <a:xfrm>
              <a:off x="2680024" y="1487407"/>
              <a:ext cx="3080657" cy="2110893"/>
            </a:xfrm>
            <a:prstGeom prst="rect">
              <a:avLst/>
            </a:prstGeom>
            <a:noFill/>
            <a:ln w="3810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29C6DDF-DFF5-0ECA-6D15-75E27FAB4570}"/>
                </a:ext>
              </a:extLst>
            </p:cNvPr>
            <p:cNvSpPr/>
            <p:nvPr/>
          </p:nvSpPr>
          <p:spPr>
            <a:xfrm>
              <a:off x="5760681" y="1487407"/>
              <a:ext cx="2895599" cy="2110893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14948A4-E394-7C6B-6313-6C6464960704}"/>
                </a:ext>
              </a:extLst>
            </p:cNvPr>
            <p:cNvSpPr txBox="1"/>
            <p:nvPr/>
          </p:nvSpPr>
          <p:spPr>
            <a:xfrm flipH="1">
              <a:off x="2643011" y="1118851"/>
              <a:ext cx="31546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70C0"/>
                  </a:solidFill>
                </a:rPr>
                <a:t>REBCO to MgB</a:t>
              </a:r>
              <a:r>
                <a:rPr lang="en-US" b="1" baseline="-25000" dirty="0">
                  <a:solidFill>
                    <a:srgbClr val="0070C0"/>
                  </a:solidFill>
                </a:rPr>
                <a:t>2</a:t>
              </a:r>
              <a:r>
                <a:rPr lang="en-US" b="1" dirty="0">
                  <a:solidFill>
                    <a:srgbClr val="0070C0"/>
                  </a:solidFill>
                </a:rPr>
                <a:t>, </a:t>
              </a:r>
              <a:r>
                <a:rPr lang="en-US" b="1" dirty="0" err="1">
                  <a:solidFill>
                    <a:srgbClr val="0070C0"/>
                  </a:solidFill>
                </a:rPr>
                <a:t>GHe</a:t>
              </a:r>
              <a:r>
                <a:rPr lang="en-US" b="1" dirty="0">
                  <a:solidFill>
                    <a:srgbClr val="0070C0"/>
                  </a:solidFill>
                </a:rPr>
                <a:t> @ 20 K 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D13F398-CC90-2DA7-DEA2-5FAB82213A56}"/>
                </a:ext>
              </a:extLst>
            </p:cNvPr>
            <p:cNvSpPr txBox="1"/>
            <p:nvPr/>
          </p:nvSpPr>
          <p:spPr>
            <a:xfrm flipH="1">
              <a:off x="5575623" y="1118851"/>
              <a:ext cx="31546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MgB</a:t>
              </a:r>
              <a:r>
                <a:rPr lang="en-US" b="1" baseline="-25000" dirty="0">
                  <a:solidFill>
                    <a:srgbClr val="00B050"/>
                  </a:solidFill>
                </a:rPr>
                <a:t>2 </a:t>
              </a:r>
              <a:r>
                <a:rPr lang="en-US" b="1" dirty="0">
                  <a:solidFill>
                    <a:srgbClr val="00B050"/>
                  </a:solidFill>
                </a:rPr>
                <a:t>to Nb-Ti, </a:t>
              </a:r>
              <a:r>
                <a:rPr lang="en-US" b="1" dirty="0" err="1">
                  <a:solidFill>
                    <a:srgbClr val="00B050"/>
                  </a:solidFill>
                </a:rPr>
                <a:t>LHe</a:t>
              </a:r>
              <a:r>
                <a:rPr lang="en-US" b="1" dirty="0">
                  <a:solidFill>
                    <a:srgbClr val="00B050"/>
                  </a:solidFill>
                </a:rPr>
                <a:t> @ 4.5 K 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ECE4365-8375-E21D-B254-6E32ACA0C60A}"/>
              </a:ext>
            </a:extLst>
          </p:cNvPr>
          <p:cNvSpPr txBox="1"/>
          <p:nvPr/>
        </p:nvSpPr>
        <p:spPr>
          <a:xfrm>
            <a:off x="465289" y="4585163"/>
            <a:ext cx="18300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/>
              <a:t>High Current Splices</a:t>
            </a:r>
            <a:endParaRPr lang="en-GB" sz="2600" b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115330-0DF0-9EC3-B0AC-A3D4D9E410D6}"/>
              </a:ext>
            </a:extLst>
          </p:cNvPr>
          <p:cNvGrpSpPr/>
          <p:nvPr/>
        </p:nvGrpSpPr>
        <p:grpSpPr>
          <a:xfrm>
            <a:off x="4462769" y="700009"/>
            <a:ext cx="5730737" cy="3432345"/>
            <a:chOff x="4493000" y="599383"/>
            <a:chExt cx="5730737" cy="343234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F7E1A12-CE01-40E1-1211-086EDDFC5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93000" y="599383"/>
              <a:ext cx="5730737" cy="343234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7929B38-9818-E1B6-44FB-30DC0FAEB7E2}"/>
                </a:ext>
              </a:extLst>
            </p:cNvPr>
            <p:cNvSpPr txBox="1"/>
            <p:nvPr/>
          </p:nvSpPr>
          <p:spPr>
            <a:xfrm>
              <a:off x="6696686" y="1509767"/>
              <a:ext cx="182402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b="1" dirty="0">
                  <a:sym typeface="Symbol" panose="05050102010706020507" pitchFamily="18" charset="2"/>
                </a:rPr>
                <a:t>94 kA,  5 g/s</a:t>
              </a:r>
              <a:endParaRPr lang="en-GB" sz="22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C66AB51-E33D-E92A-DDF3-83A7475C0445}"/>
              </a:ext>
            </a:extLst>
          </p:cNvPr>
          <p:cNvSpPr txBox="1"/>
          <p:nvPr/>
        </p:nvSpPr>
        <p:spPr>
          <a:xfrm>
            <a:off x="3503899" y="6427113"/>
            <a:ext cx="609414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C00000"/>
                </a:solidFill>
              </a:rPr>
              <a:t>All splices within expected resistance range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F72066-53C0-8E3C-8C9E-F4EEC20AB66A}"/>
              </a:ext>
            </a:extLst>
          </p:cNvPr>
          <p:cNvSpPr txBox="1"/>
          <p:nvPr/>
        </p:nvSpPr>
        <p:spPr>
          <a:xfrm>
            <a:off x="381706" y="854266"/>
            <a:ext cx="3724507" cy="2944717"/>
          </a:xfrm>
          <a:prstGeom prst="rect">
            <a:avLst/>
          </a:prstGeom>
          <a:solidFill>
            <a:schemeClr val="accent5">
              <a:lumMod val="40000"/>
              <a:lumOff val="60000"/>
              <a:alpha val="61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GB" sz="2500" b="1" dirty="0"/>
              <a:t>Results confirm design</a:t>
            </a:r>
          </a:p>
          <a:p>
            <a:pPr>
              <a:lnSpc>
                <a:spcPts val="2600"/>
              </a:lnSpc>
            </a:pPr>
            <a:r>
              <a:rPr lang="en-GB" sz="2500" dirty="0"/>
              <a:t>Validated at up to </a:t>
            </a:r>
            <a:r>
              <a:rPr lang="en-GB" sz="2500" b="1" dirty="0"/>
              <a:t>94 kA* </a:t>
            </a:r>
            <a:r>
              <a:rPr lang="en-GB" sz="2500" dirty="0"/>
              <a:t>(maximum current delivered by power converters) with a </a:t>
            </a:r>
            <a:r>
              <a:rPr lang="en-GB" sz="2500" b="1" dirty="0"/>
              <a:t>He gas </a:t>
            </a:r>
            <a:r>
              <a:rPr lang="en-GB" sz="2500" dirty="0"/>
              <a:t>mass flow </a:t>
            </a:r>
            <a:r>
              <a:rPr lang="en-GB" sz="2500" b="1" dirty="0"/>
              <a:t>&lt; 5 g/s</a:t>
            </a:r>
            <a:r>
              <a:rPr lang="en-GB" sz="2500" dirty="0"/>
              <a:t>. All splices are within expected range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104668-373E-C079-1F73-CCED571EBD25}"/>
              </a:ext>
            </a:extLst>
          </p:cNvPr>
          <p:cNvSpPr txBox="1"/>
          <p:nvPr/>
        </p:nvSpPr>
        <p:spPr>
          <a:xfrm>
            <a:off x="207453" y="3795704"/>
            <a:ext cx="389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15% above HL-LHC nominal current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CB4D1C-18BD-9BF4-94A1-0912B1820D77}"/>
              </a:ext>
            </a:extLst>
          </p:cNvPr>
          <p:cNvSpPr txBox="1"/>
          <p:nvPr/>
        </p:nvSpPr>
        <p:spPr>
          <a:xfrm>
            <a:off x="298944" y="515343"/>
            <a:ext cx="60941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Scientific Reports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volume 15, Article number: 20428 (2025)</a:t>
            </a:r>
          </a:p>
        </p:txBody>
      </p:sp>
    </p:spTree>
    <p:extLst>
      <p:ext uri="{BB962C8B-B14F-4D97-AF65-F5344CB8AC3E}">
        <p14:creationId xmlns:p14="http://schemas.microsoft.com/office/powerpoint/2010/main" val="41633161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diagram with red text&#10;&#10;Description automatically generated">
            <a:extLst>
              <a:ext uri="{FF2B5EF4-FFF2-40B4-BE49-F238E27FC236}">
                <a16:creationId xmlns:a16="http://schemas.microsoft.com/office/drawing/2014/main" id="{4DDB0A24-8650-FA07-F781-0B10E6194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921" y="152881"/>
            <a:ext cx="11492158" cy="575477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197001B-DCBB-3963-1431-F4C9CA0B1A85}"/>
              </a:ext>
            </a:extLst>
          </p:cNvPr>
          <p:cNvCxnSpPr/>
          <p:nvPr/>
        </p:nvCxnSpPr>
        <p:spPr>
          <a:xfrm>
            <a:off x="7933665" y="889634"/>
            <a:ext cx="0" cy="480053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66CD56B-A53F-2463-2215-90AB324F4E45}"/>
              </a:ext>
            </a:extLst>
          </p:cNvPr>
          <p:cNvSpPr txBox="1"/>
          <p:nvPr/>
        </p:nvSpPr>
        <p:spPr>
          <a:xfrm flipH="1">
            <a:off x="6278003" y="4474221"/>
            <a:ext cx="268829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Run3  operation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856644-D234-B03E-8044-0A1359EF5FB9}"/>
              </a:ext>
            </a:extLst>
          </p:cNvPr>
          <p:cNvSpPr txBox="1"/>
          <p:nvPr/>
        </p:nvSpPr>
        <p:spPr>
          <a:xfrm>
            <a:off x="3133651" y="1053739"/>
            <a:ext cx="1267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Approval of </a:t>
            </a:r>
          </a:p>
          <a:p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HL-LHC Project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5D8425-C434-A5F8-4555-AF55EDBAA59B}"/>
              </a:ext>
            </a:extLst>
          </p:cNvPr>
          <p:cNvCxnSpPr/>
          <p:nvPr/>
        </p:nvCxnSpPr>
        <p:spPr>
          <a:xfrm>
            <a:off x="3061643" y="957728"/>
            <a:ext cx="0" cy="48005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7EEFF54-DC50-6950-5EAC-FC5FE72C1461}"/>
              </a:ext>
            </a:extLst>
          </p:cNvPr>
          <p:cNvCxnSpPr/>
          <p:nvPr/>
        </p:nvCxnSpPr>
        <p:spPr>
          <a:xfrm>
            <a:off x="697777" y="964061"/>
            <a:ext cx="0" cy="480053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EDB972F-74A8-3C0F-3841-6DCB68032029}"/>
              </a:ext>
            </a:extLst>
          </p:cNvPr>
          <p:cNvSpPr txBox="1"/>
          <p:nvPr/>
        </p:nvSpPr>
        <p:spPr>
          <a:xfrm>
            <a:off x="673777" y="1080161"/>
            <a:ext cx="1499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funded </a:t>
            </a:r>
            <a:r>
              <a:rPr lang="en-US" sz="1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HiLumi</a:t>
            </a:r>
            <a:endParaRPr lang="en-US" sz="1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Study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603EB07-200F-36DA-20A5-4D2D6B78D481}"/>
              </a:ext>
            </a:extLst>
          </p:cNvPr>
          <p:cNvCxnSpPr/>
          <p:nvPr/>
        </p:nvCxnSpPr>
        <p:spPr>
          <a:xfrm>
            <a:off x="10434449" y="957727"/>
            <a:ext cx="0" cy="48005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C99459E-7AB2-B6B4-23B3-66C943C65FC3}"/>
              </a:ext>
            </a:extLst>
          </p:cNvPr>
          <p:cNvSpPr txBox="1"/>
          <p:nvPr/>
        </p:nvSpPr>
        <p:spPr>
          <a:xfrm>
            <a:off x="10457267" y="1187882"/>
            <a:ext cx="1488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HL-LHC Operation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CDF731-86DD-54DA-ADAB-8104382B3F4E}"/>
              </a:ext>
            </a:extLst>
          </p:cNvPr>
          <p:cNvSpPr txBox="1"/>
          <p:nvPr/>
        </p:nvSpPr>
        <p:spPr>
          <a:xfrm>
            <a:off x="6831464" y="1187881"/>
            <a:ext cx="1079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are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DA12E3-931A-4C7D-5885-EA8830B99610}"/>
              </a:ext>
            </a:extLst>
          </p:cNvPr>
          <p:cNvSpPr txBox="1"/>
          <p:nvPr/>
        </p:nvSpPr>
        <p:spPr>
          <a:xfrm>
            <a:off x="1624802" y="5962264"/>
            <a:ext cx="9306401" cy="830997"/>
          </a:xfrm>
          <a:prstGeom prst="rect">
            <a:avLst/>
          </a:prstGeom>
          <a:solidFill>
            <a:schemeClr val="accent5">
              <a:lumMod val="40000"/>
              <a:lumOff val="60000"/>
              <a:alpha val="51000"/>
            </a:schemeClr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Long Shutdown 3 will start in less than 1 year</a:t>
            </a:r>
          </a:p>
          <a:p>
            <a:pPr lvl="0" algn="ctr">
              <a:spcAft>
                <a:spcPts val="600"/>
              </a:spcAft>
              <a:defRPr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Installation of Cold Powering Systems is from Q2 2028 to Q3 2029</a:t>
            </a:r>
          </a:p>
        </p:txBody>
      </p:sp>
    </p:spTree>
    <p:extLst>
      <p:ext uri="{BB962C8B-B14F-4D97-AF65-F5344CB8AC3E}">
        <p14:creationId xmlns:p14="http://schemas.microsoft.com/office/powerpoint/2010/main" val="3620978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CE91E-26C9-2232-06D4-8EDCA9299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568" y="598989"/>
            <a:ext cx="11628864" cy="6080592"/>
          </a:xfrm>
        </p:spPr>
        <p:txBody>
          <a:bodyPr>
            <a:normAutofit fontScale="92500"/>
          </a:bodyPr>
          <a:lstStyle/>
          <a:p>
            <a:pPr>
              <a:lnSpc>
                <a:spcPts val="2600"/>
              </a:lnSpc>
            </a:pPr>
            <a:r>
              <a:rPr lang="en-US" dirty="0"/>
              <a:t>A total quantity of </a:t>
            </a:r>
            <a:r>
              <a:rPr lang="en-US" b="1" dirty="0">
                <a:solidFill>
                  <a:srgbClr val="0070C0"/>
                </a:solidFill>
              </a:rPr>
              <a:t>1550 km of MgB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 wire </a:t>
            </a:r>
            <a:r>
              <a:rPr lang="en-US" dirty="0"/>
              <a:t>was </a:t>
            </a:r>
            <a:r>
              <a:rPr lang="en-US" b="1" dirty="0"/>
              <a:t>produced at ASG for the HL-LHC Superconducting Link at CERN</a:t>
            </a:r>
            <a:r>
              <a:rPr lang="en-US" dirty="0"/>
              <a:t>. R&amp;D was instrumental for developing  a wire meeting the specified requirements. The R&amp;D wire (</a:t>
            </a:r>
            <a:r>
              <a:rPr lang="en-US" dirty="0">
                <a:sym typeface="Symbol" panose="05050102010706020507" pitchFamily="18" charset="2"/>
              </a:rPr>
              <a:t> 550 km) was used by CERN for developing and studying prototype system components (high current cables and Superconducting Links). Short length cables ( 20 m) were produced at CERN. </a:t>
            </a:r>
            <a:r>
              <a:rPr lang="en-US" b="1" dirty="0">
                <a:sym typeface="Symbol" panose="05050102010706020507" pitchFamily="18" charset="2"/>
              </a:rPr>
              <a:t>Series cabling </a:t>
            </a:r>
            <a:r>
              <a:rPr lang="en-US" dirty="0">
                <a:sym typeface="Symbol" panose="05050102010706020507" pitchFamily="18" charset="2"/>
              </a:rPr>
              <a:t>was </a:t>
            </a:r>
            <a:r>
              <a:rPr lang="en-US" b="1" dirty="0">
                <a:sym typeface="Symbol" panose="05050102010706020507" pitchFamily="18" charset="2"/>
              </a:rPr>
              <a:t>industrialized </a:t>
            </a:r>
            <a:r>
              <a:rPr lang="en-US" dirty="0">
                <a:sym typeface="Symbol" panose="05050102010706020507" pitchFamily="18" charset="2"/>
              </a:rPr>
              <a:t>by CERN at ICAS</a:t>
            </a:r>
            <a:endParaRPr lang="en-US" dirty="0"/>
          </a:p>
          <a:p>
            <a:pPr>
              <a:buClr>
                <a:schemeClr val="tx1"/>
              </a:buClr>
            </a:pPr>
            <a:r>
              <a:rPr lang="en-US" b="1" dirty="0">
                <a:solidFill>
                  <a:srgbClr val="0070C0"/>
                </a:solidFill>
              </a:rPr>
              <a:t>Series production 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  <a:sym typeface="Symbol" panose="05050102010706020507" pitchFamily="18" charset="2"/>
              </a:rPr>
              <a:t> </a:t>
            </a:r>
            <a:r>
              <a:rPr lang="en-US" b="1" dirty="0">
                <a:solidFill>
                  <a:srgbClr val="0070C0"/>
                </a:solidFill>
                <a:sym typeface="Symbol" panose="05050102010706020507" pitchFamily="18" charset="2"/>
              </a:rPr>
              <a:t>1000 km</a:t>
            </a:r>
            <a:r>
              <a:rPr lang="en-US" dirty="0">
                <a:sym typeface="Symbol" panose="05050102010706020507" pitchFamily="18" charset="2"/>
              </a:rPr>
              <a:t>) was completed during </a:t>
            </a:r>
            <a:r>
              <a:rPr lang="en-US" b="1" dirty="0">
                <a:solidFill>
                  <a:srgbClr val="0070C0"/>
                </a:solidFill>
                <a:sym typeface="Symbol" panose="05050102010706020507" pitchFamily="18" charset="2"/>
              </a:rPr>
              <a:t> 2 years </a:t>
            </a:r>
            <a:r>
              <a:rPr lang="en-US" dirty="0">
                <a:sym typeface="Symbol" panose="05050102010706020507" pitchFamily="18" charset="2"/>
              </a:rPr>
              <a:t>(partially during the COVID period and associated restrictions). </a:t>
            </a:r>
            <a:r>
              <a:rPr lang="en-US" b="1" dirty="0">
                <a:sym typeface="Symbol" panose="05050102010706020507" pitchFamily="18" charset="2"/>
              </a:rPr>
              <a:t>Average wire unit </a:t>
            </a:r>
            <a:r>
              <a:rPr lang="en-US" dirty="0">
                <a:sym typeface="Symbol" panose="05050102010706020507" pitchFamily="18" charset="2"/>
              </a:rPr>
              <a:t>lengths of </a:t>
            </a:r>
            <a:r>
              <a:rPr lang="en-US" b="1" dirty="0">
                <a:sym typeface="Symbol" panose="05050102010706020507" pitchFamily="18" charset="2"/>
              </a:rPr>
              <a:t>2.5 km </a:t>
            </a:r>
            <a:r>
              <a:rPr lang="en-US" dirty="0">
                <a:sym typeface="Symbol" panose="05050102010706020507" pitchFamily="18" charset="2"/>
              </a:rPr>
              <a:t>were produced, with maximum unit lengths of </a:t>
            </a:r>
            <a:r>
              <a:rPr lang="en-US" b="1" dirty="0">
                <a:sym typeface="Symbol" panose="05050102010706020507" pitchFamily="18" charset="2"/>
              </a:rPr>
              <a:t>up to 4 km. </a:t>
            </a:r>
            <a:r>
              <a:rPr lang="en-GB" dirty="0">
                <a:sym typeface="Symbol" panose="05050102010706020507" pitchFamily="18" charset="2"/>
              </a:rPr>
              <a:t>Critical current values consistently </a:t>
            </a:r>
            <a:r>
              <a:rPr lang="en-GB" b="1" dirty="0">
                <a:sym typeface="Symbol" panose="05050102010706020507" pitchFamily="18" charset="2"/>
              </a:rPr>
              <a:t>above specification</a:t>
            </a:r>
            <a:endParaRPr lang="en-US" b="1" dirty="0"/>
          </a:p>
          <a:p>
            <a:pPr>
              <a:buClr>
                <a:schemeClr val="tx1"/>
              </a:buClr>
            </a:pPr>
            <a:r>
              <a:rPr lang="en-US" b="1" dirty="0">
                <a:solidFill>
                  <a:srgbClr val="0070C0"/>
                </a:solidFill>
              </a:rPr>
              <a:t>Two Superconducting Link Systems for HL-LHC </a:t>
            </a:r>
            <a:r>
              <a:rPr lang="en-US" dirty="0"/>
              <a:t>have been produced and </a:t>
            </a:r>
            <a:r>
              <a:rPr lang="en-US" b="1" dirty="0"/>
              <a:t>successfully qualified </a:t>
            </a:r>
            <a:r>
              <a:rPr lang="en-US" dirty="0"/>
              <a:t>at CERN. Other two </a:t>
            </a:r>
            <a:r>
              <a:rPr lang="en-GB" dirty="0"/>
              <a:t>are planned to be completed by end of 2025, with full production finishing in 2027</a:t>
            </a:r>
            <a:endParaRPr lang="en-US" dirty="0"/>
          </a:p>
          <a:p>
            <a:r>
              <a:rPr lang="en-US" dirty="0"/>
              <a:t>Installation of the </a:t>
            </a:r>
            <a:r>
              <a:rPr lang="en-US" b="1" dirty="0">
                <a:solidFill>
                  <a:srgbClr val="0070C0"/>
                </a:solidFill>
              </a:rPr>
              <a:t>Superconducting Link Systems in the HL-LHC underground </a:t>
            </a:r>
            <a:r>
              <a:rPr lang="en-US" dirty="0"/>
              <a:t>is scheduled for </a:t>
            </a:r>
            <a:r>
              <a:rPr lang="en-US" b="1" dirty="0"/>
              <a:t>Q2 2028</a:t>
            </a:r>
            <a:r>
              <a:rPr lang="en-US" dirty="0"/>
              <a:t>. Commissioning of HL-LHC in Q1 2030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12753D-457E-2F35-40D6-AB72B87BD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90" y="-361700"/>
            <a:ext cx="11885342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Conclusions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498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2056DE4-13A0-6E8D-C35F-2B7213904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89" y="-334537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Superconducting Transmission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5E25EE-8793-C9AE-F134-1094F296C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180" y="694410"/>
            <a:ext cx="9730059" cy="61635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2407EB-67B2-05CD-5302-1CCA20F2A533}"/>
              </a:ext>
            </a:extLst>
          </p:cNvPr>
          <p:cNvSpPr txBox="1"/>
          <p:nvPr/>
        </p:nvSpPr>
        <p:spPr>
          <a:xfrm>
            <a:off x="5910090" y="3506456"/>
            <a:ext cx="20201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~"/>
            </a:pP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70 m long</a:t>
            </a:r>
          </a:p>
          <a:p>
            <a:pPr marL="342900" indent="-342900">
              <a:buFont typeface="Symbol" panose="05050102010706020507" pitchFamily="18" charset="2"/>
              <a:buChar char="~"/>
            </a:pP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120 kA DC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E44E57-A907-1DB5-ACB1-B1CA1ABC8B2E}"/>
              </a:ext>
            </a:extLst>
          </p:cNvPr>
          <p:cNvSpPr txBox="1"/>
          <p:nvPr/>
        </p:nvSpPr>
        <p:spPr>
          <a:xfrm>
            <a:off x="3419784" y="3506456"/>
            <a:ext cx="1919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~"/>
            </a:pP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120 m long</a:t>
            </a:r>
          </a:p>
          <a:p>
            <a:pPr marL="342900" indent="-342900">
              <a:buFont typeface="Symbol" panose="05050102010706020507" pitchFamily="18" charset="2"/>
              <a:buChar char="~"/>
            </a:pP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40 kA DC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82DDA6-C627-09B9-389B-750DA119AAFB}"/>
              </a:ext>
            </a:extLst>
          </p:cNvPr>
          <p:cNvSpPr txBox="1"/>
          <p:nvPr/>
        </p:nvSpPr>
        <p:spPr>
          <a:xfrm>
            <a:off x="4887091" y="805922"/>
            <a:ext cx="2239396" cy="775277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800" b="1" dirty="0"/>
              <a:t>8+2 Systems</a:t>
            </a:r>
          </a:p>
          <a:p>
            <a:pPr algn="ctr">
              <a:lnSpc>
                <a:spcPts val="2600"/>
              </a:lnSpc>
            </a:pPr>
            <a:r>
              <a:rPr lang="en-US" sz="2800" b="1" dirty="0"/>
              <a:t>Two types</a:t>
            </a:r>
          </a:p>
        </p:txBody>
      </p:sp>
    </p:spTree>
    <p:extLst>
      <p:ext uri="{BB962C8B-B14F-4D97-AF65-F5344CB8AC3E}">
        <p14:creationId xmlns:p14="http://schemas.microsoft.com/office/powerpoint/2010/main" val="132634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19870-F000-D863-B811-252B4C211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i="1" dirty="0">
                <a:solidFill>
                  <a:srgbClr val="0070C0"/>
                </a:solidFill>
              </a:rPr>
              <a:t>Thanks for your attention !</a:t>
            </a:r>
            <a:endParaRPr lang="en-GB" i="1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5BC36C-9597-1DEA-3925-5524186D6A15}"/>
              </a:ext>
            </a:extLst>
          </p:cNvPr>
          <p:cNvSpPr txBox="1"/>
          <p:nvPr/>
        </p:nvSpPr>
        <p:spPr>
          <a:xfrm>
            <a:off x="838200" y="4293219"/>
            <a:ext cx="10889166" cy="1094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dirty="0"/>
              <a:t>Acknowledgments: the ASG technical team, B. Bordini, the CERN technical team and in particular J. Hurte and P. Jacquot, CERN students and fellows, the CERN HL-LHC and ATS/TE management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20749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56C59-7412-0746-477E-F2D107989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73" y="678790"/>
            <a:ext cx="5870616" cy="6078849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b="1" dirty="0">
                <a:solidFill>
                  <a:srgbClr val="0070C0"/>
                </a:solidFill>
              </a:rPr>
              <a:t>Nb-Ti challenging </a:t>
            </a:r>
            <a:r>
              <a:rPr lang="en-US" dirty="0"/>
              <a:t>– small temperature margin, constraints in vertical path cooling</a:t>
            </a:r>
          </a:p>
          <a:p>
            <a:pPr>
              <a:buClr>
                <a:schemeClr val="tx1"/>
              </a:buClr>
            </a:pPr>
            <a:r>
              <a:rPr lang="en-US" b="1" dirty="0">
                <a:solidFill>
                  <a:srgbClr val="0070C0"/>
                </a:solidFill>
              </a:rPr>
              <a:t>MgB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: affordable cost </a:t>
            </a:r>
            <a:r>
              <a:rPr lang="en-US" dirty="0"/>
              <a:t>for large procurement. </a:t>
            </a:r>
            <a:r>
              <a:rPr lang="en-US" b="1" dirty="0"/>
              <a:t>Low field </a:t>
            </a:r>
            <a:r>
              <a:rPr lang="en-US" dirty="0"/>
              <a:t>(&lt; 1 T) application. Advantages: </a:t>
            </a:r>
          </a:p>
          <a:p>
            <a:pPr lvl="1">
              <a:buClr>
                <a:schemeClr val="tx1"/>
              </a:buClr>
            </a:pPr>
            <a:r>
              <a:rPr lang="en-GB" b="1" dirty="0">
                <a:sym typeface="Symbol" panose="05050102010706020507" pitchFamily="18" charset="2"/>
              </a:rPr>
              <a:t>Operating conditions</a:t>
            </a:r>
            <a:r>
              <a:rPr lang="en-GB" dirty="0">
                <a:sym typeface="Symbol" panose="05050102010706020507" pitchFamily="18" charset="2"/>
              </a:rPr>
              <a:t>: </a:t>
            </a:r>
            <a:r>
              <a:rPr lang="en-GB" b="1" dirty="0">
                <a:sym typeface="Symbol" panose="05050102010706020507" pitchFamily="18" charset="2"/>
              </a:rPr>
              <a:t>up to  25 K</a:t>
            </a:r>
            <a:r>
              <a:rPr lang="en-GB" dirty="0">
                <a:sym typeface="Symbol" panose="05050102010706020507" pitchFamily="18" charset="2"/>
              </a:rPr>
              <a:t> with helium gas cooling, offering </a:t>
            </a:r>
            <a:r>
              <a:rPr lang="en-GB" b="1" dirty="0">
                <a:sym typeface="Symbol" panose="05050102010706020507" pitchFamily="18" charset="2"/>
              </a:rPr>
              <a:t>&gt; 5 K</a:t>
            </a:r>
            <a:r>
              <a:rPr lang="en-GB" dirty="0">
                <a:sym typeface="Symbol" panose="05050102010706020507" pitchFamily="18" charset="2"/>
              </a:rPr>
              <a:t> temperature margin</a:t>
            </a:r>
          </a:p>
          <a:p>
            <a:pPr lvl="1">
              <a:buClr>
                <a:schemeClr val="tx1"/>
              </a:buClr>
            </a:pPr>
            <a:r>
              <a:rPr lang="en-US" b="1" dirty="0">
                <a:sym typeface="Symbol" panose="05050102010706020507" pitchFamily="18" charset="2"/>
              </a:rPr>
              <a:t>Conductor: </a:t>
            </a:r>
            <a:r>
              <a:rPr lang="en-US" dirty="0">
                <a:sym typeface="Symbol" panose="05050102010706020507" pitchFamily="18" charset="2"/>
              </a:rPr>
              <a:t>round wire – not yet industrialized. React &amp; Wind technology</a:t>
            </a:r>
          </a:p>
          <a:p>
            <a:pPr lvl="1">
              <a:buClr>
                <a:schemeClr val="tx1"/>
              </a:buClr>
            </a:pPr>
            <a:r>
              <a:rPr lang="en-US" b="1" dirty="0">
                <a:sym typeface="Symbol" panose="05050102010706020507" pitchFamily="18" charset="2"/>
              </a:rPr>
              <a:t>System benefits: </a:t>
            </a:r>
            <a:r>
              <a:rPr lang="en-US" dirty="0">
                <a:sym typeface="Symbol" panose="05050102010706020507" pitchFamily="18" charset="2"/>
              </a:rPr>
              <a:t>simplified cryostats and cryogenic control, higher heat loads acceptable, lower cryogenic cost</a:t>
            </a:r>
          </a:p>
          <a:p>
            <a:pPr lvl="1">
              <a:buClr>
                <a:schemeClr val="tx1"/>
              </a:buClr>
            </a:pPr>
            <a:endParaRPr lang="en-US" sz="2200" dirty="0">
              <a:sym typeface="Symbol" panose="05050102010706020507" pitchFamily="18" charset="2"/>
            </a:endParaRPr>
          </a:p>
          <a:p>
            <a:pPr lvl="1"/>
            <a:endParaRPr lang="en-US" sz="2600" dirty="0">
              <a:sym typeface="Symbol" panose="05050102010706020507" pitchFamily="18" charset="2"/>
            </a:endParaRPr>
          </a:p>
          <a:p>
            <a:pPr lvl="1"/>
            <a:endParaRPr lang="en-US" dirty="0">
              <a:sym typeface="Symbol" panose="05050102010706020507" pitchFamily="18" charset="2"/>
            </a:endParaRPr>
          </a:p>
          <a:p>
            <a:pPr lvl="1"/>
            <a:endParaRPr lang="en-US" dirty="0">
              <a:sym typeface="Symbol" panose="05050102010706020507" pitchFamily="18" charset="2"/>
            </a:endParaRPr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9002C39-CB77-79AC-47C1-CB2D6E07E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89" y="-278781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MgB</a:t>
            </a:r>
            <a:r>
              <a:rPr lang="en-US" b="1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Superconducting Transmission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122AD9-D93A-2349-C28D-51753BB68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923" y="1046782"/>
            <a:ext cx="5680482" cy="4015872"/>
          </a:xfrm>
          <a:prstGeom prst="rect">
            <a:avLst/>
          </a:prstGeom>
        </p:spPr>
      </p:pic>
      <p:sp>
        <p:nvSpPr>
          <p:cNvPr id="173" name="TextBox 172">
            <a:extLst>
              <a:ext uri="{FF2B5EF4-FFF2-40B4-BE49-F238E27FC236}">
                <a16:creationId xmlns:a16="http://schemas.microsoft.com/office/drawing/2014/main" id="{9A6CEDF3-DB1F-C5B1-3517-DCF0CE0A56FC}"/>
              </a:ext>
            </a:extLst>
          </p:cNvPr>
          <p:cNvSpPr txBox="1"/>
          <p:nvPr/>
        </p:nvSpPr>
        <p:spPr>
          <a:xfrm>
            <a:off x="6898157" y="5430697"/>
            <a:ext cx="4979248" cy="76104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>
                <a:solidFill>
                  <a:srgbClr val="0070C0"/>
                </a:solidFill>
              </a:rPr>
              <a:t>System capability: </a:t>
            </a:r>
            <a:r>
              <a:rPr lang="en-US" sz="2400" dirty="0"/>
              <a:t>up to </a:t>
            </a:r>
            <a:r>
              <a:rPr lang="en-US" sz="2400" b="1" dirty="0"/>
              <a:t>120 kA DC</a:t>
            </a:r>
          </a:p>
          <a:p>
            <a:pPr>
              <a:lnSpc>
                <a:spcPts val="2600"/>
              </a:lnSpc>
            </a:pPr>
            <a:r>
              <a:rPr lang="en-US" sz="2400" dirty="0"/>
              <a:t>with </a:t>
            </a:r>
            <a:r>
              <a:rPr lang="en-US" sz="2400" b="1" dirty="0"/>
              <a:t>&lt;</a:t>
            </a:r>
            <a:r>
              <a:rPr lang="en-US" sz="2400" dirty="0"/>
              <a:t> </a:t>
            </a:r>
            <a:r>
              <a:rPr lang="en-US" sz="2400" b="1" dirty="0"/>
              <a:t>5.5. g/s helium gas flow</a:t>
            </a:r>
          </a:p>
        </p:txBody>
      </p:sp>
    </p:spTree>
    <p:extLst>
      <p:ext uri="{BB962C8B-B14F-4D97-AF65-F5344CB8AC3E}">
        <p14:creationId xmlns:p14="http://schemas.microsoft.com/office/powerpoint/2010/main" val="864637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2671FCD-3F73-5534-B357-F52AF5374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>
              <a:lnSpc>
                <a:spcPts val="3400"/>
              </a:lnSpc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HL-LHC Superconducting Link Configuration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A1DFCF0-B46F-0FC6-383C-4738510AC0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r="12633" b="-2"/>
          <a:stretch/>
        </p:blipFill>
        <p:spPr bwMode="auto">
          <a:xfrm>
            <a:off x="479425" y="1325563"/>
            <a:ext cx="5616575" cy="460851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0FA8AA-379E-18E0-8985-C9C39C9396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89" r="13709" b="6130"/>
          <a:stretch>
            <a:fillRect/>
          </a:stretch>
        </p:blipFill>
        <p:spPr>
          <a:xfrm>
            <a:off x="6365562" y="1360546"/>
            <a:ext cx="5611813" cy="4325997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044DB2-7B21-1589-0B95-05860D6F6ADB}"/>
              </a:ext>
            </a:extLst>
          </p:cNvPr>
          <p:cNvSpPr txBox="1"/>
          <p:nvPr/>
        </p:nvSpPr>
        <p:spPr>
          <a:xfrm>
            <a:off x="8679833" y="573402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sym typeface="Symbol" panose="05050102010706020507" pitchFamily="18" charset="2"/>
              </a:rPr>
              <a:t>  90 mm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1D191E-90B4-C6BA-BF93-FFDE405BF93B}"/>
              </a:ext>
            </a:extLst>
          </p:cNvPr>
          <p:cNvSpPr txBox="1"/>
          <p:nvPr/>
        </p:nvSpPr>
        <p:spPr>
          <a:xfrm>
            <a:off x="8497387" y="6047312"/>
            <a:ext cx="1729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70C0"/>
                </a:solidFill>
                <a:sym typeface="Symbol" panose="05050102010706020507" pitchFamily="18" charset="2"/>
              </a:rPr>
              <a:t>120 kA DC </a:t>
            </a:r>
            <a:endParaRPr lang="en-US" sz="1800" b="1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F50548-272C-8E83-1D2D-4DFA29E9CCE5}"/>
              </a:ext>
            </a:extLst>
          </p:cNvPr>
          <p:cNvSpPr txBox="1"/>
          <p:nvPr/>
        </p:nvSpPr>
        <p:spPr>
          <a:xfrm>
            <a:off x="2258839" y="6091338"/>
            <a:ext cx="2247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Bending radius </a:t>
            </a:r>
            <a:r>
              <a:rPr lang="en-US" dirty="0">
                <a:sym typeface="Symbol" panose="05050102010706020507" pitchFamily="18" charset="2"/>
              </a:rPr>
              <a:t> 2 m</a:t>
            </a:r>
          </a:p>
        </p:txBody>
      </p:sp>
    </p:spTree>
    <p:extLst>
      <p:ext uri="{BB962C8B-B14F-4D97-AF65-F5344CB8AC3E}">
        <p14:creationId xmlns:p14="http://schemas.microsoft.com/office/powerpoint/2010/main" val="2383910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9525955-E3F7-B1AD-483F-A405BD7EF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8196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Targets for Development of MgB</a:t>
            </a:r>
            <a:r>
              <a:rPr lang="en-US" b="1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wire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9AAD9C-5A41-58F3-297E-41251032FA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5511"/>
          <a:stretch>
            <a:fillRect/>
          </a:stretch>
        </p:blipFill>
        <p:spPr>
          <a:xfrm>
            <a:off x="2811678" y="708630"/>
            <a:ext cx="4922712" cy="53515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CF22AC-4074-DEA2-6310-A4DCAC85845E}"/>
              </a:ext>
            </a:extLst>
          </p:cNvPr>
          <p:cNvSpPr txBox="1"/>
          <p:nvPr/>
        </p:nvSpPr>
        <p:spPr>
          <a:xfrm>
            <a:off x="8109503" y="1453235"/>
            <a:ext cx="2869183" cy="709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/>
              <a:t>Layout, composition </a:t>
            </a:r>
          </a:p>
          <a:p>
            <a:pPr>
              <a:lnSpc>
                <a:spcPts val="2400"/>
              </a:lnSpc>
            </a:pPr>
            <a:r>
              <a:rPr lang="en-US" sz="2200" b="1" dirty="0"/>
              <a:t>and dimensions</a:t>
            </a:r>
            <a:endParaRPr lang="en-GB" sz="2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F9238A-135C-39A4-AE71-4C001CFBEBA4}"/>
              </a:ext>
            </a:extLst>
          </p:cNvPr>
          <p:cNvSpPr txBox="1"/>
          <p:nvPr/>
        </p:nvSpPr>
        <p:spPr>
          <a:xfrm>
            <a:off x="8109503" y="3105575"/>
            <a:ext cx="30693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Mechanical properties</a:t>
            </a:r>
            <a:endParaRPr lang="en-GB" sz="22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3CB5B-2F47-8F19-6D0B-24D4FDC9DB43}"/>
              </a:ext>
            </a:extLst>
          </p:cNvPr>
          <p:cNvSpPr txBox="1"/>
          <p:nvPr/>
        </p:nvSpPr>
        <p:spPr>
          <a:xfrm>
            <a:off x="8140858" y="3687087"/>
            <a:ext cx="17379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Unit lengths</a:t>
            </a:r>
            <a:endParaRPr lang="en-GB" sz="2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9F4CAD-80C1-8E5B-F2D8-753455599AB5}"/>
              </a:ext>
            </a:extLst>
          </p:cNvPr>
          <p:cNvSpPr txBox="1"/>
          <p:nvPr/>
        </p:nvSpPr>
        <p:spPr>
          <a:xfrm>
            <a:off x="8140858" y="4738984"/>
            <a:ext cx="28064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Electrical properties</a:t>
            </a:r>
            <a:endParaRPr lang="en-GB" sz="2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1D9F2E-4B71-FB22-0BBD-5F030B4A1279}"/>
              </a:ext>
            </a:extLst>
          </p:cNvPr>
          <p:cNvSpPr txBox="1"/>
          <p:nvPr/>
        </p:nvSpPr>
        <p:spPr>
          <a:xfrm>
            <a:off x="2270217" y="6114863"/>
            <a:ext cx="7845446" cy="6193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/>
              <a:t>Targets defined according to  the estimated requirements </a:t>
            </a:r>
          </a:p>
          <a:p>
            <a:pPr algn="ctr">
              <a:lnSpc>
                <a:spcPts val="2000"/>
              </a:lnSpc>
            </a:pPr>
            <a:r>
              <a:rPr lang="en-GB" sz="2200" b="1" dirty="0"/>
              <a:t>of the HL-LHC Cold Powering Systems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60228C-E1EF-57E1-B42C-35D6FE0087BD}"/>
              </a:ext>
            </a:extLst>
          </p:cNvPr>
          <p:cNvSpPr txBox="1"/>
          <p:nvPr/>
        </p:nvSpPr>
        <p:spPr>
          <a:xfrm>
            <a:off x="8140858" y="5584670"/>
            <a:ext cx="2379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</a:t>
            </a:r>
            <a:r>
              <a:rPr lang="en-US" dirty="0" err="1"/>
              <a:t>Ic</a:t>
            </a:r>
            <a:r>
              <a:rPr lang="en-US" dirty="0"/>
              <a:t> degradation &lt; 3 %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3367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AA1D1B9-1ADA-6BF0-8711-BC1CCB119E62}"/>
              </a:ext>
            </a:extLst>
          </p:cNvPr>
          <p:cNvSpPr/>
          <p:nvPr/>
        </p:nvSpPr>
        <p:spPr>
          <a:xfrm>
            <a:off x="264174" y="3982692"/>
            <a:ext cx="11715489" cy="2668670"/>
          </a:xfrm>
          <a:prstGeom prst="roundRect">
            <a:avLst/>
          </a:prstGeom>
          <a:solidFill>
            <a:schemeClr val="bg1">
              <a:lumMod val="65000"/>
              <a:alpha val="20000"/>
            </a:schemeClr>
          </a:solidFill>
          <a:ln>
            <a:noFill/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CBCC7B-C281-A0B9-F670-2FB528B2A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13" y="-24609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MgB</a:t>
            </a:r>
            <a:r>
              <a:rPr lang="en-US" b="1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Conductor for HL-LHC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9C11-AC0B-DF2F-765B-65F2536CA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174" y="819502"/>
            <a:ext cx="11767326" cy="2907196"/>
          </a:xfrm>
        </p:spPr>
        <p:txBody>
          <a:bodyPr>
            <a:normAutofit/>
          </a:bodyPr>
          <a:lstStyle/>
          <a:p>
            <a:pPr>
              <a:lnSpc>
                <a:spcPts val="2800"/>
              </a:lnSpc>
              <a:buClr>
                <a:schemeClr val="tx1"/>
              </a:buClr>
            </a:pPr>
            <a:r>
              <a:rPr lang="en-GB" b="1" dirty="0">
                <a:solidFill>
                  <a:srgbClr val="0070C0"/>
                </a:solidFill>
              </a:rPr>
              <a:t>Early CERN studies </a:t>
            </a:r>
            <a:r>
              <a:rPr lang="en-GB" dirty="0"/>
              <a:t>of MgB</a:t>
            </a:r>
            <a:r>
              <a:rPr lang="en-GB" baseline="-25000" dirty="0"/>
              <a:t>2</a:t>
            </a:r>
            <a:r>
              <a:rPr lang="en-GB" dirty="0"/>
              <a:t> wire for HL-LHC </a:t>
            </a:r>
            <a:r>
              <a:rPr lang="en-GB" b="1" dirty="0">
                <a:solidFill>
                  <a:srgbClr val="0070C0"/>
                </a:solidFill>
              </a:rPr>
              <a:t>electrical transmission systems: </a:t>
            </a:r>
            <a:r>
              <a:rPr lang="en-GB" b="1" dirty="0">
                <a:solidFill>
                  <a:schemeClr val="accent2"/>
                </a:solidFill>
              </a:rPr>
              <a:t>ex-situ </a:t>
            </a:r>
            <a:r>
              <a:rPr lang="en-GB" b="1" dirty="0" err="1">
                <a:solidFill>
                  <a:schemeClr val="accent2"/>
                </a:solidFill>
              </a:rPr>
              <a:t>MgB</a:t>
            </a:r>
            <a:r>
              <a:rPr lang="en-GB" b="1" dirty="0">
                <a:solidFill>
                  <a:schemeClr val="accent2"/>
                </a:solidFill>
              </a:rPr>
              <a:t>₂ </a:t>
            </a:r>
            <a:r>
              <a:rPr lang="en-GB" dirty="0"/>
              <a:t>available only as </a:t>
            </a:r>
            <a:r>
              <a:rPr lang="en-GB" b="1" dirty="0">
                <a:solidFill>
                  <a:schemeClr val="accent2"/>
                </a:solidFill>
              </a:rPr>
              <a:t>tape</a:t>
            </a:r>
            <a:r>
              <a:rPr lang="en-GB" dirty="0"/>
              <a:t>; used by ASG in MRI cryogen-free magnets. In-situ wire availability was also investigated</a:t>
            </a:r>
          </a:p>
          <a:p>
            <a:pPr>
              <a:lnSpc>
                <a:spcPts val="2800"/>
              </a:lnSpc>
              <a:buClr>
                <a:schemeClr val="tx1"/>
              </a:buClr>
            </a:pPr>
            <a:r>
              <a:rPr lang="en-GB" b="1" dirty="0">
                <a:solidFill>
                  <a:srgbClr val="0070C0"/>
                </a:solidFill>
              </a:rPr>
              <a:t>R&amp;D conductor focus</a:t>
            </a:r>
            <a:r>
              <a:rPr lang="en-GB" dirty="0"/>
              <a:t>: round ex-situ </a:t>
            </a:r>
            <a:r>
              <a:rPr lang="en-GB" dirty="0" err="1"/>
              <a:t>MgB</a:t>
            </a:r>
            <a:r>
              <a:rPr lang="en-GB" dirty="0"/>
              <a:t>₂ </a:t>
            </a:r>
            <a:r>
              <a:rPr lang="en-GB" b="1" dirty="0">
                <a:solidFill>
                  <a:schemeClr val="accent2"/>
                </a:solidFill>
              </a:rPr>
              <a:t>wire </a:t>
            </a:r>
            <a:r>
              <a:rPr lang="en-GB" dirty="0"/>
              <a:t>enabling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dirty="0"/>
              <a:t>adoption of </a:t>
            </a:r>
            <a:r>
              <a:rPr lang="en-GB" b="1" dirty="0">
                <a:solidFill>
                  <a:schemeClr val="accent2"/>
                </a:solidFill>
              </a:rPr>
              <a:t>React &amp; Wind technology</a:t>
            </a:r>
            <a:r>
              <a:rPr lang="en-GB" dirty="0"/>
              <a:t>; multiple iterations → final design</a:t>
            </a:r>
          </a:p>
          <a:p>
            <a:pPr>
              <a:lnSpc>
                <a:spcPts val="2800"/>
              </a:lnSpc>
              <a:buClr>
                <a:schemeClr val="tx1"/>
              </a:buClr>
            </a:pPr>
            <a:r>
              <a:rPr lang="en-GB" b="1" dirty="0">
                <a:solidFill>
                  <a:srgbClr val="0070C0"/>
                </a:solidFill>
              </a:rPr>
              <a:t>Industrialization</a:t>
            </a:r>
            <a:r>
              <a:rPr lang="en-GB" dirty="0"/>
              <a:t>: wire layout/composition chosen → </a:t>
            </a:r>
            <a:r>
              <a:rPr lang="en-GB" b="1" dirty="0">
                <a:solidFill>
                  <a:schemeClr val="accent2"/>
                </a:solidFill>
              </a:rPr>
              <a:t>pilot run </a:t>
            </a:r>
            <a:r>
              <a:rPr lang="en-GB" dirty="0"/>
              <a:t>at ASG → </a:t>
            </a:r>
            <a:r>
              <a:rPr lang="en-GB" b="1" dirty="0">
                <a:solidFill>
                  <a:schemeClr val="accent2"/>
                </a:solidFill>
              </a:rPr>
              <a:t>large-scale production </a:t>
            </a:r>
            <a:r>
              <a:rPr lang="en-GB" dirty="0"/>
              <a:t>at ASG</a:t>
            </a:r>
          </a:p>
          <a:p>
            <a:pPr marL="0" indent="0">
              <a:buClr>
                <a:schemeClr val="tx1"/>
              </a:buClr>
              <a:buNone/>
            </a:pPr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6CEC04C-EA49-4559-A68B-5CB5A5CED68E}"/>
              </a:ext>
            </a:extLst>
          </p:cNvPr>
          <p:cNvGrpSpPr/>
          <p:nvPr/>
        </p:nvGrpSpPr>
        <p:grpSpPr>
          <a:xfrm>
            <a:off x="484103" y="3914799"/>
            <a:ext cx="10373645" cy="1857825"/>
            <a:chOff x="961847" y="3910549"/>
            <a:chExt cx="10373645" cy="185782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C2E9834-5480-0E7A-D1BB-909EFA157910}"/>
                </a:ext>
              </a:extLst>
            </p:cNvPr>
            <p:cNvSpPr txBox="1"/>
            <p:nvPr/>
          </p:nvSpPr>
          <p:spPr>
            <a:xfrm>
              <a:off x="972555" y="3942443"/>
              <a:ext cx="1486304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endParaRPr dirty="0"/>
            </a:p>
            <a:p>
              <a:pPr>
                <a:defRPr sz="1800" b="1">
                  <a:solidFill>
                    <a:srgbClr val="0066CC"/>
                  </a:solidFill>
                </a:defRPr>
              </a:pPr>
              <a:r>
                <a:rPr sz="2200" dirty="0"/>
                <a:t>2008-2016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943A838-294F-4ED7-2EA2-A1FB6432F522}"/>
                </a:ext>
              </a:extLst>
            </p:cNvPr>
            <p:cNvSpPr txBox="1"/>
            <p:nvPr/>
          </p:nvSpPr>
          <p:spPr>
            <a:xfrm>
              <a:off x="961847" y="4660378"/>
              <a:ext cx="2994025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endParaRPr sz="2200" dirty="0"/>
            </a:p>
            <a:p>
              <a:pPr algn="ctr">
                <a:defRPr sz="1400">
                  <a:solidFill>
                    <a:srgbClr val="000000"/>
                  </a:solidFill>
                </a:defRPr>
              </a:pPr>
              <a:r>
                <a:rPr sz="2200" dirty="0"/>
                <a:t>R&amp;D &amp; Industrialization</a:t>
              </a:r>
              <a:br>
                <a:rPr sz="2200" dirty="0"/>
              </a:br>
              <a:r>
                <a:rPr sz="2200" b="1" dirty="0"/>
                <a:t>~ </a:t>
              </a:r>
              <a:r>
                <a:rPr lang="en-US" sz="2200" b="1" dirty="0"/>
                <a:t>1</a:t>
              </a:r>
              <a:r>
                <a:rPr sz="2200" b="1" dirty="0"/>
                <a:t>50 km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C89E88-85B0-54B3-7F7B-7AB4856FC3C5}"/>
                </a:ext>
              </a:extLst>
            </p:cNvPr>
            <p:cNvSpPr txBox="1"/>
            <p:nvPr/>
          </p:nvSpPr>
          <p:spPr>
            <a:xfrm>
              <a:off x="5413917" y="3961885"/>
              <a:ext cx="1486304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endParaRPr dirty="0"/>
            </a:p>
            <a:p>
              <a:pPr>
                <a:defRPr sz="1800" b="1">
                  <a:solidFill>
                    <a:srgbClr val="0066CC"/>
                  </a:solidFill>
                </a:defRPr>
              </a:pPr>
              <a:r>
                <a:rPr sz="2200" dirty="0"/>
                <a:t>201</a:t>
              </a:r>
              <a:r>
                <a:rPr lang="en-GB" sz="2200" dirty="0"/>
                <a:t>7</a:t>
              </a:r>
              <a:r>
                <a:rPr sz="2200" dirty="0"/>
                <a:t>-201</a:t>
              </a:r>
              <a:r>
                <a:rPr lang="en-US" sz="2200" dirty="0"/>
                <a:t>9</a:t>
              </a:r>
              <a:endParaRPr sz="2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BD3004F-8B63-0CEF-150B-52DCAF3DEB87}"/>
                </a:ext>
              </a:extLst>
            </p:cNvPr>
            <p:cNvSpPr txBox="1"/>
            <p:nvPr/>
          </p:nvSpPr>
          <p:spPr>
            <a:xfrm>
              <a:off x="5413917" y="4721934"/>
              <a:ext cx="2133726" cy="10464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endParaRPr dirty="0"/>
            </a:p>
            <a:p>
              <a:pPr algn="ctr">
                <a:defRPr sz="1400">
                  <a:solidFill>
                    <a:srgbClr val="000000"/>
                  </a:solidFill>
                </a:defRPr>
              </a:pPr>
              <a:r>
                <a:rPr sz="2200" dirty="0"/>
                <a:t>Pilot Production</a:t>
              </a:r>
              <a:br>
                <a:rPr sz="2200" dirty="0"/>
              </a:br>
              <a:r>
                <a:rPr sz="2200" b="1" dirty="0"/>
                <a:t>~ </a:t>
              </a:r>
              <a:r>
                <a:rPr lang="en-GB" sz="2200" b="1" dirty="0"/>
                <a:t>4</a:t>
              </a:r>
              <a:r>
                <a:rPr sz="2200" b="1" dirty="0"/>
                <a:t>00 km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50E8C7-923D-F2C1-BDFB-4D226DFA4C8A}"/>
                </a:ext>
              </a:extLst>
            </p:cNvPr>
            <p:cNvSpPr txBox="1"/>
            <p:nvPr/>
          </p:nvSpPr>
          <p:spPr>
            <a:xfrm>
              <a:off x="9012871" y="3910549"/>
              <a:ext cx="148630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endParaRPr sz="2200" b="1" dirty="0"/>
            </a:p>
            <a:p>
              <a:pPr>
                <a:defRPr sz="1800" b="1">
                  <a:solidFill>
                    <a:srgbClr val="0066CC"/>
                  </a:solidFill>
                </a:defRPr>
              </a:pPr>
              <a:r>
                <a:rPr sz="2200" dirty="0"/>
                <a:t>20</a:t>
              </a:r>
              <a:r>
                <a:rPr lang="en-US" sz="2200" dirty="0"/>
                <a:t>20</a:t>
              </a:r>
              <a:r>
                <a:rPr sz="2200" dirty="0"/>
                <a:t>-202</a:t>
              </a:r>
              <a:r>
                <a:rPr lang="en-US" sz="2200" dirty="0"/>
                <a:t>1</a:t>
              </a:r>
              <a:endParaRPr sz="22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B33CDC-6E25-9FE5-C98A-423727850776}"/>
                </a:ext>
              </a:extLst>
            </p:cNvPr>
            <p:cNvSpPr txBox="1"/>
            <p:nvPr/>
          </p:nvSpPr>
          <p:spPr>
            <a:xfrm>
              <a:off x="8994979" y="4660378"/>
              <a:ext cx="2340513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endParaRPr sz="2200" dirty="0"/>
            </a:p>
            <a:p>
              <a:pPr algn="ctr">
                <a:defRPr sz="1400">
                  <a:solidFill>
                    <a:srgbClr val="000000"/>
                  </a:solidFill>
                </a:defRPr>
              </a:pPr>
              <a:r>
                <a:rPr sz="2200" dirty="0"/>
                <a:t>Series Production</a:t>
              </a:r>
              <a:br>
                <a:rPr sz="2200" dirty="0"/>
              </a:br>
              <a:r>
                <a:rPr sz="2200" b="1" dirty="0"/>
                <a:t>~ 1000 km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E7534A0-0672-61D0-41B0-1249CCEB0E50}"/>
                </a:ext>
              </a:extLst>
            </p:cNvPr>
            <p:cNvCxnSpPr>
              <a:cxnSpLocks/>
            </p:cNvCxnSpPr>
            <p:nvPr/>
          </p:nvCxnSpPr>
          <p:spPr>
            <a:xfrm>
              <a:off x="1710717" y="4855408"/>
              <a:ext cx="8057751" cy="0"/>
            </a:xfrm>
            <a:prstGeom prst="line">
              <a:avLst/>
            </a:prstGeom>
            <a:ln w="3175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99B404A-4398-22CA-7620-A3136CBC2887}"/>
                </a:ext>
              </a:extLst>
            </p:cNvPr>
            <p:cNvSpPr/>
            <p:nvPr/>
          </p:nvSpPr>
          <p:spPr>
            <a:xfrm>
              <a:off x="1602717" y="4744265"/>
              <a:ext cx="216000" cy="216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CADEEC1-08F7-7826-91E2-F3CF77396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49334" y="4750552"/>
              <a:ext cx="213378" cy="219475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785F719-5E56-E259-C7A3-92216996A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9311" y="4699662"/>
              <a:ext cx="288000" cy="296228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BF37D1D-AE4C-38C1-81C4-BC6469A62701}"/>
              </a:ext>
            </a:extLst>
          </p:cNvPr>
          <p:cNvSpPr txBox="1"/>
          <p:nvPr/>
        </p:nvSpPr>
        <p:spPr>
          <a:xfrm>
            <a:off x="4897433" y="5671871"/>
            <a:ext cx="30203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2018</a:t>
            </a:r>
            <a:r>
              <a:rPr lang="en-US" sz="2200" dirty="0">
                <a:solidFill>
                  <a:srgbClr val="0070C0"/>
                </a:solidFill>
              </a:rPr>
              <a:t>: Adoption of MgB</a:t>
            </a:r>
            <a:r>
              <a:rPr lang="en-US" sz="2200" baseline="-25000" dirty="0">
                <a:solidFill>
                  <a:srgbClr val="0070C0"/>
                </a:solidFill>
              </a:rPr>
              <a:t>2</a:t>
            </a:r>
          </a:p>
          <a:p>
            <a:r>
              <a:rPr lang="en-US" sz="2200" dirty="0">
                <a:solidFill>
                  <a:srgbClr val="0070C0"/>
                </a:solidFill>
              </a:rPr>
              <a:t>technology for HL-LHC</a:t>
            </a:r>
            <a:endParaRPr lang="en-GB" sz="2200" dirty="0">
              <a:solidFill>
                <a:srgbClr val="0070C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D0D88C-FC37-8BC9-E87D-F189748A382C}"/>
              </a:ext>
            </a:extLst>
          </p:cNvPr>
          <p:cNvSpPr txBox="1"/>
          <p:nvPr/>
        </p:nvSpPr>
        <p:spPr>
          <a:xfrm>
            <a:off x="8581673" y="5926253"/>
            <a:ext cx="2164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TOT </a:t>
            </a:r>
            <a:r>
              <a:rPr lang="en-US" sz="2400" b="1" dirty="0">
                <a:solidFill>
                  <a:schemeClr val="accent2"/>
                </a:solidFill>
                <a:sym typeface="Symbol" panose="05050102010706020507" pitchFamily="18" charset="2"/>
              </a:rPr>
              <a:t> 1550 km</a:t>
            </a:r>
            <a:endParaRPr lang="en-GB" sz="2400" b="1" dirty="0">
              <a:solidFill>
                <a:schemeClr val="accent2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B274134-DEFF-B70A-03B6-7910EB2779B3}"/>
              </a:ext>
            </a:extLst>
          </p:cNvPr>
          <p:cNvCxnSpPr>
            <a:cxnSpLocks/>
          </p:cNvCxnSpPr>
          <p:nvPr/>
        </p:nvCxnSpPr>
        <p:spPr>
          <a:xfrm>
            <a:off x="9384968" y="4859658"/>
            <a:ext cx="2152101" cy="0"/>
          </a:xfrm>
          <a:prstGeom prst="line">
            <a:avLst/>
          </a:prstGeom>
          <a:ln w="31750">
            <a:solidFill>
              <a:schemeClr val="tx2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EEA7C94-E9B2-A4AE-BEEB-B8CC4F502A52}"/>
              </a:ext>
            </a:extLst>
          </p:cNvPr>
          <p:cNvSpPr txBox="1"/>
          <p:nvPr/>
        </p:nvSpPr>
        <p:spPr>
          <a:xfrm>
            <a:off x="3982916" y="3622397"/>
            <a:ext cx="58829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2016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HL-LHC approved by the CERN Council</a:t>
            </a:r>
            <a:endParaRPr lang="en-GB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14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678828A-B98A-B66B-24DF-7AFB5E446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141" y="-30201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R&amp;D Phase: Key Developments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3B1216F-C70D-6B6F-8F47-08B0299CA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337" y="613124"/>
            <a:ext cx="11767326" cy="6244876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  <a:spcBef>
                <a:spcPts val="800"/>
              </a:spcBef>
              <a:buClr>
                <a:schemeClr val="tx1"/>
              </a:buClr>
            </a:pPr>
            <a:r>
              <a:rPr lang="en-US" sz="2700" dirty="0"/>
              <a:t>Development of </a:t>
            </a:r>
            <a:r>
              <a:rPr lang="en-US" sz="2700" b="1" dirty="0">
                <a:solidFill>
                  <a:srgbClr val="0070C0"/>
                </a:solidFill>
              </a:rPr>
              <a:t>round wire layouts</a:t>
            </a:r>
            <a:r>
              <a:rPr lang="en-US" sz="2700" dirty="0"/>
              <a:t>, definition/reduction of </a:t>
            </a:r>
            <a:r>
              <a:rPr lang="en-US" sz="2700" b="1" dirty="0">
                <a:solidFill>
                  <a:srgbClr val="0070C0"/>
                </a:solidFill>
              </a:rPr>
              <a:t>filament size</a:t>
            </a:r>
            <a:r>
              <a:rPr lang="en-US" sz="2700" dirty="0"/>
              <a:t>, introduction of </a:t>
            </a:r>
            <a:r>
              <a:rPr lang="en-US" sz="2700" b="1" dirty="0">
                <a:solidFill>
                  <a:srgbClr val="0070C0"/>
                </a:solidFill>
              </a:rPr>
              <a:t>twisting of filaments </a:t>
            </a:r>
          </a:p>
          <a:p>
            <a:pPr>
              <a:lnSpc>
                <a:spcPts val="2800"/>
              </a:lnSpc>
              <a:buClr>
                <a:schemeClr val="tx1"/>
              </a:buClr>
            </a:pPr>
            <a:r>
              <a:rPr lang="en-US" sz="2700" dirty="0"/>
              <a:t>R</a:t>
            </a:r>
            <a:r>
              <a:rPr lang="en-GB" sz="2700" dirty="0" err="1"/>
              <a:t>eduction</a:t>
            </a:r>
            <a:r>
              <a:rPr lang="en-GB" sz="2700" dirty="0"/>
              <a:t> of </a:t>
            </a:r>
            <a:r>
              <a:rPr lang="en-GB" sz="2700" b="1" dirty="0">
                <a:solidFill>
                  <a:srgbClr val="0070C0"/>
                </a:solidFill>
              </a:rPr>
              <a:t>thickness of Monel 400 matrix</a:t>
            </a:r>
          </a:p>
          <a:p>
            <a:pPr lvl="1">
              <a:lnSpc>
                <a:spcPts val="2100"/>
              </a:lnSpc>
              <a:buClr>
                <a:schemeClr val="tx1"/>
              </a:buClr>
            </a:pPr>
            <a:r>
              <a:rPr lang="en-GB" dirty="0"/>
              <a:t>Increasing </a:t>
            </a:r>
            <a:r>
              <a:rPr lang="en-GB" b="1" dirty="0"/>
              <a:t>filling factor</a:t>
            </a:r>
          </a:p>
          <a:p>
            <a:pPr lvl="1">
              <a:lnSpc>
                <a:spcPts val="2100"/>
              </a:lnSpc>
              <a:buClr>
                <a:schemeClr val="tx1"/>
              </a:buClr>
            </a:pPr>
            <a:r>
              <a:rPr lang="en-GB" dirty="0"/>
              <a:t>Reducing </a:t>
            </a:r>
            <a:r>
              <a:rPr lang="en-GB" b="1" dirty="0"/>
              <a:t>splice resistance</a:t>
            </a:r>
          </a:p>
          <a:p>
            <a:pPr marL="1081088" lvl="1" indent="79375">
              <a:lnSpc>
                <a:spcPts val="2600"/>
              </a:lnSpc>
              <a:buClr>
                <a:schemeClr val="tx1"/>
              </a:buClr>
            </a:pPr>
            <a:r>
              <a:rPr lang="en-GB" sz="2700" dirty="0">
                <a:sym typeface="Symbol" panose="05050102010706020507" pitchFamily="18" charset="2"/>
              </a:rPr>
              <a:t> </a:t>
            </a:r>
            <a:r>
              <a:rPr lang="en-GB" dirty="0"/>
              <a:t>Study on the impact on wire workability and mechanical properties </a:t>
            </a:r>
          </a:p>
          <a:p>
            <a:pPr marL="268288" lvl="1" indent="-179388">
              <a:lnSpc>
                <a:spcPts val="2600"/>
              </a:lnSpc>
              <a:spcBef>
                <a:spcPts val="1000"/>
              </a:spcBef>
              <a:buClr>
                <a:schemeClr val="tx1"/>
              </a:buClr>
            </a:pPr>
            <a:r>
              <a:rPr lang="en-GB" sz="2700" b="1" dirty="0">
                <a:solidFill>
                  <a:srgbClr val="0070C0"/>
                </a:solidFill>
              </a:rPr>
              <a:t>Improvement of </a:t>
            </a:r>
            <a:r>
              <a:rPr lang="en-GB" sz="2700" b="1" i="1" dirty="0" err="1">
                <a:solidFill>
                  <a:srgbClr val="0070C0"/>
                </a:solidFill>
              </a:rPr>
              <a:t>J</a:t>
            </a:r>
            <a:r>
              <a:rPr lang="en-GB" sz="2700" b="1" i="1" baseline="-25000" dirty="0" err="1">
                <a:solidFill>
                  <a:srgbClr val="0070C0"/>
                </a:solidFill>
              </a:rPr>
              <a:t>c</a:t>
            </a:r>
            <a:endParaRPr lang="en-GB" sz="2700" i="1" baseline="-25000" dirty="0"/>
          </a:p>
          <a:p>
            <a:pPr marL="725488" lvl="2" indent="-179388">
              <a:lnSpc>
                <a:spcPts val="2100"/>
              </a:lnSpc>
              <a:buClr>
                <a:schemeClr val="tx1"/>
              </a:buClr>
            </a:pPr>
            <a:r>
              <a:rPr lang="en-GB" sz="2400" dirty="0"/>
              <a:t>Optimizing </a:t>
            </a:r>
            <a:r>
              <a:rPr lang="en-GB" sz="2400" b="1" dirty="0"/>
              <a:t>powder packing density</a:t>
            </a:r>
            <a:endParaRPr lang="en-GB" sz="2400" dirty="0"/>
          </a:p>
          <a:p>
            <a:pPr marL="725488" lvl="2" indent="-179388">
              <a:lnSpc>
                <a:spcPts val="2100"/>
              </a:lnSpc>
              <a:buClr>
                <a:schemeClr val="tx1"/>
              </a:buClr>
            </a:pPr>
            <a:r>
              <a:rPr lang="en-GB" sz="2400" dirty="0"/>
              <a:t>Enhancing </a:t>
            </a:r>
            <a:r>
              <a:rPr lang="en-GB" sz="2400" b="1" dirty="0"/>
              <a:t>grain boundary pinning </a:t>
            </a:r>
            <a:r>
              <a:rPr lang="en-GB" sz="2400" dirty="0"/>
              <a:t>(</a:t>
            </a:r>
            <a:r>
              <a:rPr lang="en-GB" sz="2400" dirty="0">
                <a:sym typeface="Symbol" panose="05050102010706020507" pitchFamily="18" charset="2"/>
              </a:rPr>
              <a:t> </a:t>
            </a:r>
            <a:r>
              <a:rPr lang="en-GB" sz="2400" dirty="0"/>
              <a:t>1 T)</a:t>
            </a:r>
          </a:p>
          <a:p>
            <a:pPr marL="725488" lvl="2" indent="-179388">
              <a:lnSpc>
                <a:spcPts val="2100"/>
              </a:lnSpc>
              <a:buClr>
                <a:schemeClr val="tx1"/>
              </a:buClr>
            </a:pPr>
            <a:r>
              <a:rPr lang="en-GB" sz="2400" dirty="0"/>
              <a:t>Increasing </a:t>
            </a:r>
            <a:r>
              <a:rPr lang="en-GB" sz="2400" b="1" dirty="0"/>
              <a:t>purity of B powder</a:t>
            </a:r>
          </a:p>
          <a:p>
            <a:pPr marL="725488" lvl="2" indent="-179388">
              <a:lnSpc>
                <a:spcPts val="2100"/>
              </a:lnSpc>
              <a:buClr>
                <a:schemeClr val="tx1"/>
              </a:buClr>
            </a:pPr>
            <a:r>
              <a:rPr lang="en-GB" sz="2400" dirty="0"/>
              <a:t>Introducing </a:t>
            </a:r>
            <a:r>
              <a:rPr lang="en-GB" sz="2400" b="1" dirty="0"/>
              <a:t>Nb barrier</a:t>
            </a:r>
          </a:p>
          <a:p>
            <a:pPr marL="268288" lvl="1" indent="-179388">
              <a:lnSpc>
                <a:spcPts val="2800"/>
              </a:lnSpc>
              <a:spcBef>
                <a:spcPts val="1000"/>
              </a:spcBef>
              <a:buClr>
                <a:schemeClr val="tx1"/>
              </a:buClr>
            </a:pPr>
            <a:r>
              <a:rPr lang="en-GB" sz="2700" dirty="0">
                <a:sym typeface="Symbol" panose="05050102010706020507" pitchFamily="18" charset="2"/>
              </a:rPr>
              <a:t>Implementation of </a:t>
            </a:r>
            <a:r>
              <a:rPr lang="en-GB" sz="2700" b="1" dirty="0">
                <a:solidFill>
                  <a:srgbClr val="0070C0"/>
                </a:solidFill>
                <a:sym typeface="Symbol" panose="05050102010706020507" pitchFamily="18" charset="2"/>
              </a:rPr>
              <a:t>copper stabilizer</a:t>
            </a:r>
          </a:p>
          <a:p>
            <a:pPr marL="268288" lvl="1" indent="-179388">
              <a:lnSpc>
                <a:spcPts val="2800"/>
              </a:lnSpc>
              <a:spcBef>
                <a:spcPts val="1000"/>
              </a:spcBef>
              <a:buClr>
                <a:schemeClr val="tx1"/>
              </a:buClr>
            </a:pPr>
            <a:r>
              <a:rPr lang="en-GB" sz="2700" dirty="0">
                <a:sym typeface="Symbol" panose="05050102010706020507" pitchFamily="18" charset="2"/>
              </a:rPr>
              <a:t>Definition and implementation of </a:t>
            </a:r>
            <a:r>
              <a:rPr lang="en-GB" sz="2700" b="1" dirty="0">
                <a:solidFill>
                  <a:srgbClr val="0070C0"/>
                </a:solidFill>
                <a:sym typeface="Symbol" panose="05050102010706020507" pitchFamily="18" charset="2"/>
              </a:rPr>
              <a:t>copper coating</a:t>
            </a:r>
            <a:endParaRPr lang="en-GB" sz="2800" dirty="0"/>
          </a:p>
          <a:p>
            <a:pPr marL="268288" lvl="1" indent="-179388">
              <a:lnSpc>
                <a:spcPts val="2800"/>
              </a:lnSpc>
              <a:spcBef>
                <a:spcPts val="1000"/>
              </a:spcBef>
              <a:buClr>
                <a:schemeClr val="tx1"/>
              </a:buClr>
            </a:pPr>
            <a:r>
              <a:rPr lang="en-GB" sz="2700" b="1" dirty="0">
                <a:solidFill>
                  <a:srgbClr val="0070C0"/>
                </a:solidFill>
              </a:rPr>
              <a:t>Scale up of billet </a:t>
            </a:r>
            <a:r>
              <a:rPr lang="en-GB" sz="2700" dirty="0"/>
              <a:t>volume by a factor </a:t>
            </a:r>
            <a:r>
              <a:rPr lang="en-GB" sz="2700" dirty="0">
                <a:sym typeface="Symbol" panose="05050102010706020507" pitchFamily="18" charset="2"/>
              </a:rPr>
              <a:t> 10 to enable industrial scale production (series billet  13 km of wire)</a:t>
            </a:r>
          </a:p>
        </p:txBody>
      </p:sp>
    </p:spTree>
    <p:extLst>
      <p:ext uri="{BB962C8B-B14F-4D97-AF65-F5344CB8AC3E}">
        <p14:creationId xmlns:p14="http://schemas.microsoft.com/office/powerpoint/2010/main" val="2510426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3235</Words>
  <Application>Microsoft Office PowerPoint</Application>
  <PresentationFormat>Widescreen</PresentationFormat>
  <Paragraphs>378</Paragraphs>
  <Slides>40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Aptos</vt:lpstr>
      <vt:lpstr>Aptos Display</vt:lpstr>
      <vt:lpstr>Arial</vt:lpstr>
      <vt:lpstr>Calibri</vt:lpstr>
      <vt:lpstr>Roboto</vt:lpstr>
      <vt:lpstr>Symbol</vt:lpstr>
      <vt:lpstr>Times New Roman</vt:lpstr>
      <vt:lpstr>Wingdings</vt:lpstr>
      <vt:lpstr>Office Theme</vt:lpstr>
      <vt:lpstr>First large-scale production of MgB2 round wire: the Superconducting Links for the HL-LHC Project at CERN</vt:lpstr>
      <vt:lpstr>HL-LHC: Extending the Physics Reach of LHC</vt:lpstr>
      <vt:lpstr>LHC Underground</vt:lpstr>
      <vt:lpstr>Superconducting Transmission</vt:lpstr>
      <vt:lpstr>MgB2 for Superconducting Transmission</vt:lpstr>
      <vt:lpstr>The HL-LHC Superconducting Link Configuration</vt:lpstr>
      <vt:lpstr>Targets for Development of MgB2 wire</vt:lpstr>
      <vt:lpstr>MgB2 Conductor for HL-LHC</vt:lpstr>
      <vt:lpstr>R&amp;D Phase: Key Developments</vt:lpstr>
      <vt:lpstr>Evolution of Wire Layout</vt:lpstr>
      <vt:lpstr>Wire Composition</vt:lpstr>
      <vt:lpstr>Reduction of Monel Thickness</vt:lpstr>
      <vt:lpstr>Optimization of Boron Powder (1/2)</vt:lpstr>
      <vt:lpstr>Optimization of Boron Powder (2/2)</vt:lpstr>
      <vt:lpstr>Filament Size and Twist Pitch</vt:lpstr>
      <vt:lpstr>Mechanical Qualification (1/2)</vt:lpstr>
      <vt:lpstr>Mechanical Qualification (2/2)</vt:lpstr>
      <vt:lpstr>Specification for Procurement of Series Wire</vt:lpstr>
      <vt:lpstr>QA and QC at ASG</vt:lpstr>
      <vt:lpstr>Tests at ASG (1/2)</vt:lpstr>
      <vt:lpstr>Tests at ASG (2/2)</vt:lpstr>
      <vt:lpstr>QC at CERN</vt:lpstr>
      <vt:lpstr>Production Overview: Quantity and Unit Length</vt:lpstr>
      <vt:lpstr>Production Overview: Quantity and Unit Length</vt:lpstr>
      <vt:lpstr>Production Overview: Critical Current</vt:lpstr>
      <vt:lpstr>Production Overview: Critical Current</vt:lpstr>
      <vt:lpstr>Production Overview: Bending Degradation</vt:lpstr>
      <vt:lpstr>Non-Conformities Identified at CERN (1/2) </vt:lpstr>
      <vt:lpstr>Non-Conformities Identified at CERN (2/2) </vt:lpstr>
      <vt:lpstr>PowerPoint Presentation</vt:lpstr>
      <vt:lpstr>PowerPoint Presentation</vt:lpstr>
      <vt:lpstr>The Superconducting Link</vt:lpstr>
      <vt:lpstr>PowerPoint Presentation</vt:lpstr>
      <vt:lpstr>Transport and Installation</vt:lpstr>
      <vt:lpstr>Validation of the Superconducting Link System</vt:lpstr>
      <vt:lpstr>Validation of the Superconducting Link</vt:lpstr>
      <vt:lpstr>Validation of the Superconducting Link (2/2)</vt:lpstr>
      <vt:lpstr>PowerPoint Presentation</vt:lpstr>
      <vt:lpstr>Conclusions</vt:lpstr>
      <vt:lpstr>Thanks for your attention 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Amalia Ballarino</dc:creator>
  <cp:lastModifiedBy>Amalia Ballarino</cp:lastModifiedBy>
  <cp:revision>418</cp:revision>
  <dcterms:created xsi:type="dcterms:W3CDTF">2025-04-28T09:51:11Z</dcterms:created>
  <dcterms:modified xsi:type="dcterms:W3CDTF">2025-10-20T11:01:18Z</dcterms:modified>
</cp:coreProperties>
</file>