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51206400" cy="32399288"/>
  <p:notesSz cx="29605288" cy="42132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61AD"/>
    <a:srgbClr val="2D5190"/>
    <a:srgbClr val="FFFFFF"/>
    <a:srgbClr val="FAFAFA"/>
    <a:srgbClr val="F8F8F8"/>
    <a:srgbClr val="2E5393"/>
    <a:srgbClr val="123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33" d="100"/>
          <a:sy n="33" d="100"/>
        </p:scale>
        <p:origin x="110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0" y="5302386"/>
            <a:ext cx="38404800" cy="11279752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17017128"/>
            <a:ext cx="38404800" cy="7822326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548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644580" y="1724962"/>
            <a:ext cx="11041380" cy="274568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0440" y="1724962"/>
            <a:ext cx="32484060" cy="274568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868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946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770" y="8077327"/>
            <a:ext cx="44165520" cy="13477201"/>
          </a:xfrm>
        </p:spPr>
        <p:txBody>
          <a:bodyPr anchor="b"/>
          <a:lstStyle>
            <a:lvl1pPr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3770" y="21682028"/>
            <a:ext cx="44165520" cy="7087342"/>
          </a:xfrm>
        </p:spPr>
        <p:txBody>
          <a:bodyPr/>
          <a:lstStyle>
            <a:lvl1pPr marL="0" indent="0">
              <a:buNone/>
              <a:defRPr sz="10080">
                <a:solidFill>
                  <a:schemeClr val="tx1">
                    <a:tint val="75000"/>
                  </a:schemeClr>
                </a:solidFill>
              </a:defRPr>
            </a:lvl1pPr>
            <a:lvl2pPr marL="1920240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384048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3pPr>
            <a:lvl4pPr marL="57607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76809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96012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15214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3441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166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0440" y="8624810"/>
            <a:ext cx="21762720" cy="205570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3240" y="8624810"/>
            <a:ext cx="21762720" cy="205570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312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1724964"/>
            <a:ext cx="44165520" cy="62623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7112" y="7942328"/>
            <a:ext cx="21662705" cy="3892412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7112" y="11834740"/>
            <a:ext cx="21662705" cy="174071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23240" y="7942328"/>
            <a:ext cx="21769390" cy="3892412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23240" y="11834740"/>
            <a:ext cx="21769390" cy="174071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44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779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371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2159952"/>
            <a:ext cx="16515395" cy="7559834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9390" y="4664900"/>
            <a:ext cx="25923240" cy="23024494"/>
          </a:xfrm>
        </p:spPr>
        <p:txBody>
          <a:bodyPr/>
          <a:lstStyle>
            <a:lvl1pPr>
              <a:defRPr sz="13440"/>
            </a:lvl1pPr>
            <a:lvl2pPr>
              <a:defRPr sz="11760"/>
            </a:lvl2pPr>
            <a:lvl3pPr>
              <a:defRPr sz="1008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9719786"/>
            <a:ext cx="16515395" cy="18007107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35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2159952"/>
            <a:ext cx="16515395" cy="7559834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69390" y="4664900"/>
            <a:ext cx="25923240" cy="23024494"/>
          </a:xfrm>
        </p:spPr>
        <p:txBody>
          <a:bodyPr anchor="t"/>
          <a:lstStyle>
            <a:lvl1pPr marL="0" indent="0">
              <a:buNone/>
              <a:defRPr sz="13440"/>
            </a:lvl1pPr>
            <a:lvl2pPr marL="1920240" indent="0">
              <a:buNone/>
              <a:defRPr sz="11760"/>
            </a:lvl2pPr>
            <a:lvl3pPr marL="3840480" indent="0">
              <a:buNone/>
              <a:defRPr sz="10080"/>
            </a:lvl3pPr>
            <a:lvl4pPr marL="5760720" indent="0">
              <a:buNone/>
              <a:defRPr sz="8400"/>
            </a:lvl4pPr>
            <a:lvl5pPr marL="7680960" indent="0">
              <a:buNone/>
              <a:defRPr sz="8400"/>
            </a:lvl5pPr>
            <a:lvl6pPr marL="9601200" indent="0">
              <a:buNone/>
              <a:defRPr sz="8400"/>
            </a:lvl6pPr>
            <a:lvl7pPr marL="11521440" indent="0">
              <a:buNone/>
              <a:defRPr sz="8400"/>
            </a:lvl7pPr>
            <a:lvl8pPr marL="13441680" indent="0">
              <a:buNone/>
              <a:defRPr sz="8400"/>
            </a:lvl8pPr>
            <a:lvl9pPr marL="15361920" indent="0">
              <a:buNone/>
              <a:defRPr sz="8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9719786"/>
            <a:ext cx="16515395" cy="18007107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520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bg1"/>
            </a:gs>
            <a:gs pos="60000">
              <a:schemeClr val="bg1">
                <a:lumMod val="95000"/>
              </a:schemeClr>
            </a:gs>
            <a:gs pos="80000">
              <a:schemeClr val="bg1">
                <a:lumMod val="90000"/>
                <a:alpha val="95000"/>
              </a:schemeClr>
            </a:gs>
            <a:gs pos="100000">
              <a:schemeClr val="bg1">
                <a:lumMod val="85000"/>
                <a:alpha val="9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0440" y="1724964"/>
            <a:ext cx="44165520" cy="6262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0440" y="8624810"/>
            <a:ext cx="44165520" cy="20557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0440" y="30029342"/>
            <a:ext cx="11521440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FC73C-8470-4D1D-8EF1-CB2A43A45BF6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62120" y="30029342"/>
            <a:ext cx="17282160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64520" y="30029342"/>
            <a:ext cx="11521440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EB5E2-B6E1-43D2-BBC5-56DB51222A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08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emf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bg1"/>
            </a:gs>
            <a:gs pos="80000">
              <a:schemeClr val="bg1">
                <a:lumMod val="95000"/>
                <a:alpha val="75000"/>
              </a:schemeClr>
            </a:gs>
            <a:gs pos="90000">
              <a:schemeClr val="bg1">
                <a:lumMod val="90000"/>
                <a:alpha val="50000"/>
              </a:schemeClr>
            </a:gs>
            <a:gs pos="100000">
              <a:schemeClr val="bg1">
                <a:lumMod val="85000"/>
                <a:alpha val="9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85" descr="A fireworks display in the sky&#10;&#10;AI-generated content may be incorrect.">
            <a:extLst>
              <a:ext uri="{FF2B5EF4-FFF2-40B4-BE49-F238E27FC236}">
                <a16:creationId xmlns:a16="http://schemas.microsoft.com/office/drawing/2014/main" id="{EB9A83FE-BD48-782F-1CC8-C43B98C792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3242" r="64810" b="35830"/>
          <a:stretch/>
        </p:blipFill>
        <p:spPr>
          <a:xfrm>
            <a:off x="14390036" y="8983773"/>
            <a:ext cx="11802894" cy="1079186"/>
          </a:xfrm>
          <a:prstGeom prst="rect">
            <a:avLst/>
          </a:prstGeom>
        </p:spPr>
      </p:pic>
      <p:pic>
        <p:nvPicPr>
          <p:cNvPr id="89" name="Picture 88" descr="A fireworks display in the sky&#10;&#10;AI-generated content may be incorrect.">
            <a:extLst>
              <a:ext uri="{FF2B5EF4-FFF2-40B4-BE49-F238E27FC236}">
                <a16:creationId xmlns:a16="http://schemas.microsoft.com/office/drawing/2014/main" id="{E0CCA7ED-03B8-BBA3-4781-B3A38D071F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67" t="72644" r="76" b="16428"/>
          <a:stretch/>
        </p:blipFill>
        <p:spPr>
          <a:xfrm>
            <a:off x="26192931" y="8985452"/>
            <a:ext cx="11506186" cy="1079186"/>
          </a:xfrm>
          <a:prstGeom prst="rect">
            <a:avLst/>
          </a:prstGeom>
        </p:spPr>
      </p:pic>
      <p:sp>
        <p:nvSpPr>
          <p:cNvPr id="35" name="TextBox 34"/>
          <p:cNvSpPr txBox="1">
            <a:spLocks/>
          </p:cNvSpPr>
          <p:nvPr/>
        </p:nvSpPr>
        <p:spPr>
          <a:xfrm>
            <a:off x="14391413" y="8985839"/>
            <a:ext cx="23335119" cy="1078992"/>
          </a:xfrm>
          <a:prstGeom prst="rect">
            <a:avLst/>
          </a:prstGeom>
          <a:solidFill>
            <a:srgbClr val="0055A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88" name="Picture 87" descr="A fireworks display in the sky">
            <a:extLst>
              <a:ext uri="{FF2B5EF4-FFF2-40B4-BE49-F238E27FC236}">
                <a16:creationId xmlns:a16="http://schemas.microsoft.com/office/drawing/2014/main" id="{AA5EC668-3815-0956-8F82-C71FAF995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" t="53335" r="64814" b="35830"/>
          <a:stretch/>
        </p:blipFill>
        <p:spPr>
          <a:xfrm>
            <a:off x="38760685" y="25184122"/>
            <a:ext cx="11583459" cy="1069848"/>
          </a:xfrm>
          <a:prstGeom prst="rect">
            <a:avLst/>
          </a:prstGeom>
        </p:spPr>
      </p:pic>
      <p:sp>
        <p:nvSpPr>
          <p:cNvPr id="101" name="Rectangle 100"/>
          <p:cNvSpPr/>
          <p:nvPr/>
        </p:nvSpPr>
        <p:spPr>
          <a:xfrm>
            <a:off x="38760687" y="25172089"/>
            <a:ext cx="11583458" cy="1080000"/>
          </a:xfrm>
          <a:prstGeom prst="rect">
            <a:avLst/>
          </a:prstGeom>
          <a:solidFill>
            <a:srgbClr val="0055A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 defTabSz="914400"/>
            <a:endParaRPr lang="en-US" sz="2100" b="1" kern="0" noProof="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87" name="Picture 86" descr="A fireworks display in the sky&#10;&#10;AI-generated content may be incorrect.">
            <a:extLst>
              <a:ext uri="{FF2B5EF4-FFF2-40B4-BE49-F238E27FC236}">
                <a16:creationId xmlns:a16="http://schemas.microsoft.com/office/drawing/2014/main" id="{4FAB6591-315C-03CF-B791-21DEDE1FA6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" t="53335" r="64814" b="35830"/>
          <a:stretch/>
        </p:blipFill>
        <p:spPr>
          <a:xfrm>
            <a:off x="38721565" y="8994608"/>
            <a:ext cx="11583459" cy="1069848"/>
          </a:xfrm>
          <a:prstGeom prst="rect">
            <a:avLst/>
          </a:prstGeom>
        </p:spPr>
      </p:pic>
      <p:sp>
        <p:nvSpPr>
          <p:cNvPr id="312" name="Rectangle 311"/>
          <p:cNvSpPr/>
          <p:nvPr/>
        </p:nvSpPr>
        <p:spPr>
          <a:xfrm>
            <a:off x="38722943" y="8987764"/>
            <a:ext cx="11583458" cy="1080000"/>
          </a:xfrm>
          <a:prstGeom prst="rect">
            <a:avLst/>
          </a:prstGeom>
          <a:solidFill>
            <a:srgbClr val="0055A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 defTabSz="914400"/>
            <a:endParaRPr lang="en-US" sz="2100" b="1" kern="0" noProof="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85" name="Picture 84" descr="A fireworks display in the sky&#10;&#10;AI-generated content may be incorrect.">
            <a:extLst>
              <a:ext uri="{FF2B5EF4-FFF2-40B4-BE49-F238E27FC236}">
                <a16:creationId xmlns:a16="http://schemas.microsoft.com/office/drawing/2014/main" id="{83A202C3-8B80-539F-194A-D01D8C7EDF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0" t="54270" r="65108" b="34802"/>
          <a:stretch/>
        </p:blipFill>
        <p:spPr>
          <a:xfrm>
            <a:off x="1102777" y="8988578"/>
            <a:ext cx="11942869" cy="1079186"/>
          </a:xfrm>
          <a:prstGeom prst="rect">
            <a:avLst/>
          </a:prstGeom>
        </p:spPr>
      </p:pic>
      <p:sp>
        <p:nvSpPr>
          <p:cNvPr id="226" name="Rectangle 225"/>
          <p:cNvSpPr/>
          <p:nvPr/>
        </p:nvSpPr>
        <p:spPr>
          <a:xfrm>
            <a:off x="1106104" y="8988578"/>
            <a:ext cx="11939541" cy="1080000"/>
          </a:xfrm>
          <a:prstGeom prst="rect">
            <a:avLst/>
          </a:prstGeom>
          <a:solidFill>
            <a:srgbClr val="0055A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 defTabSz="914400"/>
            <a:endParaRPr lang="en-US" sz="2100" b="1" kern="0" noProof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6" name="89 Rectángulo redondeado"/>
          <p:cNvSpPr/>
          <p:nvPr/>
        </p:nvSpPr>
        <p:spPr bwMode="auto">
          <a:xfrm>
            <a:off x="540000" y="542760"/>
            <a:ext cx="50126400" cy="5967865"/>
          </a:xfrm>
          <a:prstGeom prst="roundRect">
            <a:avLst>
              <a:gd name="adj" fmla="val 0"/>
            </a:avLst>
          </a:prstGeom>
          <a:gradFill flip="none" rotWithShape="1">
            <a:gsLst>
              <a:gs pos="11500">
                <a:srgbClr val="123367"/>
              </a:gs>
              <a:gs pos="0">
                <a:schemeClr val="accent5">
                  <a:lumMod val="70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444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36004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BADCF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7640" y="280069"/>
            <a:ext cx="50511120" cy="32147513"/>
          </a:xfrm>
          <a:prstGeom prst="rect">
            <a:avLst/>
          </a:prstGeom>
          <a:noFill/>
          <a:ln w="88900" cmpd="dbl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/>
          <p:cNvSpPr/>
          <p:nvPr/>
        </p:nvSpPr>
        <p:spPr>
          <a:xfrm>
            <a:off x="540000" y="6602428"/>
            <a:ext cx="50126400" cy="2001567"/>
          </a:xfrm>
          <a:prstGeom prst="rect">
            <a:avLst/>
          </a:prstGeom>
          <a:solidFill>
            <a:schemeClr val="accent5">
              <a:alpha val="1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Rectangle 16"/>
          <p:cNvSpPr/>
          <p:nvPr/>
        </p:nvSpPr>
        <p:spPr>
          <a:xfrm>
            <a:off x="753359" y="10227494"/>
            <a:ext cx="12625459" cy="216951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Rectangle 24"/>
          <p:cNvSpPr/>
          <p:nvPr/>
        </p:nvSpPr>
        <p:spPr>
          <a:xfrm>
            <a:off x="13882827" y="10263725"/>
            <a:ext cx="24183706" cy="2165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3" name="Rectangle 42"/>
          <p:cNvSpPr/>
          <p:nvPr/>
        </p:nvSpPr>
        <p:spPr>
          <a:xfrm>
            <a:off x="38570542" y="10262379"/>
            <a:ext cx="11843378" cy="145135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2" name="TextBox 101"/>
          <p:cNvSpPr txBox="1"/>
          <p:nvPr/>
        </p:nvSpPr>
        <p:spPr>
          <a:xfrm>
            <a:off x="38760684" y="25287165"/>
            <a:ext cx="11583458" cy="83781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5400" b="1" cap="small" noProof="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IV – </a:t>
            </a:r>
            <a:r>
              <a:rPr lang="en-US" sz="5400" b="1" cap="small" noProof="0" dirty="0">
                <a:solidFill>
                  <a:schemeClr val="bg1"/>
                </a:solidFill>
                <a:latin typeface="Book Antiqua" panose="02040602050305030304" pitchFamily="18" charset="0"/>
              </a:rPr>
              <a:t>Conclusions</a:t>
            </a:r>
            <a:endParaRPr lang="en-US" sz="5400" b="1" cap="small" noProof="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89 Rectángulo redondeado"/>
          <p:cNvSpPr/>
          <p:nvPr/>
        </p:nvSpPr>
        <p:spPr bwMode="auto">
          <a:xfrm>
            <a:off x="540000" y="32026137"/>
            <a:ext cx="50126400" cy="1944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444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kumimoji="0" lang="en-US" sz="3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900000" y="6718250"/>
            <a:ext cx="49406400" cy="1911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35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part of the </a:t>
            </a:r>
            <a:r>
              <a:rPr lang="en-US" sz="3500" b="1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Field Magnet </a:t>
            </a:r>
            <a:r>
              <a:rPr lang="en-US" sz="3500" b="1" i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sz="3500" b="1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(HFM) at CERN, the Nb</a:t>
            </a:r>
            <a:r>
              <a:rPr lang="en-US" sz="3500" i="1" baseline="-25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5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block coil configuration is a candidate for the main dipole in future large hadron collider as FCC-</a:t>
            </a:r>
            <a:r>
              <a:rPr lang="en-US" sz="3500" i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en-US" sz="35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To reduce the cost, the use of </a:t>
            </a:r>
            <a:r>
              <a:rPr lang="en-US" sz="3500" b="1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grading in the block coils is explored </a:t>
            </a:r>
            <a:r>
              <a:rPr lang="en-US" sz="35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using Nb-Ti conductor instead of Nb</a:t>
            </a:r>
            <a:r>
              <a:rPr lang="en-US" sz="3500" i="1" baseline="-25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5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in the external low field regions. Different designs are being investigated for dipoles with a target nominal field of 14 T and 12 T. The </a:t>
            </a:r>
            <a:r>
              <a:rPr lang="en-US" sz="3500" b="1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gain in conductor as well as in AC-losses are reported</a:t>
            </a:r>
            <a:r>
              <a:rPr lang="en-US" sz="35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together with consideration on operational </a:t>
            </a:r>
          </a:p>
          <a:p>
            <a:pPr algn="ctr"/>
            <a:r>
              <a:rPr lang="en-US" sz="35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(1.9 K vs. 4.5 K). Finally, the preliminary design of a Nb</a:t>
            </a:r>
            <a:r>
              <a:rPr lang="en-US" sz="3500" i="1" baseline="-25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5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Sn/Nb-Ti Short Model Coil (SMC) is presented as a first proof of such a concept of hybrid technology in block coils.</a:t>
            </a:r>
          </a:p>
        </p:txBody>
      </p:sp>
      <p:pic>
        <p:nvPicPr>
          <p:cNvPr id="8" name="Image 4" descr="logooutline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863" y="1474349"/>
            <a:ext cx="3546307" cy="35106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081135" y="5618971"/>
            <a:ext cx="93815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i="1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ID: Thu-Af-Po.01-02</a:t>
            </a:r>
            <a:endParaRPr lang="en-US" sz="4400" b="1" noProof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37671" y="3792267"/>
            <a:ext cx="239310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Ariel Haziot, and Ezio Todesco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0000" y="774192"/>
            <a:ext cx="50126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8800" baseline="-250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88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Sn/Nb-Ti Hybrid Concept in Block Coils </a:t>
            </a:r>
          </a:p>
          <a:p>
            <a:pPr algn="ctr"/>
            <a:r>
              <a:rPr lang="en-US" sz="88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High Field Dipole Magnets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1203200" y="5135315"/>
            <a:ext cx="288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CERN, European Organization for Nuclear Research, Switzerland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018328" y="9070310"/>
            <a:ext cx="12027319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5400" b="1" cap="small" noProof="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I – </a:t>
            </a:r>
            <a:r>
              <a:rPr lang="en-US" sz="5400" b="1" cap="small" noProof="0" dirty="0">
                <a:solidFill>
                  <a:schemeClr val="bg1"/>
                </a:solidFill>
                <a:latin typeface="Book Antiqua" panose="02040602050305030304" pitchFamily="18" charset="0"/>
              </a:rPr>
              <a:t>Introduction</a:t>
            </a:r>
            <a:endParaRPr lang="en-US" sz="5400" b="1" cap="small" noProof="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38740328" y="9069496"/>
            <a:ext cx="11566072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5400" b="1" cap="small" noProof="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III – </a:t>
            </a:r>
            <a:r>
              <a:rPr lang="en-US" sz="5400" b="1" cap="small" noProof="0" dirty="0">
                <a:solidFill>
                  <a:schemeClr val="bg1"/>
                </a:solidFill>
                <a:latin typeface="Book Antiqua" panose="02040602050305030304" pitchFamily="18" charset="0"/>
              </a:rPr>
              <a:t>SMC-Hybrid</a:t>
            </a:r>
          </a:p>
        </p:txBody>
      </p:sp>
      <p:sp>
        <p:nvSpPr>
          <p:cNvPr id="330" name="Rectangle 329"/>
          <p:cNvSpPr/>
          <p:nvPr/>
        </p:nvSpPr>
        <p:spPr>
          <a:xfrm>
            <a:off x="38609663" y="26350468"/>
            <a:ext cx="11843378" cy="55721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1" name="TextBox 330"/>
          <p:cNvSpPr txBox="1"/>
          <p:nvPr/>
        </p:nvSpPr>
        <p:spPr>
          <a:xfrm>
            <a:off x="14391413" y="9104736"/>
            <a:ext cx="23307704" cy="106492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5400" b="1" cap="small" noProof="0" dirty="0">
                <a:solidFill>
                  <a:schemeClr val="bg1"/>
                </a:solidFill>
                <a:latin typeface="Book Antiqua" panose="02040602050305030304" pitchFamily="18" charset="0"/>
              </a:rPr>
              <a:t>II – The BOND Case</a:t>
            </a:r>
          </a:p>
        </p:txBody>
      </p:sp>
      <p:sp>
        <p:nvSpPr>
          <p:cNvPr id="332" name="TextBox 331"/>
          <p:cNvSpPr txBox="1"/>
          <p:nvPr/>
        </p:nvSpPr>
        <p:spPr>
          <a:xfrm>
            <a:off x="38701556" y="26504338"/>
            <a:ext cx="11603468" cy="52762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2600" b="1" noProof="0" dirty="0">
                <a:solidFill>
                  <a:srgbClr val="3661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grading is an interesting way to reduce conductor cost </a:t>
            </a:r>
            <a:r>
              <a:rPr lang="en-US" sz="26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high field magnets replacing the Nb</a:t>
            </a:r>
            <a:r>
              <a:rPr lang="en-US" sz="2600" baseline="-25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6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by Nb-Ti in the low field regions of the coils.</a:t>
            </a:r>
          </a:p>
          <a:p>
            <a:pPr algn="just"/>
            <a:endParaRPr lang="en-US" sz="26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study of BOND (14 T at 1.9 K), shows that </a:t>
            </a:r>
            <a:r>
              <a:rPr lang="en-US" sz="2600" b="1" noProof="0" dirty="0">
                <a:solidFill>
                  <a:srgbClr val="2D51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50 % or more of the Nb</a:t>
            </a:r>
            <a:r>
              <a:rPr lang="en-US" sz="2600" b="1" baseline="-25000" noProof="0" dirty="0">
                <a:solidFill>
                  <a:srgbClr val="2D51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600" b="1" noProof="0" dirty="0">
                <a:solidFill>
                  <a:srgbClr val="2D51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could be replaced</a:t>
            </a:r>
            <a:r>
              <a:rPr lang="en-US" sz="26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thus practically reducing the cost of the conductor by 40 %.</a:t>
            </a:r>
          </a:p>
          <a:p>
            <a:pPr algn="just"/>
            <a:endParaRPr lang="en-US" sz="26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AC-losses per cycle due to the smaller filaments of Nb-Ti is also </a:t>
            </a:r>
            <a:r>
              <a:rPr lang="en-US" sz="2600" b="1" noProof="0" dirty="0">
                <a:solidFill>
                  <a:srgbClr val="2D51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significantly reduced</a:t>
            </a:r>
            <a:r>
              <a:rPr lang="en-US" sz="2600" b="1" dirty="0">
                <a:solidFill>
                  <a:srgbClr val="2D51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by </a:t>
            </a:r>
            <a:r>
              <a:rPr lang="en-US" sz="2600" b="1" noProof="0" dirty="0">
                <a:solidFill>
                  <a:srgbClr val="2D51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40 % </a:t>
            </a:r>
            <a:r>
              <a:rPr lang="en-US" sz="26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approaching the HFM target.</a:t>
            </a:r>
          </a:p>
          <a:p>
            <a:pPr algn="just"/>
            <a:endParaRPr lang="en-US" sz="26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6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drastic options are considered at 14 T, 12 T, and 4.5 K with even less Nb</a:t>
            </a:r>
            <a:r>
              <a:rPr lang="en-GB" sz="2600" baseline="-25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6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Sn.</a:t>
            </a:r>
          </a:p>
          <a:p>
            <a:pPr algn="just"/>
            <a:endParaRPr lang="en-US" sz="26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600" b="1" noProof="0" dirty="0">
                <a:solidFill>
                  <a:srgbClr val="2D51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 of a hybrid in the </a:t>
            </a:r>
            <a:r>
              <a:rPr lang="en-US" sz="2600" b="1" dirty="0">
                <a:solidFill>
                  <a:srgbClr val="2D51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platform </a:t>
            </a:r>
            <a:r>
              <a:rPr lang="en-US" sz="2600" b="1" noProof="0" dirty="0">
                <a:solidFill>
                  <a:srgbClr val="2D51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SMC </a:t>
            </a:r>
            <a:r>
              <a:rPr lang="en-US" sz="26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presented along with technical choices of impregnating or not the Nb-Ti coil.</a:t>
            </a:r>
          </a:p>
        </p:txBody>
      </p:sp>
      <p:pic>
        <p:nvPicPr>
          <p:cNvPr id="15" name="Picture 14" descr="A logo with red letters and numbers&#10;&#10;AI-generated content may be incorrect.">
            <a:extLst>
              <a:ext uri="{FF2B5EF4-FFF2-40B4-BE49-F238E27FC236}">
                <a16:creationId xmlns:a16="http://schemas.microsoft.com/office/drawing/2014/main" id="{7AE32595-2CFB-4FAF-350D-939E10DE94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9360" y="1518586"/>
            <a:ext cx="5066985" cy="3422194"/>
          </a:xfrm>
          <a:prstGeom prst="rect">
            <a:avLst/>
          </a:prstGeom>
        </p:spPr>
      </p:pic>
      <p:pic>
        <p:nvPicPr>
          <p:cNvPr id="139" name="Picture 138" descr="A diagram of a graph&#10;&#10;AI-generated content may be incorrect.">
            <a:extLst>
              <a:ext uri="{FF2B5EF4-FFF2-40B4-BE49-F238E27FC236}">
                <a16:creationId xmlns:a16="http://schemas.microsoft.com/office/drawing/2014/main" id="{8E25556B-8849-57E6-C210-A1065E299AB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03505" y="26760569"/>
            <a:ext cx="8015691" cy="5152944"/>
          </a:xfrm>
          <a:prstGeom prst="rect">
            <a:avLst/>
          </a:prstGeom>
        </p:spPr>
      </p:pic>
      <p:pic>
        <p:nvPicPr>
          <p:cNvPr id="146" name="Picture 145" descr="A blue and orange object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4C75C14C-F081-3538-052F-348323948C8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18027" y="10383757"/>
            <a:ext cx="5434470" cy="2722322"/>
          </a:xfrm>
          <a:prstGeom prst="rect">
            <a:avLst/>
          </a:prstGeom>
        </p:spPr>
      </p:pic>
      <p:grpSp>
        <p:nvGrpSpPr>
          <p:cNvPr id="382" name="Group 381">
            <a:extLst>
              <a:ext uri="{FF2B5EF4-FFF2-40B4-BE49-F238E27FC236}">
                <a16:creationId xmlns:a16="http://schemas.microsoft.com/office/drawing/2014/main" id="{901025A0-4313-0403-3017-87BD6EB2C686}"/>
              </a:ext>
            </a:extLst>
          </p:cNvPr>
          <p:cNvGrpSpPr/>
          <p:nvPr/>
        </p:nvGrpSpPr>
        <p:grpSpPr>
          <a:xfrm>
            <a:off x="900000" y="26135502"/>
            <a:ext cx="12479497" cy="5762149"/>
            <a:chOff x="900000" y="26061116"/>
            <a:chExt cx="12479497" cy="5762149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E862DE5-DE31-CE83-45A5-FD72AB437FE1}"/>
                </a:ext>
              </a:extLst>
            </p:cNvPr>
            <p:cNvSpPr txBox="1"/>
            <p:nvPr/>
          </p:nvSpPr>
          <p:spPr>
            <a:xfrm>
              <a:off x="900000" y="31269267"/>
              <a:ext cx="11776393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C. Wang </a:t>
              </a:r>
              <a:r>
                <a:rPr lang="en-US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 al.</a:t>
              </a:r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“</a:t>
              </a:r>
              <a:r>
                <a:rPr lang="en-GB" sz="1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Electromagnetic design, fabrication, and test of LPF1: A 10.2-T common-coil dipole magnet with graded coil configuration”</a:t>
              </a:r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IEEE Trans. Appl. </a:t>
              </a:r>
              <a:r>
                <a:rPr lang="en-GB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Supercond</a:t>
              </a:r>
              <a:r>
                <a:rPr lang="en-GB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GB" sz="1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29</a:t>
              </a:r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4003807</a:t>
              </a:r>
              <a:r>
                <a:rPr lang="en-GB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(2019)</a:t>
              </a:r>
            </a:p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C. Wang </a:t>
              </a:r>
              <a:r>
                <a:rPr lang="en-US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 al.</a:t>
              </a:r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“</a:t>
              </a:r>
              <a:r>
                <a:rPr lang="en-GB" sz="1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Mechanical Design, Assembly, and Test of LPF1: A 10.2 T Nb</a:t>
              </a:r>
              <a:r>
                <a:rPr lang="en-GB" sz="1000" baseline="-25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GB" sz="1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Sn Common-Coil Dipole Magnet with Graded Coil Configuration”</a:t>
              </a:r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IEEE Trans. Appl. </a:t>
              </a:r>
              <a:r>
                <a:rPr lang="en-GB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Supercond</a:t>
              </a:r>
              <a:r>
                <a:rPr lang="en-GB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GB" sz="1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29</a:t>
              </a:r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4000108</a:t>
              </a:r>
              <a:r>
                <a:rPr lang="en-GB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(2019)</a:t>
              </a:r>
              <a:endParaRPr lang="en-US" sz="1000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C. Wang </a:t>
              </a:r>
              <a:r>
                <a:rPr lang="en-US" sz="1000" i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 al.</a:t>
              </a:r>
              <a:r>
                <a:rPr lang="en-US" sz="1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“</a:t>
              </a:r>
              <a:r>
                <a:rPr lang="en-US" sz="1000" noProof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Development of superconducting model dipole magnets beyond 12 T with a combined common-coil configuration</a:t>
              </a:r>
              <a:r>
                <a:rPr lang="en-US" sz="1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”, </a:t>
              </a:r>
              <a:r>
                <a:rPr lang="en-US" sz="1000" i="1" noProof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IEEE Trans. Appl. </a:t>
              </a:r>
              <a:r>
                <a:rPr lang="en-US" sz="1000" i="1" noProof="0" dirty="0" err="1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Supercond</a:t>
              </a:r>
              <a:r>
                <a:rPr lang="en-US" sz="1000" i="1" noProof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sz="1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0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34</a:t>
              </a:r>
              <a:r>
                <a:rPr lang="en-US" sz="1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065006 (2023)</a:t>
              </a:r>
            </a:p>
          </p:txBody>
        </p: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32CDBF34-8D1F-7661-2A9E-CBE870C5B189}"/>
                </a:ext>
              </a:extLst>
            </p:cNvPr>
            <p:cNvGrpSpPr/>
            <p:nvPr/>
          </p:nvGrpSpPr>
          <p:grpSpPr>
            <a:xfrm>
              <a:off x="992142" y="26061116"/>
              <a:ext cx="5857226" cy="5019291"/>
              <a:chOff x="6622689" y="25551576"/>
              <a:chExt cx="5857226" cy="5019291"/>
            </a:xfrm>
          </p:grpSpPr>
          <p:pic>
            <p:nvPicPr>
              <p:cNvPr id="113" name="Picture 112">
                <a:extLst>
                  <a:ext uri="{FF2B5EF4-FFF2-40B4-BE49-F238E27FC236}">
                    <a16:creationId xmlns:a16="http://schemas.microsoft.com/office/drawing/2014/main" id="{712B1646-3B67-E88F-A6E1-941CB78699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r="-730"/>
              <a:stretch/>
            </p:blipFill>
            <p:spPr>
              <a:xfrm>
                <a:off x="6622689" y="25551576"/>
                <a:ext cx="5857226" cy="2324192"/>
              </a:xfrm>
              <a:prstGeom prst="rect">
                <a:avLst/>
              </a:prstGeom>
            </p:spPr>
          </p:pic>
          <p:pic>
            <p:nvPicPr>
              <p:cNvPr id="174" name="Picture 173">
                <a:extLst>
                  <a:ext uri="{FF2B5EF4-FFF2-40B4-BE49-F238E27FC236}">
                    <a16:creationId xmlns:a16="http://schemas.microsoft.com/office/drawing/2014/main" id="{F26E93B6-072E-2B56-3868-A129E96557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55496" y="27998402"/>
                <a:ext cx="3860755" cy="2572465"/>
              </a:xfrm>
              <a:prstGeom prst="rect">
                <a:avLst/>
              </a:prstGeom>
            </p:spPr>
          </p:pic>
        </p:grp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5AA6C6BA-DC43-3949-D250-202C786CB556}"/>
                </a:ext>
              </a:extLst>
            </p:cNvPr>
            <p:cNvSpPr txBox="1"/>
            <p:nvPr/>
          </p:nvSpPr>
          <p:spPr>
            <a:xfrm>
              <a:off x="7223225" y="26074387"/>
              <a:ext cx="6156272" cy="48936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LPF1 at IHEP (2017-2023)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LFP1: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Hybrid common coil with 2 Nb</a:t>
              </a:r>
              <a:r>
                <a:rPr lang="en-US" sz="2400" baseline="-25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Sn and 4 Nb-Ti layers (Nb</a:t>
              </a:r>
              <a:r>
                <a:rPr lang="en-US" sz="2400" baseline="-25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Sn  ratio: ~25 %) :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10.2 T in a 10 mm aperture at 4.2 K (72% </a:t>
              </a:r>
              <a:r>
                <a:rPr lang="en-US" sz="2000" i="1" noProof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2000" i="1" baseline="-25000" noProof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SS</a:t>
              </a: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Quenches in Nb-Ti outer coils</a:t>
              </a:r>
              <a:endParaRPr lang="en-US" sz="2400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LFP1-S: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LFP1 with higher pre-load, 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10.7 T in a 12 mm aperture at 4.2 K (77% </a:t>
              </a:r>
              <a:r>
                <a:rPr lang="en-US" sz="2000" i="1" noProof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2000" i="1" baseline="-25000" noProof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SS</a:t>
              </a: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Quenches in 1 Nb</a:t>
              </a:r>
              <a:r>
                <a:rPr lang="en-US" sz="2000" baseline="-25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Sn coil, HF region</a:t>
              </a:r>
              <a:endParaRPr lang="en-US" sz="2400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LFP1-U: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New cables, new coils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12.5 T in a 14 mm aperture at 4.2 K (90% </a:t>
              </a:r>
              <a:r>
                <a:rPr lang="en-US" sz="2000" i="1" noProof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2000" i="1" baseline="-25000" noProof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SS</a:t>
              </a: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Quenches in 1 Nb</a:t>
              </a:r>
              <a:r>
                <a:rPr lang="en-US" sz="2000" baseline="-25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Sn coil, on a localized defect</a:t>
              </a:r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060FA559-EC14-5D71-708C-FAFA407D595A}"/>
              </a:ext>
            </a:extLst>
          </p:cNvPr>
          <p:cNvGrpSpPr/>
          <p:nvPr/>
        </p:nvGrpSpPr>
        <p:grpSpPr>
          <a:xfrm>
            <a:off x="26416263" y="14272563"/>
            <a:ext cx="11397161" cy="3522870"/>
            <a:chOff x="26797263" y="14272563"/>
            <a:chExt cx="11397161" cy="3522870"/>
          </a:xfrm>
        </p:grpSpPr>
        <p:pic>
          <p:nvPicPr>
            <p:cNvPr id="1034" name="Picture 1033">
              <a:extLst>
                <a:ext uri="{FF2B5EF4-FFF2-40B4-BE49-F238E27FC236}">
                  <a16:creationId xmlns:a16="http://schemas.microsoft.com/office/drawing/2014/main" id="{6B5F03B3-AE05-D38F-B78D-42F68F9FEB20}"/>
                </a:ext>
              </a:extLst>
            </p:cNvPr>
            <p:cNvPicPr>
              <a:picLocks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391130" y="15200968"/>
              <a:ext cx="2508361" cy="1745612"/>
            </a:xfrm>
            <a:prstGeom prst="rect">
              <a:avLst/>
            </a:prstGeom>
          </p:spPr>
        </p:pic>
        <p:grpSp>
          <p:nvGrpSpPr>
            <p:cNvPr id="1035" name="Group 1034">
              <a:extLst>
                <a:ext uri="{FF2B5EF4-FFF2-40B4-BE49-F238E27FC236}">
                  <a16:creationId xmlns:a16="http://schemas.microsoft.com/office/drawing/2014/main" id="{EFFDF066-B2F6-5328-AE7E-74C52AD0F4B6}"/>
                </a:ext>
              </a:extLst>
            </p:cNvPr>
            <p:cNvGrpSpPr>
              <a:grpSpLocks/>
            </p:cNvGrpSpPr>
            <p:nvPr/>
          </p:nvGrpSpPr>
          <p:grpSpPr>
            <a:xfrm>
              <a:off x="34330116" y="14402828"/>
              <a:ext cx="3864308" cy="3101925"/>
              <a:chOff x="749086" y="2307860"/>
              <a:chExt cx="4269851" cy="3633012"/>
            </a:xfrm>
          </p:grpSpPr>
          <p:pic>
            <p:nvPicPr>
              <p:cNvPr id="1036" name="Picture 1035" descr="A rainbow colored squares with numbers and lines&#10;&#10;AI-generated content may be incorrect.">
                <a:extLst>
                  <a:ext uri="{FF2B5EF4-FFF2-40B4-BE49-F238E27FC236}">
                    <a16:creationId xmlns:a16="http://schemas.microsoft.com/office/drawing/2014/main" id="{B47F294B-9E4A-3D1B-E65C-A7DB68C9AF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66" t="14412" r="8161" b="12012"/>
              <a:stretch/>
            </p:blipFill>
            <p:spPr>
              <a:xfrm>
                <a:off x="749086" y="2307860"/>
                <a:ext cx="4269851" cy="3633012"/>
              </a:xfrm>
              <a:prstGeom prst="rect">
                <a:avLst/>
              </a:prstGeom>
            </p:spPr>
          </p:pic>
          <p:sp>
            <p:nvSpPr>
              <p:cNvPr id="1037" name="Rectangle 1036">
                <a:extLst>
                  <a:ext uri="{FF2B5EF4-FFF2-40B4-BE49-F238E27FC236}">
                    <a16:creationId xmlns:a16="http://schemas.microsoft.com/office/drawing/2014/main" id="{F9DF2FEA-38E1-D582-EDF2-B7C7F1AA4CE9}"/>
                  </a:ext>
                </a:extLst>
              </p:cNvPr>
              <p:cNvSpPr/>
              <p:nvPr/>
            </p:nvSpPr>
            <p:spPr>
              <a:xfrm>
                <a:off x="2895535" y="2311579"/>
                <a:ext cx="659958" cy="136385"/>
              </a:xfrm>
              <a:prstGeom prst="rect">
                <a:avLst/>
              </a:prstGeom>
              <a:solidFill>
                <a:srgbClr val="FAFAF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49" name="TextBox 1048">
              <a:extLst>
                <a:ext uri="{FF2B5EF4-FFF2-40B4-BE49-F238E27FC236}">
                  <a16:creationId xmlns:a16="http://schemas.microsoft.com/office/drawing/2014/main" id="{0A099EE7-3BD2-199C-1734-95E4F98A0D0B}"/>
                </a:ext>
              </a:extLst>
            </p:cNvPr>
            <p:cNvSpPr txBox="1"/>
            <p:nvPr/>
          </p:nvSpPr>
          <p:spPr>
            <a:xfrm>
              <a:off x="26797263" y="14382286"/>
              <a:ext cx="3669125" cy="6264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 T stepped version</a:t>
              </a:r>
            </a:p>
          </p:txBody>
        </p:sp>
        <p:grpSp>
          <p:nvGrpSpPr>
            <p:cNvPr id="1076" name="Group 1075">
              <a:extLst>
                <a:ext uri="{FF2B5EF4-FFF2-40B4-BE49-F238E27FC236}">
                  <a16:creationId xmlns:a16="http://schemas.microsoft.com/office/drawing/2014/main" id="{0EFC2259-0F9A-FDFB-A1E4-100E3BC454CF}"/>
                </a:ext>
              </a:extLst>
            </p:cNvPr>
            <p:cNvGrpSpPr/>
            <p:nvPr/>
          </p:nvGrpSpPr>
          <p:grpSpPr>
            <a:xfrm>
              <a:off x="30377537" y="14272563"/>
              <a:ext cx="3781925" cy="3522870"/>
              <a:chOff x="30377537" y="14272563"/>
              <a:chExt cx="3781925" cy="3522870"/>
            </a:xfrm>
          </p:grpSpPr>
          <p:pic>
            <p:nvPicPr>
              <p:cNvPr id="1029" name="Picture 1028" descr="A graph of different colored lines&#10;&#10;AI-generated content may be incorrect.">
                <a:extLst>
                  <a:ext uri="{FF2B5EF4-FFF2-40B4-BE49-F238E27FC236}">
                    <a16:creationId xmlns:a16="http://schemas.microsoft.com/office/drawing/2014/main" id="{B5AFB260-D938-3C8C-B89F-BA39EF68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0377537" y="14272563"/>
                <a:ext cx="3781925" cy="3522870"/>
              </a:xfrm>
              <a:prstGeom prst="rect">
                <a:avLst/>
              </a:prstGeom>
            </p:spPr>
          </p:pic>
          <p:sp>
            <p:nvSpPr>
              <p:cNvPr id="1031" name="Rectangle 1030">
                <a:extLst>
                  <a:ext uri="{FF2B5EF4-FFF2-40B4-BE49-F238E27FC236}">
                    <a16:creationId xmlns:a16="http://schemas.microsoft.com/office/drawing/2014/main" id="{0B29B6FB-2E00-ECBC-B1F0-D2838BB083FC}"/>
                  </a:ext>
                </a:extLst>
              </p:cNvPr>
              <p:cNvSpPr/>
              <p:nvPr/>
            </p:nvSpPr>
            <p:spPr>
              <a:xfrm>
                <a:off x="30929166" y="14495105"/>
                <a:ext cx="3043671" cy="522434"/>
              </a:xfrm>
              <a:prstGeom prst="rect">
                <a:avLst/>
              </a:prstGeom>
              <a:solidFill>
                <a:srgbClr val="FAFAFA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1065" name="Picture 1064">
                <a:extLst>
                  <a:ext uri="{FF2B5EF4-FFF2-40B4-BE49-F238E27FC236}">
                    <a16:creationId xmlns:a16="http://schemas.microsoft.com/office/drawing/2014/main" id="{86280374-D28F-A08F-784F-2855B82B71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2768886" y="14559061"/>
                <a:ext cx="823551" cy="390961"/>
              </a:xfrm>
              <a:prstGeom prst="rect">
                <a:avLst/>
              </a:prstGeom>
            </p:spPr>
          </p:pic>
          <p:pic>
            <p:nvPicPr>
              <p:cNvPr id="1067" name="Picture 1066">
                <a:extLst>
                  <a:ext uri="{FF2B5EF4-FFF2-40B4-BE49-F238E27FC236}">
                    <a16:creationId xmlns:a16="http://schemas.microsoft.com/office/drawing/2014/main" id="{25B7D57E-47DB-CFA1-6501-404EFC3E17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1285686" y="14506570"/>
                <a:ext cx="818121" cy="495941"/>
              </a:xfrm>
              <a:prstGeom prst="rect">
                <a:avLst/>
              </a:prstGeom>
            </p:spPr>
          </p:pic>
        </p:grp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46705F3D-BDAA-1DFA-C381-0FE20E31C62C}"/>
              </a:ext>
            </a:extLst>
          </p:cNvPr>
          <p:cNvGrpSpPr/>
          <p:nvPr/>
        </p:nvGrpSpPr>
        <p:grpSpPr>
          <a:xfrm>
            <a:off x="26416263" y="17969086"/>
            <a:ext cx="11539861" cy="3524066"/>
            <a:chOff x="26797263" y="17969086"/>
            <a:chExt cx="11539861" cy="3524066"/>
          </a:xfrm>
        </p:grpSpPr>
        <p:grpSp>
          <p:nvGrpSpPr>
            <p:cNvPr id="1038" name="Group 1037">
              <a:extLst>
                <a:ext uri="{FF2B5EF4-FFF2-40B4-BE49-F238E27FC236}">
                  <a16:creationId xmlns:a16="http://schemas.microsoft.com/office/drawing/2014/main" id="{F4FF0482-D550-F45D-BE27-1AD5B136C094}"/>
                </a:ext>
              </a:extLst>
            </p:cNvPr>
            <p:cNvGrpSpPr>
              <a:grpSpLocks/>
            </p:cNvGrpSpPr>
            <p:nvPr/>
          </p:nvGrpSpPr>
          <p:grpSpPr>
            <a:xfrm>
              <a:off x="34295014" y="18030826"/>
              <a:ext cx="4042110" cy="3250584"/>
              <a:chOff x="5012531" y="2908761"/>
              <a:chExt cx="3716112" cy="3167644"/>
            </a:xfrm>
          </p:grpSpPr>
          <p:pic>
            <p:nvPicPr>
              <p:cNvPr id="1039" name="Picture 1038" descr="A rainbow colored squares with numbers and lines&#10;&#10;AI-generated content may be incorrect.">
                <a:extLst>
                  <a:ext uri="{FF2B5EF4-FFF2-40B4-BE49-F238E27FC236}">
                    <a16:creationId xmlns:a16="http://schemas.microsoft.com/office/drawing/2014/main" id="{7468EA8B-85C0-6570-D81D-FFD891CB1E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58" t="12094" r="7051" b="12987"/>
              <a:stretch/>
            </p:blipFill>
            <p:spPr>
              <a:xfrm>
                <a:off x="5012531" y="2908761"/>
                <a:ext cx="3716112" cy="3167644"/>
              </a:xfrm>
              <a:prstGeom prst="rect">
                <a:avLst/>
              </a:prstGeom>
            </p:spPr>
          </p:pic>
          <p:sp>
            <p:nvSpPr>
              <p:cNvPr id="1040" name="Rectangle 1039">
                <a:extLst>
                  <a:ext uri="{FF2B5EF4-FFF2-40B4-BE49-F238E27FC236}">
                    <a16:creationId xmlns:a16="http://schemas.microsoft.com/office/drawing/2014/main" id="{756ED807-BE87-4EA4-B3B1-5DD23A3614E9}"/>
                  </a:ext>
                </a:extLst>
              </p:cNvPr>
              <p:cNvSpPr/>
              <p:nvPr/>
            </p:nvSpPr>
            <p:spPr>
              <a:xfrm>
                <a:off x="6842388" y="3009181"/>
                <a:ext cx="549106" cy="1316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1041" name="Picture 1040">
              <a:extLst>
                <a:ext uri="{FF2B5EF4-FFF2-40B4-BE49-F238E27FC236}">
                  <a16:creationId xmlns:a16="http://schemas.microsoft.com/office/drawing/2014/main" id="{EE73DEFE-F910-0F66-A221-954DDF86C553}"/>
                </a:ext>
              </a:extLst>
            </p:cNvPr>
            <p:cNvPicPr>
              <a:picLocks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71980" y="19067235"/>
              <a:ext cx="1946660" cy="1683146"/>
            </a:xfrm>
            <a:prstGeom prst="rect">
              <a:avLst/>
            </a:prstGeom>
          </p:spPr>
        </p:pic>
        <p:sp>
          <p:nvSpPr>
            <p:cNvPr id="1050" name="TextBox 1049">
              <a:extLst>
                <a:ext uri="{FF2B5EF4-FFF2-40B4-BE49-F238E27FC236}">
                  <a16:creationId xmlns:a16="http://schemas.microsoft.com/office/drawing/2014/main" id="{10D1CC61-9DF5-B8B4-727C-D8F6364591ED}"/>
                </a:ext>
              </a:extLst>
            </p:cNvPr>
            <p:cNvSpPr txBox="1"/>
            <p:nvPr/>
          </p:nvSpPr>
          <p:spPr>
            <a:xfrm>
              <a:off x="26797263" y="18072235"/>
              <a:ext cx="3669125" cy="6264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 T flat version</a:t>
              </a:r>
            </a:p>
          </p:txBody>
        </p:sp>
        <p:grpSp>
          <p:nvGrpSpPr>
            <p:cNvPr id="1075" name="Group 1074">
              <a:extLst>
                <a:ext uri="{FF2B5EF4-FFF2-40B4-BE49-F238E27FC236}">
                  <a16:creationId xmlns:a16="http://schemas.microsoft.com/office/drawing/2014/main" id="{1EF2BC7B-D13A-5D9D-A2DE-8074BEB5636E}"/>
                </a:ext>
              </a:extLst>
            </p:cNvPr>
            <p:cNvGrpSpPr/>
            <p:nvPr/>
          </p:nvGrpSpPr>
          <p:grpSpPr>
            <a:xfrm>
              <a:off x="30081945" y="17969086"/>
              <a:ext cx="4063159" cy="3524066"/>
              <a:chOff x="30081945" y="17969086"/>
              <a:chExt cx="4063159" cy="3524066"/>
            </a:xfrm>
          </p:grpSpPr>
          <p:pic>
            <p:nvPicPr>
              <p:cNvPr id="1042" name="Picture 1041" descr="A graph of different colored lines&#10;&#10;AI-generated content may be incorrect.">
                <a:extLst>
                  <a:ext uri="{FF2B5EF4-FFF2-40B4-BE49-F238E27FC236}">
                    <a16:creationId xmlns:a16="http://schemas.microsoft.com/office/drawing/2014/main" id="{732C57A5-9408-6147-1715-61D4623E4A8D}"/>
                  </a:ext>
                </a:extLst>
              </p:cNvPr>
              <p:cNvPicPr>
                <a:picLocks/>
              </p:cNvPicPr>
              <p:nvPr/>
            </p:nvPicPr>
            <p:blipFill>
              <a:blip r:embed="rId1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0081945" y="17969086"/>
                <a:ext cx="4063159" cy="3524066"/>
              </a:xfrm>
              <a:prstGeom prst="rect">
                <a:avLst/>
              </a:prstGeom>
            </p:spPr>
          </p:pic>
          <p:sp>
            <p:nvSpPr>
              <p:cNvPr id="1068" name="Rectangle 1067">
                <a:extLst>
                  <a:ext uri="{FF2B5EF4-FFF2-40B4-BE49-F238E27FC236}">
                    <a16:creationId xmlns:a16="http://schemas.microsoft.com/office/drawing/2014/main" id="{167637C2-2DA8-3015-FDA7-35403D6B380D}"/>
                  </a:ext>
                </a:extLst>
              </p:cNvPr>
              <p:cNvSpPr/>
              <p:nvPr/>
            </p:nvSpPr>
            <p:spPr>
              <a:xfrm>
                <a:off x="31122938" y="18116550"/>
                <a:ext cx="2734988" cy="609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1069" name="Picture 1068">
                <a:extLst>
                  <a:ext uri="{FF2B5EF4-FFF2-40B4-BE49-F238E27FC236}">
                    <a16:creationId xmlns:a16="http://schemas.microsoft.com/office/drawing/2014/main" id="{F2074EA0-FF40-7E42-3042-B314B0B384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2663500" y="18223223"/>
                <a:ext cx="823551" cy="390961"/>
              </a:xfrm>
              <a:prstGeom prst="rect">
                <a:avLst/>
              </a:prstGeom>
            </p:spPr>
          </p:pic>
          <p:pic>
            <p:nvPicPr>
              <p:cNvPr id="1070" name="Picture 1069">
                <a:extLst>
                  <a:ext uri="{FF2B5EF4-FFF2-40B4-BE49-F238E27FC236}">
                    <a16:creationId xmlns:a16="http://schemas.microsoft.com/office/drawing/2014/main" id="{AD7CB835-E4F9-1E8F-6535-FE8C8A8650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1396200" y="18170732"/>
                <a:ext cx="818121" cy="495941"/>
              </a:xfrm>
              <a:prstGeom prst="rect">
                <a:avLst/>
              </a:prstGeom>
            </p:spPr>
          </p:pic>
        </p:grp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FCF191E7-C062-13FB-EAF4-FF9E45C0373F}"/>
              </a:ext>
            </a:extLst>
          </p:cNvPr>
          <p:cNvGrpSpPr/>
          <p:nvPr/>
        </p:nvGrpSpPr>
        <p:grpSpPr>
          <a:xfrm>
            <a:off x="26416263" y="21955523"/>
            <a:ext cx="11600919" cy="3466899"/>
            <a:chOff x="26797263" y="21955523"/>
            <a:chExt cx="11600919" cy="3466899"/>
          </a:xfrm>
        </p:grpSpPr>
        <p:grpSp>
          <p:nvGrpSpPr>
            <p:cNvPr id="1043" name="Group 1042">
              <a:extLst>
                <a:ext uri="{FF2B5EF4-FFF2-40B4-BE49-F238E27FC236}">
                  <a16:creationId xmlns:a16="http://schemas.microsoft.com/office/drawing/2014/main" id="{2CD52A9C-7F46-258E-051F-A75444FB29B7}"/>
                </a:ext>
              </a:extLst>
            </p:cNvPr>
            <p:cNvGrpSpPr>
              <a:grpSpLocks/>
            </p:cNvGrpSpPr>
            <p:nvPr/>
          </p:nvGrpSpPr>
          <p:grpSpPr>
            <a:xfrm>
              <a:off x="34278564" y="21999351"/>
              <a:ext cx="4119618" cy="3157158"/>
              <a:chOff x="5036024" y="3074056"/>
              <a:chExt cx="3787368" cy="3076604"/>
            </a:xfrm>
          </p:grpSpPr>
          <p:pic>
            <p:nvPicPr>
              <p:cNvPr id="1044" name="Picture 1043" descr="A rainbow colored squares with numbers&#10;&#10;AI-generated content may be incorrect.">
                <a:extLst>
                  <a:ext uri="{FF2B5EF4-FFF2-40B4-BE49-F238E27FC236}">
                    <a16:creationId xmlns:a16="http://schemas.microsoft.com/office/drawing/2014/main" id="{BD7FC229-DC70-731C-8B02-CA0443A523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62" t="16609" r="5470" b="12528"/>
              <a:stretch/>
            </p:blipFill>
            <p:spPr>
              <a:xfrm>
                <a:off x="5036024" y="3160906"/>
                <a:ext cx="3787368" cy="2989754"/>
              </a:xfrm>
              <a:prstGeom prst="rect">
                <a:avLst/>
              </a:prstGeom>
            </p:spPr>
          </p:pic>
          <p:sp>
            <p:nvSpPr>
              <p:cNvPr id="1045" name="Rectangle 1044">
                <a:extLst>
                  <a:ext uri="{FF2B5EF4-FFF2-40B4-BE49-F238E27FC236}">
                    <a16:creationId xmlns:a16="http://schemas.microsoft.com/office/drawing/2014/main" id="{9EB6960B-782A-22E5-1926-044BD8C8E631}"/>
                  </a:ext>
                </a:extLst>
              </p:cNvPr>
              <p:cNvSpPr/>
              <p:nvPr/>
            </p:nvSpPr>
            <p:spPr>
              <a:xfrm>
                <a:off x="6977903" y="3074056"/>
                <a:ext cx="549106" cy="11908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046" name="Picture 1045">
              <a:extLst>
                <a:ext uri="{FF2B5EF4-FFF2-40B4-BE49-F238E27FC236}">
                  <a16:creationId xmlns:a16="http://schemas.microsoft.com/office/drawing/2014/main" id="{B63041B9-8243-DB1D-6273-9C3ACAD4DC9D}"/>
                </a:ext>
              </a:extLst>
            </p:cNvPr>
            <p:cNvPicPr>
              <a:picLocks/>
            </p:cNvPicPr>
            <p:nvPr/>
          </p:nvPicPr>
          <p:blipFill>
            <a:blip r:embed="rId1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25802" y="23194886"/>
              <a:ext cx="2439016" cy="1658744"/>
            </a:xfrm>
            <a:prstGeom prst="rect">
              <a:avLst/>
            </a:prstGeom>
          </p:spPr>
        </p:pic>
        <p:sp>
          <p:nvSpPr>
            <p:cNvPr id="1051" name="TextBox 1050">
              <a:extLst>
                <a:ext uri="{FF2B5EF4-FFF2-40B4-BE49-F238E27FC236}">
                  <a16:creationId xmlns:a16="http://schemas.microsoft.com/office/drawing/2014/main" id="{E98C349A-DFF0-2DCF-99B8-51DF0AE3EBE5}"/>
                </a:ext>
              </a:extLst>
            </p:cNvPr>
            <p:cNvSpPr txBox="1"/>
            <p:nvPr/>
          </p:nvSpPr>
          <p:spPr>
            <a:xfrm>
              <a:off x="26797263" y="21979538"/>
              <a:ext cx="3669125" cy="6264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 T stepped version</a:t>
              </a:r>
            </a:p>
            <a:p>
              <a:pPr algn="ctr"/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 4.5 K</a:t>
              </a:r>
              <a:endPara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074" name="Group 1073">
              <a:extLst>
                <a:ext uri="{FF2B5EF4-FFF2-40B4-BE49-F238E27FC236}">
                  <a16:creationId xmlns:a16="http://schemas.microsoft.com/office/drawing/2014/main" id="{C94D2DC1-AF4A-CB41-7679-C3CC81CA203A}"/>
                </a:ext>
              </a:extLst>
            </p:cNvPr>
            <p:cNvGrpSpPr/>
            <p:nvPr/>
          </p:nvGrpSpPr>
          <p:grpSpPr>
            <a:xfrm>
              <a:off x="30186440" y="21955523"/>
              <a:ext cx="3854168" cy="3466899"/>
              <a:chOff x="30186440" y="21955523"/>
              <a:chExt cx="3854168" cy="3466899"/>
            </a:xfrm>
          </p:grpSpPr>
          <p:pic>
            <p:nvPicPr>
              <p:cNvPr id="1047" name="Picture 1046" descr="A graph of different colored lines&#10;&#10;AI-generated content may be incorrect.">
                <a:extLst>
                  <a:ext uri="{FF2B5EF4-FFF2-40B4-BE49-F238E27FC236}">
                    <a16:creationId xmlns:a16="http://schemas.microsoft.com/office/drawing/2014/main" id="{852A03DB-56F5-7D1E-49F0-D0D80A6D400C}"/>
                  </a:ext>
                </a:extLst>
              </p:cNvPr>
              <p:cNvPicPr>
                <a:picLocks/>
              </p:cNvPicPr>
              <p:nvPr/>
            </p:nvPicPr>
            <p:blipFill>
              <a:blip r:embed="rId1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0186440" y="21955523"/>
                <a:ext cx="3854168" cy="3466899"/>
              </a:xfrm>
              <a:prstGeom prst="rect">
                <a:avLst/>
              </a:prstGeom>
            </p:spPr>
          </p:pic>
          <p:sp>
            <p:nvSpPr>
              <p:cNvPr id="1071" name="Rectangle 1070">
                <a:extLst>
                  <a:ext uri="{FF2B5EF4-FFF2-40B4-BE49-F238E27FC236}">
                    <a16:creationId xmlns:a16="http://schemas.microsoft.com/office/drawing/2014/main" id="{702CD546-CBF9-3946-EF46-3365F43896FA}"/>
                  </a:ext>
                </a:extLst>
              </p:cNvPr>
              <p:cNvSpPr/>
              <p:nvPr/>
            </p:nvSpPr>
            <p:spPr>
              <a:xfrm>
                <a:off x="31067379" y="22093384"/>
                <a:ext cx="2734988" cy="57740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1072" name="Picture 1071">
                <a:extLst>
                  <a:ext uri="{FF2B5EF4-FFF2-40B4-BE49-F238E27FC236}">
                    <a16:creationId xmlns:a16="http://schemas.microsoft.com/office/drawing/2014/main" id="{C5E5020D-AFA6-FF87-8195-0FB05D1B3E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2607941" y="22177065"/>
                <a:ext cx="823551" cy="390961"/>
              </a:xfrm>
              <a:prstGeom prst="rect">
                <a:avLst/>
              </a:prstGeom>
            </p:spPr>
          </p:pic>
          <p:pic>
            <p:nvPicPr>
              <p:cNvPr id="1073" name="Picture 1072">
                <a:extLst>
                  <a:ext uri="{FF2B5EF4-FFF2-40B4-BE49-F238E27FC236}">
                    <a16:creationId xmlns:a16="http://schemas.microsoft.com/office/drawing/2014/main" id="{4482C293-B977-3E10-EEBA-8D03E4C4B7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1340641" y="22124574"/>
                <a:ext cx="818121" cy="495941"/>
              </a:xfrm>
              <a:prstGeom prst="rect">
                <a:avLst/>
              </a:prstGeom>
            </p:spPr>
          </p:pic>
        </p:grp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93F9D083-AFD8-08AB-FCB6-51E0FEE9F586}"/>
              </a:ext>
            </a:extLst>
          </p:cNvPr>
          <p:cNvGrpSpPr/>
          <p:nvPr/>
        </p:nvGrpSpPr>
        <p:grpSpPr>
          <a:xfrm>
            <a:off x="26416263" y="10497110"/>
            <a:ext cx="11459249" cy="3533215"/>
            <a:chOff x="26797263" y="10497110"/>
            <a:chExt cx="11459249" cy="3533215"/>
          </a:xfrm>
        </p:grpSpPr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712656D2-A736-109A-75B5-E477A5553E51}"/>
                </a:ext>
              </a:extLst>
            </p:cNvPr>
            <p:cNvGrpSpPr>
              <a:grpSpLocks/>
            </p:cNvGrpSpPr>
            <p:nvPr/>
          </p:nvGrpSpPr>
          <p:grpSpPr>
            <a:xfrm>
              <a:off x="34312478" y="10580230"/>
              <a:ext cx="3944034" cy="3104656"/>
              <a:chOff x="749345" y="2344593"/>
              <a:chExt cx="4279393" cy="3570669"/>
            </a:xfrm>
          </p:grpSpPr>
          <p:pic>
            <p:nvPicPr>
              <p:cNvPr id="1024" name="Picture 1023" descr="A diagram of a graph&#10;&#10;AI-generated content may be incorrect.">
                <a:extLst>
                  <a:ext uri="{FF2B5EF4-FFF2-40B4-BE49-F238E27FC236}">
                    <a16:creationId xmlns:a16="http://schemas.microsoft.com/office/drawing/2014/main" id="{B0EF611E-B564-9319-C178-23088EB44B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87" t="16048" r="7745" b="12760"/>
              <a:stretch/>
            </p:blipFill>
            <p:spPr>
              <a:xfrm>
                <a:off x="749345" y="2416155"/>
                <a:ext cx="4279393" cy="3499107"/>
              </a:xfrm>
              <a:prstGeom prst="rect">
                <a:avLst/>
              </a:prstGeom>
            </p:spPr>
          </p:pic>
          <p:sp>
            <p:nvSpPr>
              <p:cNvPr id="1026" name="Rectangle 1025">
                <a:extLst>
                  <a:ext uri="{FF2B5EF4-FFF2-40B4-BE49-F238E27FC236}">
                    <a16:creationId xmlns:a16="http://schemas.microsoft.com/office/drawing/2014/main" id="{160C22A5-97C6-E884-1561-89878FC4D6D7}"/>
                  </a:ext>
                </a:extLst>
              </p:cNvPr>
              <p:cNvSpPr/>
              <p:nvPr/>
            </p:nvSpPr>
            <p:spPr>
              <a:xfrm>
                <a:off x="2931214" y="2344593"/>
                <a:ext cx="659958" cy="14312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027" name="Picture 1026">
              <a:extLst>
                <a:ext uri="{FF2B5EF4-FFF2-40B4-BE49-F238E27FC236}">
                  <a16:creationId xmlns:a16="http://schemas.microsoft.com/office/drawing/2014/main" id="{A8396EFE-A3C5-234A-5A34-B8F9E31B0EF7}"/>
                </a:ext>
              </a:extLst>
            </p:cNvPr>
            <p:cNvPicPr>
              <a:picLocks/>
            </p:cNvPicPr>
            <p:nvPr/>
          </p:nvPicPr>
          <p:blipFill>
            <a:blip r:embed="rId2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356774" y="11733969"/>
              <a:ext cx="2577073" cy="1776874"/>
            </a:xfrm>
            <a:prstGeom prst="rect">
              <a:avLst/>
            </a:prstGeom>
          </p:spPr>
        </p:pic>
        <p:sp>
          <p:nvSpPr>
            <p:cNvPr id="1048" name="TextBox 1047">
              <a:extLst>
                <a:ext uri="{FF2B5EF4-FFF2-40B4-BE49-F238E27FC236}">
                  <a16:creationId xmlns:a16="http://schemas.microsoft.com/office/drawing/2014/main" id="{3C11FDB3-A16A-B5FC-4D98-127CB7C537C2}"/>
                </a:ext>
              </a:extLst>
            </p:cNvPr>
            <p:cNvSpPr txBox="1"/>
            <p:nvPr/>
          </p:nvSpPr>
          <p:spPr>
            <a:xfrm>
              <a:off x="26797263" y="10653843"/>
              <a:ext cx="3669125" cy="9070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 T flat version</a:t>
              </a:r>
            </a:p>
            <a:p>
              <a:pPr algn="ctr"/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“BOND-H”</a:t>
              </a:r>
              <a:endPara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81" name="Picture 1080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A4607F70-C5B0-3EE8-3108-0FBA4A77C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0273374" y="10497110"/>
              <a:ext cx="3978372" cy="3533215"/>
            </a:xfrm>
            <a:prstGeom prst="rect">
              <a:avLst/>
            </a:prstGeom>
          </p:spPr>
        </p:pic>
      </p:grpSp>
      <p:sp>
        <p:nvSpPr>
          <p:cNvPr id="1086" name="Rectangle 1085">
            <a:extLst>
              <a:ext uri="{FF2B5EF4-FFF2-40B4-BE49-F238E27FC236}">
                <a16:creationId xmlns:a16="http://schemas.microsoft.com/office/drawing/2014/main" id="{F408B40A-F8DF-F7A8-964E-D9FEA8232098}"/>
              </a:ext>
            </a:extLst>
          </p:cNvPr>
          <p:cNvSpPr/>
          <p:nvPr/>
        </p:nvSpPr>
        <p:spPr>
          <a:xfrm>
            <a:off x="30414816" y="10673095"/>
            <a:ext cx="2846484" cy="563229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87" name="Picture 1086">
            <a:extLst>
              <a:ext uri="{FF2B5EF4-FFF2-40B4-BE49-F238E27FC236}">
                <a16:creationId xmlns:a16="http://schemas.microsoft.com/office/drawing/2014/main" id="{332BC7C1-5204-3354-3FD5-F0CDA0931CCF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72159" y="10751341"/>
            <a:ext cx="823551" cy="390961"/>
          </a:xfrm>
          <a:prstGeom prst="rect">
            <a:avLst/>
          </a:prstGeom>
          <a:solidFill>
            <a:srgbClr val="F8F8F8"/>
          </a:solidFill>
          <a:ln>
            <a:noFill/>
          </a:ln>
        </p:spPr>
      </p:pic>
      <p:pic>
        <p:nvPicPr>
          <p:cNvPr id="267" name="Picture 266">
            <a:extLst>
              <a:ext uri="{FF2B5EF4-FFF2-40B4-BE49-F238E27FC236}">
                <a16:creationId xmlns:a16="http://schemas.microsoft.com/office/drawing/2014/main" id="{7A6DA694-470C-F17E-6FDF-C2EB7E07FF7E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4859" y="10698850"/>
            <a:ext cx="818121" cy="495941"/>
          </a:xfrm>
          <a:prstGeom prst="rect">
            <a:avLst/>
          </a:prstGeom>
          <a:solidFill>
            <a:srgbClr val="F8F8F8"/>
          </a:solidFill>
          <a:ln>
            <a:noFill/>
          </a:ln>
        </p:spPr>
      </p:pic>
      <p:sp>
        <p:nvSpPr>
          <p:cNvPr id="273" name="TextBox 272">
            <a:extLst>
              <a:ext uri="{FF2B5EF4-FFF2-40B4-BE49-F238E27FC236}">
                <a16:creationId xmlns:a16="http://schemas.microsoft.com/office/drawing/2014/main" id="{350A078B-3EEF-7D45-5C1A-55B8BCC8BA3A}"/>
              </a:ext>
            </a:extLst>
          </p:cNvPr>
          <p:cNvSpPr txBox="1"/>
          <p:nvPr/>
        </p:nvSpPr>
        <p:spPr>
          <a:xfrm>
            <a:off x="19243579" y="17944497"/>
            <a:ext cx="71726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Nb-Ti accessible region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Same operating current as BOND (19.34 kA)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Operating loadline margin of 20 % for the Nb-Ti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4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en-US" sz="2400" b="1" dirty="0">
                <a:solidFill>
                  <a:srgbClr val="3661A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Flat: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Nb-Ti start at the same position on both layers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eriod"/>
            </a:pPr>
            <a:r>
              <a:rPr lang="en-US" sz="2400" b="1" dirty="0">
                <a:solidFill>
                  <a:srgbClr val="3661A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Stepped: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 Nb-Ti turns on the lower layer</a:t>
            </a:r>
          </a:p>
          <a:p>
            <a:pPr algn="just"/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stepped coil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makes a more optimized use of the low field region with more Nb-Ti turns but introduces manufacturing complexity.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377" name="Group 376">
            <a:extLst>
              <a:ext uri="{FF2B5EF4-FFF2-40B4-BE49-F238E27FC236}">
                <a16:creationId xmlns:a16="http://schemas.microsoft.com/office/drawing/2014/main" id="{E6746C9E-4A5E-D529-4168-B8FA2A4866E6}"/>
              </a:ext>
            </a:extLst>
          </p:cNvPr>
          <p:cNvGrpSpPr/>
          <p:nvPr/>
        </p:nvGrpSpPr>
        <p:grpSpPr>
          <a:xfrm>
            <a:off x="13942017" y="10627241"/>
            <a:ext cx="6101211" cy="11194116"/>
            <a:chOff x="13157896" y="10686235"/>
            <a:chExt cx="6101211" cy="11194116"/>
          </a:xfrm>
        </p:grpSpPr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8107F332-BC00-67FF-BC11-4C38851F8C50}"/>
                </a:ext>
              </a:extLst>
            </p:cNvPr>
            <p:cNvGrpSpPr/>
            <p:nvPr/>
          </p:nvGrpSpPr>
          <p:grpSpPr>
            <a:xfrm>
              <a:off x="13157896" y="17675844"/>
              <a:ext cx="5027674" cy="4204507"/>
              <a:chOff x="6096000" y="1285547"/>
              <a:chExt cx="5189407" cy="4286905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37347328-71F3-D058-18FD-0BD4F61CB4E3}"/>
                  </a:ext>
                </a:extLst>
              </p:cNvPr>
              <p:cNvGrpSpPr/>
              <p:nvPr/>
            </p:nvGrpSpPr>
            <p:grpSpPr>
              <a:xfrm>
                <a:off x="6096000" y="1285547"/>
                <a:ext cx="5189407" cy="4286905"/>
                <a:chOff x="3252865" y="768558"/>
                <a:chExt cx="6160957" cy="5141314"/>
              </a:xfrm>
            </p:grpSpPr>
            <p:pic>
              <p:nvPicPr>
                <p:cNvPr id="128" name="Picture 127" descr="A rainbow colored diagram of a graph&#10;&#10;AI-generated content may be incorrect.">
                  <a:extLst>
                    <a:ext uri="{FF2B5EF4-FFF2-40B4-BE49-F238E27FC236}">
                      <a16:creationId xmlns:a16="http://schemas.microsoft.com/office/drawing/2014/main" id="{FFCBF96F-F31F-3143-B4C6-6351357630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22" t="15519" r="7741" b="12132"/>
                <a:stretch/>
              </p:blipFill>
              <p:spPr>
                <a:xfrm>
                  <a:off x="3252865" y="948128"/>
                  <a:ext cx="6160957" cy="4961744"/>
                </a:xfrm>
                <a:prstGeom prst="rect">
                  <a:avLst/>
                </a:prstGeom>
              </p:spPr>
            </p:pic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FD56B15C-73C5-5372-D7DF-4A3E79C1B085}"/>
                    </a:ext>
                  </a:extLst>
                </p:cNvPr>
                <p:cNvSpPr/>
                <p:nvPr/>
              </p:nvSpPr>
              <p:spPr>
                <a:xfrm>
                  <a:off x="6535711" y="768558"/>
                  <a:ext cx="989351" cy="31479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 dirty="0"/>
                </a:p>
              </p:txBody>
            </p: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496E2D8-D52E-BA0C-599C-999DB2581733}"/>
                  </a:ext>
                </a:extLst>
              </p:cNvPr>
              <p:cNvGrpSpPr/>
              <p:nvPr/>
            </p:nvGrpSpPr>
            <p:grpSpPr>
              <a:xfrm>
                <a:off x="10029466" y="2565400"/>
                <a:ext cx="314684" cy="1727201"/>
                <a:chOff x="10029466" y="2565400"/>
                <a:chExt cx="314684" cy="1727201"/>
              </a:xfrm>
            </p:grpSpPr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7A072DA3-3FB8-1289-7A99-3D648B932042}"/>
                    </a:ext>
                  </a:extLst>
                </p:cNvPr>
                <p:cNvSpPr/>
                <p:nvPr/>
              </p:nvSpPr>
              <p:spPr>
                <a:xfrm>
                  <a:off x="10029466" y="2565400"/>
                  <a:ext cx="308334" cy="831850"/>
                </a:xfrm>
                <a:custGeom>
                  <a:avLst/>
                  <a:gdLst>
                    <a:gd name="connsiteX0" fmla="*/ 308334 w 308334"/>
                    <a:gd name="connsiteY0" fmla="*/ 0 h 831850"/>
                    <a:gd name="connsiteX1" fmla="*/ 9884 w 308334"/>
                    <a:gd name="connsiteY1" fmla="*/ 196850 h 831850"/>
                    <a:gd name="connsiteX2" fmla="*/ 73384 w 308334"/>
                    <a:gd name="connsiteY2" fmla="*/ 393700 h 831850"/>
                    <a:gd name="connsiteX3" fmla="*/ 92434 w 308334"/>
                    <a:gd name="connsiteY3" fmla="*/ 83185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8334" h="831850">
                      <a:moveTo>
                        <a:pt x="308334" y="0"/>
                      </a:moveTo>
                      <a:cubicBezTo>
                        <a:pt x="178688" y="65616"/>
                        <a:pt x="49042" y="131233"/>
                        <a:pt x="9884" y="196850"/>
                      </a:cubicBezTo>
                      <a:cubicBezTo>
                        <a:pt x="-29274" y="262467"/>
                        <a:pt x="59626" y="287867"/>
                        <a:pt x="73384" y="393700"/>
                      </a:cubicBezTo>
                      <a:cubicBezTo>
                        <a:pt x="87142" y="499533"/>
                        <a:pt x="89788" y="665691"/>
                        <a:pt x="92434" y="831850"/>
                      </a:cubicBezTo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 dirty="0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4BD3D96B-45B4-0552-B3F2-F3C6702705E4}"/>
                    </a:ext>
                  </a:extLst>
                </p:cNvPr>
                <p:cNvSpPr/>
                <p:nvPr/>
              </p:nvSpPr>
              <p:spPr>
                <a:xfrm flipV="1">
                  <a:off x="10035816" y="3460751"/>
                  <a:ext cx="308334" cy="831850"/>
                </a:xfrm>
                <a:custGeom>
                  <a:avLst/>
                  <a:gdLst>
                    <a:gd name="connsiteX0" fmla="*/ 308334 w 308334"/>
                    <a:gd name="connsiteY0" fmla="*/ 0 h 831850"/>
                    <a:gd name="connsiteX1" fmla="*/ 9884 w 308334"/>
                    <a:gd name="connsiteY1" fmla="*/ 196850 h 831850"/>
                    <a:gd name="connsiteX2" fmla="*/ 73384 w 308334"/>
                    <a:gd name="connsiteY2" fmla="*/ 393700 h 831850"/>
                    <a:gd name="connsiteX3" fmla="*/ 92434 w 308334"/>
                    <a:gd name="connsiteY3" fmla="*/ 83185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8334" h="831850">
                      <a:moveTo>
                        <a:pt x="308334" y="0"/>
                      </a:moveTo>
                      <a:cubicBezTo>
                        <a:pt x="178688" y="65616"/>
                        <a:pt x="49042" y="131233"/>
                        <a:pt x="9884" y="196850"/>
                      </a:cubicBezTo>
                      <a:cubicBezTo>
                        <a:pt x="-29274" y="262467"/>
                        <a:pt x="59626" y="287867"/>
                        <a:pt x="73384" y="393700"/>
                      </a:cubicBezTo>
                      <a:cubicBezTo>
                        <a:pt x="87142" y="499533"/>
                        <a:pt x="89788" y="665691"/>
                        <a:pt x="92434" y="831850"/>
                      </a:cubicBezTo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 dirty="0"/>
                </a:p>
              </p:txBody>
            </p: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32F53850-DEBB-EFE2-E738-D15C59A1BF56}"/>
                  </a:ext>
                </a:extLst>
              </p:cNvPr>
              <p:cNvGrpSpPr/>
              <p:nvPr/>
            </p:nvGrpSpPr>
            <p:grpSpPr>
              <a:xfrm flipH="1">
                <a:off x="8103520" y="2565400"/>
                <a:ext cx="314684" cy="1727202"/>
                <a:chOff x="10029466" y="2565400"/>
                <a:chExt cx="314684" cy="1727202"/>
              </a:xfrm>
            </p:grpSpPr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CDB8577B-07F8-7100-66EB-58ACF6205FD8}"/>
                    </a:ext>
                  </a:extLst>
                </p:cNvPr>
                <p:cNvSpPr/>
                <p:nvPr/>
              </p:nvSpPr>
              <p:spPr>
                <a:xfrm>
                  <a:off x="10029466" y="2565400"/>
                  <a:ext cx="308334" cy="831850"/>
                </a:xfrm>
                <a:custGeom>
                  <a:avLst/>
                  <a:gdLst>
                    <a:gd name="connsiteX0" fmla="*/ 308334 w 308334"/>
                    <a:gd name="connsiteY0" fmla="*/ 0 h 831850"/>
                    <a:gd name="connsiteX1" fmla="*/ 9884 w 308334"/>
                    <a:gd name="connsiteY1" fmla="*/ 196850 h 831850"/>
                    <a:gd name="connsiteX2" fmla="*/ 73384 w 308334"/>
                    <a:gd name="connsiteY2" fmla="*/ 393700 h 831850"/>
                    <a:gd name="connsiteX3" fmla="*/ 92434 w 308334"/>
                    <a:gd name="connsiteY3" fmla="*/ 83185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8334" h="831850">
                      <a:moveTo>
                        <a:pt x="308334" y="0"/>
                      </a:moveTo>
                      <a:cubicBezTo>
                        <a:pt x="178688" y="65616"/>
                        <a:pt x="49042" y="131233"/>
                        <a:pt x="9884" y="196850"/>
                      </a:cubicBezTo>
                      <a:cubicBezTo>
                        <a:pt x="-29274" y="262467"/>
                        <a:pt x="59626" y="287867"/>
                        <a:pt x="73384" y="393700"/>
                      </a:cubicBezTo>
                      <a:cubicBezTo>
                        <a:pt x="87142" y="499533"/>
                        <a:pt x="89788" y="665691"/>
                        <a:pt x="92434" y="831850"/>
                      </a:cubicBezTo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 dirty="0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6EB6CBAA-E259-EDBB-CF86-6291FFBF6EC8}"/>
                    </a:ext>
                  </a:extLst>
                </p:cNvPr>
                <p:cNvSpPr/>
                <p:nvPr/>
              </p:nvSpPr>
              <p:spPr>
                <a:xfrm flipV="1">
                  <a:off x="10035816" y="3460752"/>
                  <a:ext cx="308334" cy="831850"/>
                </a:xfrm>
                <a:custGeom>
                  <a:avLst/>
                  <a:gdLst>
                    <a:gd name="connsiteX0" fmla="*/ 308334 w 308334"/>
                    <a:gd name="connsiteY0" fmla="*/ 0 h 831850"/>
                    <a:gd name="connsiteX1" fmla="*/ 9884 w 308334"/>
                    <a:gd name="connsiteY1" fmla="*/ 196850 h 831850"/>
                    <a:gd name="connsiteX2" fmla="*/ 73384 w 308334"/>
                    <a:gd name="connsiteY2" fmla="*/ 393700 h 831850"/>
                    <a:gd name="connsiteX3" fmla="*/ 92434 w 308334"/>
                    <a:gd name="connsiteY3" fmla="*/ 831850 h 83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8334" h="831850">
                      <a:moveTo>
                        <a:pt x="308334" y="0"/>
                      </a:moveTo>
                      <a:cubicBezTo>
                        <a:pt x="178688" y="65616"/>
                        <a:pt x="49042" y="131233"/>
                        <a:pt x="9884" y="196850"/>
                      </a:cubicBezTo>
                      <a:cubicBezTo>
                        <a:pt x="-29274" y="262467"/>
                        <a:pt x="59626" y="287867"/>
                        <a:pt x="73384" y="393700"/>
                      </a:cubicBezTo>
                      <a:cubicBezTo>
                        <a:pt x="87142" y="499533"/>
                        <a:pt x="89788" y="665691"/>
                        <a:pt x="92434" y="831850"/>
                      </a:cubicBezTo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 dirty="0"/>
                </a:p>
              </p:txBody>
            </p:sp>
          </p:grpSp>
        </p:grpSp>
        <p:grpSp>
          <p:nvGrpSpPr>
            <p:cNvPr id="1057" name="Group 1056">
              <a:extLst>
                <a:ext uri="{FF2B5EF4-FFF2-40B4-BE49-F238E27FC236}">
                  <a16:creationId xmlns:a16="http://schemas.microsoft.com/office/drawing/2014/main" id="{B9FB7F2D-CFBE-9C4C-AE13-9D8C9604EF7C}"/>
                </a:ext>
              </a:extLst>
            </p:cNvPr>
            <p:cNvGrpSpPr/>
            <p:nvPr/>
          </p:nvGrpSpPr>
          <p:grpSpPr>
            <a:xfrm>
              <a:off x="13530715" y="10686235"/>
              <a:ext cx="5728392" cy="6404170"/>
              <a:chOff x="13390145" y="10484689"/>
              <a:chExt cx="5728392" cy="6404170"/>
            </a:xfrm>
          </p:grpSpPr>
          <p:pic>
            <p:nvPicPr>
              <p:cNvPr id="115" name="Picture 114" descr="A diagram of a blue circle with a rainbow colored pattern&#10;&#10;AI-generated content may be incorrect.">
                <a:extLst>
                  <a:ext uri="{FF2B5EF4-FFF2-40B4-BE49-F238E27FC236}">
                    <a16:creationId xmlns:a16="http://schemas.microsoft.com/office/drawing/2014/main" id="{8306F218-A4B5-4B3C-744C-375902993B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3390145" y="11218331"/>
                <a:ext cx="5728392" cy="5670528"/>
              </a:xfrm>
              <a:prstGeom prst="rect">
                <a:avLst/>
              </a:prstGeom>
            </p:spPr>
          </p:pic>
          <p:sp>
            <p:nvSpPr>
              <p:cNvPr id="1056" name="TextBox 1055">
                <a:extLst>
                  <a:ext uri="{FF2B5EF4-FFF2-40B4-BE49-F238E27FC236}">
                    <a16:creationId xmlns:a16="http://schemas.microsoft.com/office/drawing/2014/main" id="{01ECE89A-F957-3407-1CE0-465945F0FE88}"/>
                  </a:ext>
                </a:extLst>
              </p:cNvPr>
              <p:cNvSpPr txBox="1"/>
              <p:nvPr/>
            </p:nvSpPr>
            <p:spPr>
              <a:xfrm>
                <a:off x="13390145" y="10484689"/>
                <a:ext cx="5728391" cy="6264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US" sz="3600" b="1" noProof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BOND</a:t>
                </a:r>
              </a:p>
            </p:txBody>
          </p:sp>
        </p:grpSp>
        <p:sp>
          <p:nvSpPr>
            <p:cNvPr id="276" name="Rectangle 275">
              <a:extLst>
                <a:ext uri="{FF2B5EF4-FFF2-40B4-BE49-F238E27FC236}">
                  <a16:creationId xmlns:a16="http://schemas.microsoft.com/office/drawing/2014/main" id="{45A2B96E-7DAA-C277-3E62-ED1DF2D14373}"/>
                </a:ext>
              </a:extLst>
            </p:cNvPr>
            <p:cNvSpPr/>
            <p:nvPr/>
          </p:nvSpPr>
          <p:spPr>
            <a:xfrm>
              <a:off x="16476307" y="13343889"/>
              <a:ext cx="1779943" cy="1857079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033F8B1C-C7DE-3057-E9A4-6CD110AE84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407354" y="15200968"/>
              <a:ext cx="2068953" cy="2741397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A6BE7ECF-3057-3E37-EC55-16D352F1F7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76479" y="15200968"/>
              <a:ext cx="191027" cy="2794627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Rectangle 281">
              <a:extLst>
                <a:ext uri="{FF2B5EF4-FFF2-40B4-BE49-F238E27FC236}">
                  <a16:creationId xmlns:a16="http://schemas.microsoft.com/office/drawing/2014/main" id="{B68658F1-7DAE-2B5D-8BE1-5A2981E5FFE2}"/>
                </a:ext>
              </a:extLst>
            </p:cNvPr>
            <p:cNvSpPr/>
            <p:nvPr/>
          </p:nvSpPr>
          <p:spPr>
            <a:xfrm>
              <a:off x="14407354" y="17942365"/>
              <a:ext cx="3669125" cy="3676723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BA6F0445-79A4-2648-1C91-03F6D8419817}"/>
              </a:ext>
            </a:extLst>
          </p:cNvPr>
          <p:cNvSpPr txBox="1"/>
          <p:nvPr/>
        </p:nvSpPr>
        <p:spPr>
          <a:xfrm>
            <a:off x="14239013" y="22193272"/>
            <a:ext cx="1225318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AC-losses considerations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Reducing Nb</a:t>
            </a:r>
            <a:r>
              <a:rPr lang="en-US" sz="24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Sn content also </a:t>
            </a:r>
            <a:r>
              <a:rPr lang="en-US" sz="2400" b="1" dirty="0">
                <a:solidFill>
                  <a:srgbClr val="3661A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lowers AC-losses during magnet operation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smaller effective filament diameters (6 µm / 64 µm)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tighter filament twist pitch (4 mm / 19 mm)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We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assume identical interstrand contact resistances for both cables—using LHC 01 Nb-Ti values, since no measured data exist for the Nb</a:t>
            </a:r>
            <a:r>
              <a:rPr lang="en-US" sz="24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Sn cable.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AC-losses are calculated over a typical current cycle in the LHC:</a:t>
            </a:r>
          </a:p>
          <a:p>
            <a:pPr marL="1371600" lvl="2" indent="-457200">
              <a:buFont typeface="+mj-lt"/>
              <a:buAutoNum type="romanL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Ramp down from nominal to reset (100 A) of 10 A/s</a:t>
            </a:r>
          </a:p>
          <a:p>
            <a:pPr marL="1371600" lvl="2" indent="-457200">
              <a:buFont typeface="+mj-lt"/>
              <a:buAutoNum type="romanL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plateau of 20 min at 1 kA</a:t>
            </a:r>
          </a:p>
          <a:p>
            <a:pPr marL="1371600" lvl="2" indent="-457200">
              <a:buFont typeface="+mj-lt"/>
              <a:buAutoNum type="romanL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Ramp up to nominal of 10 A/s</a:t>
            </a:r>
          </a:p>
          <a:p>
            <a:pPr lvl="2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target in HFM for the loss during a cycle is </a:t>
            </a:r>
            <a:r>
              <a:rPr lang="en-US" sz="2400" b="1" dirty="0">
                <a:solidFill>
                  <a:srgbClr val="3661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kJ/m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06" name="TextBox 305">
            <a:extLst>
              <a:ext uri="{FF2B5EF4-FFF2-40B4-BE49-F238E27FC236}">
                <a16:creationId xmlns:a16="http://schemas.microsoft.com/office/drawing/2014/main" id="{BFA9DDEF-383E-3A75-6B63-AC3FFDDD13FE}"/>
              </a:ext>
            </a:extLst>
          </p:cNvPr>
          <p:cNvSpPr txBox="1"/>
          <p:nvPr/>
        </p:nvSpPr>
        <p:spPr>
          <a:xfrm>
            <a:off x="38650757" y="10471316"/>
            <a:ext cx="58187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Short Model Coil (SMC) assembly has been designed as a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D519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test bench for short racetrack coils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wound with Nb</a:t>
            </a:r>
            <a:r>
              <a:rPr kumimoji="0" lang="en-US" sz="200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Sn cable.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SMC MQXF uses a 32-strand cable from MQXF strands in a double pancake racetrack coil of 31 turns.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similar cable made of 35 Nb-Ti strands (LHC 02) is considered for the hybrid, </a:t>
            </a:r>
            <a:r>
              <a:rPr lang="en-US" sz="2000" b="1" dirty="0">
                <a:solidFill>
                  <a:srgbClr val="2D51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SMC-H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CE551551-21AD-A964-EB61-15CF8E12B3C2}"/>
              </a:ext>
            </a:extLst>
          </p:cNvPr>
          <p:cNvGrpSpPr/>
          <p:nvPr/>
        </p:nvGrpSpPr>
        <p:grpSpPr>
          <a:xfrm>
            <a:off x="38701556" y="22585639"/>
            <a:ext cx="5333759" cy="2132168"/>
            <a:chOff x="2768960" y="2362916"/>
            <a:chExt cx="5333759" cy="2132168"/>
          </a:xfrm>
        </p:grpSpPr>
        <p:pic>
          <p:nvPicPr>
            <p:cNvPr id="361" name="Picture 360">
              <a:extLst>
                <a:ext uri="{FF2B5EF4-FFF2-40B4-BE49-F238E27FC236}">
                  <a16:creationId xmlns:a16="http://schemas.microsoft.com/office/drawing/2014/main" id="{05F8436A-6673-0CA9-3052-10C88C95F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6138862" y="2906937"/>
              <a:ext cx="1963857" cy="1066094"/>
            </a:xfrm>
            <a:prstGeom prst="rect">
              <a:avLst/>
            </a:prstGeom>
          </p:spPr>
        </p:pic>
        <p:pic>
          <p:nvPicPr>
            <p:cNvPr id="362" name="Picture 361">
              <a:extLst>
                <a:ext uri="{FF2B5EF4-FFF2-40B4-BE49-F238E27FC236}">
                  <a16:creationId xmlns:a16="http://schemas.microsoft.com/office/drawing/2014/main" id="{302CC795-BE38-FA02-761D-72B25AD0FC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418417" y="2811298"/>
              <a:ext cx="2152175" cy="1227646"/>
            </a:xfrm>
            <a:prstGeom prst="rect">
              <a:avLst/>
            </a:prstGeom>
          </p:spPr>
        </p:pic>
        <p:sp>
          <p:nvSpPr>
            <p:cNvPr id="363" name="TextBox 362">
              <a:extLst>
                <a:ext uri="{FF2B5EF4-FFF2-40B4-BE49-F238E27FC236}">
                  <a16:creationId xmlns:a16="http://schemas.microsoft.com/office/drawing/2014/main" id="{A34B9C3E-924C-40CD-119C-CA0143B0026A}"/>
                </a:ext>
              </a:extLst>
            </p:cNvPr>
            <p:cNvSpPr txBox="1"/>
            <p:nvPr/>
          </p:nvSpPr>
          <p:spPr>
            <a:xfrm>
              <a:off x="6220048" y="2611860"/>
              <a:ext cx="183349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"/>
              <a:r>
                <a:rPr lang="en-GB" sz="1400" b="1" u="none" strike="noStrike" dirty="0">
                  <a:effectLst/>
                  <a:latin typeface="+mn-lt"/>
                </a:rPr>
                <a:t> SMC</a:t>
              </a:r>
              <a:r>
                <a:rPr lang="en-GB" sz="1400" b="1" dirty="0"/>
                <a:t>-H</a:t>
              </a:r>
              <a:endParaRPr lang="en-GB" sz="1400" b="1" i="0" u="none" strike="noStrike" dirty="0">
                <a:solidFill>
                  <a:srgbClr val="000000"/>
                </a:solidFill>
                <a:effectLst/>
                <a:latin typeface="+mn-lt"/>
              </a:endParaRPr>
            </a:p>
          </p:txBody>
        </p:sp>
        <p:sp>
          <p:nvSpPr>
            <p:cNvPr id="364" name="TextBox 363">
              <a:extLst>
                <a:ext uri="{FF2B5EF4-FFF2-40B4-BE49-F238E27FC236}">
                  <a16:creationId xmlns:a16="http://schemas.microsoft.com/office/drawing/2014/main" id="{BE6BF5EA-9B4B-C76E-CB61-166F7ECD409B}"/>
                </a:ext>
              </a:extLst>
            </p:cNvPr>
            <p:cNvSpPr txBox="1"/>
            <p:nvPr/>
          </p:nvSpPr>
          <p:spPr>
            <a:xfrm>
              <a:off x="3577759" y="2610407"/>
              <a:ext cx="183349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"/>
              <a:r>
                <a:rPr lang="en-GB" sz="1400" b="1" u="none" strike="noStrike" dirty="0">
                  <a:effectLst/>
                  <a:latin typeface="+mn-lt"/>
                </a:rPr>
                <a:t> SMC</a:t>
              </a:r>
              <a:r>
                <a:rPr lang="en-GB" sz="1400" b="1" dirty="0"/>
                <a:t> </a:t>
              </a:r>
              <a:r>
                <a:rPr lang="en-GB" sz="1400" b="1" u="none" strike="noStrike" dirty="0">
                  <a:effectLst/>
                  <a:latin typeface="+mn-lt"/>
                </a:rPr>
                <a:t>MQXF</a:t>
              </a:r>
              <a:endParaRPr lang="en-GB" sz="1400" b="1" i="0" u="none" strike="noStrike" dirty="0">
                <a:solidFill>
                  <a:srgbClr val="000000"/>
                </a:solidFill>
                <a:effectLst/>
                <a:latin typeface="+mn-lt"/>
              </a:endParaRPr>
            </a:p>
          </p:txBody>
        </p:sp>
        <p:pic>
          <p:nvPicPr>
            <p:cNvPr id="365" name="Picture 364">
              <a:extLst>
                <a:ext uri="{FF2B5EF4-FFF2-40B4-BE49-F238E27FC236}">
                  <a16:creationId xmlns:a16="http://schemas.microsoft.com/office/drawing/2014/main" id="{0D8E1105-7FE0-247B-4F00-0369C7D21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768960" y="2362916"/>
              <a:ext cx="361640" cy="2132168"/>
            </a:xfrm>
            <a:prstGeom prst="rect">
              <a:avLst/>
            </a:prstGeom>
          </p:spPr>
        </p:pic>
        <p:sp>
          <p:nvSpPr>
            <p:cNvPr id="366" name="TextBox 365">
              <a:extLst>
                <a:ext uri="{FF2B5EF4-FFF2-40B4-BE49-F238E27FC236}">
                  <a16:creationId xmlns:a16="http://schemas.microsoft.com/office/drawing/2014/main" id="{F5D3EDA8-9252-0C5E-0E40-5C7FA2B7CB7F}"/>
                </a:ext>
              </a:extLst>
            </p:cNvPr>
            <p:cNvSpPr txBox="1"/>
            <p:nvPr/>
          </p:nvSpPr>
          <p:spPr>
            <a:xfrm>
              <a:off x="6458528" y="3548584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15</a:t>
              </a:r>
              <a:endParaRPr lang="en-GB" sz="1400" dirty="0"/>
            </a:p>
          </p:txBody>
        </p:sp>
        <p:sp>
          <p:nvSpPr>
            <p:cNvPr id="367" name="TextBox 366">
              <a:extLst>
                <a:ext uri="{FF2B5EF4-FFF2-40B4-BE49-F238E27FC236}">
                  <a16:creationId xmlns:a16="http://schemas.microsoft.com/office/drawing/2014/main" id="{21A09A63-D141-16DA-C982-6DA5D3C534A6}"/>
                </a:ext>
              </a:extLst>
            </p:cNvPr>
            <p:cNvSpPr txBox="1"/>
            <p:nvPr/>
          </p:nvSpPr>
          <p:spPr>
            <a:xfrm>
              <a:off x="7415385" y="3548584"/>
              <a:ext cx="367408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16</a:t>
              </a:r>
              <a:endParaRPr lang="en-GB" sz="1400" dirty="0"/>
            </a:p>
          </p:txBody>
        </p:sp>
      </p:grpSp>
      <p:pic>
        <p:nvPicPr>
          <p:cNvPr id="370" name="Picture 369">
            <a:extLst>
              <a:ext uri="{FF2B5EF4-FFF2-40B4-BE49-F238E27FC236}">
                <a16:creationId xmlns:a16="http://schemas.microsoft.com/office/drawing/2014/main" id="{CA003B93-7531-D8F3-6C9E-F48D05F5A93F}"/>
              </a:ext>
            </a:extLst>
          </p:cNvPr>
          <p:cNvPicPr>
            <a:picLocks noChangeAspect="1"/>
          </p:cNvPicPr>
          <p:nvPr/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24851" y="13568228"/>
            <a:ext cx="5328856" cy="5127908"/>
          </a:xfrm>
          <a:prstGeom prst="rect">
            <a:avLst/>
          </a:prstGeom>
        </p:spPr>
      </p:pic>
      <p:sp>
        <p:nvSpPr>
          <p:cNvPr id="371" name="TextBox 370">
            <a:extLst>
              <a:ext uri="{FF2B5EF4-FFF2-40B4-BE49-F238E27FC236}">
                <a16:creationId xmlns:a16="http://schemas.microsoft.com/office/drawing/2014/main" id="{7FD9BEA5-824D-D876-DB8F-2B2B663628AA}"/>
              </a:ext>
            </a:extLst>
          </p:cNvPr>
          <p:cNvSpPr txBox="1"/>
          <p:nvPr/>
        </p:nvSpPr>
        <p:spPr>
          <a:xfrm>
            <a:off x="44552414" y="21758621"/>
            <a:ext cx="57254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Assembly option 1: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661A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Impregnated</a:t>
            </a:r>
            <a:r>
              <a:rPr lang="en-US" sz="2000" b="1" dirty="0">
                <a:solidFill>
                  <a:srgbClr val="3661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Nb-Ti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3661AD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anose="02020603050405020304" pitchFamily="18" charset="0"/>
              <a:buChar char="+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Better and simpler for mechanics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anose="02020603050405020304" pitchFamily="18" charset="0"/>
              <a:buChar char="-"/>
              <a:tabLst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Careful winding: Nb-Ti is wound on reacted but not impregnated Nb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coil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Assembly option 2: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661A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Non-impregnated Nb-Ti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anose="02020603050405020304" pitchFamily="18" charset="0"/>
              <a:buChar char="+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Allows a helium permeable insulation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anose="02020603050405020304" pitchFamily="18" charset="0"/>
              <a:buChar char="-"/>
              <a:tabLst/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Mechanically challenging: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harder Nb-Ti coil is required to limit the movements of Nb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3" name="Picture 372">
            <a:extLst>
              <a:ext uri="{FF2B5EF4-FFF2-40B4-BE49-F238E27FC236}">
                <a16:creationId xmlns:a16="http://schemas.microsoft.com/office/drawing/2014/main" id="{8F759D5C-0B4E-EDA9-E86B-3C46BD824282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8687869" y="19297332"/>
            <a:ext cx="5610223" cy="3029322"/>
          </a:xfrm>
          <a:prstGeom prst="rect">
            <a:avLst/>
          </a:prstGeom>
        </p:spPr>
      </p:pic>
      <p:sp>
        <p:nvSpPr>
          <p:cNvPr id="375" name="TextBox 374">
            <a:extLst>
              <a:ext uri="{FF2B5EF4-FFF2-40B4-BE49-F238E27FC236}">
                <a16:creationId xmlns:a16="http://schemas.microsoft.com/office/drawing/2014/main" id="{74B13D82-8CA2-CC62-0B56-C32A3AB85390}"/>
              </a:ext>
            </a:extLst>
          </p:cNvPr>
          <p:cNvSpPr txBox="1"/>
          <p:nvPr/>
        </p:nvSpPr>
        <p:spPr>
          <a:xfrm>
            <a:off x="44469545" y="19149847"/>
            <a:ext cx="58622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Magnetic design of SMC-H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SMC-H is </a:t>
            </a:r>
            <a:r>
              <a:rPr lang="en-US" sz="2000" b="1" dirty="0">
                <a:solidFill>
                  <a:srgbClr val="2D51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limited by the Nb-Ti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due to higher filed on the last turns.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defTabSz="9144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 target a configuration for which the </a:t>
            </a:r>
            <a:r>
              <a:rPr lang="en-GB" sz="2000" b="1" dirty="0">
                <a:solidFill>
                  <a:srgbClr val="2D51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Nb</a:t>
            </a:r>
            <a:r>
              <a:rPr lang="en-GB" sz="2000" b="1" baseline="-25000" dirty="0">
                <a:solidFill>
                  <a:srgbClr val="2D51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GB" sz="2000" b="1" dirty="0">
                <a:solidFill>
                  <a:srgbClr val="2D51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sn operates at 90% when the Nb-Ti is at short sample 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limit: 15 (Nb</a:t>
            </a:r>
            <a:r>
              <a:rPr lang="en-GB" sz="20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Sn) / 16 (Nb-Ti) turns.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7A6A186A-0692-0E45-DAA6-1F972A4C2FC7}"/>
              </a:ext>
            </a:extLst>
          </p:cNvPr>
          <p:cNvSpPr txBox="1"/>
          <p:nvPr/>
        </p:nvSpPr>
        <p:spPr>
          <a:xfrm>
            <a:off x="9341409" y="17034906"/>
            <a:ext cx="3998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</a:t>
            </a:r>
            <a:r>
              <a:rPr lang="en-US" sz="1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sz="1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</a:t>
            </a:r>
            <a:r>
              <a:rPr lang="en-US" sz="1000" noProof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Dipoles for high-energy LHC</a:t>
            </a:r>
            <a:r>
              <a:rPr lang="en-US" sz="1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en-US" sz="1000" i="1" noProof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IEEE Trans. Appl. </a:t>
            </a:r>
            <a:r>
              <a:rPr lang="en-US" sz="1000" i="1" noProof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US" sz="1000" i="1" noProof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sz="1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4004306 (2014)</a:t>
            </a:r>
          </a:p>
        </p:txBody>
      </p:sp>
      <p:grpSp>
        <p:nvGrpSpPr>
          <p:cNvPr id="1088" name="Group 1087">
            <a:extLst>
              <a:ext uri="{FF2B5EF4-FFF2-40B4-BE49-F238E27FC236}">
                <a16:creationId xmlns:a16="http://schemas.microsoft.com/office/drawing/2014/main" id="{1CD80361-30D2-B9B6-2EDF-494382B6027C}"/>
              </a:ext>
            </a:extLst>
          </p:cNvPr>
          <p:cNvGrpSpPr/>
          <p:nvPr/>
        </p:nvGrpSpPr>
        <p:grpSpPr>
          <a:xfrm>
            <a:off x="877423" y="10342967"/>
            <a:ext cx="12381105" cy="10232167"/>
            <a:chOff x="877423" y="10342967"/>
            <a:chExt cx="12381105" cy="10232167"/>
          </a:xfrm>
        </p:grpSpPr>
        <p:pic>
          <p:nvPicPr>
            <p:cNvPr id="147" name="Picture 146" descr="A diagram of different colors of a graph&#10;&#10;AI-generated content may be incorrect.">
              <a:extLst>
                <a:ext uri="{FF2B5EF4-FFF2-40B4-BE49-F238E27FC236}">
                  <a16:creationId xmlns:a16="http://schemas.microsoft.com/office/drawing/2014/main" id="{A881D087-117A-E52F-6E89-FA7F7BEEC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9"/>
            <a:stretch/>
          </p:blipFill>
          <p:spPr bwMode="auto">
            <a:xfrm>
              <a:off x="9341409" y="13652119"/>
              <a:ext cx="3916535" cy="3302922"/>
            </a:xfrm>
            <a:prstGeom prst="rect">
              <a:avLst/>
            </a:prstGeom>
            <a:noFill/>
          </p:spPr>
        </p:pic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47740D9C-6289-2142-A880-8BF60BA68174}"/>
                </a:ext>
              </a:extLst>
            </p:cNvPr>
            <p:cNvSpPr txBox="1"/>
            <p:nvPr/>
          </p:nvSpPr>
          <p:spPr>
            <a:xfrm>
              <a:off x="926948" y="10342967"/>
              <a:ext cx="12261726" cy="33547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Grading</a:t>
              </a:r>
            </a:p>
            <a:p>
              <a:pPr algn="just"/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Grading the current density, i.e. </a:t>
              </a:r>
              <a:r>
                <a:rPr lang="en-US" sz="2400" b="1" noProof="0" dirty="0">
                  <a:solidFill>
                    <a:srgbClr val="3661A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using larger current densities in the lower field region of dipole coils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is a design that has been used in several accelerator magnets with Nb-Ti (LHC dipoles) and Nb</a:t>
              </a:r>
              <a:r>
                <a:rPr lang="en-US" sz="2400" baseline="-25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Sn (CERN-ELIN, MSUT, D20,…)</a:t>
              </a:r>
            </a:p>
            <a:p>
              <a:pPr algn="just"/>
              <a:endParaRPr lang="en-US" sz="2400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Assuming 50 % of the coil is at higher current density, </a:t>
              </a:r>
              <a:r>
                <a:rPr lang="en-US" sz="2400" b="1" noProof="0" dirty="0">
                  <a:solidFill>
                    <a:srgbClr val="3661A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this technique allows to reduce the mass of the conductor by 10 %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with respect to a case that would use the same current density, and additional conductor to reach the same short sample field. </a:t>
              </a:r>
            </a:p>
            <a:p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635EF412-4C9F-3B92-423B-EED12FCE702E}"/>
                </a:ext>
              </a:extLst>
            </p:cNvPr>
            <p:cNvSpPr txBox="1"/>
            <p:nvPr/>
          </p:nvSpPr>
          <p:spPr>
            <a:xfrm>
              <a:off x="877423" y="13550884"/>
              <a:ext cx="7967008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Material Grading</a:t>
              </a:r>
            </a:p>
            <a:p>
              <a:pPr algn="just"/>
              <a:r>
                <a:rPr lang="en-GB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magnets requiring the use of Nb</a:t>
              </a:r>
              <a:r>
                <a:rPr lang="en-GB" sz="2400" baseline="-25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GB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Sn (&lt; 10 T), the </a:t>
              </a:r>
              <a:r>
                <a:rPr lang="en-GB" sz="2400" b="1" noProof="0" dirty="0">
                  <a:solidFill>
                    <a:srgbClr val="3661A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use of Nb-Ti in accessible regions</a:t>
              </a:r>
              <a:r>
                <a:rPr lang="en-GB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with adequate margin (&lt; 8 T at </a:t>
              </a:r>
              <a:br>
                <a:rPr lang="en-GB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GB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1.9 K) brings substantial saving.</a:t>
              </a:r>
            </a:p>
            <a:p>
              <a:pPr algn="just"/>
              <a:r>
                <a:rPr lang="en-GB" sz="2400" b="1" noProof="0" dirty="0">
                  <a:solidFill>
                    <a:srgbClr val="3661A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cheaper the material, the higher the interest </a:t>
              </a:r>
              <a:r>
                <a:rPr lang="en-GB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 the current density should not be pushed too much.</a:t>
              </a:r>
            </a:p>
            <a:p>
              <a:pPr algn="just"/>
              <a:endParaRPr lang="en-GB" sz="2400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GB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the HE-LHC a 15 T dipole using Nb-Ti in part of the coil was proposed. 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Since </a:t>
              </a:r>
              <a:r>
                <a:rPr lang="en-US" sz="2400" b="1" noProof="0" dirty="0">
                  <a:solidFill>
                    <a:srgbClr val="3661A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Nb</a:t>
              </a:r>
              <a:r>
                <a:rPr lang="en-US" sz="2400" b="1" baseline="-25000" noProof="0" dirty="0">
                  <a:solidFill>
                    <a:srgbClr val="3661A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2400" b="1" noProof="0" dirty="0">
                  <a:solidFill>
                    <a:srgbClr val="3661A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Sn is 5 to 10 times more expensive than Nb-Ti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this design can reduce the conductor cost by 50 %.</a:t>
              </a:r>
              <a:endParaRPr lang="en-GB" sz="2400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06" name="Picture 205">
              <a:extLst>
                <a:ext uri="{FF2B5EF4-FFF2-40B4-BE49-F238E27FC236}">
                  <a16:creationId xmlns:a16="http://schemas.microsoft.com/office/drawing/2014/main" id="{A17C27AD-9845-AFE5-539E-253A7A794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14529" y="18126626"/>
              <a:ext cx="4143999" cy="2394354"/>
            </a:xfrm>
            <a:prstGeom prst="rect">
              <a:avLst/>
            </a:prstGeom>
            <a:noFill/>
          </p:spPr>
        </p:pic>
        <p:sp>
          <p:nvSpPr>
            <p:cNvPr id="380" name="TextBox 379">
              <a:extLst>
                <a:ext uri="{FF2B5EF4-FFF2-40B4-BE49-F238E27FC236}">
                  <a16:creationId xmlns:a16="http://schemas.microsoft.com/office/drawing/2014/main" id="{C08730C8-827E-DC3E-3E22-3B2076F3F655}"/>
                </a:ext>
              </a:extLst>
            </p:cNvPr>
            <p:cNvSpPr txBox="1"/>
            <p:nvPr/>
          </p:nvSpPr>
          <p:spPr>
            <a:xfrm>
              <a:off x="879761" y="17897478"/>
              <a:ext cx="796467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Limits of Nb-Ti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One can assume a critical surface at 1500 A/mm</a:t>
              </a:r>
              <a:r>
                <a:rPr lang="en-US" sz="2400" baseline="30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r>
                <a:rPr lang="en-US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and at 10.5 T for the Nb-Ti (LHC conductor). 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It corresponds to a use of </a:t>
              </a:r>
              <a:r>
                <a:rPr lang="en-US" sz="2400" b="1" dirty="0">
                  <a:solidFill>
                    <a:srgbClr val="3661AD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Nb-Ti with 1200 A/mm</a:t>
              </a:r>
              <a:r>
                <a:rPr lang="en-US" sz="2400" b="1" baseline="30000" dirty="0">
                  <a:solidFill>
                    <a:srgbClr val="3661AD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r>
                <a:rPr lang="en-US" sz="2400" b="1" dirty="0">
                  <a:solidFill>
                    <a:srgbClr val="3661AD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at fields up to 8.5 T, keeping at 80 % loadline fraction</a:t>
              </a:r>
              <a:r>
                <a:rPr lang="en-US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. </a:t>
              </a:r>
            </a:p>
            <a:p>
              <a:pPr algn="just"/>
              <a:r>
                <a: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M</a:t>
              </a:r>
              <a:r>
                <a:rPr lang="en-US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ore conservative condition than in the LHC dipoles (8.6 T peak field at 86 % of loadline fraction).</a:t>
              </a:r>
              <a:endPara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85D44569-6731-58A8-1DB6-BE34B60AD794}"/>
              </a:ext>
            </a:extLst>
          </p:cNvPr>
          <p:cNvGrpSpPr/>
          <p:nvPr/>
        </p:nvGrpSpPr>
        <p:grpSpPr>
          <a:xfrm>
            <a:off x="900000" y="20938434"/>
            <a:ext cx="12584024" cy="4883028"/>
            <a:chOff x="900000" y="20457651"/>
            <a:chExt cx="12584024" cy="4883028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76443C7C-03E5-04A9-351F-40CD67CA1AE8}"/>
                </a:ext>
              </a:extLst>
            </p:cNvPr>
            <p:cNvSpPr txBox="1"/>
            <p:nvPr/>
          </p:nvSpPr>
          <p:spPr>
            <a:xfrm>
              <a:off x="6784104" y="20457651"/>
              <a:ext cx="6699920" cy="4339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D19H at LBNL (1997)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2400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Built from D19A, Nb-Ti cos-θ dipole generating  7.6 T at 4.35 K and 10 T at 1.8 K in a 50 mm bore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Nb-Ti inner layer was replaced by Nb</a:t>
              </a:r>
              <a:r>
                <a:rPr lang="en-US" sz="2400" baseline="-25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Sn </a:t>
              </a:r>
              <a:b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(Nb</a:t>
              </a:r>
              <a:r>
                <a:rPr lang="en-US" sz="2400" baseline="-25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Sn  ratio: 42 %) </a:t>
              </a:r>
            </a:p>
            <a:p>
              <a:endParaRPr lang="en-US" sz="2400" noProof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 4.35 K: 7.56 T bore field (7360 A) 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All quenches in the Nb-Ti coil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4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 1.7 K: 8.99T (9092 A) bore field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Long training (40 quenches) limited by the Nb-Ti 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sz="2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Insufficient pre-loading on the Nb-Ti coil</a:t>
              </a:r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397AA424-EC89-7947-39B9-3E6AD15D7E21}"/>
                </a:ext>
              </a:extLst>
            </p:cNvPr>
            <p:cNvGrpSpPr/>
            <p:nvPr/>
          </p:nvGrpSpPr>
          <p:grpSpPr>
            <a:xfrm>
              <a:off x="939964" y="20545366"/>
              <a:ext cx="5507388" cy="4340608"/>
              <a:chOff x="7198558" y="20745745"/>
              <a:chExt cx="5507388" cy="4340608"/>
            </a:xfrm>
          </p:grpSpPr>
          <p:pic>
            <p:nvPicPr>
              <p:cNvPr id="111" name="Picture 110">
                <a:extLst>
                  <a:ext uri="{FF2B5EF4-FFF2-40B4-BE49-F238E27FC236}">
                    <a16:creationId xmlns:a16="http://schemas.microsoft.com/office/drawing/2014/main" id="{41D54379-73AA-9248-01C6-A08DE379F1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98558" y="20796607"/>
                <a:ext cx="2927844" cy="2398122"/>
              </a:xfrm>
              <a:prstGeom prst="rect">
                <a:avLst/>
              </a:prstGeom>
            </p:spPr>
          </p:pic>
          <p:pic>
            <p:nvPicPr>
              <p:cNvPr id="143" name="Picture 142" descr="A diagram of a curve&#10;&#10;AI-generated content may be incorrect.">
                <a:extLst>
                  <a:ext uri="{FF2B5EF4-FFF2-40B4-BE49-F238E27FC236}">
                    <a16:creationId xmlns:a16="http://schemas.microsoft.com/office/drawing/2014/main" id="{0C8C06DA-85A8-F480-4D38-F5090827BE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b="5958"/>
              <a:stretch/>
            </p:blipFill>
            <p:spPr>
              <a:xfrm>
                <a:off x="10004809" y="20745745"/>
                <a:ext cx="2701137" cy="2398122"/>
              </a:xfrm>
              <a:prstGeom prst="rect">
                <a:avLst/>
              </a:prstGeom>
            </p:spPr>
          </p:pic>
          <p:pic>
            <p:nvPicPr>
              <p:cNvPr id="185" name="Picture 184">
                <a:extLst>
                  <a:ext uri="{FF2B5EF4-FFF2-40B4-BE49-F238E27FC236}">
                    <a16:creationId xmlns:a16="http://schemas.microsoft.com/office/drawing/2014/main" id="{AF21B5A6-0830-8B0B-15D9-D8036FA368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34793" y="23222490"/>
                <a:ext cx="3010088" cy="1863863"/>
              </a:xfrm>
              <a:prstGeom prst="rect">
                <a:avLst/>
              </a:prstGeom>
            </p:spPr>
          </p:pic>
        </p:grpSp>
        <p:sp>
          <p:nvSpPr>
            <p:cNvPr id="381" name="TextBox 380">
              <a:extLst>
                <a:ext uri="{FF2B5EF4-FFF2-40B4-BE49-F238E27FC236}">
                  <a16:creationId xmlns:a16="http://schemas.microsoft.com/office/drawing/2014/main" id="{E2F31CB2-A412-47F1-C81A-47B4343FB0DB}"/>
                </a:ext>
              </a:extLst>
            </p:cNvPr>
            <p:cNvSpPr txBox="1"/>
            <p:nvPr/>
          </p:nvSpPr>
          <p:spPr>
            <a:xfrm>
              <a:off x="900000" y="24940569"/>
              <a:ext cx="752010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S. Caspi </a:t>
              </a:r>
              <a:r>
                <a:rPr lang="en-US" sz="1000" i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 al.</a:t>
              </a:r>
              <a:r>
                <a:rPr lang="en-US" sz="1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“</a:t>
              </a:r>
              <a:r>
                <a:rPr lang="en-US" sz="1000" noProof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 and Construction of a Hybrid Nb</a:t>
              </a:r>
              <a:r>
                <a:rPr lang="en-US" sz="1000" baseline="-25000" noProof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1000" noProof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Sn Nb-Ti Dipole Magnet</a:t>
              </a:r>
              <a:r>
                <a:rPr lang="en-US" sz="1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”, </a:t>
              </a:r>
              <a:r>
                <a:rPr lang="en-US" sz="1000" i="1" noProof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IEEE Trans. Appl. </a:t>
              </a:r>
              <a:r>
                <a:rPr lang="en-US" sz="1000" i="1" noProof="1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Supercond</a:t>
              </a:r>
              <a:r>
                <a:rPr lang="en-US" sz="1000" i="1" noProof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sz="1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000" b="1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en-US" sz="1000" noProof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547 (1997)</a:t>
              </a:r>
            </a:p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A. Lietzke </a:t>
              </a:r>
              <a:r>
                <a:rPr lang="en-US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 al.</a:t>
              </a:r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“</a:t>
              </a:r>
              <a:r>
                <a:rPr lang="en-GB" sz="1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Test Results on Nb</a:t>
              </a:r>
              <a:r>
                <a:rPr lang="en-GB" sz="1000" baseline="-25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GB" sz="1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Sn Dipole Magnets”</a:t>
              </a:r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IEEE Trans. Appl. </a:t>
              </a:r>
              <a:r>
                <a:rPr lang="en-GB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Supercond</a:t>
              </a:r>
              <a:r>
                <a:rPr lang="en-GB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GB" sz="1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739</a:t>
              </a:r>
              <a:r>
                <a:rPr lang="en-GB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(1997)</a:t>
              </a:r>
            </a:p>
          </p:txBody>
        </p:sp>
      </p:grpSp>
      <p:sp>
        <p:nvSpPr>
          <p:cNvPr id="1090" name="TextBox 1089">
            <a:extLst>
              <a:ext uri="{FF2B5EF4-FFF2-40B4-BE49-F238E27FC236}">
                <a16:creationId xmlns:a16="http://schemas.microsoft.com/office/drawing/2014/main" id="{AA72A56C-2DD4-D0CE-AD8B-0A036C798BFC}"/>
              </a:ext>
            </a:extLst>
          </p:cNvPr>
          <p:cNvSpPr txBox="1"/>
          <p:nvPr/>
        </p:nvSpPr>
        <p:spPr>
          <a:xfrm>
            <a:off x="20559852" y="17315999"/>
            <a:ext cx="59323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J.C. Perez </a:t>
            </a:r>
            <a:r>
              <a:rPr lang="en-GB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“Conceptual Design of BOND: A 14 T Dipole for FCC-</a:t>
            </a:r>
            <a:r>
              <a:rPr lang="en-GB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en-GB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Trans. Appl. </a:t>
            </a:r>
            <a:r>
              <a:rPr lang="en-GB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4002506 (2025) </a:t>
            </a:r>
          </a:p>
        </p:txBody>
      </p:sp>
      <p:graphicFrame>
        <p:nvGraphicFramePr>
          <p:cNvPr id="1091" name="Table 1090">
            <a:extLst>
              <a:ext uri="{FF2B5EF4-FFF2-40B4-BE49-F238E27FC236}">
                <a16:creationId xmlns:a16="http://schemas.microsoft.com/office/drawing/2014/main" id="{9FA68539-13EC-F29D-78E2-0133C2C7CF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413535"/>
              </p:ext>
            </p:extLst>
          </p:nvPr>
        </p:nvGraphicFramePr>
        <p:xfrm>
          <a:off x="22990176" y="25681037"/>
          <a:ext cx="14922155" cy="608990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014060">
                  <a:extLst>
                    <a:ext uri="{9D8B030D-6E8A-4147-A177-3AD203B41FA5}">
                      <a16:colId xmlns:a16="http://schemas.microsoft.com/office/drawing/2014/main" val="98409481"/>
                    </a:ext>
                  </a:extLst>
                </a:gridCol>
                <a:gridCol w="778937">
                  <a:extLst>
                    <a:ext uri="{9D8B030D-6E8A-4147-A177-3AD203B41FA5}">
                      <a16:colId xmlns:a16="http://schemas.microsoft.com/office/drawing/2014/main" val="2813133875"/>
                    </a:ext>
                  </a:extLst>
                </a:gridCol>
                <a:gridCol w="1814534">
                  <a:extLst>
                    <a:ext uri="{9D8B030D-6E8A-4147-A177-3AD203B41FA5}">
                      <a16:colId xmlns:a16="http://schemas.microsoft.com/office/drawing/2014/main" val="3440036399"/>
                    </a:ext>
                  </a:extLst>
                </a:gridCol>
                <a:gridCol w="2071195">
                  <a:extLst>
                    <a:ext uri="{9D8B030D-6E8A-4147-A177-3AD203B41FA5}">
                      <a16:colId xmlns:a16="http://schemas.microsoft.com/office/drawing/2014/main" val="2735076125"/>
                    </a:ext>
                  </a:extLst>
                </a:gridCol>
                <a:gridCol w="2330841">
                  <a:extLst>
                    <a:ext uri="{9D8B030D-6E8A-4147-A177-3AD203B41FA5}">
                      <a16:colId xmlns:a16="http://schemas.microsoft.com/office/drawing/2014/main" val="576222395"/>
                    </a:ext>
                  </a:extLst>
                </a:gridCol>
                <a:gridCol w="1889144">
                  <a:extLst>
                    <a:ext uri="{9D8B030D-6E8A-4147-A177-3AD203B41FA5}">
                      <a16:colId xmlns:a16="http://schemas.microsoft.com/office/drawing/2014/main" val="429211649"/>
                    </a:ext>
                  </a:extLst>
                </a:gridCol>
                <a:gridCol w="2023444">
                  <a:extLst>
                    <a:ext uri="{9D8B030D-6E8A-4147-A177-3AD203B41FA5}">
                      <a16:colId xmlns:a16="http://schemas.microsoft.com/office/drawing/2014/main" val="4068545450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40"/>
                        </a:lnSpc>
                        <a:spcBef>
                          <a:spcPts val="160"/>
                        </a:spcBef>
                        <a:buNone/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Coil design</a:t>
                      </a:r>
                      <a:endParaRPr lang="en-GB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40"/>
                        </a:lnSpc>
                        <a:spcBef>
                          <a:spcPts val="160"/>
                        </a:spcBef>
                        <a:buNone/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en-GB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40"/>
                        </a:lnSpc>
                        <a:spcBef>
                          <a:spcPts val="160"/>
                        </a:spcBef>
                        <a:buNone/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BOND</a:t>
                      </a:r>
                      <a:endParaRPr lang="en-GB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40"/>
                        </a:lnSpc>
                        <a:spcBef>
                          <a:spcPts val="160"/>
                        </a:spcBef>
                        <a:buNone/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 T flat version</a:t>
                      </a:r>
                      <a:endParaRPr lang="en-GB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40"/>
                        </a:lnSpc>
                        <a:spcBef>
                          <a:spcPts val="160"/>
                        </a:spcBef>
                        <a:buNone/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 T stepped version</a:t>
                      </a:r>
                      <a:endParaRPr lang="en-GB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40"/>
                        </a:lnSpc>
                        <a:spcBef>
                          <a:spcPts val="160"/>
                        </a:spcBef>
                        <a:buNone/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 T flat version</a:t>
                      </a:r>
                      <a:endParaRPr lang="en-GB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40"/>
                        </a:lnSpc>
                        <a:spcBef>
                          <a:spcPts val="160"/>
                        </a:spcBef>
                        <a:buNone/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 T stepped at 4.5 K</a:t>
                      </a:r>
                      <a:endParaRPr lang="en-GB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834555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</a:t>
                      </a:r>
                      <a:r>
                        <a:rPr lang="en-US" sz="1500" spc="-1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 Insulated cable surface (1 aperture)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(mm</a:t>
                      </a:r>
                      <a:r>
                        <a:rPr lang="en-US" sz="1500" spc="-1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11 572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5 786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5 119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3 116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5 786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3489124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1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Nb-Ti Insulated cable surface (1 aperture)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1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(mm</a:t>
                      </a:r>
                      <a:r>
                        <a:rPr lang="en-US" sz="1500" spc="-1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1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1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5 394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1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6 016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15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5 394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1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5 394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4234603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15"/>
                        </a:lnSpc>
                        <a:buNone/>
                      </a:pPr>
                      <a:r>
                        <a:rPr lang="en-US" sz="1500" b="1" dirty="0">
                          <a:solidFill>
                            <a:srgbClr val="2D519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</a:t>
                      </a:r>
                      <a:r>
                        <a:rPr lang="en-US" sz="1500" b="1" baseline="-25000" dirty="0">
                          <a:solidFill>
                            <a:srgbClr val="2D519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500" b="1" dirty="0">
                          <a:solidFill>
                            <a:srgbClr val="2D519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 savings to BOND</a:t>
                      </a:r>
                      <a:endParaRPr lang="en-GB" sz="1500" b="1" dirty="0">
                        <a:solidFill>
                          <a:srgbClr val="2D519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0645" algn="ctr">
                        <a:lnSpc>
                          <a:spcPts val="815"/>
                        </a:lnSpc>
                        <a:buNone/>
                      </a:pPr>
                      <a:r>
                        <a:rPr lang="en-US" sz="1500" b="1" dirty="0">
                          <a:solidFill>
                            <a:srgbClr val="2D519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(%)</a:t>
                      </a:r>
                      <a:endParaRPr lang="en-GB" sz="1500" b="1" dirty="0">
                        <a:solidFill>
                          <a:srgbClr val="2D519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80645" algn="r">
                        <a:lnSpc>
                          <a:spcPts val="815"/>
                        </a:lnSpc>
                        <a:buNone/>
                      </a:pPr>
                      <a:r>
                        <a:rPr lang="en-US" sz="1600" b="1">
                          <a:solidFill>
                            <a:srgbClr val="2D519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en-GB" sz="1600" b="1" dirty="0">
                        <a:solidFill>
                          <a:srgbClr val="2D519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0645" algn="r">
                        <a:lnSpc>
                          <a:spcPts val="815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2D519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GB" sz="1600" b="1" dirty="0">
                        <a:solidFill>
                          <a:srgbClr val="2D519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0645" algn="r">
                        <a:lnSpc>
                          <a:spcPts val="815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2D519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</a:t>
                      </a:r>
                      <a:endParaRPr lang="en-GB" sz="1600" b="1" dirty="0">
                        <a:solidFill>
                          <a:srgbClr val="2D519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0645" algn="r">
                        <a:lnSpc>
                          <a:spcPts val="815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2D519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</a:t>
                      </a:r>
                      <a:endParaRPr lang="en-GB" sz="1600" b="1" dirty="0">
                        <a:solidFill>
                          <a:srgbClr val="2D519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0645" algn="r">
                        <a:lnSpc>
                          <a:spcPts val="815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2D519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GB" sz="1600" b="1" dirty="0">
                        <a:solidFill>
                          <a:srgbClr val="2D519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6428485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Operational parameters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spc="-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278219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Current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(kA)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19.34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19.34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19.34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19.92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16.20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318295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Peak field on Nb</a:t>
                      </a:r>
                      <a:r>
                        <a:rPr lang="en-US" sz="15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(T)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14.8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14.8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12.7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3839292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current on Nb</a:t>
                      </a:r>
                      <a:r>
                        <a:rPr lang="en-US" sz="15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(kA)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23.66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23.66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23.66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27.27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21.02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5057433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field on Nb</a:t>
                      </a:r>
                      <a:r>
                        <a:rPr lang="en-US" sz="15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(T)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17.8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17.8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17.8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17.1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939827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Loadline fraction on Nb</a:t>
                      </a:r>
                      <a:r>
                        <a:rPr lang="en-US" sz="1500" b="1" baseline="-25000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5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</a:t>
                      </a:r>
                      <a:endParaRPr lang="en-GB" sz="15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(%)</a:t>
                      </a:r>
                      <a:endParaRPr lang="en-GB" sz="15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81.7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81.7</a:t>
                      </a:r>
                      <a:endParaRPr lang="en-GB" sz="1600" b="1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81.7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73.0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77.1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290469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Peak field on Nb-Ti 1</a:t>
                      </a:r>
                      <a:r>
                        <a:rPr lang="en-US" sz="15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layer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(T)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8.7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8.7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9597797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current on Nb-Ti 1</a:t>
                      </a:r>
                      <a:r>
                        <a:rPr lang="en-US" sz="15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layer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(kA)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31.65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24.79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25.38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18.95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458811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field on Nb-Ti 1</a:t>
                      </a:r>
                      <a:r>
                        <a:rPr lang="en-US" sz="15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layer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(T)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9.9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10.7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7.9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92438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Loadline fraction on Nb-Ti 1</a:t>
                      </a:r>
                      <a:r>
                        <a:rPr lang="en-US" sz="15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</a:t>
                      </a: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layer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(%)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61.1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78.0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78.5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85.5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9655565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Peak field on Nb-Ti 2</a:t>
                      </a:r>
                      <a:r>
                        <a:rPr lang="en-US" sz="15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nd</a:t>
                      </a: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layer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(T)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8.9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008347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current on Nb-Ti 2</a:t>
                      </a:r>
                      <a:r>
                        <a:rPr lang="en-US" sz="15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nd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layer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(kA)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24.04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24.04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24.91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18.43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02235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field on Nb-Ti 2</a:t>
                      </a:r>
                      <a:r>
                        <a:rPr lang="en-US" sz="15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nd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layer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(T)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10.7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7.9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9744683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Loadline fraction on Nb-Ti 2</a:t>
                      </a:r>
                      <a:r>
                        <a:rPr lang="en-US" sz="1500" b="1" baseline="30000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nd</a:t>
                      </a:r>
                      <a:r>
                        <a:rPr lang="en-US" sz="15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layer</a:t>
                      </a:r>
                      <a:endParaRPr lang="en-GB" sz="15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(%)</a:t>
                      </a:r>
                      <a:endParaRPr lang="en-GB" sz="15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80.5</a:t>
                      </a:r>
                      <a:endParaRPr lang="en-GB" sz="1600" b="1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80.5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80.0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87.9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8212839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AC-losses over a full cycle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(kJ/m)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24.6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15.2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491924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80"/>
                        </a:lnSpc>
                        <a:buNone/>
                      </a:pPr>
                      <a:r>
                        <a:rPr lang="en-US" sz="15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AC-losses gain to BOND</a:t>
                      </a:r>
                      <a:endParaRPr lang="en-GB" sz="15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ctr">
                        <a:lnSpc>
                          <a:spcPts val="880"/>
                        </a:lnSpc>
                        <a:buNone/>
                      </a:pPr>
                      <a:r>
                        <a:rPr lang="en-US" sz="15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(%)</a:t>
                      </a:r>
                      <a:endParaRPr lang="en-GB" sz="15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74295" algn="r">
                        <a:lnSpc>
                          <a:spcPts val="880"/>
                        </a:lnSpc>
                        <a:buNone/>
                      </a:pPr>
                      <a:r>
                        <a:rPr lang="en-US" sz="1600" b="1" dirty="0">
                          <a:solidFill>
                            <a:srgbClr val="3661A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42</a:t>
                      </a:r>
                      <a:endParaRPr lang="en-GB" sz="1600" b="1" dirty="0">
                        <a:solidFill>
                          <a:srgbClr val="3661AD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71584"/>
                  </a:ext>
                </a:extLst>
              </a:tr>
            </a:tbl>
          </a:graphicData>
        </a:graphic>
      </p:graphicFrame>
      <p:graphicFrame>
        <p:nvGraphicFramePr>
          <p:cNvPr id="1092" name="Table 1091">
            <a:extLst>
              <a:ext uri="{FF2B5EF4-FFF2-40B4-BE49-F238E27FC236}">
                <a16:creationId xmlns:a16="http://schemas.microsoft.com/office/drawing/2014/main" id="{E0176D45-F188-0E28-6632-13CEC1F90C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199729"/>
              </p:ext>
            </p:extLst>
          </p:nvPr>
        </p:nvGraphicFramePr>
        <p:xfrm>
          <a:off x="20644178" y="10549238"/>
          <a:ext cx="5796893" cy="32644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91456">
                  <a:extLst>
                    <a:ext uri="{9D8B030D-6E8A-4147-A177-3AD203B41FA5}">
                      <a16:colId xmlns:a16="http://schemas.microsoft.com/office/drawing/2014/main" val="898798245"/>
                    </a:ext>
                  </a:extLst>
                </a:gridCol>
                <a:gridCol w="1863494">
                  <a:extLst>
                    <a:ext uri="{9D8B030D-6E8A-4147-A177-3AD203B41FA5}">
                      <a16:colId xmlns:a16="http://schemas.microsoft.com/office/drawing/2014/main" val="2794196099"/>
                    </a:ext>
                  </a:extLst>
                </a:gridCol>
                <a:gridCol w="1241943">
                  <a:extLst>
                    <a:ext uri="{9D8B030D-6E8A-4147-A177-3AD203B41FA5}">
                      <a16:colId xmlns:a16="http://schemas.microsoft.com/office/drawing/2014/main" val="1470406969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marL="0" marR="0" lvl="0" indent="0" algn="l" defTabSz="3840480" rtl="0" eaLnBrk="1" fontAlgn="auto" latinLnBrk="0" hangingPunct="1">
                        <a:lnSpc>
                          <a:spcPts val="840"/>
                        </a:lnSpc>
                        <a:spcBef>
                          <a:spcPts val="17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US" sz="1600" b="1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BOND Conductor Parameters</a:t>
                      </a:r>
                    </a:p>
                    <a:p>
                      <a:pPr marL="0" marR="0" algn="l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</a:t>
                      </a:r>
                      <a:r>
                        <a:rPr lang="en-US" sz="1600" b="1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</a:t>
                      </a: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Nb-Ti</a:t>
                      </a: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00190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Strand layout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RRP 162/169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Custom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041901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Strand diameter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 mm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 mm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0358973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Effective filament diameter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 µm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 µm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0275092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Filament twist pitch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 mm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 mm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4428992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Crossover resistance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 µΩ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 µΩ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46151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Adjacent resistance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0.3 µΩ 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0.3 µΩ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5584165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1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Cu/Non-Cu ratio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1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0.9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1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1.6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7194943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20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Number of strands in a cable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6588461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20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Strand twist pitch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121 mm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115 mm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668066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Bare cable thickness (reacted)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2.06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2.06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47788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7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Bare cable width (reacted)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75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23.275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7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23.275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2461952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Insulation thickness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 µm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 µm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550474"/>
                  </a:ext>
                </a:extLst>
              </a:tr>
            </a:tbl>
          </a:graphicData>
        </a:graphic>
      </p:graphicFrame>
      <p:graphicFrame>
        <p:nvGraphicFramePr>
          <p:cNvPr id="1093" name="Table 1092">
            <a:extLst>
              <a:ext uri="{FF2B5EF4-FFF2-40B4-BE49-F238E27FC236}">
                <a16:creationId xmlns:a16="http://schemas.microsoft.com/office/drawing/2014/main" id="{17135C5D-FA9F-BB2A-9459-4D15B2DF95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735802"/>
              </p:ext>
            </p:extLst>
          </p:nvPr>
        </p:nvGraphicFramePr>
        <p:xfrm>
          <a:off x="20634839" y="13976736"/>
          <a:ext cx="5796893" cy="32644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39669">
                  <a:extLst>
                    <a:ext uri="{9D8B030D-6E8A-4147-A177-3AD203B41FA5}">
                      <a16:colId xmlns:a16="http://schemas.microsoft.com/office/drawing/2014/main" val="2190597423"/>
                    </a:ext>
                  </a:extLst>
                </a:gridCol>
                <a:gridCol w="1160289">
                  <a:extLst>
                    <a:ext uri="{9D8B030D-6E8A-4147-A177-3AD203B41FA5}">
                      <a16:colId xmlns:a16="http://schemas.microsoft.com/office/drawing/2014/main" val="1588435814"/>
                    </a:ext>
                  </a:extLst>
                </a:gridCol>
                <a:gridCol w="1596935">
                  <a:extLst>
                    <a:ext uri="{9D8B030D-6E8A-4147-A177-3AD203B41FA5}">
                      <a16:colId xmlns:a16="http://schemas.microsoft.com/office/drawing/2014/main" val="2597114686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600" b="1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BOND Magnet Parameters</a:t>
                      </a: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600" b="1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600" b="1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BOND</a:t>
                      </a: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90640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Aperture</a:t>
                      </a:r>
                      <a:r>
                        <a:rPr lang="en-US" sz="1500" spc="4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diameter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(mm)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6184583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Intra-beam</a:t>
                      </a:r>
                      <a:r>
                        <a:rPr lang="en-US" sz="1500" spc="3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distance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mm)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250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9951084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Number</a:t>
                      </a:r>
                      <a:r>
                        <a:rPr lang="en-US" sz="1500" spc="6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of</a:t>
                      </a:r>
                      <a:r>
                        <a:rPr lang="en-US" sz="1500" spc="6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turns</a:t>
                      </a:r>
                      <a:r>
                        <a:rPr lang="en-US" sz="1500" spc="6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per</a:t>
                      </a:r>
                      <a:r>
                        <a:rPr lang="en-US" sz="1500" spc="6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quadrant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r>
                        <a:rPr lang="en-US" sz="1500" spc="6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</a:t>
                      </a:r>
                      <a:r>
                        <a:rPr lang="en-US" sz="1500" spc="7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816038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Insulated cable surface per aperture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(mm</a:t>
                      </a:r>
                      <a:r>
                        <a:rPr lang="en-US" sz="1500" spc="-5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500" spc="-5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en-GB" sz="15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11572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673752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Nominal</a:t>
                      </a:r>
                      <a:r>
                        <a:rPr lang="en-US" sz="1500" spc="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current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(kA)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19.34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855695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Overall</a:t>
                      </a:r>
                      <a:r>
                        <a:rPr lang="en-US" sz="1500" spc="4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current</a:t>
                      </a:r>
                      <a:r>
                        <a:rPr lang="en-US" sz="1500" spc="4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density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(A/mm</a:t>
                      </a:r>
                      <a:r>
                        <a:rPr lang="en-US" sz="1500" spc="-1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500" spc="-1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en-GB" sz="15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348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965048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1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Bore</a:t>
                      </a:r>
                      <a:r>
                        <a:rPr lang="en-US" sz="1500" spc="4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field</a:t>
                      </a:r>
                      <a:r>
                        <a:rPr lang="en-US" sz="1500" spc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</a:t>
                      </a:r>
                      <a:r>
                        <a:rPr lang="en-US" sz="1500" spc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i="1" spc="-2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I</a:t>
                      </a:r>
                      <a:r>
                        <a:rPr lang="en-US" sz="1500" spc="-2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nom</a:t>
                      </a:r>
                      <a:endParaRPr lang="en-GB" sz="1500" baseline="-25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815"/>
                        </a:lnSpc>
                        <a:buNone/>
                      </a:pPr>
                      <a:r>
                        <a:rPr lang="en-US" sz="15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(T)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1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14.0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2176565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Peak</a:t>
                      </a:r>
                      <a:r>
                        <a:rPr lang="en-US" sz="1500" spc="4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field</a:t>
                      </a:r>
                      <a:r>
                        <a:rPr lang="en-US" sz="1500" spc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</a:t>
                      </a:r>
                      <a:r>
                        <a:rPr lang="en-US" sz="1500" spc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i="1" spc="-20" dirty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I</a:t>
                      </a:r>
                      <a:r>
                        <a:rPr lang="en-US" sz="1500" spc="-2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nom</a:t>
                      </a:r>
                      <a:endParaRPr lang="en-GB" sz="1500" baseline="-25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820"/>
                        </a:lnSpc>
                        <a:buNone/>
                      </a:pPr>
                      <a:r>
                        <a:rPr lang="en-US" sz="15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(T)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20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14.8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041597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Loadline</a:t>
                      </a:r>
                      <a:r>
                        <a:rPr lang="en-US" sz="1500" spc="4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fraction at 1.9 K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820"/>
                        </a:lnSpc>
                        <a:buNone/>
                      </a:pPr>
                      <a:r>
                        <a:rPr lang="en-US" sz="15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(%)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81.7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179072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current at 1.9 K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(kA)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23.66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0895791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7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peak field at 1.9 K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7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(T)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7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17.8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99667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current at 4.5 K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(kA)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21.20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426269"/>
                  </a:ext>
                </a:extLst>
              </a:tr>
            </a:tbl>
          </a:graphicData>
        </a:graphic>
      </p:graphicFrame>
      <p:graphicFrame>
        <p:nvGraphicFramePr>
          <p:cNvPr id="1094" name="Table 1093">
            <a:extLst>
              <a:ext uri="{FF2B5EF4-FFF2-40B4-BE49-F238E27FC236}">
                <a16:creationId xmlns:a16="http://schemas.microsoft.com/office/drawing/2014/main" id="{1DA12786-F8DC-563C-27BC-C1E2F38008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227414"/>
              </p:ext>
            </p:extLst>
          </p:nvPr>
        </p:nvGraphicFramePr>
        <p:xfrm>
          <a:off x="44516352" y="13323068"/>
          <a:ext cx="5790047" cy="231343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88278">
                  <a:extLst>
                    <a:ext uri="{9D8B030D-6E8A-4147-A177-3AD203B41FA5}">
                      <a16:colId xmlns:a16="http://schemas.microsoft.com/office/drawing/2014/main" val="2384843150"/>
                    </a:ext>
                  </a:extLst>
                </a:gridCol>
                <a:gridCol w="1861293">
                  <a:extLst>
                    <a:ext uri="{9D8B030D-6E8A-4147-A177-3AD203B41FA5}">
                      <a16:colId xmlns:a16="http://schemas.microsoft.com/office/drawing/2014/main" val="1236263248"/>
                    </a:ext>
                  </a:extLst>
                </a:gridCol>
                <a:gridCol w="1240476">
                  <a:extLst>
                    <a:ext uri="{9D8B030D-6E8A-4147-A177-3AD203B41FA5}">
                      <a16:colId xmlns:a16="http://schemas.microsoft.com/office/drawing/2014/main" val="900122314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marL="0" marR="0" lvl="0" indent="0" algn="l" defTabSz="3840480" rtl="0" eaLnBrk="1" fontAlgn="auto" latinLnBrk="0" hangingPunct="1">
                        <a:lnSpc>
                          <a:spcPts val="840"/>
                        </a:lnSpc>
                        <a:spcBef>
                          <a:spcPts val="17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US" sz="1600" b="1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SMC Conductor Parameters</a:t>
                      </a:r>
                    </a:p>
                    <a:p>
                      <a:pPr marL="0" marR="0" algn="l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</a:t>
                      </a:r>
                      <a:r>
                        <a:rPr lang="en-US" sz="1600" b="1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</a:t>
                      </a: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Nb-Ti</a:t>
                      </a: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07565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Strand layout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RRP 162/169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LHC 02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85080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Strand diameter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0.850 mm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0.825 mm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01561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Effective filament diameter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 µm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 µm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9275105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1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Cu/Non-Cu ratio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1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1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1.9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520102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20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Number of strands in a cable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1759022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Bare cable thickness (reacted)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1.59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1.48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0359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7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Bare cable width (reacted)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75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14.88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7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14.75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523930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Insulation thickness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 µm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 µm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1305"/>
                  </a:ext>
                </a:extLst>
              </a:tr>
            </a:tbl>
          </a:graphicData>
        </a:graphic>
      </p:graphicFrame>
      <p:graphicFrame>
        <p:nvGraphicFramePr>
          <p:cNvPr id="1096" name="Table 1095">
            <a:extLst>
              <a:ext uri="{FF2B5EF4-FFF2-40B4-BE49-F238E27FC236}">
                <a16:creationId xmlns:a16="http://schemas.microsoft.com/office/drawing/2014/main" id="{DC699CF6-599C-9C67-A9D1-2348B5BBDA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658678"/>
              </p:ext>
            </p:extLst>
          </p:nvPr>
        </p:nvGraphicFramePr>
        <p:xfrm>
          <a:off x="44469545" y="15958549"/>
          <a:ext cx="5835479" cy="27249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04957">
                  <a:extLst>
                    <a:ext uri="{9D8B030D-6E8A-4147-A177-3AD203B41FA5}">
                      <a16:colId xmlns:a16="http://schemas.microsoft.com/office/drawing/2014/main" val="1194567103"/>
                    </a:ext>
                  </a:extLst>
                </a:gridCol>
                <a:gridCol w="729435">
                  <a:extLst>
                    <a:ext uri="{9D8B030D-6E8A-4147-A177-3AD203B41FA5}">
                      <a16:colId xmlns:a16="http://schemas.microsoft.com/office/drawing/2014/main" val="714187758"/>
                    </a:ext>
                  </a:extLst>
                </a:gridCol>
                <a:gridCol w="1471708">
                  <a:extLst>
                    <a:ext uri="{9D8B030D-6E8A-4147-A177-3AD203B41FA5}">
                      <a16:colId xmlns:a16="http://schemas.microsoft.com/office/drawing/2014/main" val="3595457375"/>
                    </a:ext>
                  </a:extLst>
                </a:gridCol>
                <a:gridCol w="1029379">
                  <a:extLst>
                    <a:ext uri="{9D8B030D-6E8A-4147-A177-3AD203B41FA5}">
                      <a16:colId xmlns:a16="http://schemas.microsoft.com/office/drawing/2014/main" val="4169027277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Coil design</a:t>
                      </a: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600" b="1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SMC MQXF</a:t>
                      </a: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600" b="1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SMC-H</a:t>
                      </a:r>
                      <a:endParaRPr lang="en-GB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25492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Number of turns (Nb-Ti/Nb</a:t>
                      </a:r>
                      <a:r>
                        <a:rPr lang="en-US" sz="15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40"/>
                        </a:lnSpc>
                        <a:spcBef>
                          <a:spcPts val="170"/>
                        </a:spcBef>
                        <a:buNone/>
                      </a:pPr>
                      <a:r>
                        <a:rPr lang="en-US" sz="15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 / 16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3800004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</a:t>
                      </a:r>
                      <a:r>
                        <a:rPr lang="en-US" sz="1500" spc="-1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 insulated cable surface 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(mm</a:t>
                      </a:r>
                      <a:r>
                        <a:rPr lang="en-US" sz="1500" spc="-1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3 564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1 725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826778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Nb-Ti insulated cable surface 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(mm</a:t>
                      </a:r>
                      <a:r>
                        <a:rPr lang="en-US" sz="1500" spc="-1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5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1 714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319155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</a:t>
                      </a:r>
                      <a:r>
                        <a:rPr lang="en-US" sz="15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 ratio to SMC MQXF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(%)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642032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Operational parameters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1826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1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current on Nb</a:t>
                      </a:r>
                      <a:r>
                        <a:rPr lang="en-US" sz="15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81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(kA)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1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18.9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15"/>
                        </a:lnSpc>
                        <a:buNone/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18.9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05928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field on Nb</a:t>
                      </a:r>
                      <a:r>
                        <a:rPr lang="en-US" sz="15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Sn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(T)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14.0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820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14.0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6692454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7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current on Nb-Ti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7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(kA)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7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7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17.0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4175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field on Nb-Ti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ctr">
                        <a:lnSpc>
                          <a:spcPts val="795"/>
                        </a:lnSpc>
                        <a:buNone/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(T)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147955" algn="r">
                        <a:lnSpc>
                          <a:spcPts val="795"/>
                        </a:lnSpc>
                        <a:buNone/>
                      </a:pPr>
                      <a:r>
                        <a:rPr lang="en-US" sz="15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8.1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125507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8D0AB3C6-CA5A-B29E-23D4-B3FF3B2422A2}"/>
              </a:ext>
            </a:extLst>
          </p:cNvPr>
          <p:cNvGrpSpPr/>
          <p:nvPr/>
        </p:nvGrpSpPr>
        <p:grpSpPr>
          <a:xfrm>
            <a:off x="27558822" y="16923233"/>
            <a:ext cx="1730700" cy="369332"/>
            <a:chOff x="27558822" y="16923233"/>
            <a:chExt cx="1730700" cy="369332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CF5A8C4-C947-DF04-A344-26D9892D1394}"/>
                </a:ext>
              </a:extLst>
            </p:cNvPr>
            <p:cNvSpPr txBox="1"/>
            <p:nvPr/>
          </p:nvSpPr>
          <p:spPr>
            <a:xfrm>
              <a:off x="27558822" y="16923233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  <a:endParaRPr lang="en-GB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776AE0A-7B99-89DD-99CD-8D1A4E373D60}"/>
                </a:ext>
              </a:extLst>
            </p:cNvPr>
            <p:cNvSpPr txBox="1"/>
            <p:nvPr/>
          </p:nvSpPr>
          <p:spPr>
            <a:xfrm>
              <a:off x="28598307" y="16923233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Nb-Ti</a:t>
              </a:r>
              <a:endParaRPr lang="en-GB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28D6F05-6A6A-7E55-FDAC-C61961642B5D}"/>
              </a:ext>
            </a:extLst>
          </p:cNvPr>
          <p:cNvGrpSpPr/>
          <p:nvPr/>
        </p:nvGrpSpPr>
        <p:grpSpPr>
          <a:xfrm>
            <a:off x="27659061" y="13438797"/>
            <a:ext cx="1768800" cy="369332"/>
            <a:chOff x="27492147" y="16923233"/>
            <a:chExt cx="1768800" cy="36933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42EC31C-1E6F-1527-48E2-0FC5D9D8BFD3}"/>
                </a:ext>
              </a:extLst>
            </p:cNvPr>
            <p:cNvSpPr txBox="1"/>
            <p:nvPr/>
          </p:nvSpPr>
          <p:spPr>
            <a:xfrm>
              <a:off x="27492147" y="16923233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32F6867-A798-6DCA-F52A-ABF14169A80B}"/>
                </a:ext>
              </a:extLst>
            </p:cNvPr>
            <p:cNvSpPr txBox="1"/>
            <p:nvPr/>
          </p:nvSpPr>
          <p:spPr>
            <a:xfrm>
              <a:off x="28569732" y="16923233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Nb-Ti</a:t>
              </a:r>
              <a:endParaRPr lang="en-GB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75FA9B1-F6FC-7786-1092-993A0E5C2D2C}"/>
              </a:ext>
            </a:extLst>
          </p:cNvPr>
          <p:cNvGrpSpPr/>
          <p:nvPr/>
        </p:nvGrpSpPr>
        <p:grpSpPr>
          <a:xfrm>
            <a:off x="27619600" y="20734760"/>
            <a:ext cx="1455382" cy="386169"/>
            <a:chOff x="27786515" y="16923233"/>
            <a:chExt cx="1455382" cy="38616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CF164F0-E135-C3F1-EC4B-554AD9A715C4}"/>
                </a:ext>
              </a:extLst>
            </p:cNvPr>
            <p:cNvSpPr txBox="1"/>
            <p:nvPr/>
          </p:nvSpPr>
          <p:spPr>
            <a:xfrm>
              <a:off x="27786515" y="16940070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  <a:endParaRPr lang="en-GB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0C547BF-6425-1BE1-2FB5-F3DBDA1EBEE3}"/>
                </a:ext>
              </a:extLst>
            </p:cNvPr>
            <p:cNvSpPr txBox="1"/>
            <p:nvPr/>
          </p:nvSpPr>
          <p:spPr>
            <a:xfrm>
              <a:off x="28550682" y="16923233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Nb-Ti</a:t>
              </a:r>
              <a:endParaRPr lang="en-GB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B3AEECE-471F-0024-F931-7A0DEBA219DB}"/>
              </a:ext>
            </a:extLst>
          </p:cNvPr>
          <p:cNvGrpSpPr/>
          <p:nvPr/>
        </p:nvGrpSpPr>
        <p:grpSpPr>
          <a:xfrm>
            <a:off x="27551112" y="24843818"/>
            <a:ext cx="1692600" cy="369332"/>
            <a:chOff x="27587397" y="16923233"/>
            <a:chExt cx="1692600" cy="36933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145D841-1F67-C96F-8C11-42FB77E7518B}"/>
                </a:ext>
              </a:extLst>
            </p:cNvPr>
            <p:cNvSpPr txBox="1"/>
            <p:nvPr/>
          </p:nvSpPr>
          <p:spPr>
            <a:xfrm>
              <a:off x="27587397" y="16923233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9FAEBAF-125E-9CC5-DF72-3C3033E5B5F8}"/>
                </a:ext>
              </a:extLst>
            </p:cNvPr>
            <p:cNvSpPr txBox="1"/>
            <p:nvPr/>
          </p:nvSpPr>
          <p:spPr>
            <a:xfrm>
              <a:off x="28588782" y="16923233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Nb-Ti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535921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20942</TotalTime>
  <Words>2019</Words>
  <Application>Microsoft Office PowerPoint</Application>
  <PresentationFormat>Custom</PresentationFormat>
  <Paragraphs>406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Book Antiqua</vt:lpstr>
      <vt:lpstr>Calibri</vt:lpstr>
      <vt:lpstr>Calibri Light</vt:lpstr>
      <vt:lpstr>Georgia</vt:lpstr>
      <vt:lpstr>Times New Roman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Ferradas Troitino</dc:creator>
  <cp:lastModifiedBy>Ariel Haziot</cp:lastModifiedBy>
  <cp:revision>499</cp:revision>
  <cp:lastPrinted>2025-06-25T09:50:24Z</cp:lastPrinted>
  <dcterms:created xsi:type="dcterms:W3CDTF">2018-10-23T11:05:26Z</dcterms:created>
  <dcterms:modified xsi:type="dcterms:W3CDTF">2025-10-13T08:35:55Z</dcterms:modified>
</cp:coreProperties>
</file>