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6922" r:id="rId1"/>
  </p:sldMasterIdLst>
  <p:notesMasterIdLst>
    <p:notesMasterId r:id="rId43"/>
  </p:notesMasterIdLst>
  <p:handoutMasterIdLst>
    <p:handoutMasterId r:id="rId44"/>
  </p:handoutMasterIdLst>
  <p:sldIdLst>
    <p:sldId id="1375" r:id="rId2"/>
    <p:sldId id="1691" r:id="rId3"/>
    <p:sldId id="1690" r:id="rId4"/>
    <p:sldId id="1724" r:id="rId5"/>
    <p:sldId id="1721" r:id="rId6"/>
    <p:sldId id="1720" r:id="rId7"/>
    <p:sldId id="1733" r:id="rId8"/>
    <p:sldId id="1731" r:id="rId9"/>
    <p:sldId id="1732" r:id="rId10"/>
    <p:sldId id="1736" r:id="rId11"/>
    <p:sldId id="1726" r:id="rId12"/>
    <p:sldId id="1725" r:id="rId13"/>
    <p:sldId id="1730" r:id="rId14"/>
    <p:sldId id="1727" r:id="rId15"/>
    <p:sldId id="1729" r:id="rId16"/>
    <p:sldId id="1748" r:id="rId17"/>
    <p:sldId id="1738" r:id="rId18"/>
    <p:sldId id="1718" r:id="rId19"/>
    <p:sldId id="1743" r:id="rId20"/>
    <p:sldId id="1735" r:id="rId21"/>
    <p:sldId id="1734" r:id="rId22"/>
    <p:sldId id="1740" r:id="rId23"/>
    <p:sldId id="1741" r:id="rId24"/>
    <p:sldId id="1742" r:id="rId25"/>
    <p:sldId id="1744" r:id="rId26"/>
    <p:sldId id="1737" r:id="rId27"/>
    <p:sldId id="1746" r:id="rId28"/>
    <p:sldId id="1749" r:id="rId29"/>
    <p:sldId id="1750" r:id="rId30"/>
    <p:sldId id="1756" r:id="rId31"/>
    <p:sldId id="1758" r:id="rId32"/>
    <p:sldId id="1754" r:id="rId33"/>
    <p:sldId id="1759" r:id="rId34"/>
    <p:sldId id="1751" r:id="rId35"/>
    <p:sldId id="1752" r:id="rId36"/>
    <p:sldId id="1753" r:id="rId37"/>
    <p:sldId id="1760" r:id="rId38"/>
    <p:sldId id="1757" r:id="rId39"/>
    <p:sldId id="1739" r:id="rId40"/>
    <p:sldId id="1755" r:id="rId41"/>
    <p:sldId id="1728" r:id="rId42"/>
  </p:sldIdLst>
  <p:sldSz cx="12192000" cy="6858000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7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008E40"/>
    <a:srgbClr val="FF6600"/>
    <a:srgbClr val="D60093"/>
    <a:srgbClr val="0000FF"/>
    <a:srgbClr val="99FF99"/>
    <a:srgbClr val="FFCC99"/>
    <a:srgbClr val="99FFCC"/>
    <a:srgbClr val="CCFFFF"/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31" autoAdjust="0"/>
    <p:restoredTop sz="85169" autoAdjust="0"/>
  </p:normalViewPr>
  <p:slideViewPr>
    <p:cSldViewPr>
      <p:cViewPr varScale="1">
        <p:scale>
          <a:sx n="77" d="100"/>
          <a:sy n="77" d="100"/>
        </p:scale>
        <p:origin x="1140" y="84"/>
      </p:cViewPr>
      <p:guideLst>
        <p:guide orient="horz" pos="1872"/>
        <p:guide pos="3840"/>
      </p:guideLst>
    </p:cSldViewPr>
  </p:slideViewPr>
  <p:outlineViewPr>
    <p:cViewPr>
      <p:scale>
        <a:sx n="33" d="100"/>
        <a:sy n="33" d="100"/>
      </p:scale>
      <p:origin x="0" y="-9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1998" y="60"/>
      </p:cViewPr>
      <p:guideLst>
        <p:guide orient="horz" pos="3127"/>
        <p:guide pos="2141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r">
              <a:defRPr sz="1200"/>
            </a:lvl1pPr>
          </a:lstStyle>
          <a:p>
            <a:pPr>
              <a:defRPr/>
            </a:pPr>
            <a:fld id="{ABECBBEE-CC39-4EB5-A334-46298068CD79}" type="datetimeFigureOut">
              <a:rPr lang="en-US"/>
              <a:pPr>
                <a:defRPr/>
              </a:pPr>
              <a:t>10/16/2025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r">
              <a:defRPr sz="1200"/>
            </a:lvl1pPr>
          </a:lstStyle>
          <a:p>
            <a:pPr>
              <a:defRPr/>
            </a:pPr>
            <a:fld id="{F3C50950-8DCE-4BA3-8E21-65C741DFAB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3556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65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8900" y="742950"/>
            <a:ext cx="6619875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84494633-67A9-4E43-ACD1-7A0FAA47A1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901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4494633-67A9-4E43-ACD1-7A0FAA47A10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0052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4494633-67A9-4E43-ACD1-7A0FAA47A108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1118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FBBFE1-365C-C4A3-B808-5A6536E5F8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D42B601-B95F-CD6A-0B98-8FD1CB71073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935EA98-D8CE-D416-CD6E-BE1172045E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6EA45B-73F8-2FD8-AE15-356F938F8C3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4494633-67A9-4E43-ACD1-7A0FAA47A108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112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16481" y="260648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1818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6561739" cy="714265"/>
          </a:xfrm>
        </p:spPr>
        <p:txBody>
          <a:bodyPr lIns="108000"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Espace réservé du texte 29"/>
          <p:cNvSpPr>
            <a:spLocks noGrp="1"/>
          </p:cNvSpPr>
          <p:nvPr>
            <p:ph idx="1"/>
          </p:nvPr>
        </p:nvSpPr>
        <p:spPr>
          <a:xfrm>
            <a:off x="599403" y="1201510"/>
            <a:ext cx="11055019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269245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6216094" cy="714265"/>
          </a:xfrm>
        </p:spPr>
        <p:txBody>
          <a:bodyPr lIns="108000"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Espace réservé du texte 29"/>
          <p:cNvSpPr>
            <a:spLocks noGrp="1"/>
          </p:cNvSpPr>
          <p:nvPr>
            <p:ph idx="1"/>
          </p:nvPr>
        </p:nvSpPr>
        <p:spPr>
          <a:xfrm>
            <a:off x="609601" y="1258119"/>
            <a:ext cx="11055019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461841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6216094" cy="71426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5310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74638"/>
            <a:ext cx="5640020" cy="714265"/>
          </a:xfrm>
          <a:prstGeom prst="rect">
            <a:avLst/>
          </a:prstGeom>
          <a:solidFill>
            <a:schemeClr val="bg1"/>
          </a:solidFill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 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1" y="1258119"/>
            <a:ext cx="11055019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7" name="Image 4" descr="bande-01.eps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963730"/>
            <a:ext cx="12192000" cy="901135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/>
        </p:nvSpPr>
        <p:spPr>
          <a:xfrm>
            <a:off x="9144000" y="633730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628D0A3-5C9A-4901-9C42-FBE507C34AF3}" type="slidenum">
              <a:rPr lang="en-GB" sz="1200" smtClean="0">
                <a:solidFill>
                  <a:srgbClr val="FFFFFF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sz="1200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988135" y="6242864"/>
            <a:ext cx="93404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srgbClr val="FFFFFF"/>
                </a:solidFill>
                <a:latin typeface="Arial"/>
              </a:rPr>
              <a:t>Resonant depolarization at </a:t>
            </a:r>
            <a:r>
              <a:rPr lang="en-GB" sz="1400" dirty="0" err="1">
                <a:solidFill>
                  <a:srgbClr val="FFFFFF"/>
                </a:solidFill>
                <a:latin typeface="Arial"/>
              </a:rPr>
              <a:t>FCCee</a:t>
            </a:r>
            <a:r>
              <a:rPr lang="en-GB" sz="1400" dirty="0">
                <a:solidFill>
                  <a:srgbClr val="FFFFFF"/>
                </a:solidFill>
                <a:latin typeface="Arial"/>
              </a:rPr>
              <a:t> – October 2025</a:t>
            </a:r>
          </a:p>
        </p:txBody>
      </p:sp>
    </p:spTree>
    <p:extLst>
      <p:ext uri="{BB962C8B-B14F-4D97-AF65-F5344CB8AC3E}">
        <p14:creationId xmlns:p14="http://schemas.microsoft.com/office/powerpoint/2010/main" val="401448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924" r:id="rId1"/>
    <p:sldLayoutId id="2147486928" r:id="rId2"/>
    <p:sldLayoutId id="2147486929" r:id="rId3"/>
    <p:sldLayoutId id="2147486927" r:id="rId4"/>
  </p:sldLayoutIdLst>
  <p:hf sldNum="0" hdr="0" ftr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rgbClr val="0214BE"/>
          </a:solidFill>
          <a:latin typeface="+mj-lt"/>
          <a:ea typeface="+mj-ea"/>
          <a:cs typeface="+mj-cs"/>
        </a:defRPr>
      </a:lvl1pPr>
    </p:titleStyle>
    <p:bodyStyle>
      <a:lvl1pPr marL="354013" indent="-317500" algn="l" rtl="0" eaLnBrk="1" latinLnBrk="0" hangingPunct="1">
        <a:spcBef>
          <a:spcPct val="20000"/>
        </a:spcBef>
        <a:buClr>
          <a:schemeClr val="tx1"/>
        </a:buClr>
        <a:buSzPct val="75000"/>
        <a:buFont typeface="Lucida Grande"/>
        <a:buChar char="►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20725" indent="-366713" algn="l" rtl="0" eaLnBrk="1" latinLnBrk="0" hangingPunct="1">
        <a:spcBef>
          <a:spcPct val="20000"/>
        </a:spcBef>
        <a:buClr>
          <a:schemeClr val="accent2"/>
        </a:buClr>
        <a:buSzPct val="75000"/>
        <a:buFont typeface="Lucida Grande"/>
        <a:buChar char="►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1"/>
        </a:buClr>
        <a:buSzPct val="75000"/>
        <a:buFont typeface="Lucida Grande"/>
        <a:buChar char="►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pn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4.png"/><Relationship Id="rId5" Type="http://schemas.openxmlformats.org/officeDocument/2006/relationships/hyperlink" Target="https://inspirehep.net/literature/408351" TargetMode="External"/><Relationship Id="rId4" Type="http://schemas.openxmlformats.org/officeDocument/2006/relationships/image" Target="../media/image4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hyperlink" Target="https://inspirehep.net/literature/408351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9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16190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63F1F1-2B5C-E392-C179-D8E3BE85BA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D578246-4BA0-6D5B-22D9-5A1FC8A582BE}"/>
              </a:ext>
            </a:extLst>
          </p:cNvPr>
          <p:cNvSpPr txBox="1"/>
          <p:nvPr/>
        </p:nvSpPr>
        <p:spPr>
          <a:xfrm>
            <a:off x="1919536" y="1304764"/>
            <a:ext cx="6596678" cy="3231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2400"/>
              </a:spcBef>
            </a:pPr>
            <a:r>
              <a:rPr lang="en-US" sz="3600" b="1" dirty="0">
                <a:solidFill>
                  <a:schemeClr val="tx1">
                    <a:alpha val="50000"/>
                  </a:schemeClr>
                </a:solidFill>
                <a:latin typeface="+mj-lt"/>
              </a:rPr>
              <a:t>RDP kicker bump for FCC</a:t>
            </a:r>
          </a:p>
          <a:p>
            <a:pPr>
              <a:spcBef>
                <a:spcPts val="2400"/>
              </a:spcBef>
            </a:pPr>
            <a:r>
              <a:rPr lang="en-US" sz="3600" b="1" dirty="0">
                <a:latin typeface="+mj-lt"/>
              </a:rPr>
              <a:t>RDP tracking</a:t>
            </a:r>
          </a:p>
          <a:p>
            <a:pPr>
              <a:spcBef>
                <a:spcPts val="2400"/>
              </a:spcBef>
            </a:pPr>
            <a:r>
              <a:rPr lang="en-US" sz="3600" b="1" dirty="0">
                <a:solidFill>
                  <a:schemeClr val="tx1">
                    <a:alpha val="50000"/>
                  </a:schemeClr>
                </a:solidFill>
                <a:latin typeface="+mj-lt"/>
              </a:rPr>
              <a:t>Horizontal polarization decay</a:t>
            </a:r>
          </a:p>
          <a:p>
            <a:pPr>
              <a:spcBef>
                <a:spcPts val="2400"/>
              </a:spcBef>
            </a:pPr>
            <a:r>
              <a:rPr lang="en-GB" sz="3600" b="1" dirty="0">
                <a:solidFill>
                  <a:schemeClr val="tx1">
                    <a:alpha val="50000"/>
                  </a:schemeClr>
                </a:solidFill>
                <a:latin typeface="+mj-lt"/>
              </a:rPr>
              <a:t>Spin tune estimates in Xsuite</a:t>
            </a:r>
          </a:p>
        </p:txBody>
      </p:sp>
    </p:spTree>
    <p:extLst>
      <p:ext uri="{BB962C8B-B14F-4D97-AF65-F5344CB8AC3E}">
        <p14:creationId xmlns:p14="http://schemas.microsoft.com/office/powerpoint/2010/main" val="11569476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5A17A9-1271-4289-1FA5-64EE185BB0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F79FEAE3-2B09-D0C7-79BB-24BE3B8134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8028" y="2402287"/>
            <a:ext cx="5649113" cy="367716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7953A13-3261-45BE-E440-72330CB046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870" y="2430471"/>
            <a:ext cx="5538077" cy="359081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E677D0A-EC97-3D77-9A55-17B334C7A3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GHC - LCC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46610A-6C69-538E-6AFE-9C52A8ECB5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988250"/>
            <a:ext cx="11055019" cy="1324626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1800" dirty="0"/>
              <a:t>Conditions: </a:t>
            </a:r>
            <a:r>
              <a:rPr lang="en-US" sz="1800" b="1" dirty="0"/>
              <a:t>single particle</a:t>
            </a:r>
            <a:r>
              <a:rPr lang="en-US" sz="1800" dirty="0"/>
              <a:t> on CO, </a:t>
            </a:r>
            <a:r>
              <a:rPr lang="en-US" sz="1800" b="1" dirty="0"/>
              <a:t>no quantum excitation</a:t>
            </a:r>
            <a:r>
              <a:rPr lang="en-US" sz="1800" dirty="0"/>
              <a:t>.</a:t>
            </a:r>
          </a:p>
          <a:p>
            <a:pPr lvl="1"/>
            <a:r>
              <a:rPr lang="en-US" sz="1600" dirty="0"/>
              <a:t>Kicker bump with nominal kick = 10 urad, scan </a:t>
            </a:r>
            <a:r>
              <a:rPr lang="en-US" sz="1600" dirty="0" err="1">
                <a:latin typeface="Symbol" panose="05050102010706020507" pitchFamily="18" charset="2"/>
              </a:rPr>
              <a:t>Dn</a:t>
            </a:r>
            <a:r>
              <a:rPr lang="en-US" sz="1600" baseline="-25000" dirty="0" err="1">
                <a:latin typeface="Symbol" panose="05050102010706020507" pitchFamily="18" charset="2"/>
              </a:rPr>
              <a:t>o</a:t>
            </a:r>
            <a:r>
              <a:rPr lang="en-US" sz="1600" dirty="0"/>
              <a:t> = </a:t>
            </a:r>
            <a:r>
              <a:rPr lang="en-US" sz="1600" b="1" dirty="0"/>
              <a:t>0.002</a:t>
            </a:r>
            <a:r>
              <a:rPr lang="en-US" sz="1600" dirty="0"/>
              <a:t> over </a:t>
            </a:r>
            <a:r>
              <a:rPr lang="en-US" sz="1600" b="1" dirty="0"/>
              <a:t>75’000</a:t>
            </a:r>
            <a:r>
              <a:rPr lang="en-US" sz="1600" dirty="0"/>
              <a:t> turns.</a:t>
            </a:r>
          </a:p>
          <a:p>
            <a:pPr marL="36513" indent="0">
              <a:buNone/>
            </a:pPr>
            <a:r>
              <a:rPr lang="en-GB" sz="1800" dirty="0">
                <a:sym typeface="Wingdings" panose="05000000000000000000" pitchFamily="2" charset="2"/>
              </a:rPr>
              <a:t>Note the </a:t>
            </a:r>
            <a:r>
              <a:rPr lang="en-GB" sz="1800" b="1" dirty="0">
                <a:solidFill>
                  <a:srgbClr val="FF6600"/>
                </a:solidFill>
                <a:sym typeface="Wingdings" panose="05000000000000000000" pitchFamily="2" charset="2"/>
              </a:rPr>
              <a:t>shift of the resonance </a:t>
            </a:r>
            <a:r>
              <a:rPr lang="en-GB" sz="1800" b="1" dirty="0" err="1">
                <a:solidFill>
                  <a:srgbClr val="FF6600"/>
                </a:solidFill>
                <a:sym typeface="Wingdings" panose="05000000000000000000" pitchFamily="2" charset="2"/>
              </a:rPr>
              <a:t>wrt</a:t>
            </a:r>
            <a:r>
              <a:rPr lang="en-GB" sz="1800" b="1" dirty="0">
                <a:solidFill>
                  <a:srgbClr val="FF6600"/>
                </a:solidFill>
                <a:sym typeface="Wingdings" panose="05000000000000000000" pitchFamily="2" charset="2"/>
              </a:rPr>
              <a:t> </a:t>
            </a:r>
            <a:r>
              <a:rPr lang="en-GB" sz="1800" b="1" dirty="0">
                <a:solidFill>
                  <a:srgbClr val="FF66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n</a:t>
            </a:r>
            <a:r>
              <a:rPr lang="en-GB" sz="1800" b="1" baseline="-25000" dirty="0">
                <a:solidFill>
                  <a:srgbClr val="FF66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0</a:t>
            </a:r>
            <a:r>
              <a:rPr lang="en-GB" sz="1800" b="1" dirty="0">
                <a:solidFill>
                  <a:srgbClr val="FF6600"/>
                </a:solidFill>
                <a:sym typeface="Wingdings" panose="05000000000000000000" pitchFamily="2" charset="2"/>
              </a:rPr>
              <a:t> = 0.45</a:t>
            </a:r>
            <a:r>
              <a:rPr lang="en-GB" sz="1800" dirty="0">
                <a:sym typeface="Wingdings" panose="05000000000000000000" pitchFamily="2" charset="2"/>
              </a:rPr>
              <a:t>, the nominal spin tune without radiation !</a:t>
            </a:r>
          </a:p>
          <a:p>
            <a:pPr marL="36513" indent="0">
              <a:buNone/>
            </a:pPr>
            <a:r>
              <a:rPr lang="en-GB" sz="1800" b="1" dirty="0">
                <a:solidFill>
                  <a:srgbClr val="008E40"/>
                </a:solidFill>
                <a:sym typeface="Wingdings" panose="05000000000000000000" pitchFamily="2" charset="2"/>
              </a:rPr>
              <a:t>GHC-LCC are equivalent </a:t>
            </a:r>
            <a:r>
              <a:rPr lang="en-GB" sz="1800" dirty="0">
                <a:sym typeface="Wingdings" panose="05000000000000000000" pitchFamily="2" charset="2"/>
              </a:rPr>
              <a:t>(as expected).</a:t>
            </a:r>
            <a:endParaRPr lang="en-GB" sz="1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EC72681-EAFB-680F-D580-850F8EF5F372}"/>
              </a:ext>
            </a:extLst>
          </p:cNvPr>
          <p:cNvSpPr txBox="1"/>
          <p:nvPr/>
        </p:nvSpPr>
        <p:spPr>
          <a:xfrm>
            <a:off x="10950963" y="2503722"/>
            <a:ext cx="7136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+mj-lt"/>
              </a:rPr>
              <a:t>LCC</a:t>
            </a:r>
            <a:endParaRPr lang="en-GB" sz="20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5814B89-327C-4F0A-402F-2F2136939E0C}"/>
              </a:ext>
            </a:extLst>
          </p:cNvPr>
          <p:cNvSpPr txBox="1"/>
          <p:nvPr/>
        </p:nvSpPr>
        <p:spPr>
          <a:xfrm>
            <a:off x="4898583" y="2600908"/>
            <a:ext cx="7553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+mj-lt"/>
              </a:rPr>
              <a:t>GHC</a:t>
            </a:r>
            <a:endParaRPr lang="en-GB" sz="20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D491BB6-F70E-7625-9835-5D0BA7B08A68}"/>
              </a:ext>
            </a:extLst>
          </p:cNvPr>
          <p:cNvSpPr txBox="1"/>
          <p:nvPr/>
        </p:nvSpPr>
        <p:spPr>
          <a:xfrm>
            <a:off x="3397776" y="2672999"/>
            <a:ext cx="11797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008E40"/>
                </a:solidFill>
                <a:latin typeface="+mn-lt"/>
              </a:rPr>
              <a:t>Xsuite </a:t>
            </a:r>
            <a:r>
              <a:rPr lang="en-US" sz="1200" b="1" dirty="0">
                <a:solidFill>
                  <a:srgbClr val="008E40"/>
                </a:solidFill>
                <a:latin typeface="Symbol" panose="05050102010706020507" pitchFamily="18" charset="2"/>
              </a:rPr>
              <a:t>n</a:t>
            </a:r>
            <a:r>
              <a:rPr lang="en-US" sz="1200" b="1" baseline="-25000" dirty="0">
                <a:solidFill>
                  <a:srgbClr val="008E40"/>
                </a:solidFill>
                <a:latin typeface="+mn-lt"/>
              </a:rPr>
              <a:t>0</a:t>
            </a:r>
            <a:r>
              <a:rPr lang="en-US" sz="1200" b="1" dirty="0">
                <a:solidFill>
                  <a:srgbClr val="008E40"/>
                </a:solidFill>
                <a:latin typeface="+mn-lt"/>
              </a:rPr>
              <a:t> value</a:t>
            </a:r>
            <a:endParaRPr lang="en-GB" sz="1200" b="1" dirty="0">
              <a:solidFill>
                <a:srgbClr val="008E40"/>
              </a:solidFill>
              <a:latin typeface="+mn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2CC414B-117C-89D0-4F2B-7FC354790A72}"/>
              </a:ext>
            </a:extLst>
          </p:cNvPr>
          <p:cNvSpPr txBox="1"/>
          <p:nvPr/>
        </p:nvSpPr>
        <p:spPr>
          <a:xfrm>
            <a:off x="9309750" y="2531566"/>
            <a:ext cx="11797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008E40"/>
                </a:solidFill>
                <a:latin typeface="+mn-lt"/>
              </a:rPr>
              <a:t>Xsuite </a:t>
            </a:r>
            <a:r>
              <a:rPr lang="en-US" sz="1200" b="1" dirty="0">
                <a:solidFill>
                  <a:srgbClr val="008E40"/>
                </a:solidFill>
                <a:latin typeface="Symbol" panose="05050102010706020507" pitchFamily="18" charset="2"/>
              </a:rPr>
              <a:t>n</a:t>
            </a:r>
            <a:r>
              <a:rPr lang="en-US" sz="1200" b="1" baseline="-25000" dirty="0">
                <a:solidFill>
                  <a:srgbClr val="008E40"/>
                </a:solidFill>
                <a:latin typeface="+mn-lt"/>
              </a:rPr>
              <a:t>o</a:t>
            </a:r>
            <a:r>
              <a:rPr lang="en-US" sz="1200" b="1" dirty="0">
                <a:solidFill>
                  <a:srgbClr val="008E40"/>
                </a:solidFill>
                <a:latin typeface="+mn-lt"/>
              </a:rPr>
              <a:t> value</a:t>
            </a:r>
            <a:endParaRPr lang="en-GB" sz="1200" b="1" dirty="0">
              <a:solidFill>
                <a:srgbClr val="008E4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931365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7004BC6-5E57-7D09-A6C6-E757C36154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7020" y="2375918"/>
            <a:ext cx="5689300" cy="371992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DFEDCAE-AD55-C0B3-2713-1AB41C5D8B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368" y="2405839"/>
            <a:ext cx="5535010" cy="369000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6BA8A71-C78B-FA00-46B4-B44053F1BE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7286599" cy="714265"/>
          </a:xfrm>
        </p:spPr>
        <p:txBody>
          <a:bodyPr>
            <a:normAutofit/>
          </a:bodyPr>
          <a:lstStyle/>
          <a:p>
            <a:r>
              <a:rPr lang="en-US" dirty="0"/>
              <a:t>Comparison GHC – LCC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EEDCCF-298A-2484-FF89-ACB48BAD66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988250"/>
            <a:ext cx="11055019" cy="1108602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1800" dirty="0"/>
              <a:t>Conditions: 50 particles, </a:t>
            </a:r>
            <a:r>
              <a:rPr lang="en-US" sz="1800" b="1" dirty="0"/>
              <a:t>quantum excitation on</a:t>
            </a:r>
            <a:r>
              <a:rPr lang="en-US" sz="1800" dirty="0"/>
              <a:t>.</a:t>
            </a:r>
          </a:p>
          <a:p>
            <a:pPr lvl="1"/>
            <a:r>
              <a:rPr lang="en-US" sz="1600" dirty="0"/>
              <a:t>Kicker bump with nominal kick = 10 urad, scan </a:t>
            </a:r>
            <a:r>
              <a:rPr lang="en-US" sz="1600" dirty="0">
                <a:latin typeface="Symbol" panose="05050102010706020507" pitchFamily="18" charset="2"/>
              </a:rPr>
              <a:t>Dn</a:t>
            </a:r>
            <a:r>
              <a:rPr lang="en-US" sz="1600" baseline="-25000" dirty="0">
                <a:latin typeface="Symbol" panose="05050102010706020507" pitchFamily="18" charset="2"/>
              </a:rPr>
              <a:t>0</a:t>
            </a:r>
            <a:r>
              <a:rPr lang="en-US" sz="1600" dirty="0"/>
              <a:t> = </a:t>
            </a:r>
            <a:r>
              <a:rPr lang="en-US" sz="1600" b="1" dirty="0"/>
              <a:t>0.002</a:t>
            </a:r>
            <a:r>
              <a:rPr lang="en-US" sz="1600" dirty="0"/>
              <a:t> over </a:t>
            </a:r>
            <a:r>
              <a:rPr lang="en-US" sz="1600" b="1" dirty="0"/>
              <a:t>75’000</a:t>
            </a:r>
            <a:r>
              <a:rPr lang="en-US" sz="1600" dirty="0"/>
              <a:t> turns.</a:t>
            </a:r>
          </a:p>
          <a:p>
            <a:pPr marL="36513" indent="0">
              <a:buNone/>
            </a:pPr>
            <a:r>
              <a:rPr lang="en-GB" sz="1800" b="1" dirty="0">
                <a:solidFill>
                  <a:srgbClr val="008E40"/>
                </a:solidFill>
                <a:sym typeface="Wingdings" panose="05000000000000000000" pitchFamily="2" charset="2"/>
              </a:rPr>
              <a:t>GHC-LCC are ~ equivalent</a:t>
            </a:r>
            <a:r>
              <a:rPr lang="en-GB" sz="1800" dirty="0">
                <a:sym typeface="Wingdings" panose="05000000000000000000" pitchFamily="2" charset="2"/>
              </a:rPr>
              <a:t>. LCC a little bit cleaner?</a:t>
            </a:r>
            <a:endParaRPr lang="en-GB" sz="1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64A9E5A-3BEC-E2F9-E92B-6986569F5108}"/>
              </a:ext>
            </a:extLst>
          </p:cNvPr>
          <p:cNvSpPr txBox="1"/>
          <p:nvPr/>
        </p:nvSpPr>
        <p:spPr>
          <a:xfrm>
            <a:off x="10950963" y="2503722"/>
            <a:ext cx="7136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+mj-lt"/>
              </a:rPr>
              <a:t>LCC</a:t>
            </a:r>
            <a:endParaRPr lang="en-GB" sz="20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D2D402F-A5AB-11A9-8DE0-A212509620BE}"/>
              </a:ext>
            </a:extLst>
          </p:cNvPr>
          <p:cNvSpPr txBox="1"/>
          <p:nvPr/>
        </p:nvSpPr>
        <p:spPr>
          <a:xfrm>
            <a:off x="4952727" y="2531566"/>
            <a:ext cx="7553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+mj-lt"/>
              </a:rPr>
              <a:t>GHC</a:t>
            </a:r>
            <a:endParaRPr lang="en-GB" sz="20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C6688E-0434-54F9-CFB4-3AE8AD82A80E}"/>
              </a:ext>
            </a:extLst>
          </p:cNvPr>
          <p:cNvSpPr txBox="1"/>
          <p:nvPr/>
        </p:nvSpPr>
        <p:spPr>
          <a:xfrm>
            <a:off x="3260518" y="2641929"/>
            <a:ext cx="11797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008E40"/>
                </a:solidFill>
                <a:latin typeface="+mn-lt"/>
              </a:rPr>
              <a:t>Xsuite </a:t>
            </a:r>
            <a:r>
              <a:rPr lang="en-US" sz="1200" b="1" dirty="0">
                <a:solidFill>
                  <a:srgbClr val="008E40"/>
                </a:solidFill>
                <a:latin typeface="Symbol" panose="05050102010706020507" pitchFamily="18" charset="2"/>
              </a:rPr>
              <a:t>n</a:t>
            </a:r>
            <a:r>
              <a:rPr lang="en-US" sz="1200" b="1" baseline="-25000" dirty="0">
                <a:solidFill>
                  <a:srgbClr val="008E40"/>
                </a:solidFill>
                <a:latin typeface="+mn-lt"/>
              </a:rPr>
              <a:t>0</a:t>
            </a:r>
            <a:r>
              <a:rPr lang="en-US" sz="1200" b="1" dirty="0">
                <a:solidFill>
                  <a:srgbClr val="008E40"/>
                </a:solidFill>
                <a:latin typeface="+mn-lt"/>
              </a:rPr>
              <a:t> value</a:t>
            </a:r>
            <a:endParaRPr lang="en-GB" sz="1200" b="1" dirty="0">
              <a:solidFill>
                <a:srgbClr val="008E40"/>
              </a:solidFill>
              <a:latin typeface="+mn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F2374B-CC7F-DC7C-31EF-848CF2B3EC4B}"/>
              </a:ext>
            </a:extLst>
          </p:cNvPr>
          <p:cNvSpPr txBox="1"/>
          <p:nvPr/>
        </p:nvSpPr>
        <p:spPr>
          <a:xfrm>
            <a:off x="9309750" y="2531566"/>
            <a:ext cx="11797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008E40"/>
                </a:solidFill>
                <a:latin typeface="+mn-lt"/>
              </a:rPr>
              <a:t>Xsuite </a:t>
            </a:r>
            <a:r>
              <a:rPr lang="en-US" sz="1200" b="1" dirty="0">
                <a:solidFill>
                  <a:srgbClr val="008E40"/>
                </a:solidFill>
                <a:latin typeface="Symbol" panose="05050102010706020507" pitchFamily="18" charset="2"/>
              </a:rPr>
              <a:t>n</a:t>
            </a:r>
            <a:r>
              <a:rPr lang="en-US" sz="1200" b="1" baseline="-25000" dirty="0">
                <a:solidFill>
                  <a:srgbClr val="008E40"/>
                </a:solidFill>
                <a:latin typeface="+mn-lt"/>
              </a:rPr>
              <a:t>0</a:t>
            </a:r>
            <a:r>
              <a:rPr lang="en-US" sz="1200" b="1" dirty="0">
                <a:solidFill>
                  <a:srgbClr val="008E40"/>
                </a:solidFill>
                <a:latin typeface="+mn-lt"/>
              </a:rPr>
              <a:t> value</a:t>
            </a:r>
            <a:endParaRPr lang="en-GB" sz="1200" b="1" dirty="0">
              <a:solidFill>
                <a:srgbClr val="008E40"/>
              </a:solidFill>
              <a:latin typeface="+mn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66996F3-760E-AF03-3BFA-5453CB6C2264}"/>
              </a:ext>
            </a:extLst>
          </p:cNvPr>
          <p:cNvSpPr txBox="1"/>
          <p:nvPr/>
        </p:nvSpPr>
        <p:spPr>
          <a:xfrm>
            <a:off x="598099" y="2071947"/>
            <a:ext cx="56589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  <a:latin typeface="+mj-lt"/>
              </a:rPr>
              <a:t>Evolution of the vertical polarization vs applied kicker frequency</a:t>
            </a:r>
            <a:endParaRPr lang="en-GB" sz="1400" b="1" dirty="0">
              <a:solidFill>
                <a:srgbClr val="0000FF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176571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1A96031-3777-9764-CFC7-34051F15DC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5880" y="2381134"/>
            <a:ext cx="5437273" cy="351664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4624FAD-24EE-4BAD-61E6-37C4FCEB75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449" y="2381134"/>
            <a:ext cx="5437273" cy="355514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5FAB68B-6BEC-A124-FA24-12189F9A48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6926559" cy="714265"/>
          </a:xfrm>
        </p:spPr>
        <p:txBody>
          <a:bodyPr>
            <a:normAutofit/>
          </a:bodyPr>
          <a:lstStyle/>
          <a:p>
            <a:r>
              <a:rPr lang="en-US" dirty="0"/>
              <a:t>LCC forward / backward scans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2DE387-5A66-FB22-55F9-55BE8B660E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6821" y="1133939"/>
            <a:ext cx="11055019" cy="550701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2000" dirty="0"/>
              <a:t>Forward and backward scans – here for LCC – are consistent.</a:t>
            </a:r>
            <a:endParaRPr lang="en-GB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D7FEC42-5D94-982C-EDA7-199250257C01}"/>
              </a:ext>
            </a:extLst>
          </p:cNvPr>
          <p:cNvSpPr txBox="1"/>
          <p:nvPr/>
        </p:nvSpPr>
        <p:spPr>
          <a:xfrm>
            <a:off x="2567608" y="4725144"/>
            <a:ext cx="11797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008E40"/>
                </a:solidFill>
                <a:latin typeface="+mn-lt"/>
              </a:rPr>
              <a:t>Xsuite </a:t>
            </a:r>
            <a:r>
              <a:rPr lang="en-US" sz="1200" b="1" dirty="0">
                <a:solidFill>
                  <a:srgbClr val="008E40"/>
                </a:solidFill>
                <a:latin typeface="Symbol" panose="05050102010706020507" pitchFamily="18" charset="2"/>
              </a:rPr>
              <a:t>n</a:t>
            </a:r>
            <a:r>
              <a:rPr lang="en-US" sz="1200" b="1" baseline="-25000" dirty="0">
                <a:solidFill>
                  <a:srgbClr val="008E40"/>
                </a:solidFill>
                <a:latin typeface="+mn-lt"/>
              </a:rPr>
              <a:t>0</a:t>
            </a:r>
            <a:r>
              <a:rPr lang="en-US" sz="1200" b="1" dirty="0">
                <a:solidFill>
                  <a:srgbClr val="008E40"/>
                </a:solidFill>
                <a:latin typeface="+mn-lt"/>
              </a:rPr>
              <a:t> value</a:t>
            </a:r>
            <a:endParaRPr lang="en-GB" sz="1200" b="1" dirty="0">
              <a:solidFill>
                <a:srgbClr val="008E40"/>
              </a:solidFill>
              <a:latin typeface="+mn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17C7AB6-0CAB-69F0-E225-4E969486D619}"/>
              </a:ext>
            </a:extLst>
          </p:cNvPr>
          <p:cNvSpPr txBox="1"/>
          <p:nvPr/>
        </p:nvSpPr>
        <p:spPr>
          <a:xfrm>
            <a:off x="8256240" y="4725144"/>
            <a:ext cx="11797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008E40"/>
                </a:solidFill>
                <a:latin typeface="+mn-lt"/>
              </a:rPr>
              <a:t>Xsuite </a:t>
            </a:r>
            <a:r>
              <a:rPr lang="en-US" sz="1200" b="1" dirty="0">
                <a:solidFill>
                  <a:srgbClr val="008E40"/>
                </a:solidFill>
                <a:latin typeface="Symbol" panose="05050102010706020507" pitchFamily="18" charset="2"/>
              </a:rPr>
              <a:t>n</a:t>
            </a:r>
            <a:r>
              <a:rPr lang="en-US" sz="1200" b="1" baseline="-25000" dirty="0">
                <a:solidFill>
                  <a:srgbClr val="008E40"/>
                </a:solidFill>
                <a:latin typeface="+mn-lt"/>
              </a:rPr>
              <a:t>0</a:t>
            </a:r>
            <a:r>
              <a:rPr lang="en-US" sz="1200" b="1" dirty="0">
                <a:solidFill>
                  <a:srgbClr val="008E40"/>
                </a:solidFill>
                <a:latin typeface="+mn-lt"/>
              </a:rPr>
              <a:t> value</a:t>
            </a:r>
            <a:endParaRPr lang="en-GB" sz="1200" b="1" dirty="0">
              <a:solidFill>
                <a:srgbClr val="008E40"/>
              </a:solidFill>
              <a:latin typeface="+mn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A907D19-D534-B010-7AC3-CDA8EC2819D5}"/>
              </a:ext>
            </a:extLst>
          </p:cNvPr>
          <p:cNvSpPr txBox="1"/>
          <p:nvPr/>
        </p:nvSpPr>
        <p:spPr>
          <a:xfrm>
            <a:off x="6912901" y="2533478"/>
            <a:ext cx="2151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00FF"/>
                </a:solidFill>
                <a:latin typeface="+mj-lt"/>
              </a:rPr>
              <a:t>backward scan (low to high)</a:t>
            </a:r>
            <a:endParaRPr lang="en-GB" b="1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F4BBE34-2452-6842-9BF7-0207FD615BE0}"/>
              </a:ext>
            </a:extLst>
          </p:cNvPr>
          <p:cNvSpPr txBox="1"/>
          <p:nvPr/>
        </p:nvSpPr>
        <p:spPr>
          <a:xfrm>
            <a:off x="3757925" y="2533479"/>
            <a:ext cx="2098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00FF"/>
                </a:solidFill>
                <a:latin typeface="+mj-lt"/>
              </a:rPr>
              <a:t>Forward scan (high to low </a:t>
            </a:r>
            <a:r>
              <a:rPr lang="en-US" b="1" dirty="0" err="1">
                <a:solidFill>
                  <a:srgbClr val="0000FF"/>
                </a:solidFill>
                <a:latin typeface="+mj-lt"/>
              </a:rPr>
              <a:t>freq</a:t>
            </a:r>
            <a:r>
              <a:rPr lang="en-US" b="1" dirty="0">
                <a:solidFill>
                  <a:srgbClr val="0000FF"/>
                </a:solidFill>
                <a:latin typeface="+mj-lt"/>
              </a:rPr>
              <a:t>)</a:t>
            </a:r>
            <a:endParaRPr lang="en-GB" b="1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1B918D3-96BE-E7CD-2A62-1EB67845A3A2}"/>
              </a:ext>
            </a:extLst>
          </p:cNvPr>
          <p:cNvSpPr txBox="1"/>
          <p:nvPr/>
        </p:nvSpPr>
        <p:spPr>
          <a:xfrm>
            <a:off x="639053" y="1962351"/>
            <a:ext cx="64732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00FF"/>
                </a:solidFill>
                <a:latin typeface="+mj-lt"/>
              </a:rPr>
              <a:t>Evolution of the vertical polarization vs applied kicker frequency</a:t>
            </a:r>
            <a:endParaRPr lang="en-GB" sz="1600" b="1" dirty="0">
              <a:solidFill>
                <a:srgbClr val="0000FF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010700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D80B6-76E1-EE2F-9559-39B48FF9B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6710535" cy="714265"/>
          </a:xfrm>
        </p:spPr>
        <p:txBody>
          <a:bodyPr>
            <a:normAutofit/>
          </a:bodyPr>
          <a:lstStyle/>
          <a:p>
            <a:r>
              <a:rPr lang="en-US" dirty="0"/>
              <a:t>RDP for </a:t>
            </a:r>
            <a:r>
              <a:rPr lang="en-US" b="1" dirty="0"/>
              <a:t>GHC</a:t>
            </a:r>
            <a:r>
              <a:rPr lang="en-US" dirty="0"/>
              <a:t> – Qs dependance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6A3E5F-E6F9-5F9F-B82F-B8D950CAB3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494" y="988903"/>
            <a:ext cx="8834772" cy="1316894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1800" dirty="0"/>
              <a:t>As anticipated and highlighted by I. Koop, the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synchrotron tune Qs </a:t>
            </a:r>
            <a:r>
              <a:rPr lang="en-US" sz="1800" dirty="0"/>
              <a:t>and the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spin modulation / decoherence index B</a:t>
            </a:r>
            <a:r>
              <a:rPr lang="en-US" sz="1800" dirty="0"/>
              <a:t>  </a:t>
            </a:r>
            <a:r>
              <a:rPr lang="en-US" sz="1800" b="1" dirty="0"/>
              <a:t>play an important role</a:t>
            </a:r>
            <a:r>
              <a:rPr lang="en-US" sz="1800" dirty="0"/>
              <a:t>.</a:t>
            </a:r>
          </a:p>
          <a:p>
            <a:pPr marL="36513" indent="0">
              <a:buNone/>
            </a:pPr>
            <a:r>
              <a:rPr lang="en-GB" sz="1800" dirty="0"/>
              <a:t>For </a:t>
            </a:r>
            <a:r>
              <a:rPr lang="en-GB" sz="1800" b="1" dirty="0"/>
              <a:t>Q</a:t>
            </a:r>
            <a:r>
              <a:rPr lang="en-GB" sz="1800" b="1" baseline="-25000" dirty="0"/>
              <a:t>s </a:t>
            </a:r>
            <a:r>
              <a:rPr lang="en-GB" sz="1800" b="1" dirty="0"/>
              <a:t>doubled </a:t>
            </a:r>
            <a:r>
              <a:rPr lang="en-GB" sz="1800" dirty="0"/>
              <a:t>(B</a:t>
            </a:r>
            <a:r>
              <a:rPr lang="en-GB" sz="1800" baseline="-25000" dirty="0"/>
              <a:t>s</a:t>
            </a:r>
            <a:r>
              <a:rPr lang="en-GB" sz="1800" dirty="0"/>
              <a:t> halved) </a:t>
            </a:r>
            <a:r>
              <a:rPr lang="en-GB" sz="1800" dirty="0" err="1"/>
              <a:t>wrt</a:t>
            </a:r>
            <a:r>
              <a:rPr lang="en-GB" sz="1800" dirty="0"/>
              <a:t> nominal value, the depolarisation is ~as </a:t>
            </a:r>
            <a:r>
              <a:rPr lang="en-GB" sz="1800" b="1" dirty="0"/>
              <a:t>sharp</a:t>
            </a:r>
            <a:r>
              <a:rPr lang="en-GB" sz="1800" dirty="0"/>
              <a:t> as for a single particle on CO.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B892E4F-704E-39E1-7B5C-075F511AD4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7494" y="3179546"/>
            <a:ext cx="4134506" cy="26380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291F469-6573-55E5-4CBB-4470256B0F90}"/>
              </a:ext>
            </a:extLst>
          </p:cNvPr>
          <p:cNvSpPr txBox="1"/>
          <p:nvPr/>
        </p:nvSpPr>
        <p:spPr>
          <a:xfrm>
            <a:off x="8868308" y="2743821"/>
            <a:ext cx="32480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+mj-lt"/>
              </a:rPr>
              <a:t>Qs = 0.0655 / Bs = 0.62 (4 x V</a:t>
            </a:r>
            <a:r>
              <a:rPr lang="en-US" sz="1600" b="1" baseline="-25000" dirty="0">
                <a:solidFill>
                  <a:srgbClr val="FF0000"/>
                </a:solidFill>
                <a:latin typeface="+mj-lt"/>
              </a:rPr>
              <a:t>RF</a:t>
            </a:r>
            <a:r>
              <a:rPr lang="en-US" sz="1600" b="1" dirty="0">
                <a:solidFill>
                  <a:srgbClr val="FF0000"/>
                </a:solidFill>
                <a:latin typeface="+mj-lt"/>
              </a:rPr>
              <a:t>)</a:t>
            </a:r>
            <a:endParaRPr lang="en-GB" sz="1600" b="1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476924E-F491-2218-88B4-BDF2AE7315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4867" y="3176348"/>
            <a:ext cx="4360085" cy="272505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BF1B246-92C2-F831-7BC7-FC5706259236}"/>
              </a:ext>
            </a:extLst>
          </p:cNvPr>
          <p:cNvSpPr txBox="1"/>
          <p:nvPr/>
        </p:nvSpPr>
        <p:spPr>
          <a:xfrm>
            <a:off x="5015880" y="2743821"/>
            <a:ext cx="32480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+mj-lt"/>
              </a:rPr>
              <a:t>Qs = 0.0457 / Bs = 0.88 (2 x V</a:t>
            </a:r>
            <a:r>
              <a:rPr lang="en-US" sz="1600" b="1" baseline="-25000" dirty="0">
                <a:solidFill>
                  <a:srgbClr val="FF0000"/>
                </a:solidFill>
                <a:latin typeface="+mj-lt"/>
              </a:rPr>
              <a:t>RF</a:t>
            </a:r>
            <a:r>
              <a:rPr lang="en-US" sz="1600" b="1" dirty="0">
                <a:solidFill>
                  <a:srgbClr val="FF0000"/>
                </a:solidFill>
                <a:latin typeface="+mj-lt"/>
              </a:rPr>
              <a:t>)</a:t>
            </a:r>
            <a:endParaRPr lang="en-GB" sz="1600" b="1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2D179FB-DDAD-D770-0F17-07A597EFC2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295" y="3207430"/>
            <a:ext cx="4150543" cy="276702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44D049D-82D2-30AC-7556-366204566878}"/>
              </a:ext>
            </a:extLst>
          </p:cNvPr>
          <p:cNvSpPr txBox="1"/>
          <p:nvPr/>
        </p:nvSpPr>
        <p:spPr>
          <a:xfrm>
            <a:off x="767408" y="2758124"/>
            <a:ext cx="37721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+mj-lt"/>
              </a:rPr>
              <a:t>Qs = 0.031 / Bs = 1.30 (V</a:t>
            </a:r>
            <a:r>
              <a:rPr lang="en-US" sz="1600" b="1" baseline="-25000" dirty="0">
                <a:solidFill>
                  <a:srgbClr val="FF0000"/>
                </a:solidFill>
                <a:latin typeface="+mj-lt"/>
              </a:rPr>
              <a:t>RF </a:t>
            </a:r>
            <a:r>
              <a:rPr lang="en-US" sz="1600" b="1" dirty="0">
                <a:solidFill>
                  <a:srgbClr val="FF0000"/>
                </a:solidFill>
                <a:latin typeface="+mj-lt"/>
              </a:rPr>
              <a:t>= 99.5 MV)</a:t>
            </a:r>
            <a:endParaRPr lang="en-GB" sz="16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7DAADE-7298-5061-2DF7-C54E3A16786C}"/>
              </a:ext>
            </a:extLst>
          </p:cNvPr>
          <p:cNvSpPr txBox="1"/>
          <p:nvPr/>
        </p:nvSpPr>
        <p:spPr>
          <a:xfrm>
            <a:off x="520193" y="2396209"/>
            <a:ext cx="56589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  <a:latin typeface="+mj-lt"/>
              </a:rPr>
              <a:t>Evolution of the vertical polarization vs applied kicker frequency</a:t>
            </a:r>
            <a:endParaRPr lang="en-GB" sz="1400" b="1" dirty="0">
              <a:solidFill>
                <a:srgbClr val="0000FF"/>
              </a:solidFill>
              <a:latin typeface="+mj-lt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42D972C-920C-3205-482B-C7D34359B9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63490" y="908720"/>
            <a:ext cx="2030016" cy="578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6289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B116A3-31AD-F40F-1746-8693769E96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8EDB0DE2-A1EC-19B8-0F2D-357FF4520D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17736" y="3250290"/>
            <a:ext cx="4298944" cy="266806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3BC8DAF-DB92-81E3-2D50-B9C37E9FE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6710535" cy="714265"/>
          </a:xfrm>
        </p:spPr>
        <p:txBody>
          <a:bodyPr>
            <a:normAutofit/>
          </a:bodyPr>
          <a:lstStyle/>
          <a:p>
            <a:r>
              <a:rPr lang="en-US" dirty="0"/>
              <a:t>RDP for GHC – Qs dependance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609B5BD-4476-8AFD-259E-1AD12B34FDF6}"/>
              </a:ext>
            </a:extLst>
          </p:cNvPr>
          <p:cNvSpPr txBox="1"/>
          <p:nvPr/>
        </p:nvSpPr>
        <p:spPr>
          <a:xfrm>
            <a:off x="8868308" y="2743821"/>
            <a:ext cx="32480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+mj-lt"/>
              </a:rPr>
              <a:t>Qs = 0.0655 / Bs = 0.62 (4 x V</a:t>
            </a:r>
            <a:r>
              <a:rPr lang="en-US" sz="1600" b="1" baseline="-25000" dirty="0">
                <a:solidFill>
                  <a:srgbClr val="FF0000"/>
                </a:solidFill>
                <a:latin typeface="+mj-lt"/>
              </a:rPr>
              <a:t>RF</a:t>
            </a:r>
            <a:r>
              <a:rPr lang="en-US" sz="1600" b="1" dirty="0">
                <a:solidFill>
                  <a:srgbClr val="FF0000"/>
                </a:solidFill>
                <a:latin typeface="+mj-lt"/>
              </a:rPr>
              <a:t>)</a:t>
            </a:r>
            <a:endParaRPr lang="en-GB" sz="16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C471C43-9B1F-2FDC-1312-93353B60C5E1}"/>
              </a:ext>
            </a:extLst>
          </p:cNvPr>
          <p:cNvSpPr txBox="1"/>
          <p:nvPr/>
        </p:nvSpPr>
        <p:spPr>
          <a:xfrm>
            <a:off x="5015880" y="2743821"/>
            <a:ext cx="32480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+mj-lt"/>
              </a:rPr>
              <a:t>Qs = 0.0457 / Bs = 0.88 (2 x V</a:t>
            </a:r>
            <a:r>
              <a:rPr lang="en-US" sz="1600" b="1" baseline="-25000" dirty="0">
                <a:solidFill>
                  <a:srgbClr val="FF0000"/>
                </a:solidFill>
                <a:latin typeface="+mj-lt"/>
              </a:rPr>
              <a:t>RF</a:t>
            </a:r>
            <a:r>
              <a:rPr lang="en-US" sz="1600" b="1" dirty="0">
                <a:solidFill>
                  <a:srgbClr val="FF0000"/>
                </a:solidFill>
                <a:latin typeface="+mj-lt"/>
              </a:rPr>
              <a:t>)</a:t>
            </a:r>
            <a:endParaRPr lang="en-GB" sz="16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EA3B990-8FF8-BE50-A4FE-2ECC07EAEE1E}"/>
              </a:ext>
            </a:extLst>
          </p:cNvPr>
          <p:cNvSpPr txBox="1"/>
          <p:nvPr/>
        </p:nvSpPr>
        <p:spPr>
          <a:xfrm>
            <a:off x="767408" y="2758124"/>
            <a:ext cx="37721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+mj-lt"/>
              </a:rPr>
              <a:t>Qs = 0.031 / Bs = 1.30 (V</a:t>
            </a:r>
            <a:r>
              <a:rPr lang="en-US" sz="1600" b="1" baseline="-25000" dirty="0">
                <a:solidFill>
                  <a:srgbClr val="FF0000"/>
                </a:solidFill>
                <a:latin typeface="+mj-lt"/>
              </a:rPr>
              <a:t>RF </a:t>
            </a:r>
            <a:r>
              <a:rPr lang="en-US" sz="1600" b="1" dirty="0">
                <a:solidFill>
                  <a:srgbClr val="FF0000"/>
                </a:solidFill>
                <a:latin typeface="+mj-lt"/>
              </a:rPr>
              <a:t>= 99.5 MV)</a:t>
            </a:r>
            <a:endParaRPr lang="en-GB" sz="16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FB4C10-D7AB-4401-F0D6-CB150054DFBC}"/>
              </a:ext>
            </a:extLst>
          </p:cNvPr>
          <p:cNvSpPr txBox="1"/>
          <p:nvPr/>
        </p:nvSpPr>
        <p:spPr>
          <a:xfrm>
            <a:off x="577491" y="2294819"/>
            <a:ext cx="52758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00FF"/>
                </a:solidFill>
                <a:latin typeface="+mj-lt"/>
              </a:rPr>
              <a:t>Evolution of the vertical polarization vs turn number</a:t>
            </a:r>
            <a:endParaRPr lang="en-GB" sz="1600" b="1" dirty="0">
              <a:solidFill>
                <a:srgbClr val="0000FF"/>
              </a:solidFill>
              <a:latin typeface="+mj-lt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7E65135-768B-AA6A-EAF6-8D9A48739F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35760" y="3250290"/>
            <a:ext cx="4258915" cy="266806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64EDFF1-2E58-F8F6-C5D8-86AC7348D5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40967" y="3231668"/>
            <a:ext cx="4192751" cy="2714217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9E77CAEC-32D6-F8FF-2847-7D9642B2EB8B}"/>
              </a:ext>
            </a:extLst>
          </p:cNvPr>
          <p:cNvSpPr/>
          <p:nvPr/>
        </p:nvSpPr>
        <p:spPr>
          <a:xfrm>
            <a:off x="2192055" y="3294344"/>
            <a:ext cx="242489" cy="2307421"/>
          </a:xfrm>
          <a:prstGeom prst="rect">
            <a:avLst/>
          </a:prstGeom>
          <a:solidFill>
            <a:srgbClr val="92D050">
              <a:alpha val="3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E87F71C-F6AC-F709-435D-770AB9726D41}"/>
              </a:ext>
            </a:extLst>
          </p:cNvPr>
          <p:cNvSpPr/>
          <p:nvPr/>
        </p:nvSpPr>
        <p:spPr>
          <a:xfrm>
            <a:off x="10160696" y="3296432"/>
            <a:ext cx="242489" cy="2307421"/>
          </a:xfrm>
          <a:prstGeom prst="rect">
            <a:avLst/>
          </a:prstGeom>
          <a:solidFill>
            <a:srgbClr val="92D050">
              <a:alpha val="3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D22EB2F-3E4E-6B4A-1567-9F35FD3D9D0D}"/>
              </a:ext>
            </a:extLst>
          </p:cNvPr>
          <p:cNvSpPr/>
          <p:nvPr/>
        </p:nvSpPr>
        <p:spPr>
          <a:xfrm>
            <a:off x="6177420" y="3296431"/>
            <a:ext cx="242489" cy="2307421"/>
          </a:xfrm>
          <a:prstGeom prst="rect">
            <a:avLst/>
          </a:prstGeom>
          <a:solidFill>
            <a:srgbClr val="92D050">
              <a:alpha val="3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6C2661C6-D6B2-CACE-5012-F30523C5A3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79316"/>
            <a:ext cx="11139028" cy="1065032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1800" dirty="0"/>
              <a:t>For low(er) Qs, loss of vertical polarization already occurs before reaching the resonance due to the decoherence of the horizontal polarization component.</a:t>
            </a:r>
          </a:p>
          <a:p>
            <a:pPr lvl="1"/>
            <a:r>
              <a:rPr lang="en-US" sz="1600" b="1" dirty="0">
                <a:solidFill>
                  <a:srgbClr val="008E40"/>
                </a:solidFill>
              </a:rPr>
              <a:t>The green band has the same width in all 3 cases – to guide the eye</a:t>
            </a:r>
            <a:r>
              <a:rPr lang="en-US" sz="1600" dirty="0"/>
              <a:t>.</a:t>
            </a:r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90AB5807-9AEC-E383-2866-8455EB660B98}"/>
              </a:ext>
            </a:extLst>
          </p:cNvPr>
          <p:cNvSpPr/>
          <p:nvPr/>
        </p:nvSpPr>
        <p:spPr>
          <a:xfrm rot="18317049">
            <a:off x="1318590" y="3848157"/>
            <a:ext cx="600312" cy="289105"/>
          </a:xfrm>
          <a:prstGeom prst="rightArrow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89155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9A3AF6-7F46-6A5A-5D02-8EC276E165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90865F-C563-E8EB-C70D-4676DFCA95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7221882" cy="714265"/>
          </a:xfrm>
        </p:spPr>
        <p:txBody>
          <a:bodyPr>
            <a:normAutofit/>
          </a:bodyPr>
          <a:lstStyle/>
          <a:p>
            <a:r>
              <a:rPr lang="en-US" sz="2800" dirty="0"/>
              <a:t>RDP for GHC – slower scan &amp; lower kick</a:t>
            </a:r>
            <a:endParaRPr lang="en-GB" sz="28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2BED7B3-85E0-E9B0-8EB8-39591C51AB9A}"/>
              </a:ext>
            </a:extLst>
          </p:cNvPr>
          <p:cNvSpPr txBox="1"/>
          <p:nvPr/>
        </p:nvSpPr>
        <p:spPr>
          <a:xfrm>
            <a:off x="8172307" y="77601"/>
            <a:ext cx="37721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+mj-lt"/>
              </a:rPr>
              <a:t>Qs = 0.031 / Bs = 1.30 (V</a:t>
            </a:r>
            <a:r>
              <a:rPr lang="en-US" sz="1600" b="1" baseline="-25000" dirty="0">
                <a:solidFill>
                  <a:srgbClr val="FF0000"/>
                </a:solidFill>
                <a:latin typeface="+mj-lt"/>
              </a:rPr>
              <a:t>RF </a:t>
            </a:r>
            <a:r>
              <a:rPr lang="en-US" sz="1600" b="1" dirty="0">
                <a:solidFill>
                  <a:srgbClr val="FF0000"/>
                </a:solidFill>
                <a:latin typeface="+mj-lt"/>
              </a:rPr>
              <a:t>= 99.5 MV)</a:t>
            </a:r>
            <a:endParaRPr lang="en-GB" sz="1600" b="1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997648-8413-F8B2-2C8B-6BD1742F1F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31482" y="476672"/>
            <a:ext cx="4192751" cy="2714217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9ED1AEBF-9302-737E-27EB-2560E42E9804}"/>
              </a:ext>
            </a:extLst>
          </p:cNvPr>
          <p:cNvSpPr/>
          <p:nvPr/>
        </p:nvSpPr>
        <p:spPr>
          <a:xfrm>
            <a:off x="10058400" y="538618"/>
            <a:ext cx="242489" cy="2307421"/>
          </a:xfrm>
          <a:prstGeom prst="rect">
            <a:avLst/>
          </a:prstGeom>
          <a:solidFill>
            <a:srgbClr val="92D050">
              <a:alpha val="3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E17F86FF-126F-7623-6D7D-F4C1C26E7F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49345"/>
            <a:ext cx="6674532" cy="3368427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2000" dirty="0"/>
              <a:t>The kick can be reduced together with the scan speed, to relax requirements on the kicker strength.</a:t>
            </a:r>
          </a:p>
          <a:p>
            <a:pPr lvl="1"/>
            <a:r>
              <a:rPr lang="en-US" sz="1800" dirty="0"/>
              <a:t>Due to the decoherence in the horizontal plane, the depolarization is not as clean.</a:t>
            </a:r>
          </a:p>
          <a:p>
            <a:pPr lvl="1"/>
            <a:r>
              <a:rPr lang="en-US" sz="1800" b="1" dirty="0"/>
              <a:t>A better RDP quality could be obtained/restored for operation at higher Qs</a:t>
            </a:r>
            <a:r>
              <a:rPr lang="en-US" sz="1800" dirty="0"/>
              <a:t>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70A306C-A74B-4720-9A5F-4172AE49FF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31482" y="3294344"/>
            <a:ext cx="4192751" cy="262398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A52408C-C5EE-A085-124F-EE301E4BBEA4}"/>
              </a:ext>
            </a:extLst>
          </p:cNvPr>
          <p:cNvSpPr/>
          <p:nvPr/>
        </p:nvSpPr>
        <p:spPr>
          <a:xfrm>
            <a:off x="10210800" y="3308958"/>
            <a:ext cx="242489" cy="2307421"/>
          </a:xfrm>
          <a:prstGeom prst="rect">
            <a:avLst/>
          </a:prstGeom>
          <a:solidFill>
            <a:srgbClr val="92D050">
              <a:alpha val="3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6FE3C7C-B0DF-A4BD-187B-3063850FDA47}"/>
              </a:ext>
            </a:extLst>
          </p:cNvPr>
          <p:cNvSpPr txBox="1"/>
          <p:nvPr/>
        </p:nvSpPr>
        <p:spPr>
          <a:xfrm>
            <a:off x="8580276" y="4982525"/>
            <a:ext cx="23045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00FF"/>
                </a:solidFill>
                <a:latin typeface="+mj-lt"/>
              </a:rPr>
              <a:t>Kicker strength and scan speed halved</a:t>
            </a:r>
          </a:p>
        </p:txBody>
      </p:sp>
    </p:spTree>
    <p:extLst>
      <p:ext uri="{BB962C8B-B14F-4D97-AF65-F5344CB8AC3E}">
        <p14:creationId xmlns:p14="http://schemas.microsoft.com/office/powerpoint/2010/main" val="37014225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805956-12AC-ACF9-BC02-0D59919261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6818547" cy="714265"/>
          </a:xfrm>
        </p:spPr>
        <p:txBody>
          <a:bodyPr>
            <a:normAutofit/>
          </a:bodyPr>
          <a:lstStyle/>
          <a:p>
            <a:r>
              <a:rPr lang="en-US" dirty="0"/>
              <a:t>Polarimeter and scan accuracy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3E391B-FDD2-2B6A-7C2D-E05DCB30FD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119783"/>
            <a:ext cx="10814992" cy="1234777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1800" dirty="0"/>
              <a:t>Based on the simulated scans, it would already be possible to </a:t>
            </a:r>
            <a:r>
              <a:rPr lang="en-US" sz="1800" b="1" dirty="0"/>
              <a:t>estimate</a:t>
            </a:r>
            <a:r>
              <a:rPr lang="en-US" sz="1800" dirty="0"/>
              <a:t> the </a:t>
            </a:r>
            <a:r>
              <a:rPr lang="en-US" sz="1800" b="1" dirty="0"/>
              <a:t>potential accuracy </a:t>
            </a:r>
            <a:r>
              <a:rPr lang="en-US" sz="1800" dirty="0"/>
              <a:t>based for the selected scan parameters assuming that we can get a </a:t>
            </a:r>
            <a:r>
              <a:rPr lang="en-US" sz="1800" b="1" dirty="0"/>
              <a:t>1 Hz polarization measurement </a:t>
            </a:r>
            <a:r>
              <a:rPr lang="en-US" sz="1800" dirty="0"/>
              <a:t>(3000 turns, a guess for today).</a:t>
            </a:r>
            <a:endParaRPr lang="en-GB" sz="1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CC4F16-1EF2-C683-23F0-5DE1AB6E91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86" y="2430220"/>
            <a:ext cx="5394820" cy="349238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C5B1B76-AF08-CB0D-05F4-675037C219E3}"/>
              </a:ext>
            </a:extLst>
          </p:cNvPr>
          <p:cNvSpPr/>
          <p:nvPr/>
        </p:nvSpPr>
        <p:spPr>
          <a:xfrm>
            <a:off x="3251684" y="2492896"/>
            <a:ext cx="276946" cy="2968963"/>
          </a:xfrm>
          <a:prstGeom prst="rect">
            <a:avLst/>
          </a:prstGeom>
          <a:solidFill>
            <a:srgbClr val="92D050">
              <a:alpha val="3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CE93DC0-5CD7-0DBF-AFBB-D4EB7345A27B}"/>
              </a:ext>
            </a:extLst>
          </p:cNvPr>
          <p:cNvGrpSpPr/>
          <p:nvPr/>
        </p:nvGrpSpPr>
        <p:grpSpPr>
          <a:xfrm>
            <a:off x="3043170" y="3035704"/>
            <a:ext cx="164124" cy="296331"/>
            <a:chOff x="6526190" y="3686638"/>
            <a:chExt cx="164124" cy="296331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64DAAE8D-5EED-B199-5795-EA976CF0E7CE}"/>
                </a:ext>
              </a:extLst>
            </p:cNvPr>
            <p:cNvSpPr/>
            <p:nvPr/>
          </p:nvSpPr>
          <p:spPr>
            <a:xfrm>
              <a:off x="6558934" y="3789040"/>
              <a:ext cx="110747" cy="1099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338C9E87-A542-6763-447C-6E3DEC43134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08363" y="3686638"/>
              <a:ext cx="3418" cy="296331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643C4C3-49FF-F64D-1A2C-1EF02DCED1D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26190" y="3840622"/>
              <a:ext cx="164124" cy="0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E1421C5-8644-04E4-0B01-EDFABBBAB76C}"/>
              </a:ext>
            </a:extLst>
          </p:cNvPr>
          <p:cNvGrpSpPr/>
          <p:nvPr/>
        </p:nvGrpSpPr>
        <p:grpSpPr>
          <a:xfrm>
            <a:off x="3580164" y="4068774"/>
            <a:ext cx="164124" cy="296331"/>
            <a:chOff x="6526190" y="3686638"/>
            <a:chExt cx="164124" cy="296331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78E6AFC7-2258-AA89-D331-5D2103EB0AA7}"/>
                </a:ext>
              </a:extLst>
            </p:cNvPr>
            <p:cNvSpPr/>
            <p:nvPr/>
          </p:nvSpPr>
          <p:spPr>
            <a:xfrm>
              <a:off x="6558934" y="3789040"/>
              <a:ext cx="110747" cy="1099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FC62ADDF-4738-4A57-E3B8-C87374C3018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08363" y="3686638"/>
              <a:ext cx="3418" cy="296331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A38DAE15-C161-D33A-DADF-DBF1C5B07EE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26190" y="3840622"/>
              <a:ext cx="164124" cy="0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CF61B68-9660-C8A0-4C4B-EADACA792094}"/>
              </a:ext>
            </a:extLst>
          </p:cNvPr>
          <p:cNvCxnSpPr>
            <a:cxnSpLocks/>
          </p:cNvCxnSpPr>
          <p:nvPr/>
        </p:nvCxnSpPr>
        <p:spPr>
          <a:xfrm>
            <a:off x="3178190" y="3248022"/>
            <a:ext cx="434718" cy="916403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B18736F4-00A5-E611-EBCA-1D881CC825DB}"/>
              </a:ext>
            </a:extLst>
          </p:cNvPr>
          <p:cNvSpPr txBox="1">
            <a:spLocks/>
          </p:cNvSpPr>
          <p:nvPr/>
        </p:nvSpPr>
        <p:spPr>
          <a:xfrm>
            <a:off x="5991169" y="2317426"/>
            <a:ext cx="5811351" cy="331990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3" indent="0" fontAlgn="auto">
              <a:spcAft>
                <a:spcPts val="0"/>
              </a:spcAft>
              <a:buNone/>
            </a:pPr>
            <a:r>
              <a:rPr lang="en-US" sz="1800" dirty="0"/>
              <a:t>An accuracy</a:t>
            </a:r>
            <a:r>
              <a:rPr lang="en-US" sz="1800" baseline="-25000" dirty="0"/>
              <a:t> </a:t>
            </a:r>
            <a:r>
              <a:rPr lang="en-US" sz="1800" dirty="0"/>
              <a:t>of &lt; </a:t>
            </a:r>
            <a:r>
              <a:rPr lang="en-US" sz="1800" dirty="0">
                <a:sym typeface="Symbol" panose="05050102010706020507" pitchFamily="18" charset="2"/>
              </a:rPr>
              <a:t></a:t>
            </a:r>
            <a:r>
              <a:rPr lang="en-US" sz="1800" dirty="0"/>
              <a:t>2000 turns (1s) on the X-axis (turn no.) should be achievable:</a:t>
            </a:r>
          </a:p>
          <a:p>
            <a:pPr marL="36513" indent="0" fontAlgn="auto"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800" dirty="0">
                <a:latin typeface="Symbol" panose="05050102010706020507" pitchFamily="18" charset="2"/>
              </a:rPr>
              <a:t>Dn</a:t>
            </a:r>
            <a:r>
              <a:rPr lang="en-US" sz="1800" baseline="-25000" dirty="0">
                <a:latin typeface="Symbol" panose="05050102010706020507" pitchFamily="18" charset="2"/>
              </a:rPr>
              <a:t>0</a:t>
            </a:r>
            <a:r>
              <a:rPr lang="en-US" sz="1800" dirty="0"/>
              <a:t> = 0.002 × 2000/75000 = ~5×10</a:t>
            </a:r>
            <a:r>
              <a:rPr lang="en-US" sz="1800" baseline="30000" dirty="0"/>
              <a:t>-5</a:t>
            </a:r>
            <a:r>
              <a:rPr lang="en-US" sz="1800" dirty="0"/>
              <a:t>  </a:t>
            </a:r>
            <a:r>
              <a:rPr lang="en-GB" sz="1800" dirty="0"/>
              <a:t>or </a:t>
            </a:r>
            <a:r>
              <a:rPr lang="en-GB" sz="1800" b="1" dirty="0">
                <a:latin typeface="Symbol" panose="05050102010706020507" pitchFamily="18" charset="2"/>
              </a:rPr>
              <a:t>D</a:t>
            </a:r>
            <a:r>
              <a:rPr lang="en-GB" sz="1800" b="1" dirty="0"/>
              <a:t>E ~20 keV</a:t>
            </a:r>
          </a:p>
          <a:p>
            <a:pPr marL="36513" indent="0" fontAlgn="auto"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1800" b="1" dirty="0"/>
              <a:t>This is a rough estimate, one can do better with a smarter analysis.</a:t>
            </a:r>
          </a:p>
          <a:p>
            <a:pPr marL="36513" indent="0" fontAlgn="auto"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1800" b="1" dirty="0">
                <a:solidFill>
                  <a:srgbClr val="D60093"/>
                </a:solidFill>
              </a:rPr>
              <a:t>We should soon be able to obtain first estimates for polarimeter performance and to fold a measurement procedure into such results.</a:t>
            </a:r>
          </a:p>
          <a:p>
            <a:pPr marL="36513" indent="0" fontAlgn="auto">
              <a:spcBef>
                <a:spcPts val="1200"/>
              </a:spcBef>
              <a:spcAft>
                <a:spcPts val="0"/>
              </a:spcAft>
              <a:buNone/>
            </a:pPr>
            <a:endParaRPr lang="en-US" sz="1800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FED4112-D6B3-0F0D-C49B-B9195EB18B28}"/>
              </a:ext>
            </a:extLst>
          </p:cNvPr>
          <p:cNvCxnSpPr>
            <a:cxnSpLocks/>
          </p:cNvCxnSpPr>
          <p:nvPr/>
        </p:nvCxnSpPr>
        <p:spPr>
          <a:xfrm>
            <a:off x="3377631" y="2517948"/>
            <a:ext cx="0" cy="2968963"/>
          </a:xfrm>
          <a:prstGeom prst="line">
            <a:avLst/>
          </a:prstGeom>
          <a:ln>
            <a:solidFill>
              <a:srgbClr val="FF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7B2C4CDF-1BA7-C954-F803-7445A94CA92B}"/>
              </a:ext>
            </a:extLst>
          </p:cNvPr>
          <p:cNvGrpSpPr/>
          <p:nvPr/>
        </p:nvGrpSpPr>
        <p:grpSpPr>
          <a:xfrm>
            <a:off x="3735831" y="3986215"/>
            <a:ext cx="164124" cy="296331"/>
            <a:chOff x="6526190" y="3686638"/>
            <a:chExt cx="164124" cy="296331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EFAA2E13-CA45-8A29-BDD6-45287FA6FDBA}"/>
                </a:ext>
              </a:extLst>
            </p:cNvPr>
            <p:cNvSpPr/>
            <p:nvPr/>
          </p:nvSpPr>
          <p:spPr>
            <a:xfrm>
              <a:off x="6558934" y="3789040"/>
              <a:ext cx="110747" cy="1099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0B4460A1-4AF5-D68D-2050-718C2AAEEE4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08363" y="3686638"/>
              <a:ext cx="3418" cy="296331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D5DD6A6C-E080-6F8C-CD0E-72D7FBD1FEB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26190" y="3840622"/>
              <a:ext cx="164124" cy="0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4E728C9-1DB8-BACC-2E8D-A0FA71F759AF}"/>
              </a:ext>
            </a:extLst>
          </p:cNvPr>
          <p:cNvGrpSpPr/>
          <p:nvPr/>
        </p:nvGrpSpPr>
        <p:grpSpPr>
          <a:xfrm>
            <a:off x="3862813" y="4112413"/>
            <a:ext cx="164124" cy="296331"/>
            <a:chOff x="6526190" y="3686638"/>
            <a:chExt cx="164124" cy="296331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048C87E9-703E-5F9C-C6F3-BCB8B45D7936}"/>
                </a:ext>
              </a:extLst>
            </p:cNvPr>
            <p:cNvSpPr/>
            <p:nvPr/>
          </p:nvSpPr>
          <p:spPr>
            <a:xfrm>
              <a:off x="6558934" y="3789040"/>
              <a:ext cx="110747" cy="1099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F354CD6C-6418-A5EE-DF2C-6D6B33FD6FA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08363" y="3686638"/>
              <a:ext cx="3418" cy="296331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1F95BE8C-D20E-7267-9CCB-FF87712D339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26190" y="3840622"/>
              <a:ext cx="164124" cy="0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4BEB1A0-70FC-41A8-B8E2-DB97986C6558}"/>
              </a:ext>
            </a:extLst>
          </p:cNvPr>
          <p:cNvGrpSpPr/>
          <p:nvPr/>
        </p:nvGrpSpPr>
        <p:grpSpPr>
          <a:xfrm>
            <a:off x="4014068" y="4016259"/>
            <a:ext cx="164124" cy="296331"/>
            <a:chOff x="6526190" y="3686638"/>
            <a:chExt cx="164124" cy="296331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177F422-1FC7-3352-950D-A3577F8F8C34}"/>
                </a:ext>
              </a:extLst>
            </p:cNvPr>
            <p:cNvSpPr/>
            <p:nvPr/>
          </p:nvSpPr>
          <p:spPr>
            <a:xfrm>
              <a:off x="6558934" y="3789040"/>
              <a:ext cx="110747" cy="1099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829571F1-114B-716F-9AB9-380CB7EE1DC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08363" y="3686638"/>
              <a:ext cx="3418" cy="296331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BB8B3DF1-63D9-B59F-1619-B788A2FFE5D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26190" y="3840622"/>
              <a:ext cx="164124" cy="0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DE119F0-674E-A69F-0D59-1CBB55A800A9}"/>
              </a:ext>
            </a:extLst>
          </p:cNvPr>
          <p:cNvGrpSpPr/>
          <p:nvPr/>
        </p:nvGrpSpPr>
        <p:grpSpPr>
          <a:xfrm>
            <a:off x="4222701" y="3935119"/>
            <a:ext cx="164124" cy="296331"/>
            <a:chOff x="6526190" y="3686638"/>
            <a:chExt cx="164124" cy="296331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E6773F41-CA7C-DC72-33BA-1A33ECFE5A5C}"/>
                </a:ext>
              </a:extLst>
            </p:cNvPr>
            <p:cNvSpPr/>
            <p:nvPr/>
          </p:nvSpPr>
          <p:spPr>
            <a:xfrm>
              <a:off x="6558934" y="3789040"/>
              <a:ext cx="110747" cy="1099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A2511379-5F52-2F5A-46DE-B643AAFEB86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08363" y="3686638"/>
              <a:ext cx="3418" cy="296331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19DC82C5-C4C0-E124-30D3-F67AA557831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26190" y="3840622"/>
              <a:ext cx="164124" cy="0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E648C0C1-1791-AAF0-D551-4099EA441843}"/>
              </a:ext>
            </a:extLst>
          </p:cNvPr>
          <p:cNvGrpSpPr/>
          <p:nvPr/>
        </p:nvGrpSpPr>
        <p:grpSpPr>
          <a:xfrm>
            <a:off x="4372783" y="4066649"/>
            <a:ext cx="164124" cy="296331"/>
            <a:chOff x="6526190" y="3686638"/>
            <a:chExt cx="164124" cy="296331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04BC0402-5A3D-B87F-A39C-0565439A9AFB}"/>
                </a:ext>
              </a:extLst>
            </p:cNvPr>
            <p:cNvSpPr/>
            <p:nvPr/>
          </p:nvSpPr>
          <p:spPr>
            <a:xfrm>
              <a:off x="6558934" y="3789040"/>
              <a:ext cx="110747" cy="1099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3D19C2D8-280D-85EC-A377-3362789B6CC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08363" y="3686638"/>
              <a:ext cx="3418" cy="296331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4829D6C-DA2E-E254-40A4-B90978D4FDF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26190" y="3840622"/>
              <a:ext cx="164124" cy="0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F873B748-3C19-6AB3-34DC-3C7359CD266D}"/>
              </a:ext>
            </a:extLst>
          </p:cNvPr>
          <p:cNvGrpSpPr/>
          <p:nvPr/>
        </p:nvGrpSpPr>
        <p:grpSpPr>
          <a:xfrm>
            <a:off x="2932391" y="2855527"/>
            <a:ext cx="164124" cy="296331"/>
            <a:chOff x="6526190" y="3686638"/>
            <a:chExt cx="164124" cy="296331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B84D4020-11DF-398C-8138-9472C176641A}"/>
                </a:ext>
              </a:extLst>
            </p:cNvPr>
            <p:cNvSpPr/>
            <p:nvPr/>
          </p:nvSpPr>
          <p:spPr>
            <a:xfrm>
              <a:off x="6558934" y="3789040"/>
              <a:ext cx="110747" cy="1099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46F6B587-D5AE-B7F3-CA66-C21530E4F59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08363" y="3686638"/>
              <a:ext cx="3418" cy="296331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8BD5677E-622B-2DC3-6204-9DF30372D11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26190" y="3840622"/>
              <a:ext cx="164124" cy="0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E91FE7FE-1507-D982-809C-28219BCADAC3}"/>
              </a:ext>
            </a:extLst>
          </p:cNvPr>
          <p:cNvGrpSpPr/>
          <p:nvPr/>
        </p:nvGrpSpPr>
        <p:grpSpPr>
          <a:xfrm>
            <a:off x="2275364" y="2667782"/>
            <a:ext cx="164124" cy="296331"/>
            <a:chOff x="6526190" y="3686638"/>
            <a:chExt cx="164124" cy="296331"/>
          </a:xfrm>
        </p:grpSpPr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44C22B80-BA02-D255-2962-A6AD3B1E3F66}"/>
                </a:ext>
              </a:extLst>
            </p:cNvPr>
            <p:cNvSpPr/>
            <p:nvPr/>
          </p:nvSpPr>
          <p:spPr>
            <a:xfrm>
              <a:off x="6558934" y="3789040"/>
              <a:ext cx="110747" cy="1099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55969036-9078-DE38-5BF7-E066261ADB8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08363" y="3686638"/>
              <a:ext cx="3418" cy="296331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56B1EAB7-65CC-0B28-E47D-DD6D1698614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26190" y="3840622"/>
              <a:ext cx="164124" cy="0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ACED5B1-60FB-207C-EFCA-5205050ED941}"/>
              </a:ext>
            </a:extLst>
          </p:cNvPr>
          <p:cNvGrpSpPr/>
          <p:nvPr/>
        </p:nvGrpSpPr>
        <p:grpSpPr>
          <a:xfrm>
            <a:off x="2767209" y="2906151"/>
            <a:ext cx="164124" cy="296331"/>
            <a:chOff x="6526190" y="3686638"/>
            <a:chExt cx="164124" cy="296331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48DF910A-5803-40FC-D669-CC257207AFE0}"/>
                </a:ext>
              </a:extLst>
            </p:cNvPr>
            <p:cNvSpPr/>
            <p:nvPr/>
          </p:nvSpPr>
          <p:spPr>
            <a:xfrm>
              <a:off x="6558934" y="3789040"/>
              <a:ext cx="110747" cy="1099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B714DCAA-B93D-6E10-D03E-E338EA3199B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08363" y="3686638"/>
              <a:ext cx="3418" cy="296331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3DF7CE18-14DF-C3DC-1270-CE22A2C11D4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26190" y="3840622"/>
              <a:ext cx="164124" cy="0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0CA9F606-90BC-9A35-FBBE-6ED62C5FEE47}"/>
              </a:ext>
            </a:extLst>
          </p:cNvPr>
          <p:cNvGrpSpPr/>
          <p:nvPr/>
        </p:nvGrpSpPr>
        <p:grpSpPr>
          <a:xfrm>
            <a:off x="2617727" y="2705471"/>
            <a:ext cx="164124" cy="296331"/>
            <a:chOff x="6526190" y="3686638"/>
            <a:chExt cx="164124" cy="296331"/>
          </a:xfrm>
        </p:grpSpPr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0BF245F9-D39A-16EF-8123-02E6442F277A}"/>
                </a:ext>
              </a:extLst>
            </p:cNvPr>
            <p:cNvSpPr/>
            <p:nvPr/>
          </p:nvSpPr>
          <p:spPr>
            <a:xfrm>
              <a:off x="6558934" y="3789040"/>
              <a:ext cx="110747" cy="1099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E91FC1F1-C466-65F0-F52A-9DAA1927BC8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08363" y="3686638"/>
              <a:ext cx="3418" cy="296331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F8129516-5486-B06D-3B03-9E2CF7A0537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26190" y="3840622"/>
              <a:ext cx="164124" cy="0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4E4EC5A-6AEA-B4F6-7EAA-FF7159C135F0}"/>
              </a:ext>
            </a:extLst>
          </p:cNvPr>
          <p:cNvGrpSpPr/>
          <p:nvPr/>
        </p:nvGrpSpPr>
        <p:grpSpPr>
          <a:xfrm>
            <a:off x="2446537" y="2603630"/>
            <a:ext cx="164124" cy="296331"/>
            <a:chOff x="6526190" y="3686638"/>
            <a:chExt cx="164124" cy="296331"/>
          </a:xfrm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B7D99DF7-A19B-A560-BB49-92FA5A7A28DE}"/>
                </a:ext>
              </a:extLst>
            </p:cNvPr>
            <p:cNvSpPr/>
            <p:nvPr/>
          </p:nvSpPr>
          <p:spPr>
            <a:xfrm>
              <a:off x="6558934" y="3789040"/>
              <a:ext cx="110747" cy="1099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02608740-9508-31FE-CD18-D884821763B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08363" y="3686638"/>
              <a:ext cx="3418" cy="296331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575CAF90-4C54-B8D2-7562-662678C18FA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26190" y="3840622"/>
              <a:ext cx="164124" cy="0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736396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EA4A67-08E2-A7B4-6550-6EAADFE47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RDP for GHC – Qs dependance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706085F-5E09-C5FB-6D8C-E4467B6C1E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1" y="3317592"/>
            <a:ext cx="4061527" cy="258583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65248D0-8B78-9601-C157-60C4D2B2AA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0522" y="3317592"/>
            <a:ext cx="4137297" cy="2574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EE2D2B0-1F64-530B-CF8F-7F27AE40E4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89404" y="3293694"/>
            <a:ext cx="4061527" cy="256481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251A355-8CFE-BED8-55BE-A03724A6585D}"/>
              </a:ext>
            </a:extLst>
          </p:cNvPr>
          <p:cNvSpPr txBox="1"/>
          <p:nvPr/>
        </p:nvSpPr>
        <p:spPr>
          <a:xfrm>
            <a:off x="8868308" y="2932127"/>
            <a:ext cx="32480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+mj-lt"/>
              </a:rPr>
              <a:t>Qs = 0.0655 / Bs = 0.62 (4 x V</a:t>
            </a:r>
            <a:r>
              <a:rPr lang="en-US" sz="1600" b="1" baseline="-25000" dirty="0">
                <a:solidFill>
                  <a:srgbClr val="FF0000"/>
                </a:solidFill>
                <a:latin typeface="+mj-lt"/>
              </a:rPr>
              <a:t>RF</a:t>
            </a:r>
            <a:r>
              <a:rPr lang="en-US" sz="1600" b="1" dirty="0">
                <a:solidFill>
                  <a:srgbClr val="FF0000"/>
                </a:solidFill>
                <a:latin typeface="+mj-lt"/>
              </a:rPr>
              <a:t>)</a:t>
            </a:r>
            <a:endParaRPr lang="en-GB" sz="16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63E7893-5AC7-FC6A-25C1-A7A592E0F651}"/>
              </a:ext>
            </a:extLst>
          </p:cNvPr>
          <p:cNvSpPr txBox="1"/>
          <p:nvPr/>
        </p:nvSpPr>
        <p:spPr>
          <a:xfrm>
            <a:off x="5015880" y="2932127"/>
            <a:ext cx="32480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+mj-lt"/>
              </a:rPr>
              <a:t>Qs = 0.0457 / Bs = 0.88 (2 x V</a:t>
            </a:r>
            <a:r>
              <a:rPr lang="en-US" sz="1600" b="1" baseline="-25000" dirty="0">
                <a:solidFill>
                  <a:srgbClr val="FF0000"/>
                </a:solidFill>
                <a:latin typeface="+mj-lt"/>
              </a:rPr>
              <a:t>RF</a:t>
            </a:r>
            <a:r>
              <a:rPr lang="en-US" sz="1600" b="1" dirty="0">
                <a:solidFill>
                  <a:srgbClr val="FF0000"/>
                </a:solidFill>
                <a:latin typeface="+mj-lt"/>
              </a:rPr>
              <a:t>)</a:t>
            </a:r>
            <a:endParaRPr lang="en-GB" sz="16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E98820-7601-BADA-2F10-9029B8AB884B}"/>
              </a:ext>
            </a:extLst>
          </p:cNvPr>
          <p:cNvSpPr txBox="1"/>
          <p:nvPr/>
        </p:nvSpPr>
        <p:spPr>
          <a:xfrm>
            <a:off x="767408" y="2946430"/>
            <a:ext cx="37721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+mj-lt"/>
              </a:rPr>
              <a:t>Qs = 0.031 / Bs = 1.30 (V</a:t>
            </a:r>
            <a:r>
              <a:rPr lang="en-US" sz="1600" b="1" baseline="-25000" dirty="0">
                <a:solidFill>
                  <a:srgbClr val="FF0000"/>
                </a:solidFill>
                <a:latin typeface="+mj-lt"/>
              </a:rPr>
              <a:t>RF </a:t>
            </a:r>
            <a:r>
              <a:rPr lang="en-US" sz="1600" b="1" dirty="0">
                <a:solidFill>
                  <a:srgbClr val="FF0000"/>
                </a:solidFill>
                <a:latin typeface="+mj-lt"/>
              </a:rPr>
              <a:t>= 99.5 MV)</a:t>
            </a:r>
            <a:endParaRPr lang="en-GB" sz="16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56DB8632-39D5-E8A7-DEFE-3FAF902AF8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39832"/>
            <a:ext cx="11139028" cy="1353064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1800" dirty="0"/>
              <a:t>For higher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synchrotron tune </a:t>
            </a:r>
            <a:r>
              <a:rPr lang="en-US" sz="1800" dirty="0"/>
              <a:t>and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800" dirty="0"/>
              <a:t>lower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spin modulation index Bs</a:t>
            </a:r>
            <a:r>
              <a:rPr lang="en-US" sz="1800" dirty="0"/>
              <a:t>, the horizontal component of the polarization </a:t>
            </a:r>
            <a:r>
              <a:rPr lang="en-US" sz="1800" b="1" dirty="0">
                <a:solidFill>
                  <a:srgbClr val="008E40"/>
                </a:solidFill>
              </a:rPr>
              <a:t>‘decoheres’ more slowly</a:t>
            </a:r>
            <a:r>
              <a:rPr lang="en-US" sz="1800" dirty="0"/>
              <a:t>: important ingredient for clean depolarization !</a:t>
            </a:r>
          </a:p>
          <a:p>
            <a:pPr marL="36513" indent="0">
              <a:spcBef>
                <a:spcPts val="1200"/>
              </a:spcBef>
              <a:buNone/>
            </a:pPr>
            <a:r>
              <a:rPr lang="en-US" sz="1800" dirty="0">
                <a:sym typeface="Wingdings" panose="05000000000000000000" pitchFamily="2" charset="2"/>
              </a:rPr>
              <a:t> </a:t>
            </a:r>
            <a:r>
              <a:rPr lang="en-US" sz="1800" b="1" dirty="0">
                <a:sym typeface="Wingdings" panose="05000000000000000000" pitchFamily="2" charset="2"/>
              </a:rPr>
              <a:t>Study decoherence of the horizontal polarization component</a:t>
            </a:r>
            <a:endParaRPr lang="en-US" sz="18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63860A8-114A-517C-3A33-8520B310D7E2}"/>
              </a:ext>
            </a:extLst>
          </p:cNvPr>
          <p:cNvSpPr txBox="1"/>
          <p:nvPr/>
        </p:nvSpPr>
        <p:spPr>
          <a:xfrm>
            <a:off x="450015" y="2368977"/>
            <a:ext cx="6865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  <a:latin typeface="+mj-lt"/>
              </a:rPr>
              <a:t>X (radial) polarization component vs applied kicker frequency</a:t>
            </a:r>
            <a:endParaRPr lang="en-GB" b="1" dirty="0">
              <a:solidFill>
                <a:srgbClr val="0000FF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368664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6838EB-C603-2656-8324-CB8F256442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0A24DC-6982-AB30-D9DC-399CE917D2A5}"/>
              </a:ext>
            </a:extLst>
          </p:cNvPr>
          <p:cNvSpPr txBox="1"/>
          <p:nvPr/>
        </p:nvSpPr>
        <p:spPr>
          <a:xfrm>
            <a:off x="1919536" y="1304764"/>
            <a:ext cx="6596678" cy="3231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2400"/>
              </a:spcBef>
            </a:pPr>
            <a:r>
              <a:rPr lang="en-US" sz="3600" b="1" dirty="0">
                <a:solidFill>
                  <a:schemeClr val="tx1">
                    <a:alpha val="50000"/>
                  </a:schemeClr>
                </a:solidFill>
                <a:latin typeface="+mj-lt"/>
              </a:rPr>
              <a:t>RDP kicker bump for FCC</a:t>
            </a:r>
          </a:p>
          <a:p>
            <a:pPr>
              <a:spcBef>
                <a:spcPts val="2400"/>
              </a:spcBef>
            </a:pPr>
            <a:r>
              <a:rPr lang="en-US" sz="3600" b="1" dirty="0">
                <a:solidFill>
                  <a:schemeClr val="tx1">
                    <a:alpha val="50000"/>
                  </a:schemeClr>
                </a:solidFill>
                <a:latin typeface="+mj-lt"/>
              </a:rPr>
              <a:t>RDP tracking</a:t>
            </a:r>
          </a:p>
          <a:p>
            <a:pPr>
              <a:spcBef>
                <a:spcPts val="2400"/>
              </a:spcBef>
            </a:pPr>
            <a:r>
              <a:rPr lang="en-US" sz="3600" b="1" dirty="0">
                <a:latin typeface="+mj-lt"/>
              </a:rPr>
              <a:t>Horizontal polarization decay</a:t>
            </a:r>
          </a:p>
          <a:p>
            <a:pPr>
              <a:spcBef>
                <a:spcPts val="2400"/>
              </a:spcBef>
            </a:pPr>
            <a:r>
              <a:rPr lang="en-GB" sz="3600" b="1" dirty="0">
                <a:solidFill>
                  <a:schemeClr val="tx1">
                    <a:alpha val="50000"/>
                  </a:schemeClr>
                </a:solidFill>
                <a:latin typeface="+mj-lt"/>
              </a:rPr>
              <a:t>Spin tune estimates in Xsuite</a:t>
            </a:r>
          </a:p>
        </p:txBody>
      </p:sp>
    </p:spTree>
    <p:extLst>
      <p:ext uri="{BB962C8B-B14F-4D97-AF65-F5344CB8AC3E}">
        <p14:creationId xmlns:p14="http://schemas.microsoft.com/office/powerpoint/2010/main" val="3661374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83EEC9C-5CF7-D2CA-2078-502A28AC7D37}"/>
              </a:ext>
            </a:extLst>
          </p:cNvPr>
          <p:cNvSpPr txBox="1"/>
          <p:nvPr/>
        </p:nvSpPr>
        <p:spPr>
          <a:xfrm>
            <a:off x="2171564" y="1124744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+mn-lt"/>
              </a:rPr>
              <a:t>Resonant depolarization for FCC and spin tune determination with Xsuite</a:t>
            </a:r>
            <a:endParaRPr lang="en-GB" sz="3600" dirty="0">
              <a:latin typeface="+mn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F6ACDE5-C5BD-B5B8-29B6-BCCDDE85C1F0}"/>
              </a:ext>
            </a:extLst>
          </p:cNvPr>
          <p:cNvSpPr txBox="1"/>
          <p:nvPr/>
        </p:nvSpPr>
        <p:spPr>
          <a:xfrm>
            <a:off x="1597813" y="3212976"/>
            <a:ext cx="89963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latin typeface="+mj-lt"/>
              </a:rPr>
              <a:t>J. Wenninger </a:t>
            </a:r>
          </a:p>
          <a:p>
            <a:pPr algn="ctr"/>
            <a:endParaRPr lang="en-US" sz="2400" dirty="0">
              <a:latin typeface="+mj-lt"/>
            </a:endParaRPr>
          </a:p>
          <a:p>
            <a:pPr algn="ctr"/>
            <a:r>
              <a:rPr lang="en-US" sz="2400" dirty="0">
                <a:latin typeface="+mj-lt"/>
              </a:rPr>
              <a:t>with the Xsuite support of G. Iadarola and insights from D. Barber</a:t>
            </a:r>
            <a:endParaRPr lang="en-GB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491889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5056EE-9B4D-9754-6C5D-2CCE14381A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Decoherence test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343B80-01E4-B2BA-DA4F-F1DF4E2CF2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58119"/>
            <a:ext cx="5389640" cy="4525963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2000" dirty="0"/>
              <a:t>To observe the decoherence of the horizontal polarization use a </a:t>
            </a:r>
            <a:r>
              <a:rPr lang="en-US" sz="2000" b="1" dirty="0"/>
              <a:t>constant excitation frequency</a:t>
            </a:r>
            <a:r>
              <a:rPr lang="en-US" sz="2000" dirty="0"/>
              <a:t> instead of scanning the frequency</a:t>
            </a:r>
          </a:p>
          <a:p>
            <a:pPr marL="36513" indent="0">
              <a:buNone/>
            </a:pPr>
            <a:endParaRPr lang="en-US" sz="2000" dirty="0"/>
          </a:p>
          <a:p>
            <a:pPr marL="36513" indent="0">
              <a:buNone/>
            </a:pPr>
            <a:r>
              <a:rPr lang="en-US" sz="2000" dirty="0"/>
              <a:t>Set the </a:t>
            </a:r>
            <a:r>
              <a:rPr lang="en-US" sz="2000" b="1" dirty="0">
                <a:solidFill>
                  <a:srgbClr val="0000FF"/>
                </a:solidFill>
              </a:rPr>
              <a:t>excitation frequency to </a:t>
            </a:r>
            <a:r>
              <a:rPr lang="en-US" sz="2000" b="1" dirty="0">
                <a:solidFill>
                  <a:srgbClr val="0000FF"/>
                </a:solidFill>
                <a:latin typeface="Symbol" panose="05050102010706020507" pitchFamily="18" charset="2"/>
              </a:rPr>
              <a:t>n</a:t>
            </a:r>
            <a:r>
              <a:rPr lang="en-US" sz="2000" b="1" baseline="-25000" dirty="0">
                <a:solidFill>
                  <a:srgbClr val="0000FF"/>
                </a:solidFill>
                <a:latin typeface="Symbol" panose="05050102010706020507" pitchFamily="18" charset="2"/>
              </a:rPr>
              <a:t>0</a:t>
            </a:r>
            <a:r>
              <a:rPr lang="en-US" sz="2000" b="1" dirty="0">
                <a:solidFill>
                  <a:srgbClr val="0000FF"/>
                </a:solidFill>
              </a:rPr>
              <a:t> – 0.003</a:t>
            </a:r>
            <a:r>
              <a:rPr lang="en-US" sz="2000" dirty="0"/>
              <a:t>. The vertical polarization is modulated at a frequency corresponding to the excitation frequency difference to </a:t>
            </a:r>
            <a:r>
              <a:rPr lang="en-US" sz="2000" dirty="0">
                <a:latin typeface="Symbol" panose="05050102010706020507" pitchFamily="18" charset="2"/>
              </a:rPr>
              <a:t>n</a:t>
            </a:r>
            <a:r>
              <a:rPr lang="en-US" sz="2000" baseline="-25000" dirty="0">
                <a:latin typeface="Symbol" panose="05050102010706020507" pitchFamily="18" charset="2"/>
              </a:rPr>
              <a:t>0</a:t>
            </a:r>
            <a:r>
              <a:rPr lang="en-US" sz="2000" dirty="0"/>
              <a:t>.</a:t>
            </a:r>
          </a:p>
          <a:p>
            <a:pPr marL="363538" lvl="1" indent="-363538"/>
            <a:r>
              <a:rPr lang="en-US" sz="1600" dirty="0"/>
              <a:t>Modulation </a:t>
            </a:r>
            <a:r>
              <a:rPr lang="en-US" sz="1600" dirty="0" err="1"/>
              <a:t>ampl</a:t>
            </a:r>
            <a:r>
              <a:rPr lang="en-US" sz="1600" dirty="0"/>
              <a:t>. depends on distance to resonance.</a:t>
            </a:r>
            <a:endParaRPr lang="en-GB" sz="1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C5C0460-2E11-735A-4C61-DDDD5B68E4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2761" y="1507142"/>
            <a:ext cx="5411851" cy="337570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69687C4-118E-7D9E-8B12-7AAE01F6A06A}"/>
              </a:ext>
            </a:extLst>
          </p:cNvPr>
          <p:cNvSpPr txBox="1"/>
          <p:nvPr/>
        </p:nvSpPr>
        <p:spPr>
          <a:xfrm>
            <a:off x="6573532" y="1003086"/>
            <a:ext cx="51155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GHC, single particle on CO, no quantum excitation</a:t>
            </a:r>
            <a:endParaRPr lang="en-GB" sz="16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FAFBD63-C2C4-6268-A59E-94C4A73413CE}"/>
              </a:ext>
            </a:extLst>
          </p:cNvPr>
          <p:cNvSpPr txBox="1"/>
          <p:nvPr/>
        </p:nvSpPr>
        <p:spPr>
          <a:xfrm>
            <a:off x="682836" y="5430604"/>
            <a:ext cx="33775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Inspired by a discussion with Y. Wu</a:t>
            </a:r>
            <a:endParaRPr lang="en-GB" sz="1600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213681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CFBF0D-4B6D-FCD6-0371-DB2C154E6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3624964" cy="714265"/>
          </a:xfrm>
        </p:spPr>
        <p:txBody>
          <a:bodyPr>
            <a:noAutofit/>
          </a:bodyPr>
          <a:lstStyle/>
          <a:p>
            <a:r>
              <a:rPr lang="en-US" sz="3200" dirty="0"/>
              <a:t>Decoherence test</a:t>
            </a:r>
            <a:endParaRPr lang="en-GB" sz="3200" dirty="0"/>
          </a:p>
        </p:txBody>
      </p:sp>
      <p:pic>
        <p:nvPicPr>
          <p:cNvPr id="9" name="Picture 8" descr="A graph with a line&#10;&#10;AI-generated content may be incorrect.">
            <a:extLst>
              <a:ext uri="{FF2B5EF4-FFF2-40B4-BE49-F238E27FC236}">
                <a16:creationId xmlns:a16="http://schemas.microsoft.com/office/drawing/2014/main" id="{8105AE8C-B682-8ADF-851E-39F40EA255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4565" y="736085"/>
            <a:ext cx="3913662" cy="2539859"/>
          </a:xfrm>
          <a:prstGeom prst="rect">
            <a:avLst/>
          </a:prstGeom>
        </p:spPr>
      </p:pic>
      <p:pic>
        <p:nvPicPr>
          <p:cNvPr id="11" name="Picture 10" descr="A blue sound wave with red line&#10;&#10;AI-generated content may be incorrect.">
            <a:extLst>
              <a:ext uri="{FF2B5EF4-FFF2-40B4-BE49-F238E27FC236}">
                <a16:creationId xmlns:a16="http://schemas.microsoft.com/office/drawing/2014/main" id="{A48C2C07-EB06-AD84-58AB-DC45E6A75D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1009" y="700080"/>
            <a:ext cx="3913663" cy="2539860"/>
          </a:xfrm>
          <a:prstGeom prst="rect">
            <a:avLst/>
          </a:prstGeom>
        </p:spPr>
      </p:pic>
      <p:pic>
        <p:nvPicPr>
          <p:cNvPr id="13" name="Picture 12" descr="A blue line with a red dotted line&#10;&#10;AI-generated content may be incorrect.">
            <a:extLst>
              <a:ext uri="{FF2B5EF4-FFF2-40B4-BE49-F238E27FC236}">
                <a16:creationId xmlns:a16="http://schemas.microsoft.com/office/drawing/2014/main" id="{1CC03D13-2F52-3782-72F7-16E06FC207E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7095" y="3373416"/>
            <a:ext cx="3913663" cy="2539860"/>
          </a:xfrm>
          <a:prstGeom prst="rect">
            <a:avLst/>
          </a:prstGeom>
        </p:spPr>
      </p:pic>
      <p:pic>
        <p:nvPicPr>
          <p:cNvPr id="15" name="Picture 14" descr="A graph with a line and numbers&#10;&#10;AI-generated content may be incorrect.">
            <a:extLst>
              <a:ext uri="{FF2B5EF4-FFF2-40B4-BE49-F238E27FC236}">
                <a16:creationId xmlns:a16="http://schemas.microsoft.com/office/drawing/2014/main" id="{6A67D706-4647-CD1E-C8F8-F0E9C43F1D0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4565" y="3409420"/>
            <a:ext cx="3913663" cy="253986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B6AA909-EF33-B828-9DE4-F7F5C30EEB9E}"/>
              </a:ext>
            </a:extLst>
          </p:cNvPr>
          <p:cNvSpPr txBox="1"/>
          <p:nvPr/>
        </p:nvSpPr>
        <p:spPr>
          <a:xfrm>
            <a:off x="4768235" y="5301208"/>
            <a:ext cx="21788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+mj-lt"/>
              </a:rPr>
              <a:t>Qs = 0.0457 (2 x V</a:t>
            </a:r>
            <a:r>
              <a:rPr lang="en-US" sz="1600" b="1" baseline="-25000" dirty="0">
                <a:solidFill>
                  <a:srgbClr val="FF0000"/>
                </a:solidFill>
                <a:latin typeface="+mj-lt"/>
              </a:rPr>
              <a:t>RF</a:t>
            </a:r>
            <a:r>
              <a:rPr lang="en-US" sz="1600" b="1" dirty="0">
                <a:solidFill>
                  <a:srgbClr val="FF0000"/>
                </a:solidFill>
                <a:latin typeface="+mj-lt"/>
              </a:rPr>
              <a:t>)</a:t>
            </a:r>
            <a:endParaRPr lang="en-GB" sz="16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AAF0A3C-FBC5-8CC9-4C6E-E090DFABC40A}"/>
              </a:ext>
            </a:extLst>
          </p:cNvPr>
          <p:cNvSpPr txBox="1"/>
          <p:nvPr/>
        </p:nvSpPr>
        <p:spPr>
          <a:xfrm>
            <a:off x="4768235" y="2600908"/>
            <a:ext cx="27029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+mj-lt"/>
              </a:rPr>
              <a:t>Qs = 0.031 (V</a:t>
            </a:r>
            <a:r>
              <a:rPr lang="en-US" sz="1600" b="1" baseline="-25000" dirty="0">
                <a:solidFill>
                  <a:srgbClr val="FF0000"/>
                </a:solidFill>
                <a:latin typeface="+mj-lt"/>
              </a:rPr>
              <a:t>RF </a:t>
            </a:r>
            <a:r>
              <a:rPr lang="en-US" sz="1600" b="1" dirty="0">
                <a:solidFill>
                  <a:srgbClr val="FF0000"/>
                </a:solidFill>
                <a:latin typeface="+mj-lt"/>
              </a:rPr>
              <a:t>= 99.5 MV)</a:t>
            </a:r>
            <a:endParaRPr lang="en-GB" sz="16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B7A1CC1-4190-CFE3-F5D9-2CD9E780F2CB}"/>
              </a:ext>
            </a:extLst>
          </p:cNvPr>
          <p:cNvSpPr txBox="1"/>
          <p:nvPr/>
        </p:nvSpPr>
        <p:spPr>
          <a:xfrm>
            <a:off x="4768235" y="300015"/>
            <a:ext cx="4660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+mj-lt"/>
              </a:rPr>
              <a:t>GHC, 50 particles, </a:t>
            </a:r>
            <a:r>
              <a:rPr lang="en-US" b="1" dirty="0">
                <a:latin typeface="+mj-lt"/>
              </a:rPr>
              <a:t>quantum excitation on</a:t>
            </a:r>
            <a:r>
              <a:rPr lang="en-US" dirty="0">
                <a:latin typeface="+mj-lt"/>
              </a:rPr>
              <a:t>.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2B4156BF-D09C-FEFE-EA5D-9A231ECD6D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258119"/>
            <a:ext cx="3542182" cy="4525963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1800" dirty="0"/>
              <a:t>With radiation switched on, the </a:t>
            </a:r>
            <a:r>
              <a:rPr lang="en-US" sz="1800" b="1" dirty="0"/>
              <a:t>vertical polarization degrades progressively </a:t>
            </a:r>
            <a:r>
              <a:rPr lang="en-US" sz="1800" dirty="0"/>
              <a:t>due to the decoherence of the hor. polarization component.</a:t>
            </a:r>
          </a:p>
          <a:p>
            <a:pPr marL="36513" indent="0">
              <a:buNone/>
            </a:pPr>
            <a:endParaRPr lang="en-US" sz="1800" dirty="0"/>
          </a:p>
          <a:p>
            <a:pPr marL="36513" indent="0">
              <a:buNone/>
            </a:pPr>
            <a:r>
              <a:rPr lang="en-US" sz="1800" b="1" dirty="0">
                <a:solidFill>
                  <a:srgbClr val="008E40"/>
                </a:solidFill>
              </a:rPr>
              <a:t>Higher Qs is very beneficial for the preservation of the horizontal component !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931AA1A-7D0D-4DAB-57C9-2C6D1CB18006}"/>
              </a:ext>
            </a:extLst>
          </p:cNvPr>
          <p:cNvSpPr txBox="1"/>
          <p:nvPr/>
        </p:nvSpPr>
        <p:spPr>
          <a:xfrm>
            <a:off x="6682342" y="835014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  <a:latin typeface="+mj-lt"/>
              </a:rPr>
              <a:t>Polarization Y</a:t>
            </a:r>
            <a:endParaRPr lang="en-GB" sz="1400" b="1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1A65982-5518-734A-6249-17B07665EE51}"/>
              </a:ext>
            </a:extLst>
          </p:cNvPr>
          <p:cNvSpPr txBox="1"/>
          <p:nvPr/>
        </p:nvSpPr>
        <p:spPr>
          <a:xfrm>
            <a:off x="10408756" y="835014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  <a:latin typeface="+mj-lt"/>
              </a:rPr>
              <a:t>Polarization X</a:t>
            </a:r>
            <a:endParaRPr lang="en-GB" sz="1400" b="1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F9BAD63-0DAC-6B2B-DF0D-F1D8AABDF954}"/>
              </a:ext>
            </a:extLst>
          </p:cNvPr>
          <p:cNvSpPr/>
          <p:nvPr/>
        </p:nvSpPr>
        <p:spPr>
          <a:xfrm>
            <a:off x="8832304" y="1258119"/>
            <a:ext cx="324036" cy="1162769"/>
          </a:xfrm>
          <a:prstGeom prst="rect">
            <a:avLst/>
          </a:prstGeom>
          <a:noFill/>
          <a:ln>
            <a:solidFill>
              <a:srgbClr val="008E4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22AEB0E-5A71-964B-8398-9E4EAE0F95C7}"/>
              </a:ext>
            </a:extLst>
          </p:cNvPr>
          <p:cNvSpPr/>
          <p:nvPr/>
        </p:nvSpPr>
        <p:spPr>
          <a:xfrm>
            <a:off x="8832304" y="3933056"/>
            <a:ext cx="2088232" cy="1162769"/>
          </a:xfrm>
          <a:prstGeom prst="rect">
            <a:avLst/>
          </a:prstGeom>
          <a:noFill/>
          <a:ln>
            <a:solidFill>
              <a:srgbClr val="008E4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4C813B1-AED5-4D8B-90A6-F6720844EBBB}"/>
              </a:ext>
            </a:extLst>
          </p:cNvPr>
          <p:cNvSpPr txBox="1"/>
          <p:nvPr/>
        </p:nvSpPr>
        <p:spPr>
          <a:xfrm>
            <a:off x="8763437" y="3613313"/>
            <a:ext cx="6367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8E40"/>
                </a:solidFill>
                <a:latin typeface="+mj-lt"/>
              </a:rPr>
              <a:t>~16 s</a:t>
            </a:r>
            <a:endParaRPr lang="en-GB" sz="1400" b="1" dirty="0">
              <a:solidFill>
                <a:srgbClr val="008E40"/>
              </a:solidFill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9A44A4F-D403-4A99-53DC-B2390E4ABD0F}"/>
              </a:ext>
            </a:extLst>
          </p:cNvPr>
          <p:cNvSpPr txBox="1"/>
          <p:nvPr/>
        </p:nvSpPr>
        <p:spPr>
          <a:xfrm>
            <a:off x="8763437" y="959735"/>
            <a:ext cx="5373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8E40"/>
                </a:solidFill>
                <a:latin typeface="+mj-lt"/>
              </a:rPr>
              <a:t>~2 s</a:t>
            </a:r>
            <a:endParaRPr lang="en-GB" sz="1400" b="1" dirty="0">
              <a:solidFill>
                <a:srgbClr val="008E4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126954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E6E889-23EE-D460-18B5-705BE8D315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16F7F0F8-F0F2-05A6-F7BB-3437B77818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7818" y="3374873"/>
            <a:ext cx="4009353" cy="250668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9F69984-EED2-E02D-DDEF-A8C3436799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7414" y="3394553"/>
            <a:ext cx="3990795" cy="251872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1EE3F7-B2D4-89F5-21D3-5FC3CA75CD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3624964" cy="714265"/>
          </a:xfrm>
        </p:spPr>
        <p:txBody>
          <a:bodyPr>
            <a:noAutofit/>
          </a:bodyPr>
          <a:lstStyle/>
          <a:p>
            <a:r>
              <a:rPr lang="en-US" sz="3200" dirty="0"/>
              <a:t>Decoherence test</a:t>
            </a:r>
            <a:endParaRPr lang="en-GB" sz="3200" dirty="0"/>
          </a:p>
        </p:txBody>
      </p:sp>
      <p:pic>
        <p:nvPicPr>
          <p:cNvPr id="9" name="Picture 8" descr="A graph with a line&#10;&#10;AI-generated content may be incorrect.">
            <a:extLst>
              <a:ext uri="{FF2B5EF4-FFF2-40B4-BE49-F238E27FC236}">
                <a16:creationId xmlns:a16="http://schemas.microsoft.com/office/drawing/2014/main" id="{13CB6687-CC6A-C348-927E-1D35000D6D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4565" y="736085"/>
            <a:ext cx="3913662" cy="2539859"/>
          </a:xfrm>
          <a:prstGeom prst="rect">
            <a:avLst/>
          </a:prstGeom>
        </p:spPr>
      </p:pic>
      <p:pic>
        <p:nvPicPr>
          <p:cNvPr id="11" name="Picture 10" descr="A blue sound wave with red line&#10;&#10;AI-generated content may be incorrect.">
            <a:extLst>
              <a:ext uri="{FF2B5EF4-FFF2-40B4-BE49-F238E27FC236}">
                <a16:creationId xmlns:a16="http://schemas.microsoft.com/office/drawing/2014/main" id="{78035811-88F6-55AF-CAB6-860144028D9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1009" y="700080"/>
            <a:ext cx="3913663" cy="253986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1FA621E-3578-1C02-F060-7F614F68556A}"/>
              </a:ext>
            </a:extLst>
          </p:cNvPr>
          <p:cNvSpPr txBox="1"/>
          <p:nvPr/>
        </p:nvSpPr>
        <p:spPr>
          <a:xfrm>
            <a:off x="4727848" y="5286690"/>
            <a:ext cx="21788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+mj-lt"/>
              </a:rPr>
              <a:t>Qs = 0.0655 (4 x V</a:t>
            </a:r>
            <a:r>
              <a:rPr lang="en-US" sz="1600" b="1" baseline="-25000" dirty="0">
                <a:solidFill>
                  <a:srgbClr val="FF0000"/>
                </a:solidFill>
                <a:latin typeface="+mj-lt"/>
              </a:rPr>
              <a:t>RF</a:t>
            </a:r>
            <a:r>
              <a:rPr lang="en-US" sz="1600" b="1" dirty="0">
                <a:solidFill>
                  <a:srgbClr val="FF0000"/>
                </a:solidFill>
                <a:latin typeface="+mj-lt"/>
              </a:rPr>
              <a:t>)</a:t>
            </a:r>
            <a:endParaRPr lang="en-GB" sz="16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E1641B0-7D46-2EAF-3A04-4D41C6494BD9}"/>
              </a:ext>
            </a:extLst>
          </p:cNvPr>
          <p:cNvSpPr txBox="1"/>
          <p:nvPr/>
        </p:nvSpPr>
        <p:spPr>
          <a:xfrm>
            <a:off x="4768235" y="2600908"/>
            <a:ext cx="27029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+mj-lt"/>
              </a:rPr>
              <a:t>Qs = 0.031 (V</a:t>
            </a:r>
            <a:r>
              <a:rPr lang="en-US" sz="1600" b="1" baseline="-25000" dirty="0">
                <a:solidFill>
                  <a:srgbClr val="FF0000"/>
                </a:solidFill>
                <a:latin typeface="+mj-lt"/>
              </a:rPr>
              <a:t>RF </a:t>
            </a:r>
            <a:r>
              <a:rPr lang="en-US" sz="1600" b="1" dirty="0">
                <a:solidFill>
                  <a:srgbClr val="FF0000"/>
                </a:solidFill>
                <a:latin typeface="+mj-lt"/>
              </a:rPr>
              <a:t>= 99.5 MV)</a:t>
            </a:r>
            <a:endParaRPr lang="en-GB" sz="16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476AD01-DF07-F5B8-A606-96E34FF87670}"/>
              </a:ext>
            </a:extLst>
          </p:cNvPr>
          <p:cNvSpPr txBox="1"/>
          <p:nvPr/>
        </p:nvSpPr>
        <p:spPr>
          <a:xfrm>
            <a:off x="4768235" y="300015"/>
            <a:ext cx="4660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+mj-lt"/>
              </a:rPr>
              <a:t>GHC, 50 particles, </a:t>
            </a:r>
            <a:r>
              <a:rPr lang="en-US" b="1" dirty="0">
                <a:latin typeface="+mj-lt"/>
              </a:rPr>
              <a:t>quantum excitation on</a:t>
            </a:r>
            <a:r>
              <a:rPr lang="en-US" dirty="0">
                <a:latin typeface="+mj-lt"/>
              </a:rPr>
              <a:t>.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F0E8A815-2F93-E7F2-E3D1-88E9FE8D15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258119"/>
            <a:ext cx="3542182" cy="4525963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1800" dirty="0"/>
              <a:t>With radiation switched on, the </a:t>
            </a:r>
            <a:r>
              <a:rPr lang="en-US" sz="1800" b="1" dirty="0"/>
              <a:t>vertical polarization degrades progressively </a:t>
            </a:r>
            <a:r>
              <a:rPr lang="en-US" sz="1800" dirty="0"/>
              <a:t>due to the decoherence of the hor. polarization component.</a:t>
            </a:r>
          </a:p>
          <a:p>
            <a:pPr marL="36513" indent="0">
              <a:buNone/>
            </a:pPr>
            <a:endParaRPr lang="en-US" sz="1800" dirty="0"/>
          </a:p>
          <a:p>
            <a:pPr marL="36513" indent="0">
              <a:buNone/>
            </a:pPr>
            <a:r>
              <a:rPr lang="en-US" sz="1800" b="1" dirty="0">
                <a:solidFill>
                  <a:srgbClr val="008E40"/>
                </a:solidFill>
              </a:rPr>
              <a:t>Higher Qs is very beneficial for the preservation of the horizontal component !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4CE2056-5CA1-6F66-D19A-03FA451504C6}"/>
              </a:ext>
            </a:extLst>
          </p:cNvPr>
          <p:cNvSpPr txBox="1"/>
          <p:nvPr/>
        </p:nvSpPr>
        <p:spPr>
          <a:xfrm>
            <a:off x="6682342" y="835014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  <a:latin typeface="+mj-lt"/>
              </a:rPr>
              <a:t>Polarization Y</a:t>
            </a:r>
            <a:endParaRPr lang="en-GB" sz="1400" b="1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EF3A6CF-1A58-C636-3EFE-A6BF21DA7A55}"/>
              </a:ext>
            </a:extLst>
          </p:cNvPr>
          <p:cNvSpPr txBox="1"/>
          <p:nvPr/>
        </p:nvSpPr>
        <p:spPr>
          <a:xfrm>
            <a:off x="10408756" y="835014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  <a:latin typeface="+mj-lt"/>
              </a:rPr>
              <a:t>Polarization X</a:t>
            </a:r>
            <a:endParaRPr lang="en-GB" sz="1400" b="1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4B9E98-ACE5-75C3-A96C-571F6B1163D1}"/>
              </a:ext>
            </a:extLst>
          </p:cNvPr>
          <p:cNvSpPr/>
          <p:nvPr/>
        </p:nvSpPr>
        <p:spPr>
          <a:xfrm>
            <a:off x="8832304" y="1258119"/>
            <a:ext cx="324036" cy="1162769"/>
          </a:xfrm>
          <a:prstGeom prst="rect">
            <a:avLst/>
          </a:prstGeom>
          <a:noFill/>
          <a:ln>
            <a:solidFill>
              <a:srgbClr val="008E4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B415D30-829F-868D-DA48-A6D3430606B9}"/>
              </a:ext>
            </a:extLst>
          </p:cNvPr>
          <p:cNvSpPr/>
          <p:nvPr/>
        </p:nvSpPr>
        <p:spPr>
          <a:xfrm>
            <a:off x="8832304" y="3933056"/>
            <a:ext cx="3304644" cy="1162769"/>
          </a:xfrm>
          <a:prstGeom prst="rect">
            <a:avLst/>
          </a:prstGeom>
          <a:noFill/>
          <a:ln>
            <a:solidFill>
              <a:srgbClr val="008E4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72F54A4-4C66-C747-8249-9DCB1B85CCE0}"/>
              </a:ext>
            </a:extLst>
          </p:cNvPr>
          <p:cNvSpPr txBox="1"/>
          <p:nvPr/>
        </p:nvSpPr>
        <p:spPr>
          <a:xfrm>
            <a:off x="8763437" y="3613313"/>
            <a:ext cx="9653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8E40"/>
                </a:solidFill>
                <a:latin typeface="+mj-lt"/>
              </a:rPr>
              <a:t> &gt; 25 s… </a:t>
            </a:r>
            <a:endParaRPr lang="en-GB" sz="1400" b="1" dirty="0">
              <a:solidFill>
                <a:srgbClr val="008E40"/>
              </a:solidFill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35B6BD5-E563-9E0A-6947-2D6016837A4A}"/>
              </a:ext>
            </a:extLst>
          </p:cNvPr>
          <p:cNvSpPr txBox="1"/>
          <p:nvPr/>
        </p:nvSpPr>
        <p:spPr>
          <a:xfrm>
            <a:off x="8763437" y="959735"/>
            <a:ext cx="5373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8E40"/>
                </a:solidFill>
                <a:latin typeface="+mj-lt"/>
              </a:rPr>
              <a:t>~2 s</a:t>
            </a:r>
            <a:endParaRPr lang="en-GB" sz="1400" b="1" dirty="0">
              <a:solidFill>
                <a:srgbClr val="008E4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312177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7C76BD-ED31-0A0B-12C2-7B79776F3C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8294711" cy="714265"/>
          </a:xfrm>
        </p:spPr>
        <p:txBody>
          <a:bodyPr>
            <a:normAutofit fontScale="90000"/>
          </a:bodyPr>
          <a:lstStyle/>
          <a:p>
            <a:r>
              <a:rPr lang="en-US" dirty="0"/>
              <a:t>Decoherence test – pure hor. polarization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E09A20-2AC2-ECFD-3B82-8A214A78EC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060" y="935973"/>
            <a:ext cx="11594606" cy="2059194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1800" dirty="0"/>
              <a:t>Launch all particles with </a:t>
            </a:r>
            <a:r>
              <a:rPr lang="en-US" sz="1800" b="1" dirty="0"/>
              <a:t>spins aligned along the X axis</a:t>
            </a:r>
            <a:r>
              <a:rPr lang="en-US" sz="1800" dirty="0"/>
              <a:t> (value = 1 on the plots), observe the evolution of the horizontal polarization component (average over all particles).</a:t>
            </a:r>
          </a:p>
          <a:p>
            <a:pPr lvl="1"/>
            <a:r>
              <a:rPr lang="en-GB" sz="1600" dirty="0"/>
              <a:t>GHC optics, 100 particles tracked for 10k turns, radiation on.</a:t>
            </a:r>
          </a:p>
          <a:p>
            <a:pPr marL="0" indent="-12700">
              <a:buNone/>
            </a:pPr>
            <a:r>
              <a:rPr lang="en-GB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Rapid decay over 1000-3000 turns</a:t>
            </a:r>
            <a:r>
              <a:rPr lang="en-GB" sz="1800" dirty="0"/>
              <a:t>, followed by </a:t>
            </a:r>
            <a:r>
              <a:rPr lang="en-GB" sz="1800" b="1" dirty="0">
                <a:solidFill>
                  <a:srgbClr val="008E40"/>
                </a:solidFill>
              </a:rPr>
              <a:t>steady state </a:t>
            </a:r>
            <a:r>
              <a:rPr lang="en-GB" sz="1800" dirty="0"/>
              <a:t>(over many seconds, not necessarily until t = </a:t>
            </a:r>
            <a:r>
              <a:rPr lang="en-GB" sz="1800" dirty="0">
                <a:sym typeface="Symbol" panose="05050102010706020507" pitchFamily="18" charset="2"/>
              </a:rPr>
              <a:t></a:t>
            </a:r>
            <a:r>
              <a:rPr lang="en-GB" sz="1800" dirty="0"/>
              <a:t>).</a:t>
            </a:r>
          </a:p>
          <a:p>
            <a:pPr marL="639762" lvl="1" indent="-285750"/>
            <a:r>
              <a:rPr lang="en-GB" sz="1600" b="1" dirty="0">
                <a:solidFill>
                  <a:srgbClr val="008E40"/>
                </a:solidFill>
                <a:sym typeface="Symbol" panose="05050102010706020507" pitchFamily="18" charset="2"/>
              </a:rPr>
              <a:t>Steady state can be key ingredient for the free precession method </a:t>
            </a:r>
            <a:r>
              <a:rPr lang="en-GB" sz="1600" b="1" dirty="0">
                <a:solidFill>
                  <a:srgbClr val="008E40"/>
                </a:solidFill>
                <a:sym typeface="Wingdings" panose="05000000000000000000" pitchFamily="2" charset="2"/>
              </a:rPr>
              <a:t></a:t>
            </a:r>
            <a:r>
              <a:rPr lang="en-GB" sz="1600" b="1" dirty="0">
                <a:solidFill>
                  <a:srgbClr val="008E40"/>
                </a:solidFill>
                <a:sym typeface="Symbol" panose="05050102010706020507" pitchFamily="18" charset="2"/>
              </a:rPr>
              <a:t> long measurement times 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528299F-F609-93A1-7A66-BCE2D0A4EF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6" y="3409768"/>
            <a:ext cx="3951460" cy="241226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5421307-E7C2-F4AE-2FEA-F32E1F32E9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44411" y="3346072"/>
            <a:ext cx="4259796" cy="260320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9021545-2729-D939-DA22-94F603D2E9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5651" y="3423123"/>
            <a:ext cx="3981859" cy="248947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9CB8166-CCC6-2AE2-67BC-5A959FCD936F}"/>
              </a:ext>
            </a:extLst>
          </p:cNvPr>
          <p:cNvSpPr txBox="1"/>
          <p:nvPr/>
        </p:nvSpPr>
        <p:spPr>
          <a:xfrm>
            <a:off x="8580276" y="3049728"/>
            <a:ext cx="32480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+mj-lt"/>
              </a:rPr>
              <a:t>Qs = 0.0655 / Bs = 0.62 (4 x V</a:t>
            </a:r>
            <a:r>
              <a:rPr lang="en-US" sz="1600" b="1" baseline="-25000" dirty="0">
                <a:solidFill>
                  <a:srgbClr val="FF0000"/>
                </a:solidFill>
                <a:latin typeface="+mj-lt"/>
              </a:rPr>
              <a:t>RF</a:t>
            </a:r>
            <a:r>
              <a:rPr lang="en-US" sz="1600" b="1" dirty="0">
                <a:solidFill>
                  <a:srgbClr val="FF0000"/>
                </a:solidFill>
                <a:latin typeface="+mj-lt"/>
              </a:rPr>
              <a:t>)</a:t>
            </a:r>
            <a:endParaRPr lang="en-GB" sz="16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ACF533B-1B62-EBB1-A059-0DBDB0CAF644}"/>
              </a:ext>
            </a:extLst>
          </p:cNvPr>
          <p:cNvSpPr txBox="1"/>
          <p:nvPr/>
        </p:nvSpPr>
        <p:spPr>
          <a:xfrm>
            <a:off x="4475820" y="3085732"/>
            <a:ext cx="32480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+mj-lt"/>
              </a:rPr>
              <a:t>Qs = 0.0457 / Bs = 0.88 (2 x V</a:t>
            </a:r>
            <a:r>
              <a:rPr lang="en-US" sz="1600" b="1" baseline="-25000" dirty="0">
                <a:solidFill>
                  <a:srgbClr val="FF0000"/>
                </a:solidFill>
                <a:latin typeface="+mj-lt"/>
              </a:rPr>
              <a:t>RF</a:t>
            </a:r>
            <a:r>
              <a:rPr lang="en-US" sz="1600" b="1" dirty="0">
                <a:solidFill>
                  <a:srgbClr val="FF0000"/>
                </a:solidFill>
                <a:latin typeface="+mj-lt"/>
              </a:rPr>
              <a:t>)</a:t>
            </a:r>
            <a:endParaRPr lang="en-GB" sz="16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899EE1-1673-AA2F-7645-582ADF03B79D}"/>
              </a:ext>
            </a:extLst>
          </p:cNvPr>
          <p:cNvSpPr txBox="1"/>
          <p:nvPr/>
        </p:nvSpPr>
        <p:spPr>
          <a:xfrm>
            <a:off x="479376" y="3100035"/>
            <a:ext cx="37721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+mj-lt"/>
              </a:rPr>
              <a:t>Qs = 0.031 / Bs = 1.30 (V</a:t>
            </a:r>
            <a:r>
              <a:rPr lang="en-US" sz="1600" b="1" baseline="-25000" dirty="0">
                <a:solidFill>
                  <a:srgbClr val="FF0000"/>
                </a:solidFill>
                <a:latin typeface="+mj-lt"/>
              </a:rPr>
              <a:t>RF </a:t>
            </a:r>
            <a:r>
              <a:rPr lang="en-US" sz="1600" b="1" dirty="0">
                <a:solidFill>
                  <a:srgbClr val="FF0000"/>
                </a:solidFill>
                <a:latin typeface="+mj-lt"/>
              </a:rPr>
              <a:t>= 99.5 MV)</a:t>
            </a:r>
            <a:endParaRPr lang="en-GB" sz="1600" b="1" dirty="0">
              <a:solidFill>
                <a:srgbClr val="FF0000"/>
              </a:solidFill>
              <a:latin typeface="+mj-lt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45762E5-C50B-C56D-730B-02DE7570135F}"/>
              </a:ext>
            </a:extLst>
          </p:cNvPr>
          <p:cNvCxnSpPr/>
          <p:nvPr/>
        </p:nvCxnSpPr>
        <p:spPr>
          <a:xfrm>
            <a:off x="479376" y="4309868"/>
            <a:ext cx="3312368" cy="0"/>
          </a:xfrm>
          <a:prstGeom prst="line">
            <a:avLst/>
          </a:prstGeom>
          <a:ln>
            <a:solidFill>
              <a:srgbClr val="FF66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448387B-B9E5-2915-CCF2-331DC32740E9}"/>
              </a:ext>
            </a:extLst>
          </p:cNvPr>
          <p:cNvCxnSpPr/>
          <p:nvPr/>
        </p:nvCxnSpPr>
        <p:spPr>
          <a:xfrm>
            <a:off x="4475820" y="4057840"/>
            <a:ext cx="3312368" cy="0"/>
          </a:xfrm>
          <a:prstGeom prst="line">
            <a:avLst/>
          </a:prstGeom>
          <a:ln>
            <a:solidFill>
              <a:srgbClr val="FF66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A79C93-03BD-EFFA-6EDC-4E1EE1784BBB}"/>
              </a:ext>
            </a:extLst>
          </p:cNvPr>
          <p:cNvCxnSpPr/>
          <p:nvPr/>
        </p:nvCxnSpPr>
        <p:spPr>
          <a:xfrm>
            <a:off x="8688288" y="3769808"/>
            <a:ext cx="3312368" cy="0"/>
          </a:xfrm>
          <a:prstGeom prst="line">
            <a:avLst/>
          </a:prstGeom>
          <a:ln>
            <a:solidFill>
              <a:srgbClr val="FF66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26301DD8-3317-66F2-96B8-F67DD9653641}"/>
              </a:ext>
            </a:extLst>
          </p:cNvPr>
          <p:cNvSpPr txBox="1"/>
          <p:nvPr/>
        </p:nvSpPr>
        <p:spPr>
          <a:xfrm>
            <a:off x="1568738" y="3967046"/>
            <a:ext cx="9076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6600"/>
                </a:solidFill>
                <a:latin typeface="+mj-lt"/>
              </a:rPr>
              <a:t>1 </a:t>
            </a:r>
            <a:r>
              <a:rPr lang="en-US" sz="1400" b="1" dirty="0">
                <a:solidFill>
                  <a:srgbClr val="FF6600"/>
                </a:solidFill>
                <a:latin typeface="+mj-lt"/>
                <a:sym typeface="Wingdings" panose="05000000000000000000" pitchFamily="2" charset="2"/>
              </a:rPr>
              <a:t> </a:t>
            </a:r>
            <a:r>
              <a:rPr lang="en-US" sz="1400" b="1" dirty="0">
                <a:solidFill>
                  <a:srgbClr val="FF6600"/>
                </a:solidFill>
                <a:latin typeface="+mj-lt"/>
              </a:rPr>
              <a:t>0.25</a:t>
            </a:r>
            <a:endParaRPr lang="en-GB" sz="1400" b="1" dirty="0">
              <a:solidFill>
                <a:srgbClr val="FF6600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D93EFE3-53CF-A7A8-8A92-AC7594CA8772}"/>
              </a:ext>
            </a:extLst>
          </p:cNvPr>
          <p:cNvSpPr txBox="1"/>
          <p:nvPr/>
        </p:nvSpPr>
        <p:spPr>
          <a:xfrm>
            <a:off x="5482542" y="3722210"/>
            <a:ext cx="9076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6600"/>
                </a:solidFill>
                <a:latin typeface="+mj-lt"/>
              </a:rPr>
              <a:t>1 </a:t>
            </a:r>
            <a:r>
              <a:rPr lang="en-US" sz="1400" b="1" dirty="0">
                <a:solidFill>
                  <a:srgbClr val="FF6600"/>
                </a:solidFill>
                <a:latin typeface="+mj-lt"/>
                <a:sym typeface="Wingdings" panose="05000000000000000000" pitchFamily="2" charset="2"/>
              </a:rPr>
              <a:t> </a:t>
            </a:r>
            <a:r>
              <a:rPr lang="en-US" sz="1400" b="1" dirty="0">
                <a:solidFill>
                  <a:srgbClr val="FF6600"/>
                </a:solidFill>
                <a:latin typeface="+mj-lt"/>
              </a:rPr>
              <a:t>0.50</a:t>
            </a:r>
            <a:endParaRPr lang="en-GB" sz="1400" b="1" dirty="0">
              <a:solidFill>
                <a:srgbClr val="FF6600"/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B6C9127-0029-6231-1F2F-D87A6A28CA11}"/>
              </a:ext>
            </a:extLst>
          </p:cNvPr>
          <p:cNvSpPr txBox="1"/>
          <p:nvPr/>
        </p:nvSpPr>
        <p:spPr>
          <a:xfrm>
            <a:off x="9890661" y="3477441"/>
            <a:ext cx="9076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6600"/>
                </a:solidFill>
                <a:latin typeface="+mj-lt"/>
              </a:rPr>
              <a:t>1 </a:t>
            </a:r>
            <a:r>
              <a:rPr lang="en-US" sz="1400" b="1" dirty="0">
                <a:solidFill>
                  <a:srgbClr val="FF6600"/>
                </a:solidFill>
                <a:latin typeface="+mj-lt"/>
                <a:sym typeface="Wingdings" panose="05000000000000000000" pitchFamily="2" charset="2"/>
              </a:rPr>
              <a:t> </a:t>
            </a:r>
            <a:r>
              <a:rPr lang="en-US" sz="1400" b="1" dirty="0">
                <a:solidFill>
                  <a:srgbClr val="FF6600"/>
                </a:solidFill>
                <a:latin typeface="+mj-lt"/>
              </a:rPr>
              <a:t>0.73</a:t>
            </a:r>
            <a:endParaRPr lang="en-GB" sz="1400" b="1" dirty="0">
              <a:solidFill>
                <a:srgbClr val="FF66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632928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4CF4B1-F0F5-5A10-22D9-EA6979D2E2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8618748" cy="714265"/>
          </a:xfrm>
        </p:spPr>
        <p:txBody>
          <a:bodyPr>
            <a:normAutofit/>
          </a:bodyPr>
          <a:lstStyle/>
          <a:p>
            <a:r>
              <a:rPr lang="en-US" sz="3200" dirty="0"/>
              <a:t>Decoherence test – pure hor. polarization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8D2895-8700-E1B0-883B-3A5586302B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33255"/>
            <a:ext cx="11055019" cy="838733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2000" dirty="0"/>
              <a:t>Zooming in on a few turns shows the modulation by the synchrotron period.</a:t>
            </a:r>
            <a:endParaRPr lang="en-GB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0232626-E21F-24A0-F993-2DCA267926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6643" y="2847860"/>
            <a:ext cx="4860540" cy="29935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95B2B67-513C-5C7B-EF56-3B488E8EE3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372" y="2888940"/>
            <a:ext cx="4259796" cy="260320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10115DC-4BF9-5AB5-E8DB-E6A986B041B2}"/>
              </a:ext>
            </a:extLst>
          </p:cNvPr>
          <p:cNvSpPr txBox="1"/>
          <p:nvPr/>
        </p:nvSpPr>
        <p:spPr>
          <a:xfrm>
            <a:off x="1512668" y="2544579"/>
            <a:ext cx="32480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+mj-lt"/>
              </a:rPr>
              <a:t>Qs = 0.0655 / Bs = 0.62 (4 x V</a:t>
            </a:r>
            <a:r>
              <a:rPr lang="en-US" sz="1600" b="1" baseline="-25000" dirty="0">
                <a:solidFill>
                  <a:srgbClr val="FF0000"/>
                </a:solidFill>
                <a:latin typeface="+mj-lt"/>
              </a:rPr>
              <a:t>RF</a:t>
            </a:r>
            <a:r>
              <a:rPr lang="en-US" sz="1600" b="1" dirty="0">
                <a:solidFill>
                  <a:srgbClr val="FF0000"/>
                </a:solidFill>
                <a:latin typeface="+mj-lt"/>
              </a:rPr>
              <a:t>)</a:t>
            </a:r>
            <a:endParaRPr lang="en-GB" sz="16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036F596-526E-2379-6D7B-085FBBEEC33B}"/>
              </a:ext>
            </a:extLst>
          </p:cNvPr>
          <p:cNvSpPr txBox="1"/>
          <p:nvPr/>
        </p:nvSpPr>
        <p:spPr>
          <a:xfrm>
            <a:off x="6495470" y="2149474"/>
            <a:ext cx="210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+mj-lt"/>
              </a:rPr>
              <a:t>Zoom on first turns</a:t>
            </a:r>
            <a:endParaRPr lang="en-GB" dirty="0">
              <a:latin typeface="+mj-lt"/>
            </a:endParaRPr>
          </a:p>
        </p:txBody>
      </p:sp>
      <p:sp>
        <p:nvSpPr>
          <p:cNvPr id="9" name="Arrow: Curved Down 8">
            <a:extLst>
              <a:ext uri="{FF2B5EF4-FFF2-40B4-BE49-F238E27FC236}">
                <a16:creationId xmlns:a16="http://schemas.microsoft.com/office/drawing/2014/main" id="{8AA246B7-5229-1005-BA55-4499BBF20C06}"/>
              </a:ext>
            </a:extLst>
          </p:cNvPr>
          <p:cNvSpPr/>
          <p:nvPr/>
        </p:nvSpPr>
        <p:spPr>
          <a:xfrm>
            <a:off x="1006175" y="2116340"/>
            <a:ext cx="5413862" cy="731520"/>
          </a:xfrm>
          <a:prstGeom prst="curved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179B602-2164-6173-4022-75124F589F94}"/>
              </a:ext>
            </a:extLst>
          </p:cNvPr>
          <p:cNvSpPr txBox="1"/>
          <p:nvPr/>
        </p:nvSpPr>
        <p:spPr>
          <a:xfrm>
            <a:off x="6495470" y="2513801"/>
            <a:ext cx="4390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+mj-lt"/>
              </a:rPr>
              <a:t>Modulated at the synchrotron period 1/Q</a:t>
            </a:r>
            <a:r>
              <a:rPr lang="en-US" baseline="-25000" dirty="0">
                <a:latin typeface="+mj-lt"/>
              </a:rPr>
              <a:t>s</a:t>
            </a:r>
            <a:endParaRPr lang="en-GB" baseline="-25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516876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AA5C3D-5E4C-659E-3246-983146ED90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604F0636-5B51-2E69-9164-280032E3D1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5116" y="3411486"/>
            <a:ext cx="4128866" cy="252134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C637BAD-2047-902A-88A3-9E099919B9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7550" y="3425789"/>
            <a:ext cx="4184638" cy="252134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B9042DC-CFE1-EC2B-A010-9B0D590998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8510736" cy="714265"/>
          </a:xfrm>
        </p:spPr>
        <p:txBody>
          <a:bodyPr>
            <a:normAutofit fontScale="90000"/>
          </a:bodyPr>
          <a:lstStyle/>
          <a:p>
            <a:r>
              <a:rPr lang="en-US" dirty="0"/>
              <a:t>Decoherence test – pure hor. polarization </a:t>
            </a:r>
            <a:r>
              <a:rPr lang="en-US" b="1" dirty="0">
                <a:solidFill>
                  <a:srgbClr val="0000FF"/>
                </a:solidFill>
              </a:rPr>
              <a:t>LEP</a:t>
            </a:r>
            <a:endParaRPr lang="en-GB" b="1" dirty="0">
              <a:solidFill>
                <a:srgbClr val="0000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1FB005-E526-BE91-E9C6-A60126C187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9834" y="1040259"/>
            <a:ext cx="11594606" cy="1768748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1800" dirty="0"/>
              <a:t>Launch all particles with </a:t>
            </a:r>
            <a:r>
              <a:rPr lang="en-US" sz="1800" b="1" dirty="0"/>
              <a:t>spins aligned along the X axis</a:t>
            </a:r>
            <a:r>
              <a:rPr lang="en-US" sz="1800" dirty="0"/>
              <a:t>, observe the evolution of the horizontal polarization component (average over all particles) at </a:t>
            </a:r>
            <a:r>
              <a:rPr lang="en-US" sz="1800" b="1" dirty="0">
                <a:solidFill>
                  <a:srgbClr val="0000FF"/>
                </a:solidFill>
              </a:rPr>
              <a:t>LEP</a:t>
            </a:r>
            <a:r>
              <a:rPr lang="en-US" sz="1800" dirty="0"/>
              <a:t>.</a:t>
            </a:r>
          </a:p>
          <a:p>
            <a:pPr lvl="1"/>
            <a:r>
              <a:rPr lang="en-GB" sz="1600" dirty="0"/>
              <a:t>100 particles tracked for 5k turns, radiation on.</a:t>
            </a:r>
          </a:p>
          <a:p>
            <a:pPr marL="0" indent="-12700">
              <a:buNone/>
            </a:pPr>
            <a:r>
              <a:rPr lang="en-GB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Rapid decay over 250-1000 turns</a:t>
            </a:r>
            <a:r>
              <a:rPr lang="en-GB" sz="1800" dirty="0"/>
              <a:t>, then steady state (over many seconds, not necessarily to t = </a:t>
            </a:r>
            <a:r>
              <a:rPr lang="en-GB" sz="1800" dirty="0">
                <a:sym typeface="Symbol" panose="05050102010706020507" pitchFamily="18" charset="2"/>
              </a:rPr>
              <a:t></a:t>
            </a:r>
            <a:r>
              <a:rPr lang="en-GB" sz="1800" dirty="0"/>
              <a:t>).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8F7DB4A-8417-5427-1716-9C1EB4A07D62}"/>
              </a:ext>
            </a:extLst>
          </p:cNvPr>
          <p:cNvSpPr txBox="1"/>
          <p:nvPr/>
        </p:nvSpPr>
        <p:spPr>
          <a:xfrm>
            <a:off x="8425207" y="3050018"/>
            <a:ext cx="22765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+mj-lt"/>
              </a:rPr>
              <a:t>Qs = 0.162 / Bs = 0.46</a:t>
            </a:r>
            <a:endParaRPr lang="en-GB" sz="16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4FC1E7-A306-D33E-5761-2CF4ABD36E15}"/>
              </a:ext>
            </a:extLst>
          </p:cNvPr>
          <p:cNvSpPr txBox="1"/>
          <p:nvPr/>
        </p:nvSpPr>
        <p:spPr>
          <a:xfrm>
            <a:off x="4511824" y="3059382"/>
            <a:ext cx="22765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+mj-lt"/>
              </a:rPr>
              <a:t>Qs = 0.092 / Bs = 0.81</a:t>
            </a:r>
            <a:endParaRPr lang="en-GB" sz="16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868D58D-F64D-DC9A-2390-B552BD5AB68A}"/>
              </a:ext>
            </a:extLst>
          </p:cNvPr>
          <p:cNvSpPr txBox="1"/>
          <p:nvPr/>
        </p:nvSpPr>
        <p:spPr>
          <a:xfrm>
            <a:off x="827349" y="3062654"/>
            <a:ext cx="23903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+mj-lt"/>
              </a:rPr>
              <a:t>Qs = 0.0625 / Bs = 1.19</a:t>
            </a:r>
            <a:endParaRPr lang="en-GB" sz="1600" b="1" dirty="0">
              <a:solidFill>
                <a:srgbClr val="FF0000"/>
              </a:solidFill>
              <a:latin typeface="+mj-lt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6FAC164-BE8F-111E-12D0-C6B61E6C6B09}"/>
              </a:ext>
            </a:extLst>
          </p:cNvPr>
          <p:cNvCxnSpPr/>
          <p:nvPr/>
        </p:nvCxnSpPr>
        <p:spPr>
          <a:xfrm>
            <a:off x="4511824" y="4005064"/>
            <a:ext cx="3312368" cy="0"/>
          </a:xfrm>
          <a:prstGeom prst="line">
            <a:avLst/>
          </a:prstGeom>
          <a:ln>
            <a:solidFill>
              <a:srgbClr val="FF66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A4FD8AA-6071-A6C9-FADF-79599EFEE450}"/>
              </a:ext>
            </a:extLst>
          </p:cNvPr>
          <p:cNvCxnSpPr/>
          <p:nvPr/>
        </p:nvCxnSpPr>
        <p:spPr>
          <a:xfrm>
            <a:off x="8616280" y="3717032"/>
            <a:ext cx="3312368" cy="0"/>
          </a:xfrm>
          <a:prstGeom prst="line">
            <a:avLst/>
          </a:prstGeom>
          <a:ln>
            <a:solidFill>
              <a:srgbClr val="FF66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70C10322-6377-26FF-2B5B-C48D9BDD94AA}"/>
              </a:ext>
            </a:extLst>
          </p:cNvPr>
          <p:cNvSpPr txBox="1"/>
          <p:nvPr/>
        </p:nvSpPr>
        <p:spPr>
          <a:xfrm>
            <a:off x="5482542" y="3669434"/>
            <a:ext cx="9076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6600"/>
                </a:solidFill>
                <a:latin typeface="+mj-lt"/>
              </a:rPr>
              <a:t>1 </a:t>
            </a:r>
            <a:r>
              <a:rPr lang="en-US" sz="1400" b="1" dirty="0">
                <a:solidFill>
                  <a:srgbClr val="FF6600"/>
                </a:solidFill>
                <a:latin typeface="+mj-lt"/>
                <a:sym typeface="Wingdings" panose="05000000000000000000" pitchFamily="2" charset="2"/>
              </a:rPr>
              <a:t> </a:t>
            </a:r>
            <a:r>
              <a:rPr lang="en-US" sz="1400" b="1" dirty="0">
                <a:solidFill>
                  <a:srgbClr val="FF6600"/>
                </a:solidFill>
                <a:latin typeface="+mj-lt"/>
              </a:rPr>
              <a:t>0.50</a:t>
            </a:r>
            <a:endParaRPr lang="en-GB" sz="1400" b="1" dirty="0">
              <a:solidFill>
                <a:srgbClr val="FF6600"/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F8E6919-0BC4-A466-1DB3-1081BC0C0BCD}"/>
              </a:ext>
            </a:extLst>
          </p:cNvPr>
          <p:cNvSpPr txBox="1"/>
          <p:nvPr/>
        </p:nvSpPr>
        <p:spPr>
          <a:xfrm>
            <a:off x="9890661" y="3424665"/>
            <a:ext cx="8082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6600"/>
                </a:solidFill>
                <a:latin typeface="+mj-lt"/>
              </a:rPr>
              <a:t>1 </a:t>
            </a:r>
            <a:r>
              <a:rPr lang="en-US" sz="1400" b="1" dirty="0">
                <a:solidFill>
                  <a:srgbClr val="FF6600"/>
                </a:solidFill>
                <a:latin typeface="+mj-lt"/>
                <a:sym typeface="Wingdings" panose="05000000000000000000" pitchFamily="2" charset="2"/>
              </a:rPr>
              <a:t> </a:t>
            </a:r>
            <a:r>
              <a:rPr lang="en-US" sz="1400" b="1" dirty="0">
                <a:solidFill>
                  <a:srgbClr val="FF6600"/>
                </a:solidFill>
                <a:latin typeface="+mj-lt"/>
              </a:rPr>
              <a:t>0.8</a:t>
            </a:r>
            <a:endParaRPr lang="en-GB" sz="1400" b="1" dirty="0">
              <a:solidFill>
                <a:srgbClr val="FF6600"/>
              </a:solidFill>
              <a:latin typeface="+mj-lt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538CD19-5F23-62B9-B9E4-FDFFF52577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7000" y="3423629"/>
            <a:ext cx="4047778" cy="2521343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30E24EA-1FBA-F9D0-2E61-4E67E29B215C}"/>
              </a:ext>
            </a:extLst>
          </p:cNvPr>
          <p:cNvCxnSpPr/>
          <p:nvPr/>
        </p:nvCxnSpPr>
        <p:spPr>
          <a:xfrm>
            <a:off x="825382" y="4293096"/>
            <a:ext cx="3312368" cy="0"/>
          </a:xfrm>
          <a:prstGeom prst="line">
            <a:avLst/>
          </a:prstGeom>
          <a:ln>
            <a:solidFill>
              <a:srgbClr val="FF66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26E98EA0-9084-7CF1-E00E-E46F7D0B87BD}"/>
              </a:ext>
            </a:extLst>
          </p:cNvPr>
          <p:cNvSpPr txBox="1"/>
          <p:nvPr/>
        </p:nvSpPr>
        <p:spPr>
          <a:xfrm>
            <a:off x="1568738" y="3914270"/>
            <a:ext cx="9076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6600"/>
                </a:solidFill>
                <a:latin typeface="+mj-lt"/>
              </a:rPr>
              <a:t>1 </a:t>
            </a:r>
            <a:r>
              <a:rPr lang="en-US" sz="1400" b="1" dirty="0">
                <a:solidFill>
                  <a:srgbClr val="FF6600"/>
                </a:solidFill>
                <a:latin typeface="+mj-lt"/>
                <a:sym typeface="Wingdings" panose="05000000000000000000" pitchFamily="2" charset="2"/>
              </a:rPr>
              <a:t> </a:t>
            </a:r>
            <a:r>
              <a:rPr lang="en-US" sz="1400" b="1" dirty="0">
                <a:solidFill>
                  <a:srgbClr val="FF6600"/>
                </a:solidFill>
                <a:latin typeface="+mj-lt"/>
              </a:rPr>
              <a:t>0.25</a:t>
            </a:r>
            <a:endParaRPr lang="en-GB" sz="1400" b="1" dirty="0">
              <a:solidFill>
                <a:srgbClr val="FF66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169895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4BA036-95CF-9AE4-58BB-2D1F033374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Residual hor. polarization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40D710-D066-D835-6F8A-DE968BA2CB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1035" y="1052736"/>
            <a:ext cx="6480720" cy="1404156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1800" dirty="0"/>
              <a:t>A paper by D. Barber et al from ~1994 estimates the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spread of the hor. spin directions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Symbol" panose="05050102010706020507" pitchFamily="18" charset="2"/>
              </a:rPr>
              <a:t>s</a:t>
            </a:r>
            <a:r>
              <a:rPr lang="en-US" sz="1800" b="1" baseline="-25000" dirty="0">
                <a:solidFill>
                  <a:schemeClr val="tx1">
                    <a:lumMod val="60000"/>
                    <a:lumOff val="40000"/>
                  </a:schemeClr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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800" dirty="0"/>
              <a:t>due to decoherence to be equal to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  <a:sym typeface="Symbol" panose="05050102010706020507" pitchFamily="18" charset="2"/>
              </a:rPr>
              <a:t>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2B</a:t>
            </a:r>
            <a:r>
              <a:rPr lang="en-US" sz="1800" b="1" baseline="-25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</a:t>
            </a:r>
            <a:r>
              <a:rPr lang="en-US" sz="1800" dirty="0"/>
              <a:t> based on a Fokker-Planck approach for the linearized eq of motion (for this simulation configuration).</a:t>
            </a:r>
          </a:p>
          <a:p>
            <a:pPr marL="36513" indent="0">
              <a:buNone/>
            </a:pPr>
            <a:endParaRPr lang="en-US" sz="1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D9F0A0E-489E-7A3F-62F3-0B09A6D926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4833" y="2347914"/>
            <a:ext cx="3201818" cy="1180526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26615BF-AAFB-AD59-0C0C-2074CE22070F}"/>
              </a:ext>
            </a:extLst>
          </p:cNvPr>
          <p:cNvSpPr txBox="1">
            <a:spLocks/>
          </p:cNvSpPr>
          <p:nvPr/>
        </p:nvSpPr>
        <p:spPr>
          <a:xfrm>
            <a:off x="7352606" y="4581128"/>
            <a:ext cx="4835860" cy="866896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3" indent="0" algn="ctr" fontAlgn="auto">
              <a:spcAft>
                <a:spcPts val="0"/>
              </a:spcAft>
              <a:buFont typeface="Lucida Grande"/>
              <a:buNone/>
            </a:pPr>
            <a:r>
              <a:rPr lang="en-US" sz="1600" dirty="0"/>
              <a:t>Plotted against the </a:t>
            </a:r>
            <a:r>
              <a:rPr lang="en-US" sz="16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spin mod. index B</a:t>
            </a:r>
            <a:r>
              <a:rPr lang="en-US" sz="1600" b="1" baseline="-25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</a:t>
            </a:r>
            <a:r>
              <a:rPr lang="en-US" sz="1600" dirty="0"/>
              <a:t>, the ‘steady-state’ hor. P is similar for LEP &amp; FCC</a:t>
            </a:r>
          </a:p>
          <a:p>
            <a:pPr marL="36513" indent="0" algn="ctr" fontAlgn="auto">
              <a:spcAft>
                <a:spcPts val="0"/>
              </a:spcAft>
              <a:buFont typeface="Lucida Grande"/>
              <a:buNone/>
            </a:pPr>
            <a:r>
              <a:rPr lang="en-US" sz="1600" dirty="0"/>
              <a:t>(from the previous slides)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26CED7-A06C-9DB4-7B9D-52F3A77153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8148" y="1109980"/>
            <a:ext cx="4608512" cy="3178284"/>
          </a:xfrm>
          <a:prstGeom prst="rect">
            <a:avLst/>
          </a:prstGeom>
        </p:spPr>
      </p:pic>
      <p:grpSp>
        <p:nvGrpSpPr>
          <p:cNvPr id="43" name="Group 42">
            <a:extLst>
              <a:ext uri="{FF2B5EF4-FFF2-40B4-BE49-F238E27FC236}">
                <a16:creationId xmlns:a16="http://schemas.microsoft.com/office/drawing/2014/main" id="{56D67C28-8D46-E719-BB88-8402D4D334DF}"/>
              </a:ext>
            </a:extLst>
          </p:cNvPr>
          <p:cNvGrpSpPr/>
          <p:nvPr/>
        </p:nvGrpSpPr>
        <p:grpSpPr>
          <a:xfrm>
            <a:off x="609601" y="2553969"/>
            <a:ext cx="2478929" cy="1292923"/>
            <a:chOff x="1847528" y="4646057"/>
            <a:chExt cx="2478929" cy="1292923"/>
          </a:xfrm>
        </p:grpSpPr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AA2B7384-AD55-339A-1289-91373E729856}"/>
                </a:ext>
              </a:extLst>
            </p:cNvPr>
            <p:cNvCxnSpPr>
              <a:cxnSpLocks/>
            </p:cNvCxnSpPr>
            <p:nvPr/>
          </p:nvCxnSpPr>
          <p:spPr>
            <a:xfrm>
              <a:off x="1847528" y="5229200"/>
              <a:ext cx="1998222" cy="468052"/>
            </a:xfrm>
            <a:prstGeom prst="straightConnector1">
              <a:avLst/>
            </a:prstGeom>
            <a:ln w="12700">
              <a:solidFill>
                <a:schemeClr val="accent3"/>
              </a:solidFill>
              <a:prstDash val="soli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D16E1EB8-F1CF-7D53-1BC4-9B9936EFF11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47528" y="4646057"/>
              <a:ext cx="1656184" cy="582791"/>
            </a:xfrm>
            <a:prstGeom prst="straightConnector1">
              <a:avLst/>
            </a:prstGeom>
            <a:ln w="12700">
              <a:solidFill>
                <a:schemeClr val="accent3"/>
              </a:solidFill>
              <a:prstDash val="soli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2B560B35-9D6B-B701-9D1B-C0C706E07F24}"/>
                </a:ext>
              </a:extLst>
            </p:cNvPr>
            <p:cNvCxnSpPr>
              <a:cxnSpLocks/>
            </p:cNvCxnSpPr>
            <p:nvPr/>
          </p:nvCxnSpPr>
          <p:spPr>
            <a:xfrm>
              <a:off x="1859255" y="5242437"/>
              <a:ext cx="1774011" cy="696543"/>
            </a:xfrm>
            <a:prstGeom prst="straightConnector1">
              <a:avLst/>
            </a:prstGeom>
            <a:ln w="12700">
              <a:solidFill>
                <a:schemeClr val="accent3"/>
              </a:solidFill>
              <a:prstDash val="soli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33BBA8EE-475D-BAA7-C4FC-72D61FF3B35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59255" y="5228760"/>
              <a:ext cx="2148513" cy="8439"/>
            </a:xfrm>
            <a:prstGeom prst="straightConnector1">
              <a:avLst/>
            </a:prstGeom>
            <a:ln w="38100">
              <a:solidFill>
                <a:srgbClr val="0000FF"/>
              </a:solidFill>
              <a:prstDash val="soli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F8CE1A8A-CA12-09DA-0732-02525F8DC9AD}"/>
                </a:ext>
              </a:extLst>
            </p:cNvPr>
            <p:cNvSpPr txBox="1"/>
            <p:nvPr/>
          </p:nvSpPr>
          <p:spPr>
            <a:xfrm>
              <a:off x="3787527" y="4829910"/>
              <a:ext cx="5389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en-US" i="1" baseline="-250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hor</a:t>
              </a:r>
              <a:endParaRPr lang="en-GB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680ECA7A-B582-8102-9914-E56BE37F21E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78824" y="4870521"/>
              <a:ext cx="162652" cy="296259"/>
            </a:xfrm>
            <a:prstGeom prst="rect">
              <a:avLst/>
            </a:prstGeom>
          </p:spPr>
        </p:pic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F8974E1F-8580-8839-C8A7-CD536D61D5A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59255" y="4780859"/>
              <a:ext cx="1932489" cy="448165"/>
            </a:xfrm>
            <a:prstGeom prst="straightConnector1">
              <a:avLst/>
            </a:prstGeom>
            <a:ln w="12700">
              <a:solidFill>
                <a:schemeClr val="accent3"/>
              </a:solidFill>
              <a:prstDash val="soli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Arc 41">
              <a:extLst>
                <a:ext uri="{FF2B5EF4-FFF2-40B4-BE49-F238E27FC236}">
                  <a16:creationId xmlns:a16="http://schemas.microsoft.com/office/drawing/2014/main" id="{44D5F148-6293-1DD4-00FD-3FB98DD67AA8}"/>
                </a:ext>
              </a:extLst>
            </p:cNvPr>
            <p:cNvSpPr/>
            <p:nvPr/>
          </p:nvSpPr>
          <p:spPr>
            <a:xfrm rot="1718527">
              <a:off x="2902078" y="4941522"/>
              <a:ext cx="300445" cy="352338"/>
            </a:xfrm>
            <a:prstGeom prst="arc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0" name="Content Placeholder 2">
            <a:extLst>
              <a:ext uri="{FF2B5EF4-FFF2-40B4-BE49-F238E27FC236}">
                <a16:creationId xmlns:a16="http://schemas.microsoft.com/office/drawing/2014/main" id="{B71BF581-70DD-F399-17DB-80141E65B82F}"/>
              </a:ext>
            </a:extLst>
          </p:cNvPr>
          <p:cNvSpPr txBox="1">
            <a:spLocks/>
          </p:cNvSpPr>
          <p:nvPr/>
        </p:nvSpPr>
        <p:spPr>
          <a:xfrm>
            <a:off x="701035" y="4004935"/>
            <a:ext cx="6356158" cy="86689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3" indent="0" fontAlgn="auto">
              <a:spcAft>
                <a:spcPts val="0"/>
              </a:spcAft>
              <a:buNone/>
            </a:pPr>
            <a:r>
              <a:rPr lang="en-US" sz="1800" dirty="0"/>
              <a:t>Assuming a gaussian profile of spin angles with </a:t>
            </a:r>
            <a:r>
              <a:rPr lang="en-US" sz="1800" dirty="0">
                <a:latin typeface="Symbol" panose="05050102010706020507" pitchFamily="18" charset="2"/>
              </a:rPr>
              <a:t>s</a:t>
            </a:r>
            <a:r>
              <a:rPr lang="en-US" sz="1800" baseline="-25000" dirty="0">
                <a:latin typeface="Symbol" panose="05050102010706020507" pitchFamily="18" charset="2"/>
                <a:sym typeface="Symbol" panose="05050102010706020507" pitchFamily="18" charset="2"/>
              </a:rPr>
              <a:t></a:t>
            </a:r>
            <a:r>
              <a:rPr lang="en-US" sz="1800" dirty="0"/>
              <a:t> = </a:t>
            </a:r>
            <a:r>
              <a:rPr lang="en-US" sz="1800" dirty="0">
                <a:sym typeface="Symbol" panose="05050102010706020507" pitchFamily="18" charset="2"/>
              </a:rPr>
              <a:t></a:t>
            </a:r>
            <a:r>
              <a:rPr lang="en-US" sz="1800" dirty="0"/>
              <a:t>2B</a:t>
            </a:r>
            <a:r>
              <a:rPr lang="en-US" sz="1800" baseline="-25000" dirty="0"/>
              <a:t>s</a:t>
            </a:r>
            <a:r>
              <a:rPr lang="en-US" sz="1800" dirty="0"/>
              <a:t>, the horizontal polarization </a:t>
            </a:r>
            <a:r>
              <a:rPr 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18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hor</a:t>
            </a:r>
            <a:r>
              <a:rPr 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/>
              <a:t>can be estimated: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9CCF96B-0D2D-0D7B-1110-D301F4D6D5C0}"/>
              </a:ext>
            </a:extLst>
          </p:cNvPr>
          <p:cNvSpPr txBox="1"/>
          <p:nvPr/>
        </p:nvSpPr>
        <p:spPr>
          <a:xfrm>
            <a:off x="3626286" y="3618136"/>
            <a:ext cx="36952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and K. Heineman, </a:t>
            </a:r>
            <a:r>
              <a:rPr lang="en-US" sz="1400" b="1" dirty="0" err="1">
                <a:solidFill>
                  <a:schemeClr val="accent6">
                    <a:lumMod val="50000"/>
                  </a:schemeClr>
                </a:solidFill>
                <a:latin typeface="+mj-lt"/>
              </a:rPr>
              <a:t>arXiv</a:t>
            </a:r>
            <a:r>
              <a:rPr lang="en-US" sz="1400" b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:/physics/9709025</a:t>
            </a:r>
            <a:endParaRPr lang="en-GB" sz="1400" b="1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A69AA99-8558-907F-1782-432FB90C1AE7}"/>
              </a:ext>
            </a:extLst>
          </p:cNvPr>
          <p:cNvSpPr txBox="1"/>
          <p:nvPr/>
        </p:nvSpPr>
        <p:spPr>
          <a:xfrm>
            <a:off x="407368" y="5697807"/>
            <a:ext cx="74589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+mj-lt"/>
                <a:hlinkClick r:id="rId5"/>
              </a:rPr>
              <a:t>(*) Proceedings, 11th International Symposium on High-energy Spin Physics (SPIN 94) : Bloomington, USA</a:t>
            </a:r>
            <a:endParaRPr lang="en-GB" sz="1200" dirty="0">
              <a:latin typeface="+mj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1D4C0CF-D1A8-D919-FCE5-11C2273C761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3155" y="4701826"/>
            <a:ext cx="6583356" cy="873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0300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8CBD43-3C4A-9D69-0FAE-DE295C9638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2F99F2-6097-677E-3ABA-78987E9EA1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Residual hor. polarization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E677C0B-0AD5-F9D9-E67F-8A8A227C264A}"/>
              </a:ext>
            </a:extLst>
          </p:cNvPr>
          <p:cNvSpPr txBox="1">
            <a:spLocks/>
          </p:cNvSpPr>
          <p:nvPr/>
        </p:nvSpPr>
        <p:spPr>
          <a:xfrm>
            <a:off x="7389133" y="4281670"/>
            <a:ext cx="4835860" cy="152359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3" indent="0" algn="ctr" fontAlgn="auto">
              <a:spcAft>
                <a:spcPts val="0"/>
              </a:spcAft>
              <a:buFont typeface="Lucida Grande"/>
              <a:buNone/>
            </a:pPr>
            <a:r>
              <a:rPr lang="en-US" sz="1600" dirty="0"/>
              <a:t>‘Steady-state’ hor. polarization for LEP and FCC including the </a:t>
            </a:r>
            <a:r>
              <a:rPr lang="en-US" sz="1600" b="1" dirty="0">
                <a:solidFill>
                  <a:srgbClr val="D60093"/>
                </a:solidFill>
              </a:rPr>
              <a:t>model for the decoherence</a:t>
            </a:r>
            <a:r>
              <a:rPr lang="en-US" sz="1600" dirty="0"/>
              <a:t>.</a:t>
            </a:r>
          </a:p>
          <a:p>
            <a:pPr marL="36513" indent="0" algn="ctr" fontAlgn="auto">
              <a:spcAft>
                <a:spcPts val="0"/>
              </a:spcAft>
              <a:buFont typeface="Lucida Grande"/>
              <a:buNone/>
            </a:pPr>
            <a:endParaRPr lang="en-US" sz="1600" dirty="0"/>
          </a:p>
          <a:p>
            <a:pPr marL="36513" indent="0" algn="ctr" fontAlgn="auto">
              <a:spcAft>
                <a:spcPts val="0"/>
              </a:spcAft>
              <a:buFont typeface="Lucida Grande"/>
              <a:buNone/>
            </a:pPr>
            <a:r>
              <a:rPr lang="en-US" sz="1800" b="1" dirty="0">
                <a:solidFill>
                  <a:srgbClr val="008E40"/>
                </a:solidFill>
              </a:rPr>
              <a:t>Very good agreement !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1B5E0B16-9B73-DB10-88E5-19601321E640}"/>
              </a:ext>
            </a:extLst>
          </p:cNvPr>
          <p:cNvGrpSpPr/>
          <p:nvPr/>
        </p:nvGrpSpPr>
        <p:grpSpPr>
          <a:xfrm>
            <a:off x="609601" y="2553969"/>
            <a:ext cx="2478929" cy="1292923"/>
            <a:chOff x="1847528" y="4646057"/>
            <a:chExt cx="2478929" cy="1292923"/>
          </a:xfrm>
        </p:grpSpPr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6D157096-46F6-D7E0-7525-1EB6FBE770F5}"/>
                </a:ext>
              </a:extLst>
            </p:cNvPr>
            <p:cNvCxnSpPr>
              <a:cxnSpLocks/>
            </p:cNvCxnSpPr>
            <p:nvPr/>
          </p:nvCxnSpPr>
          <p:spPr>
            <a:xfrm>
              <a:off x="1847528" y="5229200"/>
              <a:ext cx="1998222" cy="468052"/>
            </a:xfrm>
            <a:prstGeom prst="straightConnector1">
              <a:avLst/>
            </a:prstGeom>
            <a:ln w="12700">
              <a:solidFill>
                <a:schemeClr val="accent3"/>
              </a:solidFill>
              <a:prstDash val="soli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32D85D82-2470-7349-2CBA-932D925CC2D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47528" y="4646057"/>
              <a:ext cx="1656184" cy="582791"/>
            </a:xfrm>
            <a:prstGeom prst="straightConnector1">
              <a:avLst/>
            </a:prstGeom>
            <a:ln w="12700">
              <a:solidFill>
                <a:schemeClr val="accent3"/>
              </a:solidFill>
              <a:prstDash val="soli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79A35BB2-232D-75D0-E8F4-E176A796E107}"/>
                </a:ext>
              </a:extLst>
            </p:cNvPr>
            <p:cNvCxnSpPr>
              <a:cxnSpLocks/>
            </p:cNvCxnSpPr>
            <p:nvPr/>
          </p:nvCxnSpPr>
          <p:spPr>
            <a:xfrm>
              <a:off x="1859255" y="5242437"/>
              <a:ext cx="1774011" cy="696543"/>
            </a:xfrm>
            <a:prstGeom prst="straightConnector1">
              <a:avLst/>
            </a:prstGeom>
            <a:ln w="12700">
              <a:solidFill>
                <a:schemeClr val="accent3"/>
              </a:solidFill>
              <a:prstDash val="soli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638A5BC1-F85C-74F2-B47F-26D091EEC7A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59255" y="5228760"/>
              <a:ext cx="2148513" cy="8439"/>
            </a:xfrm>
            <a:prstGeom prst="straightConnector1">
              <a:avLst/>
            </a:prstGeom>
            <a:ln w="38100">
              <a:solidFill>
                <a:srgbClr val="0000FF"/>
              </a:solidFill>
              <a:prstDash val="soli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B48C2927-B4FB-ABDE-0BC4-6F7D67BB1393}"/>
                </a:ext>
              </a:extLst>
            </p:cNvPr>
            <p:cNvSpPr txBox="1"/>
            <p:nvPr/>
          </p:nvSpPr>
          <p:spPr>
            <a:xfrm>
              <a:off x="3787527" y="4829910"/>
              <a:ext cx="5389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en-US" i="1" baseline="-250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hor</a:t>
              </a:r>
              <a:endParaRPr lang="en-GB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761CF008-B4C7-31DA-7481-13F6316CBD8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78824" y="4870521"/>
              <a:ext cx="162652" cy="296259"/>
            </a:xfrm>
            <a:prstGeom prst="rect">
              <a:avLst/>
            </a:prstGeom>
          </p:spPr>
        </p:pic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9728C6C9-94B7-4537-6134-8E03202C709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59255" y="4780859"/>
              <a:ext cx="1932489" cy="448165"/>
            </a:xfrm>
            <a:prstGeom prst="straightConnector1">
              <a:avLst/>
            </a:prstGeom>
            <a:ln w="12700">
              <a:solidFill>
                <a:schemeClr val="accent3"/>
              </a:solidFill>
              <a:prstDash val="soli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Arc 41">
              <a:extLst>
                <a:ext uri="{FF2B5EF4-FFF2-40B4-BE49-F238E27FC236}">
                  <a16:creationId xmlns:a16="http://schemas.microsoft.com/office/drawing/2014/main" id="{65A842C7-2DFA-1A41-EB25-FDC7DE996BF4}"/>
                </a:ext>
              </a:extLst>
            </p:cNvPr>
            <p:cNvSpPr/>
            <p:nvPr/>
          </p:nvSpPr>
          <p:spPr>
            <a:xfrm rot="1718527">
              <a:off x="2902078" y="4941522"/>
              <a:ext cx="300445" cy="352338"/>
            </a:xfrm>
            <a:prstGeom prst="arc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FFC2F88C-F679-0A1F-4D1C-0567AE57CE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1035" y="1052736"/>
            <a:ext cx="6480720" cy="1404156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1800" dirty="0"/>
              <a:t>A paper by D. Barber et al from ~1994 estimates the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spread of the hor. spin directions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Symbol" panose="05050102010706020507" pitchFamily="18" charset="2"/>
              </a:rPr>
              <a:t>s</a:t>
            </a:r>
            <a:r>
              <a:rPr lang="en-US" sz="1800" b="1" baseline="-25000" dirty="0">
                <a:solidFill>
                  <a:schemeClr val="tx1">
                    <a:lumMod val="60000"/>
                    <a:lumOff val="40000"/>
                  </a:schemeClr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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800" dirty="0"/>
              <a:t>due to decoherence to be equal to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  <a:sym typeface="Symbol" panose="05050102010706020507" pitchFamily="18" charset="2"/>
              </a:rPr>
              <a:t>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2B</a:t>
            </a:r>
            <a:r>
              <a:rPr lang="en-US" sz="1800" b="1" baseline="-25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</a:t>
            </a:r>
            <a:r>
              <a:rPr lang="en-US" sz="1800" dirty="0"/>
              <a:t> based on a Fokker-Planck approach for the linearized eq of motion (for this simulation configuration).</a:t>
            </a:r>
          </a:p>
          <a:p>
            <a:pPr marL="36513" indent="0">
              <a:buNone/>
            </a:pPr>
            <a:endParaRPr lang="en-US" sz="1800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451C1B2-D5D1-9066-F0FD-CD3D37ACE993}"/>
              </a:ext>
            </a:extLst>
          </p:cNvPr>
          <p:cNvSpPr txBox="1">
            <a:spLocks/>
          </p:cNvSpPr>
          <p:nvPr/>
        </p:nvSpPr>
        <p:spPr>
          <a:xfrm>
            <a:off x="701035" y="4004935"/>
            <a:ext cx="6356158" cy="86689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3" indent="0" fontAlgn="auto">
              <a:spcAft>
                <a:spcPts val="0"/>
              </a:spcAft>
              <a:buNone/>
            </a:pPr>
            <a:r>
              <a:rPr lang="en-US" sz="1800" dirty="0"/>
              <a:t>Assuming a gaussian profile of spin angles with </a:t>
            </a:r>
            <a:r>
              <a:rPr lang="en-US" sz="1800" dirty="0">
                <a:latin typeface="Symbol" panose="05050102010706020507" pitchFamily="18" charset="2"/>
              </a:rPr>
              <a:t>s</a:t>
            </a:r>
            <a:r>
              <a:rPr lang="en-US" sz="1800" baseline="-25000" dirty="0">
                <a:latin typeface="Symbol" panose="05050102010706020507" pitchFamily="18" charset="2"/>
                <a:sym typeface="Symbol" panose="05050102010706020507" pitchFamily="18" charset="2"/>
              </a:rPr>
              <a:t></a:t>
            </a:r>
            <a:r>
              <a:rPr lang="en-US" sz="1800" dirty="0"/>
              <a:t> = </a:t>
            </a:r>
            <a:r>
              <a:rPr lang="en-US" sz="1800" dirty="0">
                <a:sym typeface="Symbol" panose="05050102010706020507" pitchFamily="18" charset="2"/>
              </a:rPr>
              <a:t></a:t>
            </a:r>
            <a:r>
              <a:rPr lang="en-US" sz="1800" dirty="0"/>
              <a:t>2B</a:t>
            </a:r>
            <a:r>
              <a:rPr lang="en-US" sz="1800" baseline="-25000" dirty="0"/>
              <a:t>s</a:t>
            </a:r>
            <a:r>
              <a:rPr lang="en-US" sz="1800" dirty="0"/>
              <a:t>, the horizontal polarization </a:t>
            </a:r>
            <a:r>
              <a:rPr 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18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hor</a:t>
            </a:r>
            <a:r>
              <a:rPr 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/>
              <a:t>can be estimated: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7DB6F9B-914A-8417-9250-D2B3D4AC2E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4833" y="2347914"/>
            <a:ext cx="3201818" cy="1180526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E12C188-FBBC-570A-07BF-59BD9B677FC3}"/>
              </a:ext>
            </a:extLst>
          </p:cNvPr>
          <p:cNvSpPr txBox="1"/>
          <p:nvPr/>
        </p:nvSpPr>
        <p:spPr>
          <a:xfrm>
            <a:off x="3626286" y="3618136"/>
            <a:ext cx="36952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and K. Heineman, </a:t>
            </a:r>
            <a:r>
              <a:rPr lang="en-US" sz="1400" b="1" dirty="0" err="1">
                <a:solidFill>
                  <a:schemeClr val="accent6">
                    <a:lumMod val="50000"/>
                  </a:schemeClr>
                </a:solidFill>
                <a:latin typeface="+mj-lt"/>
              </a:rPr>
              <a:t>arXiv</a:t>
            </a:r>
            <a:r>
              <a:rPr lang="en-US" sz="1400" b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:/physics/9709025</a:t>
            </a:r>
            <a:endParaRPr lang="en-GB" sz="1400" b="1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191F1E-2D1F-878A-93A2-7212457D1CFF}"/>
              </a:ext>
            </a:extLst>
          </p:cNvPr>
          <p:cNvSpPr txBox="1"/>
          <p:nvPr/>
        </p:nvSpPr>
        <p:spPr>
          <a:xfrm>
            <a:off x="407368" y="5697807"/>
            <a:ext cx="74589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+mj-lt"/>
                <a:hlinkClick r:id="rId4"/>
              </a:rPr>
              <a:t>(*) Proceedings, 11th International Symposium on High-energy Spin Physics (SPIN 94) : Bloomington, USA</a:t>
            </a:r>
            <a:endParaRPr lang="en-GB" sz="1200" dirty="0">
              <a:latin typeface="+mj-lt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F9152E3-F371-B750-1CE0-E07C1DAA28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3155" y="4701826"/>
            <a:ext cx="6583356" cy="87382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E677647-202D-4AB8-E871-54789AD8079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61914" y="1140437"/>
            <a:ext cx="4574746" cy="3147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1105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2161D1-1A20-53EA-55DB-3D3FF6FFDD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2EB0240-14EF-9005-BD97-DD82482ABF53}"/>
              </a:ext>
            </a:extLst>
          </p:cNvPr>
          <p:cNvSpPr txBox="1"/>
          <p:nvPr/>
        </p:nvSpPr>
        <p:spPr>
          <a:xfrm>
            <a:off x="1919536" y="1304764"/>
            <a:ext cx="6596678" cy="3231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2400"/>
              </a:spcBef>
            </a:pPr>
            <a:r>
              <a:rPr lang="en-US" sz="3600" b="1" dirty="0">
                <a:solidFill>
                  <a:schemeClr val="tx1">
                    <a:alpha val="50000"/>
                  </a:schemeClr>
                </a:solidFill>
                <a:latin typeface="+mj-lt"/>
              </a:rPr>
              <a:t>RDP kicker bump for FCC</a:t>
            </a:r>
          </a:p>
          <a:p>
            <a:pPr>
              <a:spcBef>
                <a:spcPts val="2400"/>
              </a:spcBef>
            </a:pPr>
            <a:r>
              <a:rPr lang="en-US" sz="3600" b="1" dirty="0">
                <a:solidFill>
                  <a:schemeClr val="tx1">
                    <a:alpha val="50000"/>
                  </a:schemeClr>
                </a:solidFill>
                <a:latin typeface="+mj-lt"/>
              </a:rPr>
              <a:t>RDP tracking</a:t>
            </a:r>
          </a:p>
          <a:p>
            <a:pPr>
              <a:spcBef>
                <a:spcPts val="2400"/>
              </a:spcBef>
            </a:pPr>
            <a:r>
              <a:rPr lang="en-US" sz="3600" b="1" dirty="0">
                <a:solidFill>
                  <a:schemeClr val="tx1">
                    <a:alpha val="50000"/>
                  </a:schemeClr>
                </a:solidFill>
                <a:latin typeface="+mj-lt"/>
              </a:rPr>
              <a:t>Horizontal polarization decay</a:t>
            </a:r>
          </a:p>
          <a:p>
            <a:pPr>
              <a:spcBef>
                <a:spcPts val="2400"/>
              </a:spcBef>
            </a:pPr>
            <a:r>
              <a:rPr lang="en-GB" sz="3600" b="1" dirty="0">
                <a:latin typeface="+mj-lt"/>
              </a:rPr>
              <a:t>Spin tune estimates in Xsuite</a:t>
            </a:r>
          </a:p>
        </p:txBody>
      </p:sp>
    </p:spTree>
    <p:extLst>
      <p:ext uri="{BB962C8B-B14F-4D97-AF65-F5344CB8AC3E}">
        <p14:creationId xmlns:p14="http://schemas.microsoft.com/office/powerpoint/2010/main" val="317326732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F29C11-4AA4-AD90-8549-8639FF1291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7286599" cy="714265"/>
          </a:xfrm>
        </p:spPr>
        <p:txBody>
          <a:bodyPr>
            <a:normAutofit/>
          </a:bodyPr>
          <a:lstStyle/>
          <a:p>
            <a:r>
              <a:rPr lang="en-US" dirty="0"/>
              <a:t>Estimating the spin tune in Xsuite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E01BA5-787B-AD5C-0E6C-79045E99EC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2000" dirty="0"/>
              <a:t>To understand </a:t>
            </a:r>
            <a:r>
              <a:rPr lang="en-US" sz="2000" b="1" dirty="0">
                <a:solidFill>
                  <a:srgbClr val="FF0000"/>
                </a:solidFill>
              </a:rPr>
              <a:t>systematic errors on the spin tune </a:t>
            </a:r>
            <a:r>
              <a:rPr lang="en-US" sz="2000" dirty="0"/>
              <a:t>(shifts </a:t>
            </a:r>
            <a:r>
              <a:rPr lang="en-US" sz="2000" dirty="0" err="1"/>
              <a:t>wrt</a:t>
            </a:r>
            <a:r>
              <a:rPr lang="en-US" sz="2000" dirty="0"/>
              <a:t> a</a:t>
            </a:r>
            <a:r>
              <a:rPr lang="en-US" sz="2000" dirty="0">
                <a:latin typeface="Symbol" panose="05050102010706020507" pitchFamily="18" charset="2"/>
              </a:rPr>
              <a:t>g</a:t>
            </a:r>
            <a:r>
              <a:rPr lang="en-US" sz="2000" dirty="0"/>
              <a:t>), a first step is to compare different means of obtaining </a:t>
            </a:r>
            <a:r>
              <a:rPr lang="en-US" sz="2000" dirty="0">
                <a:latin typeface="Symbol" panose="05050102010706020507" pitchFamily="18" charset="2"/>
              </a:rPr>
              <a:t>n</a:t>
            </a:r>
            <a:r>
              <a:rPr lang="en-US" sz="2000" baseline="-25000" dirty="0"/>
              <a:t>0</a:t>
            </a:r>
            <a:r>
              <a:rPr lang="en-US" sz="2000" dirty="0"/>
              <a:t> from Xsuite. Check of the modelling !</a:t>
            </a:r>
          </a:p>
          <a:p>
            <a:pPr marL="36513" indent="0">
              <a:buNone/>
            </a:pP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Four estimators for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Symbol" panose="05050102010706020507" pitchFamily="18" charset="2"/>
              </a:rPr>
              <a:t>n</a:t>
            </a:r>
            <a:r>
              <a:rPr lang="en-US" sz="2000" b="1" baseline="-25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0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000" dirty="0"/>
              <a:t>are compared on a sample of </a:t>
            </a:r>
            <a:r>
              <a:rPr lang="en-US" sz="2000" b="1" dirty="0"/>
              <a:t>100 LEP machines </a:t>
            </a:r>
            <a:r>
              <a:rPr lang="en-US" sz="2000" dirty="0"/>
              <a:t>with misalignments.</a:t>
            </a:r>
          </a:p>
          <a:p>
            <a:pPr marL="36513" indent="0">
              <a:buNone/>
            </a:pPr>
            <a:r>
              <a:rPr lang="en-US" sz="2000" dirty="0"/>
              <a:t>The estimators in Xsuite:</a:t>
            </a:r>
          </a:p>
          <a:p>
            <a:r>
              <a:rPr lang="en-US" sz="1800" b="1" dirty="0">
                <a:solidFill>
                  <a:srgbClr val="0000FF"/>
                </a:solidFill>
                <a:latin typeface="Symbol" panose="05050102010706020507" pitchFamily="18" charset="2"/>
              </a:rPr>
              <a:t>n</a:t>
            </a:r>
            <a:r>
              <a:rPr lang="en-US" sz="1800" b="1" baseline="-25000" dirty="0">
                <a:solidFill>
                  <a:srgbClr val="0000FF"/>
                </a:solidFill>
              </a:rPr>
              <a:t>0,4d</a:t>
            </a:r>
            <a:r>
              <a:rPr lang="en-US" sz="1800" dirty="0"/>
              <a:t> from the 1T-matrix with </a:t>
            </a:r>
            <a:r>
              <a:rPr lang="en-US" sz="1800" b="1" dirty="0"/>
              <a:t>twiss4d()</a:t>
            </a:r>
            <a:r>
              <a:rPr lang="en-US" sz="1800" dirty="0"/>
              <a:t>: ignores the longitudinal plane and radiation.</a:t>
            </a:r>
          </a:p>
          <a:p>
            <a:r>
              <a:rPr lang="en-US" sz="1800" b="1" dirty="0">
                <a:solidFill>
                  <a:srgbClr val="0000FF"/>
                </a:solidFill>
                <a:latin typeface="Symbol" panose="05050102010706020507" pitchFamily="18" charset="2"/>
              </a:rPr>
              <a:t>n</a:t>
            </a:r>
            <a:r>
              <a:rPr lang="en-US" sz="1800" b="1" baseline="-25000" dirty="0">
                <a:solidFill>
                  <a:srgbClr val="0000FF"/>
                </a:solidFill>
              </a:rPr>
              <a:t>0,6d</a:t>
            </a:r>
            <a:r>
              <a:rPr lang="en-US" sz="1800" dirty="0"/>
              <a:t> from the 1T-matrix with </a:t>
            </a:r>
            <a:r>
              <a:rPr lang="en-US" sz="1800" b="1" dirty="0"/>
              <a:t>twiss6d()</a:t>
            </a:r>
            <a:r>
              <a:rPr lang="en-US" sz="1800" dirty="0"/>
              <a:t>: includes the longitudinal plane and radiation (average E loss).</a:t>
            </a:r>
          </a:p>
          <a:p>
            <a:r>
              <a:rPr lang="en-US" sz="1800" b="1" dirty="0">
                <a:solidFill>
                  <a:srgbClr val="0000FF"/>
                </a:solidFill>
                <a:latin typeface="Symbol" panose="05050102010706020507" pitchFamily="18" charset="2"/>
              </a:rPr>
              <a:t>n</a:t>
            </a:r>
            <a:r>
              <a:rPr lang="en-US" sz="1800" b="1" baseline="-25000" dirty="0">
                <a:solidFill>
                  <a:srgbClr val="0000FF"/>
                </a:solidFill>
              </a:rPr>
              <a:t>0,delta</a:t>
            </a:r>
            <a:r>
              <a:rPr lang="en-US" sz="1800" dirty="0">
                <a:solidFill>
                  <a:srgbClr val="0000FF"/>
                </a:solidFill>
              </a:rPr>
              <a:t> </a:t>
            </a:r>
            <a:r>
              <a:rPr lang="en-US" sz="1800" dirty="0"/>
              <a:t>obtained from the beam energy: the reference energy </a:t>
            </a:r>
            <a:r>
              <a:rPr lang="en-US" sz="1800" i="1" dirty="0" err="1">
                <a:latin typeface="Symbol" panose="05050102010706020507" pitchFamily="18" charset="2"/>
              </a:rPr>
              <a:t>g</a:t>
            </a:r>
            <a:r>
              <a:rPr lang="en-US" sz="1800" i="1" baseline="-25000" dirty="0" err="1"/>
              <a:t>ref</a:t>
            </a:r>
            <a:r>
              <a:rPr lang="en-US" sz="1800" i="1" dirty="0"/>
              <a:t> </a:t>
            </a:r>
            <a:r>
              <a:rPr lang="en-US" sz="1800" dirty="0"/>
              <a:t>is corrected for the average energy deviation &lt;</a:t>
            </a:r>
            <a:r>
              <a:rPr lang="en-US" sz="1800" dirty="0">
                <a:latin typeface="Symbol" panose="05050102010706020507" pitchFamily="18" charset="2"/>
              </a:rPr>
              <a:t> d </a:t>
            </a:r>
            <a:r>
              <a:rPr lang="en-US" sz="1800" dirty="0"/>
              <a:t>&gt;, obtained by integration of the local energy offset </a:t>
            </a:r>
            <a:r>
              <a:rPr lang="en-US" sz="1800" dirty="0">
                <a:latin typeface="Symbol" panose="05050102010706020507" pitchFamily="18" charset="2"/>
              </a:rPr>
              <a:t>d</a:t>
            </a:r>
            <a:r>
              <a:rPr lang="en-US" sz="1800" dirty="0"/>
              <a:t> over the bends.</a:t>
            </a:r>
          </a:p>
          <a:p>
            <a:pPr marL="36513" indent="0">
              <a:buNone/>
            </a:pPr>
            <a:endParaRPr lang="en-US" sz="1800" dirty="0"/>
          </a:p>
          <a:p>
            <a:r>
              <a:rPr lang="en-US" sz="1800" b="1" dirty="0">
                <a:solidFill>
                  <a:srgbClr val="0000FF"/>
                </a:solidFill>
                <a:latin typeface="Symbol" panose="05050102010706020507" pitchFamily="18" charset="2"/>
              </a:rPr>
              <a:t>n</a:t>
            </a:r>
            <a:r>
              <a:rPr lang="en-US" sz="1800" b="1" baseline="-25000" dirty="0">
                <a:solidFill>
                  <a:srgbClr val="0000FF"/>
                </a:solidFill>
              </a:rPr>
              <a:t>0,trk</a:t>
            </a:r>
            <a:r>
              <a:rPr lang="en-US" sz="1800" dirty="0">
                <a:solidFill>
                  <a:srgbClr val="0000FF"/>
                </a:solidFill>
              </a:rPr>
              <a:t> </a:t>
            </a:r>
            <a:r>
              <a:rPr lang="en-US" sz="1800" dirty="0"/>
              <a:t>obtained by particle </a:t>
            </a:r>
            <a:r>
              <a:rPr lang="en-US" sz="1800" b="1" dirty="0"/>
              <a:t>tracking</a:t>
            </a:r>
            <a:r>
              <a:rPr lang="en-US" sz="1800" dirty="0"/>
              <a:t> </a:t>
            </a:r>
            <a:r>
              <a:rPr lang="en-US" sz="1800" b="1" dirty="0"/>
              <a:t>with radiation and quantum fluctuations </a:t>
            </a:r>
            <a:r>
              <a:rPr lang="en-US" sz="1800" dirty="0"/>
              <a:t>from the FFT of the turn-by-turn horizontal polarization vector (particles launched with spin aligned along X axis).</a:t>
            </a:r>
          </a:p>
          <a:p>
            <a:pPr lvl="1"/>
            <a:r>
              <a:rPr lang="en-US" sz="1600" dirty="0"/>
              <a:t>FFT with Blackman window, tune is estimated by a parabolic interpolation of the highest 3 FFT bins</a:t>
            </a:r>
            <a:r>
              <a:rPr lang="en-US" sz="1400" dirty="0"/>
              <a:t>.</a:t>
            </a:r>
          </a:p>
          <a:p>
            <a:pPr marL="36513" indent="0">
              <a:buNone/>
            </a:pPr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GB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A9D11DE-114F-5A31-93B4-854F74AA9D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7628" y="3897052"/>
            <a:ext cx="2486372" cy="333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11988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4607CD-7610-4319-FDBE-761F103D50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E292042-3378-FA72-E927-FC95DDEE65D5}"/>
              </a:ext>
            </a:extLst>
          </p:cNvPr>
          <p:cNvSpPr txBox="1"/>
          <p:nvPr/>
        </p:nvSpPr>
        <p:spPr>
          <a:xfrm>
            <a:off x="1919536" y="1304764"/>
            <a:ext cx="6596678" cy="3231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2400"/>
              </a:spcBef>
            </a:pPr>
            <a:r>
              <a:rPr lang="en-US" sz="3600" b="1" dirty="0">
                <a:latin typeface="+mj-lt"/>
              </a:rPr>
              <a:t>RDP kicker bump for FCC</a:t>
            </a:r>
          </a:p>
          <a:p>
            <a:pPr>
              <a:spcBef>
                <a:spcPts val="2400"/>
              </a:spcBef>
            </a:pPr>
            <a:r>
              <a:rPr lang="en-US" sz="3600" b="1" dirty="0">
                <a:solidFill>
                  <a:schemeClr val="tx1">
                    <a:alpha val="50000"/>
                  </a:schemeClr>
                </a:solidFill>
                <a:latin typeface="+mj-lt"/>
              </a:rPr>
              <a:t>RDP tracking</a:t>
            </a:r>
          </a:p>
          <a:p>
            <a:pPr>
              <a:spcBef>
                <a:spcPts val="2400"/>
              </a:spcBef>
            </a:pPr>
            <a:r>
              <a:rPr lang="en-GB" sz="3600" b="1" dirty="0">
                <a:solidFill>
                  <a:schemeClr val="tx1">
                    <a:alpha val="50000"/>
                  </a:schemeClr>
                </a:solidFill>
                <a:latin typeface="+mj-lt"/>
              </a:rPr>
              <a:t>Horizontal polarization decay</a:t>
            </a:r>
          </a:p>
          <a:p>
            <a:pPr>
              <a:spcBef>
                <a:spcPts val="2400"/>
              </a:spcBef>
            </a:pPr>
            <a:r>
              <a:rPr lang="en-GB" sz="3600" b="1" dirty="0">
                <a:solidFill>
                  <a:schemeClr val="tx1">
                    <a:alpha val="50000"/>
                  </a:schemeClr>
                </a:solidFill>
                <a:latin typeface="+mj-lt"/>
              </a:rPr>
              <a:t>Spin tune estimates in Xsuite</a:t>
            </a:r>
          </a:p>
        </p:txBody>
      </p:sp>
    </p:spTree>
    <p:extLst>
      <p:ext uri="{BB962C8B-B14F-4D97-AF65-F5344CB8AC3E}">
        <p14:creationId xmlns:p14="http://schemas.microsoft.com/office/powerpoint/2010/main" val="371874069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02FFA-CA37-AC8E-6BD0-7770700B0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6494511" cy="714265"/>
          </a:xfrm>
        </p:spPr>
        <p:txBody>
          <a:bodyPr>
            <a:normAutofit fontScale="90000"/>
          </a:bodyPr>
          <a:lstStyle/>
          <a:p>
            <a:r>
              <a:rPr lang="en-US" dirty="0"/>
              <a:t>LEP ideal machine reference case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DE1518-601B-60B6-05BB-F17D3F761B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016732"/>
            <a:ext cx="5954451" cy="714266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1800" dirty="0"/>
              <a:t>Cross-check for the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ideal LEP machine </a:t>
            </a:r>
            <a:r>
              <a:rPr lang="en-US" sz="1800" dirty="0"/>
              <a:t>at a reference momentum corresponding to </a:t>
            </a:r>
            <a:r>
              <a:rPr lang="en-US" sz="1800" dirty="0">
                <a:latin typeface="Symbol" panose="05050102010706020507" pitchFamily="18" charset="2"/>
              </a:rPr>
              <a:t>n</a:t>
            </a:r>
            <a:r>
              <a:rPr lang="en-US" sz="1800" baseline="-25000" dirty="0"/>
              <a:t>0</a:t>
            </a:r>
            <a:r>
              <a:rPr lang="en-US" sz="1800" dirty="0"/>
              <a:t> = 101.45. </a:t>
            </a:r>
            <a:endParaRPr lang="en-GB" sz="1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58536D-70C7-094E-E838-DAEEA445AF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4052" y="3104964"/>
            <a:ext cx="5436605" cy="271473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AD324CF-E852-D36B-F448-039DC65FA1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5935" y="620688"/>
            <a:ext cx="4176464" cy="230250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DCC5D44-7465-1A7F-1969-EE4150E4882D}"/>
              </a:ext>
            </a:extLst>
          </p:cNvPr>
          <p:cNvSpPr txBox="1"/>
          <p:nvPr/>
        </p:nvSpPr>
        <p:spPr>
          <a:xfrm>
            <a:off x="7408897" y="3290267"/>
            <a:ext cx="19082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4"/>
                </a:solidFill>
                <a:latin typeface="+mj-lt"/>
              </a:rPr>
              <a:t>FFT from tracking 100 particles for 16k turns</a:t>
            </a:r>
            <a:endParaRPr lang="en-GB" sz="12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102EF06-FDD3-249A-4B9C-525B62889831}"/>
              </a:ext>
            </a:extLst>
          </p:cNvPr>
          <p:cNvSpPr txBox="1"/>
          <p:nvPr/>
        </p:nvSpPr>
        <p:spPr>
          <a:xfrm>
            <a:off x="7968208" y="300414"/>
            <a:ext cx="17237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6"/>
                </a:solidFill>
                <a:latin typeface="+mj-lt"/>
              </a:rPr>
              <a:t>Energy sawtooth</a:t>
            </a:r>
            <a:endParaRPr lang="en-GB" sz="1200" b="1" dirty="0">
              <a:solidFill>
                <a:schemeClr val="accent6"/>
              </a:solidFill>
              <a:latin typeface="+mj-lt"/>
            </a:endParaRP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E6B13974-8943-BF4A-0EBB-7A61F17BF2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6930132"/>
              </p:ext>
            </p:extLst>
          </p:nvPr>
        </p:nvGraphicFramePr>
        <p:xfrm>
          <a:off x="1271464" y="1897732"/>
          <a:ext cx="2664296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4209">
                  <a:extLst>
                    <a:ext uri="{9D8B030D-6E8A-4147-A177-3AD203B41FA5}">
                      <a16:colId xmlns:a16="http://schemas.microsoft.com/office/drawing/2014/main" val="2131400637"/>
                    </a:ext>
                  </a:extLst>
                </a:gridCol>
                <a:gridCol w="1530087">
                  <a:extLst>
                    <a:ext uri="{9D8B030D-6E8A-4147-A177-3AD203B41FA5}">
                      <a16:colId xmlns:a16="http://schemas.microsoft.com/office/drawing/2014/main" val="38770531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Estimator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Fractional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n</a:t>
                      </a:r>
                      <a:r>
                        <a:rPr lang="en-US" sz="1400" baseline="-25000" dirty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30499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00FF"/>
                          </a:solidFill>
                          <a:latin typeface="Symbol" panose="05050102010706020507" pitchFamily="18" charset="2"/>
                        </a:rPr>
                        <a:t>n</a:t>
                      </a:r>
                      <a:r>
                        <a:rPr lang="en-US" sz="1600" b="1" baseline="-25000" dirty="0">
                          <a:solidFill>
                            <a:srgbClr val="0000FF"/>
                          </a:solidFill>
                        </a:rPr>
                        <a:t>0,4d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0.449999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41803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00FF"/>
                          </a:solidFill>
                          <a:latin typeface="Symbol" panose="05050102010706020507" pitchFamily="18" charset="2"/>
                        </a:rPr>
                        <a:t>n</a:t>
                      </a:r>
                      <a:r>
                        <a:rPr lang="en-US" sz="1600" b="1" baseline="-25000" dirty="0">
                          <a:solidFill>
                            <a:srgbClr val="0000FF"/>
                          </a:solidFill>
                        </a:rPr>
                        <a:t>0,6d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0.449999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12498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00FF"/>
                          </a:solidFill>
                          <a:latin typeface="Symbol" panose="05050102010706020507" pitchFamily="18" charset="2"/>
                        </a:rPr>
                        <a:t>n</a:t>
                      </a:r>
                      <a:r>
                        <a:rPr lang="en-US" sz="1600" b="1" baseline="-25000" dirty="0">
                          <a:solidFill>
                            <a:srgbClr val="0000FF"/>
                          </a:solidFill>
                        </a:rPr>
                        <a:t>0,delta</a:t>
                      </a:r>
                      <a:r>
                        <a:rPr lang="en-US" sz="1600" dirty="0">
                          <a:solidFill>
                            <a:srgbClr val="0000FF"/>
                          </a:solidFill>
                        </a:rPr>
                        <a:t>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0.449984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45235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00FF"/>
                          </a:solidFill>
                          <a:latin typeface="Symbol" panose="05050102010706020507" pitchFamily="18" charset="2"/>
                        </a:rPr>
                        <a:t>n</a:t>
                      </a:r>
                      <a:r>
                        <a:rPr lang="en-US" sz="1600" b="1" baseline="-25000" dirty="0">
                          <a:solidFill>
                            <a:srgbClr val="0000FF"/>
                          </a:solidFill>
                        </a:rPr>
                        <a:t>0,trk</a:t>
                      </a:r>
                      <a:r>
                        <a:rPr lang="en-US" sz="1600" dirty="0">
                          <a:solidFill>
                            <a:srgbClr val="0000FF"/>
                          </a:solidFill>
                        </a:rPr>
                        <a:t>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0.450008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4364408"/>
                  </a:ext>
                </a:extLst>
              </a:tr>
            </a:tbl>
          </a:graphicData>
        </a:graphic>
      </p:graphicFrame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20B60BD-A50B-987D-7D9A-51982E287F89}"/>
              </a:ext>
            </a:extLst>
          </p:cNvPr>
          <p:cNvSpPr txBox="1">
            <a:spLocks/>
          </p:cNvSpPr>
          <p:nvPr/>
        </p:nvSpPr>
        <p:spPr>
          <a:xfrm>
            <a:off x="609601" y="3969060"/>
            <a:ext cx="5738427" cy="198022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sz="1600" dirty="0"/>
              <a:t>The estimators agree within </a:t>
            </a:r>
            <a:r>
              <a:rPr lang="en-US" sz="16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Symbol" panose="05050102010706020507" pitchFamily="18" charset="2"/>
              </a:rPr>
              <a:t>dn</a:t>
            </a:r>
            <a:r>
              <a:rPr lang="en-US" sz="1600" b="1" baseline="-25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0</a:t>
            </a:r>
            <a:r>
              <a:rPr lang="en-US" sz="16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600" b="1" dirty="0">
                <a:solidFill>
                  <a:schemeClr val="tx1">
                    <a:lumMod val="60000"/>
                    <a:lumOff val="40000"/>
                  </a:schemeClr>
                </a:solidFill>
                <a:sym typeface="Symbol" panose="05050102010706020507" pitchFamily="18" charset="2"/>
              </a:rPr>
              <a:t>~1.5 </a:t>
            </a:r>
            <a:r>
              <a:rPr lang="en-US" sz="16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× 10</a:t>
            </a:r>
            <a:r>
              <a:rPr lang="en-US" sz="1600" b="1" baseline="30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-5  </a:t>
            </a:r>
            <a:r>
              <a:rPr lang="en-US" sz="1600" dirty="0"/>
              <a:t>(&lt; 10 keV).</a:t>
            </a:r>
          </a:p>
          <a:p>
            <a:pPr fontAlgn="auto">
              <a:spcAft>
                <a:spcPts val="0"/>
              </a:spcAft>
            </a:pPr>
            <a:r>
              <a:rPr lang="en-US" sz="1600" dirty="0"/>
              <a:t>The results for </a:t>
            </a:r>
            <a:r>
              <a:rPr lang="en-US" sz="1600" b="1" dirty="0">
                <a:solidFill>
                  <a:srgbClr val="0000FF"/>
                </a:solidFill>
                <a:latin typeface="Symbol" panose="05050102010706020507" pitchFamily="18" charset="2"/>
              </a:rPr>
              <a:t>n</a:t>
            </a:r>
            <a:r>
              <a:rPr lang="en-US" sz="1600" b="1" baseline="-25000" dirty="0">
                <a:solidFill>
                  <a:srgbClr val="0000FF"/>
                </a:solidFill>
              </a:rPr>
              <a:t>0,trk</a:t>
            </a:r>
            <a:r>
              <a:rPr lang="en-US" sz="1600" dirty="0">
                <a:solidFill>
                  <a:srgbClr val="0000FF"/>
                </a:solidFill>
              </a:rPr>
              <a:t> </a:t>
            </a:r>
            <a:r>
              <a:rPr lang="en-US" sz="1600" dirty="0"/>
              <a:t>vary by a </a:t>
            </a:r>
            <a:r>
              <a:rPr lang="en-US" sz="16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few × 10</a:t>
            </a:r>
            <a:r>
              <a:rPr lang="en-US" sz="1600" b="1" baseline="30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-6</a:t>
            </a:r>
            <a:r>
              <a:rPr lang="en-US" sz="1600" dirty="0"/>
              <a:t> (~ keV) when the number of turns or the FFT filters are changed.</a:t>
            </a:r>
          </a:p>
          <a:p>
            <a:pPr fontAlgn="auto">
              <a:spcAft>
                <a:spcPts val="0"/>
              </a:spcAft>
            </a:pPr>
            <a:r>
              <a:rPr lang="en-US" sz="1600" dirty="0"/>
              <a:t>The definition of ‘average beam energy’ has a significant impact on </a:t>
            </a:r>
            <a:r>
              <a:rPr lang="en-US" sz="1600" b="1" dirty="0">
                <a:solidFill>
                  <a:srgbClr val="0000FF"/>
                </a:solidFill>
                <a:latin typeface="Symbol" panose="05050102010706020507" pitchFamily="18" charset="2"/>
              </a:rPr>
              <a:t>n</a:t>
            </a:r>
            <a:r>
              <a:rPr lang="en-US" sz="1600" b="1" baseline="-25000" dirty="0">
                <a:solidFill>
                  <a:srgbClr val="0000FF"/>
                </a:solidFill>
              </a:rPr>
              <a:t>0,delta</a:t>
            </a:r>
            <a:r>
              <a:rPr lang="en-US" sz="1600" dirty="0">
                <a:solidFill>
                  <a:srgbClr val="0000FF"/>
                </a:solidFill>
              </a:rPr>
              <a:t> : </a:t>
            </a:r>
            <a:r>
              <a:rPr lang="en-US" sz="1600" dirty="0"/>
              <a:t>needs more checks and analysis. Averaging the energy sawtooth is not so straightforward.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96580690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CE52D7-79B7-1379-9482-1E82CC40EC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7290CA17-5D72-91FF-2A9A-2C68AEE106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8864" y="3025642"/>
            <a:ext cx="5763136" cy="285163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E401DDA-8C1D-5DD1-96DC-27948ADB4F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7646640" cy="714265"/>
          </a:xfrm>
        </p:spPr>
        <p:txBody>
          <a:bodyPr>
            <a:normAutofit/>
          </a:bodyPr>
          <a:lstStyle/>
          <a:p>
            <a:r>
              <a:rPr lang="en-US" sz="2800" dirty="0"/>
              <a:t>FCC - LCC ideal machine reference case</a:t>
            </a:r>
            <a:endParaRPr lang="en-GB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CBB331-16BF-AFAD-C791-96B9E0F14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052736"/>
            <a:ext cx="5954451" cy="1030109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1800" dirty="0"/>
              <a:t>Cross-check for the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ideal FCC machine / LCC optics </a:t>
            </a:r>
            <a:r>
              <a:rPr lang="en-US" sz="1800" dirty="0"/>
              <a:t>at a reference momentum corresponding to </a:t>
            </a:r>
            <a:r>
              <a:rPr lang="en-US" sz="1800" dirty="0">
                <a:latin typeface="Symbol" panose="05050102010706020507" pitchFamily="18" charset="2"/>
              </a:rPr>
              <a:t>n</a:t>
            </a:r>
            <a:r>
              <a:rPr lang="en-US" sz="1800" baseline="-25000" dirty="0"/>
              <a:t>0</a:t>
            </a:r>
            <a:r>
              <a:rPr lang="en-US" sz="1800" dirty="0"/>
              <a:t> = 101.45.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BC01B36-2309-B0BF-CEF2-36831725EEF3}"/>
              </a:ext>
            </a:extLst>
          </p:cNvPr>
          <p:cNvSpPr txBox="1"/>
          <p:nvPr/>
        </p:nvSpPr>
        <p:spPr>
          <a:xfrm>
            <a:off x="6996100" y="3198167"/>
            <a:ext cx="19082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4"/>
                </a:solidFill>
                <a:latin typeface="+mj-lt"/>
              </a:rPr>
              <a:t>FFT from tracking 100 particles for 16k turns</a:t>
            </a:r>
          </a:p>
          <a:p>
            <a:pPr algn="ctr"/>
            <a:r>
              <a:rPr lang="en-US" sz="1200" b="1" dirty="0">
                <a:solidFill>
                  <a:schemeClr val="accent4"/>
                </a:solidFill>
                <a:latin typeface="+mj-lt"/>
              </a:rPr>
              <a:t>(no tapering)</a:t>
            </a:r>
            <a:endParaRPr lang="en-GB" sz="12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FB3D067-6214-12DA-C2D6-55A991B07CC6}"/>
              </a:ext>
            </a:extLst>
          </p:cNvPr>
          <p:cNvSpPr txBox="1"/>
          <p:nvPr/>
        </p:nvSpPr>
        <p:spPr>
          <a:xfrm>
            <a:off x="8252972" y="89740"/>
            <a:ext cx="3121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6"/>
                </a:solidFill>
                <a:latin typeface="+mj-lt"/>
              </a:rPr>
              <a:t>Energy sawtooth:</a:t>
            </a:r>
          </a:p>
          <a:p>
            <a:r>
              <a:rPr lang="en-US" sz="1200" b="1" dirty="0">
                <a:solidFill>
                  <a:schemeClr val="accent6"/>
                </a:solidFill>
                <a:latin typeface="+mj-lt"/>
              </a:rPr>
              <a:t>similar peak </a:t>
            </a:r>
            <a:r>
              <a:rPr lang="en-US" sz="1200" b="1" dirty="0">
                <a:solidFill>
                  <a:schemeClr val="accent6"/>
                </a:solidFill>
                <a:latin typeface="Symbol" panose="05050102010706020507" pitchFamily="18" charset="2"/>
              </a:rPr>
              <a:t>d</a:t>
            </a:r>
            <a:r>
              <a:rPr lang="en-US" sz="1200" b="1" dirty="0">
                <a:solidFill>
                  <a:schemeClr val="accent6"/>
                </a:solidFill>
                <a:latin typeface="+mj-lt"/>
              </a:rPr>
              <a:t> (~3 10</a:t>
            </a:r>
            <a:r>
              <a:rPr lang="en-US" sz="1200" b="1" baseline="30000" dirty="0">
                <a:solidFill>
                  <a:schemeClr val="accent6"/>
                </a:solidFill>
                <a:latin typeface="+mj-lt"/>
              </a:rPr>
              <a:t>-4</a:t>
            </a:r>
            <a:r>
              <a:rPr lang="en-US" sz="1200" b="1" dirty="0">
                <a:solidFill>
                  <a:schemeClr val="accent6"/>
                </a:solidFill>
                <a:latin typeface="+mj-lt"/>
              </a:rPr>
              <a:t>) than for LEP</a:t>
            </a:r>
            <a:endParaRPr lang="en-GB" sz="1200" b="1" dirty="0">
              <a:solidFill>
                <a:schemeClr val="accent6"/>
              </a:solidFill>
              <a:latin typeface="+mj-lt"/>
            </a:endParaRP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A3E5CA16-ED90-45D2-9563-47F85CE504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5026373"/>
              </p:ext>
            </p:extLst>
          </p:nvPr>
        </p:nvGraphicFramePr>
        <p:xfrm>
          <a:off x="643339" y="2077593"/>
          <a:ext cx="3708081" cy="200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2707">
                  <a:extLst>
                    <a:ext uri="{9D8B030D-6E8A-4147-A177-3AD203B41FA5}">
                      <a16:colId xmlns:a16="http://schemas.microsoft.com/office/drawing/2014/main" val="2131400637"/>
                    </a:ext>
                  </a:extLst>
                </a:gridCol>
                <a:gridCol w="1352687">
                  <a:extLst>
                    <a:ext uri="{9D8B030D-6E8A-4147-A177-3AD203B41FA5}">
                      <a16:colId xmlns:a16="http://schemas.microsoft.com/office/drawing/2014/main" val="3877053106"/>
                    </a:ext>
                  </a:extLst>
                </a:gridCol>
                <a:gridCol w="1352687">
                  <a:extLst>
                    <a:ext uri="{9D8B030D-6E8A-4147-A177-3AD203B41FA5}">
                      <a16:colId xmlns:a16="http://schemas.microsoft.com/office/drawing/2014/main" val="84150255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Estimator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No tapering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Fractional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n</a:t>
                      </a:r>
                      <a:r>
                        <a:rPr lang="en-US" sz="1400" baseline="-25000" dirty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Tapering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Fractional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n</a:t>
                      </a:r>
                      <a:r>
                        <a:rPr lang="en-US" sz="1400" baseline="-25000" dirty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30499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00FF"/>
                          </a:solidFill>
                          <a:latin typeface="Symbol" panose="05050102010706020507" pitchFamily="18" charset="2"/>
                        </a:rPr>
                        <a:t>n</a:t>
                      </a:r>
                      <a:r>
                        <a:rPr lang="en-US" sz="1600" b="1" baseline="-25000" dirty="0">
                          <a:solidFill>
                            <a:srgbClr val="0000FF"/>
                          </a:solidFill>
                        </a:rPr>
                        <a:t>0,4d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0.449999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---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41803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00FF"/>
                          </a:solidFill>
                          <a:latin typeface="Symbol" panose="05050102010706020507" pitchFamily="18" charset="2"/>
                        </a:rPr>
                        <a:t>n</a:t>
                      </a:r>
                      <a:r>
                        <a:rPr lang="en-US" sz="1600" b="1" baseline="-25000" dirty="0">
                          <a:solidFill>
                            <a:srgbClr val="0000FF"/>
                          </a:solidFill>
                        </a:rPr>
                        <a:t>0,6d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0.450000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0.449517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12498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00FF"/>
                          </a:solidFill>
                          <a:latin typeface="Symbol" panose="05050102010706020507" pitchFamily="18" charset="2"/>
                        </a:rPr>
                        <a:t>n</a:t>
                      </a:r>
                      <a:r>
                        <a:rPr lang="en-US" sz="1600" b="1" baseline="-25000" dirty="0">
                          <a:solidFill>
                            <a:srgbClr val="0000FF"/>
                          </a:solidFill>
                        </a:rPr>
                        <a:t>0,delta</a:t>
                      </a:r>
                      <a:r>
                        <a:rPr lang="en-US" sz="1600" dirty="0">
                          <a:solidFill>
                            <a:srgbClr val="0000FF"/>
                          </a:solidFill>
                        </a:rPr>
                        <a:t>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0.449999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0.449516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45235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00FF"/>
                          </a:solidFill>
                          <a:latin typeface="Symbol" panose="05050102010706020507" pitchFamily="18" charset="2"/>
                        </a:rPr>
                        <a:t>n</a:t>
                      </a:r>
                      <a:r>
                        <a:rPr lang="en-US" sz="1600" b="1" baseline="-25000" dirty="0">
                          <a:solidFill>
                            <a:srgbClr val="0000FF"/>
                          </a:solidFill>
                        </a:rPr>
                        <a:t>0,trk</a:t>
                      </a:r>
                      <a:r>
                        <a:rPr lang="en-US" sz="1600" dirty="0">
                          <a:solidFill>
                            <a:srgbClr val="0000FF"/>
                          </a:solidFill>
                        </a:rPr>
                        <a:t>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0.449998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0.449516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4364408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B509313C-8AE0-EACF-233A-219CF53DFE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6963" y="656735"/>
            <a:ext cx="4269974" cy="2368907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7BF8431-530A-8FA5-B3FC-DFF8C4ECB671}"/>
              </a:ext>
            </a:extLst>
          </p:cNvPr>
          <p:cNvSpPr txBox="1">
            <a:spLocks/>
          </p:cNvSpPr>
          <p:nvPr/>
        </p:nvSpPr>
        <p:spPr>
          <a:xfrm>
            <a:off x="487886" y="4292529"/>
            <a:ext cx="5954451" cy="103010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3" indent="0" fontAlgn="auto">
              <a:spcAft>
                <a:spcPts val="0"/>
              </a:spcAft>
              <a:buNone/>
            </a:pPr>
            <a:r>
              <a:rPr lang="en-US" sz="1800" b="1" dirty="0"/>
              <a:t>With tapering </a:t>
            </a:r>
            <a:r>
              <a:rPr lang="en-US" sz="1800" b="1" dirty="0">
                <a:solidFill>
                  <a:srgbClr val="0000FF"/>
                </a:solidFill>
                <a:latin typeface="Symbol" panose="05050102010706020507" pitchFamily="18" charset="2"/>
              </a:rPr>
              <a:t>n</a:t>
            </a:r>
            <a:r>
              <a:rPr lang="en-US" sz="1800" b="1" baseline="-25000" dirty="0">
                <a:solidFill>
                  <a:srgbClr val="0000FF"/>
                </a:solidFill>
              </a:rPr>
              <a:t>0,6d </a:t>
            </a:r>
            <a:r>
              <a:rPr lang="en-US" sz="1800" dirty="0"/>
              <a:t>is consistently </a:t>
            </a:r>
            <a:r>
              <a:rPr lang="en-US" sz="1800" b="1" dirty="0"/>
              <a:t>shifted</a:t>
            </a:r>
            <a:r>
              <a:rPr lang="en-US" sz="1800" dirty="0"/>
              <a:t> to </a:t>
            </a:r>
            <a:r>
              <a:rPr lang="en-US" sz="1800" b="1" dirty="0"/>
              <a:t>0.449517</a:t>
            </a:r>
            <a:r>
              <a:rPr lang="en-US" sz="1800" dirty="0"/>
              <a:t>, to be understood (see also previous slides on RDP).</a:t>
            </a:r>
            <a:endParaRPr lang="en-GB" sz="1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D8D9FDD-823C-CA0E-99C2-E8B740E08444}"/>
              </a:ext>
            </a:extLst>
          </p:cNvPr>
          <p:cNvSpPr txBox="1"/>
          <p:nvPr/>
        </p:nvSpPr>
        <p:spPr>
          <a:xfrm>
            <a:off x="4551245" y="2069345"/>
            <a:ext cx="2079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8E40"/>
                </a:solidFill>
                <a:latin typeface="+mn-lt"/>
              </a:rPr>
              <a:t>Very consistent !</a:t>
            </a:r>
            <a:endParaRPr lang="en-GB" b="1" dirty="0">
              <a:solidFill>
                <a:srgbClr val="008E4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981513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D6FBB0-4BE5-C565-615A-D952E9492C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7034571" cy="714265"/>
          </a:xfrm>
        </p:spPr>
        <p:txBody>
          <a:bodyPr>
            <a:normAutofit fontScale="90000"/>
          </a:bodyPr>
          <a:lstStyle/>
          <a:p>
            <a:r>
              <a:rPr lang="en-US" dirty="0"/>
              <a:t>Simulation setup with imperfections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39EFEB-5971-C7FB-FE68-D52684E17E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124745"/>
            <a:ext cx="11055019" cy="2160240"/>
          </a:xfrm>
        </p:spPr>
        <p:txBody>
          <a:bodyPr>
            <a:normAutofit lnSpcReduction="10000"/>
          </a:bodyPr>
          <a:lstStyle/>
          <a:p>
            <a:pPr marL="36513" indent="0">
              <a:buNone/>
            </a:pPr>
            <a:r>
              <a:rPr lang="en-US" sz="1800" dirty="0"/>
              <a:t>LEP is used for this study because the lattice is ‘forgiving’: representative misalignments can be introduced without destabilizing the lattice, avoiding lengthy correction procedures.</a:t>
            </a:r>
          </a:p>
          <a:p>
            <a:pPr marL="36513" indent="0">
              <a:spcBef>
                <a:spcPts val="1200"/>
              </a:spcBef>
              <a:buNone/>
            </a:pPr>
            <a:r>
              <a:rPr lang="en-US" sz="1800" dirty="0"/>
              <a:t>Simulation error setup, </a:t>
            </a:r>
            <a:r>
              <a:rPr lang="en-US" sz="1800" b="1" dirty="0"/>
              <a:t>realistic for “good” LEP polarization conditions</a:t>
            </a:r>
            <a:r>
              <a:rPr lang="en-US" sz="1800" dirty="0"/>
              <a:t>:</a:t>
            </a:r>
          </a:p>
          <a:p>
            <a:r>
              <a:rPr lang="en-US" sz="1600" dirty="0"/>
              <a:t>Quadrupole rms misalignment : 	350 </a:t>
            </a:r>
            <a:r>
              <a:rPr lang="en-US" sz="1600" dirty="0">
                <a:latin typeface="Symbol" panose="05050102010706020507" pitchFamily="18" charset="2"/>
              </a:rPr>
              <a:t>m</a:t>
            </a:r>
            <a:r>
              <a:rPr lang="en-US" sz="1600" dirty="0"/>
              <a:t>m H, 180 </a:t>
            </a:r>
            <a:r>
              <a:rPr lang="en-US" sz="1600" dirty="0">
                <a:latin typeface="Symbol" panose="05050102010706020507" pitchFamily="18" charset="2"/>
              </a:rPr>
              <a:t>m</a:t>
            </a:r>
            <a:r>
              <a:rPr lang="en-US" sz="1600" dirty="0"/>
              <a:t>m V</a:t>
            </a:r>
          </a:p>
          <a:p>
            <a:r>
              <a:rPr lang="en-US" sz="1600" dirty="0"/>
              <a:t>BPM rms misalignment : 		300 </a:t>
            </a:r>
            <a:r>
              <a:rPr lang="en-US" sz="1600" dirty="0">
                <a:latin typeface="Symbol" panose="05050102010706020507" pitchFamily="18" charset="2"/>
              </a:rPr>
              <a:t>m</a:t>
            </a:r>
            <a:r>
              <a:rPr lang="en-US" sz="1600" dirty="0"/>
              <a:t>m (H+V)</a:t>
            </a:r>
          </a:p>
          <a:p>
            <a:r>
              <a:rPr lang="en-US" sz="1600" dirty="0"/>
              <a:t>Orbit rms corrected to 		0.4-0.5 mm H, 0.3-0.35 mm V</a:t>
            </a:r>
          </a:p>
          <a:p>
            <a:r>
              <a:rPr lang="en-US" sz="1600" dirty="0"/>
              <a:t>Ideal machine spin tune :		101.45</a:t>
            </a:r>
            <a:endParaRPr lang="en-GB" sz="1600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3F86AC3-3011-4A2D-CA1C-34703054574E}"/>
              </a:ext>
            </a:extLst>
          </p:cNvPr>
          <p:cNvSpPr txBox="1">
            <a:spLocks/>
          </p:cNvSpPr>
          <p:nvPr/>
        </p:nvSpPr>
        <p:spPr>
          <a:xfrm>
            <a:off x="609601" y="3855866"/>
            <a:ext cx="6321615" cy="169218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3" indent="0" fontAlgn="auto">
              <a:spcAft>
                <a:spcPts val="0"/>
              </a:spcAft>
              <a:buNone/>
            </a:pPr>
            <a:r>
              <a:rPr lang="en-US" sz="1800" b="1" dirty="0">
                <a:solidFill>
                  <a:srgbClr val="0000FF"/>
                </a:solidFill>
                <a:latin typeface="Symbol" panose="05050102010706020507" pitchFamily="18" charset="2"/>
              </a:rPr>
              <a:t>n</a:t>
            </a:r>
            <a:r>
              <a:rPr lang="en-US" sz="1800" b="1" baseline="-25000" dirty="0">
                <a:solidFill>
                  <a:srgbClr val="0000FF"/>
                </a:solidFill>
              </a:rPr>
              <a:t>0,trk</a:t>
            </a:r>
            <a:r>
              <a:rPr lang="en-US" sz="1800" dirty="0">
                <a:solidFill>
                  <a:srgbClr val="0000FF"/>
                </a:solidFill>
              </a:rPr>
              <a:t> </a:t>
            </a:r>
            <a:r>
              <a:rPr lang="en-US" sz="1800" dirty="0"/>
              <a:t>is obtained by tracking 100 particles launched with </a:t>
            </a:r>
            <a:r>
              <a:rPr lang="en-US" sz="1800" b="1" dirty="0"/>
              <a:t>spins in the horizontal direction</a:t>
            </a:r>
            <a:r>
              <a:rPr lang="en-US" sz="1800" dirty="0"/>
              <a:t>, tracked over 4096 turns.</a:t>
            </a:r>
          </a:p>
          <a:p>
            <a:pPr fontAlgn="auto">
              <a:spcAft>
                <a:spcPts val="0"/>
              </a:spcAft>
            </a:pPr>
            <a:r>
              <a:rPr lang="en-US" sz="1600" dirty="0"/>
              <a:t>FFT with Blackman window, tune is estimated by a parabolic interpolation of the highest 3 FFT bins.</a:t>
            </a:r>
          </a:p>
          <a:p>
            <a:pPr marL="36513" indent="0" fontAlgn="auto">
              <a:spcAft>
                <a:spcPts val="0"/>
              </a:spcAft>
              <a:buFont typeface="Lucida Grande"/>
              <a:buNone/>
            </a:pPr>
            <a:endParaRPr lang="en-US" sz="1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6DC550F-B9AD-EB3F-FEFE-71CBC9B293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8108" y="3515825"/>
            <a:ext cx="4763828" cy="2372271"/>
          </a:xfrm>
          <a:prstGeom prst="rect">
            <a:avLst/>
          </a:prstGeom>
        </p:spPr>
      </p:pic>
      <p:sp>
        <p:nvSpPr>
          <p:cNvPr id="7" name="Right Bracket 6">
            <a:extLst>
              <a:ext uri="{FF2B5EF4-FFF2-40B4-BE49-F238E27FC236}">
                <a16:creationId xmlns:a16="http://schemas.microsoft.com/office/drawing/2014/main" id="{EE6CF2AB-1D21-83D9-2443-D4B89596A7AB}"/>
              </a:ext>
            </a:extLst>
          </p:cNvPr>
          <p:cNvSpPr/>
          <p:nvPr/>
        </p:nvSpPr>
        <p:spPr>
          <a:xfrm rot="16200000">
            <a:off x="9511809" y="3139017"/>
            <a:ext cx="153158" cy="504056"/>
          </a:xfrm>
          <a:prstGeom prst="rightBracket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71193E-604E-C869-94B4-AD7524C6F17B}"/>
              </a:ext>
            </a:extLst>
          </p:cNvPr>
          <p:cNvSpPr txBox="1"/>
          <p:nvPr/>
        </p:nvSpPr>
        <p:spPr>
          <a:xfrm>
            <a:off x="9048328" y="2823320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Interpolation with parabola</a:t>
            </a:r>
            <a:endParaRPr lang="en-GB" sz="1200" b="1" dirty="0"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80DB6A-FA94-4A79-3D25-3A78C8EB6D65}"/>
              </a:ext>
            </a:extLst>
          </p:cNvPr>
          <p:cNvSpPr txBox="1"/>
          <p:nvPr/>
        </p:nvSpPr>
        <p:spPr>
          <a:xfrm>
            <a:off x="7500156" y="3855866"/>
            <a:ext cx="17237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4"/>
                </a:solidFill>
                <a:latin typeface="+mj-lt"/>
              </a:rPr>
              <a:t>Example for a perfect machine with spin tune 101.45</a:t>
            </a:r>
            <a:endParaRPr lang="en-GB" sz="1200" b="1" dirty="0">
              <a:solidFill>
                <a:schemeClr val="accent4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8742897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9A8C46-0E62-B243-609F-5A2BF6F617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6494511" cy="714265"/>
          </a:xfrm>
        </p:spPr>
        <p:txBody>
          <a:bodyPr>
            <a:normAutofit/>
          </a:bodyPr>
          <a:lstStyle/>
          <a:p>
            <a:r>
              <a:rPr lang="en-US" dirty="0"/>
              <a:t>Polarization with imperfections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507441-05D2-269A-C408-7C37FE9AFA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258119"/>
            <a:ext cx="4982343" cy="2494917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2000" dirty="0"/>
              <a:t>The predicted polarization level vary a lot for those 100 machines: from </a:t>
            </a:r>
            <a:r>
              <a:rPr lang="en-US" sz="2000" b="1" dirty="0"/>
              <a:t>5% to 75%.</a:t>
            </a:r>
          </a:p>
          <a:p>
            <a:pPr marL="36513" indent="0">
              <a:buNone/>
            </a:pPr>
            <a:r>
              <a:rPr lang="en-US" sz="2000" dirty="0"/>
              <a:t>Overall, a bit optimistic compared to actual observations where the typical polarization was ~20% for well corrected machine before HSM.</a:t>
            </a:r>
            <a:endParaRPr lang="en-GB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07CC5D0-FF45-8213-00A2-052392571D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7988" y="1342128"/>
            <a:ext cx="5690866" cy="4442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49227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4A402C1B-C3DA-B191-AEA9-26C1309230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1467" y="2299521"/>
            <a:ext cx="4615528" cy="357670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EB1ED35-5849-F93F-F32E-3A4AE4B519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376" y="2334034"/>
            <a:ext cx="4615528" cy="356803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703190B-923E-2354-EF08-09170F0B4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7502624" cy="714265"/>
          </a:xfrm>
        </p:spPr>
        <p:txBody>
          <a:bodyPr>
            <a:normAutofit fontScale="90000"/>
          </a:bodyPr>
          <a:lstStyle/>
          <a:p>
            <a:r>
              <a:rPr lang="en-US" dirty="0"/>
              <a:t>Spin tune estimators – realistic machine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64DFAA-3DCC-C149-A407-488AAC5E64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6181" y="1002258"/>
            <a:ext cx="11055019" cy="986583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1800" dirty="0"/>
              <a:t>While </a:t>
            </a:r>
            <a:r>
              <a:rPr lang="en-US" sz="1800" b="1" dirty="0">
                <a:solidFill>
                  <a:srgbClr val="0000FF"/>
                </a:solidFill>
                <a:latin typeface="Symbol" panose="05050102010706020507" pitchFamily="18" charset="2"/>
              </a:rPr>
              <a:t>n</a:t>
            </a:r>
            <a:r>
              <a:rPr lang="en-US" sz="1800" b="1" baseline="-25000" dirty="0">
                <a:solidFill>
                  <a:srgbClr val="0000FF"/>
                </a:solidFill>
              </a:rPr>
              <a:t>0,4d </a:t>
            </a:r>
            <a:r>
              <a:rPr lang="en-US" sz="1800" dirty="0"/>
              <a:t> differs significantly from the other estimators, as expected since it does not include all the physics, the three other estimators are very </a:t>
            </a:r>
            <a:r>
              <a:rPr lang="en-US" sz="1800" b="1" dirty="0">
                <a:solidFill>
                  <a:srgbClr val="008E40"/>
                </a:solidFill>
              </a:rPr>
              <a:t>consistent</a:t>
            </a:r>
            <a:r>
              <a:rPr lang="en-US" sz="1800" b="1" dirty="0"/>
              <a:t>, </a:t>
            </a:r>
            <a:r>
              <a:rPr lang="en-US" sz="1800" dirty="0"/>
              <a:t>predicting</a:t>
            </a:r>
            <a:r>
              <a:rPr lang="en-US" sz="1800" dirty="0">
                <a:sym typeface="Wingdings" panose="05000000000000000000" pitchFamily="2" charset="2"/>
              </a:rPr>
              <a:t>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energy changes of few MeV due to the misalignment + steering</a:t>
            </a:r>
            <a:r>
              <a:rPr lang="en-US" sz="1800" dirty="0">
                <a:sym typeface="Wingdings" panose="05000000000000000000" pitchFamily="2" charset="2"/>
              </a:rPr>
              <a:t>.</a:t>
            </a:r>
            <a:endParaRPr lang="en-GB" sz="1800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05403E3-7A60-70B2-16C0-7123F877B8A1}"/>
              </a:ext>
            </a:extLst>
          </p:cNvPr>
          <p:cNvSpPr txBox="1">
            <a:spLocks/>
          </p:cNvSpPr>
          <p:nvPr/>
        </p:nvSpPr>
        <p:spPr>
          <a:xfrm>
            <a:off x="1075939" y="2636912"/>
            <a:ext cx="1014898" cy="50405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3" indent="0" fontAlgn="auto">
              <a:spcAft>
                <a:spcPts val="0"/>
              </a:spcAft>
              <a:buFont typeface="Lucida Grande"/>
              <a:buNone/>
            </a:pPr>
            <a:r>
              <a:rPr lang="en-US" sz="2000" b="1" dirty="0">
                <a:solidFill>
                  <a:srgbClr val="0000FF"/>
                </a:solidFill>
                <a:latin typeface="Symbol" panose="05050102010706020507" pitchFamily="18" charset="2"/>
              </a:rPr>
              <a:t>n</a:t>
            </a:r>
            <a:r>
              <a:rPr lang="en-US" sz="2000" b="1" baseline="-25000" dirty="0">
                <a:solidFill>
                  <a:srgbClr val="0000FF"/>
                </a:solidFill>
              </a:rPr>
              <a:t>0,4d</a:t>
            </a:r>
            <a:endParaRPr lang="en-GB" sz="2000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49B7DA2-4A30-1683-46CF-C2C0D585DA90}"/>
              </a:ext>
            </a:extLst>
          </p:cNvPr>
          <p:cNvSpPr txBox="1">
            <a:spLocks/>
          </p:cNvSpPr>
          <p:nvPr/>
        </p:nvSpPr>
        <p:spPr>
          <a:xfrm>
            <a:off x="6600056" y="2744924"/>
            <a:ext cx="1014898" cy="50405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3" indent="0" fontAlgn="auto">
              <a:spcAft>
                <a:spcPts val="0"/>
              </a:spcAft>
              <a:buFont typeface="Lucida Grande"/>
              <a:buNone/>
            </a:pPr>
            <a:r>
              <a:rPr lang="en-US" sz="2000" b="1" dirty="0">
                <a:solidFill>
                  <a:srgbClr val="0000FF"/>
                </a:solidFill>
                <a:latin typeface="Symbol" panose="05050102010706020507" pitchFamily="18" charset="2"/>
              </a:rPr>
              <a:t>n</a:t>
            </a:r>
            <a:r>
              <a:rPr lang="en-US" sz="2000" b="1" baseline="-25000" dirty="0">
                <a:solidFill>
                  <a:srgbClr val="0000FF"/>
                </a:solidFill>
              </a:rPr>
              <a:t>0,6d</a:t>
            </a:r>
            <a:endParaRPr lang="en-GB" sz="2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BEA6185-7510-828A-982D-08F17C75D0C0}"/>
              </a:ext>
            </a:extLst>
          </p:cNvPr>
          <p:cNvSpPr txBox="1"/>
          <p:nvPr/>
        </p:nvSpPr>
        <p:spPr>
          <a:xfrm>
            <a:off x="3717648" y="1930189"/>
            <a:ext cx="4168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  <a:latin typeface="+mj-lt"/>
              </a:rPr>
              <a:t>Note the difference in horizontal scale !</a:t>
            </a:r>
            <a:endParaRPr lang="en-GB" i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7310C8-A5C8-61F4-EE1D-F83A6617B031}"/>
              </a:ext>
            </a:extLst>
          </p:cNvPr>
          <p:cNvSpPr txBox="1"/>
          <p:nvPr/>
        </p:nvSpPr>
        <p:spPr>
          <a:xfrm>
            <a:off x="947428" y="3226331"/>
            <a:ext cx="15955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4"/>
                </a:solidFill>
                <a:latin typeface="+mj-lt"/>
              </a:rPr>
              <a:t>Perfect machine spin tune is 103.45</a:t>
            </a:r>
            <a:endParaRPr lang="en-GB" sz="1200" b="1" dirty="0">
              <a:solidFill>
                <a:schemeClr val="accent4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4038507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BF5EE9-E127-55A7-0D93-585A7A564A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F516034-54A0-38A1-72B4-9DC99DCD59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424" y="2350142"/>
            <a:ext cx="4429744" cy="344258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532482A-E7D7-6E75-0907-226DD90251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9634" y="2375194"/>
            <a:ext cx="4412762" cy="344258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00F0CBF-90EB-E357-7677-99ACA6E33C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7178587" cy="714265"/>
          </a:xfrm>
        </p:spPr>
        <p:txBody>
          <a:bodyPr>
            <a:normAutofit fontScale="90000"/>
          </a:bodyPr>
          <a:lstStyle/>
          <a:p>
            <a:r>
              <a:rPr lang="en-US" dirty="0"/>
              <a:t>Spin tune estimator – realistic machine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93254A-DEC2-E6B7-9415-C5B384F26B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040226"/>
            <a:ext cx="11055019" cy="1092629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1800" dirty="0"/>
              <a:t>The 3 estimators other than twiss4d are consistent within </a:t>
            </a:r>
            <a:r>
              <a:rPr lang="en-US" sz="1800" b="1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Symbol" panose="05050102010706020507" pitchFamily="18" charset="2"/>
              </a:rPr>
              <a:t>dn</a:t>
            </a:r>
            <a:r>
              <a:rPr lang="en-US" sz="1800" b="1" baseline="-250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o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~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  <a:sym typeface="Symbol" panose="05050102010706020507" pitchFamily="18" charset="2"/>
              </a:rPr>
              <a:t> 2 10</a:t>
            </a:r>
            <a:r>
              <a:rPr lang="en-US" sz="1800" b="1" baseline="30000" dirty="0">
                <a:solidFill>
                  <a:schemeClr val="tx1">
                    <a:lumMod val="60000"/>
                    <a:lumOff val="40000"/>
                  </a:schemeClr>
                </a:solidFill>
                <a:sym typeface="Symbol" panose="05050102010706020507" pitchFamily="18" charset="2"/>
              </a:rPr>
              <a:t>-5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  <a:sym typeface="Symbol" panose="05050102010706020507" pitchFamily="18" charset="2"/>
              </a:rPr>
              <a:t>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10 keV</a:t>
            </a:r>
            <a:endParaRPr lang="en-US" sz="1800" dirty="0"/>
          </a:p>
          <a:p>
            <a:pPr marL="36513" indent="0">
              <a:buNone/>
            </a:pPr>
            <a:r>
              <a:rPr lang="en-US" sz="1800" dirty="0"/>
              <a:t>FFT from tracking and 6d agree within </a:t>
            </a:r>
            <a:r>
              <a:rPr lang="en-US" sz="1800" b="1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Symbol" panose="05050102010706020507" pitchFamily="18" charset="2"/>
              </a:rPr>
              <a:t>dn</a:t>
            </a:r>
            <a:r>
              <a:rPr lang="en-US" sz="1800" b="1" baseline="-250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o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~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  <a:sym typeface="Symbol" panose="05050102010706020507" pitchFamily="18" charset="2"/>
              </a:rPr>
              <a:t> 10</a:t>
            </a:r>
            <a:r>
              <a:rPr lang="en-US" sz="1800" b="1" baseline="30000" dirty="0">
                <a:solidFill>
                  <a:schemeClr val="tx1">
                    <a:lumMod val="60000"/>
                    <a:lumOff val="40000"/>
                  </a:schemeClr>
                </a:solidFill>
                <a:sym typeface="Symbol" panose="05050102010706020507" pitchFamily="18" charset="2"/>
              </a:rPr>
              <a:t>-5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  <a:sym typeface="Symbol" panose="05050102010706020507" pitchFamily="18" charset="2"/>
              </a:rPr>
              <a:t>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4 keV</a:t>
            </a:r>
            <a:endParaRPr lang="en-US" sz="1800" dirty="0"/>
          </a:p>
          <a:p>
            <a:pPr marL="36513" indent="0">
              <a:buNone/>
            </a:pP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At the keV level they are clearly differences, </a:t>
            </a:r>
            <a:r>
              <a:rPr lang="en-US" sz="1800" dirty="0"/>
              <a:t>refined analysis required (FFT with more turns </a:t>
            </a:r>
            <a:r>
              <a:rPr lang="en-US" sz="1800" dirty="0" err="1"/>
              <a:t>etc</a:t>
            </a:r>
            <a:r>
              <a:rPr lang="en-US" sz="1800" dirty="0"/>
              <a:t>).</a:t>
            </a:r>
            <a:endParaRPr lang="en-GB" sz="1800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214D52A-436D-1281-9DF5-ADE1A74D702B}"/>
              </a:ext>
            </a:extLst>
          </p:cNvPr>
          <p:cNvSpPr txBox="1">
            <a:spLocks/>
          </p:cNvSpPr>
          <p:nvPr/>
        </p:nvSpPr>
        <p:spPr>
          <a:xfrm>
            <a:off x="3575720" y="2853086"/>
            <a:ext cx="1741983" cy="50405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3" indent="0" fontAlgn="auto">
              <a:spcAft>
                <a:spcPts val="0"/>
              </a:spcAft>
              <a:buNone/>
            </a:pPr>
            <a:r>
              <a:rPr lang="en-US" sz="2000" b="1" dirty="0">
                <a:solidFill>
                  <a:srgbClr val="0000FF"/>
                </a:solidFill>
                <a:latin typeface="Symbol" panose="05050102010706020507" pitchFamily="18" charset="2"/>
              </a:rPr>
              <a:t>n</a:t>
            </a:r>
            <a:r>
              <a:rPr lang="en-US" sz="2000" b="1" baseline="-25000" dirty="0">
                <a:solidFill>
                  <a:srgbClr val="0000FF"/>
                </a:solidFill>
              </a:rPr>
              <a:t>0,trk </a:t>
            </a:r>
            <a:r>
              <a:rPr lang="en-US" sz="2000" b="1" dirty="0">
                <a:solidFill>
                  <a:srgbClr val="0000FF"/>
                </a:solidFill>
                <a:latin typeface="Symbol" panose="05050102010706020507" pitchFamily="18" charset="2"/>
              </a:rPr>
              <a:t>- n</a:t>
            </a:r>
            <a:r>
              <a:rPr lang="en-US" sz="2000" b="1" baseline="-25000" dirty="0">
                <a:solidFill>
                  <a:srgbClr val="0000FF"/>
                </a:solidFill>
              </a:rPr>
              <a:t>0,6d</a:t>
            </a:r>
            <a:endParaRPr lang="en-GB" sz="2000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892A7DAF-3615-265C-E29C-2531D89B686B}"/>
              </a:ext>
            </a:extLst>
          </p:cNvPr>
          <p:cNvSpPr txBox="1">
            <a:spLocks/>
          </p:cNvSpPr>
          <p:nvPr/>
        </p:nvSpPr>
        <p:spPr>
          <a:xfrm>
            <a:off x="8580276" y="2853086"/>
            <a:ext cx="1741983" cy="50405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3" indent="0" fontAlgn="auto">
              <a:spcAft>
                <a:spcPts val="0"/>
              </a:spcAft>
              <a:buNone/>
            </a:pPr>
            <a:r>
              <a:rPr lang="en-US" sz="2000" b="1" dirty="0">
                <a:solidFill>
                  <a:srgbClr val="0000FF"/>
                </a:solidFill>
                <a:latin typeface="Symbol" panose="05050102010706020507" pitchFamily="18" charset="2"/>
              </a:rPr>
              <a:t>n</a:t>
            </a:r>
            <a:r>
              <a:rPr lang="en-US" sz="2000" b="1" baseline="-25000" dirty="0">
                <a:solidFill>
                  <a:srgbClr val="0000FF"/>
                </a:solidFill>
              </a:rPr>
              <a:t>0,trk </a:t>
            </a:r>
            <a:r>
              <a:rPr lang="en-US" sz="2000" b="1" dirty="0">
                <a:solidFill>
                  <a:srgbClr val="0000FF"/>
                </a:solidFill>
                <a:latin typeface="Symbol" panose="05050102010706020507" pitchFamily="18" charset="2"/>
              </a:rPr>
              <a:t>- n</a:t>
            </a:r>
            <a:r>
              <a:rPr lang="en-US" sz="2000" b="1" baseline="-25000" dirty="0">
                <a:solidFill>
                  <a:srgbClr val="0000FF"/>
                </a:solidFill>
              </a:rPr>
              <a:t>0,delta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70560779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7245445-0090-230C-9204-1D33F538F2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8588" y="1059638"/>
            <a:ext cx="4412762" cy="344258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0CDCA35-7A9D-AE9B-6A74-45FF405E42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8330716" cy="714265"/>
          </a:xfrm>
        </p:spPr>
        <p:txBody>
          <a:bodyPr>
            <a:normAutofit fontScale="90000"/>
          </a:bodyPr>
          <a:lstStyle/>
          <a:p>
            <a:r>
              <a:rPr lang="en-US" dirty="0"/>
              <a:t>Estimators and systematic spin tune shifts</a:t>
            </a:r>
            <a:endParaRPr lang="en-GB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697A1AD-3287-98DE-E1A3-262E340CEF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6181" y="1160748"/>
            <a:ext cx="6584613" cy="3240360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1800" dirty="0"/>
              <a:t>If one considers that:</a:t>
            </a:r>
          </a:p>
          <a:p>
            <a:r>
              <a:rPr lang="en-US" sz="1800" dirty="0"/>
              <a:t>the spin tune from tracking </a:t>
            </a:r>
            <a:r>
              <a:rPr lang="en-US" sz="1800" b="1" dirty="0">
                <a:solidFill>
                  <a:srgbClr val="0000FF"/>
                </a:solidFill>
                <a:latin typeface="Symbol" panose="05050102010706020507" pitchFamily="18" charset="2"/>
              </a:rPr>
              <a:t>n</a:t>
            </a:r>
            <a:r>
              <a:rPr lang="en-US" sz="1800" b="1" baseline="-25000" dirty="0">
                <a:solidFill>
                  <a:srgbClr val="0000FF"/>
                </a:solidFill>
              </a:rPr>
              <a:t>0,trk</a:t>
            </a:r>
            <a:r>
              <a:rPr lang="en-US" sz="1800" dirty="0"/>
              <a:t> = </a:t>
            </a:r>
            <a:r>
              <a:rPr lang="en-US" sz="1800" dirty="0">
                <a:latin typeface="Symbol" panose="05050102010706020507" pitchFamily="18" charset="2"/>
              </a:rPr>
              <a:t>&lt;</a:t>
            </a:r>
            <a:r>
              <a:rPr lang="en-US" sz="1800" dirty="0"/>
              <a:t>a</a:t>
            </a:r>
            <a:r>
              <a:rPr lang="en-US" sz="1800" dirty="0">
                <a:latin typeface="Symbol" panose="05050102010706020507" pitchFamily="18" charset="2"/>
              </a:rPr>
              <a:t>g&gt;</a:t>
            </a:r>
            <a:r>
              <a:rPr lang="en-US" sz="1800" dirty="0"/>
              <a:t> + </a:t>
            </a:r>
            <a:r>
              <a:rPr lang="en-US" sz="1800" b="1" dirty="0" err="1">
                <a:solidFill>
                  <a:srgbClr val="FF0000"/>
                </a:solidFill>
                <a:latin typeface="Symbol" panose="05050102010706020507" pitchFamily="18" charset="2"/>
              </a:rPr>
              <a:t>dn</a:t>
            </a:r>
            <a:r>
              <a:rPr lang="en-US" sz="1800" b="1" baseline="-25000" dirty="0" err="1">
                <a:solidFill>
                  <a:srgbClr val="FF0000"/>
                </a:solidFill>
              </a:rPr>
              <a:t>sys</a:t>
            </a:r>
            <a:r>
              <a:rPr lang="en-US" sz="1800" dirty="0"/>
              <a:t> corresponds to the spin tune obtained by RDP and includes </a:t>
            </a:r>
            <a:r>
              <a:rPr lang="en-US" sz="1800" b="1" dirty="0">
                <a:solidFill>
                  <a:srgbClr val="FF0000"/>
                </a:solidFill>
              </a:rPr>
              <a:t>systematic spin tune shifts from orbit excursions</a:t>
            </a:r>
            <a:r>
              <a:rPr lang="en-US" sz="1800" dirty="0"/>
              <a:t> </a:t>
            </a:r>
            <a:r>
              <a:rPr lang="en-US" sz="1800" dirty="0" err="1"/>
              <a:t>etc</a:t>
            </a:r>
            <a:r>
              <a:rPr lang="en-US" sz="1800" dirty="0"/>
              <a:t>, </a:t>
            </a:r>
          </a:p>
          <a:p>
            <a:r>
              <a:rPr lang="en-US" sz="1800" b="1" dirty="0">
                <a:solidFill>
                  <a:srgbClr val="0000FF"/>
                </a:solidFill>
                <a:latin typeface="Symbol" panose="05050102010706020507" pitchFamily="18" charset="2"/>
              </a:rPr>
              <a:t>n</a:t>
            </a:r>
            <a:r>
              <a:rPr lang="en-US" sz="1800" b="1" baseline="-25000" dirty="0">
                <a:solidFill>
                  <a:srgbClr val="0000FF"/>
                </a:solidFill>
              </a:rPr>
              <a:t>0,delta</a:t>
            </a:r>
            <a:r>
              <a:rPr lang="en-US" sz="1800" dirty="0"/>
              <a:t> = </a:t>
            </a:r>
            <a:r>
              <a:rPr lang="en-US" sz="1800" dirty="0">
                <a:latin typeface="Symbol" panose="05050102010706020507" pitchFamily="18" charset="2"/>
              </a:rPr>
              <a:t>&lt;</a:t>
            </a:r>
            <a:r>
              <a:rPr lang="en-US" sz="1800" dirty="0"/>
              <a:t>a</a:t>
            </a:r>
            <a:r>
              <a:rPr lang="en-US" sz="1800" dirty="0">
                <a:latin typeface="Symbol" panose="05050102010706020507" pitchFamily="18" charset="2"/>
              </a:rPr>
              <a:t>g&gt;</a:t>
            </a:r>
            <a:r>
              <a:rPr lang="en-US" sz="1800" dirty="0"/>
              <a:t> is the ‘exact’ energy estimator, </a:t>
            </a:r>
          </a:p>
          <a:p>
            <a:pPr marL="36513" indent="0">
              <a:buNone/>
            </a:pPr>
            <a:r>
              <a:rPr lang="en-US" sz="1800" dirty="0"/>
              <a:t>then their difference is an estimator for </a:t>
            </a:r>
            <a:r>
              <a:rPr lang="en-US" sz="1800" b="1" dirty="0" err="1">
                <a:solidFill>
                  <a:srgbClr val="FF0000"/>
                </a:solidFill>
                <a:latin typeface="Symbol" panose="05050102010706020507" pitchFamily="18" charset="2"/>
              </a:rPr>
              <a:t>dn</a:t>
            </a:r>
            <a:r>
              <a:rPr lang="en-US" sz="1800" b="1" baseline="-25000" dirty="0" err="1">
                <a:solidFill>
                  <a:srgbClr val="FF0000"/>
                </a:solidFill>
              </a:rPr>
              <a:t>sys</a:t>
            </a:r>
            <a:r>
              <a:rPr lang="en-US" sz="1800" dirty="0"/>
              <a:t>.</a:t>
            </a:r>
          </a:p>
          <a:p>
            <a:endParaRPr lang="en-US" sz="1800" dirty="0"/>
          </a:p>
          <a:p>
            <a:pPr marL="36513" indent="0">
              <a:buNone/>
            </a:pPr>
            <a:r>
              <a:rPr lang="en-US" sz="1800" dirty="0"/>
              <a:t>This implies a typical systematic spin tune shift for LEP</a:t>
            </a:r>
          </a:p>
          <a:p>
            <a:pPr marL="36513" indent="0">
              <a:buNone/>
            </a:pPr>
            <a:r>
              <a:rPr lang="en-US" sz="1800" b="1" dirty="0">
                <a:solidFill>
                  <a:srgbClr val="FF0000"/>
                </a:solidFill>
                <a:latin typeface="Symbol" panose="05050102010706020507" pitchFamily="18" charset="2"/>
              </a:rPr>
              <a:t>	</a:t>
            </a:r>
            <a:r>
              <a:rPr lang="en-US" sz="1800" b="1" dirty="0" err="1">
                <a:solidFill>
                  <a:srgbClr val="FF0000"/>
                </a:solidFill>
                <a:latin typeface="Symbol" panose="05050102010706020507" pitchFamily="18" charset="2"/>
              </a:rPr>
              <a:t>Dn</a:t>
            </a:r>
            <a:r>
              <a:rPr lang="en-US" sz="1800" b="1" baseline="-25000" dirty="0" err="1">
                <a:solidFill>
                  <a:srgbClr val="FF0000"/>
                </a:solidFill>
                <a:latin typeface="+mj-lt"/>
              </a:rPr>
              <a:t>sys</a:t>
            </a:r>
            <a:r>
              <a:rPr lang="en-US" sz="1800" b="1" dirty="0">
                <a:solidFill>
                  <a:srgbClr val="FF0000"/>
                </a:solidFill>
              </a:rPr>
              <a:t> ~ </a:t>
            </a:r>
            <a:r>
              <a:rPr lang="en-US" sz="1800" b="1" dirty="0">
                <a:solidFill>
                  <a:srgbClr val="FF0000"/>
                </a:solidFill>
                <a:sym typeface="Symbol" panose="05050102010706020507" pitchFamily="18" charset="2"/>
              </a:rPr>
              <a:t> 2 10</a:t>
            </a:r>
            <a:r>
              <a:rPr lang="en-US" sz="1800" b="1" baseline="30000" dirty="0">
                <a:solidFill>
                  <a:srgbClr val="FF0000"/>
                </a:solidFill>
                <a:sym typeface="Symbol" panose="05050102010706020507" pitchFamily="18" charset="2"/>
              </a:rPr>
              <a:t>-5</a:t>
            </a:r>
            <a:r>
              <a:rPr lang="en-US" sz="1800" b="1" dirty="0">
                <a:solidFill>
                  <a:srgbClr val="FF0000"/>
                </a:solidFill>
              </a:rPr>
              <a:t> </a:t>
            </a:r>
            <a:r>
              <a:rPr lang="en-US" sz="1800" b="1" dirty="0">
                <a:solidFill>
                  <a:srgbClr val="FF0000"/>
                </a:solidFill>
                <a:sym typeface="Wingdings" panose="05000000000000000000" pitchFamily="2" charset="2"/>
              </a:rPr>
              <a:t> ~</a:t>
            </a:r>
            <a:r>
              <a:rPr lang="en-US" sz="1800" b="1" dirty="0">
                <a:solidFill>
                  <a:srgbClr val="FF0000"/>
                </a:solidFill>
              </a:rPr>
              <a:t> </a:t>
            </a:r>
            <a:r>
              <a:rPr lang="en-US" sz="1800" b="1" dirty="0">
                <a:solidFill>
                  <a:srgbClr val="FF0000"/>
                </a:solidFill>
                <a:sym typeface="Symbol" panose="05050102010706020507" pitchFamily="18" charset="2"/>
              </a:rPr>
              <a:t></a:t>
            </a:r>
            <a:r>
              <a:rPr lang="en-US" sz="1800" b="1" dirty="0">
                <a:solidFill>
                  <a:srgbClr val="FF0000"/>
                </a:solidFill>
              </a:rPr>
              <a:t> 10 keV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F54468A-8730-39D9-56CD-F9C58AB7B655}"/>
              </a:ext>
            </a:extLst>
          </p:cNvPr>
          <p:cNvSpPr txBox="1">
            <a:spLocks/>
          </p:cNvSpPr>
          <p:nvPr/>
        </p:nvSpPr>
        <p:spPr>
          <a:xfrm>
            <a:off x="9962146" y="1568479"/>
            <a:ext cx="1741983" cy="50405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3" indent="0" fontAlgn="auto">
              <a:spcAft>
                <a:spcPts val="0"/>
              </a:spcAft>
              <a:buNone/>
            </a:pPr>
            <a:r>
              <a:rPr lang="en-US" sz="2000" b="1" dirty="0">
                <a:solidFill>
                  <a:srgbClr val="0000FF"/>
                </a:solidFill>
                <a:latin typeface="Symbol" panose="05050102010706020507" pitchFamily="18" charset="2"/>
              </a:rPr>
              <a:t>n</a:t>
            </a:r>
            <a:r>
              <a:rPr lang="en-US" sz="2000" b="1" baseline="-25000" dirty="0">
                <a:solidFill>
                  <a:srgbClr val="0000FF"/>
                </a:solidFill>
              </a:rPr>
              <a:t>0,trk </a:t>
            </a:r>
            <a:r>
              <a:rPr lang="en-US" sz="2000" b="1" dirty="0">
                <a:solidFill>
                  <a:srgbClr val="0000FF"/>
                </a:solidFill>
                <a:latin typeface="Symbol" panose="05050102010706020507" pitchFamily="18" charset="2"/>
              </a:rPr>
              <a:t>- n</a:t>
            </a:r>
            <a:r>
              <a:rPr lang="en-US" sz="2000" b="1" baseline="-25000" dirty="0">
                <a:solidFill>
                  <a:srgbClr val="0000FF"/>
                </a:solidFill>
              </a:rPr>
              <a:t>0,delta</a:t>
            </a:r>
            <a:endParaRPr lang="en-GB" sz="2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E41E3D-56A2-D33D-7659-7BB027492AE7}"/>
              </a:ext>
            </a:extLst>
          </p:cNvPr>
          <p:cNvSpPr txBox="1">
            <a:spLocks/>
          </p:cNvSpPr>
          <p:nvPr/>
        </p:nvSpPr>
        <p:spPr>
          <a:xfrm>
            <a:off x="609600" y="4095644"/>
            <a:ext cx="6584613" cy="360040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3" indent="0" fontAlgn="auto">
              <a:spcAft>
                <a:spcPts val="0"/>
              </a:spcAft>
              <a:buFont typeface="Lucida Grande"/>
              <a:buNone/>
            </a:pPr>
            <a:r>
              <a:rPr lang="en-US" sz="1800" dirty="0"/>
              <a:t>which is consistent with the estimates from LEP times.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A26F040-677E-31DE-8925-C3448C1135FC}"/>
              </a:ext>
            </a:extLst>
          </p:cNvPr>
          <p:cNvSpPr txBox="1">
            <a:spLocks/>
          </p:cNvSpPr>
          <p:nvPr/>
        </p:nvSpPr>
        <p:spPr>
          <a:xfrm>
            <a:off x="611788" y="4905164"/>
            <a:ext cx="7860476" cy="6120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3" indent="0" fontAlgn="auto">
              <a:spcAft>
                <a:spcPts val="0"/>
              </a:spcAft>
              <a:buFont typeface="Lucida Grande"/>
              <a:buNone/>
            </a:pPr>
            <a:r>
              <a:rPr lang="en-US" sz="1800" b="1" dirty="0">
                <a:solidFill>
                  <a:srgbClr val="FF6600"/>
                </a:solidFill>
              </a:rPr>
              <a:t>Xsuite intrinsic systematic errors cannot be assessed of course ! </a:t>
            </a:r>
          </a:p>
        </p:txBody>
      </p:sp>
    </p:spTree>
    <p:extLst>
      <p:ext uri="{BB962C8B-B14F-4D97-AF65-F5344CB8AC3E}">
        <p14:creationId xmlns:p14="http://schemas.microsoft.com/office/powerpoint/2010/main" val="71417246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502C02-EB23-F84D-5FB8-A90AC91F23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0B2BD93-7C28-D2D8-FEBA-6A021047EB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408" y="2275714"/>
            <a:ext cx="4448117" cy="349132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AFAAC50-4240-C732-FBBD-AC01B280DD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2948" y="2328195"/>
            <a:ext cx="4448117" cy="348957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3F12D31-0878-7F6B-04C1-F60D8B8CF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8078688" cy="714265"/>
          </a:xfrm>
        </p:spPr>
        <p:txBody>
          <a:bodyPr>
            <a:normAutofit/>
          </a:bodyPr>
          <a:lstStyle/>
          <a:p>
            <a:r>
              <a:rPr lang="en-US" sz="3200" dirty="0"/>
              <a:t>Spin tune estimator – degraded orbit 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1133C3-7758-5BD2-CE06-D645AF26B9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040226"/>
            <a:ext cx="11055019" cy="1236646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1800" dirty="0"/>
              <a:t>If BPM errors are increased to yield an average </a:t>
            </a:r>
            <a:r>
              <a:rPr lang="en-US" sz="1800" b="1" dirty="0">
                <a:solidFill>
                  <a:srgbClr val="FF0000"/>
                </a:solidFill>
              </a:rPr>
              <a:t>vertical orbit RMS ~0.62 mm</a:t>
            </a:r>
            <a:r>
              <a:rPr lang="en-US" sz="1800" dirty="0"/>
              <a:t>:</a:t>
            </a:r>
          </a:p>
          <a:p>
            <a:r>
              <a:rPr lang="en-US" sz="1800" b="1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Symbol" panose="05050102010706020507" pitchFamily="18" charset="2"/>
              </a:rPr>
              <a:t>n</a:t>
            </a:r>
            <a:r>
              <a:rPr lang="en-US" sz="1800" b="1" baseline="-250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o,trk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-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Symbol" panose="05050102010706020507" pitchFamily="18" charset="2"/>
              </a:rPr>
              <a:t>n</a:t>
            </a:r>
            <a:r>
              <a:rPr lang="en-US" sz="1800" b="1" baseline="-25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o,6d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800" dirty="0"/>
              <a:t>remains unchanged.</a:t>
            </a:r>
          </a:p>
          <a:p>
            <a:r>
              <a:rPr lang="en-US" sz="1800" dirty="0"/>
              <a:t>The rms of </a:t>
            </a:r>
            <a:r>
              <a:rPr lang="en-US" sz="1800" b="1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Symbol" panose="05050102010706020507" pitchFamily="18" charset="2"/>
              </a:rPr>
              <a:t>n</a:t>
            </a:r>
            <a:r>
              <a:rPr lang="en-US" sz="1800" b="1" baseline="-250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o,trk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-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Symbol" panose="05050102010706020507" pitchFamily="18" charset="2"/>
              </a:rPr>
              <a:t>n</a:t>
            </a:r>
            <a:r>
              <a:rPr lang="en-US" sz="1800" b="1" baseline="-25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o,6d </a:t>
            </a:r>
            <a:r>
              <a:rPr lang="en-US" sz="1800" dirty="0"/>
              <a:t>increases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800" dirty="0"/>
              <a:t>(~3x) to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6×10</a:t>
            </a:r>
            <a:r>
              <a:rPr lang="en-US" sz="1800" b="1" baseline="30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-5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.</a:t>
            </a:r>
          </a:p>
          <a:p>
            <a:endParaRPr lang="en-US" sz="1800" dirty="0"/>
          </a:p>
          <a:p>
            <a:pPr marL="36513" indent="0">
              <a:buNone/>
            </a:pPr>
            <a:endParaRPr lang="en-GB" sz="1800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F57EF27-A456-DBE5-07D6-8B5F235E7B41}"/>
              </a:ext>
            </a:extLst>
          </p:cNvPr>
          <p:cNvSpPr txBox="1">
            <a:spLocks/>
          </p:cNvSpPr>
          <p:nvPr/>
        </p:nvSpPr>
        <p:spPr>
          <a:xfrm>
            <a:off x="3575720" y="2853086"/>
            <a:ext cx="1741983" cy="50405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3" indent="0" fontAlgn="auto">
              <a:spcAft>
                <a:spcPts val="0"/>
              </a:spcAft>
              <a:buNone/>
            </a:pPr>
            <a:r>
              <a:rPr lang="en-US" sz="2000" b="1" dirty="0">
                <a:solidFill>
                  <a:srgbClr val="0000FF"/>
                </a:solidFill>
                <a:latin typeface="Symbol" panose="05050102010706020507" pitchFamily="18" charset="2"/>
              </a:rPr>
              <a:t>n</a:t>
            </a:r>
            <a:r>
              <a:rPr lang="en-US" sz="2000" b="1" baseline="-25000" dirty="0">
                <a:solidFill>
                  <a:srgbClr val="0000FF"/>
                </a:solidFill>
              </a:rPr>
              <a:t>0,trk </a:t>
            </a:r>
            <a:r>
              <a:rPr lang="en-US" sz="2000" b="1" dirty="0">
                <a:solidFill>
                  <a:srgbClr val="0000FF"/>
                </a:solidFill>
                <a:latin typeface="Symbol" panose="05050102010706020507" pitchFamily="18" charset="2"/>
              </a:rPr>
              <a:t>- n</a:t>
            </a:r>
            <a:r>
              <a:rPr lang="en-US" sz="2000" b="1" baseline="-25000" dirty="0">
                <a:solidFill>
                  <a:srgbClr val="0000FF"/>
                </a:solidFill>
              </a:rPr>
              <a:t>0,6d</a:t>
            </a:r>
            <a:endParaRPr lang="en-GB" sz="2000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7EE510CA-C1F3-7D9B-ADE0-40111B25C4B5}"/>
              </a:ext>
            </a:extLst>
          </p:cNvPr>
          <p:cNvSpPr txBox="1">
            <a:spLocks/>
          </p:cNvSpPr>
          <p:nvPr/>
        </p:nvSpPr>
        <p:spPr>
          <a:xfrm>
            <a:off x="8580276" y="2853086"/>
            <a:ext cx="1741983" cy="50405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3" indent="0" fontAlgn="auto">
              <a:spcAft>
                <a:spcPts val="0"/>
              </a:spcAft>
              <a:buNone/>
            </a:pPr>
            <a:r>
              <a:rPr lang="en-US" sz="2000" b="1" dirty="0">
                <a:solidFill>
                  <a:srgbClr val="0000FF"/>
                </a:solidFill>
                <a:latin typeface="Symbol" panose="05050102010706020507" pitchFamily="18" charset="2"/>
              </a:rPr>
              <a:t>n</a:t>
            </a:r>
            <a:r>
              <a:rPr lang="en-US" sz="2000" b="1" baseline="-25000" dirty="0">
                <a:solidFill>
                  <a:srgbClr val="0000FF"/>
                </a:solidFill>
              </a:rPr>
              <a:t>0,trk </a:t>
            </a:r>
            <a:r>
              <a:rPr lang="en-US" sz="2000" b="1" dirty="0">
                <a:solidFill>
                  <a:srgbClr val="0000FF"/>
                </a:solidFill>
                <a:latin typeface="Symbol" panose="05050102010706020507" pitchFamily="18" charset="2"/>
              </a:rPr>
              <a:t>- n</a:t>
            </a:r>
            <a:r>
              <a:rPr lang="en-US" sz="2000" b="1" baseline="-25000" dirty="0">
                <a:solidFill>
                  <a:srgbClr val="0000FF"/>
                </a:solidFill>
              </a:rPr>
              <a:t>0,delta</a:t>
            </a:r>
            <a:endParaRPr lang="en-GB" sz="20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0D984DB-80C6-49C0-F354-9A1D3B5D39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64352" y="149756"/>
            <a:ext cx="2747628" cy="212595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E9E9CB4-C837-9D86-FC74-22FD6B2FBA01}"/>
              </a:ext>
            </a:extLst>
          </p:cNvPr>
          <p:cNvSpPr txBox="1"/>
          <p:nvPr/>
        </p:nvSpPr>
        <p:spPr>
          <a:xfrm>
            <a:off x="10186291" y="517173"/>
            <a:ext cx="16520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FF6600"/>
                </a:solidFill>
                <a:latin typeface="+mn-lt"/>
              </a:rPr>
              <a:t>Polarization degrades</a:t>
            </a:r>
            <a:endParaRPr lang="en-GB" sz="1400" b="1" dirty="0">
              <a:solidFill>
                <a:srgbClr val="FF66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6582238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9DC771-FD0E-DF5A-DF3B-79FCA5BA3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7430615" cy="714265"/>
          </a:xfrm>
        </p:spPr>
        <p:txBody>
          <a:bodyPr>
            <a:normAutofit/>
          </a:bodyPr>
          <a:lstStyle/>
          <a:p>
            <a:r>
              <a:rPr lang="en-US" dirty="0"/>
              <a:t>Systematic spin tune shifts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20E371-C659-DF04-BF35-508890E167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58119"/>
            <a:ext cx="5702424" cy="4525963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1800" dirty="0"/>
              <a:t>The systematic spin tune shifts due to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vertical closed orbit errors </a:t>
            </a:r>
            <a:r>
              <a:rPr lang="en-US" sz="1800" dirty="0"/>
              <a:t>were analyzed for LEP for the error estimates on the beam energy, see report CERN SL/94-71.</a:t>
            </a:r>
          </a:p>
          <a:p>
            <a:pPr marL="36513" indent="0">
              <a:buNone/>
            </a:pPr>
            <a:endParaRPr lang="en-US" sz="1800" dirty="0"/>
          </a:p>
          <a:p>
            <a:pPr marL="36513" indent="0">
              <a:buNone/>
            </a:pPr>
            <a:r>
              <a:rPr lang="en-US" sz="1800" dirty="0"/>
              <a:t>The error estimates of ~10 / 30 keV obtained with Xsuite for orbit rms values of ~0.3 / 0.62 mm are in good agreement with the 1994 simulations.</a:t>
            </a:r>
          </a:p>
          <a:p>
            <a:pPr marL="36513" indent="0">
              <a:buNone/>
            </a:pPr>
            <a:endParaRPr lang="en-US" sz="1800" dirty="0"/>
          </a:p>
          <a:p>
            <a:pPr marL="36513" indent="0">
              <a:buNone/>
            </a:pPr>
            <a:r>
              <a:rPr lang="en-US" sz="1800" dirty="0"/>
              <a:t>The total</a:t>
            </a:r>
            <a:r>
              <a:rPr lang="en-US" sz="1800" b="1" dirty="0"/>
              <a:t> systematic error on the LEP beam energy </a:t>
            </a:r>
            <a:r>
              <a:rPr lang="en-US" sz="1800" dirty="0"/>
              <a:t>due to </a:t>
            </a:r>
            <a:r>
              <a:rPr lang="en-US" sz="1800" b="1" dirty="0"/>
              <a:t>all ‘kinds’ </a:t>
            </a:r>
            <a:r>
              <a:rPr lang="en-US" sz="1800" dirty="0"/>
              <a:t>of </a:t>
            </a:r>
            <a:r>
              <a:rPr lang="en-US" sz="1800" b="1" dirty="0"/>
              <a:t>systematic spin tune shifts </a:t>
            </a:r>
            <a:r>
              <a:rPr lang="en-US" sz="1800" dirty="0"/>
              <a:t>was estimated to </a:t>
            </a:r>
            <a:r>
              <a:rPr lang="en-US" sz="1800" b="1" dirty="0">
                <a:solidFill>
                  <a:srgbClr val="FF0000"/>
                </a:solidFill>
                <a:sym typeface="Symbol" panose="05050102010706020507" pitchFamily="18" charset="2"/>
              </a:rPr>
              <a:t></a:t>
            </a:r>
            <a:r>
              <a:rPr lang="en-US" sz="1800" b="1" dirty="0">
                <a:solidFill>
                  <a:srgbClr val="FF0000"/>
                </a:solidFill>
              </a:rPr>
              <a:t>100 keV</a:t>
            </a:r>
            <a:r>
              <a:rPr lang="en-US" sz="1800" dirty="0"/>
              <a:t>.</a:t>
            </a:r>
          </a:p>
          <a:p>
            <a:pPr marL="36513" indent="0">
              <a:buNone/>
            </a:pPr>
            <a:endParaRPr lang="en-US" sz="1800" dirty="0"/>
          </a:p>
          <a:p>
            <a:pPr marL="36513" indent="0">
              <a:buNone/>
            </a:pPr>
            <a:endParaRPr lang="en-GB" sz="1800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5447155-A874-0221-217C-2183344191FA}"/>
              </a:ext>
            </a:extLst>
          </p:cNvPr>
          <p:cNvGrpSpPr/>
          <p:nvPr/>
        </p:nvGrpSpPr>
        <p:grpSpPr>
          <a:xfrm>
            <a:off x="6312024" y="980728"/>
            <a:ext cx="5849167" cy="4807626"/>
            <a:chOff x="6312024" y="980728"/>
            <a:chExt cx="5849167" cy="4807626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341FBCAD-076E-BBBF-A388-A15899E3DC2A}"/>
                </a:ext>
              </a:extLst>
            </p:cNvPr>
            <p:cNvGrpSpPr/>
            <p:nvPr/>
          </p:nvGrpSpPr>
          <p:grpSpPr>
            <a:xfrm>
              <a:off x="6312024" y="980728"/>
              <a:ext cx="5849167" cy="4531399"/>
              <a:chOff x="6312024" y="980728"/>
              <a:chExt cx="5849167" cy="4531399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59188355-A2CF-82D7-3E7B-79720E42529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312024" y="1576705"/>
                <a:ext cx="5849167" cy="3792928"/>
              </a:xfrm>
              <a:prstGeom prst="rect">
                <a:avLst/>
              </a:prstGeom>
              <a:ln w="12700">
                <a:noFill/>
              </a:ln>
            </p:spPr>
          </p:pic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08B47F4A-1225-366C-AE5A-A039EAF8619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032104" y="980728"/>
                <a:ext cx="4738737" cy="612068"/>
              </a:xfrm>
              <a:prstGeom prst="rect">
                <a:avLst/>
              </a:prstGeom>
              <a:ln w="12700">
                <a:noFill/>
              </a:ln>
            </p:spPr>
            <p:txBody>
              <a:bodyPr vert="horz">
                <a:normAutofit fontScale="77500" lnSpcReduction="20000"/>
              </a:bodyPr>
              <a:lstStyle>
                <a:lvl1pPr marL="354013" indent="-3175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75000"/>
                  <a:buFont typeface="Lucida Grande"/>
                  <a:buChar char="►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20725" indent="-366713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75000"/>
                  <a:buFont typeface="Lucida Grande"/>
                  <a:buChar char="►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92708" indent="-34290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Lucida Grande"/>
                  <a:buChar char="►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85316" indent="-342900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90000"/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50492" indent="-342900" algn="l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SzPct val="100000"/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6513" indent="0" algn="ctr" fontAlgn="auto">
                  <a:spcAft>
                    <a:spcPts val="0"/>
                  </a:spcAft>
                  <a:buFont typeface="Lucida Grande"/>
                  <a:buNone/>
                </a:pPr>
                <a:r>
                  <a:rPr lang="en-US" sz="1600" b="1" dirty="0">
                    <a:solidFill>
                      <a:schemeClr val="accent5"/>
                    </a:solidFill>
                  </a:rPr>
                  <a:t>Estimate for the systematic spin tune shift at LEP as a function of the vertical closed orbit rms</a:t>
                </a:r>
              </a:p>
              <a:p>
                <a:pPr marL="36513" indent="0" algn="ctr" fontAlgn="auto">
                  <a:spcAft>
                    <a:spcPts val="0"/>
                  </a:spcAft>
                  <a:buFont typeface="Lucida Grande"/>
                  <a:buNone/>
                </a:pPr>
                <a:r>
                  <a:rPr lang="en-US" sz="1600" b="1" dirty="0">
                    <a:solidFill>
                      <a:schemeClr val="accent5"/>
                    </a:solidFill>
                  </a:rPr>
                  <a:t>(CERN SL/94-71)</a:t>
                </a:r>
              </a:p>
            </p:txBody>
          </p:sp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58C192C6-41A4-B86F-A599-A88F10B714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62816" y="2256130"/>
                <a:ext cx="0" cy="2340260"/>
              </a:xfrm>
              <a:prstGeom prst="line">
                <a:avLst/>
              </a:prstGeom>
              <a:ln w="12700">
                <a:solidFill>
                  <a:srgbClr val="D60093"/>
                </a:solidFill>
                <a:prstDash val="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29623FD-E143-8334-410B-D8D22BD84D1E}"/>
                  </a:ext>
                </a:extLst>
              </p:cNvPr>
              <p:cNvSpPr txBox="1"/>
              <p:nvPr/>
            </p:nvSpPr>
            <p:spPr>
              <a:xfrm>
                <a:off x="7248128" y="5050462"/>
                <a:ext cx="172374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rgbClr val="D60093"/>
                    </a:solidFill>
                    <a:latin typeface="+mj-lt"/>
                  </a:rPr>
                  <a:t>Xsuite simulation configurations</a:t>
                </a:r>
                <a:endParaRPr lang="en-GB" sz="1200" b="1" dirty="0">
                  <a:solidFill>
                    <a:srgbClr val="D60093"/>
                  </a:solidFill>
                  <a:latin typeface="+mj-lt"/>
                </a:endParaRPr>
              </a:p>
            </p:txBody>
          </p: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F191C831-4AE9-98FD-B161-F893673FBE6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03731" y="2308322"/>
                <a:ext cx="0" cy="2340260"/>
              </a:xfrm>
              <a:prstGeom prst="line">
                <a:avLst/>
              </a:prstGeom>
              <a:ln w="12700">
                <a:solidFill>
                  <a:srgbClr val="D60093"/>
                </a:solidFill>
                <a:prstDash val="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B220769F-8660-0F40-7415-177F68EE9B61}"/>
                  </a:ext>
                </a:extLst>
              </p:cNvPr>
              <p:cNvCxnSpPr/>
              <p:nvPr/>
            </p:nvCxnSpPr>
            <p:spPr>
              <a:xfrm>
                <a:off x="8412067" y="3076504"/>
                <a:ext cx="0" cy="324036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00810C9A-24C6-821A-54E9-C15A43FE92B9}"/>
                  </a:ext>
                </a:extLst>
              </p:cNvPr>
              <p:cNvSpPr/>
              <p:nvPr/>
            </p:nvSpPr>
            <p:spPr>
              <a:xfrm>
                <a:off x="8373621" y="3199620"/>
                <a:ext cx="72000" cy="720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5D73A484-87A6-9715-1CDE-86512C00D8FB}"/>
                  </a:ext>
                </a:extLst>
              </p:cNvPr>
              <p:cNvSpPr/>
              <p:nvPr/>
            </p:nvSpPr>
            <p:spPr>
              <a:xfrm>
                <a:off x="7726816" y="3206077"/>
                <a:ext cx="72000" cy="720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FED9012-631E-3D6F-5188-03ED27C64394}"/>
                </a:ext>
              </a:extLst>
            </p:cNvPr>
            <p:cNvSpPr txBox="1"/>
            <p:nvPr/>
          </p:nvSpPr>
          <p:spPr>
            <a:xfrm>
              <a:off x="11073761" y="5326689"/>
              <a:ext cx="101727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Vertical orbit rms</a:t>
              </a:r>
              <a:endParaRPr lang="en-GB" sz="1200" dirty="0">
                <a:solidFill>
                  <a:schemeClr val="accent6">
                    <a:lumMod val="50000"/>
                  </a:schemeClr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3788847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BAFC53-501A-F6B4-BFCC-EE9ABA239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043DE1-3E04-A6DF-5A8F-5111BD4A08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052736"/>
            <a:ext cx="11055019" cy="4525963"/>
          </a:xfrm>
        </p:spPr>
        <p:txBody>
          <a:bodyPr>
            <a:normAutofit/>
          </a:bodyPr>
          <a:lstStyle/>
          <a:p>
            <a:r>
              <a:rPr lang="en-US" sz="2000" dirty="0"/>
              <a:t>Successful first technical tests of RDP implementation in Xsuite at the Z.</a:t>
            </a:r>
            <a:endParaRPr lang="en-US" sz="1600" dirty="0"/>
          </a:p>
          <a:p>
            <a:pPr lvl="1"/>
            <a:r>
              <a:rPr lang="en-US" sz="16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LCC – GHC are essentially equivalent </a:t>
            </a:r>
            <a:r>
              <a:rPr lang="en-US" sz="1600" dirty="0"/>
              <a:t>at first sight, to be looked at further.</a:t>
            </a:r>
          </a:p>
          <a:p>
            <a:pPr>
              <a:spcBef>
                <a:spcPts val="1200"/>
              </a:spcBef>
            </a:pPr>
            <a:r>
              <a:rPr lang="en-US" sz="2000" dirty="0"/>
              <a:t>The first tests reveal again the importance of the spin modulation index and of Qs for the scan quality when crossing the resonance. </a:t>
            </a:r>
          </a:p>
          <a:p>
            <a:pPr lvl="1"/>
            <a:r>
              <a:rPr lang="en-US" sz="1600" dirty="0"/>
              <a:t>Explore the option of operating at a higher Qs at the Z </a:t>
            </a:r>
            <a:r>
              <a:rPr lang="en-US" sz="1600" dirty="0">
                <a:sym typeface="Wingdings" panose="05000000000000000000" pitchFamily="2" charset="2"/>
              </a:rPr>
              <a:t> informed X. Buffat.</a:t>
            </a:r>
            <a:endParaRPr lang="en-US" sz="1600" dirty="0"/>
          </a:p>
          <a:p>
            <a:pPr>
              <a:spcBef>
                <a:spcPts val="1200"/>
              </a:spcBef>
            </a:pPr>
            <a:r>
              <a:rPr lang="en-US" sz="2000" dirty="0"/>
              <a:t>Tracking studies on the decoherence of the horizontal spin component, closely related to the quality of RDP scans, agree well with a theoretical prediction from the DESY–HERA team.</a:t>
            </a:r>
          </a:p>
          <a:p>
            <a:pPr>
              <a:spcBef>
                <a:spcPts val="1200"/>
              </a:spcBef>
            </a:pPr>
            <a:r>
              <a:rPr lang="en-US" sz="2000" dirty="0"/>
              <a:t>To explore scan parameters and energy determination accuracies, it will be useful to convolute first polarimeter performance estimates to explore how to reconstruct the spin tune.</a:t>
            </a:r>
          </a:p>
          <a:p>
            <a:pPr>
              <a:spcBef>
                <a:spcPts val="1200"/>
              </a:spcBef>
            </a:pPr>
            <a:r>
              <a:rPr lang="en-US" sz="2000" dirty="0"/>
              <a:t>Different </a:t>
            </a:r>
            <a:r>
              <a:rPr lang="en-US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Xsuite</a:t>
            </a:r>
            <a:r>
              <a:rPr lang="en-US" sz="2000" dirty="0"/>
              <a:t> </a:t>
            </a:r>
            <a:r>
              <a:rPr lang="en-US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spin tune estimators </a:t>
            </a:r>
            <a:r>
              <a:rPr lang="en-US" sz="2000" dirty="0"/>
              <a:t>are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consistent at the level of 10 keV</a:t>
            </a:r>
            <a:r>
              <a:rPr lang="en-US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771790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7A9E7A-B74D-503C-E017-E62FC7FA6E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Xsuite feature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774C33-DEA3-7CA6-28F3-4C3DDD396C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103474"/>
            <a:ext cx="5725421" cy="4525963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1800" dirty="0"/>
              <a:t>For the FCC lattices to be stable with radiation, </a:t>
            </a:r>
            <a:r>
              <a:rPr lang="en-US" sz="1800" b="1" dirty="0"/>
              <a:t>tapering</a:t>
            </a:r>
            <a:r>
              <a:rPr lang="en-US" sz="1800" dirty="0"/>
              <a:t> must be applied.</a:t>
            </a:r>
          </a:p>
          <a:p>
            <a:pPr marL="36513" indent="0">
              <a:spcBef>
                <a:spcPts val="1200"/>
              </a:spcBef>
              <a:buNone/>
            </a:pPr>
            <a:r>
              <a:rPr lang="en-US" sz="1800" dirty="0"/>
              <a:t>Xsuite before ~mid-July had a feature in the tapering:</a:t>
            </a:r>
          </a:p>
          <a:p>
            <a:pPr marL="450850" lvl="1" indent="-363538"/>
            <a:r>
              <a:rPr lang="en-US" sz="1600" dirty="0"/>
              <a:t>Instead of ensuring that </a:t>
            </a:r>
            <a:r>
              <a:rPr lang="en-US" sz="1600" b="1" dirty="0"/>
              <a:t>the average energy offset from energy loss is ZERO over one turn</a:t>
            </a:r>
            <a:r>
              <a:rPr lang="en-US" sz="1600" dirty="0"/>
              <a:t>, it set the energy offset to the value at the start of the sequence (s = 0): leads to a </a:t>
            </a:r>
            <a:r>
              <a:rPr lang="en-US" sz="1600" b="1" dirty="0"/>
              <a:t>bias of the beam energy </a:t>
            </a:r>
            <a:r>
              <a:rPr lang="en-US" sz="1600" dirty="0"/>
              <a:t>(average </a:t>
            </a:r>
            <a:r>
              <a:rPr lang="en-US" sz="1600" dirty="0" err="1"/>
              <a:t>dp</a:t>
            </a:r>
            <a:r>
              <a:rPr lang="en-US" sz="1600" dirty="0"/>
              <a:t>/p offset </a:t>
            </a:r>
            <a:r>
              <a:rPr lang="en-US" sz="1600" dirty="0">
                <a:sym typeface="Symbol" panose="05050102010706020507" pitchFamily="18" charset="2"/>
              </a:rPr>
              <a:t> </a:t>
            </a:r>
            <a:r>
              <a:rPr lang="en-US" sz="1600" dirty="0"/>
              <a:t>0) and therefore also of the spin tune.</a:t>
            </a:r>
          </a:p>
          <a:p>
            <a:pPr marL="450850" lvl="1" indent="-363538"/>
            <a:r>
              <a:rPr lang="en-US" sz="1600" dirty="0"/>
              <a:t>Updated since end of July </a:t>
            </a:r>
            <a:r>
              <a:rPr lang="en-US" sz="1600" dirty="0">
                <a:sym typeface="Wingdings" panose="05000000000000000000" pitchFamily="2" charset="2"/>
              </a:rPr>
              <a:t> average </a:t>
            </a:r>
            <a:r>
              <a:rPr lang="en-US" sz="1600" dirty="0" err="1">
                <a:sym typeface="Wingdings" panose="05000000000000000000" pitchFamily="2" charset="2"/>
              </a:rPr>
              <a:t>dp</a:t>
            </a:r>
            <a:r>
              <a:rPr lang="en-US" sz="1600" dirty="0">
                <a:sym typeface="Wingdings" panose="05000000000000000000" pitchFamily="2" charset="2"/>
              </a:rPr>
              <a:t>/p ~ 0.</a:t>
            </a:r>
            <a:endParaRPr lang="en-US" sz="1600" dirty="0"/>
          </a:p>
          <a:p>
            <a:pPr marL="0" indent="0">
              <a:spcBef>
                <a:spcPts val="1200"/>
              </a:spcBef>
              <a:buNone/>
            </a:pPr>
            <a:r>
              <a:rPr lang="en-US" sz="1800" dirty="0"/>
              <a:t>Even after the change, a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residual spin tune shift </a:t>
            </a:r>
            <a:r>
              <a:rPr lang="en-US" sz="1800" dirty="0"/>
              <a:t>of </a:t>
            </a:r>
            <a:r>
              <a:rPr lang="en-US" sz="1800" b="1" dirty="0" err="1">
                <a:solidFill>
                  <a:srgbClr val="FF6600"/>
                </a:solidFill>
                <a:latin typeface="Symbol" panose="05050102010706020507" pitchFamily="18" charset="2"/>
              </a:rPr>
              <a:t>dn</a:t>
            </a:r>
            <a:r>
              <a:rPr lang="en-US" sz="1800" b="1" baseline="-25000" dirty="0" err="1">
                <a:solidFill>
                  <a:srgbClr val="FF6600"/>
                </a:solidFill>
              </a:rPr>
              <a:t>s</a:t>
            </a:r>
            <a:r>
              <a:rPr lang="en-US" sz="1800" b="1" dirty="0">
                <a:solidFill>
                  <a:srgbClr val="FF6600"/>
                </a:solidFill>
              </a:rPr>
              <a:t> ~7(5)×10</a:t>
            </a:r>
            <a:r>
              <a:rPr lang="en-US" sz="1800" b="1" baseline="30000" dirty="0">
                <a:solidFill>
                  <a:srgbClr val="FF6600"/>
                </a:solidFill>
              </a:rPr>
              <a:t>-4</a:t>
            </a:r>
            <a:r>
              <a:rPr lang="en-US" sz="1800" b="1" dirty="0">
                <a:solidFill>
                  <a:srgbClr val="FF6600"/>
                </a:solidFill>
              </a:rPr>
              <a:t>  </a:t>
            </a:r>
            <a:r>
              <a:rPr lang="en-US" sz="1800" b="1" dirty="0">
                <a:solidFill>
                  <a:srgbClr val="FF6600"/>
                </a:solidFill>
                <a:sym typeface="Symbol" panose="05050102010706020507" pitchFamily="18" charset="2"/>
              </a:rPr>
              <a:t> </a:t>
            </a:r>
            <a:r>
              <a:rPr lang="en-US" sz="1800" b="1" dirty="0">
                <a:solidFill>
                  <a:srgbClr val="FF6600"/>
                </a:solidFill>
              </a:rPr>
              <a:t>0.3(0.22) MeV </a:t>
            </a:r>
            <a:r>
              <a:rPr lang="en-US" sz="1800" dirty="0"/>
              <a:t>is observed for the tapered GHC(LCC) machines </a:t>
            </a:r>
            <a:r>
              <a:rPr lang="en-US" sz="1800" dirty="0">
                <a:sym typeface="Wingdings" panose="05000000000000000000" pitchFamily="2" charset="2"/>
              </a:rPr>
              <a:t> simulated RDPs are coherent with this shift (see later slides).</a:t>
            </a:r>
          </a:p>
          <a:p>
            <a:pPr marL="652462" lvl="1" indent="-285750">
              <a:spcBef>
                <a:spcPts val="450"/>
              </a:spcBef>
            </a:pPr>
            <a:r>
              <a:rPr lang="en-US" sz="1600" dirty="0">
                <a:sym typeface="Wingdings" panose="05000000000000000000" pitchFamily="2" charset="2"/>
              </a:rPr>
              <a:t>Origin to be understood, definition of ‘average’ </a:t>
            </a:r>
            <a:r>
              <a:rPr lang="en-US" sz="1600" dirty="0" err="1">
                <a:sym typeface="Wingdings" panose="05000000000000000000" pitchFamily="2" charset="2"/>
              </a:rPr>
              <a:t>dp</a:t>
            </a:r>
            <a:r>
              <a:rPr lang="en-US" sz="1600" dirty="0">
                <a:sym typeface="Wingdings" panose="05000000000000000000" pitchFamily="2" charset="2"/>
              </a:rPr>
              <a:t>/p?</a:t>
            </a:r>
            <a:endParaRPr lang="en-GB" sz="1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7EA08CD-E960-4E95-06C6-38725886C1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8897" y="313639"/>
            <a:ext cx="5179771" cy="2915885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B572782-F0A9-F7C5-7EAB-FACC1AB6FC33}"/>
              </a:ext>
            </a:extLst>
          </p:cNvPr>
          <p:cNvCxnSpPr>
            <a:cxnSpLocks/>
          </p:cNvCxnSpPr>
          <p:nvPr/>
        </p:nvCxnSpPr>
        <p:spPr>
          <a:xfrm>
            <a:off x="7749036" y="1827576"/>
            <a:ext cx="3279512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2F36EEE3-DCA9-954C-511B-53498D1CFC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4112" y="3268525"/>
            <a:ext cx="4937344" cy="2788767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021AAD3-BAD4-4EB5-EFE5-E126875FF92B}"/>
              </a:ext>
            </a:extLst>
          </p:cNvPr>
          <p:cNvCxnSpPr>
            <a:cxnSpLocks/>
          </p:cNvCxnSpPr>
          <p:nvPr/>
        </p:nvCxnSpPr>
        <p:spPr>
          <a:xfrm>
            <a:off x="7860196" y="4509120"/>
            <a:ext cx="3240360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77A7D65B-1ED4-9020-392C-761AD583AFC6}"/>
              </a:ext>
            </a:extLst>
          </p:cNvPr>
          <p:cNvSpPr txBox="1"/>
          <p:nvPr/>
        </p:nvSpPr>
        <p:spPr>
          <a:xfrm>
            <a:off x="6489124" y="160067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+mj-lt"/>
              </a:rPr>
              <a:t>Before fix</a:t>
            </a:r>
            <a:endParaRPr lang="en-GB" b="1" dirty="0"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775AD46-168E-B01E-FBAC-9F50BA2FBF0F}"/>
              </a:ext>
            </a:extLst>
          </p:cNvPr>
          <p:cNvSpPr txBox="1"/>
          <p:nvPr/>
        </p:nvSpPr>
        <p:spPr>
          <a:xfrm>
            <a:off x="6640938" y="3013764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+mj-lt"/>
              </a:rPr>
              <a:t>After fix</a:t>
            </a:r>
            <a:endParaRPr lang="en-GB" b="1" dirty="0"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3C28546-81C6-BCA3-63A6-B460103209E0}"/>
              </a:ext>
            </a:extLst>
          </p:cNvPr>
          <p:cNvSpPr txBox="1"/>
          <p:nvPr/>
        </p:nvSpPr>
        <p:spPr>
          <a:xfrm>
            <a:off x="9372364" y="2328493"/>
            <a:ext cx="1396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+mj-lt"/>
              </a:rPr>
              <a:t>delta = </a:t>
            </a:r>
            <a:r>
              <a:rPr lang="en-US" dirty="0" err="1">
                <a:latin typeface="+mj-lt"/>
              </a:rPr>
              <a:t>dp</a:t>
            </a:r>
            <a:r>
              <a:rPr lang="en-US" dirty="0">
                <a:latin typeface="+mj-lt"/>
              </a:rPr>
              <a:t>/p</a:t>
            </a:r>
            <a:endParaRPr lang="en-GB" dirty="0"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8ADF500-5DBA-6CD8-36A2-4BD37D270C8E}"/>
              </a:ext>
            </a:extLst>
          </p:cNvPr>
          <p:cNvSpPr txBox="1"/>
          <p:nvPr/>
        </p:nvSpPr>
        <p:spPr>
          <a:xfrm>
            <a:off x="8503837" y="0"/>
            <a:ext cx="1697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  <a:latin typeface="+mj-lt"/>
              </a:rPr>
              <a:t>After tapering</a:t>
            </a:r>
            <a:endParaRPr lang="en-GB" b="1" dirty="0">
              <a:solidFill>
                <a:srgbClr val="0000FF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2599450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1C0E5-229A-AFA5-881B-39A7BC83D4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34B05F-9718-4237-123E-A3F455D746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63690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9FF46-AC38-B55A-9887-0E8675106F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7574631" cy="714265"/>
          </a:xfrm>
        </p:spPr>
        <p:txBody>
          <a:bodyPr>
            <a:normAutofit/>
          </a:bodyPr>
          <a:lstStyle/>
          <a:p>
            <a:r>
              <a:rPr lang="en-US" dirty="0"/>
              <a:t>Hor. polarization decay estimate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3BEC21-FDA2-C9BE-975E-AC105F784B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088740"/>
            <a:ext cx="7704464" cy="1340873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1800" dirty="0"/>
              <a:t>Back to a LEP note (thanks' D. Barber for reminding me of its existence!) that estimated analytically the decay of the horizontal polarization.</a:t>
            </a:r>
          </a:p>
          <a:p>
            <a:pPr marL="36513" indent="0">
              <a:buNone/>
            </a:pPr>
            <a:r>
              <a:rPr lang="en-US" sz="1800" dirty="0"/>
              <a:t>Result for the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decay time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Symbol" panose="05050102010706020507" pitchFamily="18" charset="2"/>
              </a:rPr>
              <a:t>t</a:t>
            </a:r>
            <a:r>
              <a:rPr lang="en-US" sz="1800" b="1" baseline="-25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d</a:t>
            </a:r>
            <a:r>
              <a:rPr lang="en-US" sz="1800" dirty="0"/>
              <a:t>:</a:t>
            </a:r>
            <a:endParaRPr lang="en-GB" sz="1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B320063-E382-B108-F215-D886EC1031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2230" y="2612171"/>
            <a:ext cx="5652628" cy="370493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BB8B7CA-AE13-121C-A56B-A1CDB97F40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719" y="2253886"/>
            <a:ext cx="3418542" cy="84991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22DABBA-F782-53E6-F947-496D666E6A56}"/>
              </a:ext>
            </a:extLst>
          </p:cNvPr>
          <p:cNvSpPr txBox="1"/>
          <p:nvPr/>
        </p:nvSpPr>
        <p:spPr>
          <a:xfrm>
            <a:off x="4070388" y="2396320"/>
            <a:ext cx="23695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latin typeface="Symbol" panose="05050102010706020507" pitchFamily="18" charset="2"/>
              </a:rPr>
              <a:t>t</a:t>
            </a:r>
            <a:r>
              <a:rPr lang="en-US" sz="1200" b="1" baseline="-25000" dirty="0" err="1">
                <a:latin typeface="+mj-lt"/>
              </a:rPr>
              <a:t>e</a:t>
            </a:r>
            <a:r>
              <a:rPr lang="en-US" sz="1200" b="1" dirty="0">
                <a:latin typeface="+mj-lt"/>
              </a:rPr>
              <a:t> : longitudinal damping time</a:t>
            </a:r>
          </a:p>
          <a:p>
            <a:endParaRPr lang="en-US" sz="1200" b="1" dirty="0">
              <a:latin typeface="+mj-lt"/>
            </a:endParaRPr>
          </a:p>
          <a:p>
            <a:r>
              <a:rPr lang="en-US" sz="1200" b="1" dirty="0">
                <a:latin typeface="+mj-lt"/>
              </a:rPr>
              <a:t>B</a:t>
            </a:r>
            <a:r>
              <a:rPr lang="en-US" sz="1200" b="1" baseline="-25000" dirty="0">
                <a:latin typeface="+mj-lt"/>
              </a:rPr>
              <a:t>s</a:t>
            </a:r>
            <a:r>
              <a:rPr lang="en-US" sz="1200" b="1" dirty="0">
                <a:latin typeface="+mj-lt"/>
              </a:rPr>
              <a:t> : spin mod. index</a:t>
            </a:r>
            <a:endParaRPr lang="en-GB" sz="1200" b="1" dirty="0">
              <a:latin typeface="+mj-lt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0360AEC-662F-D10D-34A5-427B1796DED8}"/>
              </a:ext>
            </a:extLst>
          </p:cNvPr>
          <p:cNvSpPr txBox="1">
            <a:spLocks/>
          </p:cNvSpPr>
          <p:nvPr/>
        </p:nvSpPr>
        <p:spPr>
          <a:xfrm>
            <a:off x="609601" y="3560692"/>
            <a:ext cx="5652629" cy="231657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3" indent="0" fontAlgn="auto">
              <a:spcAft>
                <a:spcPts val="0"/>
              </a:spcAft>
              <a:buFont typeface="Lucida Grande"/>
              <a:buNone/>
            </a:pPr>
            <a:r>
              <a:rPr lang="en-US" sz="1800" dirty="0"/>
              <a:t>LEP: </a:t>
            </a:r>
            <a:r>
              <a:rPr lang="en-US" sz="1800" dirty="0">
                <a:latin typeface="Symbol" panose="05050102010706020507" pitchFamily="18" charset="2"/>
              </a:rPr>
              <a:t>t</a:t>
            </a:r>
            <a:r>
              <a:rPr lang="en-US" sz="1800" baseline="-25000" dirty="0"/>
              <a:t>d</a:t>
            </a:r>
            <a:r>
              <a:rPr lang="en-US" sz="1800" dirty="0"/>
              <a:t> in the range 10-500 s.</a:t>
            </a:r>
          </a:p>
          <a:p>
            <a:pPr marL="36513" indent="0" fontAlgn="auto">
              <a:spcAft>
                <a:spcPts val="0"/>
              </a:spcAft>
              <a:buFont typeface="Lucida Grande"/>
              <a:buNone/>
            </a:pPr>
            <a:r>
              <a:rPr lang="en-US" sz="1800" dirty="0"/>
              <a:t>FCC: </a:t>
            </a:r>
            <a:r>
              <a:rPr lang="en-US" sz="1800" dirty="0">
                <a:latin typeface="Symbol" panose="05050102010706020507" pitchFamily="18" charset="2"/>
              </a:rPr>
              <a:t>t</a:t>
            </a:r>
            <a:r>
              <a:rPr lang="en-US" sz="1800" baseline="-25000" dirty="0"/>
              <a:t>d</a:t>
            </a:r>
            <a:r>
              <a:rPr lang="en-US" sz="1800" dirty="0"/>
              <a:t> in the range of hour(s).</a:t>
            </a:r>
          </a:p>
          <a:p>
            <a:pPr marL="36513" indent="0" fontAlgn="auto">
              <a:spcAft>
                <a:spcPts val="0"/>
              </a:spcAft>
              <a:buFont typeface="Lucida Grande"/>
              <a:buNone/>
            </a:pPr>
            <a:endParaRPr lang="en-US" sz="1800" dirty="0"/>
          </a:p>
          <a:p>
            <a:pPr marL="36513" indent="0" fontAlgn="auto">
              <a:spcAft>
                <a:spcPts val="0"/>
              </a:spcAft>
              <a:buFont typeface="Lucida Grande"/>
              <a:buNone/>
            </a:pPr>
            <a:r>
              <a:rPr lang="en-US" sz="1800" dirty="0">
                <a:sym typeface="Wingdings" panose="05000000000000000000" pitchFamily="2" charset="2"/>
              </a:rPr>
              <a:t>this note does not describe what happens in the short term for FCC (first few 1k turns) </a:t>
            </a:r>
          </a:p>
          <a:p>
            <a:pPr marL="36513" indent="0" fontAlgn="auto">
              <a:spcAft>
                <a:spcPts val="0"/>
              </a:spcAft>
              <a:buFont typeface="Lucida Grande"/>
              <a:buNone/>
            </a:pPr>
            <a:r>
              <a:rPr lang="en-US" sz="1800" dirty="0">
                <a:sym typeface="Wingdings" panose="05000000000000000000" pitchFamily="2" charset="2"/>
              </a:rPr>
              <a:t> much longer term, beyond the currently tracked number of turns !</a:t>
            </a:r>
            <a:endParaRPr lang="en-US" sz="1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BAD9585-8645-8164-6A2B-1B79958925EA}"/>
              </a:ext>
            </a:extLst>
          </p:cNvPr>
          <p:cNvSpPr txBox="1"/>
          <p:nvPr/>
        </p:nvSpPr>
        <p:spPr>
          <a:xfrm>
            <a:off x="8121613" y="2734468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  <a:latin typeface="+mn-lt"/>
              </a:rPr>
              <a:t>45 GeV</a:t>
            </a:r>
            <a:endParaRPr lang="en-GB" b="1" dirty="0">
              <a:solidFill>
                <a:srgbClr val="0000FF"/>
              </a:solidFill>
              <a:latin typeface="+mn-lt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3FE1F64-E154-233C-3A20-F957DB18FE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19506" y="631770"/>
            <a:ext cx="3595352" cy="1542643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0782860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5B0868-8DCC-AEE5-44BE-CB7E24FCDF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FCCee</a:t>
            </a:r>
            <a:r>
              <a:rPr lang="en-US" dirty="0"/>
              <a:t> kicker bump tracking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85B957-56C7-B742-919A-D8B4A00E6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258119"/>
            <a:ext cx="10670975" cy="4525963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2000" dirty="0"/>
              <a:t>Xsuite has a very nice features to install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dynamic elements </a:t>
            </a:r>
            <a:r>
              <a:rPr lang="en-US" sz="2000" dirty="0"/>
              <a:t>like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RDP kickers </a:t>
            </a:r>
            <a:r>
              <a:rPr lang="en-US" sz="2000" dirty="0"/>
              <a:t>and control their action turn by turn.</a:t>
            </a:r>
          </a:p>
          <a:p>
            <a:pPr lvl="1"/>
            <a:r>
              <a:rPr lang="en-US" sz="1600" dirty="0"/>
              <a:t>Synchronization of the 3 (or more) kickers is straightforward and can easily be checked by observing the trajectory inside/outside the bump </a:t>
            </a:r>
            <a:r>
              <a:rPr lang="en-US" sz="1600" dirty="0">
                <a:sym typeface="Wingdings" panose="05000000000000000000" pitchFamily="2" charset="2"/>
              </a:rPr>
              <a:t> see my presentation on Xsuite for LEP at the last meeting.</a:t>
            </a:r>
            <a:endParaRPr lang="en-US" sz="1600" dirty="0"/>
          </a:p>
          <a:p>
            <a:pPr marL="0" indent="-12700">
              <a:spcBef>
                <a:spcPts val="1200"/>
              </a:spcBef>
              <a:buNone/>
            </a:pP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Tracking with quantum excitation and kickers bumping the particles </a:t>
            </a:r>
            <a:r>
              <a:rPr lang="en-US" sz="2000" dirty="0"/>
              <a:t>up and down is </a:t>
            </a:r>
            <a:r>
              <a:rPr lang="en-US" sz="2000" b="1" dirty="0">
                <a:solidFill>
                  <a:srgbClr val="008E40"/>
                </a:solidFill>
              </a:rPr>
              <a:t>stable: </a:t>
            </a:r>
            <a:r>
              <a:rPr lang="en-US" sz="2000" dirty="0"/>
              <a:t>no issues with dynamic bumps during tracking, no particle losses due to the bump !</a:t>
            </a:r>
          </a:p>
          <a:p>
            <a:pPr marL="0" indent="-12700">
              <a:spcBef>
                <a:spcPts val="1200"/>
              </a:spcBef>
              <a:buNone/>
            </a:pPr>
            <a:r>
              <a:rPr lang="en-US" sz="2000" dirty="0"/>
              <a:t>In this presentation </a:t>
            </a:r>
            <a:r>
              <a:rPr lang="en-US" sz="2000" b="1" dirty="0">
                <a:solidFill>
                  <a:srgbClr val="0000FF"/>
                </a:solidFill>
              </a:rPr>
              <a:t>polarization results </a:t>
            </a:r>
            <a:r>
              <a:rPr lang="en-US" sz="2000" dirty="0"/>
              <a:t>on figures by default always refer to the </a:t>
            </a:r>
            <a:r>
              <a:rPr lang="en-US" sz="2000" b="1" dirty="0">
                <a:solidFill>
                  <a:srgbClr val="0000FF"/>
                </a:solidFill>
              </a:rPr>
              <a:t>average over all particles</a:t>
            </a:r>
            <a:r>
              <a:rPr lang="en-US" sz="2000" dirty="0"/>
              <a:t>. The </a:t>
            </a:r>
            <a:r>
              <a:rPr lang="en-US" sz="2000" b="1" dirty="0">
                <a:solidFill>
                  <a:srgbClr val="0000FF"/>
                </a:solidFill>
              </a:rPr>
              <a:t>nominal machine spin tune </a:t>
            </a:r>
            <a:r>
              <a:rPr lang="en-US" sz="2000" dirty="0"/>
              <a:t>is </a:t>
            </a:r>
            <a:r>
              <a:rPr lang="en-US" sz="2000" b="1" dirty="0">
                <a:solidFill>
                  <a:srgbClr val="0000FF"/>
                </a:solidFill>
              </a:rPr>
              <a:t>103.45 </a:t>
            </a:r>
            <a:r>
              <a:rPr lang="en-US" sz="2000" dirty="0"/>
              <a:t>unless stated otherwise.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773830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340D01-74FD-1C6B-4CC1-C9CB25E4D1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Kicker bumps for GHC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4FCB74-DB08-AAAE-C182-A5B291E6F2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2" y="1258119"/>
            <a:ext cx="6026458" cy="4525963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2000" dirty="0"/>
              <a:t>Pi-bump at the beginning of the arc, </a:t>
            </a:r>
            <a:r>
              <a:rPr lang="en-GB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max kick of 10 </a:t>
            </a:r>
            <a:r>
              <a:rPr lang="en-GB" sz="20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Symbol" panose="05050102010706020507" pitchFamily="18" charset="2"/>
              </a:rPr>
              <a:t>m</a:t>
            </a:r>
            <a:r>
              <a:rPr lang="en-GB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rad </a:t>
            </a:r>
            <a:r>
              <a:rPr lang="en-GB" sz="2000" dirty="0"/>
              <a:t>for the strongest of the 3 kickers, bump amplitude ~1.6 mm</a:t>
            </a:r>
          </a:p>
          <a:p>
            <a:pPr marL="36513" indent="0">
              <a:buNone/>
            </a:pPr>
            <a:endParaRPr lang="en-GB" sz="2000" dirty="0"/>
          </a:p>
          <a:p>
            <a:pPr marL="36513" indent="0">
              <a:buNone/>
            </a:pPr>
            <a:r>
              <a:rPr lang="en-GB" sz="2000" dirty="0"/>
              <a:t>Kicker location (begin of arc):</a:t>
            </a:r>
          </a:p>
          <a:p>
            <a:pPr marL="36513" indent="0">
              <a:buNone/>
            </a:pPr>
            <a:endParaRPr lang="en-GB" sz="2000" dirty="0"/>
          </a:p>
          <a:p>
            <a:pPr marL="36513" indent="0">
              <a:buNone/>
            </a:pPr>
            <a:r>
              <a:rPr lang="en-GB" sz="1600" dirty="0" err="1"/>
              <a:t>inline.insert_element</a:t>
            </a:r>
            <a:r>
              <a:rPr lang="en-GB" sz="1600" dirty="0"/>
              <a:t>(f'depol1', </a:t>
            </a:r>
            <a:r>
              <a:rPr lang="en-GB" sz="1600" dirty="0" err="1"/>
              <a:t>xt.Multipole</a:t>
            </a:r>
            <a:r>
              <a:rPr lang="en-GB" sz="1600" dirty="0"/>
              <a:t>(</a:t>
            </a:r>
            <a:r>
              <a:rPr lang="en-GB" sz="1600" dirty="0" err="1"/>
              <a:t>ksl</a:t>
            </a:r>
            <a:r>
              <a:rPr lang="en-GB" sz="1600" dirty="0"/>
              <a:t>=[0]), at='qd3.1')    </a:t>
            </a:r>
            <a:r>
              <a:rPr lang="en-GB" sz="1600" dirty="0" err="1"/>
              <a:t>inline.insert_element</a:t>
            </a:r>
            <a:r>
              <a:rPr lang="en-GB" sz="1600" dirty="0"/>
              <a:t>(f'depol2', </a:t>
            </a:r>
            <a:r>
              <a:rPr lang="en-GB" sz="1600" dirty="0" err="1"/>
              <a:t>xt.Multipole</a:t>
            </a:r>
            <a:r>
              <a:rPr lang="en-GB" sz="1600" dirty="0"/>
              <a:t>(</a:t>
            </a:r>
            <a:r>
              <a:rPr lang="en-GB" sz="1600" dirty="0" err="1"/>
              <a:t>ksl</a:t>
            </a:r>
            <a:r>
              <a:rPr lang="en-GB" sz="1600" dirty="0"/>
              <a:t>=[0]), at='qd3.2')    </a:t>
            </a:r>
            <a:r>
              <a:rPr lang="en-GB" sz="1600" dirty="0" err="1"/>
              <a:t>inline.insert_element</a:t>
            </a:r>
            <a:r>
              <a:rPr lang="en-GB" sz="1600" dirty="0"/>
              <a:t>(f'depol3', </a:t>
            </a:r>
            <a:r>
              <a:rPr lang="en-GB" sz="1600" dirty="0" err="1"/>
              <a:t>xt.Multipole</a:t>
            </a:r>
            <a:r>
              <a:rPr lang="en-GB" sz="1600" dirty="0"/>
              <a:t>(</a:t>
            </a:r>
            <a:r>
              <a:rPr lang="en-GB" sz="1600" dirty="0" err="1"/>
              <a:t>ksl</a:t>
            </a:r>
            <a:r>
              <a:rPr lang="en-GB" sz="1600" dirty="0"/>
              <a:t>=[0]), at='qd3.5')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5FC76D3-A511-24A4-65B8-E225AF9E11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4690" y="764704"/>
            <a:ext cx="5182323" cy="247684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8854B94-99D4-5CF5-E33F-E81998C1FB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400" y="4437112"/>
            <a:ext cx="4569544" cy="1044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8826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6E3653-7302-6497-EFA7-AC957B1D28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Kicker bumps for GHC 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DFC07F3-B7A5-2A11-8EB8-819F56DE59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3494" y="1258119"/>
            <a:ext cx="4911919" cy="465797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6932AE4-0654-C503-DF3A-F2E0DB2B1EDA}"/>
              </a:ext>
            </a:extLst>
          </p:cNvPr>
          <p:cNvSpPr txBox="1"/>
          <p:nvPr/>
        </p:nvSpPr>
        <p:spPr>
          <a:xfrm>
            <a:off x="7140116" y="274638"/>
            <a:ext cx="41986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+mj-lt"/>
              </a:rPr>
              <a:t>Evolution of the spin projection in X-S(Z) plane, from the start (</a:t>
            </a:r>
            <a:r>
              <a:rPr lang="en-US" sz="1600" b="1" dirty="0">
                <a:latin typeface="+mj-lt"/>
              </a:rPr>
              <a:t>dark blue</a:t>
            </a:r>
            <a:r>
              <a:rPr lang="en-US" sz="1600" dirty="0">
                <a:latin typeface="+mj-lt"/>
              </a:rPr>
              <a:t>) to the end of the bump (</a:t>
            </a:r>
            <a:r>
              <a:rPr lang="en-US" sz="1600" dirty="0">
                <a:highlight>
                  <a:srgbClr val="FFFF00"/>
                </a:highlight>
                <a:latin typeface="+mj-lt"/>
              </a:rPr>
              <a:t>yellow</a:t>
            </a:r>
            <a:r>
              <a:rPr lang="en-US" sz="1600" dirty="0">
                <a:latin typeface="+mj-lt"/>
              </a:rPr>
              <a:t>)</a:t>
            </a:r>
            <a:endParaRPr lang="en-GB" sz="1600" dirty="0"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114132C-ACAB-4F74-0E93-D26A41A60E2A}"/>
              </a:ext>
            </a:extLst>
          </p:cNvPr>
          <p:cNvSpPr txBox="1"/>
          <p:nvPr/>
        </p:nvSpPr>
        <p:spPr>
          <a:xfrm>
            <a:off x="7278686" y="1521164"/>
            <a:ext cx="13882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00FF"/>
                </a:solidFill>
                <a:latin typeface="+mj-lt"/>
              </a:rPr>
              <a:t>Bump start, first kicker</a:t>
            </a:r>
            <a:endParaRPr lang="en-GB" sz="1400" b="1" dirty="0">
              <a:solidFill>
                <a:srgbClr val="0000FF"/>
              </a:solidFill>
              <a:latin typeface="+mj-lt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AD4C9D9-E7E2-93CA-2840-42A11411E144}"/>
              </a:ext>
            </a:extLst>
          </p:cNvPr>
          <p:cNvCxnSpPr>
            <a:cxnSpLocks/>
          </p:cNvCxnSpPr>
          <p:nvPr/>
        </p:nvCxnSpPr>
        <p:spPr>
          <a:xfrm>
            <a:off x="7972807" y="2044384"/>
            <a:ext cx="1322289" cy="1381951"/>
          </a:xfrm>
          <a:prstGeom prst="straightConnector1">
            <a:avLst/>
          </a:prstGeom>
          <a:ln>
            <a:solidFill>
              <a:srgbClr val="0000FF"/>
            </a:solidFill>
            <a:prstDash val="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995590B1-14CB-56DE-22CA-F6146B5426D4}"/>
              </a:ext>
            </a:extLst>
          </p:cNvPr>
          <p:cNvSpPr txBox="1"/>
          <p:nvPr/>
        </p:nvSpPr>
        <p:spPr>
          <a:xfrm>
            <a:off x="10109212" y="4810449"/>
            <a:ext cx="13882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00FF"/>
                </a:solidFill>
                <a:latin typeface="+mj-lt"/>
              </a:rPr>
              <a:t>Bump end, last kicker</a:t>
            </a:r>
            <a:endParaRPr lang="en-GB" sz="1400" b="1" dirty="0">
              <a:solidFill>
                <a:srgbClr val="0000FF"/>
              </a:solidFill>
              <a:latin typeface="+mj-lt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3858415-C386-6219-9875-F405A0F78B25}"/>
              </a:ext>
            </a:extLst>
          </p:cNvPr>
          <p:cNvCxnSpPr>
            <a:cxnSpLocks/>
            <a:stCxn id="9" idx="0"/>
          </p:cNvCxnSpPr>
          <p:nvPr/>
        </p:nvCxnSpPr>
        <p:spPr>
          <a:xfrm flipH="1" flipV="1">
            <a:off x="10109212" y="3717032"/>
            <a:ext cx="694121" cy="1093417"/>
          </a:xfrm>
          <a:prstGeom prst="straightConnector1">
            <a:avLst/>
          </a:prstGeom>
          <a:ln>
            <a:solidFill>
              <a:srgbClr val="0000FF"/>
            </a:solidFill>
            <a:prstDash val="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A2216351-059B-BE31-7F9B-467EA8E54453}"/>
              </a:ext>
            </a:extLst>
          </p:cNvPr>
          <p:cNvSpPr txBox="1">
            <a:spLocks/>
          </p:cNvSpPr>
          <p:nvPr/>
        </p:nvSpPr>
        <p:spPr>
          <a:xfrm>
            <a:off x="609601" y="1267980"/>
            <a:ext cx="5545725" cy="278294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3" indent="0" fontAlgn="auto">
              <a:spcAft>
                <a:spcPts val="0"/>
              </a:spcAft>
              <a:buFont typeface="Lucida Grande"/>
              <a:buNone/>
            </a:pPr>
            <a:r>
              <a:rPr lang="en-US" sz="1800" dirty="0"/>
              <a:t>For a </a:t>
            </a:r>
            <a:r>
              <a:rPr lang="en-US" sz="1800" b="1" dirty="0"/>
              <a:t>kick of 10 </a:t>
            </a:r>
            <a:r>
              <a:rPr lang="en-US" sz="1800" b="1" dirty="0">
                <a:latin typeface="Symbol" panose="05050102010706020507" pitchFamily="18" charset="2"/>
              </a:rPr>
              <a:t>m</a:t>
            </a:r>
            <a:r>
              <a:rPr lang="en-US" sz="1800" b="1" dirty="0"/>
              <a:t>rad </a:t>
            </a:r>
            <a:r>
              <a:rPr lang="en-US" sz="1800" dirty="0"/>
              <a:t>(from the strongest kicker), the polarization vector turns away from Y direction by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1.5 mrad </a:t>
            </a:r>
            <a:r>
              <a:rPr lang="en-US" sz="1800" dirty="0"/>
              <a:t>over one passage.</a:t>
            </a:r>
          </a:p>
          <a:p>
            <a:pPr marL="36513" indent="0" fontAlgn="auto">
              <a:spcAft>
                <a:spcPts val="0"/>
              </a:spcAft>
              <a:buFont typeface="Lucida Grande"/>
              <a:buNone/>
            </a:pPr>
            <a:endParaRPr lang="en-US" sz="1800" dirty="0"/>
          </a:p>
          <a:p>
            <a:pPr marL="36513" indent="0" fontAlgn="auto">
              <a:spcAft>
                <a:spcPts val="0"/>
              </a:spcAft>
              <a:buFont typeface="Lucida Grande"/>
              <a:buNone/>
            </a:pPr>
            <a:r>
              <a:rPr lang="en-GB" sz="1800" dirty="0"/>
              <a:t>There may be </a:t>
            </a:r>
            <a:r>
              <a:rPr lang="en-GB" sz="1800" b="1" dirty="0"/>
              <a:t>better solutions</a:t>
            </a:r>
            <a:r>
              <a:rPr lang="en-GB" sz="1800" dirty="0"/>
              <a:t>, no time spent on tuning this bump !</a:t>
            </a:r>
          </a:p>
        </p:txBody>
      </p:sp>
    </p:spTree>
    <p:extLst>
      <p:ext uri="{BB962C8B-B14F-4D97-AF65-F5344CB8AC3E}">
        <p14:creationId xmlns:p14="http://schemas.microsoft.com/office/powerpoint/2010/main" val="30316516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D8D30B-FA38-8AAB-4370-2EE47CE7A8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63EED3-AA2D-0809-B3C7-839ABAA758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Kicker bump for LCC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46C4B40-09AE-380E-0923-FC1C4676C8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9473" y="116632"/>
            <a:ext cx="5352376" cy="250414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D32D966-5B5C-82E1-FEB8-74721171F9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774" y="3861048"/>
            <a:ext cx="4911940" cy="97761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42C6286-7840-92DA-2D2C-9956A40004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7962" y="2778785"/>
            <a:ext cx="5706271" cy="3048425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A701061-3E4C-9ECC-E055-69F0A1D118BC}"/>
              </a:ext>
            </a:extLst>
          </p:cNvPr>
          <p:cNvSpPr txBox="1">
            <a:spLocks/>
          </p:cNvSpPr>
          <p:nvPr/>
        </p:nvSpPr>
        <p:spPr>
          <a:xfrm>
            <a:off x="515380" y="1148832"/>
            <a:ext cx="5952582" cy="2388179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3" indent="0" fontAlgn="auto">
              <a:spcAft>
                <a:spcPts val="0"/>
              </a:spcAft>
              <a:buNone/>
            </a:pPr>
            <a:r>
              <a:rPr lang="en-GB" sz="1800" dirty="0"/>
              <a:t>Bump normalized to a </a:t>
            </a:r>
            <a:r>
              <a:rPr lang="en-GB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max kick of 10 </a:t>
            </a:r>
            <a:r>
              <a:rPr lang="en-GB" sz="18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Symbol" panose="05050102010706020507" pitchFamily="18" charset="2"/>
              </a:rPr>
              <a:t>m</a:t>
            </a:r>
            <a:r>
              <a:rPr lang="en-GB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rad </a:t>
            </a:r>
            <a:r>
              <a:rPr lang="en-GB" sz="1800" dirty="0"/>
              <a:t>for the strongest of the 3 kickers, bump amplitude ~1 mm.</a:t>
            </a:r>
          </a:p>
          <a:p>
            <a:pPr marL="36513" indent="0" fontAlgn="auto">
              <a:spcAft>
                <a:spcPts val="0"/>
              </a:spcAft>
              <a:buNone/>
            </a:pPr>
            <a:endParaRPr lang="en-GB" sz="1800" dirty="0"/>
          </a:p>
          <a:p>
            <a:pPr marL="36513" indent="0" fontAlgn="auto">
              <a:spcAft>
                <a:spcPts val="0"/>
              </a:spcAft>
              <a:buNone/>
            </a:pPr>
            <a:r>
              <a:rPr lang="en-GB" sz="1800" dirty="0"/>
              <a:t>Kicker location (begin of arc):</a:t>
            </a:r>
          </a:p>
          <a:p>
            <a:pPr marL="36513" indent="0" fontAlgn="auto">
              <a:spcAft>
                <a:spcPts val="0"/>
              </a:spcAft>
              <a:buNone/>
            </a:pPr>
            <a:endParaRPr lang="en-GB" sz="1800" dirty="0"/>
          </a:p>
          <a:p>
            <a:pPr marL="36513" indent="0" fontAlgn="auto">
              <a:spcAft>
                <a:spcPts val="0"/>
              </a:spcAft>
              <a:buFont typeface="Lucida Grande"/>
              <a:buNone/>
            </a:pPr>
            <a:r>
              <a:rPr lang="en-GB" sz="1600" dirty="0" err="1"/>
              <a:t>line.insert_element</a:t>
            </a:r>
            <a:r>
              <a:rPr lang="en-GB" sz="1600" dirty="0"/>
              <a:t>(f'depol1', </a:t>
            </a:r>
            <a:r>
              <a:rPr lang="en-GB" sz="1600" dirty="0" err="1"/>
              <a:t>xt.Multipole</a:t>
            </a:r>
            <a:r>
              <a:rPr lang="en-GB" sz="1600" dirty="0"/>
              <a:t>(</a:t>
            </a:r>
            <a:r>
              <a:rPr lang="en-GB" sz="1600" dirty="0" err="1"/>
              <a:t>ksl</a:t>
            </a:r>
            <a:r>
              <a:rPr lang="en-GB" sz="1600" dirty="0"/>
              <a:t>=[0]), at='qdm2r.0’)</a:t>
            </a:r>
          </a:p>
          <a:p>
            <a:pPr marL="36513" indent="0" fontAlgn="auto">
              <a:spcAft>
                <a:spcPts val="0"/>
              </a:spcAft>
              <a:buFont typeface="Lucida Grande"/>
              <a:buNone/>
            </a:pPr>
            <a:r>
              <a:rPr lang="en-GB" sz="1600" dirty="0" err="1"/>
              <a:t>line.insert_element</a:t>
            </a:r>
            <a:r>
              <a:rPr lang="en-GB" sz="1600" dirty="0"/>
              <a:t>(f'depol2', </a:t>
            </a:r>
            <a:r>
              <a:rPr lang="en-GB" sz="1600" dirty="0" err="1"/>
              <a:t>xt.Multipole</a:t>
            </a:r>
            <a:r>
              <a:rPr lang="en-GB" sz="1600" dirty="0"/>
              <a:t>(</a:t>
            </a:r>
            <a:r>
              <a:rPr lang="en-GB" sz="1600" dirty="0" err="1"/>
              <a:t>ksl</a:t>
            </a:r>
            <a:r>
              <a:rPr lang="en-GB" sz="1600" dirty="0"/>
              <a:t>=[0]), at='qd5a.4’)</a:t>
            </a:r>
          </a:p>
          <a:p>
            <a:pPr marL="36513" indent="0" fontAlgn="auto">
              <a:spcAft>
                <a:spcPts val="0"/>
              </a:spcAft>
              <a:buFont typeface="Lucida Grande"/>
              <a:buNone/>
            </a:pPr>
            <a:r>
              <a:rPr lang="en-GB" sz="1600" dirty="0" err="1"/>
              <a:t>line.insert_element</a:t>
            </a:r>
            <a:r>
              <a:rPr lang="en-GB" sz="1600" dirty="0"/>
              <a:t>(f'depol3', </a:t>
            </a:r>
            <a:r>
              <a:rPr lang="en-GB" sz="1600" dirty="0" err="1"/>
              <a:t>xt.Multipole</a:t>
            </a:r>
            <a:r>
              <a:rPr lang="en-GB" sz="1600" dirty="0"/>
              <a:t>(</a:t>
            </a:r>
            <a:r>
              <a:rPr lang="en-GB" sz="1600" dirty="0" err="1"/>
              <a:t>ksl</a:t>
            </a:r>
            <a:r>
              <a:rPr lang="en-GB" sz="1600" dirty="0"/>
              <a:t>=[0]), at='qd5a.5')</a:t>
            </a:r>
          </a:p>
        </p:txBody>
      </p:sp>
    </p:spTree>
    <p:extLst>
      <p:ext uri="{BB962C8B-B14F-4D97-AF65-F5344CB8AC3E}">
        <p14:creationId xmlns:p14="http://schemas.microsoft.com/office/powerpoint/2010/main" val="845865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BCC24D-EFE4-FFF1-B172-4F473B1A43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D203B8-02C8-469B-831E-19E0FB2B75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Kicker bump for LCC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93C087-E6F7-8FF8-E88B-A99E4356EB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3569" y="1451804"/>
            <a:ext cx="5606447" cy="2782949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1800" dirty="0"/>
              <a:t>For a </a:t>
            </a:r>
            <a:r>
              <a:rPr lang="en-US" sz="1800" b="1" dirty="0"/>
              <a:t>kick of 10 </a:t>
            </a:r>
            <a:r>
              <a:rPr lang="en-US" sz="1800" b="1" dirty="0">
                <a:latin typeface="Symbol" panose="05050102010706020507" pitchFamily="18" charset="2"/>
              </a:rPr>
              <a:t>m</a:t>
            </a:r>
            <a:r>
              <a:rPr lang="en-US" sz="1800" b="1" dirty="0"/>
              <a:t>rad </a:t>
            </a:r>
            <a:r>
              <a:rPr lang="en-US" sz="1800" dirty="0"/>
              <a:t>(from the strongest kicker), the polarization vector turns away from Y direction by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1.22 mrad </a:t>
            </a:r>
            <a:r>
              <a:rPr lang="en-US" sz="1800" dirty="0"/>
              <a:t>over one passage.</a:t>
            </a:r>
          </a:p>
          <a:p>
            <a:pPr marL="36513" indent="0">
              <a:buNone/>
            </a:pPr>
            <a:endParaRPr lang="en-US" sz="1800" dirty="0"/>
          </a:p>
          <a:p>
            <a:pPr marL="36513" indent="0">
              <a:buNone/>
            </a:pPr>
            <a:r>
              <a:rPr lang="en-GB" sz="1800" dirty="0"/>
              <a:t>There may be </a:t>
            </a:r>
            <a:r>
              <a:rPr lang="en-GB" sz="1800" b="1" dirty="0"/>
              <a:t>better solutions</a:t>
            </a:r>
            <a:r>
              <a:rPr lang="en-GB" sz="1800" dirty="0"/>
              <a:t>, not much time spent on tuning this bump !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5F7057A-12B8-FC2E-597A-5668B42638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0056" y="1258119"/>
            <a:ext cx="4958375" cy="456351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658EC62-887B-72BE-786E-5796B339A3BE}"/>
              </a:ext>
            </a:extLst>
          </p:cNvPr>
          <p:cNvSpPr txBox="1"/>
          <p:nvPr/>
        </p:nvSpPr>
        <p:spPr>
          <a:xfrm>
            <a:off x="7140116" y="274638"/>
            <a:ext cx="41986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+mj-lt"/>
              </a:rPr>
              <a:t>Evolution of the spin projection in X-S(Z) plane, from the start (</a:t>
            </a:r>
            <a:r>
              <a:rPr lang="en-US" sz="1600" b="1" dirty="0">
                <a:latin typeface="+mj-lt"/>
              </a:rPr>
              <a:t>dark blue</a:t>
            </a:r>
            <a:r>
              <a:rPr lang="en-US" sz="1600" dirty="0">
                <a:latin typeface="+mj-lt"/>
              </a:rPr>
              <a:t>) to the end of the bump (</a:t>
            </a:r>
            <a:r>
              <a:rPr lang="en-US" sz="1600" dirty="0">
                <a:highlight>
                  <a:srgbClr val="FFFF00"/>
                </a:highlight>
                <a:latin typeface="+mj-lt"/>
              </a:rPr>
              <a:t>yellow</a:t>
            </a:r>
            <a:r>
              <a:rPr lang="en-US" sz="1600" dirty="0">
                <a:latin typeface="+mj-lt"/>
              </a:rPr>
              <a:t>)</a:t>
            </a:r>
            <a:endParaRPr lang="en-GB" sz="1600" dirty="0"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157A252-FF05-A505-7ABE-26C145A6F380}"/>
              </a:ext>
            </a:extLst>
          </p:cNvPr>
          <p:cNvSpPr txBox="1"/>
          <p:nvPr/>
        </p:nvSpPr>
        <p:spPr>
          <a:xfrm>
            <a:off x="7140116" y="1451804"/>
            <a:ext cx="13882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00FF"/>
                </a:solidFill>
                <a:latin typeface="+mj-lt"/>
              </a:rPr>
              <a:t>Bump start, first kicker</a:t>
            </a:r>
            <a:endParaRPr lang="en-GB" sz="1400" b="1" dirty="0">
              <a:solidFill>
                <a:srgbClr val="0000FF"/>
              </a:solidFill>
              <a:latin typeface="+mj-lt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66A4E31-CAE8-E9A3-7730-B52CA38DFBBE}"/>
              </a:ext>
            </a:extLst>
          </p:cNvPr>
          <p:cNvCxnSpPr>
            <a:cxnSpLocks/>
          </p:cNvCxnSpPr>
          <p:nvPr/>
        </p:nvCxnSpPr>
        <p:spPr>
          <a:xfrm>
            <a:off x="7834237" y="1975024"/>
            <a:ext cx="1322289" cy="1381951"/>
          </a:xfrm>
          <a:prstGeom prst="straightConnector1">
            <a:avLst/>
          </a:prstGeom>
          <a:ln>
            <a:solidFill>
              <a:srgbClr val="0000FF"/>
            </a:solidFill>
            <a:prstDash val="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394C7228-3855-F8E0-2808-DA41D3FF9BA4}"/>
              </a:ext>
            </a:extLst>
          </p:cNvPr>
          <p:cNvSpPr txBox="1"/>
          <p:nvPr/>
        </p:nvSpPr>
        <p:spPr>
          <a:xfrm>
            <a:off x="10170189" y="1258119"/>
            <a:ext cx="13882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00FF"/>
                </a:solidFill>
                <a:latin typeface="+mj-lt"/>
              </a:rPr>
              <a:t>Bump end, last kicker</a:t>
            </a:r>
            <a:endParaRPr lang="en-GB" sz="1400" b="1" dirty="0">
              <a:solidFill>
                <a:srgbClr val="0000FF"/>
              </a:solidFill>
              <a:latin typeface="+mj-lt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9D15AD9-7F6B-C229-2D41-58B59C3552AC}"/>
              </a:ext>
            </a:extLst>
          </p:cNvPr>
          <p:cNvCxnSpPr>
            <a:cxnSpLocks/>
            <a:stCxn id="12" idx="2"/>
          </p:cNvCxnSpPr>
          <p:nvPr/>
        </p:nvCxnSpPr>
        <p:spPr>
          <a:xfrm flipH="1">
            <a:off x="10170189" y="1781339"/>
            <a:ext cx="694121" cy="1251617"/>
          </a:xfrm>
          <a:prstGeom prst="straightConnector1">
            <a:avLst/>
          </a:prstGeom>
          <a:ln>
            <a:solidFill>
              <a:srgbClr val="0000FF"/>
            </a:solidFill>
            <a:prstDash val="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938759"/>
      </p:ext>
    </p:extLst>
  </p:cSld>
  <p:clrMapOvr>
    <a:masterClrMapping/>
  </p:clrMapOvr>
</p:sld>
</file>

<file path=ppt/theme/theme1.xml><?xml version="1.0" encoding="utf-8"?>
<a:theme xmlns:a="http://schemas.openxmlformats.org/drawingml/2006/main" name="Fred 2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43839</TotalTime>
  <Words>3419</Words>
  <Application>Microsoft Office PowerPoint</Application>
  <PresentationFormat>Widescreen</PresentationFormat>
  <Paragraphs>325</Paragraphs>
  <Slides>41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8" baseType="lpstr">
      <vt:lpstr>Arial</vt:lpstr>
      <vt:lpstr>Comic Sans MS</vt:lpstr>
      <vt:lpstr>Lucida Grande</vt:lpstr>
      <vt:lpstr>Symbol</vt:lpstr>
      <vt:lpstr>Times New Roman</vt:lpstr>
      <vt:lpstr>Wingdings</vt:lpstr>
      <vt:lpstr>Fred 2</vt:lpstr>
      <vt:lpstr>PowerPoint Presentation</vt:lpstr>
      <vt:lpstr>PowerPoint Presentation</vt:lpstr>
      <vt:lpstr>PowerPoint Presentation</vt:lpstr>
      <vt:lpstr>Xsuite feature</vt:lpstr>
      <vt:lpstr>FCCee kicker bump tracking</vt:lpstr>
      <vt:lpstr>Kicker bumps for GHC </vt:lpstr>
      <vt:lpstr>Kicker bumps for GHC </vt:lpstr>
      <vt:lpstr>Kicker bump for LCC</vt:lpstr>
      <vt:lpstr>Kicker bump for LCC</vt:lpstr>
      <vt:lpstr>PowerPoint Presentation</vt:lpstr>
      <vt:lpstr>Comparison GHC - LCC</vt:lpstr>
      <vt:lpstr>Comparison GHC – LCC</vt:lpstr>
      <vt:lpstr>LCC forward / backward scans</vt:lpstr>
      <vt:lpstr>RDP for GHC – Qs dependance</vt:lpstr>
      <vt:lpstr>RDP for GHC – Qs dependance</vt:lpstr>
      <vt:lpstr>RDP for GHC – slower scan &amp; lower kick</vt:lpstr>
      <vt:lpstr>Polarimeter and scan accuracy</vt:lpstr>
      <vt:lpstr>RDP for GHC – Qs dependance</vt:lpstr>
      <vt:lpstr>PowerPoint Presentation</vt:lpstr>
      <vt:lpstr>Decoherence test</vt:lpstr>
      <vt:lpstr>Decoherence test</vt:lpstr>
      <vt:lpstr>Decoherence test</vt:lpstr>
      <vt:lpstr>Decoherence test – pure hor. polarization</vt:lpstr>
      <vt:lpstr>Decoherence test – pure hor. polarization</vt:lpstr>
      <vt:lpstr>Decoherence test – pure hor. polarization LEP</vt:lpstr>
      <vt:lpstr>Residual hor. polarization</vt:lpstr>
      <vt:lpstr>Residual hor. polarization</vt:lpstr>
      <vt:lpstr>PowerPoint Presentation</vt:lpstr>
      <vt:lpstr>Estimating the spin tune in Xsuite</vt:lpstr>
      <vt:lpstr>LEP ideal machine reference case</vt:lpstr>
      <vt:lpstr>FCC - LCC ideal machine reference case</vt:lpstr>
      <vt:lpstr>Simulation setup with imperfections</vt:lpstr>
      <vt:lpstr>Polarization with imperfections </vt:lpstr>
      <vt:lpstr>Spin tune estimators – realistic machine</vt:lpstr>
      <vt:lpstr>Spin tune estimator – realistic machine</vt:lpstr>
      <vt:lpstr>Estimators and systematic spin tune shifts</vt:lpstr>
      <vt:lpstr>Spin tune estimator – degraded orbit </vt:lpstr>
      <vt:lpstr>Systematic spin tune shifts</vt:lpstr>
      <vt:lpstr>Summary</vt:lpstr>
      <vt:lpstr>PowerPoint Presentation</vt:lpstr>
      <vt:lpstr>Hor. polarization decay estimate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Jorg Wenninger</dc:creator>
  <cp:lastModifiedBy>Jorg Wenninger</cp:lastModifiedBy>
  <cp:revision>10497</cp:revision>
  <cp:lastPrinted>2014-08-28T12:09:23Z</cp:lastPrinted>
  <dcterms:created xsi:type="dcterms:W3CDTF">1601-01-01T00:00:00Z</dcterms:created>
  <dcterms:modified xsi:type="dcterms:W3CDTF">2025-10-16T12:44:09Z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