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4"/>
  </p:sldMasterIdLst>
  <p:notesMasterIdLst>
    <p:notesMasterId r:id="rId15"/>
  </p:notesMasterIdLst>
  <p:handoutMasterIdLst>
    <p:handoutMasterId r:id="rId16"/>
  </p:handoutMasterIdLst>
  <p:sldIdLst>
    <p:sldId id="270" r:id="rId5"/>
    <p:sldId id="263" r:id="rId6"/>
    <p:sldId id="272" r:id="rId7"/>
    <p:sldId id="273" r:id="rId8"/>
    <p:sldId id="274" r:id="rId9"/>
    <p:sldId id="277" r:id="rId10"/>
    <p:sldId id="276" r:id="rId11"/>
    <p:sldId id="278" r:id="rId12"/>
    <p:sldId id="279" r:id="rId13"/>
    <p:sldId id="271"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48" autoAdjust="0"/>
    <p:restoredTop sz="94689" autoAdjust="0"/>
  </p:normalViewPr>
  <p:slideViewPr>
    <p:cSldViewPr snapToGrid="0">
      <p:cViewPr varScale="1">
        <p:scale>
          <a:sx n="105" d="100"/>
          <a:sy n="105" d="100"/>
        </p:scale>
        <p:origin x="630" y="114"/>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72" d="100"/>
          <a:sy n="72" d="100"/>
        </p:scale>
        <p:origin x="3010"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8C8CDEF2-8884-F6EB-7C74-0782D18C95E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a:extLst>
              <a:ext uri="{FF2B5EF4-FFF2-40B4-BE49-F238E27FC236}">
                <a16:creationId xmlns:a16="http://schemas.microsoft.com/office/drawing/2014/main" id="{557A8596-BCC4-77F3-5102-8E240140738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EEEFF68-AA16-4F5F-98B5-8924EA433236}" type="datetimeFigureOut">
              <a:rPr lang="en-GB" smtClean="0"/>
              <a:t>10/10/2025</a:t>
            </a:fld>
            <a:endParaRPr lang="en-GB"/>
          </a:p>
        </p:txBody>
      </p:sp>
      <p:sp>
        <p:nvSpPr>
          <p:cNvPr id="4" name="Espace réservé du pied de page 3">
            <a:extLst>
              <a:ext uri="{FF2B5EF4-FFF2-40B4-BE49-F238E27FC236}">
                <a16:creationId xmlns:a16="http://schemas.microsoft.com/office/drawing/2014/main" id="{C6051880-1B0F-EF12-9104-4B7E98FB5D6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a:extLst>
              <a:ext uri="{FF2B5EF4-FFF2-40B4-BE49-F238E27FC236}">
                <a16:creationId xmlns:a16="http://schemas.microsoft.com/office/drawing/2014/main" id="{77386C66-A52C-EAD5-3E66-4BEB9BD4AD7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49F12FE-A8B5-4E71-AB6C-A31BBA877A80}" type="slidenum">
              <a:rPr lang="en-GB" smtClean="0"/>
              <a:t>‹#›</a:t>
            </a:fld>
            <a:endParaRPr lang="en-GB"/>
          </a:p>
        </p:txBody>
      </p:sp>
    </p:spTree>
    <p:extLst>
      <p:ext uri="{BB962C8B-B14F-4D97-AF65-F5344CB8AC3E}">
        <p14:creationId xmlns:p14="http://schemas.microsoft.com/office/powerpoint/2010/main" val="39548429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94AC5-DF9A-4C9C-B55D-FB45275DD4A0}" type="datetimeFigureOut">
              <a:rPr lang="en-GB" smtClean="0"/>
              <a:t>10/10/2025</a:t>
            </a:fld>
            <a:endParaRPr lang="en-GB"/>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CCD57E-E9A1-4B6B-BE96-85E361E5CBCC}" type="slidenum">
              <a:rPr lang="en-GB" smtClean="0"/>
              <a:t>‹#›</a:t>
            </a:fld>
            <a:endParaRPr lang="en-GB"/>
          </a:p>
        </p:txBody>
      </p:sp>
    </p:spTree>
    <p:extLst>
      <p:ext uri="{BB962C8B-B14F-4D97-AF65-F5344CB8AC3E}">
        <p14:creationId xmlns:p14="http://schemas.microsoft.com/office/powerpoint/2010/main" val="2052470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 Id="rId9" Type="http://schemas.openxmlformats.org/officeDocument/2006/relationships/image" Target="../media/image11.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01DC3649-029B-E37F-55C7-93991B940D2F}"/>
              </a:ext>
            </a:extLst>
          </p:cNvPr>
          <p:cNvSpPr>
            <a:spLocks noGrp="1"/>
          </p:cNvSpPr>
          <p:nvPr>
            <p:ph type="sldNum" sz="quarter" idx="10"/>
          </p:nvPr>
        </p:nvSpPr>
        <p:spPr/>
        <p:txBody>
          <a:bodyPr/>
          <a:lstStyle/>
          <a:p>
            <a:fld id="{568BF4E8-E8B5-4393-B026-D7450F8D326F}" type="slidenum">
              <a:rPr lang="en-GB" smtClean="0"/>
              <a:t>‹#›</a:t>
            </a:fld>
            <a:endParaRPr lang="en-GB"/>
          </a:p>
        </p:txBody>
      </p:sp>
      <p:pic>
        <p:nvPicPr>
          <p:cNvPr id="5" name="Image 4" descr="Une image contenant Graphique, capture d’écran, graphisme, Caractère coloré&#10;&#10;Description générée automatiquement">
            <a:extLst>
              <a:ext uri="{FF2B5EF4-FFF2-40B4-BE49-F238E27FC236}">
                <a16:creationId xmlns:a16="http://schemas.microsoft.com/office/drawing/2014/main" id="{21247C7B-AC18-DF01-4AB3-DE640DD2C2B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24380" y="-1127443"/>
            <a:ext cx="8143240" cy="8143240"/>
          </a:xfrm>
          <a:prstGeom prst="rect">
            <a:avLst/>
          </a:prstGeom>
        </p:spPr>
      </p:pic>
    </p:spTree>
    <p:extLst>
      <p:ext uri="{BB962C8B-B14F-4D97-AF65-F5344CB8AC3E}">
        <p14:creationId xmlns:p14="http://schemas.microsoft.com/office/powerpoint/2010/main" val="253129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pic>
        <p:nvPicPr>
          <p:cNvPr id="23" name="Image 22" descr="Une image contenant capture d’écran, Caractère coloré, motif, Symétrie&#10;&#10;Description générée automatiquement">
            <a:extLst>
              <a:ext uri="{FF2B5EF4-FFF2-40B4-BE49-F238E27FC236}">
                <a16:creationId xmlns:a16="http://schemas.microsoft.com/office/drawing/2014/main" id="{509CA0E1-8A50-F9CA-6FF3-AD71CFB16902}"/>
              </a:ext>
            </a:extLst>
          </p:cNvPr>
          <p:cNvPicPr>
            <a:picLocks noChangeAspect="1"/>
          </p:cNvPicPr>
          <p:nvPr userDrawn="1"/>
        </p:nvPicPr>
        <p:blipFill>
          <a:blip r:embed="rId2">
            <a:alphaModFix amt="24000"/>
            <a:extLst>
              <a:ext uri="{28A0092B-C50C-407E-A947-70E740481C1C}">
                <a14:useLocalDpi xmlns:a14="http://schemas.microsoft.com/office/drawing/2010/main" val="0"/>
              </a:ext>
            </a:extLst>
          </a:blip>
          <a:stretch>
            <a:fillRect/>
          </a:stretch>
        </p:blipFill>
        <p:spPr>
          <a:xfrm rot="5400000">
            <a:off x="3288285" y="-3436749"/>
            <a:ext cx="5900241" cy="12722890"/>
          </a:xfrm>
          <a:prstGeom prst="rect">
            <a:avLst/>
          </a:prstGeom>
        </p:spPr>
      </p:pic>
      <p:sp>
        <p:nvSpPr>
          <p:cNvPr id="17" name="Sous-titre 2">
            <a:extLst>
              <a:ext uri="{FF2B5EF4-FFF2-40B4-BE49-F238E27FC236}">
                <a16:creationId xmlns:a16="http://schemas.microsoft.com/office/drawing/2014/main" id="{E748A92D-A5E0-47C2-071F-9440CF35CA8E}"/>
              </a:ext>
            </a:extLst>
          </p:cNvPr>
          <p:cNvSpPr txBox="1">
            <a:spLocks/>
          </p:cNvSpPr>
          <p:nvPr userDrawn="1"/>
        </p:nvSpPr>
        <p:spPr>
          <a:xfrm>
            <a:off x="8584293" y="5516727"/>
            <a:ext cx="2743200" cy="383514"/>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b="0" i="0" kern="1200">
                <a:solidFill>
                  <a:schemeClr val="bg1"/>
                </a:solidFill>
                <a:latin typeface="Montserrat" pitchFamily="2" charset="77"/>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endParaRPr lang="fr-FR" sz="1200"/>
          </a:p>
        </p:txBody>
      </p:sp>
      <p:sp>
        <p:nvSpPr>
          <p:cNvPr id="21" name="ZoneTexte 20">
            <a:extLst>
              <a:ext uri="{FF2B5EF4-FFF2-40B4-BE49-F238E27FC236}">
                <a16:creationId xmlns:a16="http://schemas.microsoft.com/office/drawing/2014/main" id="{69BE8B27-C607-52A4-B458-1BCB2F9E5A6F}"/>
              </a:ext>
            </a:extLst>
          </p:cNvPr>
          <p:cNvSpPr txBox="1"/>
          <p:nvPr userDrawn="1"/>
        </p:nvSpPr>
        <p:spPr>
          <a:xfrm>
            <a:off x="569412" y="4931952"/>
            <a:ext cx="6443003" cy="584775"/>
          </a:xfrm>
          <a:prstGeom prst="rect">
            <a:avLst/>
          </a:prstGeom>
          <a:noFill/>
        </p:spPr>
        <p:txBody>
          <a:bodyPr wrap="square" rtlCol="0">
            <a:spAutoFit/>
          </a:bodyPr>
          <a:lstStyle/>
          <a:p>
            <a:r>
              <a:rPr lang="en-US" sz="3200" b="1" i="0" noProof="0">
                <a:solidFill>
                  <a:schemeClr val="accent1"/>
                </a:solidFill>
                <a:latin typeface="+mj-lt"/>
                <a:cs typeface="Times New Roman" panose="02020603050405020304" pitchFamily="18" charset="0"/>
              </a:rPr>
              <a:t>Thank</a:t>
            </a:r>
            <a:r>
              <a:rPr lang="fr-FR" sz="3200" b="1" i="0">
                <a:solidFill>
                  <a:schemeClr val="accent1"/>
                </a:solidFill>
                <a:latin typeface="+mj-lt"/>
                <a:cs typeface="Times New Roman" panose="02020603050405020304" pitchFamily="18" charset="0"/>
              </a:rPr>
              <a:t> </a:t>
            </a:r>
            <a:r>
              <a:rPr lang="fr-FR" sz="3200" b="1" i="0" err="1">
                <a:solidFill>
                  <a:schemeClr val="accent1"/>
                </a:solidFill>
                <a:latin typeface="+mj-lt"/>
                <a:cs typeface="Times New Roman" panose="02020603050405020304" pitchFamily="18" charset="0"/>
              </a:rPr>
              <a:t>you</a:t>
            </a:r>
            <a:r>
              <a:rPr lang="fr-FR" sz="3200" b="1" i="0">
                <a:solidFill>
                  <a:schemeClr val="accent1"/>
                </a:solidFill>
                <a:latin typeface="+mj-lt"/>
                <a:cs typeface="Times New Roman" panose="02020603050405020304" pitchFamily="18" charset="0"/>
              </a:rPr>
              <a:t>! </a:t>
            </a:r>
          </a:p>
        </p:txBody>
      </p:sp>
      <p:pic>
        <p:nvPicPr>
          <p:cNvPr id="9" name="Graphique 8">
            <a:extLst>
              <a:ext uri="{FF2B5EF4-FFF2-40B4-BE49-F238E27FC236}">
                <a16:creationId xmlns:a16="http://schemas.microsoft.com/office/drawing/2014/main" id="{CD0613B8-3B5E-690C-6DB1-035E1E7A384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496915" y="148968"/>
            <a:ext cx="564453" cy="511432"/>
          </a:xfrm>
          <a:prstGeom prst="rect">
            <a:avLst/>
          </a:prstGeom>
        </p:spPr>
      </p:pic>
      <p:sp>
        <p:nvSpPr>
          <p:cNvPr id="5" name="ZoneTexte 4">
            <a:extLst>
              <a:ext uri="{FF2B5EF4-FFF2-40B4-BE49-F238E27FC236}">
                <a16:creationId xmlns:a16="http://schemas.microsoft.com/office/drawing/2014/main" id="{D10CC983-E76B-5A0E-AC43-56FC3ED63943}"/>
              </a:ext>
            </a:extLst>
          </p:cNvPr>
          <p:cNvSpPr txBox="1"/>
          <p:nvPr userDrawn="1"/>
        </p:nvSpPr>
        <p:spPr>
          <a:xfrm>
            <a:off x="446096" y="1164377"/>
            <a:ext cx="7096760" cy="584775"/>
          </a:xfrm>
          <a:prstGeom prst="rect">
            <a:avLst/>
          </a:prstGeom>
          <a:noFill/>
        </p:spPr>
        <p:txBody>
          <a:bodyPr wrap="square">
            <a:spAutoFit/>
          </a:bodyPr>
          <a:lstStyle/>
          <a:p>
            <a:r>
              <a:rPr lang="en-US" sz="3200" b="1" kern="1200" spc="0" noProof="0" dirty="0">
                <a:solidFill>
                  <a:schemeClr val="accent1"/>
                </a:solidFill>
                <a:latin typeface="+mj-lt"/>
                <a:ea typeface="+mn-ea"/>
                <a:cs typeface="Times New Roman" panose="02020603050405020304" pitchFamily="18" charset="0"/>
              </a:rPr>
              <a:t>Get in touch for more information</a:t>
            </a:r>
            <a:r>
              <a:rPr kumimoji="0" lang="en-US" sz="3200" b="1" i="0" u="none" strike="noStrike" kern="1200" cap="none" spc="0" normalizeH="0" baseline="0" noProof="0" dirty="0">
                <a:ln>
                  <a:noFill/>
                </a:ln>
                <a:solidFill>
                  <a:schemeClr val="accent1"/>
                </a:solidFill>
                <a:effectLst/>
                <a:uLnTx/>
                <a:uFillTx/>
                <a:latin typeface="+mj-lt"/>
                <a:ea typeface="+mj-ea"/>
                <a:cs typeface="Times New Roman" panose="02020603050405020304" pitchFamily="18" charset="0"/>
              </a:rPr>
              <a:t>:</a:t>
            </a:r>
            <a:endParaRPr lang="en-GB" sz="3200" b="1" spc="0" dirty="0">
              <a:solidFill>
                <a:schemeClr val="accent1"/>
              </a:solidFill>
              <a:latin typeface="+mj-lt"/>
              <a:cs typeface="Times New Roman" panose="02020603050405020304" pitchFamily="18" charset="0"/>
            </a:endParaRPr>
          </a:p>
        </p:txBody>
      </p:sp>
      <p:pic>
        <p:nvPicPr>
          <p:cNvPr id="14" name="Graphique 13">
            <a:extLst>
              <a:ext uri="{FF2B5EF4-FFF2-40B4-BE49-F238E27FC236}">
                <a16:creationId xmlns:a16="http://schemas.microsoft.com/office/drawing/2014/main" id="{24B85A53-FC58-83DF-940E-0E1710F815DD}"/>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123916" y="3161073"/>
            <a:ext cx="396797" cy="367185"/>
          </a:xfrm>
          <a:prstGeom prst="rect">
            <a:avLst/>
          </a:prstGeom>
        </p:spPr>
      </p:pic>
      <p:sp>
        <p:nvSpPr>
          <p:cNvPr id="7" name="ZoneTexte 6">
            <a:extLst>
              <a:ext uri="{FF2B5EF4-FFF2-40B4-BE49-F238E27FC236}">
                <a16:creationId xmlns:a16="http://schemas.microsoft.com/office/drawing/2014/main" id="{71684D11-E2FC-5551-A83B-F7FD3716E4D6}"/>
              </a:ext>
            </a:extLst>
          </p:cNvPr>
          <p:cNvSpPr txBox="1"/>
          <p:nvPr userDrawn="1"/>
        </p:nvSpPr>
        <p:spPr>
          <a:xfrm>
            <a:off x="1472693" y="6125276"/>
            <a:ext cx="10178522" cy="646331"/>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200" b="0" i="0" noProof="0">
                <a:solidFill>
                  <a:srgbClr val="FFFFFF"/>
                </a:solidFill>
                <a:latin typeface="Helvetica Light" panose="020B0403020202020204" pitchFamily="34" charset="0"/>
              </a:rPr>
              <a:t>Views and opinions expressed are however those of the author(s) only and do not necessarily reflect those of the European union or the European Climate, Infrastructure and Environment Executive Agency (CINEA). Neither the European Union nor the granting authority can be held responsible for them.</a:t>
            </a:r>
          </a:p>
        </p:txBody>
      </p:sp>
      <p:pic>
        <p:nvPicPr>
          <p:cNvPr id="20" name="Image 19" descr="Une image contenant Graphique, capture d’écran, graphisme, Caractère coloré&#10;&#10;Description générée automatiquement">
            <a:extLst>
              <a:ext uri="{FF2B5EF4-FFF2-40B4-BE49-F238E27FC236}">
                <a16:creationId xmlns:a16="http://schemas.microsoft.com/office/drawing/2014/main" id="{A5F1E88D-ECEB-4B0D-F54F-6C50A317461C}"/>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312399" y="-25425"/>
            <a:ext cx="1799491" cy="1799491"/>
          </a:xfrm>
          <a:prstGeom prst="rect">
            <a:avLst/>
          </a:prstGeom>
        </p:spPr>
      </p:pic>
      <p:pic>
        <p:nvPicPr>
          <p:cNvPr id="3" name="Graphique 2" descr="Internet avec un remplissage uni">
            <a:extLst>
              <a:ext uri="{FF2B5EF4-FFF2-40B4-BE49-F238E27FC236}">
                <a16:creationId xmlns:a16="http://schemas.microsoft.com/office/drawing/2014/main" id="{EDCD4643-F321-38B6-C40A-9DFE79FC9A17}"/>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2047994" y="2389072"/>
            <a:ext cx="548640" cy="548640"/>
          </a:xfrm>
          <a:prstGeom prst="rect">
            <a:avLst/>
          </a:prstGeom>
        </p:spPr>
      </p:pic>
      <p:sp>
        <p:nvSpPr>
          <p:cNvPr id="6" name="ZoneTexte 5">
            <a:extLst>
              <a:ext uri="{FF2B5EF4-FFF2-40B4-BE49-F238E27FC236}">
                <a16:creationId xmlns:a16="http://schemas.microsoft.com/office/drawing/2014/main" id="{A9EB004A-CC93-FE47-BD76-087598F0AE1C}"/>
              </a:ext>
            </a:extLst>
          </p:cNvPr>
          <p:cNvSpPr txBox="1"/>
          <p:nvPr userDrawn="1"/>
        </p:nvSpPr>
        <p:spPr>
          <a:xfrm>
            <a:off x="2778760" y="2466395"/>
            <a:ext cx="663448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a:solidFill>
                  <a:schemeClr val="accent1"/>
                </a:solidFill>
              </a:rPr>
              <a:t>https://aprende-project.eu/</a:t>
            </a:r>
          </a:p>
          <a:p>
            <a:endParaRPr lang="en-GB" dirty="0"/>
          </a:p>
        </p:txBody>
      </p:sp>
      <p:sp>
        <p:nvSpPr>
          <p:cNvPr id="10" name="ZoneTexte 9">
            <a:extLst>
              <a:ext uri="{FF2B5EF4-FFF2-40B4-BE49-F238E27FC236}">
                <a16:creationId xmlns:a16="http://schemas.microsoft.com/office/drawing/2014/main" id="{8BD3C0BD-C0C5-0533-F4A2-C53B1CD5FCD6}"/>
              </a:ext>
            </a:extLst>
          </p:cNvPr>
          <p:cNvSpPr txBox="1"/>
          <p:nvPr userDrawn="1"/>
        </p:nvSpPr>
        <p:spPr>
          <a:xfrm>
            <a:off x="2778760" y="3205092"/>
            <a:ext cx="522732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a:solidFill>
                  <a:schemeClr val="accent1"/>
                </a:solidFill>
              </a:rPr>
              <a:t>contact@aprende-project.eu</a:t>
            </a:r>
          </a:p>
          <a:p>
            <a:endParaRPr lang="en-GB" dirty="0"/>
          </a:p>
        </p:txBody>
      </p:sp>
    </p:spTree>
    <p:extLst>
      <p:ext uri="{BB962C8B-B14F-4D97-AF65-F5344CB8AC3E}">
        <p14:creationId xmlns:p14="http://schemas.microsoft.com/office/powerpoint/2010/main" val="744472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pic>
        <p:nvPicPr>
          <p:cNvPr id="5" name="Image 4" descr="Une image contenant capture d’écran, Caractère coloré, motif, Symétrie&#10;&#10;Description générée automatiquement">
            <a:extLst>
              <a:ext uri="{FF2B5EF4-FFF2-40B4-BE49-F238E27FC236}">
                <a16:creationId xmlns:a16="http://schemas.microsoft.com/office/drawing/2014/main" id="{99DB98D3-AB8D-CB9E-B482-D9083230FC55}"/>
              </a:ext>
            </a:extLst>
          </p:cNvPr>
          <p:cNvPicPr>
            <a:picLocks noChangeAspect="1"/>
          </p:cNvPicPr>
          <p:nvPr userDrawn="1"/>
        </p:nvPicPr>
        <p:blipFill>
          <a:blip r:embed="rId2">
            <a:alphaModFix amt="25000"/>
            <a:extLst>
              <a:ext uri="{28A0092B-C50C-407E-A947-70E740481C1C}">
                <a14:useLocalDpi xmlns:a14="http://schemas.microsoft.com/office/drawing/2010/main" val="0"/>
              </a:ext>
            </a:extLst>
          </a:blip>
          <a:stretch>
            <a:fillRect/>
          </a:stretch>
        </p:blipFill>
        <p:spPr>
          <a:xfrm rot="5400000">
            <a:off x="3139440" y="-3418770"/>
            <a:ext cx="5913119" cy="12750659"/>
          </a:xfrm>
          <a:prstGeom prst="rect">
            <a:avLst/>
          </a:prstGeom>
        </p:spPr>
      </p:pic>
      <p:sp>
        <p:nvSpPr>
          <p:cNvPr id="3" name="Espace réservé du numéro de diapositive 2">
            <a:extLst>
              <a:ext uri="{FF2B5EF4-FFF2-40B4-BE49-F238E27FC236}">
                <a16:creationId xmlns:a16="http://schemas.microsoft.com/office/drawing/2014/main" id="{26788185-E2AB-3A43-23B8-2DDA64C1697D}"/>
              </a:ext>
            </a:extLst>
          </p:cNvPr>
          <p:cNvSpPr>
            <a:spLocks noGrp="1"/>
          </p:cNvSpPr>
          <p:nvPr>
            <p:ph type="sldNum" sz="quarter" idx="10"/>
          </p:nvPr>
        </p:nvSpPr>
        <p:spPr/>
        <p:txBody>
          <a:bodyPr/>
          <a:lstStyle/>
          <a:p>
            <a:fld id="{568BF4E8-E8B5-4393-B026-D7450F8D326F}" type="slidenum">
              <a:rPr lang="en-GB" smtClean="0"/>
              <a:t>‹#›</a:t>
            </a:fld>
            <a:endParaRPr lang="en-GB"/>
          </a:p>
        </p:txBody>
      </p:sp>
      <p:pic>
        <p:nvPicPr>
          <p:cNvPr id="9" name="Image 8" descr="Une image contenant Graphique, capture d’écran, graphisme, Police&#10;&#10;Description générée automatiquement">
            <a:extLst>
              <a:ext uri="{FF2B5EF4-FFF2-40B4-BE49-F238E27FC236}">
                <a16:creationId xmlns:a16="http://schemas.microsoft.com/office/drawing/2014/main" id="{DE2FB1C2-B309-F58A-AB5E-F1772C8A44C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08200" y="1145539"/>
            <a:ext cx="7244080" cy="3622040"/>
          </a:xfrm>
          <a:prstGeom prst="rect">
            <a:avLst/>
          </a:prstGeom>
        </p:spPr>
      </p:pic>
    </p:spTree>
    <p:extLst>
      <p:ext uri="{BB962C8B-B14F-4D97-AF65-F5344CB8AC3E}">
        <p14:creationId xmlns:p14="http://schemas.microsoft.com/office/powerpoint/2010/main" val="1364010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68BF4E8-E8B5-4393-B026-D7450F8D326F}" type="slidenum">
              <a:rPr lang="en-GB" smtClean="0"/>
              <a:t>‹#›</a:t>
            </a:fld>
            <a:endParaRPr lang="en-GB"/>
          </a:p>
        </p:txBody>
      </p:sp>
      <p:pic>
        <p:nvPicPr>
          <p:cNvPr id="16" name="Image 15" descr="Une image contenant Graphique, capture d’écran, graphisme, Police&#10;&#10;Description générée automatiquement">
            <a:extLst>
              <a:ext uri="{FF2B5EF4-FFF2-40B4-BE49-F238E27FC236}">
                <a16:creationId xmlns:a16="http://schemas.microsoft.com/office/drawing/2014/main" id="{372E38D6-2238-3304-2E36-B29AA0A01C4B}"/>
              </a:ext>
            </a:extLst>
          </p:cNvPr>
          <p:cNvPicPr>
            <a:picLocks noChangeAspect="1"/>
          </p:cNvPicPr>
          <p:nvPr userDrawn="1"/>
        </p:nvPicPr>
        <p:blipFill>
          <a:blip r:embed="rId2">
            <a:extLst>
              <a:ext uri="{28A0092B-C50C-407E-A947-70E740481C1C}">
                <a14:useLocalDpi xmlns:a14="http://schemas.microsoft.com/office/drawing/2010/main" val="0"/>
              </a:ext>
            </a:extLst>
          </a:blip>
          <a:srcRect b="29712"/>
          <a:stretch/>
        </p:blipFill>
        <p:spPr>
          <a:xfrm>
            <a:off x="1974255" y="-732836"/>
            <a:ext cx="7051040" cy="2477997"/>
          </a:xfrm>
          <a:prstGeom prst="rect">
            <a:avLst/>
          </a:prstGeom>
        </p:spPr>
      </p:pic>
      <p:sp>
        <p:nvSpPr>
          <p:cNvPr id="3" name="Subtitle 2">
            <a:extLst>
              <a:ext uri="{FF2B5EF4-FFF2-40B4-BE49-F238E27FC236}">
                <a16:creationId xmlns:a16="http://schemas.microsoft.com/office/drawing/2014/main" id="{FFBC70C2-8B22-27D1-D171-B8853FA0FE2A}"/>
              </a:ext>
            </a:extLst>
          </p:cNvPr>
          <p:cNvSpPr>
            <a:spLocks noGrp="1"/>
          </p:cNvSpPr>
          <p:nvPr>
            <p:ph type="subTitle" idx="1"/>
          </p:nvPr>
        </p:nvSpPr>
        <p:spPr>
          <a:xfrm>
            <a:off x="1097280" y="3696592"/>
            <a:ext cx="10058400" cy="1143000"/>
          </a:xfrm>
          <a:prstGeom prst="rect">
            <a:avLst/>
          </a:prstGeom>
        </p:spPr>
        <p:txBody>
          <a:bodyPr lIns="91440" rIns="91440">
            <a:normAutofit/>
          </a:bodyPr>
          <a:lstStyle>
            <a:lvl1pPr marL="0" indent="0" algn="ctr">
              <a:buNone/>
              <a:defRPr sz="2400" cap="none" spc="0" baseline="0">
                <a:solidFill>
                  <a:schemeClr val="accent3"/>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a:p>
        </p:txBody>
      </p:sp>
      <p:sp>
        <p:nvSpPr>
          <p:cNvPr id="4" name="Content Placeholder 2">
            <a:extLst>
              <a:ext uri="{FF2B5EF4-FFF2-40B4-BE49-F238E27FC236}">
                <a16:creationId xmlns:a16="http://schemas.microsoft.com/office/drawing/2014/main" id="{8A4FE277-E29B-B3B5-5F94-14E9228D18FA}"/>
              </a:ext>
            </a:extLst>
          </p:cNvPr>
          <p:cNvSpPr>
            <a:spLocks noGrp="1"/>
          </p:cNvSpPr>
          <p:nvPr>
            <p:ph sz="half" idx="13"/>
          </p:nvPr>
        </p:nvSpPr>
        <p:spPr>
          <a:xfrm>
            <a:off x="1097280" y="5167326"/>
            <a:ext cx="3666235" cy="442607"/>
          </a:xfrm>
          <a:prstGeom prst="rect">
            <a:avLst/>
          </a:prstGeom>
        </p:spPr>
        <p:txBody>
          <a:bodyPr/>
          <a:lstStyle>
            <a:lvl1pPr marL="0" indent="0">
              <a:buFont typeface="Arial" panose="020B0604020202020204" pitchFamily="34" charset="0"/>
              <a:buNone/>
              <a:defRPr sz="1200">
                <a:solidFill>
                  <a:schemeClr val="accent1"/>
                </a:solidFill>
              </a:defRPr>
            </a:lvl1pPr>
            <a:lvl2pPr marL="201168" indent="0">
              <a:buFont typeface="Arial" panose="020B0604020202020204" pitchFamily="34" charset="0"/>
              <a:buNone/>
              <a:defRPr/>
            </a:lvl2pPr>
            <a:lvl3pPr marL="384048" indent="0">
              <a:buFont typeface="Arial" panose="020B0604020202020204" pitchFamily="34" charset="0"/>
              <a:buNone/>
              <a:defRPr/>
            </a:lvl3pPr>
            <a:lvl4pPr marL="566928" indent="0">
              <a:buFont typeface="Arial" panose="020B0604020202020204" pitchFamily="34" charset="0"/>
              <a:buNone/>
              <a:defRPr/>
            </a:lvl4pPr>
            <a:lvl5pPr marL="749808" indent="0">
              <a:buFont typeface="Arial" panose="020B0604020202020204" pitchFamily="34" charset="0"/>
              <a:buNone/>
              <a:defRPr/>
            </a:lvl5pPr>
          </a:lstStyle>
          <a:p>
            <a:pPr lvl="0"/>
            <a:r>
              <a:rPr lang="fr-FR"/>
              <a:t>Cliquez pour modifier les styles du texte du masque</a:t>
            </a:r>
            <a:endParaRPr lang="en-US"/>
          </a:p>
        </p:txBody>
      </p:sp>
      <p:sp>
        <p:nvSpPr>
          <p:cNvPr id="5" name="Content Placeholder 2">
            <a:extLst>
              <a:ext uri="{FF2B5EF4-FFF2-40B4-BE49-F238E27FC236}">
                <a16:creationId xmlns:a16="http://schemas.microsoft.com/office/drawing/2014/main" id="{C03F7745-856F-C89C-F045-983A258C60BA}"/>
              </a:ext>
            </a:extLst>
          </p:cNvPr>
          <p:cNvSpPr>
            <a:spLocks noGrp="1"/>
          </p:cNvSpPr>
          <p:nvPr>
            <p:ph sz="half" idx="14"/>
          </p:nvPr>
        </p:nvSpPr>
        <p:spPr>
          <a:xfrm>
            <a:off x="7489445" y="5167325"/>
            <a:ext cx="3666235" cy="442607"/>
          </a:xfrm>
          <a:prstGeom prst="rect">
            <a:avLst/>
          </a:prstGeom>
        </p:spPr>
        <p:txBody>
          <a:bodyPr/>
          <a:lstStyle>
            <a:lvl1pPr marL="0" indent="0" algn="r">
              <a:buFont typeface="Arial" panose="020B0604020202020204" pitchFamily="34" charset="0"/>
              <a:buNone/>
              <a:defRPr sz="1200">
                <a:solidFill>
                  <a:schemeClr val="accent1"/>
                </a:solidFill>
              </a:defRPr>
            </a:lvl1pPr>
            <a:lvl2pPr marL="201168" indent="0">
              <a:buFont typeface="Arial" panose="020B0604020202020204" pitchFamily="34" charset="0"/>
              <a:buNone/>
              <a:defRPr/>
            </a:lvl2pPr>
            <a:lvl3pPr marL="384048" indent="0">
              <a:buFont typeface="Arial" panose="020B0604020202020204" pitchFamily="34" charset="0"/>
              <a:buNone/>
              <a:defRPr/>
            </a:lvl3pPr>
            <a:lvl4pPr marL="566928" indent="0">
              <a:buFont typeface="Arial" panose="020B0604020202020204" pitchFamily="34" charset="0"/>
              <a:buNone/>
              <a:defRPr/>
            </a:lvl4pPr>
            <a:lvl5pPr marL="749808" indent="0">
              <a:buFont typeface="Arial" panose="020B0604020202020204" pitchFamily="34" charset="0"/>
              <a:buNone/>
              <a:defRPr/>
            </a:lvl5pPr>
          </a:lstStyle>
          <a:p>
            <a:pPr lvl="0"/>
            <a:r>
              <a:rPr lang="fr-FR"/>
              <a:t>Cliquez pour modifier les styles du texte du masque</a:t>
            </a:r>
            <a:endParaRPr lang="en-US"/>
          </a:p>
        </p:txBody>
      </p:sp>
      <p:sp>
        <p:nvSpPr>
          <p:cNvPr id="19" name="Titre 18">
            <a:extLst>
              <a:ext uri="{FF2B5EF4-FFF2-40B4-BE49-F238E27FC236}">
                <a16:creationId xmlns:a16="http://schemas.microsoft.com/office/drawing/2014/main" id="{0FA90F69-2D53-C0D2-F197-B044C728DB4B}"/>
              </a:ext>
            </a:extLst>
          </p:cNvPr>
          <p:cNvSpPr>
            <a:spLocks noGrp="1"/>
          </p:cNvSpPr>
          <p:nvPr>
            <p:ph type="title"/>
          </p:nvPr>
        </p:nvSpPr>
        <p:spPr>
          <a:xfrm>
            <a:off x="1066800" y="2504361"/>
            <a:ext cx="10058400" cy="864497"/>
          </a:xfrm>
          <a:prstGeom prst="rect">
            <a:avLst/>
          </a:prstGeom>
        </p:spPr>
        <p:txBody>
          <a:bodyPr/>
          <a:lstStyle>
            <a:lvl1pPr algn="ctr">
              <a:defRPr b="1">
                <a:solidFill>
                  <a:schemeClr val="accent1"/>
                </a:solidFill>
              </a:defRPr>
            </a:lvl1pPr>
          </a:lstStyle>
          <a:p>
            <a:r>
              <a:rPr lang="fr-FR"/>
              <a:t>Modifiez le style du titre</a:t>
            </a:r>
          </a:p>
        </p:txBody>
      </p:sp>
    </p:spTree>
    <p:extLst>
      <p:ext uri="{BB962C8B-B14F-4D97-AF65-F5344CB8AC3E}">
        <p14:creationId xmlns:p14="http://schemas.microsoft.com/office/powerpoint/2010/main" val="3765783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pic>
        <p:nvPicPr>
          <p:cNvPr id="3" name="Image 2" descr="Une image contenant capture d’écran, Caractère coloré, motif, Symétrie&#10;&#10;Description générée automatiquement">
            <a:extLst>
              <a:ext uri="{FF2B5EF4-FFF2-40B4-BE49-F238E27FC236}">
                <a16:creationId xmlns:a16="http://schemas.microsoft.com/office/drawing/2014/main" id="{D20A4AAC-0B67-2F87-9ADC-FCA5DB73B8C1}"/>
              </a:ext>
            </a:extLst>
          </p:cNvPr>
          <p:cNvPicPr>
            <a:picLocks noChangeAspect="1"/>
          </p:cNvPicPr>
          <p:nvPr userDrawn="1"/>
        </p:nvPicPr>
        <p:blipFill>
          <a:blip r:embed="rId2">
            <a:alphaModFix amt="27000"/>
            <a:extLst>
              <a:ext uri="{28A0092B-C50C-407E-A947-70E740481C1C}">
                <a14:useLocalDpi xmlns:a14="http://schemas.microsoft.com/office/drawing/2010/main" val="0"/>
              </a:ext>
            </a:extLst>
          </a:blip>
          <a:stretch>
            <a:fillRect/>
          </a:stretch>
        </p:blipFill>
        <p:spPr>
          <a:xfrm rot="16200000">
            <a:off x="3180455" y="-7405796"/>
            <a:ext cx="5831090" cy="12573778"/>
          </a:xfrm>
          <a:prstGeom prst="rect">
            <a:avLst/>
          </a:prstGeom>
        </p:spPr>
      </p:pic>
      <p:sp>
        <p:nvSpPr>
          <p:cNvPr id="6" name="Slide Number Placeholder 5"/>
          <p:cNvSpPr>
            <a:spLocks noGrp="1"/>
          </p:cNvSpPr>
          <p:nvPr>
            <p:ph type="sldNum" sz="quarter" idx="12"/>
          </p:nvPr>
        </p:nvSpPr>
        <p:spPr/>
        <p:txBody>
          <a:bodyPr/>
          <a:lstStyle/>
          <a:p>
            <a:fld id="{568BF4E8-E8B5-4393-B026-D7450F8D326F}" type="slidenum">
              <a:rPr lang="en-GB" smtClean="0"/>
              <a:t>‹#›</a:t>
            </a:fld>
            <a:endParaRPr lang="en-GB"/>
          </a:p>
        </p:txBody>
      </p:sp>
      <p:pic>
        <p:nvPicPr>
          <p:cNvPr id="16" name="Image 15" descr="Une image contenant Graphique, capture d’écran, graphisme, Police&#10;&#10;Description générée automatiquement">
            <a:extLst>
              <a:ext uri="{FF2B5EF4-FFF2-40B4-BE49-F238E27FC236}">
                <a16:creationId xmlns:a16="http://schemas.microsoft.com/office/drawing/2014/main" id="{372E38D6-2238-3304-2E36-B29AA0A01C4B}"/>
              </a:ext>
            </a:extLst>
          </p:cNvPr>
          <p:cNvPicPr>
            <a:picLocks noChangeAspect="1"/>
          </p:cNvPicPr>
          <p:nvPr userDrawn="1"/>
        </p:nvPicPr>
        <p:blipFill>
          <a:blip r:embed="rId3">
            <a:extLst>
              <a:ext uri="{28A0092B-C50C-407E-A947-70E740481C1C}">
                <a14:useLocalDpi xmlns:a14="http://schemas.microsoft.com/office/drawing/2010/main" val="0"/>
              </a:ext>
            </a:extLst>
          </a:blip>
          <a:srcRect b="29712"/>
          <a:stretch/>
        </p:blipFill>
        <p:spPr>
          <a:xfrm>
            <a:off x="2253963" y="-857688"/>
            <a:ext cx="7051040" cy="2477997"/>
          </a:xfrm>
          <a:prstGeom prst="rect">
            <a:avLst/>
          </a:prstGeom>
        </p:spPr>
      </p:pic>
      <p:sp>
        <p:nvSpPr>
          <p:cNvPr id="5" name="Subtitle 2">
            <a:extLst>
              <a:ext uri="{FF2B5EF4-FFF2-40B4-BE49-F238E27FC236}">
                <a16:creationId xmlns:a16="http://schemas.microsoft.com/office/drawing/2014/main" id="{BC24233B-116F-9063-E017-DCA332988A90}"/>
              </a:ext>
            </a:extLst>
          </p:cNvPr>
          <p:cNvSpPr>
            <a:spLocks noGrp="1"/>
          </p:cNvSpPr>
          <p:nvPr>
            <p:ph type="subTitle" idx="1"/>
          </p:nvPr>
        </p:nvSpPr>
        <p:spPr>
          <a:xfrm>
            <a:off x="1097280" y="3696592"/>
            <a:ext cx="10058400" cy="1143000"/>
          </a:xfrm>
          <a:prstGeom prst="rect">
            <a:avLst/>
          </a:prstGeom>
        </p:spPr>
        <p:txBody>
          <a:bodyPr lIns="91440" rIns="91440">
            <a:normAutofit/>
          </a:bodyPr>
          <a:lstStyle>
            <a:lvl1pPr marL="0" indent="0" algn="ctr">
              <a:buNone/>
              <a:defRPr sz="2400" cap="none" spc="0" baseline="0">
                <a:solidFill>
                  <a:schemeClr val="accent3"/>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a:p>
        </p:txBody>
      </p:sp>
      <p:sp>
        <p:nvSpPr>
          <p:cNvPr id="7" name="Content Placeholder 2">
            <a:extLst>
              <a:ext uri="{FF2B5EF4-FFF2-40B4-BE49-F238E27FC236}">
                <a16:creationId xmlns:a16="http://schemas.microsoft.com/office/drawing/2014/main" id="{85CB635E-5B75-AA6D-E221-AEDA30A0EF7A}"/>
              </a:ext>
            </a:extLst>
          </p:cNvPr>
          <p:cNvSpPr>
            <a:spLocks noGrp="1"/>
          </p:cNvSpPr>
          <p:nvPr>
            <p:ph sz="half" idx="13"/>
          </p:nvPr>
        </p:nvSpPr>
        <p:spPr>
          <a:xfrm>
            <a:off x="1097280" y="5167326"/>
            <a:ext cx="3666235" cy="442607"/>
          </a:xfrm>
          <a:prstGeom prst="rect">
            <a:avLst/>
          </a:prstGeom>
        </p:spPr>
        <p:txBody>
          <a:bodyPr/>
          <a:lstStyle>
            <a:lvl1pPr marL="0" indent="0">
              <a:buFont typeface="Arial" panose="020B0604020202020204" pitchFamily="34" charset="0"/>
              <a:buNone/>
              <a:defRPr sz="1200">
                <a:solidFill>
                  <a:schemeClr val="accent1"/>
                </a:solidFill>
              </a:defRPr>
            </a:lvl1pPr>
            <a:lvl2pPr marL="201168" indent="0">
              <a:buFont typeface="Arial" panose="020B0604020202020204" pitchFamily="34" charset="0"/>
              <a:buNone/>
              <a:defRPr/>
            </a:lvl2pPr>
            <a:lvl3pPr marL="384048" indent="0">
              <a:buFont typeface="Arial" panose="020B0604020202020204" pitchFamily="34" charset="0"/>
              <a:buNone/>
              <a:defRPr/>
            </a:lvl3pPr>
            <a:lvl4pPr marL="566928" indent="0">
              <a:buFont typeface="Arial" panose="020B0604020202020204" pitchFamily="34" charset="0"/>
              <a:buNone/>
              <a:defRPr/>
            </a:lvl4pPr>
            <a:lvl5pPr marL="749808" indent="0">
              <a:buFont typeface="Arial" panose="020B0604020202020204" pitchFamily="34" charset="0"/>
              <a:buNone/>
              <a:defRPr/>
            </a:lvl5pPr>
          </a:lstStyle>
          <a:p>
            <a:pPr lvl="0"/>
            <a:r>
              <a:rPr lang="fr-FR"/>
              <a:t>Cliquez pour modifier les styles du texte du masque</a:t>
            </a:r>
            <a:endParaRPr lang="en-US"/>
          </a:p>
        </p:txBody>
      </p:sp>
      <p:sp>
        <p:nvSpPr>
          <p:cNvPr id="8" name="Content Placeholder 2">
            <a:extLst>
              <a:ext uri="{FF2B5EF4-FFF2-40B4-BE49-F238E27FC236}">
                <a16:creationId xmlns:a16="http://schemas.microsoft.com/office/drawing/2014/main" id="{B7DE4610-EF4E-0676-D808-B8EAEA38CFF0}"/>
              </a:ext>
            </a:extLst>
          </p:cNvPr>
          <p:cNvSpPr>
            <a:spLocks noGrp="1"/>
          </p:cNvSpPr>
          <p:nvPr>
            <p:ph sz="half" idx="14"/>
          </p:nvPr>
        </p:nvSpPr>
        <p:spPr>
          <a:xfrm>
            <a:off x="7489445" y="5167325"/>
            <a:ext cx="3666235" cy="442607"/>
          </a:xfrm>
          <a:prstGeom prst="rect">
            <a:avLst/>
          </a:prstGeom>
        </p:spPr>
        <p:txBody>
          <a:bodyPr/>
          <a:lstStyle>
            <a:lvl1pPr marL="0" indent="0" algn="r">
              <a:buFont typeface="Arial" panose="020B0604020202020204" pitchFamily="34" charset="0"/>
              <a:buNone/>
              <a:defRPr sz="1200">
                <a:solidFill>
                  <a:schemeClr val="accent1"/>
                </a:solidFill>
              </a:defRPr>
            </a:lvl1pPr>
            <a:lvl2pPr marL="201168" indent="0">
              <a:buFont typeface="Arial" panose="020B0604020202020204" pitchFamily="34" charset="0"/>
              <a:buNone/>
              <a:defRPr/>
            </a:lvl2pPr>
            <a:lvl3pPr marL="384048" indent="0">
              <a:buFont typeface="Arial" panose="020B0604020202020204" pitchFamily="34" charset="0"/>
              <a:buNone/>
              <a:defRPr/>
            </a:lvl3pPr>
            <a:lvl4pPr marL="566928" indent="0">
              <a:buFont typeface="Arial" panose="020B0604020202020204" pitchFamily="34" charset="0"/>
              <a:buNone/>
              <a:defRPr/>
            </a:lvl4pPr>
            <a:lvl5pPr marL="749808" indent="0">
              <a:buFont typeface="Arial" panose="020B0604020202020204" pitchFamily="34" charset="0"/>
              <a:buNone/>
              <a:defRPr/>
            </a:lvl5pPr>
          </a:lstStyle>
          <a:p>
            <a:pPr lvl="0"/>
            <a:r>
              <a:rPr lang="fr-FR"/>
              <a:t>Cliquez pour modifier les styles du texte du masque</a:t>
            </a:r>
            <a:endParaRPr lang="en-US"/>
          </a:p>
        </p:txBody>
      </p:sp>
      <p:sp>
        <p:nvSpPr>
          <p:cNvPr id="13" name="Titre 18">
            <a:extLst>
              <a:ext uri="{FF2B5EF4-FFF2-40B4-BE49-F238E27FC236}">
                <a16:creationId xmlns:a16="http://schemas.microsoft.com/office/drawing/2014/main" id="{B4E94570-2755-A8E6-08CA-895F16F43887}"/>
              </a:ext>
            </a:extLst>
          </p:cNvPr>
          <p:cNvSpPr>
            <a:spLocks noGrp="1"/>
          </p:cNvSpPr>
          <p:nvPr>
            <p:ph type="title"/>
          </p:nvPr>
        </p:nvSpPr>
        <p:spPr>
          <a:xfrm>
            <a:off x="1066800" y="2504361"/>
            <a:ext cx="10058400" cy="864497"/>
          </a:xfrm>
          <a:prstGeom prst="rect">
            <a:avLst/>
          </a:prstGeom>
        </p:spPr>
        <p:txBody>
          <a:bodyPr/>
          <a:lstStyle>
            <a:lvl1pPr algn="ctr">
              <a:defRPr b="1">
                <a:solidFill>
                  <a:schemeClr val="accent1"/>
                </a:solidFill>
              </a:defRPr>
            </a:lvl1pPr>
          </a:lstStyle>
          <a:p>
            <a:r>
              <a:rPr lang="fr-FR"/>
              <a:t>Modifiez le style du titre</a:t>
            </a:r>
          </a:p>
        </p:txBody>
      </p:sp>
    </p:spTree>
    <p:extLst>
      <p:ext uri="{BB962C8B-B14F-4D97-AF65-F5344CB8AC3E}">
        <p14:creationId xmlns:p14="http://schemas.microsoft.com/office/powerpoint/2010/main" val="2040636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758952"/>
            <a:ext cx="10058400" cy="3566160"/>
          </a:xfrm>
          <a:prstGeom prst="rect">
            <a:avLst/>
          </a:prstGeom>
        </p:spPr>
        <p:txBody>
          <a:bodyPr anchor="b">
            <a:normAutofit/>
          </a:bodyPr>
          <a:lstStyle>
            <a:lvl1pPr algn="l">
              <a:lnSpc>
                <a:spcPct val="85000"/>
              </a:lnSpc>
              <a:defRPr sz="4800" b="1" spc="-50" baseline="0">
                <a:solidFill>
                  <a:schemeClr val="accent1"/>
                </a:solidFill>
              </a:defRPr>
            </a:lvl1pPr>
          </a:lstStyle>
          <a:p>
            <a:r>
              <a:rPr lang="fr-FR"/>
              <a:t>Modifiez le style du titre</a:t>
            </a:r>
            <a:endParaRPr lang="en-US"/>
          </a:p>
        </p:txBody>
      </p:sp>
      <p:sp>
        <p:nvSpPr>
          <p:cNvPr id="3" name="Subtitle 2"/>
          <p:cNvSpPr>
            <a:spLocks noGrp="1"/>
          </p:cNvSpPr>
          <p:nvPr>
            <p:ph type="subTitle" idx="1"/>
          </p:nvPr>
        </p:nvSpPr>
        <p:spPr>
          <a:xfrm>
            <a:off x="1100051" y="4455620"/>
            <a:ext cx="10058400" cy="1143000"/>
          </a:xfrm>
          <a:prstGeom prst="rect">
            <a:avLst/>
          </a:prstGeom>
        </p:spPr>
        <p:txBody>
          <a:bodyPr lIns="91440" rIns="91440">
            <a:normAutofit/>
          </a:bodyPr>
          <a:lstStyle>
            <a:lvl1pPr marL="0" indent="0" algn="l">
              <a:buNone/>
              <a:defRPr sz="2400" cap="none" spc="0" baseline="0">
                <a:solidFill>
                  <a:schemeClr val="accent3"/>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a:p>
        </p:txBody>
      </p:sp>
      <p:sp>
        <p:nvSpPr>
          <p:cNvPr id="6" name="Slide Number Placeholder 5"/>
          <p:cNvSpPr>
            <a:spLocks noGrp="1"/>
          </p:cNvSpPr>
          <p:nvPr>
            <p:ph type="sldNum" sz="quarter" idx="12"/>
          </p:nvPr>
        </p:nvSpPr>
        <p:spPr>
          <a:xfrm>
            <a:off x="10879975" y="6492875"/>
            <a:ext cx="1312025" cy="365125"/>
          </a:xfrm>
        </p:spPr>
        <p:txBody>
          <a:bodyPr/>
          <a:lstStyle/>
          <a:p>
            <a:fld id="{568BF4E8-E8B5-4393-B026-D7450F8D326F}"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Image 9" descr="Une image contenant capture d’écran, Caractère coloré, Graphique, art&#10;&#10;Description générée automatiquement">
            <a:extLst>
              <a:ext uri="{FF2B5EF4-FFF2-40B4-BE49-F238E27FC236}">
                <a16:creationId xmlns:a16="http://schemas.microsoft.com/office/drawing/2014/main" id="{1FE1AA84-5D08-1846-FEB8-FDB25F0FD1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66774" y="-47488"/>
            <a:ext cx="825226" cy="825226"/>
          </a:xfrm>
          <a:prstGeom prst="rect">
            <a:avLst/>
          </a:prstGeom>
        </p:spPr>
      </p:pic>
    </p:spTree>
    <p:extLst>
      <p:ext uri="{BB962C8B-B14F-4D97-AF65-F5344CB8AC3E}">
        <p14:creationId xmlns:p14="http://schemas.microsoft.com/office/powerpoint/2010/main" val="3010828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Slide_08">
    <p:spTree>
      <p:nvGrpSpPr>
        <p:cNvPr id="1" name=""/>
        <p:cNvGrpSpPr/>
        <p:nvPr/>
      </p:nvGrpSpPr>
      <p:grpSpPr>
        <a:xfrm>
          <a:off x="0" y="0"/>
          <a:ext cx="0" cy="0"/>
          <a:chOff x="0" y="0"/>
          <a:chExt cx="0" cy="0"/>
        </a:xfrm>
      </p:grpSpPr>
      <p:sp>
        <p:nvSpPr>
          <p:cNvPr id="6" name="Espace réservé du texte 3">
            <a:extLst>
              <a:ext uri="{FF2B5EF4-FFF2-40B4-BE49-F238E27FC236}">
                <a16:creationId xmlns:a16="http://schemas.microsoft.com/office/drawing/2014/main" id="{8C1B73B3-524B-0EF2-2EA3-DAB26F086534}"/>
              </a:ext>
            </a:extLst>
          </p:cNvPr>
          <p:cNvSpPr>
            <a:spLocks noGrp="1"/>
          </p:cNvSpPr>
          <p:nvPr>
            <p:ph type="body" sz="half" idx="10"/>
          </p:nvPr>
        </p:nvSpPr>
        <p:spPr>
          <a:xfrm>
            <a:off x="838200" y="1888067"/>
            <a:ext cx="10515600" cy="375378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noProof="0"/>
          </a:p>
        </p:txBody>
      </p:sp>
      <p:sp>
        <p:nvSpPr>
          <p:cNvPr id="13" name="Titre 1">
            <a:extLst>
              <a:ext uri="{FF2B5EF4-FFF2-40B4-BE49-F238E27FC236}">
                <a16:creationId xmlns:a16="http://schemas.microsoft.com/office/drawing/2014/main" id="{1AED150D-002D-F91B-88D2-A7AEAE1841D5}"/>
              </a:ext>
            </a:extLst>
          </p:cNvPr>
          <p:cNvSpPr>
            <a:spLocks noGrp="1"/>
          </p:cNvSpPr>
          <p:nvPr>
            <p:ph type="title" hasCustomPrompt="1"/>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a:lstStyle>
          <a:p>
            <a:r>
              <a:rPr lang="fr-FR"/>
              <a:t>Modifiez le style du titre</a:t>
            </a:r>
            <a:endParaRPr lang="en-GB" noProof="0"/>
          </a:p>
        </p:txBody>
      </p:sp>
      <p:pic>
        <p:nvPicPr>
          <p:cNvPr id="8" name="Image 7" descr="Une image contenant capture d’écran, Caractère coloré, Graphique, art&#10;&#10;Description générée automatiquement">
            <a:extLst>
              <a:ext uri="{FF2B5EF4-FFF2-40B4-BE49-F238E27FC236}">
                <a16:creationId xmlns:a16="http://schemas.microsoft.com/office/drawing/2014/main" id="{32FA0CC5-528A-25A9-EC41-B61C33AB17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66774" y="-47488"/>
            <a:ext cx="825226" cy="825226"/>
          </a:xfrm>
          <a:prstGeom prst="rect">
            <a:avLst/>
          </a:prstGeom>
        </p:spPr>
      </p:pic>
    </p:spTree>
    <p:extLst>
      <p:ext uri="{BB962C8B-B14F-4D97-AF65-F5344CB8AC3E}">
        <p14:creationId xmlns:p14="http://schemas.microsoft.com/office/powerpoint/2010/main" val="3469335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4"/>
            <a:ext cx="10058400" cy="1025730"/>
          </a:xfrm>
          <a:prstGeom prst="rect">
            <a:avLst/>
          </a:prstGeom>
        </p:spPr>
        <p:txBody>
          <a:bodyPr/>
          <a:lstStyle>
            <a:lvl1pPr>
              <a:defRPr sz="3600" b="1">
                <a:solidFill>
                  <a:schemeClr val="accent1"/>
                </a:solidFill>
              </a:defRPr>
            </a:lvl1pPr>
          </a:lstStyle>
          <a:p>
            <a:r>
              <a:rPr lang="fr-FR"/>
              <a:t>Modifiez le style du titre</a:t>
            </a:r>
            <a:endParaRPr lang="en-US"/>
          </a:p>
        </p:txBody>
      </p:sp>
      <p:sp>
        <p:nvSpPr>
          <p:cNvPr id="3" name="Content Placeholder 2"/>
          <p:cNvSpPr>
            <a:spLocks noGrp="1"/>
          </p:cNvSpPr>
          <p:nvPr>
            <p:ph sz="half" idx="1"/>
          </p:nvPr>
        </p:nvSpPr>
        <p:spPr>
          <a:xfrm>
            <a:off x="1097280" y="1480609"/>
            <a:ext cx="4937760" cy="4023360"/>
          </a:xfrm>
          <a:prstGeom prst="rect">
            <a:avLst/>
          </a:prstGeom>
        </p:spPr>
        <p:txBody>
          <a:bodyPr/>
          <a:lstStyle>
            <a:lvl1pPr marL="342900" indent="-342900">
              <a:buFont typeface="Arial" panose="020B0604020202020204" pitchFamily="34" charset="0"/>
              <a:buChar char="•"/>
              <a:defRPr/>
            </a:lvl1pPr>
            <a:lvl2pPr marL="384048" indent="-182880">
              <a:buFont typeface="Arial" panose="020B0604020202020204" pitchFamily="34" charset="0"/>
              <a:buChar char="•"/>
              <a:defRPr/>
            </a:lvl2pPr>
            <a:lvl3pPr marL="566928" indent="-182880">
              <a:buFont typeface="Arial" panose="020B0604020202020204" pitchFamily="34" charset="0"/>
              <a:buChar char="•"/>
              <a:defRPr/>
            </a:lvl3pPr>
            <a:lvl4pPr marL="749808" indent="-182880">
              <a:buFont typeface="Arial" panose="020B0604020202020204" pitchFamily="34" charset="0"/>
              <a:buChar char="•"/>
              <a:defRPr/>
            </a:lvl4pPr>
            <a:lvl5pPr marL="932688" indent="-182880">
              <a:buFont typeface="Arial" panose="020B0604020202020204" pitchFamily="34" charset="0"/>
              <a:buChar cha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6217921" y="1480610"/>
            <a:ext cx="4937760" cy="4023360"/>
          </a:xfrm>
          <a:prstGeom prst="rect">
            <a:avLst/>
          </a:prstGeom>
        </p:spPr>
        <p:txBody>
          <a:bodyPr/>
          <a:lstStyle>
            <a:lvl1pPr marL="342900" indent="-342900">
              <a:buFont typeface="Arial" panose="020B0604020202020204" pitchFamily="34" charset="0"/>
              <a:buChar char="•"/>
              <a:defRPr/>
            </a:lvl1pPr>
            <a:lvl2pPr marL="486918" indent="-285750">
              <a:buFont typeface="Arial" panose="020B0604020202020204" pitchFamily="34" charset="0"/>
              <a:buChar char="•"/>
              <a:defRPr/>
            </a:lvl2pPr>
            <a:lvl3pPr marL="669798" indent="-285750">
              <a:buFont typeface="Arial" panose="020B0604020202020204" pitchFamily="34" charset="0"/>
              <a:buChar char="•"/>
              <a:defRPr/>
            </a:lvl3pPr>
            <a:lvl4pPr marL="852678" indent="-285750">
              <a:buFont typeface="Arial" panose="020B0604020202020204" pitchFamily="34" charset="0"/>
              <a:buChar char="•"/>
              <a:defRPr/>
            </a:lvl4pPr>
            <a:lvl5pPr marL="1035558" indent="-285750">
              <a:buFont typeface="Arial" panose="020B0604020202020204" pitchFamily="34" charset="0"/>
              <a:buChar cha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Slide Number Placeholder 6"/>
          <p:cNvSpPr>
            <a:spLocks noGrp="1"/>
          </p:cNvSpPr>
          <p:nvPr>
            <p:ph type="sldNum" sz="quarter" idx="12"/>
          </p:nvPr>
        </p:nvSpPr>
        <p:spPr>
          <a:xfrm>
            <a:off x="10879975" y="6492875"/>
            <a:ext cx="1312025" cy="365125"/>
          </a:xfrm>
        </p:spPr>
        <p:txBody>
          <a:bodyPr/>
          <a:lstStyle/>
          <a:p>
            <a:fld id="{568BF4E8-E8B5-4393-B026-D7450F8D326F}" type="slidenum">
              <a:rPr lang="en-GB" smtClean="0"/>
              <a:t>‹#›</a:t>
            </a:fld>
            <a:endParaRPr lang="en-GB"/>
          </a:p>
        </p:txBody>
      </p:sp>
      <p:pic>
        <p:nvPicPr>
          <p:cNvPr id="2" name="Image 1" descr="Une image contenant capture d’écran, Caractère coloré, Graphique, art&#10;&#10;Description générée automatiquement">
            <a:extLst>
              <a:ext uri="{FF2B5EF4-FFF2-40B4-BE49-F238E27FC236}">
                <a16:creationId xmlns:a16="http://schemas.microsoft.com/office/drawing/2014/main" id="{69892DAD-1AC1-1443-9C72-B1206F6E868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66774" y="-47488"/>
            <a:ext cx="825226" cy="825226"/>
          </a:xfrm>
          <a:prstGeom prst="rect">
            <a:avLst/>
          </a:prstGeom>
        </p:spPr>
      </p:pic>
    </p:spTree>
    <p:extLst>
      <p:ext uri="{BB962C8B-B14F-4D97-AF65-F5344CB8AC3E}">
        <p14:creationId xmlns:p14="http://schemas.microsoft.com/office/powerpoint/2010/main" val="3709042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8" name="Rectangle 7"/>
          <p:cNvSpPr/>
          <p:nvPr userDrawn="1"/>
        </p:nvSpPr>
        <p:spPr>
          <a:xfrm>
            <a:off x="16" y="1"/>
            <a:ext cx="4050791" cy="5867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9" name="Rectangle 8"/>
          <p:cNvSpPr/>
          <p:nvPr/>
        </p:nvSpPr>
        <p:spPr>
          <a:xfrm>
            <a:off x="4040071" y="0"/>
            <a:ext cx="159396" cy="597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a:prstGeom prst="rect">
            <a:avLst/>
          </a:prstGeom>
        </p:spPr>
        <p:txBody>
          <a:bodyPr anchor="b">
            <a:normAutofit/>
          </a:bodyPr>
          <a:lstStyle>
            <a:lvl1pPr>
              <a:defRPr sz="3600" b="1">
                <a:solidFill>
                  <a:srgbClr val="FFFFFF"/>
                </a:solidFill>
              </a:defRPr>
            </a:lvl1pPr>
          </a:lstStyle>
          <a:p>
            <a:r>
              <a:rPr lang="fr-FR"/>
              <a:t>Modifiez le style du titre</a:t>
            </a:r>
            <a:endParaRPr lang="en-US"/>
          </a:p>
        </p:txBody>
      </p:sp>
      <p:sp>
        <p:nvSpPr>
          <p:cNvPr id="3" name="Content Placeholder 2"/>
          <p:cNvSpPr>
            <a:spLocks noGrp="1"/>
          </p:cNvSpPr>
          <p:nvPr>
            <p:ph idx="1"/>
          </p:nvPr>
        </p:nvSpPr>
        <p:spPr>
          <a:xfrm>
            <a:off x="4800600" y="731520"/>
            <a:ext cx="6492240" cy="4837176"/>
          </a:xfrm>
          <a:prstGeom prst="rect">
            <a:avLst/>
          </a:prstGeom>
        </p:spPr>
        <p:txBody>
          <a:bodyPr/>
          <a:lstStyle>
            <a:lvl1pPr marL="342900" indent="-342900">
              <a:buFont typeface="Arial" panose="020B0604020202020204" pitchFamily="34" charset="0"/>
              <a:buChar char="•"/>
              <a:defRPr/>
            </a:lvl1pPr>
            <a:lvl2pPr marL="384048" indent="-182880">
              <a:buFont typeface="Arial" panose="020B0604020202020204" pitchFamily="34" charset="0"/>
              <a:buChar char="•"/>
              <a:defRPr/>
            </a:lvl2pPr>
            <a:lvl3pPr marL="566928" indent="-182880">
              <a:buFont typeface="Arial" panose="020B0604020202020204" pitchFamily="34" charset="0"/>
              <a:buChar char="•"/>
              <a:defRPr/>
            </a:lvl3pPr>
            <a:lvl4pPr marL="749808" indent="-182880">
              <a:buFont typeface="Arial" panose="020B0604020202020204" pitchFamily="34" charset="0"/>
              <a:buChar char="•"/>
              <a:defRPr/>
            </a:lvl4pPr>
            <a:lvl5pPr marL="932688" indent="-182880">
              <a:buFont typeface="Arial" panose="020B0604020202020204" pitchFamily="34" charset="0"/>
              <a:buChar cha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457200" y="2926080"/>
            <a:ext cx="3200400" cy="2642616"/>
          </a:xfrm>
          <a:prstGeom prst="rect">
            <a:avLst/>
          </a:prstGeo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68BF4E8-E8B5-4393-B026-D7450F8D326F}" type="slidenum">
              <a:rPr lang="en-GB" smtClean="0"/>
              <a:pPr/>
              <a:t>‹#›</a:t>
            </a:fld>
            <a:endParaRPr lang="en-GB"/>
          </a:p>
        </p:txBody>
      </p:sp>
      <p:pic>
        <p:nvPicPr>
          <p:cNvPr id="10" name="Image 9" descr="Une image contenant capture d’écran, Caractère coloré, Graphique, art&#10;&#10;Description générée automatiquement">
            <a:extLst>
              <a:ext uri="{FF2B5EF4-FFF2-40B4-BE49-F238E27FC236}">
                <a16:creationId xmlns:a16="http://schemas.microsoft.com/office/drawing/2014/main" id="{84B96E78-0705-65DE-696F-3C372FCF604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66774" y="-47488"/>
            <a:ext cx="825226" cy="825226"/>
          </a:xfrm>
          <a:prstGeom prst="rect">
            <a:avLst/>
          </a:prstGeom>
        </p:spPr>
      </p:pic>
    </p:spTree>
    <p:extLst>
      <p:ext uri="{BB962C8B-B14F-4D97-AF65-F5344CB8AC3E}">
        <p14:creationId xmlns:p14="http://schemas.microsoft.com/office/powerpoint/2010/main" val="1135210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1_Contenu avec légende">
    <p:spTree>
      <p:nvGrpSpPr>
        <p:cNvPr id="1" name=""/>
        <p:cNvGrpSpPr/>
        <p:nvPr/>
      </p:nvGrpSpPr>
      <p:grpSpPr>
        <a:xfrm>
          <a:off x="0" y="0"/>
          <a:ext cx="0" cy="0"/>
          <a:chOff x="0" y="0"/>
          <a:chExt cx="0" cy="0"/>
        </a:xfrm>
      </p:grpSpPr>
      <p:pic>
        <p:nvPicPr>
          <p:cNvPr id="11" name="Image 10" descr="Une image contenant capture d’écran, Caractère coloré, motif, Symétrie&#10;&#10;Description générée automatiquement">
            <a:extLst>
              <a:ext uri="{FF2B5EF4-FFF2-40B4-BE49-F238E27FC236}">
                <a16:creationId xmlns:a16="http://schemas.microsoft.com/office/drawing/2014/main" id="{F0A3C10C-0077-4C05-2F11-68083707E03F}"/>
              </a:ext>
            </a:extLst>
          </p:cNvPr>
          <p:cNvPicPr>
            <a:picLocks noChangeAspect="1"/>
          </p:cNvPicPr>
          <p:nvPr userDrawn="1"/>
        </p:nvPicPr>
        <p:blipFill>
          <a:blip r:embed="rId2">
            <a:alphaModFix amt="33000"/>
            <a:extLst>
              <a:ext uri="{28A0092B-C50C-407E-A947-70E740481C1C}">
                <a14:useLocalDpi xmlns:a14="http://schemas.microsoft.com/office/drawing/2010/main" val="0"/>
              </a:ext>
            </a:extLst>
          </a:blip>
          <a:stretch>
            <a:fillRect/>
          </a:stretch>
        </p:blipFill>
        <p:spPr>
          <a:xfrm>
            <a:off x="35081" y="-68580"/>
            <a:ext cx="4004989" cy="6132932"/>
          </a:xfrm>
          <a:prstGeom prst="rect">
            <a:avLst/>
          </a:prstGeom>
        </p:spPr>
      </p:pic>
      <p:sp>
        <p:nvSpPr>
          <p:cNvPr id="9" name="Rectangle 8"/>
          <p:cNvSpPr/>
          <p:nvPr/>
        </p:nvSpPr>
        <p:spPr>
          <a:xfrm>
            <a:off x="4040070" y="0"/>
            <a:ext cx="150929" cy="597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a:prstGeom prst="rect">
            <a:avLst/>
          </a:prstGeom>
        </p:spPr>
        <p:txBody>
          <a:bodyPr anchor="b">
            <a:normAutofit/>
          </a:bodyPr>
          <a:lstStyle>
            <a:lvl1pPr>
              <a:defRPr sz="3600" b="1">
                <a:solidFill>
                  <a:schemeClr val="accent1"/>
                </a:solidFill>
              </a:defRPr>
            </a:lvl1pPr>
          </a:lstStyle>
          <a:p>
            <a:r>
              <a:rPr lang="fr-FR"/>
              <a:t>Modifiez le style du titre</a:t>
            </a:r>
            <a:endParaRPr lang="en-US"/>
          </a:p>
        </p:txBody>
      </p:sp>
      <p:sp>
        <p:nvSpPr>
          <p:cNvPr id="3" name="Content Placeholder 2"/>
          <p:cNvSpPr>
            <a:spLocks noGrp="1"/>
          </p:cNvSpPr>
          <p:nvPr>
            <p:ph idx="1"/>
          </p:nvPr>
        </p:nvSpPr>
        <p:spPr>
          <a:xfrm>
            <a:off x="4800600" y="731520"/>
            <a:ext cx="6492240" cy="4661747"/>
          </a:xfrm>
          <a:prstGeom prst="rect">
            <a:avLst/>
          </a:prstGeom>
        </p:spPr>
        <p:txBody>
          <a:bodyPr/>
          <a:lstStyle>
            <a:lvl1pPr marL="342900" indent="-342900">
              <a:buFont typeface="Arial" panose="020B0604020202020204" pitchFamily="34" charset="0"/>
              <a:buChar char="•"/>
              <a:defRPr/>
            </a:lvl1pPr>
            <a:lvl2pPr marL="384048" indent="-182880">
              <a:buFont typeface="Arial" panose="020B0604020202020204" pitchFamily="34" charset="0"/>
              <a:buChar char="•"/>
              <a:defRPr/>
            </a:lvl2pPr>
            <a:lvl3pPr marL="566928" indent="-182880">
              <a:buFont typeface="Arial" panose="020B0604020202020204" pitchFamily="34" charset="0"/>
              <a:buChar char="•"/>
              <a:defRPr/>
            </a:lvl3pPr>
            <a:lvl4pPr marL="749808" indent="-182880">
              <a:buFont typeface="Arial" panose="020B0604020202020204" pitchFamily="34" charset="0"/>
              <a:buChar char="•"/>
              <a:defRPr/>
            </a:lvl4pPr>
            <a:lvl5pPr marL="932688" indent="-182880">
              <a:buFont typeface="Arial" panose="020B0604020202020204" pitchFamily="34" charset="0"/>
              <a:buChar cha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457200" y="2926080"/>
            <a:ext cx="3200400" cy="2467187"/>
          </a:xfrm>
          <a:prstGeom prst="rect">
            <a:avLst/>
          </a:prstGeom>
        </p:spPr>
        <p:txBody>
          <a:bodyPr lIns="91440" rIns="91440">
            <a:normAutofit/>
          </a:bodyPr>
          <a:lstStyle>
            <a:lvl1pPr marL="0" indent="0">
              <a:buNone/>
              <a:defRPr sz="15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6" name="Footer Placeholder 5"/>
          <p:cNvSpPr>
            <a:spLocks noGrp="1"/>
          </p:cNvSpPr>
          <p:nvPr>
            <p:ph type="ftr" sz="quarter" idx="11"/>
          </p:nvPr>
        </p:nvSpPr>
        <p:spPr>
          <a:xfrm>
            <a:off x="4800600" y="6459785"/>
            <a:ext cx="4648200" cy="365125"/>
          </a:xfrm>
          <a:prstGeom prst="rect">
            <a:avLst/>
          </a:prstGeom>
        </p:spPr>
        <p:txBody>
          <a:bodyPr/>
          <a:lstStyle>
            <a:lvl1pPr algn="l">
              <a:defRPr>
                <a:solidFill>
                  <a:srgbClr val="FFFFFF"/>
                </a:solidFill>
              </a:defRPr>
            </a:lvl1pPr>
          </a:lstStyle>
          <a:p>
            <a:endParaRPr lang="en-GB"/>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68BF4E8-E8B5-4393-B026-D7450F8D326F}" type="slidenum">
              <a:rPr lang="en-GB" smtClean="0"/>
              <a:pPr/>
              <a:t>‹#›</a:t>
            </a:fld>
            <a:endParaRPr lang="en-GB"/>
          </a:p>
        </p:txBody>
      </p:sp>
      <p:pic>
        <p:nvPicPr>
          <p:cNvPr id="12" name="Image 11" descr="Une image contenant capture d’écran, Caractère coloré, Graphique, art&#10;&#10;Description générée automatiquement">
            <a:extLst>
              <a:ext uri="{FF2B5EF4-FFF2-40B4-BE49-F238E27FC236}">
                <a16:creationId xmlns:a16="http://schemas.microsoft.com/office/drawing/2014/main" id="{1B862C60-4C57-EEF8-45C4-F6985657D39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366774" y="-47488"/>
            <a:ext cx="825226" cy="825226"/>
          </a:xfrm>
          <a:prstGeom prst="rect">
            <a:avLst/>
          </a:prstGeom>
        </p:spPr>
      </p:pic>
    </p:spTree>
    <p:extLst>
      <p:ext uri="{BB962C8B-B14F-4D97-AF65-F5344CB8AC3E}">
        <p14:creationId xmlns:p14="http://schemas.microsoft.com/office/powerpoint/2010/main" val="1180308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7" name="Rectangle 6"/>
          <p:cNvSpPr/>
          <p:nvPr/>
        </p:nvSpPr>
        <p:spPr>
          <a:xfrm>
            <a:off x="0" y="5976982"/>
            <a:ext cx="12192000" cy="8810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9" name="Rectangle 8"/>
          <p:cNvSpPr/>
          <p:nvPr/>
        </p:nvSpPr>
        <p:spPr>
          <a:xfrm>
            <a:off x="0" y="5869094"/>
            <a:ext cx="12192001" cy="1362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p:cNvSpPr>
            <a:spLocks noGrp="1"/>
          </p:cNvSpPr>
          <p:nvPr>
            <p:ph type="sldNum" sz="quarter" idx="4"/>
          </p:nvPr>
        </p:nvSpPr>
        <p:spPr>
          <a:xfrm>
            <a:off x="11744960" y="6492875"/>
            <a:ext cx="447040" cy="365125"/>
          </a:xfrm>
          <a:prstGeom prst="rect">
            <a:avLst/>
          </a:prstGeom>
        </p:spPr>
        <p:txBody>
          <a:bodyPr vert="horz" lIns="91440" tIns="45720" rIns="91440" bIns="45720" rtlCol="0" anchor="ctr"/>
          <a:lstStyle>
            <a:lvl1pPr algn="r">
              <a:defRPr sz="1050">
                <a:solidFill>
                  <a:srgbClr val="FFFFFF"/>
                </a:solidFill>
              </a:defRPr>
            </a:lvl1pPr>
          </a:lstStyle>
          <a:p>
            <a:fld id="{568BF4E8-E8B5-4393-B026-D7450F8D326F}" type="slidenum">
              <a:rPr lang="en-GB" smtClean="0"/>
              <a:t>‹#›</a:t>
            </a:fld>
            <a:endParaRPr lang="en-GB"/>
          </a:p>
        </p:txBody>
      </p:sp>
      <p:pic>
        <p:nvPicPr>
          <p:cNvPr id="2" name="Image 1" descr="Une image contenant texte, Police, capture d’écran, Graphique&#10;&#10;Description générée automatiquement">
            <a:extLst>
              <a:ext uri="{FF2B5EF4-FFF2-40B4-BE49-F238E27FC236}">
                <a16:creationId xmlns:a16="http://schemas.microsoft.com/office/drawing/2014/main" id="{B5401F0E-5362-F921-19FE-A794A7FE1BE7}"/>
              </a:ext>
            </a:extLst>
          </p:cNvPr>
          <p:cNvPicPr>
            <a:picLocks noChangeAspect="1"/>
          </p:cNvPicPr>
          <p:nvPr userDrawn="1"/>
        </p:nvPicPr>
        <p:blipFill>
          <a:blip r:embed="rId12"/>
          <a:stretch>
            <a:fillRect/>
          </a:stretch>
        </p:blipFill>
        <p:spPr>
          <a:xfrm>
            <a:off x="508929" y="6038883"/>
            <a:ext cx="807997" cy="819117"/>
          </a:xfrm>
          <a:prstGeom prst="rect">
            <a:avLst/>
          </a:prstGeom>
        </p:spPr>
      </p:pic>
      <p:sp>
        <p:nvSpPr>
          <p:cNvPr id="3" name="ZoneTexte 2">
            <a:extLst>
              <a:ext uri="{FF2B5EF4-FFF2-40B4-BE49-F238E27FC236}">
                <a16:creationId xmlns:a16="http://schemas.microsoft.com/office/drawing/2014/main" id="{D45EFF33-BD06-946A-9D16-25A4805CB464}"/>
              </a:ext>
            </a:extLst>
          </p:cNvPr>
          <p:cNvSpPr txBox="1"/>
          <p:nvPr userDrawn="1"/>
        </p:nvSpPr>
        <p:spPr>
          <a:xfrm>
            <a:off x="1472693" y="6125276"/>
            <a:ext cx="10178522" cy="646331"/>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200" b="0" i="0" noProof="0">
                <a:solidFill>
                  <a:srgbClr val="FFFFFF"/>
                </a:solidFill>
                <a:latin typeface="Helvetica Light" panose="020B0403020202020204" pitchFamily="34" charset="0"/>
              </a:rPr>
              <a:t>Views and opinions expressed are however those of the author(s) only and do not necessarily reflect those of the European union or the European Climate, Infrastructure and Environment Executive Agency (CINEA). Neither the European Union nor the granting authority can be held responsible for them.</a:t>
            </a:r>
          </a:p>
        </p:txBody>
      </p:sp>
    </p:spTree>
    <p:extLst>
      <p:ext uri="{BB962C8B-B14F-4D97-AF65-F5344CB8AC3E}">
        <p14:creationId xmlns:p14="http://schemas.microsoft.com/office/powerpoint/2010/main" val="83617581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13" r:id="rId3"/>
    <p:sldLayoutId id="2147483730" r:id="rId4"/>
    <p:sldLayoutId id="2147483712" r:id="rId5"/>
    <p:sldLayoutId id="2147483731" r:id="rId6"/>
    <p:sldLayoutId id="2147483715" r:id="rId7"/>
    <p:sldLayoutId id="2147483719" r:id="rId8"/>
    <p:sldLayoutId id="2147483728" r:id="rId9"/>
    <p:sldLayoutId id="2147483725" r:id="rId10"/>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3F1A8C43-7647-8B99-FA0C-97290C60917E}"/>
              </a:ext>
            </a:extLst>
          </p:cNvPr>
          <p:cNvSpPr>
            <a:spLocks noGrp="1"/>
          </p:cNvSpPr>
          <p:nvPr>
            <p:ph type="sldNum" sz="quarter" idx="12"/>
          </p:nvPr>
        </p:nvSpPr>
        <p:spPr/>
        <p:txBody>
          <a:bodyPr/>
          <a:lstStyle/>
          <a:p>
            <a:fld id="{568BF4E8-E8B5-4393-B026-D7450F8D326F}" type="slidenum">
              <a:rPr lang="en-GB" smtClean="0"/>
              <a:t>1</a:t>
            </a:fld>
            <a:endParaRPr lang="en-GB"/>
          </a:p>
        </p:txBody>
      </p:sp>
      <p:sp>
        <p:nvSpPr>
          <p:cNvPr id="3" name="Sous-titre 2">
            <a:extLst>
              <a:ext uri="{FF2B5EF4-FFF2-40B4-BE49-F238E27FC236}">
                <a16:creationId xmlns:a16="http://schemas.microsoft.com/office/drawing/2014/main" id="{3BCBBEEF-B153-237E-90D4-F2F5905AF757}"/>
              </a:ext>
            </a:extLst>
          </p:cNvPr>
          <p:cNvSpPr>
            <a:spLocks noGrp="1"/>
          </p:cNvSpPr>
          <p:nvPr>
            <p:ph type="subTitle" idx="1"/>
          </p:nvPr>
        </p:nvSpPr>
        <p:spPr/>
        <p:txBody>
          <a:bodyPr/>
          <a:lstStyle/>
          <a:p>
            <a:r>
              <a:rPr lang="en-US" dirty="0"/>
              <a:t>1.1.3 Higher power target designs for neutron production for nuclear data </a:t>
            </a:r>
            <a:endParaRPr lang="fr-FR" dirty="0"/>
          </a:p>
        </p:txBody>
      </p:sp>
      <p:sp>
        <p:nvSpPr>
          <p:cNvPr id="4" name="Espace réservé du contenu 3">
            <a:extLst>
              <a:ext uri="{FF2B5EF4-FFF2-40B4-BE49-F238E27FC236}">
                <a16:creationId xmlns:a16="http://schemas.microsoft.com/office/drawing/2014/main" id="{2C43FDED-F98A-41E8-D6DC-1E4D884D69F6}"/>
              </a:ext>
            </a:extLst>
          </p:cNvPr>
          <p:cNvSpPr>
            <a:spLocks noGrp="1"/>
          </p:cNvSpPr>
          <p:nvPr>
            <p:ph sz="half" idx="13"/>
          </p:nvPr>
        </p:nvSpPr>
        <p:spPr/>
        <p:txBody>
          <a:bodyPr/>
          <a:lstStyle/>
          <a:p>
            <a:r>
              <a:rPr lang="fr-FR" dirty="0"/>
              <a:t>14/10/2025</a:t>
            </a:r>
          </a:p>
        </p:txBody>
      </p:sp>
      <p:sp>
        <p:nvSpPr>
          <p:cNvPr id="5" name="Espace réservé du contenu 4">
            <a:extLst>
              <a:ext uri="{FF2B5EF4-FFF2-40B4-BE49-F238E27FC236}">
                <a16:creationId xmlns:a16="http://schemas.microsoft.com/office/drawing/2014/main" id="{B9988E47-6966-FEA3-9927-5240AFD4C264}"/>
              </a:ext>
            </a:extLst>
          </p:cNvPr>
          <p:cNvSpPr>
            <a:spLocks noGrp="1"/>
          </p:cNvSpPr>
          <p:nvPr>
            <p:ph sz="half" idx="14"/>
          </p:nvPr>
        </p:nvSpPr>
        <p:spPr/>
        <p:txBody>
          <a:bodyPr/>
          <a:lstStyle/>
          <a:p>
            <a:r>
              <a:rPr lang="fr-FR" dirty="0"/>
              <a:t>Michael Bunce, National Physical </a:t>
            </a:r>
            <a:r>
              <a:rPr lang="fr-FR" dirty="0" err="1"/>
              <a:t>Laboratory</a:t>
            </a:r>
            <a:endParaRPr lang="fr-FR" dirty="0"/>
          </a:p>
        </p:txBody>
      </p:sp>
      <p:sp>
        <p:nvSpPr>
          <p:cNvPr id="6" name="Titre 5">
            <a:extLst>
              <a:ext uri="{FF2B5EF4-FFF2-40B4-BE49-F238E27FC236}">
                <a16:creationId xmlns:a16="http://schemas.microsoft.com/office/drawing/2014/main" id="{2DE6561C-FBF1-F8E9-DEDD-CFF46096972D}"/>
              </a:ext>
            </a:extLst>
          </p:cNvPr>
          <p:cNvSpPr>
            <a:spLocks noGrp="1"/>
          </p:cNvSpPr>
          <p:nvPr>
            <p:ph type="title"/>
          </p:nvPr>
        </p:nvSpPr>
        <p:spPr/>
        <p:txBody>
          <a:bodyPr/>
          <a:lstStyle/>
          <a:p>
            <a:r>
              <a:rPr lang="fr-FR" sz="4000" dirty="0"/>
              <a:t>WP1 – 1.1 Detector and </a:t>
            </a:r>
            <a:r>
              <a:rPr lang="fr-FR" sz="4000" dirty="0" err="1"/>
              <a:t>facility</a:t>
            </a:r>
            <a:r>
              <a:rPr lang="fr-FR" sz="4000" dirty="0"/>
              <a:t> upgrades</a:t>
            </a:r>
          </a:p>
        </p:txBody>
      </p:sp>
    </p:spTree>
    <p:extLst>
      <p:ext uri="{BB962C8B-B14F-4D97-AF65-F5344CB8AC3E}">
        <p14:creationId xmlns:p14="http://schemas.microsoft.com/office/powerpoint/2010/main" val="1468476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5536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ECCE43F-D356-DDEB-E035-53413A667979}"/>
              </a:ext>
            </a:extLst>
          </p:cNvPr>
          <p:cNvPicPr>
            <a:picLocks noChangeAspect="1"/>
          </p:cNvPicPr>
          <p:nvPr/>
        </p:nvPicPr>
        <p:blipFill>
          <a:blip r:embed="rId2"/>
          <a:stretch>
            <a:fillRect/>
          </a:stretch>
        </p:blipFill>
        <p:spPr>
          <a:xfrm>
            <a:off x="3997108" y="3197273"/>
            <a:ext cx="4197783" cy="2581736"/>
          </a:xfrm>
          <a:prstGeom prst="rect">
            <a:avLst/>
          </a:prstGeom>
        </p:spPr>
      </p:pic>
      <p:pic>
        <p:nvPicPr>
          <p:cNvPr id="6" name="Picture 5">
            <a:extLst>
              <a:ext uri="{FF2B5EF4-FFF2-40B4-BE49-F238E27FC236}">
                <a16:creationId xmlns:a16="http://schemas.microsoft.com/office/drawing/2014/main" id="{65AC8AE7-AE88-FEA9-FC79-269FFA83080B}"/>
              </a:ext>
            </a:extLst>
          </p:cNvPr>
          <p:cNvPicPr>
            <a:picLocks noChangeAspect="1"/>
          </p:cNvPicPr>
          <p:nvPr/>
        </p:nvPicPr>
        <p:blipFill>
          <a:blip r:embed="rId3"/>
          <a:stretch>
            <a:fillRect/>
          </a:stretch>
        </p:blipFill>
        <p:spPr>
          <a:xfrm>
            <a:off x="9033203" y="2793492"/>
            <a:ext cx="2813500" cy="2916937"/>
          </a:xfrm>
          <a:prstGeom prst="rect">
            <a:avLst/>
          </a:prstGeom>
        </p:spPr>
      </p:pic>
      <p:sp>
        <p:nvSpPr>
          <p:cNvPr id="2" name="Espace réservé du texte 1">
            <a:extLst>
              <a:ext uri="{FF2B5EF4-FFF2-40B4-BE49-F238E27FC236}">
                <a16:creationId xmlns:a16="http://schemas.microsoft.com/office/drawing/2014/main" id="{4419CEE1-1ADC-6FB1-AB58-70BDD44C974F}"/>
              </a:ext>
            </a:extLst>
          </p:cNvPr>
          <p:cNvSpPr>
            <a:spLocks noGrp="1"/>
          </p:cNvSpPr>
          <p:nvPr>
            <p:ph type="body" sz="half" idx="10"/>
          </p:nvPr>
        </p:nvSpPr>
        <p:spPr>
          <a:xfrm>
            <a:off x="838200" y="1216152"/>
            <a:ext cx="10515600" cy="4425697"/>
          </a:xfrm>
        </p:spPr>
        <p:txBody>
          <a:bodyPr anchor="t">
            <a:normAutofit/>
          </a:bodyPr>
          <a:lstStyle/>
          <a:p>
            <a:r>
              <a:rPr lang="en-US" sz="2000" dirty="0">
                <a:solidFill>
                  <a:schemeClr val="accent1"/>
                </a:solidFill>
              </a:rPr>
              <a:t>The National Physical Laboratory (NPL) is the UK's National Measurement Institute, and is a world-leading </a:t>
            </a:r>
            <a:r>
              <a:rPr lang="en-US" sz="2000" dirty="0" err="1">
                <a:solidFill>
                  <a:schemeClr val="accent1"/>
                </a:solidFill>
              </a:rPr>
              <a:t>centre</a:t>
            </a:r>
            <a:r>
              <a:rPr lang="en-US" sz="2000" dirty="0">
                <a:solidFill>
                  <a:schemeClr val="accent1"/>
                </a:solidFill>
              </a:rPr>
              <a:t> of excellence in developing and applying the most accurate measurement standards, science and technology available</a:t>
            </a:r>
          </a:p>
          <a:p>
            <a:r>
              <a:rPr lang="en-US" sz="2000" dirty="0">
                <a:solidFill>
                  <a:schemeClr val="accent1"/>
                </a:solidFill>
              </a:rPr>
              <a:t>Owned by the Department for Science, Innovation &amp; Technology</a:t>
            </a:r>
          </a:p>
          <a:p>
            <a:r>
              <a:rPr lang="en-US" sz="2000" dirty="0">
                <a:solidFill>
                  <a:schemeClr val="accent1"/>
                </a:solidFill>
              </a:rPr>
              <a:t>Over 1000 staff, 800 scientists, 400 laboratories and 200 researchers</a:t>
            </a:r>
          </a:p>
          <a:p>
            <a:r>
              <a:rPr lang="en-US" sz="2000" dirty="0">
                <a:solidFill>
                  <a:schemeClr val="accent1"/>
                </a:solidFill>
              </a:rPr>
              <a:t>Partnered with 200+ </a:t>
            </a:r>
            <a:r>
              <a:rPr lang="en-US" sz="2000" dirty="0" err="1">
                <a:solidFill>
                  <a:schemeClr val="accent1"/>
                </a:solidFill>
              </a:rPr>
              <a:t>organisations</a:t>
            </a:r>
            <a:r>
              <a:rPr lang="en-US" sz="2000" dirty="0">
                <a:solidFill>
                  <a:schemeClr val="accent1"/>
                </a:solidFill>
              </a:rPr>
              <a:t> and 80+ Universities</a:t>
            </a:r>
          </a:p>
        </p:txBody>
      </p:sp>
      <p:sp>
        <p:nvSpPr>
          <p:cNvPr id="3" name="Titre 2">
            <a:extLst>
              <a:ext uri="{FF2B5EF4-FFF2-40B4-BE49-F238E27FC236}">
                <a16:creationId xmlns:a16="http://schemas.microsoft.com/office/drawing/2014/main" id="{9BB49E95-16BA-64D5-0C37-283373E09AD1}"/>
              </a:ext>
            </a:extLst>
          </p:cNvPr>
          <p:cNvSpPr>
            <a:spLocks noGrp="1"/>
          </p:cNvSpPr>
          <p:nvPr>
            <p:ph type="title"/>
          </p:nvPr>
        </p:nvSpPr>
        <p:spPr>
          <a:xfrm>
            <a:off x="838200" y="365126"/>
            <a:ext cx="10515600" cy="713866"/>
          </a:xfrm>
        </p:spPr>
        <p:txBody>
          <a:bodyPr/>
          <a:lstStyle/>
          <a:p>
            <a:r>
              <a:rPr lang="fr-FR" dirty="0"/>
              <a:t>The National Physical </a:t>
            </a:r>
            <a:r>
              <a:rPr lang="fr-FR" dirty="0" err="1"/>
              <a:t>Laboratory</a:t>
            </a:r>
            <a:endParaRPr lang="fr-FR" dirty="0"/>
          </a:p>
        </p:txBody>
      </p:sp>
      <p:pic>
        <p:nvPicPr>
          <p:cNvPr id="8" name="Picture 7">
            <a:extLst>
              <a:ext uri="{FF2B5EF4-FFF2-40B4-BE49-F238E27FC236}">
                <a16:creationId xmlns:a16="http://schemas.microsoft.com/office/drawing/2014/main" id="{471993EE-AD3E-EF40-4EA6-5DE72422151E}"/>
              </a:ext>
            </a:extLst>
          </p:cNvPr>
          <p:cNvPicPr>
            <a:picLocks noChangeAspect="1"/>
          </p:cNvPicPr>
          <p:nvPr/>
        </p:nvPicPr>
        <p:blipFill>
          <a:blip r:embed="rId4"/>
          <a:stretch>
            <a:fillRect/>
          </a:stretch>
        </p:blipFill>
        <p:spPr>
          <a:xfrm>
            <a:off x="543208" y="3493008"/>
            <a:ext cx="2901613" cy="2057400"/>
          </a:xfrm>
          <a:prstGeom prst="rect">
            <a:avLst/>
          </a:prstGeom>
        </p:spPr>
      </p:pic>
    </p:spTree>
    <p:extLst>
      <p:ext uri="{BB962C8B-B14F-4D97-AF65-F5344CB8AC3E}">
        <p14:creationId xmlns:p14="http://schemas.microsoft.com/office/powerpoint/2010/main" val="1689938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7BF153-9CED-90AF-381B-9FE8C82F19C9}"/>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1EC4EE2C-4A06-A4DC-0804-140D6EF2A3DF}"/>
              </a:ext>
            </a:extLst>
          </p:cNvPr>
          <p:cNvSpPr>
            <a:spLocks noGrp="1"/>
          </p:cNvSpPr>
          <p:nvPr>
            <p:ph type="title"/>
          </p:nvPr>
        </p:nvSpPr>
        <p:spPr>
          <a:xfrm>
            <a:off x="1097280" y="286604"/>
            <a:ext cx="10058400" cy="1025730"/>
          </a:xfrm>
        </p:spPr>
        <p:txBody>
          <a:bodyPr>
            <a:normAutofit/>
          </a:bodyPr>
          <a:lstStyle/>
          <a:p>
            <a:r>
              <a:rPr lang="fr-FR" dirty="0"/>
              <a:t>Neutron Metrology at NPL</a:t>
            </a:r>
          </a:p>
        </p:txBody>
      </p:sp>
      <p:sp>
        <p:nvSpPr>
          <p:cNvPr id="2" name="Espace réservé du texte 1">
            <a:extLst>
              <a:ext uri="{FF2B5EF4-FFF2-40B4-BE49-F238E27FC236}">
                <a16:creationId xmlns:a16="http://schemas.microsoft.com/office/drawing/2014/main" id="{CEC3BB47-5C1D-D29E-7992-1D570B9A1BF0}"/>
              </a:ext>
            </a:extLst>
          </p:cNvPr>
          <p:cNvSpPr>
            <a:spLocks noGrp="1"/>
          </p:cNvSpPr>
          <p:nvPr>
            <p:ph sz="half" idx="1"/>
          </p:nvPr>
        </p:nvSpPr>
        <p:spPr>
          <a:xfrm>
            <a:off x="1097280" y="1480609"/>
            <a:ext cx="4937760" cy="4023360"/>
          </a:xfrm>
        </p:spPr>
        <p:txBody>
          <a:bodyPr>
            <a:normAutofit/>
          </a:bodyPr>
          <a:lstStyle/>
          <a:p>
            <a:r>
              <a:rPr lang="fr-FR" sz="1900" dirty="0">
                <a:solidFill>
                  <a:schemeClr val="accent1"/>
                </a:solidFill>
              </a:rPr>
              <a:t>Part of the Nuclear Metrology Group:  40-50 people</a:t>
            </a:r>
          </a:p>
          <a:p>
            <a:r>
              <a:rPr lang="fr-FR" sz="1900" dirty="0">
                <a:solidFill>
                  <a:schemeClr val="accent1"/>
                </a:solidFill>
              </a:rPr>
              <a:t>10 staff </a:t>
            </a:r>
            <a:r>
              <a:rPr lang="en-GB" sz="1900" dirty="0">
                <a:solidFill>
                  <a:schemeClr val="accent1"/>
                </a:solidFill>
              </a:rPr>
              <a:t>members in neutrons</a:t>
            </a:r>
          </a:p>
          <a:p>
            <a:r>
              <a:rPr lang="fr-FR" sz="1900" dirty="0">
                <a:solidFill>
                  <a:schemeClr val="accent1"/>
                </a:solidFill>
              </a:rPr>
              <a:t>Responsable for the maintenance and </a:t>
            </a:r>
            <a:r>
              <a:rPr lang="en-GB" sz="1900" dirty="0">
                <a:solidFill>
                  <a:schemeClr val="accent1"/>
                </a:solidFill>
              </a:rPr>
              <a:t>improvement</a:t>
            </a:r>
            <a:r>
              <a:rPr lang="fr-FR" sz="1900" dirty="0">
                <a:solidFill>
                  <a:schemeClr val="accent1"/>
                </a:solidFill>
              </a:rPr>
              <a:t> of neutron standards</a:t>
            </a:r>
          </a:p>
          <a:p>
            <a:pPr lvl="1"/>
            <a:r>
              <a:rPr lang="fr-FR" sz="1600" dirty="0">
                <a:solidFill>
                  <a:schemeClr val="accent1"/>
                </a:solidFill>
              </a:rPr>
              <a:t>Monoenergetic fluence and dose standards </a:t>
            </a:r>
            <a:r>
              <a:rPr lang="fr-FR" sz="1600" dirty="0" err="1">
                <a:solidFill>
                  <a:schemeClr val="accent1"/>
                </a:solidFill>
              </a:rPr>
              <a:t>from</a:t>
            </a:r>
            <a:r>
              <a:rPr lang="fr-FR" sz="1600" dirty="0">
                <a:solidFill>
                  <a:schemeClr val="accent1"/>
                </a:solidFill>
              </a:rPr>
              <a:t> a few keV to 20 MeV</a:t>
            </a:r>
          </a:p>
          <a:p>
            <a:pPr lvl="1"/>
            <a:r>
              <a:rPr lang="fr-FR" sz="1600" dirty="0">
                <a:solidFill>
                  <a:schemeClr val="accent1"/>
                </a:solidFill>
              </a:rPr>
              <a:t>Thermal fluence and dose standards</a:t>
            </a:r>
          </a:p>
          <a:p>
            <a:pPr lvl="1"/>
            <a:r>
              <a:rPr lang="fr-FR" sz="1600" dirty="0" err="1">
                <a:solidFill>
                  <a:schemeClr val="accent1"/>
                </a:solidFill>
              </a:rPr>
              <a:t>Radionuclide</a:t>
            </a:r>
            <a:r>
              <a:rPr lang="fr-FR" sz="1600" dirty="0">
                <a:solidFill>
                  <a:schemeClr val="accent1"/>
                </a:solidFill>
              </a:rPr>
              <a:t> fluence and dose standards </a:t>
            </a:r>
          </a:p>
          <a:p>
            <a:pPr lvl="1"/>
            <a:r>
              <a:rPr lang="fr-FR" sz="1600" dirty="0">
                <a:solidFill>
                  <a:schemeClr val="accent1"/>
                </a:solidFill>
              </a:rPr>
              <a:t>Measurement of neutron source </a:t>
            </a:r>
            <a:r>
              <a:rPr lang="fr-FR" sz="1600" dirty="0" err="1">
                <a:solidFill>
                  <a:schemeClr val="accent1"/>
                </a:solidFill>
              </a:rPr>
              <a:t>emission</a:t>
            </a:r>
            <a:r>
              <a:rPr lang="fr-FR" sz="1600" dirty="0">
                <a:solidFill>
                  <a:schemeClr val="accent1"/>
                </a:solidFill>
              </a:rPr>
              <a:t> rate</a:t>
            </a:r>
          </a:p>
        </p:txBody>
      </p:sp>
      <p:pic>
        <p:nvPicPr>
          <p:cNvPr id="4" name="Picture 1092" descr="D:\Presentations\Efnudat_CERN\MainBay_C.jpg">
            <a:extLst>
              <a:ext uri="{FF2B5EF4-FFF2-40B4-BE49-F238E27FC236}">
                <a16:creationId xmlns:a16="http://schemas.microsoft.com/office/drawing/2014/main" id="{F667436E-DA83-C6D4-E1B8-E4CBE3CE59C8}"/>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9" b="-82"/>
          <a:stretch/>
        </p:blipFill>
        <p:spPr bwMode="auto">
          <a:xfrm>
            <a:off x="6217921" y="1720460"/>
            <a:ext cx="4937760" cy="3543659"/>
          </a:xfrm>
          <a:prstGeom prst="rect">
            <a:avLst/>
          </a:prstGeom>
          <a:solidFill>
            <a:srgbClr val="FFFFFF"/>
          </a:solid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lide Number Placeholder 4">
            <a:extLst>
              <a:ext uri="{FF2B5EF4-FFF2-40B4-BE49-F238E27FC236}">
                <a16:creationId xmlns:a16="http://schemas.microsoft.com/office/drawing/2014/main" id="{3EEFE09D-210A-9FE0-2ED6-21321826A6F7}"/>
              </a:ext>
            </a:extLst>
          </p:cNvPr>
          <p:cNvSpPr>
            <a:spLocks noGrp="1"/>
          </p:cNvSpPr>
          <p:nvPr>
            <p:ph type="sldNum" sz="quarter" idx="12"/>
          </p:nvPr>
        </p:nvSpPr>
        <p:spPr>
          <a:xfrm>
            <a:off x="10879975" y="6492875"/>
            <a:ext cx="1312025" cy="365125"/>
          </a:xfrm>
        </p:spPr>
        <p:txBody>
          <a:bodyPr/>
          <a:lstStyle/>
          <a:p>
            <a:pPr>
              <a:spcAft>
                <a:spcPts val="600"/>
              </a:spcAft>
            </a:pPr>
            <a:fld id="{568BF4E8-E8B5-4393-B026-D7450F8D326F}" type="slidenum">
              <a:rPr lang="en-GB" smtClean="0"/>
              <a:pPr>
                <a:spcAft>
                  <a:spcPts val="600"/>
                </a:spcAft>
              </a:pPr>
              <a:t>3</a:t>
            </a:fld>
            <a:endParaRPr lang="en-GB"/>
          </a:p>
        </p:txBody>
      </p:sp>
    </p:spTree>
    <p:extLst>
      <p:ext uri="{BB962C8B-B14F-4D97-AF65-F5344CB8AC3E}">
        <p14:creationId xmlns:p14="http://schemas.microsoft.com/office/powerpoint/2010/main" val="834024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61A059-B2BB-FA47-2A91-1D3BB655B33C}"/>
            </a:ext>
          </a:extLst>
        </p:cNvPr>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53A2F78D-9D0A-6F53-E029-2CA9B5C28B5F}"/>
              </a:ext>
            </a:extLst>
          </p:cNvPr>
          <p:cNvSpPr>
            <a:spLocks noGrp="1"/>
          </p:cNvSpPr>
          <p:nvPr>
            <p:ph type="body" sz="half" idx="10"/>
          </p:nvPr>
        </p:nvSpPr>
        <p:spPr>
          <a:xfrm>
            <a:off x="838200" y="1216152"/>
            <a:ext cx="10515600" cy="4425697"/>
          </a:xfrm>
        </p:spPr>
        <p:txBody>
          <a:bodyPr anchor="t"/>
          <a:lstStyle/>
          <a:p>
            <a:r>
              <a:rPr lang="fr-FR" dirty="0">
                <a:solidFill>
                  <a:schemeClr val="accent1"/>
                </a:solidFill>
              </a:rPr>
              <a:t>Neutron </a:t>
            </a:r>
            <a:r>
              <a:rPr lang="fr-FR" dirty="0" err="1">
                <a:solidFill>
                  <a:schemeClr val="accent1"/>
                </a:solidFill>
              </a:rPr>
              <a:t>metrology</a:t>
            </a:r>
            <a:r>
              <a:rPr lang="fr-FR" dirty="0">
                <a:solidFill>
                  <a:schemeClr val="accent1"/>
                </a:solidFill>
              </a:rPr>
              <a:t> </a:t>
            </a:r>
            <a:r>
              <a:rPr lang="fr-FR" dirty="0" err="1">
                <a:solidFill>
                  <a:schemeClr val="accent1"/>
                </a:solidFill>
              </a:rPr>
              <a:t>typically</a:t>
            </a:r>
            <a:r>
              <a:rPr lang="fr-FR" dirty="0">
                <a:solidFill>
                  <a:schemeClr val="accent1"/>
                </a:solidFill>
              </a:rPr>
              <a:t> </a:t>
            </a:r>
            <a:r>
              <a:rPr lang="fr-FR" dirty="0" err="1">
                <a:solidFill>
                  <a:schemeClr val="accent1"/>
                </a:solidFill>
              </a:rPr>
              <a:t>is</a:t>
            </a:r>
            <a:r>
              <a:rPr lang="fr-FR" dirty="0">
                <a:solidFill>
                  <a:schemeClr val="accent1"/>
                </a:solidFill>
              </a:rPr>
              <a:t> </a:t>
            </a:r>
            <a:r>
              <a:rPr lang="fr-FR" dirty="0" err="1">
                <a:solidFill>
                  <a:schemeClr val="accent1"/>
                </a:solidFill>
              </a:rPr>
              <a:t>concerned</a:t>
            </a:r>
            <a:r>
              <a:rPr lang="fr-FR" dirty="0">
                <a:solidFill>
                  <a:schemeClr val="accent1"/>
                </a:solidFill>
              </a:rPr>
              <a:t> </a:t>
            </a:r>
            <a:r>
              <a:rPr lang="fr-FR" dirty="0" err="1">
                <a:solidFill>
                  <a:schemeClr val="accent1"/>
                </a:solidFill>
              </a:rPr>
              <a:t>with</a:t>
            </a:r>
            <a:r>
              <a:rPr lang="fr-FR" dirty="0">
                <a:solidFill>
                  <a:schemeClr val="accent1"/>
                </a:solidFill>
              </a:rPr>
              <a:t> radiation protection </a:t>
            </a:r>
            <a:r>
              <a:rPr lang="fr-FR" dirty="0" err="1">
                <a:solidFill>
                  <a:schemeClr val="accent1"/>
                </a:solidFill>
              </a:rPr>
              <a:t>level</a:t>
            </a:r>
            <a:r>
              <a:rPr lang="fr-FR" dirty="0">
                <a:solidFill>
                  <a:schemeClr val="accent1"/>
                </a:solidFill>
              </a:rPr>
              <a:t> </a:t>
            </a:r>
            <a:r>
              <a:rPr lang="fr-FR" dirty="0" err="1">
                <a:solidFill>
                  <a:schemeClr val="accent1"/>
                </a:solidFill>
              </a:rPr>
              <a:t>quantities</a:t>
            </a:r>
            <a:r>
              <a:rPr lang="fr-FR" dirty="0">
                <a:solidFill>
                  <a:schemeClr val="accent1"/>
                </a:solidFill>
              </a:rPr>
              <a:t>:</a:t>
            </a:r>
          </a:p>
          <a:p>
            <a:pPr lvl="1"/>
            <a:r>
              <a:rPr lang="fr-FR" dirty="0">
                <a:solidFill>
                  <a:schemeClr val="accent1"/>
                </a:solidFill>
              </a:rPr>
              <a:t>100s-1000s of neutrons per cm2 per s (at 1 m </a:t>
            </a:r>
            <a:r>
              <a:rPr lang="fr-FR" dirty="0" err="1">
                <a:solidFill>
                  <a:schemeClr val="accent1"/>
                </a:solidFill>
              </a:rPr>
              <a:t>from</a:t>
            </a:r>
            <a:r>
              <a:rPr lang="fr-FR" dirty="0">
                <a:solidFill>
                  <a:schemeClr val="accent1"/>
                </a:solidFill>
              </a:rPr>
              <a:t> the </a:t>
            </a:r>
            <a:r>
              <a:rPr lang="fr-FR" dirty="0" err="1">
                <a:solidFill>
                  <a:schemeClr val="accent1"/>
                </a:solidFill>
              </a:rPr>
              <a:t>target</a:t>
            </a:r>
            <a:r>
              <a:rPr lang="fr-FR" dirty="0">
                <a:solidFill>
                  <a:schemeClr val="accent1"/>
                </a:solidFill>
              </a:rPr>
              <a:t>)</a:t>
            </a:r>
          </a:p>
          <a:p>
            <a:pPr lvl="1"/>
            <a:r>
              <a:rPr lang="fr-FR" dirty="0">
                <a:solidFill>
                  <a:schemeClr val="accent1"/>
                </a:solidFill>
              </a:rPr>
              <a:t>Maximum dose rates of 1 mSv/h</a:t>
            </a:r>
          </a:p>
          <a:p>
            <a:endParaRPr lang="fr-FR" dirty="0">
              <a:solidFill>
                <a:schemeClr val="accent1"/>
              </a:solidFill>
            </a:endParaRPr>
          </a:p>
          <a:p>
            <a:r>
              <a:rPr lang="fr-FR" dirty="0">
                <a:solidFill>
                  <a:schemeClr val="accent1"/>
                </a:solidFill>
              </a:rPr>
              <a:t>Nuclear data </a:t>
            </a:r>
            <a:r>
              <a:rPr lang="fr-FR" dirty="0" err="1">
                <a:solidFill>
                  <a:schemeClr val="accent1"/>
                </a:solidFill>
              </a:rPr>
              <a:t>requires</a:t>
            </a:r>
            <a:r>
              <a:rPr lang="fr-FR" dirty="0">
                <a:solidFill>
                  <a:schemeClr val="accent1"/>
                </a:solidFill>
              </a:rPr>
              <a:t> more neutrons</a:t>
            </a:r>
          </a:p>
          <a:p>
            <a:pPr lvl="1"/>
            <a:r>
              <a:rPr lang="fr-FR" dirty="0">
                <a:solidFill>
                  <a:schemeClr val="accent1"/>
                </a:solidFill>
              </a:rPr>
              <a:t>Can move </a:t>
            </a:r>
            <a:r>
              <a:rPr lang="fr-FR" dirty="0" err="1">
                <a:solidFill>
                  <a:schemeClr val="accent1"/>
                </a:solidFill>
              </a:rPr>
              <a:t>closer</a:t>
            </a:r>
            <a:r>
              <a:rPr lang="fr-FR" dirty="0">
                <a:solidFill>
                  <a:schemeClr val="accent1"/>
                </a:solidFill>
              </a:rPr>
              <a:t> the neutron </a:t>
            </a:r>
            <a:r>
              <a:rPr lang="fr-FR" dirty="0" err="1">
                <a:solidFill>
                  <a:schemeClr val="accent1"/>
                </a:solidFill>
              </a:rPr>
              <a:t>producing</a:t>
            </a:r>
            <a:r>
              <a:rPr lang="fr-FR" dirty="0">
                <a:solidFill>
                  <a:schemeClr val="accent1"/>
                </a:solidFill>
              </a:rPr>
              <a:t> </a:t>
            </a:r>
            <a:r>
              <a:rPr lang="fr-FR" dirty="0" err="1">
                <a:solidFill>
                  <a:schemeClr val="accent1"/>
                </a:solidFill>
              </a:rPr>
              <a:t>target</a:t>
            </a:r>
            <a:r>
              <a:rPr lang="fr-FR" dirty="0">
                <a:solidFill>
                  <a:schemeClr val="accent1"/>
                </a:solidFill>
              </a:rPr>
              <a:t> </a:t>
            </a:r>
            <a:r>
              <a:rPr lang="fr-FR" dirty="0">
                <a:solidFill>
                  <a:schemeClr val="accent1"/>
                </a:solidFill>
                <a:sym typeface="Wingdings" panose="05000000000000000000" pitchFamily="2" charset="2"/>
              </a:rPr>
              <a:t></a:t>
            </a:r>
            <a:r>
              <a:rPr lang="fr-FR" dirty="0">
                <a:solidFill>
                  <a:schemeClr val="accent1"/>
                </a:solidFill>
              </a:rPr>
              <a:t> </a:t>
            </a:r>
            <a:r>
              <a:rPr lang="fr-FR" dirty="0" err="1">
                <a:solidFill>
                  <a:schemeClr val="accent1"/>
                </a:solidFill>
              </a:rPr>
              <a:t>larger</a:t>
            </a:r>
            <a:r>
              <a:rPr lang="fr-FR" dirty="0">
                <a:solidFill>
                  <a:schemeClr val="accent1"/>
                </a:solidFill>
              </a:rPr>
              <a:t> </a:t>
            </a:r>
            <a:r>
              <a:rPr lang="fr-FR" dirty="0" err="1">
                <a:solidFill>
                  <a:schemeClr val="accent1"/>
                </a:solidFill>
              </a:rPr>
              <a:t>uncertainties</a:t>
            </a:r>
            <a:r>
              <a:rPr lang="fr-FR" dirty="0">
                <a:solidFill>
                  <a:schemeClr val="accent1"/>
                </a:solidFill>
              </a:rPr>
              <a:t> for </a:t>
            </a:r>
            <a:r>
              <a:rPr lang="fr-FR" dirty="0" err="1">
                <a:solidFill>
                  <a:schemeClr val="accent1"/>
                </a:solidFill>
              </a:rPr>
              <a:t>absolute</a:t>
            </a:r>
            <a:r>
              <a:rPr lang="fr-FR" dirty="0">
                <a:solidFill>
                  <a:schemeClr val="accent1"/>
                </a:solidFill>
              </a:rPr>
              <a:t> </a:t>
            </a:r>
            <a:r>
              <a:rPr lang="fr-FR" dirty="0" err="1">
                <a:solidFill>
                  <a:schemeClr val="accent1"/>
                </a:solidFill>
              </a:rPr>
              <a:t>measurement</a:t>
            </a:r>
            <a:endParaRPr lang="fr-FR" dirty="0">
              <a:solidFill>
                <a:schemeClr val="accent1"/>
              </a:solidFill>
            </a:endParaRPr>
          </a:p>
          <a:p>
            <a:pPr lvl="1"/>
            <a:r>
              <a:rPr lang="fr-FR" dirty="0">
                <a:solidFill>
                  <a:schemeClr val="accent1"/>
                </a:solidFill>
              </a:rPr>
              <a:t>Can </a:t>
            </a:r>
            <a:r>
              <a:rPr lang="fr-FR" dirty="0" err="1">
                <a:solidFill>
                  <a:schemeClr val="accent1"/>
                </a:solidFill>
              </a:rPr>
              <a:t>increase</a:t>
            </a:r>
            <a:r>
              <a:rPr lang="fr-FR" dirty="0">
                <a:solidFill>
                  <a:schemeClr val="accent1"/>
                </a:solidFill>
              </a:rPr>
              <a:t> </a:t>
            </a:r>
            <a:r>
              <a:rPr lang="fr-FR" dirty="0" err="1">
                <a:solidFill>
                  <a:schemeClr val="accent1"/>
                </a:solidFill>
              </a:rPr>
              <a:t>beam</a:t>
            </a:r>
            <a:r>
              <a:rPr lang="fr-FR" dirty="0">
                <a:solidFill>
                  <a:schemeClr val="accent1"/>
                </a:solidFill>
              </a:rPr>
              <a:t> </a:t>
            </a:r>
            <a:r>
              <a:rPr lang="fr-FR" dirty="0" err="1">
                <a:solidFill>
                  <a:schemeClr val="accent1"/>
                </a:solidFill>
              </a:rPr>
              <a:t>current</a:t>
            </a:r>
            <a:r>
              <a:rPr lang="fr-FR" dirty="0">
                <a:solidFill>
                  <a:schemeClr val="accent1"/>
                </a:solidFill>
              </a:rPr>
              <a:t> </a:t>
            </a:r>
            <a:r>
              <a:rPr lang="fr-FR" dirty="0">
                <a:solidFill>
                  <a:schemeClr val="accent1"/>
                </a:solidFill>
                <a:sym typeface="Wingdings" panose="05000000000000000000" pitchFamily="2" charset="2"/>
              </a:rPr>
              <a:t> more </a:t>
            </a:r>
            <a:r>
              <a:rPr lang="fr-FR" dirty="0" err="1">
                <a:solidFill>
                  <a:schemeClr val="accent1"/>
                </a:solidFill>
                <a:sym typeface="Wingdings" panose="05000000000000000000" pitchFamily="2" charset="2"/>
              </a:rPr>
              <a:t>heat</a:t>
            </a:r>
            <a:r>
              <a:rPr lang="fr-FR" dirty="0">
                <a:solidFill>
                  <a:schemeClr val="accent1"/>
                </a:solidFill>
                <a:sym typeface="Wingdings" panose="05000000000000000000" pitchFamily="2" charset="2"/>
              </a:rPr>
              <a:t>  new </a:t>
            </a:r>
            <a:r>
              <a:rPr lang="fr-FR" dirty="0" err="1">
                <a:solidFill>
                  <a:schemeClr val="accent1"/>
                </a:solidFill>
                <a:sym typeface="Wingdings" panose="05000000000000000000" pitchFamily="2" charset="2"/>
              </a:rPr>
              <a:t>target</a:t>
            </a:r>
            <a:r>
              <a:rPr lang="fr-FR" dirty="0">
                <a:solidFill>
                  <a:schemeClr val="accent1"/>
                </a:solidFill>
                <a:sym typeface="Wingdings" panose="05000000000000000000" pitchFamily="2" charset="2"/>
              </a:rPr>
              <a:t> designs</a:t>
            </a:r>
            <a:endParaRPr lang="fr-FR" dirty="0">
              <a:solidFill>
                <a:schemeClr val="accent1"/>
              </a:solidFill>
            </a:endParaRPr>
          </a:p>
        </p:txBody>
      </p:sp>
      <p:sp>
        <p:nvSpPr>
          <p:cNvPr id="3" name="Titre 2">
            <a:extLst>
              <a:ext uri="{FF2B5EF4-FFF2-40B4-BE49-F238E27FC236}">
                <a16:creationId xmlns:a16="http://schemas.microsoft.com/office/drawing/2014/main" id="{9A6EFDAC-C438-12DC-231B-6120642293CF}"/>
              </a:ext>
            </a:extLst>
          </p:cNvPr>
          <p:cNvSpPr>
            <a:spLocks noGrp="1"/>
          </p:cNvSpPr>
          <p:nvPr>
            <p:ph type="title"/>
          </p:nvPr>
        </p:nvSpPr>
        <p:spPr>
          <a:xfrm>
            <a:off x="838200" y="365126"/>
            <a:ext cx="10515600" cy="713866"/>
          </a:xfrm>
        </p:spPr>
        <p:txBody>
          <a:bodyPr/>
          <a:lstStyle/>
          <a:p>
            <a:r>
              <a:rPr lang="fr-FR" dirty="0"/>
              <a:t>Neutron output</a:t>
            </a:r>
          </a:p>
        </p:txBody>
      </p:sp>
    </p:spTree>
    <p:extLst>
      <p:ext uri="{BB962C8B-B14F-4D97-AF65-F5344CB8AC3E}">
        <p14:creationId xmlns:p14="http://schemas.microsoft.com/office/powerpoint/2010/main" val="4166324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B3DCBE-4895-0642-93B2-1EBD61650117}"/>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A809342C-E36F-994E-8E66-7138FF8BA1F5}"/>
              </a:ext>
            </a:extLst>
          </p:cNvPr>
          <p:cNvSpPr>
            <a:spLocks noGrp="1"/>
          </p:cNvSpPr>
          <p:nvPr>
            <p:ph type="title"/>
          </p:nvPr>
        </p:nvSpPr>
        <p:spPr>
          <a:xfrm>
            <a:off x="1097280" y="286604"/>
            <a:ext cx="10058400" cy="1025730"/>
          </a:xfrm>
        </p:spPr>
        <p:txBody>
          <a:bodyPr>
            <a:normAutofit/>
          </a:bodyPr>
          <a:lstStyle/>
          <a:p>
            <a:r>
              <a:rPr lang="fr-FR" dirty="0" err="1"/>
              <a:t>Current</a:t>
            </a:r>
            <a:r>
              <a:rPr lang="fr-FR" dirty="0"/>
              <a:t> machine</a:t>
            </a:r>
          </a:p>
        </p:txBody>
      </p:sp>
      <p:sp>
        <p:nvSpPr>
          <p:cNvPr id="2" name="Espace réservé du texte 1">
            <a:extLst>
              <a:ext uri="{FF2B5EF4-FFF2-40B4-BE49-F238E27FC236}">
                <a16:creationId xmlns:a16="http://schemas.microsoft.com/office/drawing/2014/main" id="{1B8011EE-2A9E-6809-3544-984EDF8D9444}"/>
              </a:ext>
            </a:extLst>
          </p:cNvPr>
          <p:cNvSpPr>
            <a:spLocks noGrp="1"/>
          </p:cNvSpPr>
          <p:nvPr>
            <p:ph sz="half" idx="1"/>
          </p:nvPr>
        </p:nvSpPr>
        <p:spPr>
          <a:xfrm>
            <a:off x="1097280" y="1480609"/>
            <a:ext cx="4937760" cy="4023360"/>
          </a:xfrm>
        </p:spPr>
        <p:txBody>
          <a:bodyPr>
            <a:normAutofit/>
          </a:bodyPr>
          <a:lstStyle/>
          <a:p>
            <a:r>
              <a:rPr lang="fr-FR" dirty="0" err="1">
                <a:solidFill>
                  <a:schemeClr val="accent1"/>
                </a:solidFill>
              </a:rPr>
              <a:t>Installed</a:t>
            </a:r>
            <a:r>
              <a:rPr lang="fr-FR" dirty="0">
                <a:solidFill>
                  <a:schemeClr val="accent1"/>
                </a:solidFill>
              </a:rPr>
              <a:t> in the 1960’s</a:t>
            </a:r>
          </a:p>
          <a:p>
            <a:r>
              <a:rPr lang="fr-FR" dirty="0">
                <a:solidFill>
                  <a:schemeClr val="accent1"/>
                </a:solidFill>
              </a:rPr>
              <a:t>3.5 MV single </a:t>
            </a:r>
            <a:r>
              <a:rPr lang="fr-FR" dirty="0" err="1">
                <a:solidFill>
                  <a:schemeClr val="accent1"/>
                </a:solidFill>
              </a:rPr>
              <a:t>ended</a:t>
            </a:r>
            <a:r>
              <a:rPr lang="fr-FR" dirty="0">
                <a:solidFill>
                  <a:schemeClr val="accent1"/>
                </a:solidFill>
              </a:rPr>
              <a:t> </a:t>
            </a:r>
            <a:r>
              <a:rPr lang="fr-FR" dirty="0" err="1">
                <a:solidFill>
                  <a:schemeClr val="accent1"/>
                </a:solidFill>
              </a:rPr>
              <a:t>VdG</a:t>
            </a:r>
            <a:endParaRPr lang="fr-FR" dirty="0">
              <a:solidFill>
                <a:schemeClr val="accent1"/>
              </a:solidFill>
            </a:endParaRPr>
          </a:p>
          <a:p>
            <a:r>
              <a:rPr lang="fr-FR" dirty="0">
                <a:solidFill>
                  <a:schemeClr val="accent1"/>
                </a:solidFill>
              </a:rPr>
              <a:t>Protons and </a:t>
            </a:r>
            <a:r>
              <a:rPr lang="fr-FR" dirty="0" err="1">
                <a:solidFill>
                  <a:schemeClr val="accent1"/>
                </a:solidFill>
              </a:rPr>
              <a:t>deuterons</a:t>
            </a:r>
            <a:endParaRPr lang="fr-FR" dirty="0">
              <a:solidFill>
                <a:schemeClr val="accent1"/>
              </a:solidFill>
            </a:endParaRPr>
          </a:p>
          <a:p>
            <a:r>
              <a:rPr lang="fr-FR" dirty="0">
                <a:solidFill>
                  <a:schemeClr val="accent1"/>
                </a:solidFill>
              </a:rPr>
              <a:t>Energy range 500 keV to 3.5 MeV</a:t>
            </a:r>
          </a:p>
          <a:p>
            <a:r>
              <a:rPr lang="fr-FR" dirty="0">
                <a:solidFill>
                  <a:schemeClr val="accent1"/>
                </a:solidFill>
              </a:rPr>
              <a:t>Max </a:t>
            </a:r>
            <a:r>
              <a:rPr lang="fr-FR" dirty="0" err="1">
                <a:solidFill>
                  <a:schemeClr val="accent1"/>
                </a:solidFill>
              </a:rPr>
              <a:t>beam</a:t>
            </a:r>
            <a:r>
              <a:rPr lang="fr-FR" dirty="0">
                <a:solidFill>
                  <a:schemeClr val="accent1"/>
                </a:solidFill>
              </a:rPr>
              <a:t> </a:t>
            </a:r>
            <a:r>
              <a:rPr lang="fr-FR" dirty="0" err="1">
                <a:solidFill>
                  <a:schemeClr val="accent1"/>
                </a:solidFill>
              </a:rPr>
              <a:t>current</a:t>
            </a:r>
            <a:r>
              <a:rPr lang="fr-FR" dirty="0">
                <a:solidFill>
                  <a:schemeClr val="accent1"/>
                </a:solidFill>
              </a:rPr>
              <a:t> 80 µA</a:t>
            </a:r>
          </a:p>
          <a:p>
            <a:r>
              <a:rPr lang="fr-FR" dirty="0" err="1">
                <a:solidFill>
                  <a:schemeClr val="accent1"/>
                </a:solidFill>
              </a:rPr>
              <a:t>Typical</a:t>
            </a:r>
            <a:r>
              <a:rPr lang="fr-FR" dirty="0">
                <a:solidFill>
                  <a:schemeClr val="accent1"/>
                </a:solidFill>
              </a:rPr>
              <a:t> </a:t>
            </a:r>
            <a:r>
              <a:rPr lang="fr-FR" dirty="0" err="1">
                <a:solidFill>
                  <a:schemeClr val="accent1"/>
                </a:solidFill>
              </a:rPr>
              <a:t>beam</a:t>
            </a:r>
            <a:r>
              <a:rPr lang="fr-FR" dirty="0">
                <a:solidFill>
                  <a:schemeClr val="accent1"/>
                </a:solidFill>
              </a:rPr>
              <a:t> </a:t>
            </a:r>
            <a:r>
              <a:rPr lang="fr-FR" dirty="0" err="1">
                <a:solidFill>
                  <a:schemeClr val="accent1"/>
                </a:solidFill>
              </a:rPr>
              <a:t>current</a:t>
            </a:r>
            <a:r>
              <a:rPr lang="fr-FR" dirty="0">
                <a:solidFill>
                  <a:schemeClr val="accent1"/>
                </a:solidFill>
              </a:rPr>
              <a:t> 3-20 µA</a:t>
            </a:r>
          </a:p>
          <a:p>
            <a:r>
              <a:rPr lang="fr-FR" dirty="0">
                <a:solidFill>
                  <a:schemeClr val="accent1"/>
                </a:solidFill>
              </a:rPr>
              <a:t>Compressed air </a:t>
            </a:r>
            <a:r>
              <a:rPr lang="fr-FR" dirty="0" err="1">
                <a:solidFill>
                  <a:schemeClr val="accent1"/>
                </a:solidFill>
              </a:rPr>
              <a:t>cooling</a:t>
            </a:r>
            <a:r>
              <a:rPr lang="fr-FR" dirty="0">
                <a:solidFill>
                  <a:schemeClr val="accent1"/>
                </a:solidFill>
              </a:rPr>
              <a:t> </a:t>
            </a:r>
          </a:p>
        </p:txBody>
      </p:sp>
      <p:pic>
        <p:nvPicPr>
          <p:cNvPr id="4" name="Picture 3" descr="A large machine in a factory&#10;&#10;AI-generated content may be incorrect.">
            <a:extLst>
              <a:ext uri="{FF2B5EF4-FFF2-40B4-BE49-F238E27FC236}">
                <a16:creationId xmlns:a16="http://schemas.microsoft.com/office/drawing/2014/main" id="{CAFAD4B2-0564-56E5-3305-8A697D368F2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953" b="-1"/>
          <a:stretch>
            <a:fillRect/>
          </a:stretch>
        </p:blipFill>
        <p:spPr>
          <a:xfrm>
            <a:off x="6217921" y="1480610"/>
            <a:ext cx="4937760" cy="4023360"/>
          </a:xfrm>
          <a:prstGeom prst="rect">
            <a:avLst/>
          </a:prstGeom>
          <a:noFill/>
          <a:ln w="101600">
            <a:noFill/>
            <a:miter lim="800000"/>
          </a:ln>
        </p:spPr>
      </p:pic>
      <p:sp>
        <p:nvSpPr>
          <p:cNvPr id="9" name="Slide Number Placeholder 4">
            <a:extLst>
              <a:ext uri="{FF2B5EF4-FFF2-40B4-BE49-F238E27FC236}">
                <a16:creationId xmlns:a16="http://schemas.microsoft.com/office/drawing/2014/main" id="{2929C801-2C17-49A9-E236-55692020170B}"/>
              </a:ext>
            </a:extLst>
          </p:cNvPr>
          <p:cNvSpPr>
            <a:spLocks noGrp="1"/>
          </p:cNvSpPr>
          <p:nvPr>
            <p:ph type="sldNum" sz="quarter" idx="12"/>
          </p:nvPr>
        </p:nvSpPr>
        <p:spPr>
          <a:xfrm>
            <a:off x="10879975" y="6492875"/>
            <a:ext cx="1312025" cy="365125"/>
          </a:xfrm>
        </p:spPr>
        <p:txBody>
          <a:bodyPr/>
          <a:lstStyle/>
          <a:p>
            <a:pPr>
              <a:spcAft>
                <a:spcPts val="600"/>
              </a:spcAft>
            </a:pPr>
            <a:fld id="{568BF4E8-E8B5-4393-B026-D7450F8D326F}" type="slidenum">
              <a:rPr lang="en-GB" smtClean="0"/>
              <a:pPr>
                <a:spcAft>
                  <a:spcPts val="600"/>
                </a:spcAft>
              </a:pPr>
              <a:t>5</a:t>
            </a:fld>
            <a:endParaRPr lang="en-GB"/>
          </a:p>
        </p:txBody>
      </p:sp>
    </p:spTree>
    <p:extLst>
      <p:ext uri="{BB962C8B-B14F-4D97-AF65-F5344CB8AC3E}">
        <p14:creationId xmlns:p14="http://schemas.microsoft.com/office/powerpoint/2010/main" val="238242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74F2E7-E7CF-E8BA-933D-CBE2B4E73ACF}"/>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C832EACA-7E74-913D-0A49-69F4086E856C}"/>
              </a:ext>
            </a:extLst>
          </p:cNvPr>
          <p:cNvSpPr>
            <a:spLocks noGrp="1"/>
          </p:cNvSpPr>
          <p:nvPr>
            <p:ph type="title"/>
          </p:nvPr>
        </p:nvSpPr>
        <p:spPr>
          <a:xfrm>
            <a:off x="1097280" y="286604"/>
            <a:ext cx="10058400" cy="1025730"/>
          </a:xfrm>
        </p:spPr>
        <p:txBody>
          <a:bodyPr>
            <a:normAutofit/>
          </a:bodyPr>
          <a:lstStyle/>
          <a:p>
            <a:r>
              <a:rPr lang="fr-FR" dirty="0"/>
              <a:t>New machine</a:t>
            </a:r>
          </a:p>
        </p:txBody>
      </p:sp>
      <p:sp>
        <p:nvSpPr>
          <p:cNvPr id="2" name="Espace réservé du texte 1">
            <a:extLst>
              <a:ext uri="{FF2B5EF4-FFF2-40B4-BE49-F238E27FC236}">
                <a16:creationId xmlns:a16="http://schemas.microsoft.com/office/drawing/2014/main" id="{C6FD0823-C133-9FB2-50CF-F1961469EA76}"/>
              </a:ext>
            </a:extLst>
          </p:cNvPr>
          <p:cNvSpPr>
            <a:spLocks noGrp="1"/>
          </p:cNvSpPr>
          <p:nvPr>
            <p:ph sz="half" idx="1"/>
          </p:nvPr>
        </p:nvSpPr>
        <p:spPr>
          <a:xfrm>
            <a:off x="1097280" y="1480609"/>
            <a:ext cx="4937760" cy="4023360"/>
          </a:xfrm>
        </p:spPr>
        <p:txBody>
          <a:bodyPr>
            <a:normAutofit/>
          </a:bodyPr>
          <a:lstStyle/>
          <a:p>
            <a:r>
              <a:rPr lang="fr-FR" dirty="0">
                <a:solidFill>
                  <a:schemeClr val="accent1"/>
                </a:solidFill>
              </a:rPr>
              <a:t>To </a:t>
            </a:r>
            <a:r>
              <a:rPr lang="fr-FR" dirty="0" err="1">
                <a:solidFill>
                  <a:schemeClr val="accent1"/>
                </a:solidFill>
              </a:rPr>
              <a:t>be</a:t>
            </a:r>
            <a:r>
              <a:rPr lang="fr-FR" dirty="0">
                <a:solidFill>
                  <a:schemeClr val="accent1"/>
                </a:solidFill>
              </a:rPr>
              <a:t> </a:t>
            </a:r>
            <a:r>
              <a:rPr lang="fr-FR" dirty="0" err="1">
                <a:solidFill>
                  <a:schemeClr val="accent1"/>
                </a:solidFill>
              </a:rPr>
              <a:t>installed</a:t>
            </a:r>
            <a:r>
              <a:rPr lang="fr-FR" dirty="0">
                <a:solidFill>
                  <a:schemeClr val="accent1"/>
                </a:solidFill>
              </a:rPr>
              <a:t> in 2026</a:t>
            </a:r>
          </a:p>
          <a:p>
            <a:r>
              <a:rPr lang="fr-FR" dirty="0">
                <a:solidFill>
                  <a:schemeClr val="accent1"/>
                </a:solidFill>
              </a:rPr>
              <a:t>Protons, </a:t>
            </a:r>
            <a:r>
              <a:rPr lang="fr-FR" dirty="0" err="1">
                <a:solidFill>
                  <a:schemeClr val="accent1"/>
                </a:solidFill>
              </a:rPr>
              <a:t>deuterons</a:t>
            </a:r>
            <a:r>
              <a:rPr lang="fr-FR" dirty="0">
                <a:solidFill>
                  <a:schemeClr val="accent1"/>
                </a:solidFill>
              </a:rPr>
              <a:t>, </a:t>
            </a:r>
            <a:r>
              <a:rPr lang="fr-FR" dirty="0" err="1">
                <a:solidFill>
                  <a:schemeClr val="accent1"/>
                </a:solidFill>
              </a:rPr>
              <a:t>helions</a:t>
            </a:r>
            <a:endParaRPr lang="fr-FR" dirty="0">
              <a:solidFill>
                <a:schemeClr val="accent1"/>
              </a:solidFill>
            </a:endParaRPr>
          </a:p>
          <a:p>
            <a:r>
              <a:rPr lang="fr-FR" dirty="0">
                <a:solidFill>
                  <a:schemeClr val="accent1"/>
                </a:solidFill>
              </a:rPr>
              <a:t>Energy range 200 keV to 4 MeV</a:t>
            </a:r>
          </a:p>
          <a:p>
            <a:r>
              <a:rPr lang="fr-FR" dirty="0">
                <a:solidFill>
                  <a:schemeClr val="accent1"/>
                </a:solidFill>
              </a:rPr>
              <a:t>Max </a:t>
            </a:r>
            <a:r>
              <a:rPr lang="fr-FR" dirty="0" err="1">
                <a:solidFill>
                  <a:schemeClr val="accent1"/>
                </a:solidFill>
              </a:rPr>
              <a:t>beam</a:t>
            </a:r>
            <a:r>
              <a:rPr lang="fr-FR" dirty="0">
                <a:solidFill>
                  <a:schemeClr val="accent1"/>
                </a:solidFill>
              </a:rPr>
              <a:t> </a:t>
            </a:r>
            <a:r>
              <a:rPr lang="fr-FR" dirty="0" err="1">
                <a:solidFill>
                  <a:schemeClr val="accent1"/>
                </a:solidFill>
              </a:rPr>
              <a:t>current</a:t>
            </a:r>
            <a:r>
              <a:rPr lang="fr-FR" dirty="0">
                <a:solidFill>
                  <a:schemeClr val="accent1"/>
                </a:solidFill>
              </a:rPr>
              <a:t> 450 µA</a:t>
            </a:r>
          </a:p>
          <a:p>
            <a:r>
              <a:rPr lang="en-US" dirty="0">
                <a:solidFill>
                  <a:schemeClr val="accent1"/>
                </a:solidFill>
              </a:rPr>
              <a:t>More stable</a:t>
            </a:r>
          </a:p>
          <a:p>
            <a:r>
              <a:rPr lang="en-US" dirty="0">
                <a:solidFill>
                  <a:schemeClr val="accent1"/>
                </a:solidFill>
              </a:rPr>
              <a:t>Pulsed </a:t>
            </a:r>
            <a:r>
              <a:rPr lang="en-US" dirty="0">
                <a:solidFill>
                  <a:schemeClr val="accent1"/>
                </a:solidFill>
                <a:sym typeface="Wingdings" panose="05000000000000000000" pitchFamily="2" charset="2"/>
              </a:rPr>
              <a:t> TOF</a:t>
            </a:r>
            <a:endParaRPr lang="en-US" dirty="0">
              <a:solidFill>
                <a:schemeClr val="accent1"/>
              </a:solidFill>
            </a:endParaRPr>
          </a:p>
          <a:p>
            <a:r>
              <a:rPr lang="en-US" dirty="0">
                <a:solidFill>
                  <a:schemeClr val="accent1"/>
                </a:solidFill>
              </a:rPr>
              <a:t>Automated operation</a:t>
            </a:r>
          </a:p>
          <a:p>
            <a:endParaRPr lang="fr-FR" dirty="0">
              <a:solidFill>
                <a:schemeClr val="accent1"/>
              </a:solidFill>
            </a:endParaRPr>
          </a:p>
        </p:txBody>
      </p:sp>
      <p:sp>
        <p:nvSpPr>
          <p:cNvPr id="9" name="Slide Number Placeholder 4">
            <a:extLst>
              <a:ext uri="{FF2B5EF4-FFF2-40B4-BE49-F238E27FC236}">
                <a16:creationId xmlns:a16="http://schemas.microsoft.com/office/drawing/2014/main" id="{3B43FCC6-9271-37D3-BE28-52DCBE1158CE}"/>
              </a:ext>
            </a:extLst>
          </p:cNvPr>
          <p:cNvSpPr>
            <a:spLocks noGrp="1"/>
          </p:cNvSpPr>
          <p:nvPr>
            <p:ph type="sldNum" sz="quarter" idx="12"/>
          </p:nvPr>
        </p:nvSpPr>
        <p:spPr>
          <a:xfrm>
            <a:off x="10879975" y="6492875"/>
            <a:ext cx="1312025" cy="365125"/>
          </a:xfrm>
        </p:spPr>
        <p:txBody>
          <a:bodyPr/>
          <a:lstStyle/>
          <a:p>
            <a:pPr>
              <a:spcAft>
                <a:spcPts val="600"/>
              </a:spcAft>
            </a:pPr>
            <a:fld id="{568BF4E8-E8B5-4393-B026-D7450F8D326F}" type="slidenum">
              <a:rPr lang="en-GB" smtClean="0"/>
              <a:pPr>
                <a:spcAft>
                  <a:spcPts val="600"/>
                </a:spcAft>
              </a:pPr>
              <a:t>6</a:t>
            </a:fld>
            <a:endParaRPr lang="en-GB"/>
          </a:p>
        </p:txBody>
      </p:sp>
      <p:pic>
        <p:nvPicPr>
          <p:cNvPr id="5" name="Content Placeholder 5" descr="A grey machine with a white background&#10;&#10;Description automatically generated with medium confidence">
            <a:extLst>
              <a:ext uri="{FF2B5EF4-FFF2-40B4-BE49-F238E27FC236}">
                <a16:creationId xmlns:a16="http://schemas.microsoft.com/office/drawing/2014/main" id="{4E91B7DF-94D9-9551-2E75-77937B9BA1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9795" y="1018990"/>
            <a:ext cx="5622866" cy="3588798"/>
          </a:xfrm>
          <a:prstGeom prst="rect">
            <a:avLst/>
          </a:prstGeom>
        </p:spPr>
      </p:pic>
      <p:sp>
        <p:nvSpPr>
          <p:cNvPr id="6" name="Content Placeholder 2">
            <a:extLst>
              <a:ext uri="{FF2B5EF4-FFF2-40B4-BE49-F238E27FC236}">
                <a16:creationId xmlns:a16="http://schemas.microsoft.com/office/drawing/2014/main" id="{D76134FF-3F00-6A7E-C3BC-D676FC03BE70}"/>
              </a:ext>
            </a:extLst>
          </p:cNvPr>
          <p:cNvSpPr txBox="1">
            <a:spLocks/>
          </p:cNvSpPr>
          <p:nvPr/>
        </p:nvSpPr>
        <p:spPr bwMode="auto">
          <a:xfrm>
            <a:off x="5972175" y="4660361"/>
            <a:ext cx="2820024" cy="1271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rgbClr val="003399"/>
              </a:buClr>
              <a:buFont typeface="Wingdings" panose="05000000000000000000" pitchFamily="2" charset="2"/>
              <a:buChar char="§"/>
              <a:defRPr sz="2400">
                <a:solidFill>
                  <a:srgbClr val="003399"/>
                </a:solidFill>
                <a:latin typeface="+mn-lt"/>
                <a:ea typeface="+mn-ea"/>
                <a:cs typeface="+mn-cs"/>
              </a:defRPr>
            </a:lvl1pPr>
            <a:lvl2pPr marL="742950" indent="-285750" algn="l" rtl="0" eaLnBrk="0" fontAlgn="base" hangingPunct="0">
              <a:spcBef>
                <a:spcPct val="20000"/>
              </a:spcBef>
              <a:spcAft>
                <a:spcPct val="0"/>
              </a:spcAft>
              <a:buClr>
                <a:srgbClr val="0099CC"/>
              </a:buClr>
              <a:buFont typeface="Wingdings" panose="05000000000000000000" pitchFamily="2" charset="2"/>
              <a:defRPr sz="2400">
                <a:solidFill>
                  <a:schemeClr val="tx1"/>
                </a:solidFill>
                <a:latin typeface="+mn-lt"/>
                <a:ea typeface="+mn-ea"/>
              </a:defRPr>
            </a:lvl2pPr>
            <a:lvl3pPr marL="1143000" indent="-228600" algn="l" rtl="0" eaLnBrk="0" fontAlgn="base" hangingPunct="0">
              <a:spcBef>
                <a:spcPct val="20000"/>
              </a:spcBef>
              <a:spcAft>
                <a:spcPct val="0"/>
              </a:spcAft>
              <a:buClr>
                <a:srgbClr val="0099CC"/>
              </a:buClr>
              <a:buFont typeface="Wingdings" panose="05000000000000000000" pitchFamily="2" charset="2"/>
              <a:defRPr sz="2400">
                <a:solidFill>
                  <a:schemeClr val="tx1"/>
                </a:solidFill>
                <a:latin typeface="+mn-lt"/>
                <a:ea typeface="+mn-ea"/>
              </a:defRPr>
            </a:lvl3pPr>
            <a:lvl4pPr marL="1600200" indent="-228600" algn="l" rtl="0" eaLnBrk="0" fontAlgn="base" hangingPunct="0">
              <a:spcBef>
                <a:spcPct val="20000"/>
              </a:spcBef>
              <a:spcAft>
                <a:spcPct val="0"/>
              </a:spcAft>
              <a:buClr>
                <a:srgbClr val="0099CC"/>
              </a:buClr>
              <a:buFont typeface="Wingdings" panose="05000000000000000000" pitchFamily="2" charset="2"/>
              <a:defRPr sz="2400">
                <a:solidFill>
                  <a:schemeClr val="tx1"/>
                </a:solidFill>
                <a:latin typeface="+mn-lt"/>
                <a:ea typeface="+mn-ea"/>
              </a:defRPr>
            </a:lvl4pPr>
            <a:lvl5pPr marL="2057400" indent="-228600" algn="l" rtl="0" eaLnBrk="0" fontAlgn="base" hangingPunct="0">
              <a:spcBef>
                <a:spcPct val="20000"/>
              </a:spcBef>
              <a:spcAft>
                <a:spcPct val="0"/>
              </a:spcAft>
              <a:buClr>
                <a:srgbClr val="0099CC"/>
              </a:buClr>
              <a:buFont typeface="Wingdings" panose="05000000000000000000" pitchFamily="2" charset="2"/>
              <a:defRPr sz="2400">
                <a:solidFill>
                  <a:schemeClr val="tx1"/>
                </a:solidFill>
                <a:latin typeface="+mn-lt"/>
                <a:ea typeface="+mn-ea"/>
              </a:defRPr>
            </a:lvl5pPr>
            <a:lvl6pPr marL="2514600" indent="-228600" algn="l" rtl="0" fontAlgn="base">
              <a:spcBef>
                <a:spcPct val="20000"/>
              </a:spcBef>
              <a:spcAft>
                <a:spcPct val="0"/>
              </a:spcAft>
              <a:buClr>
                <a:srgbClr val="0099CC"/>
              </a:buClr>
              <a:buFont typeface="Wingdings" pitchFamily="2" charset="2"/>
              <a:defRPr sz="2400">
                <a:solidFill>
                  <a:schemeClr val="tx1"/>
                </a:solidFill>
                <a:latin typeface="+mn-lt"/>
                <a:ea typeface="+mn-ea"/>
              </a:defRPr>
            </a:lvl6pPr>
            <a:lvl7pPr marL="2971800" indent="-228600" algn="l" rtl="0" fontAlgn="base">
              <a:spcBef>
                <a:spcPct val="20000"/>
              </a:spcBef>
              <a:spcAft>
                <a:spcPct val="0"/>
              </a:spcAft>
              <a:buClr>
                <a:srgbClr val="0099CC"/>
              </a:buClr>
              <a:buFont typeface="Wingdings" pitchFamily="2" charset="2"/>
              <a:defRPr sz="2400">
                <a:solidFill>
                  <a:schemeClr val="tx1"/>
                </a:solidFill>
                <a:latin typeface="+mn-lt"/>
                <a:ea typeface="+mn-ea"/>
              </a:defRPr>
            </a:lvl7pPr>
            <a:lvl8pPr marL="3429000" indent="-228600" algn="l" rtl="0" fontAlgn="base">
              <a:spcBef>
                <a:spcPct val="20000"/>
              </a:spcBef>
              <a:spcAft>
                <a:spcPct val="0"/>
              </a:spcAft>
              <a:buClr>
                <a:srgbClr val="0099CC"/>
              </a:buClr>
              <a:buFont typeface="Wingdings" pitchFamily="2" charset="2"/>
              <a:defRPr sz="2400">
                <a:solidFill>
                  <a:schemeClr val="tx1"/>
                </a:solidFill>
                <a:latin typeface="+mn-lt"/>
                <a:ea typeface="+mn-ea"/>
              </a:defRPr>
            </a:lvl8pPr>
            <a:lvl9pPr marL="3886200" indent="-228600" algn="l" rtl="0" fontAlgn="base">
              <a:spcBef>
                <a:spcPct val="20000"/>
              </a:spcBef>
              <a:spcAft>
                <a:spcPct val="0"/>
              </a:spcAft>
              <a:buClr>
                <a:srgbClr val="0099CC"/>
              </a:buClr>
              <a:buFont typeface="Wingdings" pitchFamily="2" charset="2"/>
              <a:defRPr sz="2400">
                <a:solidFill>
                  <a:schemeClr val="tx1"/>
                </a:solidFill>
                <a:latin typeface="+mn-lt"/>
                <a:ea typeface="+mn-ea"/>
              </a:defRPr>
            </a:lvl9p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anose="05000000000000000000" pitchFamily="2" charset="2"/>
              <a:buNone/>
              <a:tabLst/>
              <a:defRPr/>
            </a:pPr>
            <a:r>
              <a:rPr kumimoji="0" lang="en-GB" sz="2000" b="0" i="0" u="none" strike="noStrike" kern="0" cap="none" spc="0" normalizeH="0" baseline="0" noProof="0" dirty="0">
                <a:ln>
                  <a:noFill/>
                </a:ln>
                <a:solidFill>
                  <a:srgbClr val="0079CC"/>
                </a:solidFill>
                <a:effectLst/>
                <a:uLnTx/>
                <a:uFillTx/>
                <a:latin typeface="Arial" panose="020B0604020202020204"/>
                <a:ea typeface="+mn-ea"/>
                <a:cs typeface="+mn-cs"/>
              </a:rPr>
              <a:t>Pulser and buncher</a:t>
            </a:r>
          </a:p>
          <a:p>
            <a:pPr marL="0" marR="0" lvl="0" indent="0" algn="l" defTabSz="914400" rtl="0" eaLnBrk="0" fontAlgn="base" latinLnBrk="0" hangingPunct="0">
              <a:lnSpc>
                <a:spcPct val="100000"/>
              </a:lnSpc>
              <a:spcBef>
                <a:spcPct val="20000"/>
              </a:spcBef>
              <a:spcAft>
                <a:spcPct val="0"/>
              </a:spcAft>
              <a:buClr>
                <a:srgbClr val="003399"/>
              </a:buClr>
              <a:buSzTx/>
              <a:buFont typeface="Wingdings" panose="05000000000000000000" pitchFamily="2" charset="2"/>
              <a:buNone/>
              <a:tabLst/>
              <a:defRPr/>
            </a:pPr>
            <a:r>
              <a:rPr kumimoji="0" lang="en-GB" sz="1600" b="0" i="0" u="none" strike="noStrike" kern="0" cap="none" spc="0" normalizeH="0" baseline="0" noProof="0" dirty="0">
                <a:ln>
                  <a:noFill/>
                </a:ln>
                <a:solidFill>
                  <a:srgbClr val="0079CC"/>
                </a:solidFill>
                <a:effectLst/>
                <a:uLnTx/>
                <a:uFillTx/>
                <a:latin typeface="Arial" panose="020B0604020202020204"/>
                <a:ea typeface="+mn-ea"/>
                <a:cs typeface="+mn-cs"/>
              </a:rPr>
              <a:t>4 MHz to 125 kHz</a:t>
            </a:r>
          </a:p>
          <a:p>
            <a:pPr marL="0" marR="0" lvl="0" indent="0" algn="l" defTabSz="914400" rtl="0" eaLnBrk="0" fontAlgn="base" latinLnBrk="0" hangingPunct="0">
              <a:lnSpc>
                <a:spcPct val="100000"/>
              </a:lnSpc>
              <a:spcBef>
                <a:spcPct val="20000"/>
              </a:spcBef>
              <a:spcAft>
                <a:spcPct val="0"/>
              </a:spcAft>
              <a:buClr>
                <a:srgbClr val="003399"/>
              </a:buClr>
              <a:buSzTx/>
              <a:buFont typeface="Wingdings" panose="05000000000000000000" pitchFamily="2" charset="2"/>
              <a:buNone/>
              <a:tabLst/>
              <a:defRPr/>
            </a:pPr>
            <a:r>
              <a:rPr kumimoji="0" lang="en-GB" sz="1600" b="0" i="0" u="none" strike="noStrike" kern="0" cap="none" spc="0" normalizeH="0" baseline="0" noProof="0" dirty="0">
                <a:ln>
                  <a:noFill/>
                </a:ln>
                <a:solidFill>
                  <a:srgbClr val="0079CC"/>
                </a:solidFill>
                <a:effectLst/>
                <a:uLnTx/>
                <a:uFillTx/>
                <a:latin typeface="Arial" panose="020B0604020202020204"/>
                <a:ea typeface="+mn-ea"/>
                <a:cs typeface="+mn-cs"/>
              </a:rPr>
              <a:t>(250 ns to 8 µs)</a:t>
            </a:r>
          </a:p>
          <a:p>
            <a:pPr marL="0" marR="0" lvl="0" indent="0" algn="l" defTabSz="914400" rtl="0" eaLnBrk="0" fontAlgn="base" latinLnBrk="0" hangingPunct="0">
              <a:lnSpc>
                <a:spcPct val="100000"/>
              </a:lnSpc>
              <a:spcBef>
                <a:spcPct val="20000"/>
              </a:spcBef>
              <a:spcAft>
                <a:spcPct val="0"/>
              </a:spcAft>
              <a:buClr>
                <a:srgbClr val="003399"/>
              </a:buClr>
              <a:buSzTx/>
              <a:buFont typeface="Wingdings" panose="05000000000000000000" pitchFamily="2" charset="2"/>
              <a:buNone/>
              <a:tabLst/>
              <a:defRPr/>
            </a:pPr>
            <a:r>
              <a:rPr kumimoji="0" lang="en-GB" sz="1600" b="0" i="0" u="none" strike="noStrike" kern="0" cap="none" spc="0" normalizeH="0" baseline="0" noProof="0" dirty="0">
                <a:ln>
                  <a:noFill/>
                </a:ln>
                <a:solidFill>
                  <a:srgbClr val="0079CC"/>
                </a:solidFill>
                <a:effectLst/>
                <a:uLnTx/>
                <a:uFillTx/>
                <a:latin typeface="Arial" panose="020B0604020202020204"/>
                <a:ea typeface="+mn-ea"/>
                <a:cs typeface="+mn-cs"/>
              </a:rPr>
              <a:t>FWHM ~ 2 ns</a:t>
            </a:r>
          </a:p>
          <a:p>
            <a:pPr marL="0" marR="0" lvl="0" indent="0" algn="l" defTabSz="914400" rtl="0" eaLnBrk="0" fontAlgn="base" latinLnBrk="0" hangingPunct="0">
              <a:lnSpc>
                <a:spcPct val="100000"/>
              </a:lnSpc>
              <a:spcBef>
                <a:spcPct val="20000"/>
              </a:spcBef>
              <a:spcAft>
                <a:spcPct val="0"/>
              </a:spcAft>
              <a:buClr>
                <a:srgbClr val="003399"/>
              </a:buClr>
              <a:buSzTx/>
              <a:buFont typeface="Wingdings" panose="05000000000000000000" pitchFamily="2" charset="2"/>
              <a:buNone/>
              <a:tabLst>
                <a:tab pos="2637155" algn="ctr"/>
                <a:tab pos="5274310" algn="r"/>
                <a:tab pos="-716915" algn="l"/>
                <a:tab pos="-538480" algn="l"/>
                <a:tab pos="-179070" algn="l"/>
                <a:tab pos="180340" algn="l"/>
                <a:tab pos="539750" algn="l"/>
                <a:tab pos="899795" algn="l"/>
                <a:tab pos="1259205" algn="l"/>
                <a:tab pos="1619250" algn="l"/>
                <a:tab pos="1978660" algn="l"/>
                <a:tab pos="2338070" algn="l"/>
                <a:tab pos="2857500" algn="l"/>
                <a:tab pos="3057525" algn="l"/>
                <a:tab pos="3417570" algn="l"/>
                <a:tab pos="3776980" algn="l"/>
                <a:tab pos="4114800" algn="l"/>
                <a:tab pos="4136390" algn="l"/>
                <a:tab pos="4496435" algn="l"/>
                <a:tab pos="5111115" algn="dec"/>
                <a:tab pos="5575300" algn="l"/>
              </a:tabLst>
              <a:defRPr/>
            </a:pPr>
            <a:r>
              <a:rPr kumimoji="0" lang="en-US" sz="2000" b="0" i="0" u="none" strike="noStrike" kern="0" cap="none" spc="0" normalizeH="0" baseline="0" noProof="0" dirty="0">
                <a:ln>
                  <a:noFill/>
                </a:ln>
                <a:solidFill>
                  <a:srgbClr val="0079CC"/>
                </a:solidFill>
                <a:effectLst/>
                <a:uLnTx/>
                <a:uFillTx/>
                <a:latin typeface="Arial" panose="020B0604020202020204"/>
                <a:ea typeface="+mn-ea"/>
                <a:cs typeface="+mn-cs"/>
              </a:rPr>
              <a:t>		</a:t>
            </a:r>
            <a:endParaRPr kumimoji="0" lang="en-GB" sz="2000" b="0" i="0" u="none" strike="noStrike" kern="0" cap="none" spc="0" normalizeH="0" baseline="0" noProof="0" dirty="0">
              <a:ln>
                <a:noFill/>
              </a:ln>
              <a:solidFill>
                <a:srgbClr val="0079CC"/>
              </a:solidFill>
              <a:effectLst/>
              <a:uLnTx/>
              <a:uFillTx/>
              <a:latin typeface="Arial" panose="020B0604020202020204"/>
              <a:ea typeface="+mn-ea"/>
              <a:cs typeface="+mn-cs"/>
            </a:endParaRPr>
          </a:p>
        </p:txBody>
      </p:sp>
      <p:sp>
        <p:nvSpPr>
          <p:cNvPr id="7" name="Content Placeholder 2">
            <a:extLst>
              <a:ext uri="{FF2B5EF4-FFF2-40B4-BE49-F238E27FC236}">
                <a16:creationId xmlns:a16="http://schemas.microsoft.com/office/drawing/2014/main" id="{33C45FE1-D6AD-12A8-C948-4B7E99D916BD}"/>
              </a:ext>
            </a:extLst>
          </p:cNvPr>
          <p:cNvSpPr txBox="1">
            <a:spLocks/>
          </p:cNvSpPr>
          <p:nvPr/>
        </p:nvSpPr>
        <p:spPr bwMode="auto">
          <a:xfrm>
            <a:off x="8401583" y="0"/>
            <a:ext cx="2755758" cy="523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rgbClr val="003399"/>
              </a:buClr>
              <a:buFont typeface="Wingdings" panose="05000000000000000000" pitchFamily="2" charset="2"/>
              <a:buChar char="§"/>
              <a:defRPr sz="2400">
                <a:solidFill>
                  <a:srgbClr val="003399"/>
                </a:solidFill>
                <a:latin typeface="+mn-lt"/>
                <a:ea typeface="+mn-ea"/>
                <a:cs typeface="+mn-cs"/>
              </a:defRPr>
            </a:lvl1pPr>
            <a:lvl2pPr marL="742950" indent="-285750" algn="l" rtl="0" eaLnBrk="0" fontAlgn="base" hangingPunct="0">
              <a:spcBef>
                <a:spcPct val="20000"/>
              </a:spcBef>
              <a:spcAft>
                <a:spcPct val="0"/>
              </a:spcAft>
              <a:buClr>
                <a:srgbClr val="0099CC"/>
              </a:buClr>
              <a:buFont typeface="Wingdings" panose="05000000000000000000" pitchFamily="2" charset="2"/>
              <a:defRPr sz="2400">
                <a:solidFill>
                  <a:schemeClr val="tx1"/>
                </a:solidFill>
                <a:latin typeface="+mn-lt"/>
                <a:ea typeface="+mn-ea"/>
              </a:defRPr>
            </a:lvl2pPr>
            <a:lvl3pPr marL="1143000" indent="-228600" algn="l" rtl="0" eaLnBrk="0" fontAlgn="base" hangingPunct="0">
              <a:spcBef>
                <a:spcPct val="20000"/>
              </a:spcBef>
              <a:spcAft>
                <a:spcPct val="0"/>
              </a:spcAft>
              <a:buClr>
                <a:srgbClr val="0099CC"/>
              </a:buClr>
              <a:buFont typeface="Wingdings" panose="05000000000000000000" pitchFamily="2" charset="2"/>
              <a:defRPr sz="2400">
                <a:solidFill>
                  <a:schemeClr val="tx1"/>
                </a:solidFill>
                <a:latin typeface="+mn-lt"/>
                <a:ea typeface="+mn-ea"/>
              </a:defRPr>
            </a:lvl3pPr>
            <a:lvl4pPr marL="1600200" indent="-228600" algn="l" rtl="0" eaLnBrk="0" fontAlgn="base" hangingPunct="0">
              <a:spcBef>
                <a:spcPct val="20000"/>
              </a:spcBef>
              <a:spcAft>
                <a:spcPct val="0"/>
              </a:spcAft>
              <a:buClr>
                <a:srgbClr val="0099CC"/>
              </a:buClr>
              <a:buFont typeface="Wingdings" panose="05000000000000000000" pitchFamily="2" charset="2"/>
              <a:defRPr sz="2400">
                <a:solidFill>
                  <a:schemeClr val="tx1"/>
                </a:solidFill>
                <a:latin typeface="+mn-lt"/>
                <a:ea typeface="+mn-ea"/>
              </a:defRPr>
            </a:lvl4pPr>
            <a:lvl5pPr marL="2057400" indent="-228600" algn="l" rtl="0" eaLnBrk="0" fontAlgn="base" hangingPunct="0">
              <a:spcBef>
                <a:spcPct val="20000"/>
              </a:spcBef>
              <a:spcAft>
                <a:spcPct val="0"/>
              </a:spcAft>
              <a:buClr>
                <a:srgbClr val="0099CC"/>
              </a:buClr>
              <a:buFont typeface="Wingdings" panose="05000000000000000000" pitchFamily="2" charset="2"/>
              <a:defRPr sz="2400">
                <a:solidFill>
                  <a:schemeClr val="tx1"/>
                </a:solidFill>
                <a:latin typeface="+mn-lt"/>
                <a:ea typeface="+mn-ea"/>
              </a:defRPr>
            </a:lvl5pPr>
            <a:lvl6pPr marL="2514600" indent="-228600" algn="l" rtl="0" fontAlgn="base">
              <a:spcBef>
                <a:spcPct val="20000"/>
              </a:spcBef>
              <a:spcAft>
                <a:spcPct val="0"/>
              </a:spcAft>
              <a:buClr>
                <a:srgbClr val="0099CC"/>
              </a:buClr>
              <a:buFont typeface="Wingdings" pitchFamily="2" charset="2"/>
              <a:defRPr sz="2400">
                <a:solidFill>
                  <a:schemeClr val="tx1"/>
                </a:solidFill>
                <a:latin typeface="+mn-lt"/>
                <a:ea typeface="+mn-ea"/>
              </a:defRPr>
            </a:lvl6pPr>
            <a:lvl7pPr marL="2971800" indent="-228600" algn="l" rtl="0" fontAlgn="base">
              <a:spcBef>
                <a:spcPct val="20000"/>
              </a:spcBef>
              <a:spcAft>
                <a:spcPct val="0"/>
              </a:spcAft>
              <a:buClr>
                <a:srgbClr val="0099CC"/>
              </a:buClr>
              <a:buFont typeface="Wingdings" pitchFamily="2" charset="2"/>
              <a:defRPr sz="2400">
                <a:solidFill>
                  <a:schemeClr val="tx1"/>
                </a:solidFill>
                <a:latin typeface="+mn-lt"/>
                <a:ea typeface="+mn-ea"/>
              </a:defRPr>
            </a:lvl7pPr>
            <a:lvl8pPr marL="3429000" indent="-228600" algn="l" rtl="0" fontAlgn="base">
              <a:spcBef>
                <a:spcPct val="20000"/>
              </a:spcBef>
              <a:spcAft>
                <a:spcPct val="0"/>
              </a:spcAft>
              <a:buClr>
                <a:srgbClr val="0099CC"/>
              </a:buClr>
              <a:buFont typeface="Wingdings" pitchFamily="2" charset="2"/>
              <a:defRPr sz="2400">
                <a:solidFill>
                  <a:schemeClr val="tx1"/>
                </a:solidFill>
                <a:latin typeface="+mn-lt"/>
                <a:ea typeface="+mn-ea"/>
              </a:defRPr>
            </a:lvl8pPr>
            <a:lvl9pPr marL="3886200" indent="-228600" algn="l" rtl="0" fontAlgn="base">
              <a:spcBef>
                <a:spcPct val="20000"/>
              </a:spcBef>
              <a:spcAft>
                <a:spcPct val="0"/>
              </a:spcAft>
              <a:buClr>
                <a:srgbClr val="0099CC"/>
              </a:buClr>
              <a:buFont typeface="Wingdings" pitchFamily="2" charset="2"/>
              <a:defRPr sz="2400">
                <a:solidFill>
                  <a:schemeClr val="tx1"/>
                </a:solidFill>
                <a:latin typeface="+mn-lt"/>
                <a:ea typeface="+mn-ea"/>
              </a:defRPr>
            </a:lvl9p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anose="05000000000000000000" pitchFamily="2" charset="2"/>
              <a:buNone/>
              <a:tabLst/>
              <a:defRPr/>
            </a:pPr>
            <a:r>
              <a:rPr kumimoji="0" lang="en-GB" sz="2000" b="0" i="0" u="none" strike="noStrike" kern="0" cap="none" spc="0" normalizeH="0" baseline="0" noProof="0" dirty="0" err="1">
                <a:ln>
                  <a:noFill/>
                </a:ln>
                <a:solidFill>
                  <a:srgbClr val="0079CC"/>
                </a:solidFill>
                <a:effectLst/>
                <a:uLnTx/>
                <a:uFillTx/>
                <a:latin typeface="Arial" panose="020B0604020202020204"/>
                <a:ea typeface="+mn-ea"/>
                <a:cs typeface="+mn-cs"/>
              </a:rPr>
              <a:t>Multicusp</a:t>
            </a:r>
            <a:r>
              <a:rPr kumimoji="0" lang="en-GB" sz="2000" b="0" i="0" u="none" strike="noStrike" kern="0" cap="none" spc="0" normalizeH="0" baseline="0" noProof="0" dirty="0">
                <a:ln>
                  <a:noFill/>
                </a:ln>
                <a:solidFill>
                  <a:srgbClr val="0079CC"/>
                </a:solidFill>
                <a:effectLst/>
                <a:uLnTx/>
                <a:uFillTx/>
                <a:latin typeface="Arial" panose="020B0604020202020204"/>
                <a:ea typeface="+mn-ea"/>
                <a:cs typeface="+mn-cs"/>
              </a:rPr>
              <a:t> ion sources</a:t>
            </a:r>
            <a:r>
              <a:rPr kumimoji="0" lang="en-US" sz="2400" b="0" i="0" u="none" strike="noStrike" kern="0" cap="none" spc="0" normalizeH="0" baseline="0" noProof="0" dirty="0">
                <a:ln>
                  <a:noFill/>
                </a:ln>
                <a:solidFill>
                  <a:srgbClr val="0079CC"/>
                </a:solidFill>
                <a:effectLst/>
                <a:uLnTx/>
                <a:uFillTx/>
                <a:latin typeface="Arial" panose="020B0604020202020204"/>
                <a:ea typeface="+mn-ea"/>
                <a:cs typeface="+mn-cs"/>
              </a:rPr>
              <a:t>		</a:t>
            </a:r>
            <a:endParaRPr kumimoji="0" lang="en-GB" sz="2400" b="0" i="0" u="none" strike="noStrike" kern="0" cap="none" spc="0" normalizeH="0" baseline="0" noProof="0" dirty="0">
              <a:ln>
                <a:noFill/>
              </a:ln>
              <a:solidFill>
                <a:srgbClr val="0079CC"/>
              </a:solidFill>
              <a:effectLst/>
              <a:uLnTx/>
              <a:uFillTx/>
              <a:latin typeface="Arial" panose="020B0604020202020204"/>
              <a:ea typeface="+mn-ea"/>
              <a:cs typeface="+mn-cs"/>
            </a:endParaRPr>
          </a:p>
        </p:txBody>
      </p:sp>
      <p:graphicFrame>
        <p:nvGraphicFramePr>
          <p:cNvPr id="8" name="Table 5">
            <a:extLst>
              <a:ext uri="{FF2B5EF4-FFF2-40B4-BE49-F238E27FC236}">
                <a16:creationId xmlns:a16="http://schemas.microsoft.com/office/drawing/2014/main" id="{87949888-B6DB-9282-4F88-682872F990C4}"/>
              </a:ext>
            </a:extLst>
          </p:cNvPr>
          <p:cNvGraphicFramePr>
            <a:graphicFrameLocks noGrp="1"/>
          </p:cNvGraphicFramePr>
          <p:nvPr>
            <p:extLst>
              <p:ext uri="{D42A27DB-BD31-4B8C-83A1-F6EECF244321}">
                <p14:modId xmlns:p14="http://schemas.microsoft.com/office/powerpoint/2010/main" val="1864602873"/>
              </p:ext>
            </p:extLst>
          </p:nvPr>
        </p:nvGraphicFramePr>
        <p:xfrm>
          <a:off x="8401582" y="508994"/>
          <a:ext cx="2968102" cy="1535193"/>
        </p:xfrm>
        <a:graphic>
          <a:graphicData uri="http://schemas.openxmlformats.org/drawingml/2006/table">
            <a:tbl>
              <a:tblPr firstRow="1" bandRow="1"/>
              <a:tblGrid>
                <a:gridCol w="687520">
                  <a:extLst>
                    <a:ext uri="{9D8B030D-6E8A-4147-A177-3AD203B41FA5}">
                      <a16:colId xmlns:a16="http://schemas.microsoft.com/office/drawing/2014/main" val="1031313745"/>
                    </a:ext>
                  </a:extLst>
                </a:gridCol>
                <a:gridCol w="1073218">
                  <a:extLst>
                    <a:ext uri="{9D8B030D-6E8A-4147-A177-3AD203B41FA5}">
                      <a16:colId xmlns:a16="http://schemas.microsoft.com/office/drawing/2014/main" val="3540299788"/>
                    </a:ext>
                  </a:extLst>
                </a:gridCol>
                <a:gridCol w="1207364">
                  <a:extLst>
                    <a:ext uri="{9D8B030D-6E8A-4147-A177-3AD203B41FA5}">
                      <a16:colId xmlns:a16="http://schemas.microsoft.com/office/drawing/2014/main" val="632239143"/>
                    </a:ext>
                  </a:extLst>
                </a:gridCol>
              </a:tblGrid>
              <a:tr h="434158">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r>
                        <a:rPr lang="en-GB" sz="1200"/>
                        <a:t>Species</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79CC"/>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r>
                        <a:rPr lang="en-GB" sz="1200" dirty="0"/>
                        <a:t>Beam current (</a:t>
                      </a:r>
                      <a:r>
                        <a:rPr lang="en-GB" sz="1200" dirty="0" err="1"/>
                        <a:t>eµA</a:t>
                      </a:r>
                      <a:r>
                        <a:rPr lang="en-GB" sz="1200" dirty="0"/>
                        <a:t>)</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79CC"/>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r>
                        <a:rPr lang="en-GB" sz="1200"/>
                        <a:t>Beam current (</a:t>
                      </a:r>
                      <a:r>
                        <a:rPr lang="en-GB" sz="1200" err="1"/>
                        <a:t>eµA</a:t>
                      </a:r>
                      <a:r>
                        <a:rPr lang="en-GB" sz="1200"/>
                        <a:t>) @ target</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79CC"/>
                    </a:solidFill>
                  </a:tcPr>
                </a:tc>
                <a:extLst>
                  <a:ext uri="{0D108BD9-81ED-4DB2-BD59-A6C34878D82A}">
                    <a16:rowId xmlns:a16="http://schemas.microsoft.com/office/drawing/2014/main" val="2974700286"/>
                  </a:ext>
                </a:extLst>
              </a:tr>
              <a:tr h="298371">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a:solidFill>
                            <a:schemeClr val="accent1"/>
                          </a:solidFill>
                        </a:rPr>
                        <a:t>p</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a:solidFill>
                            <a:schemeClr val="accent1"/>
                          </a:solidFill>
                        </a:rPr>
                        <a:t>500</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a:solidFill>
                            <a:schemeClr val="accent1"/>
                          </a:solidFill>
                        </a:rPr>
                        <a:t>450</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40000"/>
                      </a:srgbClr>
                    </a:solidFill>
                  </a:tcPr>
                </a:tc>
                <a:extLst>
                  <a:ext uri="{0D108BD9-81ED-4DB2-BD59-A6C34878D82A}">
                    <a16:rowId xmlns:a16="http://schemas.microsoft.com/office/drawing/2014/main" val="2370471078"/>
                  </a:ext>
                </a:extLst>
              </a:tr>
              <a:tr h="298371">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a:solidFill>
                            <a:schemeClr val="accent1"/>
                          </a:solidFill>
                        </a:rPr>
                        <a:t>d</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a:solidFill>
                            <a:schemeClr val="accent1"/>
                          </a:solidFill>
                        </a:rPr>
                        <a:t>400</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a:solidFill>
                            <a:schemeClr val="accent1"/>
                          </a:solidFill>
                        </a:rPr>
                        <a:t>350</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20000"/>
                      </a:srgbClr>
                    </a:solidFill>
                  </a:tcPr>
                </a:tc>
                <a:extLst>
                  <a:ext uri="{0D108BD9-81ED-4DB2-BD59-A6C34878D82A}">
                    <a16:rowId xmlns:a16="http://schemas.microsoft.com/office/drawing/2014/main" val="2744416862"/>
                  </a:ext>
                </a:extLst>
              </a:tr>
              <a:tr h="298371">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a:solidFill>
                            <a:schemeClr val="accent1"/>
                          </a:solidFill>
                        </a:rPr>
                        <a:t>He</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a:solidFill>
                            <a:schemeClr val="accent1"/>
                          </a:solidFill>
                        </a:rPr>
                        <a:t>020</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dirty="0">
                          <a:solidFill>
                            <a:schemeClr val="accent1"/>
                          </a:solidFill>
                        </a:rPr>
                        <a:t>18</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40000"/>
                      </a:srgbClr>
                    </a:solidFill>
                  </a:tcPr>
                </a:tc>
                <a:extLst>
                  <a:ext uri="{0D108BD9-81ED-4DB2-BD59-A6C34878D82A}">
                    <a16:rowId xmlns:a16="http://schemas.microsoft.com/office/drawing/2014/main" val="3643625855"/>
                  </a:ext>
                </a:extLst>
              </a:tr>
            </a:tbl>
          </a:graphicData>
        </a:graphic>
      </p:graphicFrame>
      <p:graphicFrame>
        <p:nvGraphicFramePr>
          <p:cNvPr id="10" name="Table 5">
            <a:extLst>
              <a:ext uri="{FF2B5EF4-FFF2-40B4-BE49-F238E27FC236}">
                <a16:creationId xmlns:a16="http://schemas.microsoft.com/office/drawing/2014/main" id="{A972B116-D06F-DDAA-1DC2-800B30B93096}"/>
              </a:ext>
            </a:extLst>
          </p:cNvPr>
          <p:cNvGraphicFramePr>
            <a:graphicFrameLocks noGrp="1"/>
          </p:cNvGraphicFramePr>
          <p:nvPr>
            <p:extLst>
              <p:ext uri="{D42A27DB-BD31-4B8C-83A1-F6EECF244321}">
                <p14:modId xmlns:p14="http://schemas.microsoft.com/office/powerpoint/2010/main" val="1333999223"/>
              </p:ext>
            </p:extLst>
          </p:nvPr>
        </p:nvGraphicFramePr>
        <p:xfrm>
          <a:off x="8315325" y="4436141"/>
          <a:ext cx="3371848" cy="1463040"/>
        </p:xfrm>
        <a:graphic>
          <a:graphicData uri="http://schemas.openxmlformats.org/drawingml/2006/table">
            <a:tbl>
              <a:tblPr firstRow="1" bandRow="1"/>
              <a:tblGrid>
                <a:gridCol w="781041">
                  <a:extLst>
                    <a:ext uri="{9D8B030D-6E8A-4147-A177-3AD203B41FA5}">
                      <a16:colId xmlns:a16="http://schemas.microsoft.com/office/drawing/2014/main" val="1031313745"/>
                    </a:ext>
                  </a:extLst>
                </a:gridCol>
                <a:gridCol w="1237389">
                  <a:extLst>
                    <a:ext uri="{9D8B030D-6E8A-4147-A177-3AD203B41FA5}">
                      <a16:colId xmlns:a16="http://schemas.microsoft.com/office/drawing/2014/main" val="3540299788"/>
                    </a:ext>
                  </a:extLst>
                </a:gridCol>
                <a:gridCol w="1353418">
                  <a:extLst>
                    <a:ext uri="{9D8B030D-6E8A-4147-A177-3AD203B41FA5}">
                      <a16:colId xmlns:a16="http://schemas.microsoft.com/office/drawing/2014/main" val="632239143"/>
                    </a:ext>
                  </a:extLst>
                </a:gridCol>
              </a:tblGrid>
              <a:tr h="585943">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r>
                        <a:rPr lang="en-GB" sz="1200" dirty="0"/>
                        <a:t>Species</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79CC"/>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r>
                        <a:rPr lang="en-GB" sz="1200"/>
                        <a:t>Pulse intensity (</a:t>
                      </a:r>
                      <a:r>
                        <a:rPr lang="en-GB" sz="1200" err="1"/>
                        <a:t>epC</a:t>
                      </a:r>
                      <a:r>
                        <a:rPr lang="en-GB" sz="1200"/>
                        <a:t>)</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79CC"/>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Average beam current (</a:t>
                      </a:r>
                      <a:r>
                        <a:rPr lang="en-GB" sz="1200" dirty="0" err="1"/>
                        <a:t>eµA</a:t>
                      </a:r>
                      <a:r>
                        <a:rPr lang="en-GB" sz="1200" dirty="0"/>
                        <a:t>)</a:t>
                      </a:r>
                      <a:endParaRPr lang="en-GB" sz="1200" dirty="0">
                        <a:solidFill>
                          <a:srgbClr val="92D050"/>
                        </a:solidFill>
                      </a:endParaRPr>
                    </a:p>
                    <a:p>
                      <a:r>
                        <a:rPr lang="en-GB" sz="1200" dirty="0"/>
                        <a:t>@ 4MHz</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79CC"/>
                    </a:solidFill>
                  </a:tcPr>
                </a:tc>
                <a:extLst>
                  <a:ext uri="{0D108BD9-81ED-4DB2-BD59-A6C34878D82A}">
                    <a16:rowId xmlns:a16="http://schemas.microsoft.com/office/drawing/2014/main" val="2974700286"/>
                  </a:ext>
                </a:extLst>
              </a:tr>
              <a:tr h="251118">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a:solidFill>
                            <a:schemeClr val="accent1"/>
                          </a:solidFill>
                        </a:rPr>
                        <a:t>p</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a:solidFill>
                            <a:schemeClr val="accent1"/>
                          </a:solidFill>
                        </a:rPr>
                        <a:t>4</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a:solidFill>
                            <a:schemeClr val="accent1"/>
                          </a:solidFill>
                        </a:rPr>
                        <a:t>16</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40000"/>
                      </a:srgbClr>
                    </a:solidFill>
                  </a:tcPr>
                </a:tc>
                <a:extLst>
                  <a:ext uri="{0D108BD9-81ED-4DB2-BD59-A6C34878D82A}">
                    <a16:rowId xmlns:a16="http://schemas.microsoft.com/office/drawing/2014/main" val="2370471078"/>
                  </a:ext>
                </a:extLst>
              </a:tr>
              <a:tr h="251118">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a:solidFill>
                            <a:schemeClr val="accent1"/>
                          </a:solidFill>
                        </a:rPr>
                        <a:t>d</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a:solidFill>
                            <a:schemeClr val="accent1"/>
                          </a:solidFill>
                        </a:rPr>
                        <a:t>3</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a:solidFill>
                            <a:schemeClr val="accent1"/>
                          </a:solidFill>
                        </a:rPr>
                        <a:t>12</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20000"/>
                      </a:srgbClr>
                    </a:solidFill>
                  </a:tcPr>
                </a:tc>
                <a:extLst>
                  <a:ext uri="{0D108BD9-81ED-4DB2-BD59-A6C34878D82A}">
                    <a16:rowId xmlns:a16="http://schemas.microsoft.com/office/drawing/2014/main" val="2744416862"/>
                  </a:ext>
                </a:extLst>
              </a:tr>
              <a:tr h="251118">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a:solidFill>
                            <a:schemeClr val="accent1"/>
                          </a:solidFill>
                        </a:rPr>
                        <a:t>He</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a:solidFill>
                            <a:schemeClr val="accent1"/>
                          </a:solidFill>
                        </a:rPr>
                        <a:t>0.5</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200" dirty="0">
                          <a:solidFill>
                            <a:schemeClr val="accent1"/>
                          </a:solidFill>
                        </a:rPr>
                        <a:t>2</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79CC">
                        <a:tint val="40000"/>
                      </a:srgbClr>
                    </a:solidFill>
                  </a:tcPr>
                </a:tc>
                <a:extLst>
                  <a:ext uri="{0D108BD9-81ED-4DB2-BD59-A6C34878D82A}">
                    <a16:rowId xmlns:a16="http://schemas.microsoft.com/office/drawing/2014/main" val="3643625855"/>
                  </a:ext>
                </a:extLst>
              </a:tr>
            </a:tbl>
          </a:graphicData>
        </a:graphic>
      </p:graphicFrame>
      <p:sp>
        <p:nvSpPr>
          <p:cNvPr id="11" name="Content Placeholder 2">
            <a:extLst>
              <a:ext uri="{FF2B5EF4-FFF2-40B4-BE49-F238E27FC236}">
                <a16:creationId xmlns:a16="http://schemas.microsoft.com/office/drawing/2014/main" id="{D4052046-8469-9CCD-8288-D27A057B76E5}"/>
              </a:ext>
            </a:extLst>
          </p:cNvPr>
          <p:cNvSpPr txBox="1">
            <a:spLocks/>
          </p:cNvSpPr>
          <p:nvPr/>
        </p:nvSpPr>
        <p:spPr bwMode="auto">
          <a:xfrm>
            <a:off x="5818774" y="3062130"/>
            <a:ext cx="2653830" cy="1014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rgbClr val="003399"/>
              </a:buClr>
              <a:buFont typeface="Wingdings" panose="05000000000000000000" pitchFamily="2" charset="2"/>
              <a:buChar char="§"/>
              <a:defRPr sz="2400">
                <a:solidFill>
                  <a:srgbClr val="003399"/>
                </a:solidFill>
                <a:latin typeface="+mn-lt"/>
                <a:ea typeface="+mn-ea"/>
                <a:cs typeface="+mn-cs"/>
              </a:defRPr>
            </a:lvl1pPr>
            <a:lvl2pPr marL="742950" indent="-285750" algn="l" rtl="0" eaLnBrk="0" fontAlgn="base" hangingPunct="0">
              <a:spcBef>
                <a:spcPct val="20000"/>
              </a:spcBef>
              <a:spcAft>
                <a:spcPct val="0"/>
              </a:spcAft>
              <a:buClr>
                <a:srgbClr val="0099CC"/>
              </a:buClr>
              <a:buFont typeface="Wingdings" panose="05000000000000000000" pitchFamily="2" charset="2"/>
              <a:defRPr sz="2400">
                <a:solidFill>
                  <a:schemeClr val="tx1"/>
                </a:solidFill>
                <a:latin typeface="+mn-lt"/>
                <a:ea typeface="+mn-ea"/>
              </a:defRPr>
            </a:lvl2pPr>
            <a:lvl3pPr marL="1143000" indent="-228600" algn="l" rtl="0" eaLnBrk="0" fontAlgn="base" hangingPunct="0">
              <a:spcBef>
                <a:spcPct val="20000"/>
              </a:spcBef>
              <a:spcAft>
                <a:spcPct val="0"/>
              </a:spcAft>
              <a:buClr>
                <a:srgbClr val="0099CC"/>
              </a:buClr>
              <a:buFont typeface="Wingdings" panose="05000000000000000000" pitchFamily="2" charset="2"/>
              <a:defRPr sz="2400">
                <a:solidFill>
                  <a:schemeClr val="tx1"/>
                </a:solidFill>
                <a:latin typeface="+mn-lt"/>
                <a:ea typeface="+mn-ea"/>
              </a:defRPr>
            </a:lvl3pPr>
            <a:lvl4pPr marL="1600200" indent="-228600" algn="l" rtl="0" eaLnBrk="0" fontAlgn="base" hangingPunct="0">
              <a:spcBef>
                <a:spcPct val="20000"/>
              </a:spcBef>
              <a:spcAft>
                <a:spcPct val="0"/>
              </a:spcAft>
              <a:buClr>
                <a:srgbClr val="0099CC"/>
              </a:buClr>
              <a:buFont typeface="Wingdings" panose="05000000000000000000" pitchFamily="2" charset="2"/>
              <a:defRPr sz="2400">
                <a:solidFill>
                  <a:schemeClr val="tx1"/>
                </a:solidFill>
                <a:latin typeface="+mn-lt"/>
                <a:ea typeface="+mn-ea"/>
              </a:defRPr>
            </a:lvl4pPr>
            <a:lvl5pPr marL="2057400" indent="-228600" algn="l" rtl="0" eaLnBrk="0" fontAlgn="base" hangingPunct="0">
              <a:spcBef>
                <a:spcPct val="20000"/>
              </a:spcBef>
              <a:spcAft>
                <a:spcPct val="0"/>
              </a:spcAft>
              <a:buClr>
                <a:srgbClr val="0099CC"/>
              </a:buClr>
              <a:buFont typeface="Wingdings" panose="05000000000000000000" pitchFamily="2" charset="2"/>
              <a:defRPr sz="2400">
                <a:solidFill>
                  <a:schemeClr val="tx1"/>
                </a:solidFill>
                <a:latin typeface="+mn-lt"/>
                <a:ea typeface="+mn-ea"/>
              </a:defRPr>
            </a:lvl5pPr>
            <a:lvl6pPr marL="2514600" indent="-228600" algn="l" rtl="0" fontAlgn="base">
              <a:spcBef>
                <a:spcPct val="20000"/>
              </a:spcBef>
              <a:spcAft>
                <a:spcPct val="0"/>
              </a:spcAft>
              <a:buClr>
                <a:srgbClr val="0099CC"/>
              </a:buClr>
              <a:buFont typeface="Wingdings" pitchFamily="2" charset="2"/>
              <a:defRPr sz="2400">
                <a:solidFill>
                  <a:schemeClr val="tx1"/>
                </a:solidFill>
                <a:latin typeface="+mn-lt"/>
                <a:ea typeface="+mn-ea"/>
              </a:defRPr>
            </a:lvl6pPr>
            <a:lvl7pPr marL="2971800" indent="-228600" algn="l" rtl="0" fontAlgn="base">
              <a:spcBef>
                <a:spcPct val="20000"/>
              </a:spcBef>
              <a:spcAft>
                <a:spcPct val="0"/>
              </a:spcAft>
              <a:buClr>
                <a:srgbClr val="0099CC"/>
              </a:buClr>
              <a:buFont typeface="Wingdings" pitchFamily="2" charset="2"/>
              <a:defRPr sz="2400">
                <a:solidFill>
                  <a:schemeClr val="tx1"/>
                </a:solidFill>
                <a:latin typeface="+mn-lt"/>
                <a:ea typeface="+mn-ea"/>
              </a:defRPr>
            </a:lvl7pPr>
            <a:lvl8pPr marL="3429000" indent="-228600" algn="l" rtl="0" fontAlgn="base">
              <a:spcBef>
                <a:spcPct val="20000"/>
              </a:spcBef>
              <a:spcAft>
                <a:spcPct val="0"/>
              </a:spcAft>
              <a:buClr>
                <a:srgbClr val="0099CC"/>
              </a:buClr>
              <a:buFont typeface="Wingdings" pitchFamily="2" charset="2"/>
              <a:defRPr sz="2400">
                <a:solidFill>
                  <a:schemeClr val="tx1"/>
                </a:solidFill>
                <a:latin typeface="+mn-lt"/>
                <a:ea typeface="+mn-ea"/>
              </a:defRPr>
            </a:lvl8pPr>
            <a:lvl9pPr marL="3886200" indent="-228600" algn="l" rtl="0" fontAlgn="base">
              <a:spcBef>
                <a:spcPct val="20000"/>
              </a:spcBef>
              <a:spcAft>
                <a:spcPct val="0"/>
              </a:spcAft>
              <a:buClr>
                <a:srgbClr val="0099CC"/>
              </a:buClr>
              <a:buFont typeface="Wingdings" pitchFamily="2" charset="2"/>
              <a:defRPr sz="2400">
                <a:solidFill>
                  <a:schemeClr val="tx1"/>
                </a:solidFill>
                <a:latin typeface="+mn-lt"/>
                <a:ea typeface="+mn-ea"/>
              </a:defRPr>
            </a:lvl9p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anose="05000000000000000000" pitchFamily="2" charset="2"/>
              <a:buNone/>
              <a:tabLst/>
              <a:defRPr/>
            </a:pPr>
            <a:r>
              <a:rPr kumimoji="0" lang="en-GB" sz="2000" b="0" i="0" u="none" strike="noStrike" kern="0" cap="none" spc="0" normalizeH="0" baseline="0" noProof="0" dirty="0">
                <a:ln>
                  <a:noFill/>
                </a:ln>
                <a:solidFill>
                  <a:srgbClr val="0079CC"/>
                </a:solidFill>
                <a:effectLst/>
                <a:uLnTx/>
                <a:uFillTx/>
                <a:latin typeface="Arial" panose="020B0604020202020204"/>
                <a:ea typeface="+mn-ea"/>
                <a:cs typeface="+mn-cs"/>
              </a:rPr>
              <a:t>2 MV coaxial </a:t>
            </a:r>
            <a:r>
              <a:rPr kumimoji="0" lang="en-GB" sz="2000" b="0" i="0" u="none" strike="noStrike" kern="0" cap="none" spc="0" normalizeH="0" baseline="0" noProof="0" dirty="0" err="1">
                <a:ln>
                  <a:noFill/>
                </a:ln>
                <a:solidFill>
                  <a:srgbClr val="0079CC"/>
                </a:solidFill>
                <a:effectLst/>
                <a:uLnTx/>
                <a:uFillTx/>
                <a:latin typeface="Arial" panose="020B0604020202020204"/>
                <a:ea typeface="+mn-ea"/>
                <a:cs typeface="+mn-cs"/>
              </a:rPr>
              <a:t>tandetron</a:t>
            </a:r>
            <a:endParaRPr kumimoji="0" lang="en-GB" sz="2000" b="0" i="0" u="none" strike="noStrike" kern="0" cap="none" spc="0" normalizeH="0" baseline="0" noProof="0" dirty="0">
              <a:ln>
                <a:noFill/>
              </a:ln>
              <a:solidFill>
                <a:srgbClr val="0079CC"/>
              </a:solidFill>
              <a:effectLst/>
              <a:uLnTx/>
              <a:uFillTx/>
              <a:latin typeface="Arial" panose="020B0604020202020204"/>
              <a:ea typeface="+mn-ea"/>
              <a:cs typeface="+mn-cs"/>
            </a:endParaRPr>
          </a:p>
          <a:p>
            <a:pPr marL="0" marR="0" lvl="0" indent="0" algn="l" defTabSz="914400" rtl="0" eaLnBrk="0" fontAlgn="base" latinLnBrk="0" hangingPunct="0">
              <a:lnSpc>
                <a:spcPct val="100000"/>
              </a:lnSpc>
              <a:spcBef>
                <a:spcPct val="20000"/>
              </a:spcBef>
              <a:spcAft>
                <a:spcPct val="0"/>
              </a:spcAft>
              <a:buClr>
                <a:srgbClr val="003399"/>
              </a:buClr>
              <a:buSzTx/>
              <a:buFont typeface="Wingdings" panose="05000000000000000000" pitchFamily="2" charset="2"/>
              <a:buNone/>
              <a:tabLst>
                <a:tab pos="2637155" algn="ctr"/>
                <a:tab pos="5274310" algn="r"/>
                <a:tab pos="-716915" algn="l"/>
                <a:tab pos="-538480" algn="l"/>
                <a:tab pos="-179070" algn="l"/>
                <a:tab pos="180340" algn="l"/>
                <a:tab pos="539750" algn="l"/>
                <a:tab pos="899795" algn="l"/>
                <a:tab pos="1259205" algn="l"/>
                <a:tab pos="1619250" algn="l"/>
                <a:tab pos="1978660" algn="l"/>
                <a:tab pos="2338070" algn="l"/>
                <a:tab pos="2857500" algn="l"/>
                <a:tab pos="3057525" algn="l"/>
                <a:tab pos="3417570" algn="l"/>
                <a:tab pos="3776980" algn="l"/>
                <a:tab pos="4114800" algn="l"/>
                <a:tab pos="4136390" algn="l"/>
                <a:tab pos="4496435" algn="l"/>
                <a:tab pos="5111115" algn="dec"/>
                <a:tab pos="5575300" algn="l"/>
              </a:tabLst>
              <a:defRPr/>
            </a:pPr>
            <a:r>
              <a:rPr kumimoji="0" lang="en-US" sz="2000" b="0" i="0" u="none" strike="noStrike" kern="0" cap="none" spc="0" normalizeH="0" baseline="0" noProof="0" dirty="0">
                <a:ln>
                  <a:noFill/>
                </a:ln>
                <a:solidFill>
                  <a:srgbClr val="0079CC"/>
                </a:solidFill>
                <a:effectLst/>
                <a:uLnTx/>
                <a:uFillTx/>
                <a:latin typeface="Arial" panose="020B0604020202020204"/>
                <a:ea typeface="+mn-ea"/>
                <a:cs typeface="+mn-cs"/>
              </a:rPr>
              <a:t>		</a:t>
            </a:r>
            <a:endParaRPr kumimoji="0" lang="en-GB" sz="2000" b="0" i="0" u="none" strike="noStrike" kern="0" cap="none" spc="0" normalizeH="0" baseline="0" noProof="0" dirty="0">
              <a:ln>
                <a:noFill/>
              </a:ln>
              <a:solidFill>
                <a:srgbClr val="0079CC"/>
              </a:solidFill>
              <a:effectLst/>
              <a:uLnTx/>
              <a:uFillTx/>
              <a:latin typeface="Arial" panose="020B0604020202020204"/>
              <a:ea typeface="+mn-ea"/>
              <a:cs typeface="+mn-cs"/>
            </a:endParaRPr>
          </a:p>
        </p:txBody>
      </p:sp>
    </p:spTree>
    <p:extLst>
      <p:ext uri="{BB962C8B-B14F-4D97-AF65-F5344CB8AC3E}">
        <p14:creationId xmlns:p14="http://schemas.microsoft.com/office/powerpoint/2010/main" val="3725097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4FAD03-66A4-9924-206E-516A788C55DE}"/>
            </a:ext>
          </a:extLst>
        </p:cNvPr>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13D0C98F-30DB-D0FC-A923-E1B3DD657EA8}"/>
              </a:ext>
            </a:extLst>
          </p:cNvPr>
          <p:cNvSpPr>
            <a:spLocks noGrp="1"/>
          </p:cNvSpPr>
          <p:nvPr>
            <p:ph type="body" sz="half" idx="10"/>
          </p:nvPr>
        </p:nvSpPr>
        <p:spPr>
          <a:xfrm>
            <a:off x="838200" y="1216152"/>
            <a:ext cx="10515600" cy="4425697"/>
          </a:xfrm>
        </p:spPr>
        <p:txBody>
          <a:bodyPr anchor="t">
            <a:normAutofit/>
          </a:bodyPr>
          <a:lstStyle/>
          <a:p>
            <a:r>
              <a:rPr lang="fr-FR" dirty="0">
                <a:solidFill>
                  <a:schemeClr val="accent1"/>
                </a:solidFill>
              </a:rPr>
              <a:t>For </a:t>
            </a:r>
            <a:r>
              <a:rPr lang="fr-FR" dirty="0" err="1">
                <a:solidFill>
                  <a:schemeClr val="accent1"/>
                </a:solidFill>
              </a:rPr>
              <a:t>LiF</a:t>
            </a:r>
            <a:r>
              <a:rPr lang="fr-FR" dirty="0">
                <a:solidFill>
                  <a:schemeClr val="accent1"/>
                </a:solidFill>
              </a:rPr>
              <a:t> </a:t>
            </a:r>
            <a:r>
              <a:rPr lang="fr-FR" dirty="0" err="1">
                <a:solidFill>
                  <a:schemeClr val="accent1"/>
                </a:solidFill>
              </a:rPr>
              <a:t>targets</a:t>
            </a:r>
            <a:r>
              <a:rPr lang="fr-FR" dirty="0">
                <a:solidFill>
                  <a:schemeClr val="accent1"/>
                </a:solidFill>
              </a:rPr>
              <a:t> </a:t>
            </a:r>
            <a:r>
              <a:rPr lang="fr-FR" dirty="0" err="1">
                <a:solidFill>
                  <a:schemeClr val="accent1"/>
                </a:solidFill>
              </a:rPr>
              <a:t>we</a:t>
            </a:r>
            <a:r>
              <a:rPr lang="fr-FR" dirty="0">
                <a:solidFill>
                  <a:schemeClr val="accent1"/>
                </a:solidFill>
              </a:rPr>
              <a:t> </a:t>
            </a:r>
            <a:r>
              <a:rPr lang="fr-FR" dirty="0" err="1">
                <a:solidFill>
                  <a:schemeClr val="accent1"/>
                </a:solidFill>
              </a:rPr>
              <a:t>limit</a:t>
            </a:r>
            <a:r>
              <a:rPr lang="fr-FR" dirty="0">
                <a:solidFill>
                  <a:schemeClr val="accent1"/>
                </a:solidFill>
              </a:rPr>
              <a:t> to ~ 50 W of </a:t>
            </a:r>
            <a:r>
              <a:rPr lang="fr-FR" dirty="0" err="1">
                <a:solidFill>
                  <a:schemeClr val="accent1"/>
                </a:solidFill>
              </a:rPr>
              <a:t>beam</a:t>
            </a:r>
            <a:r>
              <a:rPr lang="fr-FR" dirty="0">
                <a:solidFill>
                  <a:schemeClr val="accent1"/>
                </a:solidFill>
              </a:rPr>
              <a:t> power </a:t>
            </a:r>
            <a:r>
              <a:rPr lang="fr-FR" dirty="0" err="1">
                <a:solidFill>
                  <a:schemeClr val="accent1"/>
                </a:solidFill>
              </a:rPr>
              <a:t>with</a:t>
            </a:r>
            <a:r>
              <a:rPr lang="fr-FR" dirty="0">
                <a:solidFill>
                  <a:schemeClr val="accent1"/>
                </a:solidFill>
              </a:rPr>
              <a:t> </a:t>
            </a:r>
            <a:r>
              <a:rPr lang="fr-FR" dirty="0" err="1">
                <a:solidFill>
                  <a:schemeClr val="accent1"/>
                </a:solidFill>
              </a:rPr>
              <a:t>compressed</a:t>
            </a:r>
            <a:r>
              <a:rPr lang="fr-FR" dirty="0">
                <a:solidFill>
                  <a:schemeClr val="accent1"/>
                </a:solidFill>
              </a:rPr>
              <a:t> air </a:t>
            </a:r>
            <a:r>
              <a:rPr lang="fr-FR" dirty="0" err="1">
                <a:solidFill>
                  <a:schemeClr val="accent1"/>
                </a:solidFill>
              </a:rPr>
              <a:t>cooling</a:t>
            </a:r>
            <a:endParaRPr lang="fr-FR" dirty="0">
              <a:solidFill>
                <a:schemeClr val="accent1"/>
              </a:solidFill>
            </a:endParaRPr>
          </a:p>
          <a:p>
            <a:pPr lvl="1"/>
            <a:r>
              <a:rPr lang="fr-FR" dirty="0">
                <a:solidFill>
                  <a:schemeClr val="accent1"/>
                </a:solidFill>
              </a:rPr>
              <a:t>Max of new machine for Li(</a:t>
            </a:r>
            <a:r>
              <a:rPr lang="fr-FR" dirty="0" err="1">
                <a:solidFill>
                  <a:schemeClr val="accent1"/>
                </a:solidFill>
              </a:rPr>
              <a:t>p,n</a:t>
            </a:r>
            <a:r>
              <a:rPr lang="fr-FR" dirty="0">
                <a:solidFill>
                  <a:schemeClr val="accent1"/>
                </a:solidFill>
              </a:rPr>
              <a:t>) ~ 1 kW</a:t>
            </a:r>
          </a:p>
          <a:p>
            <a:endParaRPr lang="fr-FR" dirty="0">
              <a:solidFill>
                <a:schemeClr val="accent1"/>
              </a:solidFill>
            </a:endParaRPr>
          </a:p>
          <a:p>
            <a:r>
              <a:rPr lang="fr-FR" dirty="0">
                <a:solidFill>
                  <a:schemeClr val="accent1"/>
                </a:solidFill>
              </a:rPr>
              <a:t>For </a:t>
            </a:r>
            <a:r>
              <a:rPr lang="fr-FR" dirty="0" err="1">
                <a:solidFill>
                  <a:schemeClr val="accent1"/>
                </a:solidFill>
              </a:rPr>
              <a:t>Ti-T</a:t>
            </a:r>
            <a:r>
              <a:rPr lang="fr-FR" dirty="0">
                <a:solidFill>
                  <a:schemeClr val="accent1"/>
                </a:solidFill>
              </a:rPr>
              <a:t> and Ti-D </a:t>
            </a:r>
            <a:r>
              <a:rPr lang="fr-FR" dirty="0" err="1">
                <a:solidFill>
                  <a:schemeClr val="accent1"/>
                </a:solidFill>
              </a:rPr>
              <a:t>targets</a:t>
            </a:r>
            <a:r>
              <a:rPr lang="fr-FR" dirty="0">
                <a:solidFill>
                  <a:schemeClr val="accent1"/>
                </a:solidFill>
              </a:rPr>
              <a:t> </a:t>
            </a:r>
            <a:r>
              <a:rPr lang="fr-FR" dirty="0" err="1">
                <a:solidFill>
                  <a:schemeClr val="accent1"/>
                </a:solidFill>
              </a:rPr>
              <a:t>we</a:t>
            </a:r>
            <a:r>
              <a:rPr lang="fr-FR" dirty="0">
                <a:solidFill>
                  <a:schemeClr val="accent1"/>
                </a:solidFill>
              </a:rPr>
              <a:t> </a:t>
            </a:r>
            <a:r>
              <a:rPr lang="fr-FR" dirty="0" err="1">
                <a:solidFill>
                  <a:schemeClr val="accent1"/>
                </a:solidFill>
              </a:rPr>
              <a:t>limit</a:t>
            </a:r>
            <a:r>
              <a:rPr lang="fr-FR" dirty="0">
                <a:solidFill>
                  <a:schemeClr val="accent1"/>
                </a:solidFill>
              </a:rPr>
              <a:t> to ~10 W of </a:t>
            </a:r>
            <a:r>
              <a:rPr lang="fr-FR" dirty="0" err="1">
                <a:solidFill>
                  <a:schemeClr val="accent1"/>
                </a:solidFill>
              </a:rPr>
              <a:t>beam</a:t>
            </a:r>
            <a:r>
              <a:rPr lang="fr-FR" dirty="0">
                <a:solidFill>
                  <a:schemeClr val="accent1"/>
                </a:solidFill>
              </a:rPr>
              <a:t> power </a:t>
            </a:r>
            <a:r>
              <a:rPr lang="fr-FR" dirty="0" err="1">
                <a:solidFill>
                  <a:schemeClr val="accent1"/>
                </a:solidFill>
              </a:rPr>
              <a:t>with</a:t>
            </a:r>
            <a:r>
              <a:rPr lang="fr-FR" dirty="0">
                <a:solidFill>
                  <a:schemeClr val="accent1"/>
                </a:solidFill>
              </a:rPr>
              <a:t> </a:t>
            </a:r>
            <a:r>
              <a:rPr lang="fr-FR" dirty="0" err="1">
                <a:solidFill>
                  <a:schemeClr val="accent1"/>
                </a:solidFill>
              </a:rPr>
              <a:t>compressed</a:t>
            </a:r>
            <a:r>
              <a:rPr lang="fr-FR" dirty="0">
                <a:solidFill>
                  <a:schemeClr val="accent1"/>
                </a:solidFill>
              </a:rPr>
              <a:t> air </a:t>
            </a:r>
            <a:r>
              <a:rPr lang="fr-FR" dirty="0" err="1">
                <a:solidFill>
                  <a:schemeClr val="accent1"/>
                </a:solidFill>
              </a:rPr>
              <a:t>cooling</a:t>
            </a:r>
            <a:endParaRPr lang="fr-FR" dirty="0">
              <a:solidFill>
                <a:schemeClr val="accent1"/>
              </a:solidFill>
            </a:endParaRPr>
          </a:p>
          <a:p>
            <a:pPr lvl="1"/>
            <a:r>
              <a:rPr lang="fr-FR" dirty="0">
                <a:solidFill>
                  <a:schemeClr val="accent1"/>
                </a:solidFill>
              </a:rPr>
              <a:t>Max of new machine for T(</a:t>
            </a:r>
            <a:r>
              <a:rPr lang="fr-FR" dirty="0" err="1">
                <a:solidFill>
                  <a:schemeClr val="accent1"/>
                </a:solidFill>
              </a:rPr>
              <a:t>p,n</a:t>
            </a:r>
            <a:r>
              <a:rPr lang="fr-FR" dirty="0">
                <a:solidFill>
                  <a:schemeClr val="accent1"/>
                </a:solidFill>
              </a:rPr>
              <a:t>) ~ 1.4  kW</a:t>
            </a:r>
          </a:p>
          <a:p>
            <a:pPr lvl="1"/>
            <a:r>
              <a:rPr lang="fr-FR" dirty="0">
                <a:solidFill>
                  <a:schemeClr val="accent1"/>
                </a:solidFill>
              </a:rPr>
              <a:t>Max of new machine for D(</a:t>
            </a:r>
            <a:r>
              <a:rPr lang="fr-FR" dirty="0" err="1">
                <a:solidFill>
                  <a:schemeClr val="accent1"/>
                </a:solidFill>
              </a:rPr>
              <a:t>d,n</a:t>
            </a:r>
            <a:r>
              <a:rPr lang="fr-FR" dirty="0">
                <a:solidFill>
                  <a:schemeClr val="accent1"/>
                </a:solidFill>
              </a:rPr>
              <a:t>) ~ 1.4 kW</a:t>
            </a:r>
          </a:p>
          <a:p>
            <a:pPr lvl="1"/>
            <a:r>
              <a:rPr lang="fr-FR" dirty="0">
                <a:solidFill>
                  <a:schemeClr val="accent1"/>
                </a:solidFill>
              </a:rPr>
              <a:t>Max of new machine for T(</a:t>
            </a:r>
            <a:r>
              <a:rPr lang="fr-FR" dirty="0" err="1">
                <a:solidFill>
                  <a:schemeClr val="accent1"/>
                </a:solidFill>
              </a:rPr>
              <a:t>d,n</a:t>
            </a:r>
            <a:r>
              <a:rPr lang="fr-FR" dirty="0">
                <a:solidFill>
                  <a:schemeClr val="accent1"/>
                </a:solidFill>
              </a:rPr>
              <a:t>) ~ 0.9  kW</a:t>
            </a:r>
          </a:p>
          <a:p>
            <a:endParaRPr lang="fr-FR" dirty="0">
              <a:solidFill>
                <a:schemeClr val="accent1"/>
              </a:solidFill>
            </a:endParaRPr>
          </a:p>
        </p:txBody>
      </p:sp>
      <p:sp>
        <p:nvSpPr>
          <p:cNvPr id="3" name="Titre 2">
            <a:extLst>
              <a:ext uri="{FF2B5EF4-FFF2-40B4-BE49-F238E27FC236}">
                <a16:creationId xmlns:a16="http://schemas.microsoft.com/office/drawing/2014/main" id="{A4038A8F-297A-405C-C510-C63DD5CBEB2C}"/>
              </a:ext>
            </a:extLst>
          </p:cNvPr>
          <p:cNvSpPr>
            <a:spLocks noGrp="1"/>
          </p:cNvSpPr>
          <p:nvPr>
            <p:ph type="title"/>
          </p:nvPr>
        </p:nvSpPr>
        <p:spPr>
          <a:xfrm>
            <a:off x="838200" y="365126"/>
            <a:ext cx="10515600" cy="713866"/>
          </a:xfrm>
        </p:spPr>
        <p:txBody>
          <a:bodyPr/>
          <a:lstStyle/>
          <a:p>
            <a:r>
              <a:rPr lang="fr-FR" dirty="0" err="1"/>
              <a:t>Current</a:t>
            </a:r>
            <a:r>
              <a:rPr lang="fr-FR" dirty="0"/>
              <a:t> limitations</a:t>
            </a:r>
          </a:p>
        </p:txBody>
      </p:sp>
    </p:spTree>
    <p:extLst>
      <p:ext uri="{BB962C8B-B14F-4D97-AF65-F5344CB8AC3E}">
        <p14:creationId xmlns:p14="http://schemas.microsoft.com/office/powerpoint/2010/main" val="93034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758985-5BA1-09AA-04B6-B2739779B94D}"/>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F59532CC-E161-BEEF-0A1A-ABF0429E0760}"/>
              </a:ext>
            </a:extLst>
          </p:cNvPr>
          <p:cNvSpPr>
            <a:spLocks noGrp="1"/>
          </p:cNvSpPr>
          <p:nvPr>
            <p:ph type="title"/>
          </p:nvPr>
        </p:nvSpPr>
        <p:spPr>
          <a:xfrm>
            <a:off x="1097280" y="286604"/>
            <a:ext cx="10058400" cy="1025730"/>
          </a:xfrm>
        </p:spPr>
        <p:txBody>
          <a:bodyPr>
            <a:normAutofit/>
          </a:bodyPr>
          <a:lstStyle/>
          <a:p>
            <a:r>
              <a:rPr lang="fr-FR" dirty="0" err="1"/>
              <a:t>Modelling</a:t>
            </a:r>
            <a:r>
              <a:rPr lang="fr-FR" dirty="0"/>
              <a:t> of </a:t>
            </a:r>
            <a:r>
              <a:rPr lang="fr-FR" dirty="0" err="1"/>
              <a:t>targets</a:t>
            </a:r>
            <a:endParaRPr lang="fr-FR" dirty="0"/>
          </a:p>
        </p:txBody>
      </p:sp>
      <p:sp>
        <p:nvSpPr>
          <p:cNvPr id="2" name="Espace réservé du texte 1">
            <a:extLst>
              <a:ext uri="{FF2B5EF4-FFF2-40B4-BE49-F238E27FC236}">
                <a16:creationId xmlns:a16="http://schemas.microsoft.com/office/drawing/2014/main" id="{1E868511-C4D8-6685-0342-B27E94FBB9C3}"/>
              </a:ext>
            </a:extLst>
          </p:cNvPr>
          <p:cNvSpPr>
            <a:spLocks noGrp="1"/>
          </p:cNvSpPr>
          <p:nvPr>
            <p:ph sz="half" idx="1"/>
          </p:nvPr>
        </p:nvSpPr>
        <p:spPr>
          <a:xfrm>
            <a:off x="1097280" y="1480609"/>
            <a:ext cx="4937760" cy="4023360"/>
          </a:xfrm>
        </p:spPr>
        <p:txBody>
          <a:bodyPr>
            <a:normAutofit/>
          </a:bodyPr>
          <a:lstStyle/>
          <a:p>
            <a:r>
              <a:rPr lang="fr-FR" sz="1900" dirty="0" err="1">
                <a:solidFill>
                  <a:schemeClr val="accent1"/>
                </a:solidFill>
              </a:rPr>
              <a:t>Using</a:t>
            </a:r>
            <a:r>
              <a:rPr lang="fr-FR" sz="1900" dirty="0">
                <a:solidFill>
                  <a:schemeClr val="accent1"/>
                </a:solidFill>
              </a:rPr>
              <a:t> COMSOL 6.3</a:t>
            </a:r>
          </a:p>
          <a:p>
            <a:r>
              <a:rPr lang="fr-FR" sz="1900" dirty="0" err="1">
                <a:solidFill>
                  <a:schemeClr val="accent1"/>
                </a:solidFill>
              </a:rPr>
              <a:t>Modelling</a:t>
            </a:r>
            <a:r>
              <a:rPr lang="fr-FR" sz="1900" dirty="0">
                <a:solidFill>
                  <a:schemeClr val="accent1"/>
                </a:solidFill>
              </a:rPr>
              <a:t> </a:t>
            </a:r>
            <a:r>
              <a:rPr lang="fr-FR" sz="1900" dirty="0" err="1">
                <a:solidFill>
                  <a:schemeClr val="accent1"/>
                </a:solidFill>
              </a:rPr>
              <a:t>simplifed</a:t>
            </a:r>
            <a:r>
              <a:rPr lang="fr-FR" sz="1900" dirty="0">
                <a:solidFill>
                  <a:schemeClr val="accent1"/>
                </a:solidFill>
              </a:rPr>
              <a:t> </a:t>
            </a:r>
            <a:r>
              <a:rPr lang="fr-FR" sz="1900" dirty="0" err="1">
                <a:solidFill>
                  <a:schemeClr val="accent1"/>
                </a:solidFill>
              </a:rPr>
              <a:t>geometry</a:t>
            </a:r>
            <a:endParaRPr lang="fr-FR" sz="1900" dirty="0">
              <a:solidFill>
                <a:schemeClr val="accent1"/>
              </a:solidFill>
            </a:endParaRPr>
          </a:p>
          <a:p>
            <a:r>
              <a:rPr lang="fr-FR" sz="1900" dirty="0" err="1">
                <a:solidFill>
                  <a:schemeClr val="accent1"/>
                </a:solidFill>
              </a:rPr>
              <a:t>Including</a:t>
            </a:r>
            <a:r>
              <a:rPr lang="fr-FR" sz="1900" dirty="0">
                <a:solidFill>
                  <a:schemeClr val="accent1"/>
                </a:solidFill>
              </a:rPr>
              <a:t> </a:t>
            </a:r>
            <a:r>
              <a:rPr lang="fr-FR" sz="1900" dirty="0" err="1">
                <a:solidFill>
                  <a:schemeClr val="accent1"/>
                </a:solidFill>
              </a:rPr>
              <a:t>multiphysics</a:t>
            </a:r>
            <a:r>
              <a:rPr lang="fr-FR" sz="1900" dirty="0">
                <a:solidFill>
                  <a:schemeClr val="accent1"/>
                </a:solidFill>
              </a:rPr>
              <a:t>: </a:t>
            </a:r>
          </a:p>
          <a:p>
            <a:pPr lvl="1"/>
            <a:r>
              <a:rPr lang="fr-FR" sz="1700" dirty="0">
                <a:solidFill>
                  <a:schemeClr val="accent1"/>
                </a:solidFill>
              </a:rPr>
              <a:t>Heat </a:t>
            </a:r>
            <a:r>
              <a:rPr lang="fr-FR" sz="1700" dirty="0" err="1">
                <a:solidFill>
                  <a:schemeClr val="accent1"/>
                </a:solidFill>
              </a:rPr>
              <a:t>transfer</a:t>
            </a:r>
            <a:r>
              <a:rPr lang="fr-FR" sz="1700" dirty="0">
                <a:solidFill>
                  <a:schemeClr val="accent1"/>
                </a:solidFill>
              </a:rPr>
              <a:t> in </a:t>
            </a:r>
            <a:r>
              <a:rPr lang="fr-FR" sz="1700" dirty="0" err="1">
                <a:solidFill>
                  <a:schemeClr val="accent1"/>
                </a:solidFill>
              </a:rPr>
              <a:t>solids</a:t>
            </a:r>
            <a:r>
              <a:rPr lang="fr-FR" sz="1700" dirty="0">
                <a:solidFill>
                  <a:schemeClr val="accent1"/>
                </a:solidFill>
              </a:rPr>
              <a:t> and </a:t>
            </a:r>
            <a:r>
              <a:rPr lang="fr-FR" sz="1700" dirty="0" err="1">
                <a:solidFill>
                  <a:schemeClr val="accent1"/>
                </a:solidFill>
              </a:rPr>
              <a:t>fluids</a:t>
            </a:r>
            <a:endParaRPr lang="fr-FR" sz="1700" dirty="0">
              <a:solidFill>
                <a:schemeClr val="accent1"/>
              </a:solidFill>
            </a:endParaRPr>
          </a:p>
          <a:p>
            <a:pPr lvl="1"/>
            <a:r>
              <a:rPr lang="fr-FR" sz="1700" dirty="0" err="1">
                <a:solidFill>
                  <a:schemeClr val="accent1"/>
                </a:solidFill>
              </a:rPr>
              <a:t>Laminar</a:t>
            </a:r>
            <a:r>
              <a:rPr lang="fr-FR" sz="1700" dirty="0">
                <a:solidFill>
                  <a:schemeClr val="accent1"/>
                </a:solidFill>
              </a:rPr>
              <a:t> flow</a:t>
            </a:r>
          </a:p>
          <a:p>
            <a:r>
              <a:rPr lang="fr-FR" sz="1900" dirty="0">
                <a:solidFill>
                  <a:schemeClr val="accent1"/>
                </a:solidFill>
              </a:rPr>
              <a:t>Begin </a:t>
            </a:r>
            <a:r>
              <a:rPr lang="fr-FR" sz="1900" dirty="0" err="1">
                <a:solidFill>
                  <a:schemeClr val="accent1"/>
                </a:solidFill>
              </a:rPr>
              <a:t>with</a:t>
            </a:r>
            <a:r>
              <a:rPr lang="fr-FR" sz="1900" dirty="0">
                <a:solidFill>
                  <a:schemeClr val="accent1"/>
                </a:solidFill>
              </a:rPr>
              <a:t> </a:t>
            </a:r>
            <a:r>
              <a:rPr lang="fr-FR" sz="1900" dirty="0" err="1">
                <a:solidFill>
                  <a:schemeClr val="accent1"/>
                </a:solidFill>
              </a:rPr>
              <a:t>modelling</a:t>
            </a:r>
            <a:r>
              <a:rPr lang="fr-FR" sz="1900" dirty="0">
                <a:solidFill>
                  <a:schemeClr val="accent1"/>
                </a:solidFill>
              </a:rPr>
              <a:t> extant </a:t>
            </a:r>
            <a:r>
              <a:rPr lang="fr-FR" sz="1900" dirty="0" err="1">
                <a:solidFill>
                  <a:schemeClr val="accent1"/>
                </a:solidFill>
              </a:rPr>
              <a:t>targets</a:t>
            </a:r>
            <a:r>
              <a:rPr lang="fr-FR" sz="1900" dirty="0">
                <a:solidFill>
                  <a:schemeClr val="accent1"/>
                </a:solidFill>
              </a:rPr>
              <a:t> </a:t>
            </a:r>
          </a:p>
          <a:p>
            <a:r>
              <a:rPr lang="fr-FR" sz="1900" dirty="0">
                <a:solidFill>
                  <a:schemeClr val="accent1"/>
                </a:solidFill>
              </a:rPr>
              <a:t>Move to water </a:t>
            </a:r>
            <a:r>
              <a:rPr lang="fr-FR" sz="1900" dirty="0" err="1">
                <a:solidFill>
                  <a:schemeClr val="accent1"/>
                </a:solidFill>
              </a:rPr>
              <a:t>cooled</a:t>
            </a:r>
            <a:r>
              <a:rPr lang="fr-FR" sz="1900" dirty="0">
                <a:solidFill>
                  <a:schemeClr val="accent1"/>
                </a:solidFill>
              </a:rPr>
              <a:t> designs</a:t>
            </a:r>
          </a:p>
          <a:p>
            <a:r>
              <a:rPr lang="fr-FR" sz="1900" dirty="0">
                <a:solidFill>
                  <a:schemeClr val="accent1"/>
                </a:solidFill>
              </a:rPr>
              <a:t>Radiation transport simulations </a:t>
            </a:r>
            <a:r>
              <a:rPr lang="fr-FR" sz="1900" dirty="0" err="1">
                <a:solidFill>
                  <a:schemeClr val="accent1"/>
                </a:solidFill>
              </a:rPr>
              <a:t>required</a:t>
            </a:r>
            <a:r>
              <a:rPr lang="fr-FR" sz="1900" dirty="0">
                <a:solidFill>
                  <a:schemeClr val="accent1"/>
                </a:solidFill>
              </a:rPr>
              <a:t> to </a:t>
            </a:r>
            <a:r>
              <a:rPr lang="fr-FR" sz="1900" dirty="0" err="1">
                <a:solidFill>
                  <a:schemeClr val="accent1"/>
                </a:solidFill>
              </a:rPr>
              <a:t>determine</a:t>
            </a:r>
            <a:r>
              <a:rPr lang="fr-FR" sz="1900" dirty="0">
                <a:solidFill>
                  <a:schemeClr val="accent1"/>
                </a:solidFill>
              </a:rPr>
              <a:t> </a:t>
            </a:r>
            <a:r>
              <a:rPr lang="fr-FR" sz="1900" dirty="0" err="1">
                <a:solidFill>
                  <a:schemeClr val="accent1"/>
                </a:solidFill>
              </a:rPr>
              <a:t>effect</a:t>
            </a:r>
            <a:r>
              <a:rPr lang="fr-FR" sz="1900" dirty="0">
                <a:solidFill>
                  <a:schemeClr val="accent1"/>
                </a:solidFill>
              </a:rPr>
              <a:t> of neutron </a:t>
            </a:r>
            <a:r>
              <a:rPr lang="fr-FR" sz="1900" dirty="0" err="1">
                <a:solidFill>
                  <a:schemeClr val="accent1"/>
                </a:solidFill>
              </a:rPr>
              <a:t>field</a:t>
            </a:r>
            <a:endParaRPr lang="fr-FR" sz="1900" dirty="0">
              <a:solidFill>
                <a:schemeClr val="accent1"/>
              </a:solidFill>
            </a:endParaRPr>
          </a:p>
          <a:p>
            <a:pPr marL="0" indent="0">
              <a:buNone/>
            </a:pPr>
            <a:endParaRPr lang="fr-FR" sz="1900" dirty="0">
              <a:solidFill>
                <a:schemeClr val="accent1"/>
              </a:solidFill>
            </a:endParaRPr>
          </a:p>
        </p:txBody>
      </p:sp>
      <p:pic>
        <p:nvPicPr>
          <p:cNvPr id="5" name="Picture 4" descr="A screenshot of a computer&#10;&#10;AI-generated content may be incorrect.">
            <a:extLst>
              <a:ext uri="{FF2B5EF4-FFF2-40B4-BE49-F238E27FC236}">
                <a16:creationId xmlns:a16="http://schemas.microsoft.com/office/drawing/2014/main" id="{BA811A4D-987A-1063-81A0-DA89C2ADDC26}"/>
              </a:ext>
            </a:extLst>
          </p:cNvPr>
          <p:cNvPicPr>
            <a:picLocks noChangeAspect="1"/>
          </p:cNvPicPr>
          <p:nvPr/>
        </p:nvPicPr>
        <p:blipFill>
          <a:blip r:embed="rId2"/>
          <a:stretch>
            <a:fillRect/>
          </a:stretch>
        </p:blipFill>
        <p:spPr>
          <a:xfrm>
            <a:off x="6217921" y="2103545"/>
            <a:ext cx="4937760" cy="2777489"/>
          </a:xfrm>
          <a:prstGeom prst="rect">
            <a:avLst/>
          </a:prstGeom>
          <a:noFill/>
        </p:spPr>
      </p:pic>
      <p:sp>
        <p:nvSpPr>
          <p:cNvPr id="10" name="Slide Number Placeholder 4">
            <a:extLst>
              <a:ext uri="{FF2B5EF4-FFF2-40B4-BE49-F238E27FC236}">
                <a16:creationId xmlns:a16="http://schemas.microsoft.com/office/drawing/2014/main" id="{E729AC1E-5F22-766F-870E-06794CCE1873}"/>
              </a:ext>
            </a:extLst>
          </p:cNvPr>
          <p:cNvSpPr>
            <a:spLocks noGrp="1"/>
          </p:cNvSpPr>
          <p:nvPr>
            <p:ph type="sldNum" sz="quarter" idx="12"/>
          </p:nvPr>
        </p:nvSpPr>
        <p:spPr>
          <a:xfrm>
            <a:off x="10879975" y="6492875"/>
            <a:ext cx="1312025" cy="365125"/>
          </a:xfrm>
        </p:spPr>
        <p:txBody>
          <a:bodyPr/>
          <a:lstStyle/>
          <a:p>
            <a:pPr>
              <a:spcAft>
                <a:spcPts val="600"/>
              </a:spcAft>
            </a:pPr>
            <a:fld id="{568BF4E8-E8B5-4393-B026-D7450F8D326F}" type="slidenum">
              <a:rPr lang="en-GB" smtClean="0"/>
              <a:pPr>
                <a:spcAft>
                  <a:spcPts val="600"/>
                </a:spcAft>
              </a:pPr>
              <a:t>8</a:t>
            </a:fld>
            <a:endParaRPr lang="en-GB"/>
          </a:p>
        </p:txBody>
      </p:sp>
    </p:spTree>
    <p:extLst>
      <p:ext uri="{BB962C8B-B14F-4D97-AF65-F5344CB8AC3E}">
        <p14:creationId xmlns:p14="http://schemas.microsoft.com/office/powerpoint/2010/main" val="2093230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E90513-9BF8-B96F-4254-B74170A1471E}"/>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2F5B1263-76D0-0B6F-9072-FA298115D8C7}"/>
              </a:ext>
            </a:extLst>
          </p:cNvPr>
          <p:cNvSpPr>
            <a:spLocks noGrp="1"/>
          </p:cNvSpPr>
          <p:nvPr>
            <p:ph type="title"/>
          </p:nvPr>
        </p:nvSpPr>
        <p:spPr>
          <a:xfrm>
            <a:off x="1097280" y="286604"/>
            <a:ext cx="10058400" cy="1025730"/>
          </a:xfrm>
        </p:spPr>
        <p:txBody>
          <a:bodyPr>
            <a:normAutofit/>
          </a:bodyPr>
          <a:lstStyle/>
          <a:p>
            <a:r>
              <a:rPr lang="fr-FR" dirty="0" err="1"/>
              <a:t>Modelling</a:t>
            </a:r>
            <a:r>
              <a:rPr lang="fr-FR" dirty="0"/>
              <a:t> of </a:t>
            </a:r>
            <a:r>
              <a:rPr lang="fr-FR" dirty="0" err="1"/>
              <a:t>targets</a:t>
            </a:r>
            <a:endParaRPr lang="fr-FR" dirty="0"/>
          </a:p>
        </p:txBody>
      </p:sp>
      <p:pic>
        <p:nvPicPr>
          <p:cNvPr id="5" name="Picture 4" descr="A screenshot of a computer&#10;&#10;AI-generated content may be incorrect.">
            <a:extLst>
              <a:ext uri="{FF2B5EF4-FFF2-40B4-BE49-F238E27FC236}">
                <a16:creationId xmlns:a16="http://schemas.microsoft.com/office/drawing/2014/main" id="{8D1D4E6D-638C-F288-BD18-65013D8219FB}"/>
              </a:ext>
            </a:extLst>
          </p:cNvPr>
          <p:cNvPicPr>
            <a:picLocks noChangeAspect="1"/>
          </p:cNvPicPr>
          <p:nvPr/>
        </p:nvPicPr>
        <p:blipFill>
          <a:blip r:embed="rId2"/>
          <a:srcRect l="49903" t="15379" b="22034"/>
          <a:stretch/>
        </p:blipFill>
        <p:spPr>
          <a:xfrm>
            <a:off x="6085401" y="683090"/>
            <a:ext cx="5474071" cy="3846845"/>
          </a:xfrm>
          <a:prstGeom prst="rect">
            <a:avLst/>
          </a:prstGeom>
          <a:noFill/>
        </p:spPr>
      </p:pic>
      <p:sp>
        <p:nvSpPr>
          <p:cNvPr id="10" name="Slide Number Placeholder 4">
            <a:extLst>
              <a:ext uri="{FF2B5EF4-FFF2-40B4-BE49-F238E27FC236}">
                <a16:creationId xmlns:a16="http://schemas.microsoft.com/office/drawing/2014/main" id="{94BD06E6-0AB7-3026-2454-E72872CBFC5A}"/>
              </a:ext>
            </a:extLst>
          </p:cNvPr>
          <p:cNvSpPr>
            <a:spLocks noGrp="1"/>
          </p:cNvSpPr>
          <p:nvPr>
            <p:ph type="sldNum" sz="quarter" idx="12"/>
          </p:nvPr>
        </p:nvSpPr>
        <p:spPr>
          <a:xfrm>
            <a:off x="10879975" y="6492875"/>
            <a:ext cx="1312025" cy="365125"/>
          </a:xfrm>
        </p:spPr>
        <p:txBody>
          <a:bodyPr/>
          <a:lstStyle/>
          <a:p>
            <a:pPr>
              <a:spcAft>
                <a:spcPts val="600"/>
              </a:spcAft>
            </a:pPr>
            <a:fld id="{568BF4E8-E8B5-4393-B026-D7450F8D326F}" type="slidenum">
              <a:rPr lang="en-GB" smtClean="0"/>
              <a:pPr>
                <a:spcAft>
                  <a:spcPts val="600"/>
                </a:spcAft>
              </a:pPr>
              <a:t>9</a:t>
            </a:fld>
            <a:endParaRPr lang="en-GB"/>
          </a:p>
        </p:txBody>
      </p:sp>
      <p:pic>
        <p:nvPicPr>
          <p:cNvPr id="7" name="Content Placeholder 6">
            <a:extLst>
              <a:ext uri="{FF2B5EF4-FFF2-40B4-BE49-F238E27FC236}">
                <a16:creationId xmlns:a16="http://schemas.microsoft.com/office/drawing/2014/main" id="{4672D940-8921-3E71-5D79-ED45C6E4B4CC}"/>
              </a:ext>
            </a:extLst>
          </p:cNvPr>
          <p:cNvPicPr>
            <a:picLocks noGrp="1" noChangeAspect="1"/>
          </p:cNvPicPr>
          <p:nvPr>
            <p:ph sz="half" idx="1"/>
          </p:nvPr>
        </p:nvPicPr>
        <p:blipFill>
          <a:blip r:embed="rId3"/>
          <a:srcRect l="65991" t="19914" r="6704" b="45633"/>
          <a:stretch/>
        </p:blipFill>
        <p:spPr>
          <a:xfrm>
            <a:off x="1212351" y="1312335"/>
            <a:ext cx="4469258" cy="3813176"/>
          </a:xfrm>
          <a:prstGeom prst="rect">
            <a:avLst/>
          </a:prstGeom>
        </p:spPr>
      </p:pic>
      <p:sp>
        <p:nvSpPr>
          <p:cNvPr id="8" name="TextBox 7">
            <a:extLst>
              <a:ext uri="{FF2B5EF4-FFF2-40B4-BE49-F238E27FC236}">
                <a16:creationId xmlns:a16="http://schemas.microsoft.com/office/drawing/2014/main" id="{82503D5C-7A8D-55E1-04D8-B3702BB6F4F6}"/>
              </a:ext>
            </a:extLst>
          </p:cNvPr>
          <p:cNvSpPr txBox="1"/>
          <p:nvPr/>
        </p:nvSpPr>
        <p:spPr>
          <a:xfrm>
            <a:off x="4517137" y="1548914"/>
            <a:ext cx="877824" cy="367748"/>
          </a:xfrm>
          <a:prstGeom prst="rect">
            <a:avLst/>
          </a:prstGeom>
          <a:solidFill>
            <a:schemeClr val="tx1"/>
          </a:solidFill>
          <a:ln>
            <a:solidFill>
              <a:schemeClr val="accent1"/>
            </a:solidFill>
          </a:ln>
        </p:spPr>
        <p:txBody>
          <a:bodyPr wrap="square" rtlCol="0">
            <a:spAutoFit/>
          </a:bodyPr>
          <a:lstStyle/>
          <a:p>
            <a:pPr algn="ctr"/>
            <a:r>
              <a:rPr lang="en-GB" dirty="0">
                <a:solidFill>
                  <a:schemeClr val="accent1"/>
                </a:solidFill>
              </a:rPr>
              <a:t>Target</a:t>
            </a:r>
          </a:p>
        </p:txBody>
      </p:sp>
      <p:sp>
        <p:nvSpPr>
          <p:cNvPr id="9" name="TextBox 8">
            <a:extLst>
              <a:ext uri="{FF2B5EF4-FFF2-40B4-BE49-F238E27FC236}">
                <a16:creationId xmlns:a16="http://schemas.microsoft.com/office/drawing/2014/main" id="{06151A4E-59D4-0697-18F5-84B2B6DAB997}"/>
              </a:ext>
            </a:extLst>
          </p:cNvPr>
          <p:cNvSpPr txBox="1"/>
          <p:nvPr/>
        </p:nvSpPr>
        <p:spPr>
          <a:xfrm>
            <a:off x="3723202" y="4206770"/>
            <a:ext cx="1484375" cy="646331"/>
          </a:xfrm>
          <a:prstGeom prst="rect">
            <a:avLst/>
          </a:prstGeom>
          <a:solidFill>
            <a:schemeClr val="tx1"/>
          </a:solidFill>
          <a:ln>
            <a:solidFill>
              <a:schemeClr val="accent1"/>
            </a:solidFill>
          </a:ln>
        </p:spPr>
        <p:txBody>
          <a:bodyPr wrap="square" rtlCol="0">
            <a:spAutoFit/>
          </a:bodyPr>
          <a:lstStyle/>
          <a:p>
            <a:pPr algn="ctr"/>
            <a:r>
              <a:rPr lang="en-GB" dirty="0">
                <a:solidFill>
                  <a:schemeClr val="accent1"/>
                </a:solidFill>
              </a:rPr>
              <a:t>Compressed air</a:t>
            </a:r>
          </a:p>
        </p:txBody>
      </p:sp>
      <p:cxnSp>
        <p:nvCxnSpPr>
          <p:cNvPr id="12" name="Straight Arrow Connector 11">
            <a:extLst>
              <a:ext uri="{FF2B5EF4-FFF2-40B4-BE49-F238E27FC236}">
                <a16:creationId xmlns:a16="http://schemas.microsoft.com/office/drawing/2014/main" id="{35998709-1BE2-BDED-3909-B307132380F4}"/>
              </a:ext>
            </a:extLst>
          </p:cNvPr>
          <p:cNvCxnSpPr>
            <a:stCxn id="8" idx="1"/>
          </p:cNvCxnSpPr>
          <p:nvPr/>
        </p:nvCxnSpPr>
        <p:spPr>
          <a:xfrm flipH="1">
            <a:off x="2514600" y="1732788"/>
            <a:ext cx="2002537" cy="11629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E982324-BF3B-DC3E-8A33-E506DD48B8A7}"/>
              </a:ext>
            </a:extLst>
          </p:cNvPr>
          <p:cNvCxnSpPr>
            <a:cxnSpLocks/>
            <a:stCxn id="8" idx="3"/>
          </p:cNvCxnSpPr>
          <p:nvPr/>
        </p:nvCxnSpPr>
        <p:spPr>
          <a:xfrm>
            <a:off x="5394961" y="1732788"/>
            <a:ext cx="2880359" cy="11607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7060C99-42E1-AD75-F90F-7DACA7BF6C46}"/>
              </a:ext>
            </a:extLst>
          </p:cNvPr>
          <p:cNvCxnSpPr>
            <a:cxnSpLocks/>
            <a:stCxn id="9" idx="1"/>
          </p:cNvCxnSpPr>
          <p:nvPr/>
        </p:nvCxnSpPr>
        <p:spPr>
          <a:xfrm flipH="1" flipV="1">
            <a:off x="2404872" y="3218923"/>
            <a:ext cx="1318330" cy="13110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C64E4B1-7A29-6F74-2A2A-DBDED1AD8242}"/>
              </a:ext>
            </a:extLst>
          </p:cNvPr>
          <p:cNvCxnSpPr>
            <a:cxnSpLocks/>
            <a:stCxn id="9" idx="3"/>
          </p:cNvCxnSpPr>
          <p:nvPr/>
        </p:nvCxnSpPr>
        <p:spPr>
          <a:xfrm flipV="1">
            <a:off x="5207577" y="4306824"/>
            <a:ext cx="2984883" cy="2231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3CCFDA3A-FD9D-A3DB-4D80-893AFE8FDD42}"/>
              </a:ext>
            </a:extLst>
          </p:cNvPr>
          <p:cNvSpPr txBox="1"/>
          <p:nvPr/>
        </p:nvSpPr>
        <p:spPr>
          <a:xfrm>
            <a:off x="8471780" y="518294"/>
            <a:ext cx="1090294" cy="646331"/>
          </a:xfrm>
          <a:prstGeom prst="rect">
            <a:avLst/>
          </a:prstGeom>
          <a:solidFill>
            <a:schemeClr val="tx1"/>
          </a:solidFill>
          <a:ln>
            <a:solidFill>
              <a:schemeClr val="accent1"/>
            </a:solidFill>
          </a:ln>
        </p:spPr>
        <p:txBody>
          <a:bodyPr wrap="square" rtlCol="0">
            <a:spAutoFit/>
          </a:bodyPr>
          <a:lstStyle/>
          <a:p>
            <a:pPr algn="ctr"/>
            <a:r>
              <a:rPr lang="en-GB" dirty="0">
                <a:solidFill>
                  <a:schemeClr val="accent1"/>
                </a:solidFill>
              </a:rPr>
              <a:t>Air volume</a:t>
            </a:r>
          </a:p>
        </p:txBody>
      </p:sp>
      <p:cxnSp>
        <p:nvCxnSpPr>
          <p:cNvPr id="22" name="Straight Arrow Connector 21">
            <a:extLst>
              <a:ext uri="{FF2B5EF4-FFF2-40B4-BE49-F238E27FC236}">
                <a16:creationId xmlns:a16="http://schemas.microsoft.com/office/drawing/2014/main" id="{66132E96-6516-03C8-945B-9EBC728421E1}"/>
              </a:ext>
            </a:extLst>
          </p:cNvPr>
          <p:cNvCxnSpPr>
            <a:cxnSpLocks/>
          </p:cNvCxnSpPr>
          <p:nvPr/>
        </p:nvCxnSpPr>
        <p:spPr>
          <a:xfrm flipH="1">
            <a:off x="8373088" y="1164626"/>
            <a:ext cx="564821" cy="10139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E94D579B-378D-D771-7E29-2C39726CBC12}"/>
              </a:ext>
            </a:extLst>
          </p:cNvPr>
          <p:cNvCxnSpPr/>
          <p:nvPr/>
        </p:nvCxnSpPr>
        <p:spPr>
          <a:xfrm flipH="1">
            <a:off x="8467138" y="2895757"/>
            <a:ext cx="197130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ED51A6F5-3C04-AF9B-8959-DE978AB34BB4}"/>
              </a:ext>
            </a:extLst>
          </p:cNvPr>
          <p:cNvSpPr txBox="1"/>
          <p:nvPr/>
        </p:nvSpPr>
        <p:spPr>
          <a:xfrm>
            <a:off x="10434502" y="2431841"/>
            <a:ext cx="1090294" cy="923330"/>
          </a:xfrm>
          <a:prstGeom prst="rect">
            <a:avLst/>
          </a:prstGeom>
          <a:solidFill>
            <a:schemeClr val="tx1"/>
          </a:solidFill>
          <a:ln>
            <a:solidFill>
              <a:schemeClr val="accent1"/>
            </a:solidFill>
          </a:ln>
        </p:spPr>
        <p:txBody>
          <a:bodyPr wrap="square" rtlCol="0">
            <a:spAutoFit/>
          </a:bodyPr>
          <a:lstStyle/>
          <a:p>
            <a:pPr algn="ctr"/>
            <a:r>
              <a:rPr lang="en-GB" dirty="0">
                <a:solidFill>
                  <a:schemeClr val="accent1"/>
                </a:solidFill>
              </a:rPr>
              <a:t>Heat source applied</a:t>
            </a:r>
          </a:p>
        </p:txBody>
      </p:sp>
      <p:pic>
        <p:nvPicPr>
          <p:cNvPr id="28" name="Picture 27">
            <a:extLst>
              <a:ext uri="{FF2B5EF4-FFF2-40B4-BE49-F238E27FC236}">
                <a16:creationId xmlns:a16="http://schemas.microsoft.com/office/drawing/2014/main" id="{1AAC8BFC-E679-A5F2-DAFF-CBB2849108E4}"/>
              </a:ext>
            </a:extLst>
          </p:cNvPr>
          <p:cNvPicPr>
            <a:picLocks noChangeAspect="1"/>
          </p:cNvPicPr>
          <p:nvPr/>
        </p:nvPicPr>
        <p:blipFill>
          <a:blip r:embed="rId4"/>
          <a:srcRect l="18353" t="16247" r="24918" b="11877"/>
          <a:stretch/>
        </p:blipFill>
        <p:spPr>
          <a:xfrm>
            <a:off x="9562075" y="3502830"/>
            <a:ext cx="2401190" cy="2343396"/>
          </a:xfrm>
          <a:prstGeom prst="rect">
            <a:avLst/>
          </a:prstGeom>
        </p:spPr>
      </p:pic>
    </p:spTree>
    <p:extLst>
      <p:ext uri="{BB962C8B-B14F-4D97-AF65-F5344CB8AC3E}">
        <p14:creationId xmlns:p14="http://schemas.microsoft.com/office/powerpoint/2010/main" val="2483994294"/>
      </p:ext>
    </p:extLst>
  </p:cSld>
  <p:clrMapOvr>
    <a:masterClrMapping/>
  </p:clrMapOvr>
</p:sld>
</file>

<file path=ppt/theme/theme1.xml><?xml version="1.0" encoding="utf-8"?>
<a:theme xmlns:a="http://schemas.openxmlformats.org/drawingml/2006/main" name="Rétrospective">
  <a:themeElements>
    <a:clrScheme name="Personnalisé 2">
      <a:dk1>
        <a:srgbClr val="FFFFFF"/>
      </a:dk1>
      <a:lt1>
        <a:srgbClr val="000000"/>
      </a:lt1>
      <a:dk2>
        <a:srgbClr val="FFFFFF"/>
      </a:dk2>
      <a:lt2>
        <a:srgbClr val="000000"/>
      </a:lt2>
      <a:accent1>
        <a:srgbClr val="2240B9"/>
      </a:accent1>
      <a:accent2>
        <a:srgbClr val="206BDB"/>
      </a:accent2>
      <a:accent3>
        <a:srgbClr val="206BDB"/>
      </a:accent3>
      <a:accent4>
        <a:srgbClr val="1E96FC"/>
      </a:accent4>
      <a:accent5>
        <a:srgbClr val="1E96FC"/>
      </a:accent5>
      <a:accent6>
        <a:srgbClr val="D14B5D"/>
      </a:accent6>
      <a:hlink>
        <a:srgbClr val="FF794D"/>
      </a:hlink>
      <a:folHlink>
        <a:srgbClr val="FF794D"/>
      </a:folHlink>
    </a:clrScheme>
    <a:fontScheme name="Arial">
      <a:majorFont>
        <a:latin typeface="Arial"/>
        <a:ea typeface=""/>
        <a:cs typeface=""/>
      </a:majorFont>
      <a:minorFont>
        <a:latin typeface="Arial"/>
        <a:ea typeface=""/>
        <a:cs typeface=""/>
      </a:minorFont>
    </a:fontScheme>
    <a:fmtScheme name="Rétrospective">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APRENDE powerpoint-LGI-Claudine" id="{7C9E37ED-B61B-4055-98E2-A4D074E1F8C1}" vid="{7EC43B17-05BD-41AE-A119-D836398149E3}"/>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50D957A-47B2-4B38-B5E1-7D39E4A3823A}">
  <we:reference id="wa200005566" version="3.0.0.2" store="en-US" storeType="OMEX"/>
  <we:alternateReferences>
    <we:reference id="wa200005566" version="3.0.0.2" store=""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3ADE856F3CC044AAE484B09A33C738E" ma:contentTypeVersion="13" ma:contentTypeDescription="Crée un document." ma:contentTypeScope="" ma:versionID="bd45d28568cca870036d30db5802ee34">
  <xsd:schema xmlns:xsd="http://www.w3.org/2001/XMLSchema" xmlns:xs="http://www.w3.org/2001/XMLSchema" xmlns:p="http://schemas.microsoft.com/office/2006/metadata/properties" xmlns:ns2="d26e74de-86eb-48df-9320-f75480e1dcf5" xmlns:ns3="5071603c-a549-4a7e-8bbc-8b899779e0b8" targetNamespace="http://schemas.microsoft.com/office/2006/metadata/properties" ma:root="true" ma:fieldsID="13c8f10232e737e722ad6e2721ce7b1d" ns2:_="" ns3:_="">
    <xsd:import namespace="d26e74de-86eb-48df-9320-f75480e1dcf5"/>
    <xsd:import namespace="5071603c-a549-4a7e-8bbc-8b899779e0b8"/>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6e74de-86eb-48df-9320-f75480e1dc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Balises d’images" ma:readOnly="false" ma:fieldId="{5cf76f15-5ced-4ddc-b409-7134ff3c332f}" ma:taxonomyMulti="true" ma:sspId="74089507-e1de-4aab-946f-150ccb85703f"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71603c-a549-4a7e-8bbc-8b899779e0b8" elementFormDefault="qualified">
    <xsd:import namespace="http://schemas.microsoft.com/office/2006/documentManagement/types"/>
    <xsd:import namespace="http://schemas.microsoft.com/office/infopath/2007/PartnerControls"/>
    <xsd:element name="SharedWithUsers" ma:index="11"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Partagé avec détails" ma:internalName="SharedWithDetails" ma:readOnly="true">
      <xsd:simpleType>
        <xsd:restriction base="dms:Note">
          <xsd:maxLength value="255"/>
        </xsd:restriction>
      </xsd:simpleType>
    </xsd:element>
    <xsd:element name="TaxCatchAll" ma:index="16" nillable="true" ma:displayName="Taxonomy Catch All Column" ma:hidden="true" ma:list="{46419b5c-e5dd-4861-997c-31cb61daf45e}" ma:internalName="TaxCatchAll" ma:showField="CatchAllData" ma:web="5071603c-a549-4a7e-8bbc-8b899779e0b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26e74de-86eb-48df-9320-f75480e1dcf5">
      <Terms xmlns="http://schemas.microsoft.com/office/infopath/2007/PartnerControls"/>
    </lcf76f155ced4ddcb4097134ff3c332f>
    <TaxCatchAll xmlns="5071603c-a549-4a7e-8bbc-8b899779e0b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7AEEE09-1D1C-41A7-AE8B-650795B957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26e74de-86eb-48df-9320-f75480e1dcf5"/>
    <ds:schemaRef ds:uri="5071603c-a549-4a7e-8bbc-8b899779e0b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69D23A9-C1D3-4A85-8EDC-1589B30DA716}">
  <ds:schemaRefs>
    <ds:schemaRef ds:uri="http://schemas.microsoft.com/office/2006/metadata/properties"/>
    <ds:schemaRef ds:uri="http://schemas.microsoft.com/office/infopath/2007/PartnerControls"/>
    <ds:schemaRef ds:uri="d26e74de-86eb-48df-9320-f75480e1dcf5"/>
    <ds:schemaRef ds:uri="5071603c-a549-4a7e-8bbc-8b899779e0b8"/>
  </ds:schemaRefs>
</ds:datastoreItem>
</file>

<file path=customXml/itemProps3.xml><?xml version="1.0" encoding="utf-8"?>
<ds:datastoreItem xmlns:ds="http://schemas.openxmlformats.org/officeDocument/2006/customXml" ds:itemID="{089E1E17-1163-49AB-BFD4-746E36BCC18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230</TotalTime>
  <Words>506</Words>
  <Application>Microsoft Office PowerPoint</Application>
  <PresentationFormat>Widescreen</PresentationFormat>
  <Paragraphs>102</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Aptos</vt:lpstr>
      <vt:lpstr>Arial</vt:lpstr>
      <vt:lpstr>Calibri</vt:lpstr>
      <vt:lpstr>Helvetica Light</vt:lpstr>
      <vt:lpstr>Wingdings</vt:lpstr>
      <vt:lpstr>Rétrospective</vt:lpstr>
      <vt:lpstr>WP1 – 1.1 Detector and facility upgrades</vt:lpstr>
      <vt:lpstr>The National Physical Laboratory</vt:lpstr>
      <vt:lpstr>Neutron Metrology at NPL</vt:lpstr>
      <vt:lpstr>Neutron output</vt:lpstr>
      <vt:lpstr>Current machine</vt:lpstr>
      <vt:lpstr>New machine</vt:lpstr>
      <vt:lpstr>Current limitations</vt:lpstr>
      <vt:lpstr>Modelling of targets</vt:lpstr>
      <vt:lpstr>Modelling of targets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Claudine AYALA</dc:creator>
  <cp:lastModifiedBy>Michael Bunce</cp:lastModifiedBy>
  <cp:revision>15</cp:revision>
  <dcterms:created xsi:type="dcterms:W3CDTF">2024-10-28T09:39:58Z</dcterms:created>
  <dcterms:modified xsi:type="dcterms:W3CDTF">2025-10-10T14:38:48Z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0x01010003ADE856F3CC044AAE484B09A33C738E</vt:lpwstr>
  </property>
  <property fmtid="{D5CDD505-2E9C-101B-9397-08002B2CF9AE}" pid="3" name="MediaServiceImageTags">
    <vt:lpwstr/>
  </property>
  <property fmtid="{D5CDD505-2E9C-101B-9397-08002B2CF9AE}" pid="4" name="MSIP_Label_9df4b5af-ab42-45d5-91e7-45583bed1b2a_Enabled">
    <vt:lpwstr>true</vt:lpwstr>
  </property>
  <property fmtid="{D5CDD505-2E9C-101B-9397-08002B2CF9AE}" pid="5" name="MSIP_Label_9df4b5af-ab42-45d5-91e7-45583bed1b2a_SetDate">
    <vt:lpwstr>2025-10-10T10:48:46Z</vt:lpwstr>
  </property>
  <property fmtid="{D5CDD505-2E9C-101B-9397-08002B2CF9AE}" pid="6" name="MSIP_Label_9df4b5af-ab42-45d5-91e7-45583bed1b2a_Method">
    <vt:lpwstr>Standard</vt:lpwstr>
  </property>
  <property fmtid="{D5CDD505-2E9C-101B-9397-08002B2CF9AE}" pid="7" name="MSIP_Label_9df4b5af-ab42-45d5-91e7-45583bed1b2a_Name">
    <vt:lpwstr>9df4b5af-ab42-45d5-91e7-45583bed1b2a</vt:lpwstr>
  </property>
  <property fmtid="{D5CDD505-2E9C-101B-9397-08002B2CF9AE}" pid="8" name="MSIP_Label_9df4b5af-ab42-45d5-91e7-45583bed1b2a_SiteId">
    <vt:lpwstr>601e5460-b1bf-49c0-bd2d-e76ffc186a8d</vt:lpwstr>
  </property>
  <property fmtid="{D5CDD505-2E9C-101B-9397-08002B2CF9AE}" pid="9" name="MSIP_Label_9df4b5af-ab42-45d5-91e7-45583bed1b2a_ActionId">
    <vt:lpwstr>230b21e9-3f6d-4bce-95f3-5d43513b2c2b</vt:lpwstr>
  </property>
  <property fmtid="{D5CDD505-2E9C-101B-9397-08002B2CF9AE}" pid="10" name="MSIP_Label_9df4b5af-ab42-45d5-91e7-45583bed1b2a_ContentBits">
    <vt:lpwstr>0</vt:lpwstr>
  </property>
  <property fmtid="{D5CDD505-2E9C-101B-9397-08002B2CF9AE}" pid="11" name="MSIP_Label_9df4b5af-ab42-45d5-91e7-45583bed1b2a_Tag">
    <vt:lpwstr>10, 3, 0, 1</vt:lpwstr>
  </property>
</Properties>
</file>