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6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70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1498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352D5-BC58-8B45-902D-A518A67AC2D6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19C18-17A5-F149-A130-4D8338AF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2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707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3248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169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814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2675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178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0014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510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0708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77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37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13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51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4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4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3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5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55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0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591C-E38E-2F44-820E-90388CB5679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5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80704" y="493678"/>
            <a:ext cx="3987223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Rules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Game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50389" y="5801052"/>
            <a:ext cx="8124988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Let‘s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see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can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reach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!</a:t>
            </a:r>
          </a:p>
        </p:txBody>
      </p:sp>
      <p:pic>
        <p:nvPicPr>
          <p:cNvPr id="2" name="Picture 1" descr="ExampleSlid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186" y="1640750"/>
            <a:ext cx="4577191" cy="32344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03182" y="1406465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7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questions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,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each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with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4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answers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to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choose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from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(A, B, C, D).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3182" y="2536572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Mark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on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sheet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before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timer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ends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3182" y="3682159"/>
            <a:ext cx="3049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We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will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then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reveal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correct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3182" y="4522422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If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have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answered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correctly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may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tick off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next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pic>
        <p:nvPicPr>
          <p:cNvPr id="3" name="Picture 2" descr="answersheet_201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18" y="941634"/>
            <a:ext cx="3248085" cy="45964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5405764" y="1383989"/>
            <a:ext cx="35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378581" y="4367569"/>
            <a:ext cx="35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5454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996" y="265332"/>
            <a:ext cx="79735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err="1">
                <a:solidFill>
                  <a:srgbClr val="1F497D"/>
                </a:solidFill>
                <a:latin typeface="Avenir Book"/>
              </a:rPr>
              <a:t>Synchotrons</a:t>
            </a:r>
            <a:r>
              <a:rPr lang="en-US" sz="3500" dirty="0">
                <a:solidFill>
                  <a:srgbClr val="1F497D"/>
                </a:solidFill>
                <a:latin typeface="Avenir Book"/>
              </a:rPr>
              <a:t> are used for accelerating</a:t>
            </a:r>
            <a:endParaRPr lang="en-US" sz="35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9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C. The patient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5447" y="5159260"/>
            <a:ext cx="366941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B. Heavy particles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085447" y="5944402"/>
            <a:ext cx="350343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D. I don’t know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60007" y="5012156"/>
            <a:ext cx="3627572" cy="718459"/>
            <a:chOff x="1260007" y="5012156"/>
            <a:chExt cx="3627572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59871" y="5159260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A. Photons 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pic>
        <p:nvPicPr>
          <p:cNvPr id="4" name="Picture 2" descr="Protons herald new cardiac treatment – CERN Courier">
            <a:extLst>
              <a:ext uri="{FF2B5EF4-FFF2-40B4-BE49-F238E27FC236}">
                <a16:creationId xmlns:a16="http://schemas.microsoft.com/office/drawing/2014/main" id="{66017F8F-A638-4BCA-AFFA-B19FB9E6F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949" y="1311746"/>
            <a:ext cx="5319191" cy="320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0430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5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968" y="265332"/>
            <a:ext cx="79735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solidFill>
                  <a:srgbClr val="1F497D"/>
                </a:solidFill>
                <a:latin typeface="Avenir Book"/>
              </a:rPr>
              <a:t>We use a CT machine for</a:t>
            </a:r>
            <a:endParaRPr lang="en-US" sz="35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80761" y="4961283"/>
            <a:ext cx="1559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10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C. Shielding the OARs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5447" y="4989983"/>
            <a:ext cx="366941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B. Reducing background radiation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085447" y="5944402"/>
            <a:ext cx="350343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D. Imaging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60007" y="5012156"/>
            <a:ext cx="3627572" cy="718459"/>
            <a:chOff x="1260007" y="5012156"/>
            <a:chExt cx="3627572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59871" y="5159260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A. Radiation delivery 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pic>
        <p:nvPicPr>
          <p:cNvPr id="2050" name="Picture 2" descr="Computertomographie (CT) Untersuchung des Skeletts | Gelenk-Klinik.de">
            <a:extLst>
              <a:ext uri="{FF2B5EF4-FFF2-40B4-BE49-F238E27FC236}">
                <a16:creationId xmlns:a16="http://schemas.microsoft.com/office/drawing/2014/main" id="{6DE2CC7E-F320-4776-8B5D-917CB7995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856" y="1377924"/>
            <a:ext cx="5219842" cy="293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8820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9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8900" y="2105575"/>
            <a:ext cx="62233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did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reach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2044403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444355" y="2266668"/>
            <a:ext cx="4174193" cy="157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de-AT" sz="9600" dirty="0" err="1">
                <a:solidFill>
                  <a:schemeClr val="tx2"/>
                </a:solidFill>
                <a:latin typeface="Avenir Book"/>
                <a:cs typeface="Avenir Book"/>
              </a:rPr>
              <a:t>Ready</a:t>
            </a:r>
            <a:r>
              <a:rPr lang="de-AT" sz="9600" dirty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09600" y="3276600"/>
            <a:ext cx="8763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351348" y="2266644"/>
            <a:ext cx="42672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9600" dirty="0">
                <a:solidFill>
                  <a:schemeClr val="tx2"/>
                </a:solidFill>
                <a:latin typeface="Avenir Book"/>
                <a:cs typeface="Avenir Book"/>
              </a:rPr>
              <a:t>Set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351348" y="2267308"/>
            <a:ext cx="42672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9600" dirty="0">
                <a:solidFill>
                  <a:schemeClr val="tx2"/>
                </a:solidFill>
                <a:latin typeface="Avenir Book"/>
                <a:cs typeface="Avenir Book"/>
              </a:rPr>
              <a:t>GO!</a:t>
            </a:r>
          </a:p>
        </p:txBody>
      </p:sp>
    </p:spTree>
    <p:extLst>
      <p:ext uri="{BB962C8B-B14F-4D97-AF65-F5344CB8AC3E}">
        <p14:creationId xmlns:p14="http://schemas.microsoft.com/office/powerpoint/2010/main" val="17996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441" y="467322"/>
            <a:ext cx="42562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Which physical principle is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important for Hadron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Therapy?</a:t>
            </a:r>
            <a:endParaRPr lang="en-US" sz="3000" dirty="0">
              <a:latin typeface="Avenir Book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359871" y="5159260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A.  Brad’s </a:t>
            </a:r>
            <a:r>
              <a:rPr lang="en-US" sz="2200" dirty="0" err="1">
                <a:solidFill>
                  <a:schemeClr val="tx2"/>
                </a:solidFill>
                <a:latin typeface="Avenir Book"/>
                <a:cs typeface="Avenir Book"/>
              </a:rPr>
              <a:t>valey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85447" y="5159260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B.  Bragg </a:t>
            </a:r>
            <a:r>
              <a:rPr lang="en-US" sz="2200" dirty="0" err="1">
                <a:solidFill>
                  <a:schemeClr val="tx2"/>
                </a:solidFill>
                <a:latin typeface="Avenir Book"/>
                <a:cs typeface="Avenir Book"/>
              </a:rPr>
              <a:t>valey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85447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D.  Bill’s peak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1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60007" y="5809281"/>
            <a:ext cx="3627572" cy="718459"/>
            <a:chOff x="1260007" y="5809281"/>
            <a:chExt cx="3627572" cy="718459"/>
          </a:xfrm>
        </p:grpSpPr>
        <p:sp>
          <p:nvSpPr>
            <p:cNvPr id="17" name="Rounded Rectangle 16"/>
            <p:cNvSpPr/>
            <p:nvPr/>
          </p:nvSpPr>
          <p:spPr>
            <a:xfrm>
              <a:off x="1260007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59871" y="5959791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C.  Bragg peak</a:t>
              </a:r>
            </a:p>
          </p:txBody>
        </p:sp>
      </p:grpSp>
      <p:pic>
        <p:nvPicPr>
          <p:cNvPr id="1026" name="Picture 2" descr="Bragg peak of 62-MeV proton beam acquired in a water-tank with the... |  Download Scientific Diagram">
            <a:extLst>
              <a:ext uri="{FF2B5EF4-FFF2-40B4-BE49-F238E27FC236}">
                <a16:creationId xmlns:a16="http://schemas.microsoft.com/office/drawing/2014/main" id="{6CB548C9-8D70-4A62-8A93-66AB0A81C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365" y="1461756"/>
            <a:ext cx="3982040" cy="315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7765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24298" y="330260"/>
            <a:ext cx="65555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Which type of interaction is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dominant between proton/ion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beam with electrons from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molecules of human body?</a:t>
            </a:r>
            <a:endParaRPr lang="en-US" sz="3000" dirty="0">
              <a:latin typeface="Avenir Book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5085447" y="5948553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D.  Gravitational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2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359871" y="5948552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C.  Strong force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961306" y="5012156"/>
            <a:ext cx="3627572" cy="718459"/>
            <a:chOff x="4961306" y="5012156"/>
            <a:chExt cx="3627572" cy="718459"/>
          </a:xfrm>
        </p:grpSpPr>
        <p:sp>
          <p:nvSpPr>
            <p:cNvPr id="19" name="Rounded Rectangle 18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085447" y="5148022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B.  Weak force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260007" y="4978745"/>
            <a:ext cx="3627572" cy="769441"/>
            <a:chOff x="1260007" y="4978745"/>
            <a:chExt cx="3627572" cy="769441"/>
          </a:xfrm>
        </p:grpSpPr>
        <p:sp>
          <p:nvSpPr>
            <p:cNvPr id="37" name="Rounded Rectangle 3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59871" y="4978745"/>
              <a:ext cx="2787171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A. Electromagnetic  force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B276048-C8C4-4734-8503-F896FCBB1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946" y="2143920"/>
            <a:ext cx="3860194" cy="264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707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11790"/>
            <a:ext cx="5496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From the picture below, what</a:t>
            </a:r>
          </a:p>
          <a:p>
            <a:pPr algn="ctr"/>
            <a:r>
              <a:rPr lang="en-US" sz="3000" dirty="0">
                <a:solidFill>
                  <a:srgbClr val="1F497D"/>
                </a:solidFill>
                <a:latin typeface="Avenir Book"/>
              </a:rPr>
              <a:t>k</a:t>
            </a:r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ind </a:t>
            </a:r>
            <a:r>
              <a:rPr lang="en-US" sz="3000" b="0" i="0" u="none" strike="noStrike" baseline="0">
                <a:solidFill>
                  <a:srgbClr val="1F497D"/>
                </a:solidFill>
                <a:latin typeface="Avenir Book"/>
              </a:rPr>
              <a:t>of particles </a:t>
            </a:r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create such dose distribution?</a:t>
            </a:r>
            <a:endParaRPr lang="en-US" sz="30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C. 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54367" y="5133176"/>
            <a:ext cx="28546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Protons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02102" y="5941745"/>
            <a:ext cx="324726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Carbon ions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961306" y="5809281"/>
            <a:ext cx="3627572" cy="718459"/>
            <a:chOff x="4961306" y="5809281"/>
            <a:chExt cx="3627572" cy="718459"/>
          </a:xfrm>
        </p:grpSpPr>
        <p:sp>
          <p:nvSpPr>
            <p:cNvPr id="32" name="Rounded Rectangle 31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085447" y="5944402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D. 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96470" y="5932268"/>
              <a:ext cx="289584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 err="1">
                  <a:solidFill>
                    <a:schemeClr val="tx2"/>
                  </a:solidFill>
                  <a:latin typeface="Avenir Book"/>
                  <a:cs typeface="Avenir Book"/>
                </a:rPr>
                <a:t>Pions</a:t>
              </a:r>
              <a:endParaRPr lang="en-US" sz="20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61306" y="5012156"/>
            <a:ext cx="3627572" cy="718459"/>
            <a:chOff x="4961306" y="5012156"/>
            <a:chExt cx="3627572" cy="718459"/>
          </a:xfrm>
        </p:grpSpPr>
        <p:sp>
          <p:nvSpPr>
            <p:cNvPr id="23" name="Rounded Rectangle 22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85447" y="5143871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B. 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58872" y="5138817"/>
              <a:ext cx="311348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Avenir Book"/>
                  <a:cs typeface="Avenir Book"/>
                </a:rPr>
                <a:t>Photons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66284F1-96BC-4618-93EE-508F736F4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137177"/>
            <a:ext cx="3879908" cy="372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867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143" y="544047"/>
            <a:ext cx="42066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Most commonly used ions for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therapy?</a:t>
            </a:r>
            <a:endParaRPr lang="en-US" sz="30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4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C. 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085447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B.  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54367" y="5148024"/>
            <a:ext cx="2854603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Uranium 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70552" y="5153665"/>
            <a:ext cx="2303218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Argon 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38182" y="5941475"/>
            <a:ext cx="2854603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Oxygen ions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961306" y="5809281"/>
            <a:ext cx="3627572" cy="718459"/>
            <a:chOff x="4961306" y="5809281"/>
            <a:chExt cx="3627572" cy="718459"/>
          </a:xfrm>
        </p:grpSpPr>
        <p:sp>
          <p:nvSpPr>
            <p:cNvPr id="20" name="Rounded Rectangle 19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85447" y="5944402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D. 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93031" y="5947116"/>
              <a:ext cx="230321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Carbon ions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3BB856-FF23-4A31-8BFE-94C8308C2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9489" y="1580298"/>
            <a:ext cx="4604170" cy="306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739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ghtbul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511" y="1466954"/>
            <a:ext cx="4903352" cy="49033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1302" y="190210"/>
            <a:ext cx="69553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0" i="0" u="none" strike="noStrike" baseline="0" dirty="0">
                <a:solidFill>
                  <a:srgbClr val="1F497D"/>
                </a:solidFill>
                <a:latin typeface="Avenir Book"/>
              </a:rPr>
              <a:t>What is the unit for absorbed</a:t>
            </a:r>
          </a:p>
          <a:p>
            <a:pPr algn="ctr"/>
            <a:r>
              <a:rPr lang="en-US" sz="3500" b="0" i="0" u="none" strike="noStrike" baseline="0" dirty="0">
                <a:solidFill>
                  <a:srgbClr val="1F497D"/>
                </a:solidFill>
                <a:latin typeface="Avenir Book"/>
              </a:rPr>
              <a:t>dose?</a:t>
            </a:r>
            <a:endParaRPr lang="en-US" sz="35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5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C. 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359871" y="5144142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A. 1Joule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965919" y="5012156"/>
            <a:ext cx="3788944" cy="718459"/>
            <a:chOff x="4961306" y="5809281"/>
            <a:chExt cx="3788944" cy="718459"/>
          </a:xfrm>
        </p:grpSpPr>
        <p:sp>
          <p:nvSpPr>
            <p:cNvPr id="23" name="Rounded Rectangle 22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80834" y="5938054"/>
              <a:ext cx="366941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B. 1 Newton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1682490" y="5939636"/>
            <a:ext cx="26113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solidFill>
                  <a:schemeClr val="tx2"/>
                </a:solidFill>
                <a:latin typeface="Avenir Book"/>
              </a:rPr>
              <a:t>1 Green</a:t>
            </a:r>
            <a:endParaRPr lang="en-US" sz="2200" dirty="0"/>
          </a:p>
        </p:txBody>
      </p:sp>
      <p:sp>
        <p:nvSpPr>
          <p:cNvPr id="20" name="TextBox 19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956693" y="5803355"/>
            <a:ext cx="3793557" cy="718459"/>
            <a:chOff x="4961306" y="4679562"/>
            <a:chExt cx="3793557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4961306" y="4679562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85447" y="4809502"/>
              <a:ext cx="366941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D. 1 Gray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66941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340" y="139479"/>
            <a:ext cx="8889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DejaVuSans"/>
              </a:rPr>
              <a:t>Dose on the critical organs using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DejaVuSans"/>
              </a:rPr>
              <a:t>proton/ion therapy instead of X-ray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DejaVuSans"/>
              </a:rPr>
              <a:t>therapy is:</a:t>
            </a:r>
            <a:endParaRPr lang="en-US" sz="30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6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C.  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97021" y="5163412"/>
            <a:ext cx="31243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bigger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4987443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096822" y="5924743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D. 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685786" y="5949272"/>
            <a:ext cx="321303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I don’t know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94822" y="5900216"/>
            <a:ext cx="339405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equal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961306" y="5012156"/>
            <a:ext cx="3627572" cy="718459"/>
            <a:chOff x="4961306" y="5012156"/>
            <a:chExt cx="3627572" cy="718459"/>
          </a:xfrm>
        </p:grpSpPr>
        <p:sp>
          <p:nvSpPr>
            <p:cNvPr id="18" name="Rounded Rectangle 17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85447" y="5143871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B. 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49564" y="5151871"/>
              <a:ext cx="312432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Avenir Book"/>
                  <a:cs typeface="Avenir Book"/>
                </a:rPr>
                <a:t>smaller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2CBEAD-2DDA-4684-BEA0-6EF6F3CCF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295" y="1695472"/>
            <a:ext cx="3350745" cy="317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8763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996" y="265332"/>
            <a:ext cx="79735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solidFill>
                  <a:srgbClr val="1F497D"/>
                </a:solidFill>
                <a:latin typeface="Avenir Book"/>
              </a:rPr>
              <a:t>How do we call a treatment using ionizing radiation to kill cancer?</a:t>
            </a:r>
            <a:endParaRPr lang="en-US" sz="35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7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C. Radiophone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5447" y="5159260"/>
            <a:ext cx="366941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B. </a:t>
            </a:r>
            <a:r>
              <a:rPr lang="en-US" sz="2200" dirty="0" err="1">
                <a:solidFill>
                  <a:schemeClr val="tx2"/>
                </a:solidFill>
                <a:latin typeface="Avenir Book"/>
                <a:cs typeface="Avenir Book"/>
              </a:rPr>
              <a:t>Radiodiagnostics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085447" y="5944402"/>
            <a:ext cx="350343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D. Radiology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60007" y="5012156"/>
            <a:ext cx="3627572" cy="718459"/>
            <a:chOff x="1260007" y="5012156"/>
            <a:chExt cx="3627572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59871" y="5159260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A. Radiotherapy 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pic>
        <p:nvPicPr>
          <p:cNvPr id="1026" name="Picture 2" descr="Radiotherapy for pancreatic cancer - Pancreatic Cancer UK">
            <a:extLst>
              <a:ext uri="{FF2B5EF4-FFF2-40B4-BE49-F238E27FC236}">
                <a16:creationId xmlns:a16="http://schemas.microsoft.com/office/drawing/2014/main" id="{2E53CAA4-3A34-46CC-A28B-35C27B52F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865" y="1816317"/>
            <a:ext cx="4280041" cy="285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988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332</Words>
  <Application>Microsoft Office PowerPoint</Application>
  <PresentationFormat>On-screen Show (4:3)</PresentationFormat>
  <Paragraphs>98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Avenir Book</vt:lpstr>
      <vt:lpstr>Calibri</vt:lpstr>
      <vt:lpstr>DejaVuSans</vt:lpstr>
      <vt:lpstr>Zapf Dingbats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Katharine Leney</dc:creator>
  <cp:lastModifiedBy>Damir Skrijelj</cp:lastModifiedBy>
  <cp:revision>42</cp:revision>
  <cp:lastPrinted>2016-12-14T14:24:57Z</cp:lastPrinted>
  <dcterms:created xsi:type="dcterms:W3CDTF">2016-12-14T09:13:16Z</dcterms:created>
  <dcterms:modified xsi:type="dcterms:W3CDTF">2021-08-16T09:09:03Z</dcterms:modified>
</cp:coreProperties>
</file>