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60" r:id="rId3"/>
    <p:sldId id="256" r:id="rId4"/>
    <p:sldId id="258" r:id="rId5"/>
    <p:sldId id="263" r:id="rId6"/>
    <p:sldId id="259" r:id="rId7"/>
    <p:sldId id="261" r:id="rId8"/>
    <p:sldId id="262" r:id="rId9"/>
  </p:sldIdLst>
  <p:sldSz cx="12192000" cy="6858000"/>
  <p:notesSz cx="7559675" cy="10691813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60"/>
    <p:restoredTop sz="94655"/>
  </p:normalViewPr>
  <p:slideViewPr>
    <p:cSldViewPr snapToGrid="0">
      <p:cViewPr>
        <p:scale>
          <a:sx n="90" d="100"/>
          <a:sy n="90" d="100"/>
        </p:scale>
        <p:origin x="352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746E183-8697-4A93-911E-DE0635DFF68D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41A3ADB-2355-416E-BA45-6DA13B9D5EAC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3349ACE-7E96-412A-9AB0-3032445ACC7E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B9A26D4-E83E-4885-95C3-C3793AC90E8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2A4699B-35CB-4B46-B87D-2170EEB9D499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19786FB-C9A6-4885-AEF0-847DB534A4C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4B36CCA-FCE0-438D-B27D-A0C15A387AD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0B1A03D-C12D-47BF-8FDB-10E10873530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3296AC6-7E47-45A9-BB63-9952412E5897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DDA6EC6-8CDF-45B7-A39B-55A011B1759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5F299DA-3325-4CA6-B682-83F1FE486E2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CD387D7-5DBB-44E4-85D8-0B2639B14FAD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462280A-36AB-449C-879E-FF83C315495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9217D4A-72A7-4845-9672-38D60566A16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B92D4AE-E1DC-457F-816E-F458F9F8A04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D1B4039-4E36-4D12-806B-5C32C0BFE4E3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14A7CCA-7759-49FE-B1F0-47717BE7996D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8A587D0-913A-49CB-89D2-3D05827FEB91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C99BA4C-BDFC-4DCB-9228-43CDE7ED6DA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A2FB6F3-36F1-463D-8708-97089D5F93C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9C71B4C-E14D-4AEB-A317-7AC38E71BF8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3A02BCB-2BC2-498B-B28F-CEC14291F6A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D60F7CC-41AB-4684-AB09-DEDE98A9989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C4AB605-F127-4F5C-9673-9359F5D47EE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2280" cy="36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0680" cy="36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2400" b="0" strike="noStrike" spc="-1">
                <a:latin typeface="Times New Roman"/>
              </a:defRPr>
            </a:lvl1pPr>
          </a:lstStyle>
          <a:p>
            <a:pPr>
              <a:lnSpc>
                <a:spcPct val="100000"/>
              </a:lnSpc>
              <a:buNone/>
            </a:pPr>
            <a:fld id="{89EA9BA0-B87E-40D9-80FB-5021943C0E1B}" type="slidenum">
              <a:rPr lang="en-US" sz="2400" b="0" strike="noStrike" spc="-1">
                <a:latin typeface="Times New Roman"/>
              </a:rPr>
              <a:t>‹#›</a:t>
            </a:fld>
            <a:endParaRPr lang="en-US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0680" cy="362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defRPr lang="en-US" sz="2400" b="0" strike="noStrike" spc="-1">
                <a:latin typeface="Times New Roman"/>
              </a:defRPr>
            </a:lvl1pPr>
          </a:lstStyle>
          <a:p>
            <a:pPr>
              <a:lnSpc>
                <a:spcPct val="100000"/>
              </a:lnSpc>
              <a:buNone/>
            </a:pPr>
            <a:fld id="{298F74C7-91C5-4476-A016-365ABF0F5A23}" type="slidenum">
              <a:rPr lang="en-US" sz="2400" b="0" strike="noStrike" spc="-1">
                <a:latin typeface="Times New Roman"/>
              </a:rPr>
              <a:t>‹#›</a:t>
            </a:fld>
            <a:endParaRPr lang="en-US" sz="24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ego-gw.it/event/82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ego-gw.it/event/937/overview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A47912-4D33-7065-06C2-4FBA5E82CF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>
            <a:extLst>
              <a:ext uri="{FF2B5EF4-FFF2-40B4-BE49-F238E27FC236}">
                <a16:creationId xmlns:a16="http://schemas.microsoft.com/office/drawing/2014/main" id="{6CAC5FCC-0396-DE61-ADBC-8DDA41F4DBBA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660900" y="2415940"/>
            <a:ext cx="7302500" cy="202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3200" b="1" strike="noStrike" spc="-1" dirty="0">
                <a:solidFill>
                  <a:srgbClr val="2F5597"/>
                </a:solidFill>
                <a:latin typeface="Arial"/>
                <a:ea typeface="Arial"/>
              </a:rPr>
              <a:t>ET-PP WP8</a:t>
            </a:r>
            <a:endParaRPr lang="en-US" sz="32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3200" b="0" strike="noStrike" spc="-1" dirty="0">
                <a:solidFill>
                  <a:srgbClr val="2F5597"/>
                </a:solidFill>
                <a:latin typeface="Arial"/>
                <a:ea typeface="Arial"/>
              </a:rPr>
              <a:t>Computing and data model</a:t>
            </a: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3200" spc="-1" dirty="0">
                <a:solidFill>
                  <a:srgbClr val="2F5597"/>
                </a:solidFill>
                <a:latin typeface="Arial"/>
              </a:rPr>
              <a:t>Report of activities</a:t>
            </a:r>
            <a:endParaRPr lang="en-US" sz="3200" b="0" strike="noStrike" spc="-1" dirty="0">
              <a:latin typeface="Arial"/>
            </a:endParaRPr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9DD2FB76-3F98-2A58-5375-55975718E0F4}"/>
              </a:ext>
            </a:extLst>
          </p:cNvPr>
          <p:cNvPicPr/>
          <p:nvPr/>
        </p:nvPicPr>
        <p:blipFill>
          <a:blip r:embed="rId2"/>
          <a:srcRect t="31680" b="27043"/>
          <a:stretch/>
        </p:blipFill>
        <p:spPr>
          <a:xfrm>
            <a:off x="935900" y="2097890"/>
            <a:ext cx="3471000" cy="2662220"/>
          </a:xfrm>
          <a:prstGeom prst="rect">
            <a:avLst/>
          </a:prstGeom>
          <a:ln w="0">
            <a:noFill/>
          </a:ln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9BB09031-227C-FE1D-CCE5-B2A246F5B0A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132080" y="5362920"/>
            <a:ext cx="2414520" cy="645120"/>
          </a:xfrm>
          <a:prstGeom prst="rect">
            <a:avLst/>
          </a:prstGeom>
          <a:ln w="0">
            <a:noFill/>
          </a:ln>
        </p:spPr>
      </p:pic>
      <p:sp>
        <p:nvSpPr>
          <p:cNvPr id="123" name="Rectangle 122">
            <a:extLst>
              <a:ext uri="{FF2B5EF4-FFF2-40B4-BE49-F238E27FC236}">
                <a16:creationId xmlns:a16="http://schemas.microsoft.com/office/drawing/2014/main" id="{A37AD5C2-A975-2DA8-7A33-AB0094267209}"/>
              </a:ext>
            </a:extLst>
          </p:cNvPr>
          <p:cNvSpPr/>
          <p:nvPr/>
        </p:nvSpPr>
        <p:spPr>
          <a:xfrm>
            <a:off x="4660900" y="4258121"/>
            <a:ext cx="317608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square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pc="-1" dirty="0">
                <a:solidFill>
                  <a:srgbClr val="2F5597"/>
                </a:solidFill>
                <a:latin typeface="Arial"/>
                <a:ea typeface="Arial"/>
              </a:rPr>
              <a:t>October</a:t>
            </a:r>
            <a:r>
              <a:rPr lang="en-US" b="0" strike="noStrike" spc="-1" dirty="0">
                <a:solidFill>
                  <a:srgbClr val="2F5597"/>
                </a:solidFill>
                <a:latin typeface="Arial"/>
                <a:ea typeface="Arial"/>
              </a:rPr>
              <a:t> 15 2025</a:t>
            </a:r>
            <a:endParaRPr lang="en-US" b="0" strike="noStrike" spc="-1" dirty="0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FBB4D9-011D-CA4C-ACD6-4A0E4745D0BA}"/>
              </a:ext>
            </a:extLst>
          </p:cNvPr>
          <p:cNvSpPr txBox="1"/>
          <p:nvPr/>
        </p:nvSpPr>
        <p:spPr>
          <a:xfrm>
            <a:off x="4660900" y="5638708"/>
            <a:ext cx="4348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-1" dirty="0">
                <a:solidFill>
                  <a:srgbClr val="2F5597"/>
                </a:solidFill>
                <a:latin typeface="Arial"/>
              </a:rPr>
              <a:t>Nadia Tonello, on behalf of WP8 and EiB</a:t>
            </a:r>
          </a:p>
        </p:txBody>
      </p:sp>
    </p:spTree>
    <p:extLst>
      <p:ext uri="{BB962C8B-B14F-4D97-AF65-F5344CB8AC3E}">
        <p14:creationId xmlns:p14="http://schemas.microsoft.com/office/powerpoint/2010/main" val="487325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subTitle"/>
          </p:nvPr>
        </p:nvSpPr>
        <p:spPr>
          <a:xfrm>
            <a:off x="8917920" y="220680"/>
            <a:ext cx="2969640" cy="83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rmAutofit/>
          </a:bodyPr>
          <a:lstStyle/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1" strike="noStrike" spc="-1">
                <a:solidFill>
                  <a:srgbClr val="2F5597"/>
                </a:solidFill>
                <a:latin typeface="Arial"/>
                <a:ea typeface="Arial"/>
              </a:rPr>
              <a:t>ET-PP WP8</a:t>
            </a:r>
            <a:endParaRPr lang="en-US" sz="1600" b="0" strike="noStrike" spc="-1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strike="noStrike" spc="-1">
                <a:solidFill>
                  <a:srgbClr val="2F5597"/>
                </a:solidFill>
                <a:latin typeface="Arial"/>
                <a:ea typeface="Arial"/>
              </a:rPr>
              <a:t>Computing and data model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82" name="Picture 81"/>
          <p:cNvPicPr/>
          <p:nvPr/>
        </p:nvPicPr>
        <p:blipFill>
          <a:blip r:embed="rId2"/>
          <a:srcRect t="31680" b="27043"/>
          <a:stretch/>
        </p:blipFill>
        <p:spPr>
          <a:xfrm>
            <a:off x="262800" y="220680"/>
            <a:ext cx="1721160" cy="1366200"/>
          </a:xfrm>
          <a:prstGeom prst="rect">
            <a:avLst/>
          </a:prstGeom>
          <a:ln w="0">
            <a:noFill/>
          </a:ln>
        </p:spPr>
      </p:pic>
      <p:pic>
        <p:nvPicPr>
          <p:cNvPr id="83" name="Picture 82"/>
          <p:cNvPicPr/>
          <p:nvPr/>
        </p:nvPicPr>
        <p:blipFill>
          <a:blip r:embed="rId3"/>
          <a:stretch/>
        </p:blipFill>
        <p:spPr>
          <a:xfrm>
            <a:off x="262800" y="6010560"/>
            <a:ext cx="2414520" cy="645120"/>
          </a:xfrm>
          <a:prstGeom prst="rect">
            <a:avLst/>
          </a:prstGeom>
          <a:ln w="0">
            <a:noFill/>
          </a:ln>
        </p:spPr>
      </p:pic>
      <p:sp>
        <p:nvSpPr>
          <p:cNvPr id="85" name="Rectangle 84"/>
          <p:cNvSpPr/>
          <p:nvPr/>
        </p:nvSpPr>
        <p:spPr>
          <a:xfrm>
            <a:off x="1096457" y="2406318"/>
            <a:ext cx="3601755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square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b="1" strike="noStrike" spc="-1" dirty="0">
                <a:solidFill>
                  <a:schemeClr val="accent6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D8.1 Computing and Data requirements</a:t>
            </a:r>
          </a:p>
          <a:p>
            <a:pPr>
              <a:lnSpc>
                <a:spcPct val="100000"/>
              </a:lnSpc>
              <a:buNone/>
            </a:pPr>
            <a:r>
              <a:rPr lang="en-US" strike="noStrike" spc="-1" dirty="0">
                <a:solidFill>
                  <a:schemeClr val="accent6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RP1 Changes requested:</a:t>
            </a:r>
          </a:p>
          <a:p>
            <a:pPr>
              <a:lnSpc>
                <a:spcPct val="100000"/>
              </a:lnSpc>
              <a:buNone/>
            </a:pPr>
            <a:r>
              <a:rPr lang="en-US" spc="-1" dirty="0">
                <a:solidFill>
                  <a:schemeClr val="accent6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Re-s</a:t>
            </a:r>
            <a:r>
              <a:rPr lang="en-US" strike="noStrike" spc="-1" dirty="0">
                <a:solidFill>
                  <a:schemeClr val="accent6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ubmitted 15-09-2025</a:t>
            </a:r>
          </a:p>
        </p:txBody>
      </p:sp>
      <p:sp>
        <p:nvSpPr>
          <p:cNvPr id="92" name="Rectangle 91"/>
          <p:cNvSpPr/>
          <p:nvPr/>
        </p:nvSpPr>
        <p:spPr>
          <a:xfrm>
            <a:off x="2124000" y="535680"/>
            <a:ext cx="7437960" cy="429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200" b="1" strike="noStrike" spc="-1" dirty="0">
                <a:solidFill>
                  <a:srgbClr val="2F5597"/>
                </a:solidFill>
                <a:latin typeface="Arial"/>
                <a:ea typeface="DejaVu Sans"/>
              </a:rPr>
              <a:t>ET-PP WP8 Roadmap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9663840" y="6333120"/>
            <a:ext cx="222444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2F5597"/>
                </a:solidFill>
                <a:latin typeface="Arial"/>
                <a:ea typeface="Arial"/>
              </a:rPr>
              <a:t>October 15</a:t>
            </a:r>
            <a:r>
              <a:rPr lang="en-US" sz="1600" b="0" strike="noStrike" spc="-1" baseline="30000" dirty="0">
                <a:solidFill>
                  <a:srgbClr val="2F5597"/>
                </a:solidFill>
                <a:latin typeface="Arial"/>
                <a:ea typeface="Arial"/>
              </a:rPr>
              <a:t>th</a:t>
            </a:r>
            <a:r>
              <a:rPr lang="en-US" sz="1600" b="0" strike="noStrike" spc="-1" dirty="0">
                <a:solidFill>
                  <a:srgbClr val="2F5597"/>
                </a:solidFill>
                <a:latin typeface="Arial"/>
                <a:ea typeface="Arial"/>
              </a:rPr>
              <a:t> 2025</a:t>
            </a:r>
            <a:endParaRPr lang="en-US" sz="1600" b="0" strike="noStrike" spc="-1" dirty="0">
              <a:latin typeface="Arial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602056" y="4305024"/>
            <a:ext cx="308880" cy="771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endParaRPr lang="en-US" sz="4800" b="0" strike="noStrike" spc="-1" dirty="0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1EF3DE-4527-40C6-0F3D-EFF60106C433}"/>
              </a:ext>
            </a:extLst>
          </p:cNvPr>
          <p:cNvSpPr txBox="1"/>
          <p:nvPr/>
        </p:nvSpPr>
        <p:spPr>
          <a:xfrm>
            <a:off x="8120935" y="2410741"/>
            <a:ext cx="3835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b="1" strike="noStrike" spc="-1" dirty="0">
                <a:solidFill>
                  <a:srgbClr val="1F4E7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D8.3 Data access policy implementation guidelines</a:t>
            </a:r>
            <a:endParaRPr lang="en-US" strike="noStrike" spc="-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i="1" strike="noStrike" spc="-1" dirty="0">
                <a:solidFill>
                  <a:srgbClr val="2A609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EC Due date: August 2026</a:t>
            </a:r>
            <a:endParaRPr lang="en-US" i="1" strike="noStrike" spc="-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i="1" strike="noStrike" spc="-1" dirty="0">
                <a:solidFill>
                  <a:srgbClr val="2A609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Internal due date: May/June 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D704FC-868A-DAC1-9A47-3F884D7F544B}"/>
              </a:ext>
            </a:extLst>
          </p:cNvPr>
          <p:cNvSpPr txBox="1"/>
          <p:nvPr/>
        </p:nvSpPr>
        <p:spPr>
          <a:xfrm>
            <a:off x="4352998" y="2412002"/>
            <a:ext cx="36017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b="1" strike="noStrike" spc="-1" dirty="0">
                <a:solidFill>
                  <a:srgbClr val="1F4E7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D8.2 Computing and Data model</a:t>
            </a:r>
            <a:endParaRPr lang="en-US" strike="noStrike" spc="-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trike="noStrike" spc="-1" dirty="0">
                <a:solidFill>
                  <a:srgbClr val="2A609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EC Due date: February 2026</a:t>
            </a:r>
            <a:endParaRPr lang="en-US" strike="noStrike" spc="-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trike="noStrike" spc="-1" dirty="0">
                <a:solidFill>
                  <a:srgbClr val="2A609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Internal due date: End 2025</a:t>
            </a:r>
            <a:endParaRPr lang="en-US" strike="noStrike" spc="-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trike="noStrike" spc="-1" dirty="0">
                <a:solidFill>
                  <a:srgbClr val="2A6099"/>
                </a:solidFill>
                <a:highlight>
                  <a:srgbClr val="FFFF00"/>
                </a:highlight>
                <a:latin typeface="Helvetica Neue Light" panose="02000403000000020004" pitchFamily="2" charset="0"/>
                <a:ea typeface="Helvetica Neue Light" panose="02000403000000020004" pitchFamily="2" charset="0"/>
              </a:rPr>
              <a:t>Currently In preparation</a:t>
            </a:r>
          </a:p>
        </p:txBody>
      </p:sp>
      <p:sp>
        <p:nvSpPr>
          <p:cNvPr id="4" name="Down Arrow 3">
            <a:extLst>
              <a:ext uri="{FF2B5EF4-FFF2-40B4-BE49-F238E27FC236}">
                <a16:creationId xmlns:a16="http://schemas.microsoft.com/office/drawing/2014/main" id="{1D30C1C5-F94A-96BC-0D44-01FC9699609A}"/>
              </a:ext>
            </a:extLst>
          </p:cNvPr>
          <p:cNvSpPr/>
          <p:nvPr/>
        </p:nvSpPr>
        <p:spPr>
          <a:xfrm rot="16200000" flipH="1">
            <a:off x="5961749" y="-2807395"/>
            <a:ext cx="241502" cy="9972086"/>
          </a:xfrm>
          <a:prstGeom prst="downArrow">
            <a:avLst/>
          </a:prstGeom>
          <a:gradFill>
            <a:gsLst>
              <a:gs pos="0">
                <a:srgbClr val="92D050"/>
              </a:gs>
              <a:gs pos="49000">
                <a:schemeClr val="bg1"/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CBF9FF-62B3-C802-F475-5F1263FC0790}"/>
              </a:ext>
            </a:extLst>
          </p:cNvPr>
          <p:cNvSpPr txBox="1"/>
          <p:nvPr/>
        </p:nvSpPr>
        <p:spPr>
          <a:xfrm>
            <a:off x="4990599" y="1612785"/>
            <a:ext cx="1542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-1" dirty="0">
                <a:solidFill>
                  <a:srgbClr val="2F5597"/>
                </a:solidFill>
              </a:rPr>
              <a:t>Deliverables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819397-5BDD-9429-5C2C-733428F31002}"/>
              </a:ext>
            </a:extLst>
          </p:cNvPr>
          <p:cNvSpPr/>
          <p:nvPr/>
        </p:nvSpPr>
        <p:spPr>
          <a:xfrm>
            <a:off x="1020257" y="4737676"/>
            <a:ext cx="3332741" cy="9218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square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b="1" spc="-1" dirty="0">
                <a:solidFill>
                  <a:schemeClr val="accent6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M8.3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On site infrastructure, computing and data model</a:t>
            </a:r>
            <a:endParaRPr lang="en-US" b="1" strike="noStrike" spc="-1" dirty="0">
              <a:solidFill>
                <a:schemeClr val="accent6">
                  <a:lumMod val="7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GB" i="1" dirty="0">
                <a:solidFill>
                  <a:schemeClr val="accent6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Jun 30 - Jul 01</a:t>
            </a:r>
            <a:endParaRPr lang="en-US" i="1" strike="noStrike" spc="-1" dirty="0">
              <a:solidFill>
                <a:schemeClr val="accent6">
                  <a:lumMod val="7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B8C9B9-DAEA-1568-93A7-220FB830B649}"/>
              </a:ext>
            </a:extLst>
          </p:cNvPr>
          <p:cNvSpPr txBox="1"/>
          <p:nvPr/>
        </p:nvSpPr>
        <p:spPr>
          <a:xfrm>
            <a:off x="8044735" y="4742099"/>
            <a:ext cx="3835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b="1" spc="-1" dirty="0">
                <a:solidFill>
                  <a:srgbClr val="1F4E7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M8.5</a:t>
            </a:r>
            <a:r>
              <a:rPr lang="en-US" b="1" strike="noStrike" spc="-1" dirty="0">
                <a:solidFill>
                  <a:srgbClr val="1F4E7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Data management access policy implementation</a:t>
            </a:r>
            <a:endParaRPr lang="en-US" strike="noStrike" spc="-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i="1" strike="noStrike" spc="-1" dirty="0">
                <a:solidFill>
                  <a:srgbClr val="2A609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Due date: July 2026</a:t>
            </a:r>
            <a:endParaRPr lang="en-US" i="1" strike="noStrike" spc="-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endParaRPr lang="en-US" i="1" strike="noStrike" spc="-1" dirty="0">
              <a:solidFill>
                <a:srgbClr val="2A6099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67D2CE-D5A9-F420-09B4-33BCE335C848}"/>
              </a:ext>
            </a:extLst>
          </p:cNvPr>
          <p:cNvSpPr txBox="1"/>
          <p:nvPr/>
        </p:nvSpPr>
        <p:spPr>
          <a:xfrm>
            <a:off x="4276799" y="4743360"/>
            <a:ext cx="3332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b="1" spc="-1" dirty="0">
                <a:solidFill>
                  <a:srgbClr val="1F4E7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M8.4 </a:t>
            </a:r>
            <a:r>
              <a:rPr lang="en-US" b="1" strike="noStrike" spc="-1" dirty="0">
                <a:solidFill>
                  <a:srgbClr val="1F4E7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Low-latency and offline workflows</a:t>
            </a:r>
            <a:r>
              <a:rPr lang="en-US" b="1" spc="-1" dirty="0">
                <a:solidFill>
                  <a:srgbClr val="1F4E7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endParaRPr lang="en-US" b="1" spc="-1" dirty="0">
              <a:solidFill>
                <a:srgbClr val="2A6099"/>
              </a:solidFill>
              <a:highlight>
                <a:srgbClr val="FFFF00"/>
              </a:highlight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pc="-1" dirty="0">
                <a:solidFill>
                  <a:srgbClr val="2A609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Due date: Dec 2025</a:t>
            </a:r>
            <a:endParaRPr lang="en-US" spc="-1" dirty="0">
              <a:solidFill>
                <a:srgbClr val="1F4E79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2AEC0BAB-EEF6-DF13-3CC0-80A283E3FD14}"/>
              </a:ext>
            </a:extLst>
          </p:cNvPr>
          <p:cNvSpPr/>
          <p:nvPr/>
        </p:nvSpPr>
        <p:spPr>
          <a:xfrm rot="16200000" flipH="1">
            <a:off x="5885549" y="-476037"/>
            <a:ext cx="241502" cy="997208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28E8C7-A492-17A3-F8C8-E8487313D7EF}"/>
              </a:ext>
            </a:extLst>
          </p:cNvPr>
          <p:cNvSpPr txBox="1"/>
          <p:nvPr/>
        </p:nvSpPr>
        <p:spPr>
          <a:xfrm>
            <a:off x="5157055" y="3977190"/>
            <a:ext cx="1376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-1" dirty="0">
                <a:solidFill>
                  <a:srgbClr val="2F5597"/>
                </a:solidFill>
              </a:rPr>
              <a:t>Milestones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subTitle"/>
          </p:nvPr>
        </p:nvSpPr>
        <p:spPr>
          <a:xfrm>
            <a:off x="8917920" y="220680"/>
            <a:ext cx="2969640" cy="83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rmAutofit/>
          </a:bodyPr>
          <a:lstStyle/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1" strike="noStrike" spc="-1">
                <a:solidFill>
                  <a:srgbClr val="2F5597"/>
                </a:solidFill>
                <a:latin typeface="Arial"/>
                <a:ea typeface="Arial"/>
              </a:rPr>
              <a:t>ET-PP WP8</a:t>
            </a:r>
            <a:endParaRPr lang="en-US" sz="1600" b="0" strike="noStrike" spc="-1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strike="noStrike" spc="-1">
                <a:solidFill>
                  <a:srgbClr val="2F5597"/>
                </a:solidFill>
                <a:latin typeface="Arial"/>
                <a:ea typeface="Arial"/>
              </a:rPr>
              <a:t>Computing and data model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9" name="Picture 108"/>
          <p:cNvPicPr/>
          <p:nvPr/>
        </p:nvPicPr>
        <p:blipFill>
          <a:blip r:embed="rId2"/>
          <a:srcRect t="31680" b="27043"/>
          <a:stretch/>
        </p:blipFill>
        <p:spPr>
          <a:xfrm>
            <a:off x="262800" y="220680"/>
            <a:ext cx="1721160" cy="1366200"/>
          </a:xfrm>
          <a:prstGeom prst="rect">
            <a:avLst/>
          </a:prstGeom>
          <a:ln w="0">
            <a:noFill/>
          </a:ln>
        </p:spPr>
      </p:pic>
      <p:sp>
        <p:nvSpPr>
          <p:cNvPr id="111" name="Rectangle 110"/>
          <p:cNvSpPr/>
          <p:nvPr/>
        </p:nvSpPr>
        <p:spPr>
          <a:xfrm>
            <a:off x="2124000" y="535680"/>
            <a:ext cx="7437960" cy="42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200" b="1" strike="noStrike" spc="-1" dirty="0">
                <a:solidFill>
                  <a:srgbClr val="2F5597"/>
                </a:solidFill>
                <a:latin typeface="Arial"/>
                <a:ea typeface="DejaVu Sans"/>
              </a:rPr>
              <a:t>ET-PP WP8 D8.2 Computing and Data Model. 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774000" y="1594080"/>
            <a:ext cx="6768000" cy="4888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774001" y="2101910"/>
            <a:ext cx="4068066" cy="34148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square" lIns="90000" tIns="45000" rIns="90000" bIns="45000" numCol="1" spcCol="0" anchor="t">
            <a:spAutoFit/>
          </a:bodyPr>
          <a:lstStyle/>
          <a:p>
            <a:r>
              <a:rPr lang="en-US" spc="-1" dirty="0">
                <a:solidFill>
                  <a:srgbClr val="3465A4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Collaborative document edition set up (Overleaf-CERN)</a:t>
            </a:r>
            <a:endParaRPr lang="en-US" spc="-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endParaRPr lang="en-US" spc="-1" dirty="0">
              <a:solidFill>
                <a:srgbClr val="3465A4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trike="noStrike" spc="-1" dirty="0">
                <a:solidFill>
                  <a:srgbClr val="3465A4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hlinkClick r:id="rId3"/>
              </a:rPr>
              <a:t>Torino workshop</a:t>
            </a:r>
            <a:r>
              <a:rPr lang="en-US" strike="noStrike" spc="-1" dirty="0">
                <a:solidFill>
                  <a:srgbClr val="3465A4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14-16 October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spc="-1" dirty="0">
                <a:solidFill>
                  <a:srgbClr val="3465A4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Scope and structure</a:t>
            </a:r>
            <a:endParaRPr lang="en-US" spc="-1" dirty="0">
              <a:solidFill>
                <a:srgbClr val="3465A4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spc="-1" dirty="0">
                <a:solidFill>
                  <a:srgbClr val="3465A4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Editors list review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spc="-1" dirty="0">
                <a:solidFill>
                  <a:srgbClr val="3465A4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Discussion topics</a:t>
            </a:r>
            <a:r>
              <a:rPr lang="en-US" spc="-1" dirty="0">
                <a:solidFill>
                  <a:srgbClr val="3465A4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(such as </a:t>
            </a:r>
            <a:r>
              <a:rPr lang="en-US" spc="-1" dirty="0">
                <a:solidFill>
                  <a:srgbClr val="3465A4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collaboration services)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sz="2000" b="1" spc="-1" dirty="0">
                <a:solidFill>
                  <a:srgbClr val="3465A4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Writing sessions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endParaRPr lang="en-US" strike="noStrike" spc="-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lnSpc>
                <a:spcPct val="100000"/>
              </a:lnSpc>
              <a:buNone/>
            </a:pPr>
            <a:r>
              <a:rPr lang="en-US" strike="noStrike" spc="-1" dirty="0">
                <a:solidFill>
                  <a:srgbClr val="3465A4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Release to ET collaboration by the end of the year</a:t>
            </a:r>
            <a:endParaRPr lang="en-US" strike="noStrike" spc="-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3" name="Picture 2" descr="A computer screen shot of a computer screen&#10;&#10;AI-generated content may be incorrect.">
            <a:extLst>
              <a:ext uri="{FF2B5EF4-FFF2-40B4-BE49-F238E27FC236}">
                <a16:creationId xmlns:a16="http://schemas.microsoft.com/office/drawing/2014/main" id="{4F234C70-0BE4-7D6B-6166-B1FC415376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969" y="1060200"/>
            <a:ext cx="4734031" cy="4618802"/>
          </a:xfrm>
          <a:prstGeom prst="rect">
            <a:avLst/>
          </a:prstGeom>
        </p:spPr>
      </p:pic>
      <p:pic>
        <p:nvPicPr>
          <p:cNvPr id="5" name="Picture 4" descr="A spreadsheet with text and numbers&#10;&#10;AI-generated content may be incorrect.">
            <a:extLst>
              <a:ext uri="{FF2B5EF4-FFF2-40B4-BE49-F238E27FC236}">
                <a16:creationId xmlns:a16="http://schemas.microsoft.com/office/drawing/2014/main" id="{50BB3338-78B5-95B9-CC40-6DDBEB9A93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069" y="2022685"/>
            <a:ext cx="3773923" cy="34148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8E2F48-0DFC-1789-5036-0D0C1EEB2B41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62800" y="6010560"/>
            <a:ext cx="2414520" cy="645120"/>
          </a:xfrm>
          <a:prstGeom prst="rect">
            <a:avLst/>
          </a:prstGeom>
          <a:ln w="0">
            <a:noFill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F27C734-A70E-18DD-6CC4-E7AC302722A2}"/>
              </a:ext>
            </a:extLst>
          </p:cNvPr>
          <p:cNvSpPr/>
          <p:nvPr/>
        </p:nvSpPr>
        <p:spPr>
          <a:xfrm>
            <a:off x="9663840" y="6333120"/>
            <a:ext cx="222444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2F5597"/>
                </a:solidFill>
                <a:latin typeface="Arial"/>
                <a:ea typeface="Arial"/>
              </a:rPr>
              <a:t>October 15</a:t>
            </a:r>
            <a:r>
              <a:rPr lang="en-US" sz="1600" b="0" strike="noStrike" spc="-1" baseline="30000" dirty="0">
                <a:solidFill>
                  <a:srgbClr val="2F5597"/>
                </a:solidFill>
                <a:latin typeface="Arial"/>
                <a:ea typeface="Arial"/>
              </a:rPr>
              <a:t>th</a:t>
            </a:r>
            <a:r>
              <a:rPr lang="en-US" sz="1600" b="0" strike="noStrike" spc="-1" dirty="0">
                <a:solidFill>
                  <a:srgbClr val="2F5597"/>
                </a:solidFill>
                <a:latin typeface="Arial"/>
                <a:ea typeface="Arial"/>
              </a:rPr>
              <a:t> 2025</a:t>
            </a:r>
            <a:endParaRPr lang="en-US" sz="16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778BC9-61B0-6206-C0D4-4F7344E1F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>
            <a:extLst>
              <a:ext uri="{FF2B5EF4-FFF2-40B4-BE49-F238E27FC236}">
                <a16:creationId xmlns:a16="http://schemas.microsoft.com/office/drawing/2014/main" id="{3B1CB62E-0D4E-94B8-B772-F58D8B508A7C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8917920" y="220680"/>
            <a:ext cx="2969640" cy="83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rmAutofit/>
          </a:bodyPr>
          <a:lstStyle/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1" strike="noStrike" spc="-1">
                <a:solidFill>
                  <a:srgbClr val="2F5597"/>
                </a:solidFill>
                <a:latin typeface="Arial"/>
                <a:ea typeface="Arial"/>
              </a:rPr>
              <a:t>ET-PP WP8</a:t>
            </a:r>
            <a:endParaRPr lang="en-US" sz="1600" b="0" strike="noStrike" spc="-1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strike="noStrike" spc="-1">
                <a:solidFill>
                  <a:srgbClr val="2F5597"/>
                </a:solidFill>
                <a:latin typeface="Arial"/>
                <a:ea typeface="Arial"/>
              </a:rPr>
              <a:t>Computing and data model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09" name="Picture 108">
            <a:extLst>
              <a:ext uri="{FF2B5EF4-FFF2-40B4-BE49-F238E27FC236}">
                <a16:creationId xmlns:a16="http://schemas.microsoft.com/office/drawing/2014/main" id="{07E9E742-B4C7-DF2A-1372-062207490C91}"/>
              </a:ext>
            </a:extLst>
          </p:cNvPr>
          <p:cNvPicPr/>
          <p:nvPr/>
        </p:nvPicPr>
        <p:blipFill>
          <a:blip r:embed="rId2"/>
          <a:srcRect t="31680" b="27043"/>
          <a:stretch/>
        </p:blipFill>
        <p:spPr>
          <a:xfrm>
            <a:off x="10345292" y="909800"/>
            <a:ext cx="1721160" cy="1366200"/>
          </a:xfrm>
          <a:prstGeom prst="rect">
            <a:avLst/>
          </a:prstGeom>
          <a:ln w="0">
            <a:noFill/>
          </a:ln>
        </p:spPr>
      </p:pic>
      <p:sp>
        <p:nvSpPr>
          <p:cNvPr id="112" name="Rectangle 111">
            <a:extLst>
              <a:ext uri="{FF2B5EF4-FFF2-40B4-BE49-F238E27FC236}">
                <a16:creationId xmlns:a16="http://schemas.microsoft.com/office/drawing/2014/main" id="{B692F690-2270-8D73-2037-6434B4C08CFC}"/>
              </a:ext>
            </a:extLst>
          </p:cNvPr>
          <p:cNvSpPr/>
          <p:nvPr/>
        </p:nvSpPr>
        <p:spPr>
          <a:xfrm>
            <a:off x="774000" y="1594080"/>
            <a:ext cx="6768000" cy="4888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518910-2AFD-785C-BC6B-813C8E6FB45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62800" y="6010560"/>
            <a:ext cx="2414520" cy="645120"/>
          </a:xfrm>
          <a:prstGeom prst="rect">
            <a:avLst/>
          </a:prstGeom>
          <a:ln w="0">
            <a:noFill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4F175A5-1754-B41B-3306-765BE2114B9D}"/>
              </a:ext>
            </a:extLst>
          </p:cNvPr>
          <p:cNvSpPr/>
          <p:nvPr/>
        </p:nvSpPr>
        <p:spPr>
          <a:xfrm>
            <a:off x="9663840" y="6333120"/>
            <a:ext cx="222444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2F5597"/>
                </a:solidFill>
                <a:latin typeface="Arial"/>
                <a:ea typeface="Arial"/>
              </a:rPr>
              <a:t>October 15</a:t>
            </a:r>
            <a:r>
              <a:rPr lang="en-US" sz="1600" b="0" strike="noStrike" spc="-1" baseline="30000" dirty="0">
                <a:solidFill>
                  <a:srgbClr val="2F5597"/>
                </a:solidFill>
                <a:latin typeface="Arial"/>
                <a:ea typeface="Arial"/>
              </a:rPr>
              <a:t>th</a:t>
            </a:r>
            <a:r>
              <a:rPr lang="en-US" sz="1600" b="0" strike="noStrike" spc="-1" dirty="0">
                <a:solidFill>
                  <a:srgbClr val="2F5597"/>
                </a:solidFill>
                <a:latin typeface="Arial"/>
                <a:ea typeface="Arial"/>
              </a:rPr>
              <a:t> 2025</a:t>
            </a:r>
            <a:endParaRPr lang="en-US" sz="1600" b="0" strike="noStrike" spc="-1" dirty="0">
              <a:latin typeface="Arial"/>
            </a:endParaRPr>
          </a:p>
        </p:txBody>
      </p:sp>
      <p:pic>
        <p:nvPicPr>
          <p:cNvPr id="4" name="Picture 3" descr="A white page with blue text&#10;&#10;AI-generated content may be incorrect.">
            <a:extLst>
              <a:ext uri="{FF2B5EF4-FFF2-40B4-BE49-F238E27FC236}">
                <a16:creationId xmlns:a16="http://schemas.microsoft.com/office/drawing/2014/main" id="{4C426F11-482E-A636-DE88-969CD6A8E7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19" b="8507"/>
          <a:stretch>
            <a:fillRect/>
          </a:stretch>
        </p:blipFill>
        <p:spPr>
          <a:xfrm>
            <a:off x="182561" y="557134"/>
            <a:ext cx="5371328" cy="6236858"/>
          </a:xfrm>
          <a:prstGeom prst="rect">
            <a:avLst/>
          </a:prstGeom>
        </p:spPr>
      </p:pic>
      <p:pic>
        <p:nvPicPr>
          <p:cNvPr id="7" name="Picture 6" descr="A page of a document&#10;&#10;AI-generated content may be incorrect.">
            <a:extLst>
              <a:ext uri="{FF2B5EF4-FFF2-40B4-BE49-F238E27FC236}">
                <a16:creationId xmlns:a16="http://schemas.microsoft.com/office/drawing/2014/main" id="{97384849-B13D-6314-34D0-303A8073EF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85" b="5990"/>
          <a:stretch>
            <a:fillRect/>
          </a:stretch>
        </p:blipFill>
        <p:spPr>
          <a:xfrm>
            <a:off x="3775287" y="64008"/>
            <a:ext cx="3837859" cy="6793992"/>
          </a:xfrm>
          <a:prstGeom prst="rect">
            <a:avLst/>
          </a:prstGeom>
        </p:spPr>
      </p:pic>
      <p:pic>
        <p:nvPicPr>
          <p:cNvPr id="9" name="Picture 8" descr="A close-up of a list&#10;&#10;AI-generated content may be incorrect.">
            <a:extLst>
              <a:ext uri="{FF2B5EF4-FFF2-40B4-BE49-F238E27FC236}">
                <a16:creationId xmlns:a16="http://schemas.microsoft.com/office/drawing/2014/main" id="{D75EBD37-F86E-2C46-215D-4614A81043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47"/>
          <a:stretch>
            <a:fillRect/>
          </a:stretch>
        </p:blipFill>
        <p:spPr>
          <a:xfrm>
            <a:off x="7515471" y="2583072"/>
            <a:ext cx="4584486" cy="34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844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subTitle"/>
          </p:nvPr>
        </p:nvSpPr>
        <p:spPr>
          <a:xfrm>
            <a:off x="8917920" y="220680"/>
            <a:ext cx="2969640" cy="83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rmAutofit/>
          </a:bodyPr>
          <a:lstStyle/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1" strike="noStrike" spc="-1">
                <a:solidFill>
                  <a:srgbClr val="2F5597"/>
                </a:solidFill>
                <a:latin typeface="Arial"/>
                <a:ea typeface="Arial"/>
              </a:rPr>
              <a:t>ET-PP WP8</a:t>
            </a:r>
            <a:endParaRPr lang="en-US" sz="1600" b="0" strike="noStrike" spc="-1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strike="noStrike" spc="-1">
                <a:solidFill>
                  <a:srgbClr val="2F5597"/>
                </a:solidFill>
                <a:latin typeface="Arial"/>
                <a:ea typeface="Arial"/>
              </a:rPr>
              <a:t>Computing and data model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0" name="Picture 119"/>
          <p:cNvPicPr/>
          <p:nvPr/>
        </p:nvPicPr>
        <p:blipFill>
          <a:blip r:embed="rId2"/>
          <a:srcRect t="31680" b="27043"/>
          <a:stretch/>
        </p:blipFill>
        <p:spPr>
          <a:xfrm>
            <a:off x="262800" y="220680"/>
            <a:ext cx="1721160" cy="1366200"/>
          </a:xfrm>
          <a:prstGeom prst="rect">
            <a:avLst/>
          </a:prstGeom>
          <a:ln w="0"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5F6EEE0-A183-5F8B-AA4D-7FEC96A8372F}"/>
              </a:ext>
            </a:extLst>
          </p:cNvPr>
          <p:cNvSpPr/>
          <p:nvPr/>
        </p:nvSpPr>
        <p:spPr>
          <a:xfrm>
            <a:off x="2124000" y="535680"/>
            <a:ext cx="7437960" cy="429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200" b="1" strike="noStrike" spc="-1" dirty="0">
                <a:solidFill>
                  <a:srgbClr val="2F5597"/>
                </a:solidFill>
                <a:latin typeface="Arial"/>
                <a:ea typeface="DejaVu Sans"/>
              </a:rPr>
              <a:t>ET-PP WP8 EiB Activities (1/2)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EB3A52-9054-0D33-3893-61C183269E20}"/>
              </a:ext>
            </a:extLst>
          </p:cNvPr>
          <p:cNvSpPr txBox="1"/>
          <p:nvPr/>
        </p:nvSpPr>
        <p:spPr>
          <a:xfrm>
            <a:off x="2124000" y="1828950"/>
            <a:ext cx="93218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1</a:t>
            </a:r>
            <a:r>
              <a:rPr lang="en-US" b="1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. Writing writing writing D8.2 Computing model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Get ready for WP8 internal reviewers (end October) assigned for every chapter 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Needed feedback soon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by external reviewers</a:t>
            </a:r>
          </a:p>
          <a:p>
            <a:endParaRPr lang="en-US" sz="1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endParaRPr lang="en-US" sz="1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spcAft>
                <a:spcPts val="1200"/>
              </a:spcAft>
            </a:pPr>
            <a:r>
              <a:rPr lang="en-US" b="1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2. OSCARS projects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MADDEN: 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Rucio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data lake, testing ET data lake + mock CE data lake</a:t>
            </a:r>
          </a:p>
          <a:p>
            <a:pPr lvl="1">
              <a:spcAft>
                <a:spcPts val="600"/>
              </a:spcAft>
            </a:pPr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Preliminary version is running for multi-RI storage access</a:t>
            </a:r>
            <a:endParaRPr lang="en-US" sz="1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>
              <a:spcAft>
                <a:spcPts val="600"/>
              </a:spcAft>
            </a:pPr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Development needed to have bidirectional access ET-CE data lakes</a:t>
            </a: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ETAP:</a:t>
            </a:r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virtual research environment for ET, like CERN/ESCAPE-VRE</a:t>
            </a:r>
          </a:p>
          <a:p>
            <a:pPr lvl="1">
              <a:spcAft>
                <a:spcPts val="600"/>
              </a:spcAft>
            </a:pPr>
            <a:r>
              <a:rPr lang="en-US" sz="16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Jupiterhub</a:t>
            </a:r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+ Reana + </a:t>
            </a:r>
            <a:r>
              <a:rPr lang="en-US" sz="16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Rucio</a:t>
            </a:r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+ monitoring + data management</a:t>
            </a:r>
          </a:p>
          <a:p>
            <a:pPr lvl="1"/>
            <a:endParaRPr lang="en-US" sz="1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B44D59-4102-78EE-7ED3-7662389A4A6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62800" y="6010560"/>
            <a:ext cx="2414520" cy="645120"/>
          </a:xfrm>
          <a:prstGeom prst="rect">
            <a:avLst/>
          </a:prstGeom>
          <a:ln w="0"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2967788-12A7-D8E9-38F2-985011A34000}"/>
              </a:ext>
            </a:extLst>
          </p:cNvPr>
          <p:cNvSpPr/>
          <p:nvPr/>
        </p:nvSpPr>
        <p:spPr>
          <a:xfrm>
            <a:off x="9663840" y="6333120"/>
            <a:ext cx="222444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2F5597"/>
                </a:solidFill>
                <a:latin typeface="Arial"/>
                <a:ea typeface="Arial"/>
              </a:rPr>
              <a:t>October 15</a:t>
            </a:r>
            <a:r>
              <a:rPr lang="en-US" sz="1600" b="0" strike="noStrike" spc="-1" baseline="30000" dirty="0">
                <a:solidFill>
                  <a:srgbClr val="2F5597"/>
                </a:solidFill>
                <a:latin typeface="Arial"/>
                <a:ea typeface="Arial"/>
              </a:rPr>
              <a:t>th</a:t>
            </a:r>
            <a:r>
              <a:rPr lang="en-US" sz="1600" b="0" strike="noStrike" spc="-1" dirty="0">
                <a:solidFill>
                  <a:srgbClr val="2F5597"/>
                </a:solidFill>
                <a:latin typeface="Arial"/>
                <a:ea typeface="Arial"/>
              </a:rPr>
              <a:t> 2025</a:t>
            </a:r>
            <a:endParaRPr lang="en-US" sz="16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75E3E-8F0E-990F-5A76-D41859F27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>
            <a:extLst>
              <a:ext uri="{FF2B5EF4-FFF2-40B4-BE49-F238E27FC236}">
                <a16:creationId xmlns:a16="http://schemas.microsoft.com/office/drawing/2014/main" id="{EEF9732A-B5C2-1FAA-CAB5-6224727DDBEE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8917920" y="220680"/>
            <a:ext cx="2969640" cy="832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rmAutofit/>
          </a:bodyPr>
          <a:lstStyle/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1" strike="noStrike" spc="-1">
                <a:solidFill>
                  <a:srgbClr val="2F5597"/>
                </a:solidFill>
                <a:latin typeface="Arial"/>
                <a:ea typeface="Arial"/>
              </a:rPr>
              <a:t>ET-PP WP8</a:t>
            </a:r>
            <a:endParaRPr lang="en-US" sz="1600" b="0" strike="noStrike" spc="-1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1600" b="0" strike="noStrike" spc="-1">
                <a:solidFill>
                  <a:srgbClr val="2F5597"/>
                </a:solidFill>
                <a:latin typeface="Arial"/>
                <a:ea typeface="Arial"/>
              </a:rPr>
              <a:t>Computing and data model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B1EE0230-ABCE-F94E-B4AE-82C35813673B}"/>
              </a:ext>
            </a:extLst>
          </p:cNvPr>
          <p:cNvPicPr/>
          <p:nvPr/>
        </p:nvPicPr>
        <p:blipFill>
          <a:blip r:embed="rId2"/>
          <a:srcRect t="31680" b="27043"/>
          <a:stretch/>
        </p:blipFill>
        <p:spPr>
          <a:xfrm>
            <a:off x="262800" y="220680"/>
            <a:ext cx="1721160" cy="1366200"/>
          </a:xfrm>
          <a:prstGeom prst="rect">
            <a:avLst/>
          </a:prstGeom>
          <a:ln w="0"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095F3B4-1818-2BA4-FEB4-CF2737874B65}"/>
              </a:ext>
            </a:extLst>
          </p:cNvPr>
          <p:cNvSpPr/>
          <p:nvPr/>
        </p:nvSpPr>
        <p:spPr>
          <a:xfrm>
            <a:off x="2124000" y="535680"/>
            <a:ext cx="7437960" cy="4294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200" b="1" strike="noStrike" spc="-1" dirty="0">
                <a:solidFill>
                  <a:srgbClr val="2F5597"/>
                </a:solidFill>
                <a:latin typeface="Arial"/>
                <a:ea typeface="DejaVu Sans"/>
              </a:rPr>
              <a:t>ET-PP WP8 EiB Activities (2/2)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6AEA18-6593-A29C-9524-6B0267E978E7}"/>
              </a:ext>
            </a:extLst>
          </p:cNvPr>
          <p:cNvSpPr txBox="1"/>
          <p:nvPr/>
        </p:nvSpPr>
        <p:spPr>
          <a:xfrm>
            <a:off x="1811556" y="1813561"/>
            <a:ext cx="95881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3. Code support 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to MDC OSB Div10 ongoing (C++ recoding proposal), sharing best practices for 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sw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writing and management. </a:t>
            </a:r>
          </a:p>
          <a:p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US" b="1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4. Glossary- 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controlled vocabulary to be prepared and provided for D8.3</a:t>
            </a:r>
          </a:p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Fundamental to define Metadata schema and data model: </a:t>
            </a:r>
          </a:p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- for </a:t>
            </a:r>
            <a:r>
              <a:rPr lang="en-US" spc="-1" dirty="0"/>
              <a:t>ET real and simulated data (MDC)</a:t>
            </a:r>
          </a:p>
          <a:p>
            <a:r>
              <a:rPr lang="en-US" spc="-1" dirty="0"/>
              <a:t>- for [LVK] Gravitational Wave detectors analyze their data together”</a:t>
            </a:r>
          </a:p>
          <a:p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5. New version of ETMD has been integrated with indigo IAM instance for ET (same as Virgo)</a:t>
            </a:r>
          </a:p>
          <a:p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6. Multi messaging: </a:t>
            </a:r>
            <a:r>
              <a:rPr lang="en-GB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4th Astro-COLIBRI multi-messenger workshop 20-24 October Orsay, for providing input for the ET computing model</a:t>
            </a:r>
          </a:p>
          <a:p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7. Collaboration with WP7 for workshop for industry engagement (computing session)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A3358D-5182-5F4D-1C24-72330DBD824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62800" y="6010560"/>
            <a:ext cx="2414520" cy="645120"/>
          </a:xfrm>
          <a:prstGeom prst="rect">
            <a:avLst/>
          </a:prstGeom>
          <a:ln w="0"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79576F8-6161-EEA3-7EEB-0CAE49BD079A}"/>
              </a:ext>
            </a:extLst>
          </p:cNvPr>
          <p:cNvSpPr/>
          <p:nvPr/>
        </p:nvSpPr>
        <p:spPr>
          <a:xfrm>
            <a:off x="9663840" y="6333120"/>
            <a:ext cx="222444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2F5597"/>
                </a:solidFill>
                <a:latin typeface="Arial"/>
                <a:ea typeface="Arial"/>
              </a:rPr>
              <a:t>October 15</a:t>
            </a:r>
            <a:r>
              <a:rPr lang="en-US" sz="1600" b="0" strike="noStrike" spc="-1" baseline="30000" dirty="0">
                <a:solidFill>
                  <a:srgbClr val="2F5597"/>
                </a:solidFill>
                <a:latin typeface="Arial"/>
                <a:ea typeface="Arial"/>
              </a:rPr>
              <a:t>th</a:t>
            </a:r>
            <a:r>
              <a:rPr lang="en-US" sz="1600" b="0" strike="noStrike" spc="-1" dirty="0">
                <a:solidFill>
                  <a:srgbClr val="2F5597"/>
                </a:solidFill>
                <a:latin typeface="Arial"/>
                <a:ea typeface="Arial"/>
              </a:rPr>
              <a:t> 2025</a:t>
            </a:r>
            <a:endParaRPr lang="en-US" sz="16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0075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A97179-1372-5A64-4C61-AD1ADEEF4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>
            <a:extLst>
              <a:ext uri="{FF2B5EF4-FFF2-40B4-BE49-F238E27FC236}">
                <a16:creationId xmlns:a16="http://schemas.microsoft.com/office/drawing/2014/main" id="{30E9FC8F-148A-EA17-AE3E-544B93072C90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660900" y="2415940"/>
            <a:ext cx="7302500" cy="202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4000" strike="noStrike" spc="-1" dirty="0">
                <a:solidFill>
                  <a:srgbClr val="2F5597"/>
                </a:solidFill>
                <a:latin typeface="Arial"/>
                <a:ea typeface="Arial"/>
              </a:rPr>
              <a:t>Thank you!</a:t>
            </a:r>
            <a:endParaRPr lang="en-US" sz="4000" strike="noStrike" spc="-1" dirty="0">
              <a:latin typeface="Arial"/>
            </a:endParaRPr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7F49195B-AE47-1BAC-0A26-ED838E1089D6}"/>
              </a:ext>
            </a:extLst>
          </p:cNvPr>
          <p:cNvPicPr/>
          <p:nvPr/>
        </p:nvPicPr>
        <p:blipFill>
          <a:blip r:embed="rId2"/>
          <a:srcRect t="31680" b="27043"/>
          <a:stretch/>
        </p:blipFill>
        <p:spPr>
          <a:xfrm>
            <a:off x="935900" y="2097890"/>
            <a:ext cx="3471000" cy="2662220"/>
          </a:xfrm>
          <a:prstGeom prst="rect">
            <a:avLst/>
          </a:prstGeom>
          <a:ln w="0">
            <a:noFill/>
          </a:ln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2E3644DC-C7CC-CC7B-3DAE-2076097F05A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132080" y="5362920"/>
            <a:ext cx="2414520" cy="645120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647EC47-3625-0B60-A8F1-E5E4A7D723C9}"/>
              </a:ext>
            </a:extLst>
          </p:cNvPr>
          <p:cNvSpPr txBox="1"/>
          <p:nvPr/>
        </p:nvSpPr>
        <p:spPr>
          <a:xfrm>
            <a:off x="4660900" y="5638708"/>
            <a:ext cx="4348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-1" dirty="0">
                <a:solidFill>
                  <a:srgbClr val="2F5597"/>
                </a:solidFill>
                <a:latin typeface="Arial"/>
              </a:rPr>
              <a:t>Nadia Tonello, on behalf of WP8 and EiB</a:t>
            </a:r>
          </a:p>
        </p:txBody>
      </p:sp>
    </p:spTree>
    <p:extLst>
      <p:ext uri="{BB962C8B-B14F-4D97-AF65-F5344CB8AC3E}">
        <p14:creationId xmlns:p14="http://schemas.microsoft.com/office/powerpoint/2010/main" val="579467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2192</TotalTime>
  <Words>438</Words>
  <Application>Microsoft Macintosh PowerPoint</Application>
  <PresentationFormat>Widescreen</PresentationFormat>
  <Paragraphs>76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HELVETICA NEUE LIGHT</vt:lpstr>
      <vt:lpstr>HELVETICA NEUE LIGHT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Nadia Tonello</cp:lastModifiedBy>
  <cp:revision>48</cp:revision>
  <dcterms:modified xsi:type="dcterms:W3CDTF">2025-10-15T17:58:37Z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11</vt:i4>
  </property>
  <property fmtid="{D5CDD505-2E9C-101B-9397-08002B2CF9AE}" pid="4" name="PresentationFormat">
    <vt:lpwstr>Widescreen</vt:lpwstr>
  </property>
  <property fmtid="{D5CDD505-2E9C-101B-9397-08002B2CF9AE}" pid="5" name="Slides">
    <vt:i4>11</vt:i4>
  </property>
</Properties>
</file>