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962" r:id="rId2"/>
    <p:sldId id="3014" r:id="rId3"/>
    <p:sldId id="3015" r:id="rId4"/>
    <p:sldId id="3016" r:id="rId5"/>
    <p:sldId id="3017" r:id="rId6"/>
    <p:sldId id="3018" r:id="rId7"/>
    <p:sldId id="301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6600"/>
    <a:srgbClr val="008000"/>
    <a:srgbClr val="CCFFCC"/>
    <a:srgbClr val="CCFF99"/>
    <a:srgbClr val="CCFF66"/>
    <a:srgbClr val="99CC00"/>
    <a:srgbClr val="0000FF"/>
    <a:srgbClr val="FF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10/16/2025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10/16/2025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599" y="1972062"/>
            <a:ext cx="564810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</a:t>
            </a:r>
            <a:r>
              <a:rPr lang="fr-CH" sz="1800" dirty="0" err="1"/>
              <a:t>edit</a:t>
            </a:r>
            <a:r>
              <a:rPr lang="fr-CH" sz="1800"/>
              <a:t> Master title style</a:t>
            </a:r>
            <a:endParaRPr lang="en-US" sz="180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8" y="6373260"/>
            <a:ext cx="59020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89099-4428-DB60-2877-0CCF20A43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664ED-FCFC-3153-2C8B-BA23FEF78E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LHC 2026 HI Test - Jorg Wenninger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07672-A48F-54C7-2BC9-5119ABC292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9FD35-301B-AB9D-435A-5A12FD20250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855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30/01/2025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2026 HI Test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30/01/2025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4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106EB4F-61DF-8A3E-58C8-ADE451A26DE0}"/>
              </a:ext>
            </a:extLst>
          </p:cNvPr>
          <p:cNvGrpSpPr/>
          <p:nvPr/>
        </p:nvGrpSpPr>
        <p:grpSpPr>
          <a:xfrm>
            <a:off x="472841" y="311066"/>
            <a:ext cx="11719158" cy="2443285"/>
            <a:chOff x="1892316" y="776993"/>
            <a:chExt cx="7247680" cy="2443285"/>
          </a:xfrm>
        </p:grpSpPr>
        <p:sp>
          <p:nvSpPr>
            <p:cNvPr id="13" name="Rectangle 47"/>
            <p:cNvSpPr>
              <a:spLocks noChangeArrowheads="1"/>
            </p:cNvSpPr>
            <p:nvPr/>
          </p:nvSpPr>
          <p:spPr bwMode="auto">
            <a:xfrm>
              <a:off x="1892316" y="776993"/>
              <a:ext cx="6817802" cy="2443285"/>
            </a:xfrm>
            <a:prstGeom prst="rect">
              <a:avLst/>
            </a:prstGeom>
            <a:gradFill rotWithShape="1">
              <a:gsLst>
                <a:gs pos="0">
                  <a:srgbClr val="003368">
                    <a:alpha val="70000"/>
                  </a:srgbClr>
                </a:gs>
                <a:gs pos="100000">
                  <a:srgbClr val="8BA2BA"/>
                </a:gs>
              </a:gsLst>
              <a:lin ang="0" scaled="1"/>
            </a:gradFill>
            <a:ln w="19050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pPr algn="l" eaLnBrk="1" hangingPunct="1"/>
              <a:endParaRPr lang="en-US" sz="2400" dirty="0">
                <a:solidFill>
                  <a:schemeClr val="bg1"/>
                </a:solidFill>
                <a:latin typeface="Calibri" charset="0"/>
              </a:endParaRPr>
            </a:p>
          </p:txBody>
        </p:sp>
        <p:pic>
          <p:nvPicPr>
            <p:cNvPr id="14" name="Picture 29" descr="Logo CERN width=144,      height=14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2602" y="983088"/>
              <a:ext cx="1067975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653676" y="976075"/>
              <a:ext cx="648632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</a:rPr>
                <a:t>LHC perspectives for 2025 -2026</a:t>
              </a:r>
            </a:p>
            <a:p>
              <a:pPr algn="ctr"/>
              <a:r>
                <a:rPr lang="en-US" sz="4400" b="1" i="1" dirty="0">
                  <a:solidFill>
                    <a:schemeClr val="bg1"/>
                  </a:solidFill>
                </a:rPr>
                <a:t>the end game - </a:t>
              </a:r>
              <a:r>
                <a:rPr lang="en-US" sz="4400" b="1" i="1" dirty="0">
                  <a:solidFill>
                    <a:srgbClr val="FFFF00"/>
                  </a:solidFill>
                </a:rPr>
                <a:t>revisited</a:t>
              </a:r>
              <a:endParaRPr lang="en-GB" sz="4400" b="1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F97147B-6F31-6F41-B200-47C7B655A3BA}"/>
              </a:ext>
            </a:extLst>
          </p:cNvPr>
          <p:cNvSpPr txBox="1"/>
          <p:nvPr/>
        </p:nvSpPr>
        <p:spPr>
          <a:xfrm>
            <a:off x="5402357" y="2054796"/>
            <a:ext cx="25950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J. Wenninger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6131" y="5816526"/>
            <a:ext cx="10210028" cy="338554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accent6">
                    <a:lumMod val="50000"/>
                  </a:schemeClr>
                </a:solidFill>
              </a:rPr>
              <a:t>Acknowledgements to the OP, ABP, MPE, CRG, STI and VSC colleagues for inputs and inspirations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7844A0-DA67-7D1D-7AFD-C64E22A020FB}"/>
              </a:ext>
            </a:extLst>
          </p:cNvPr>
          <p:cNvSpPr txBox="1"/>
          <p:nvPr/>
        </p:nvSpPr>
        <p:spPr>
          <a:xfrm>
            <a:off x="3069589" y="3167390"/>
            <a:ext cx="6421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Observations 9 months after Chamonix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7771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FE016-A659-6E71-6DF3-D82F0340F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Roadmap to HL-LHC beams in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58CFB-991C-CD34-D23C-BD7AC7E9B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48574"/>
            <a:ext cx="5486399" cy="449394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Chamonix 2025 - dual approach:</a:t>
            </a:r>
          </a:p>
          <a:p>
            <a:endParaRPr lang="en-US" dirty="0"/>
          </a:p>
          <a:p>
            <a:r>
              <a:rPr lang="en-US" b="1" dirty="0"/>
              <a:t>Operation @ 1.8E11 ppb </a:t>
            </a:r>
            <a:r>
              <a:rPr lang="en-US" dirty="0"/>
              <a:t>by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 of 2025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Limited by dump protection (TCDS).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Compromised by WMSIO.A6L2 failure for B1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Failure occurred before the intensity increase !!!</a:t>
            </a:r>
          </a:p>
          <a:p>
            <a:pPr lvl="2"/>
            <a:r>
              <a:rPr lang="en-US" dirty="0"/>
              <a:t>Assume that this will be repaired during the YETS.</a:t>
            </a:r>
          </a:p>
          <a:p>
            <a:pPr lvl="1"/>
            <a:r>
              <a:rPr lang="en-US" b="1" dirty="0">
                <a:solidFill>
                  <a:srgbClr val="FF6600"/>
                </a:solidFill>
              </a:rPr>
              <a:t>Worries about TCLDs </a:t>
            </a:r>
            <a:r>
              <a:rPr lang="en-US" dirty="0"/>
              <a:t>(B1 more than B2).</a:t>
            </a:r>
          </a:p>
          <a:p>
            <a:pPr lvl="2"/>
            <a:r>
              <a:rPr lang="en-US" dirty="0"/>
              <a:t>To change or not to change…</a:t>
            </a:r>
          </a:p>
          <a:p>
            <a:endParaRPr lang="en-US" dirty="0"/>
          </a:p>
          <a:p>
            <a:r>
              <a:rPr lang="en-US" b="1" dirty="0"/>
              <a:t>HI test</a:t>
            </a:r>
            <a:r>
              <a:rPr lang="en-US" dirty="0"/>
              <a:t> at the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end of the 2026 run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rgbClr val="CC00CC"/>
                </a:solidFill>
              </a:rPr>
              <a:t>Small print on some limited risk-taking before the HI test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F3737-2BC4-6049-DBE0-30097A8C6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D0E5C-A46B-99B3-335E-E6F86BE10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2026 HI Test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EB5140A-B644-DCE7-945E-DEBF209F8F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6343B1-2319-223E-7F2F-141A32546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760" y="3668197"/>
            <a:ext cx="5653826" cy="233504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D84CFA-1D55-36B8-2704-33AC1A5F38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585" y="945865"/>
            <a:ext cx="4987254" cy="250784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FE1B9D2-821C-2E35-A4FB-26F599F176F1}"/>
              </a:ext>
            </a:extLst>
          </p:cNvPr>
          <p:cNvSpPr/>
          <p:nvPr/>
        </p:nvSpPr>
        <p:spPr>
          <a:xfrm>
            <a:off x="6456556" y="5118410"/>
            <a:ext cx="3100039" cy="793725"/>
          </a:xfrm>
          <a:prstGeom prst="rect">
            <a:avLst/>
          </a:prstGeom>
          <a:noFill/>
          <a:ln w="19050">
            <a:solidFill>
              <a:srgbClr val="CC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57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6A252-9D5F-4A55-0941-B5D4D0B92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 test limitations @ 2.3E11 ppb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929D4-0381-2DFA-284A-208C5D5C9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Electron cloud heat load</a:t>
            </a:r>
            <a:r>
              <a:rPr lang="en-US" sz="2000" dirty="0"/>
              <a:t>:</a:t>
            </a:r>
          </a:p>
          <a:p>
            <a:pPr lvl="1"/>
            <a:r>
              <a:rPr lang="en-US" sz="1800" dirty="0"/>
              <a:t>Prevents </a:t>
            </a:r>
            <a:r>
              <a:rPr lang="en-US" sz="1800" b="1" dirty="0"/>
              <a:t>ramping both beams </a:t>
            </a:r>
            <a:r>
              <a:rPr lang="en-US" sz="1800" dirty="0"/>
              <a:t>at nominal HL intensity levels (</a:t>
            </a:r>
            <a:r>
              <a:rPr lang="en-US" sz="1800" dirty="0">
                <a:sym typeface="Symbol" panose="05050102010706020507" pitchFamily="18" charset="2"/>
              </a:rPr>
              <a:t></a:t>
            </a:r>
            <a:r>
              <a:rPr lang="en-US" sz="1800" dirty="0"/>
              <a:t> 2500b).</a:t>
            </a:r>
          </a:p>
          <a:p>
            <a:pPr lvl="1"/>
            <a:r>
              <a:rPr lang="en-US" sz="1800" dirty="0"/>
              <a:t>Work-around:</a:t>
            </a:r>
          </a:p>
          <a:p>
            <a:pPr lvl="2"/>
            <a:r>
              <a:rPr lang="en-US" sz="1600" dirty="0"/>
              <a:t>Single beam operation – not probing common vacuum chambers in IR2 and IR8.</a:t>
            </a:r>
          </a:p>
          <a:p>
            <a:pPr lvl="2"/>
            <a:r>
              <a:rPr lang="en-US" sz="1600" dirty="0"/>
              <a:t>Lower energy operation: settling down around 3 TeV.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Dump protection damage </a:t>
            </a:r>
            <a:r>
              <a:rPr lang="en-US" sz="2000" dirty="0"/>
              <a:t>(TCDS):</a:t>
            </a:r>
          </a:p>
          <a:p>
            <a:pPr lvl="1"/>
            <a:r>
              <a:rPr lang="en-US" sz="1800" dirty="0"/>
              <a:t>Limited to </a:t>
            </a:r>
            <a:r>
              <a:rPr lang="en-US" sz="1800" b="1" dirty="0"/>
              <a:t>8b4e beams </a:t>
            </a:r>
            <a:r>
              <a:rPr lang="en-US" sz="1800" dirty="0"/>
              <a:t>(max ~&lt; 2000b).</a:t>
            </a:r>
          </a:p>
          <a:p>
            <a:pPr lvl="2"/>
            <a:r>
              <a:rPr lang="en-US" sz="1600" dirty="0"/>
              <a:t>Or other variants with specific bunch intensity limits.</a:t>
            </a:r>
          </a:p>
          <a:p>
            <a:pPr lvl="1"/>
            <a:r>
              <a:rPr lang="en-US" sz="1800" dirty="0"/>
              <a:t>Given the absence of asynchronous beam dumps in Run 3, we could </a:t>
            </a:r>
            <a:r>
              <a:rPr lang="en-US" sz="1800" b="1" dirty="0">
                <a:solidFill>
                  <a:srgbClr val="FF6600"/>
                </a:solidFill>
              </a:rPr>
              <a:t>take some risks over the two-week HI test </a:t>
            </a:r>
            <a:r>
              <a:rPr lang="en-US" sz="1800" dirty="0"/>
              <a:t>and ignore this limitation.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3AE47-E51C-50E4-5C37-C6FF26AE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B102D-283E-590A-184E-11CBD25E24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2026 HI Test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901FC6F-D110-1F9F-DCA5-4EB76D9EA3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517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4E818-37DF-C236-3A6A-8711A955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scenarios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C19E9-106C-98E6-DAB3-B88584A2D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458315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HI test </a:t>
            </a:r>
            <a:r>
              <a:rPr lang="en-US" sz="2000" b="1" dirty="0"/>
              <a:t>options (for 2.3E11 ppb):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Nominal HL-LHC filling at injection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Intermediate (and mandatory) milestone, heating is limited by longer bunch length (1.3 – 1.4+ ns).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8b4e (or hybrid) beam at 6.8 TeV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Limited by the number of bunches, ~2200b for hybrid?</a:t>
            </a:r>
          </a:p>
          <a:p>
            <a:pPr>
              <a:spcBef>
                <a:spcPts val="1200"/>
              </a:spcBef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Nominal HL-LHC beam at ~ 3 TeV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Bunch length growth by IBS limits ‘heating efficiency’.</a:t>
            </a:r>
          </a:p>
          <a:p>
            <a:pPr lvl="1"/>
            <a:r>
              <a:rPr lang="en-GB" dirty="0"/>
              <a:t>Recent MD results with larger emittances: efficient fills of ~4-5 hours feasible.</a:t>
            </a:r>
          </a:p>
          <a:p>
            <a:pPr lvl="1"/>
            <a:r>
              <a:rPr lang="en-GB" dirty="0"/>
              <a:t>Nominal could mean Nx48b (and not 4x72b) </a:t>
            </a:r>
            <a:r>
              <a:rPr lang="en-GB" dirty="0">
                <a:sym typeface="Wingdings" panose="05000000000000000000" pitchFamily="2" charset="2"/>
              </a:rPr>
              <a:t> importance of probing 3 TeV e-cloud in MD4.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Single beam operation at high energy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Very interesting for e-cloud situation before LS3.</a:t>
            </a:r>
          </a:p>
          <a:p>
            <a:pPr lvl="1"/>
            <a:r>
              <a:rPr lang="en-GB" dirty="0"/>
              <a:t>Not sufficient for common beam region in IR2/8.</a:t>
            </a:r>
          </a:p>
          <a:p>
            <a:pPr lvl="1"/>
            <a:r>
              <a:rPr lang="en-GB" dirty="0"/>
              <a:t>Less efficient.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F70686-216D-CFA4-7589-64D1D5E7B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EAB4-D47A-BF0E-1A92-659566B84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2026 HI Test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A0F623-CC61-3A18-3B2B-736D3B0208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984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87456-5B38-B080-8BB7-D1F1A01A0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Intensity ramp up for HI test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F0443-BC26-05AF-9FA7-424537568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96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Ramp up no bunches @ constant (max) bunch intensity</a:t>
            </a:r>
          </a:p>
          <a:p>
            <a:pPr lvl="1"/>
            <a:r>
              <a:rPr lang="en-US" dirty="0"/>
              <a:t>Better for e-cloud / </a:t>
            </a:r>
            <a:r>
              <a:rPr lang="en-US" dirty="0" err="1"/>
              <a:t>cryo</a:t>
            </a:r>
            <a:r>
              <a:rPr lang="en-US" dirty="0"/>
              <a:t>: easier to extrapolate.</a:t>
            </a:r>
          </a:p>
          <a:p>
            <a:pPr lvl="1"/>
            <a:r>
              <a:rPr lang="en-US" dirty="0"/>
              <a:t>A little bit easier for operation (</a:t>
            </a:r>
            <a:r>
              <a:rPr lang="en-US" dirty="0" err="1"/>
              <a:t>inj</a:t>
            </a:r>
            <a:r>
              <a:rPr lang="en-US" dirty="0"/>
              <a:t> + LHC) ??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Ramp up bunch intensity @ constant no of bunches</a:t>
            </a:r>
          </a:p>
          <a:p>
            <a:pPr lvl="1"/>
            <a:r>
              <a:rPr lang="en-US" dirty="0"/>
              <a:t>Better for vacuum conditioning ?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41C22-1AFB-102D-9637-E73C818D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E53D3-AE46-A279-16C8-7F72F14AD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2026 HI Test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61EB69-0D95-A26E-9815-69290779C4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58AB33-CD5B-4474-3E32-0533CAE9AC23}"/>
              </a:ext>
            </a:extLst>
          </p:cNvPr>
          <p:cNvGrpSpPr/>
          <p:nvPr/>
        </p:nvGrpSpPr>
        <p:grpSpPr>
          <a:xfrm>
            <a:off x="1092820" y="2163332"/>
            <a:ext cx="9545443" cy="858644"/>
            <a:chOff x="1092820" y="1940312"/>
            <a:chExt cx="9545443" cy="85864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6230C6-401B-8989-225F-E3F64AFE6C9D}"/>
                </a:ext>
              </a:extLst>
            </p:cNvPr>
            <p:cNvSpPr/>
            <p:nvPr/>
          </p:nvSpPr>
          <p:spPr>
            <a:xfrm>
              <a:off x="1516566" y="1940312"/>
              <a:ext cx="7660888" cy="858644"/>
            </a:xfrm>
            <a:prstGeom prst="rect">
              <a:avLst/>
            </a:prstGeom>
            <a:solidFill>
              <a:srgbClr val="99CC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C0E7C5-998C-072D-E27F-0703EFC1D485}"/>
                </a:ext>
              </a:extLst>
            </p:cNvPr>
            <p:cNvSpPr/>
            <p:nvPr/>
          </p:nvSpPr>
          <p:spPr>
            <a:xfrm>
              <a:off x="1527716" y="1940312"/>
              <a:ext cx="4415883" cy="858644"/>
            </a:xfrm>
            <a:prstGeom prst="rect">
              <a:avLst/>
            </a:prstGeom>
            <a:solidFill>
              <a:srgbClr val="CCFF66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4C39284-6DD4-22A5-8219-C42C7F5CB6F4}"/>
                </a:ext>
              </a:extLst>
            </p:cNvPr>
            <p:cNvSpPr/>
            <p:nvPr/>
          </p:nvSpPr>
          <p:spPr>
            <a:xfrm>
              <a:off x="1527718" y="1940312"/>
              <a:ext cx="2196790" cy="858644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449580B-C654-E7B9-E9FE-C6A03E516768}"/>
                </a:ext>
              </a:extLst>
            </p:cNvPr>
            <p:cNvCxnSpPr/>
            <p:nvPr/>
          </p:nvCxnSpPr>
          <p:spPr>
            <a:xfrm>
              <a:off x="1092820" y="2798956"/>
              <a:ext cx="9545443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3DDDDDE-F00F-CD4F-759A-B76F5B03DB92}"/>
                </a:ext>
              </a:extLst>
            </p:cNvPr>
            <p:cNvSpPr/>
            <p:nvPr/>
          </p:nvSpPr>
          <p:spPr>
            <a:xfrm>
              <a:off x="1527717" y="1940312"/>
              <a:ext cx="970156" cy="858644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2D358B0-1FDC-96CC-1079-86336BFDEA36}"/>
              </a:ext>
            </a:extLst>
          </p:cNvPr>
          <p:cNvGrpSpPr/>
          <p:nvPr/>
        </p:nvGrpSpPr>
        <p:grpSpPr>
          <a:xfrm>
            <a:off x="1092820" y="4467923"/>
            <a:ext cx="9545443" cy="866698"/>
            <a:chOff x="1092820" y="4557131"/>
            <a:chExt cx="9545443" cy="86669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343F679-8B32-E255-A0E4-84E72C324C30}"/>
                </a:ext>
              </a:extLst>
            </p:cNvPr>
            <p:cNvCxnSpPr/>
            <p:nvPr/>
          </p:nvCxnSpPr>
          <p:spPr>
            <a:xfrm>
              <a:off x="1092820" y="5415775"/>
              <a:ext cx="9545443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DD2378-886B-6D0C-0E5A-58A31044950E}"/>
                </a:ext>
              </a:extLst>
            </p:cNvPr>
            <p:cNvSpPr/>
            <p:nvPr/>
          </p:nvSpPr>
          <p:spPr>
            <a:xfrm>
              <a:off x="1516566" y="4557131"/>
              <a:ext cx="7660888" cy="858644"/>
            </a:xfrm>
            <a:prstGeom prst="rect">
              <a:avLst/>
            </a:prstGeom>
            <a:solidFill>
              <a:srgbClr val="99CC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DE053C1-6319-A7B1-1D08-38E796615B7C}"/>
                </a:ext>
              </a:extLst>
            </p:cNvPr>
            <p:cNvSpPr/>
            <p:nvPr/>
          </p:nvSpPr>
          <p:spPr>
            <a:xfrm>
              <a:off x="1516566" y="4676078"/>
              <a:ext cx="7660888" cy="739697"/>
            </a:xfrm>
            <a:prstGeom prst="rect">
              <a:avLst/>
            </a:prstGeom>
            <a:solidFill>
              <a:srgbClr val="CCFF66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1D0188-A6DF-120A-706A-FA3D323626B8}"/>
                </a:ext>
              </a:extLst>
            </p:cNvPr>
            <p:cNvSpPr/>
            <p:nvPr/>
          </p:nvSpPr>
          <p:spPr>
            <a:xfrm>
              <a:off x="1516566" y="4776446"/>
              <a:ext cx="7660888" cy="639332"/>
            </a:xfrm>
            <a:prstGeom prst="rect">
              <a:avLst/>
            </a:prstGeom>
            <a:solidFill>
              <a:srgbClr val="CCFF99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F9156F7-371D-ED44-EE42-57CB6892D3FF}"/>
                </a:ext>
              </a:extLst>
            </p:cNvPr>
            <p:cNvSpPr/>
            <p:nvPr/>
          </p:nvSpPr>
          <p:spPr>
            <a:xfrm>
              <a:off x="1516566" y="4884852"/>
              <a:ext cx="7660888" cy="538977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38231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16EB9-724B-DA4C-2156-309C468D3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Feedback from 2024/5 operation/MD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1EC4B-E198-A653-06B5-1B50730FB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61" y="1053037"/>
            <a:ext cx="10969139" cy="5046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Even at </a:t>
            </a:r>
            <a:r>
              <a:rPr lang="en-US" sz="2000" b="1" dirty="0"/>
              <a:t>constant beam intensity</a:t>
            </a:r>
            <a:r>
              <a:rPr lang="en-US" sz="2000" dirty="0"/>
              <a:t>, elements can </a:t>
            </a:r>
            <a:r>
              <a:rPr lang="en-US" sz="2000" b="1" dirty="0">
                <a:solidFill>
                  <a:srgbClr val="FF0000"/>
                </a:solidFill>
              </a:rPr>
              <a:t>break after months of operation </a:t>
            </a:r>
            <a:r>
              <a:rPr lang="en-US" sz="2000" dirty="0"/>
              <a:t>(6L2).</a:t>
            </a:r>
          </a:p>
          <a:p>
            <a:r>
              <a:rPr lang="en-US" dirty="0"/>
              <a:t>HI test cannot address this !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/>
              <a:t>MD feedback</a:t>
            </a:r>
            <a:r>
              <a:rPr lang="en-US" sz="2000" dirty="0"/>
              <a:t>: is going </a:t>
            </a:r>
            <a:r>
              <a:rPr lang="en-US" sz="2000" b="1" dirty="0"/>
              <a:t>straight to 2.3E11 ppb</a:t>
            </a:r>
            <a:r>
              <a:rPr lang="en-US" sz="2000" dirty="0"/>
              <a:t> – with fewer bunches – </a:t>
            </a:r>
            <a:r>
              <a:rPr lang="en-US" sz="2000" b="1" dirty="0">
                <a:solidFill>
                  <a:srgbClr val="FF6600"/>
                </a:solidFill>
              </a:rPr>
              <a:t>too ‘violent’</a:t>
            </a:r>
            <a:r>
              <a:rPr lang="en-US" sz="2000" dirty="0"/>
              <a:t>?</a:t>
            </a:r>
          </a:p>
          <a:p>
            <a:r>
              <a:rPr lang="en-US" dirty="0"/>
              <a:t>I think that it is difficult to conclude.</a:t>
            </a:r>
          </a:p>
          <a:p>
            <a:r>
              <a:rPr lang="en-US" dirty="0"/>
              <a:t>If a problem is encountered, it is clearly difficult to scale it to the equivalent intensity at full beam.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/>
              <a:t>Given 2025 observations,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should not start probing at the last minute in June 2026</a:t>
            </a:r>
            <a:r>
              <a:rPr lang="en-US" sz="2000" dirty="0"/>
              <a:t>.</a:t>
            </a:r>
          </a:p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Strong</a:t>
            </a:r>
            <a:r>
              <a:rPr lang="en-GB" dirty="0"/>
              <a:t> (?) case for planning </a:t>
            </a:r>
            <a:r>
              <a:rPr lang="en-GB" b="1" dirty="0"/>
              <a:t>intermediate milestones</a:t>
            </a:r>
            <a:r>
              <a:rPr lang="en-GB" dirty="0"/>
              <a:t>.</a:t>
            </a:r>
          </a:p>
          <a:p>
            <a:r>
              <a:rPr lang="en-GB" b="1" dirty="0"/>
              <a:t>Push for 1 day at end of 2025 ion run?</a:t>
            </a:r>
            <a:r>
              <a:rPr lang="en-GB" dirty="0"/>
              <a:t> Move the ion day to 2026 ?</a:t>
            </a:r>
          </a:p>
          <a:p>
            <a:pPr lvl="1"/>
            <a:r>
              <a:rPr lang="en-GB" dirty="0"/>
              <a:t>Limited to B2 since B1 cannot be reasonably pushed.</a:t>
            </a:r>
          </a:p>
          <a:p>
            <a:r>
              <a:rPr lang="en-GB" b="1" dirty="0"/>
              <a:t>2026 intermediate milestones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After intensity ramp up, aim to fill the machine at injection with intensities &gt; regular operation.</a:t>
            </a:r>
          </a:p>
          <a:p>
            <a:pPr lvl="1"/>
            <a:r>
              <a:rPr lang="en-GB" dirty="0"/>
              <a:t>MD1/2 intermediate heating power steps &gt; regular operation.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0A188-18C2-C603-9BAB-1AE896081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CB036-F476-3669-7117-A440787633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2026 HI Test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138BE89-83E5-C497-41E5-630189BAD3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774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E76D4-939A-C11C-4555-71DC640FC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Intermediate steps in 2026 – for </a:t>
            </a:r>
            <a:r>
              <a:rPr lang="en-US" dirty="0">
                <a:solidFill>
                  <a:srgbClr val="CC00CC"/>
                </a:solidFill>
              </a:rPr>
              <a:t>example</a:t>
            </a:r>
            <a:endParaRPr lang="en-GB" dirty="0">
              <a:solidFill>
                <a:srgbClr val="CC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1C2B0-4E3F-3F30-AE7B-382E456BD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47207"/>
            <a:ext cx="10969138" cy="32794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Begin the run with the </a:t>
            </a:r>
            <a:r>
              <a:rPr lang="en-US" b="1" dirty="0"/>
              <a:t>usual intensity ramp up @ 1.7E11 </a:t>
            </a:r>
            <a:r>
              <a:rPr lang="en-US" dirty="0"/>
              <a:t>(or </a:t>
            </a:r>
            <a:r>
              <a:rPr lang="en-US" b="1" dirty="0"/>
              <a:t>1.8E11</a:t>
            </a:r>
            <a:r>
              <a:rPr lang="en-US" dirty="0"/>
              <a:t>) for physics production.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Possible milestones before HI test of June 2026 – </a:t>
            </a:r>
            <a:r>
              <a:rPr lang="en-US" b="1" dirty="0">
                <a:solidFill>
                  <a:srgbClr val="FF6600"/>
                </a:solidFill>
              </a:rPr>
              <a:t>heating above regular operation values</a:t>
            </a:r>
            <a:r>
              <a:rPr lang="en-US" dirty="0"/>
              <a:t>:</a:t>
            </a:r>
          </a:p>
          <a:p>
            <a:r>
              <a:rPr lang="en-US" dirty="0"/>
              <a:t>Push intensity at </a:t>
            </a:r>
            <a:r>
              <a:rPr lang="en-US" b="1" dirty="0"/>
              <a:t>injection</a:t>
            </a:r>
            <a:r>
              <a:rPr lang="en-US" dirty="0"/>
              <a:t> towards </a:t>
            </a:r>
            <a:r>
              <a:rPr lang="en-US" b="1" dirty="0"/>
              <a:t>2.0E11</a:t>
            </a:r>
            <a:r>
              <a:rPr lang="en-US" dirty="0"/>
              <a:t> (standard 36b or 48/72b).</a:t>
            </a:r>
          </a:p>
          <a:p>
            <a:r>
              <a:rPr lang="en-US" dirty="0"/>
              <a:t>Push intensity at </a:t>
            </a:r>
            <a:r>
              <a:rPr lang="en-US" b="1" dirty="0"/>
              <a:t>3 TeV </a:t>
            </a:r>
            <a:r>
              <a:rPr lang="en-US" dirty="0"/>
              <a:t>towards </a:t>
            </a:r>
            <a:r>
              <a:rPr lang="en-US" b="1" dirty="0"/>
              <a:t>2.0E11</a:t>
            </a:r>
            <a:r>
              <a:rPr lang="en-US" dirty="0"/>
              <a:t> (standard 36b or 48/72b).</a:t>
            </a:r>
          </a:p>
          <a:p>
            <a:r>
              <a:rPr lang="en-US" dirty="0"/>
              <a:t>If ok, consider further steps.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6D7DC-B4DF-10D0-DC19-5E3F98DC1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D1E53-F0DC-E24B-7B79-524B7945D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2026 HI Test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C5C6AAB-F327-EDB4-2DB5-A70409E018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30/01/2025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B42F1A-B4D5-0EBB-6161-A2F6C06DD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7932" y="3037073"/>
            <a:ext cx="5656176" cy="307728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1AA3E94-3DC4-3998-309F-2484DFCC431C}"/>
              </a:ext>
            </a:extLst>
          </p:cNvPr>
          <p:cNvSpPr txBox="1">
            <a:spLocks/>
          </p:cNvSpPr>
          <p:nvPr/>
        </p:nvSpPr>
        <p:spPr>
          <a:xfrm>
            <a:off x="542692" y="3432852"/>
            <a:ext cx="4876800" cy="8938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dirty="0"/>
              <a:t>Plan intermediate milestones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BEFORE MD1</a:t>
            </a:r>
            <a:r>
              <a:rPr lang="en-US" dirty="0"/>
              <a:t>.</a:t>
            </a:r>
          </a:p>
          <a:p>
            <a:pPr defTabSz="914400"/>
            <a:r>
              <a:rPr lang="en-US" dirty="0"/>
              <a:t>First step in W13 or W14.</a:t>
            </a:r>
          </a:p>
        </p:txBody>
      </p:sp>
    </p:spTree>
    <p:extLst>
      <p:ext uri="{BB962C8B-B14F-4D97-AF65-F5344CB8AC3E}">
        <p14:creationId xmlns:p14="http://schemas.microsoft.com/office/powerpoint/2010/main" val="350284549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69580</TotalTime>
  <Words>720</Words>
  <Application>Microsoft Office PowerPoint</Application>
  <PresentationFormat>Widescreen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CERNCorporate4-3</vt:lpstr>
      <vt:lpstr>PowerPoint Presentation</vt:lpstr>
      <vt:lpstr>Roadmap to HL-LHC beams in LHC</vt:lpstr>
      <vt:lpstr>HI test limitations @ 2.3E11 ppb</vt:lpstr>
      <vt:lpstr>Current scenarios</vt:lpstr>
      <vt:lpstr>Intensity ramp up for HI test</vt:lpstr>
      <vt:lpstr>Feedback from 2024/5 operation/MD</vt:lpstr>
      <vt:lpstr>Intermediate steps in 2026 – for example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Jorg.Wenninger@cern.ch</dc:creator>
  <cp:lastModifiedBy>Jorg Wenninger</cp:lastModifiedBy>
  <cp:revision>3777</cp:revision>
  <dcterms:created xsi:type="dcterms:W3CDTF">2013-08-27T13:15:14Z</dcterms:created>
  <dcterms:modified xsi:type="dcterms:W3CDTF">2025-10-16T13:52:51Z</dcterms:modified>
</cp:coreProperties>
</file>