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60" r:id="rId3"/>
    <p:sldId id="258" r:id="rId4"/>
    <p:sldId id="259" r:id="rId5"/>
    <p:sldId id="263" r:id="rId6"/>
    <p:sldId id="261" r:id="rId7"/>
    <p:sldId id="262"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43"/>
    <p:restoredTop sz="94741"/>
  </p:normalViewPr>
  <p:slideViewPr>
    <p:cSldViewPr snapToGrid="0">
      <p:cViewPr varScale="1">
        <p:scale>
          <a:sx n="109" d="100"/>
          <a:sy n="109" d="100"/>
        </p:scale>
        <p:origin x="184"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1143000" y="685800"/>
            <a:ext cx="4572000" cy="3429000"/>
          </a:xfrm>
          <a:prstGeom prst="rect">
            <a:avLst/>
          </a:prstGeom>
        </p:spPr>
        <p:txBody>
          <a:bodyPr/>
          <a:lstStyle/>
          <a:p>
            <a:endParaRPr/>
          </a:p>
        </p:txBody>
      </p:sp>
      <p:sp>
        <p:nvSpPr>
          <p:cNvPr id="264" name="Shape 26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022455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ogo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xt and Picture">
    <p:bg>
      <p:bgPr>
        <a:solidFill>
          <a:srgbClr val="FFFFFF"/>
        </a:solidFill>
        <a:effectLst/>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02" name="Title Text"/>
          <p:cNvSpPr txBox="1">
            <a:spLocks noGrp="1"/>
          </p:cNvSpPr>
          <p:nvPr>
            <p:ph type="title"/>
          </p:nvPr>
        </p:nvSpPr>
        <p:spPr>
          <a:xfrm>
            <a:off x="407989" y="373592"/>
            <a:ext cx="5616574" cy="1065744"/>
          </a:xfrm>
          <a:prstGeom prst="rect">
            <a:avLst/>
          </a:prstGeom>
        </p:spPr>
        <p:txBody>
          <a:bodyPr>
            <a:normAutofit/>
          </a:bodyPr>
          <a:lstStyle/>
          <a:p>
            <a:r>
              <a:t>Title Text</a:t>
            </a:r>
          </a:p>
        </p:txBody>
      </p:sp>
      <p:sp>
        <p:nvSpPr>
          <p:cNvPr id="103"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04" name="Picture Placeholder 8"/>
          <p:cNvSpPr>
            <a:spLocks noGrp="1"/>
          </p:cNvSpPr>
          <p:nvPr>
            <p:ph type="pic" idx="21"/>
          </p:nvPr>
        </p:nvSpPr>
        <p:spPr>
          <a:xfrm>
            <a:off x="6167437" y="0"/>
            <a:ext cx="6024563" cy="6317987"/>
          </a:xfrm>
          <a:prstGeom prst="rect">
            <a:avLst/>
          </a:prstGeom>
        </p:spPr>
        <p:txBody>
          <a:bodyPr lIns="91439" tIns="45719" rIns="91439" bIns="45719"/>
          <a:lstStyle/>
          <a:p>
            <a:endParaRPr/>
          </a:p>
        </p:txBody>
      </p:sp>
      <p:sp>
        <p:nvSpPr>
          <p:cNvPr id="10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and 2 Pictures horizontal">
    <p:bg>
      <p:bgPr>
        <a:solidFill>
          <a:srgbClr val="FFFFFF"/>
        </a:solidFill>
        <a:effectLst/>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13"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14"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1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16" name="Picture Placeholder 5"/>
          <p:cNvSpPr>
            <a:spLocks noGrp="1"/>
          </p:cNvSpPr>
          <p:nvPr>
            <p:ph type="pic" sz="quarter" idx="21"/>
          </p:nvPr>
        </p:nvSpPr>
        <p:spPr>
          <a:xfrm>
            <a:off x="6167437" y="1592262"/>
            <a:ext cx="5616576" cy="2232026"/>
          </a:xfrm>
          <a:prstGeom prst="rect">
            <a:avLst/>
          </a:prstGeom>
        </p:spPr>
        <p:txBody>
          <a:bodyPr lIns="91439" tIns="45719" rIns="91439" bIns="45719"/>
          <a:lstStyle/>
          <a:p>
            <a:endParaRPr/>
          </a:p>
        </p:txBody>
      </p:sp>
      <p:sp>
        <p:nvSpPr>
          <p:cNvPr id="117" name="Picture Placeholder 5"/>
          <p:cNvSpPr>
            <a:spLocks noGrp="1"/>
          </p:cNvSpPr>
          <p:nvPr>
            <p:ph type="pic" sz="quarter" idx="22"/>
          </p:nvPr>
        </p:nvSpPr>
        <p:spPr>
          <a:xfrm>
            <a:off x="6167437" y="3969703"/>
            <a:ext cx="5616576" cy="2232026"/>
          </a:xfrm>
          <a:prstGeom prst="rect">
            <a:avLst/>
          </a:prstGeom>
        </p:spPr>
        <p:txBody>
          <a:bodyPr lIns="91439" tIns="45719" rIns="91439" bIns="45719"/>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ext and 4 Pictures">
    <p:bg>
      <p:bgPr>
        <a:solidFill>
          <a:srgbClr val="FFFFFF"/>
        </a:solidFill>
        <a:effectLst/>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25"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26" name="Body Level One…"/>
          <p:cNvSpPr txBox="1">
            <a:spLocks noGrp="1"/>
          </p:cNvSpPr>
          <p:nvPr>
            <p:ph type="body" sz="half" idx="1"/>
          </p:nvPr>
        </p:nvSpPr>
        <p:spPr>
          <a:xfrm>
            <a:off x="407987" y="1598658"/>
            <a:ext cx="3708402"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28" name="Picture Placeholder 5"/>
          <p:cNvSpPr>
            <a:spLocks noGrp="1"/>
          </p:cNvSpPr>
          <p:nvPr>
            <p:ph type="pic" sz="quarter" idx="21"/>
          </p:nvPr>
        </p:nvSpPr>
        <p:spPr>
          <a:xfrm>
            <a:off x="8075613" y="1592262"/>
            <a:ext cx="3708401" cy="2232026"/>
          </a:xfrm>
          <a:prstGeom prst="rect">
            <a:avLst/>
          </a:prstGeom>
        </p:spPr>
        <p:txBody>
          <a:bodyPr lIns="91439" tIns="45719" rIns="91439" bIns="45719"/>
          <a:lstStyle/>
          <a:p>
            <a:endParaRPr/>
          </a:p>
        </p:txBody>
      </p:sp>
      <p:sp>
        <p:nvSpPr>
          <p:cNvPr id="129" name="Picture Placeholder 5"/>
          <p:cNvSpPr>
            <a:spLocks noGrp="1"/>
          </p:cNvSpPr>
          <p:nvPr>
            <p:ph type="pic" sz="quarter" idx="22"/>
          </p:nvPr>
        </p:nvSpPr>
        <p:spPr>
          <a:xfrm>
            <a:off x="8124680" y="3969703"/>
            <a:ext cx="3659333" cy="2232026"/>
          </a:xfrm>
          <a:prstGeom prst="rect">
            <a:avLst/>
          </a:prstGeom>
        </p:spPr>
        <p:txBody>
          <a:bodyPr lIns="91439" tIns="45719" rIns="91439" bIns="45719"/>
          <a:lstStyle/>
          <a:p>
            <a:endParaRPr/>
          </a:p>
        </p:txBody>
      </p:sp>
      <p:sp>
        <p:nvSpPr>
          <p:cNvPr id="130" name="Picture Placeholder 5"/>
          <p:cNvSpPr>
            <a:spLocks noGrp="1"/>
          </p:cNvSpPr>
          <p:nvPr>
            <p:ph type="pic" sz="quarter" idx="23"/>
          </p:nvPr>
        </p:nvSpPr>
        <p:spPr>
          <a:xfrm>
            <a:off x="4259262" y="1592262"/>
            <a:ext cx="3659333" cy="2232026"/>
          </a:xfrm>
          <a:prstGeom prst="rect">
            <a:avLst/>
          </a:prstGeom>
        </p:spPr>
        <p:txBody>
          <a:bodyPr lIns="91439" tIns="45719" rIns="91439" bIns="45719"/>
          <a:lstStyle/>
          <a:p>
            <a:endParaRPr/>
          </a:p>
        </p:txBody>
      </p:sp>
      <p:sp>
        <p:nvSpPr>
          <p:cNvPr id="131" name="Picture Placeholder 5"/>
          <p:cNvSpPr>
            <a:spLocks noGrp="1"/>
          </p:cNvSpPr>
          <p:nvPr>
            <p:ph type="pic" sz="quarter" idx="24"/>
          </p:nvPr>
        </p:nvSpPr>
        <p:spPr>
          <a:xfrm>
            <a:off x="4259262" y="3978014"/>
            <a:ext cx="3659333" cy="2232026"/>
          </a:xfrm>
          <a:prstGeom prst="rect">
            <a:avLst/>
          </a:prstGeom>
        </p:spPr>
        <p:txBody>
          <a:bodyPr lIns="91439" tIns="45719" rIns="91439" bIns="45719"/>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ubtitles and 2 Pictures ">
    <p:bg>
      <p:bgPr>
        <a:solidFill>
          <a:srgbClr val="FFFFFF"/>
        </a:solidFill>
        <a:effectLst/>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39"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40"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41"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142" name="Picture Placeholder 10"/>
          <p:cNvSpPr>
            <a:spLocks noGrp="1"/>
          </p:cNvSpPr>
          <p:nvPr>
            <p:ph type="pic" sz="half" idx="22"/>
          </p:nvPr>
        </p:nvSpPr>
        <p:spPr>
          <a:xfrm>
            <a:off x="407987" y="2420938"/>
            <a:ext cx="5616576" cy="3779838"/>
          </a:xfrm>
          <a:prstGeom prst="rect">
            <a:avLst/>
          </a:prstGeom>
        </p:spPr>
        <p:txBody>
          <a:bodyPr lIns="91439" tIns="45719" rIns="91439" bIns="45719"/>
          <a:lstStyle/>
          <a:p>
            <a:endParaRPr/>
          </a:p>
        </p:txBody>
      </p:sp>
      <p:sp>
        <p:nvSpPr>
          <p:cNvPr id="14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44" name="Picture Placeholder 7"/>
          <p:cNvSpPr>
            <a:spLocks noGrp="1"/>
          </p:cNvSpPr>
          <p:nvPr>
            <p:ph type="pic" sz="half" idx="23"/>
          </p:nvPr>
        </p:nvSpPr>
        <p:spPr>
          <a:xfrm>
            <a:off x="6172200" y="2420938"/>
            <a:ext cx="5616575" cy="3779838"/>
          </a:xfrm>
          <a:prstGeom prst="rect">
            <a:avLst/>
          </a:prstGeom>
        </p:spPr>
        <p:txBody>
          <a:bodyPr lIns="91439" tIns="45719" rIns="91439" bIns="45719"/>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ubtitle and 3 Pictures">
    <p:bg>
      <p:bgPr>
        <a:solidFill>
          <a:srgbClr val="FFFFFF"/>
        </a:solidFill>
        <a:effectLst/>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5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53" name="Body Level One…"/>
          <p:cNvSpPr txBox="1">
            <a:spLocks noGrp="1"/>
          </p:cNvSpPr>
          <p:nvPr>
            <p:ph type="body" sz="quarter" idx="1"/>
          </p:nvPr>
        </p:nvSpPr>
        <p:spPr>
          <a:xfrm>
            <a:off x="407987" y="1592262"/>
            <a:ext cx="3708402" cy="668338"/>
          </a:xfrm>
          <a:prstGeom prst="rect">
            <a:avLst/>
          </a:prstGeom>
        </p:spPr>
        <p:txBody>
          <a:bodyPr>
            <a:normAutofit/>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54" name="Text Placeholder 4"/>
          <p:cNvSpPr>
            <a:spLocks noGrp="1"/>
          </p:cNvSpPr>
          <p:nvPr>
            <p:ph type="body" sz="quarter" idx="21"/>
          </p:nvPr>
        </p:nvSpPr>
        <p:spPr>
          <a:xfrm>
            <a:off x="8075611" y="1604965"/>
            <a:ext cx="3713188" cy="655635"/>
          </a:xfrm>
          <a:prstGeom prst="rect">
            <a:avLst/>
          </a:prstGeom>
        </p:spPr>
        <p:txBody>
          <a:bodyPr>
            <a:normAutofit/>
          </a:bodyPr>
          <a:lstStyle/>
          <a:p>
            <a:pPr>
              <a:spcBef>
                <a:spcPts val="400"/>
              </a:spcBef>
              <a:defRPr sz="2400">
                <a:solidFill>
                  <a:schemeClr val="accent2"/>
                </a:solidFill>
              </a:defRPr>
            </a:pPr>
            <a:endParaRPr/>
          </a:p>
        </p:txBody>
      </p:sp>
      <p:sp>
        <p:nvSpPr>
          <p:cNvPr id="155" name="Picture Placeholder 10"/>
          <p:cNvSpPr>
            <a:spLocks noGrp="1"/>
          </p:cNvSpPr>
          <p:nvPr>
            <p:ph type="pic" sz="quarter" idx="22"/>
          </p:nvPr>
        </p:nvSpPr>
        <p:spPr>
          <a:xfrm>
            <a:off x="407989" y="2420938"/>
            <a:ext cx="3708401" cy="3779838"/>
          </a:xfrm>
          <a:prstGeom prst="rect">
            <a:avLst/>
          </a:prstGeom>
        </p:spPr>
        <p:txBody>
          <a:bodyPr lIns="91439" tIns="45719" rIns="91439" bIns="45719"/>
          <a:lstStyle/>
          <a:p>
            <a:endParaRPr/>
          </a:p>
        </p:txBody>
      </p:sp>
      <p:sp>
        <p:nvSpPr>
          <p:cNvPr id="156" name="Picture Placeholder 12"/>
          <p:cNvSpPr>
            <a:spLocks noGrp="1"/>
          </p:cNvSpPr>
          <p:nvPr>
            <p:ph type="pic" sz="quarter" idx="23"/>
          </p:nvPr>
        </p:nvSpPr>
        <p:spPr>
          <a:xfrm>
            <a:off x="8075613" y="2416175"/>
            <a:ext cx="3713188" cy="3779838"/>
          </a:xfrm>
          <a:prstGeom prst="rect">
            <a:avLst/>
          </a:prstGeom>
        </p:spPr>
        <p:txBody>
          <a:bodyPr lIns="91439" tIns="45719" rIns="91439" bIns="45719"/>
          <a:lstStyle/>
          <a:p>
            <a:endParaRPr/>
          </a:p>
        </p:txBody>
      </p:sp>
      <p:sp>
        <p:nvSpPr>
          <p:cNvPr id="157" name="Text Placeholder 2"/>
          <p:cNvSpPr>
            <a:spLocks noGrp="1"/>
          </p:cNvSpPr>
          <p:nvPr>
            <p:ph type="body" sz="quarter" idx="24"/>
          </p:nvPr>
        </p:nvSpPr>
        <p:spPr>
          <a:xfrm>
            <a:off x="4253846" y="1601226"/>
            <a:ext cx="3708402" cy="668338"/>
          </a:xfrm>
          <a:prstGeom prst="rect">
            <a:avLst/>
          </a:prstGeom>
        </p:spPr>
        <p:txBody>
          <a:bodyPr>
            <a:normAutofit/>
          </a:bodyPr>
          <a:lstStyle/>
          <a:p>
            <a:pPr>
              <a:spcBef>
                <a:spcPts val="400"/>
              </a:spcBef>
              <a:defRPr>
                <a:solidFill>
                  <a:schemeClr val="accent2"/>
                </a:solidFill>
              </a:defRPr>
            </a:pPr>
            <a:endParaRPr/>
          </a:p>
        </p:txBody>
      </p:sp>
      <p:sp>
        <p:nvSpPr>
          <p:cNvPr id="158" name="Picture Placeholder 10"/>
          <p:cNvSpPr>
            <a:spLocks noGrp="1"/>
          </p:cNvSpPr>
          <p:nvPr>
            <p:ph type="pic" sz="quarter" idx="25"/>
          </p:nvPr>
        </p:nvSpPr>
        <p:spPr>
          <a:xfrm>
            <a:off x="4253848" y="2429902"/>
            <a:ext cx="3708401" cy="3779838"/>
          </a:xfrm>
          <a:prstGeom prst="rect">
            <a:avLst/>
          </a:prstGeom>
        </p:spPr>
        <p:txBody>
          <a:bodyPr lIns="91439" tIns="45719" rIns="91439" bIns="45719"/>
          <a:lstStyle/>
          <a:p>
            <a:endParaRPr/>
          </a:p>
        </p:txBody>
      </p:sp>
      <p:sp>
        <p:nvSpPr>
          <p:cNvPr id="15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and 3 Pictures with boxes">
    <p:bg>
      <p:bgPr>
        <a:solidFill>
          <a:srgbClr val="FFFFFF"/>
        </a:solidFill>
        <a:effectLst/>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67"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68" name="Body Level One…"/>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69" name="Picture Placeholder 10"/>
          <p:cNvSpPr>
            <a:spLocks noGrp="1"/>
          </p:cNvSpPr>
          <p:nvPr>
            <p:ph type="pic" sz="quarter" idx="21"/>
          </p:nvPr>
        </p:nvSpPr>
        <p:spPr>
          <a:xfrm>
            <a:off x="4116385" y="2732441"/>
            <a:ext cx="3959226" cy="3477298"/>
          </a:xfrm>
          <a:prstGeom prst="rect">
            <a:avLst/>
          </a:prstGeom>
        </p:spPr>
        <p:txBody>
          <a:bodyPr lIns="91439" tIns="45719" rIns="91439" bIns="45719"/>
          <a:lstStyle/>
          <a:p>
            <a:endParaRPr/>
          </a:p>
        </p:txBody>
      </p:sp>
      <p:sp>
        <p:nvSpPr>
          <p:cNvPr id="17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71"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2" name="Picture Placeholder 10"/>
          <p:cNvSpPr>
            <a:spLocks noGrp="1"/>
          </p:cNvSpPr>
          <p:nvPr>
            <p:ph type="pic" sz="quarter" idx="23"/>
          </p:nvPr>
        </p:nvSpPr>
        <p:spPr>
          <a:xfrm>
            <a:off x="4049" y="1601375"/>
            <a:ext cx="3959226" cy="3477299"/>
          </a:xfrm>
          <a:prstGeom prst="rect">
            <a:avLst/>
          </a:prstGeom>
        </p:spPr>
        <p:txBody>
          <a:bodyPr lIns="91439" tIns="45719" rIns="91439" bIns="45719"/>
          <a:lstStyle/>
          <a:p>
            <a:endParaRPr/>
          </a:p>
        </p:txBody>
      </p:sp>
      <p:sp>
        <p:nvSpPr>
          <p:cNvPr id="173"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4" name="Picture Placeholder 10"/>
          <p:cNvSpPr>
            <a:spLocks noGrp="1"/>
          </p:cNvSpPr>
          <p:nvPr>
            <p:ph type="pic" sz="quarter" idx="25"/>
          </p:nvPr>
        </p:nvSpPr>
        <p:spPr>
          <a:xfrm>
            <a:off x="8232388" y="1601375"/>
            <a:ext cx="3959226" cy="3477299"/>
          </a:xfrm>
          <a:prstGeom prst="rect">
            <a:avLst/>
          </a:prstGeom>
        </p:spPr>
        <p:txBody>
          <a:bodyPr lIns="91439" tIns="45719" rIns="91439" bIns="45719"/>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Horizontal and texts">
    <p:bg>
      <p:bgPr>
        <a:solidFill>
          <a:srgbClr val="FFFFFF"/>
        </a:solidFill>
        <a:effectLst/>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8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83" name="Picture Placeholder 10"/>
          <p:cNvSpPr>
            <a:spLocks noGrp="1"/>
          </p:cNvSpPr>
          <p:nvPr>
            <p:ph type="pic" sz="half" idx="21"/>
          </p:nvPr>
        </p:nvSpPr>
        <p:spPr>
          <a:xfrm>
            <a:off x="412776" y="1592262"/>
            <a:ext cx="11376025" cy="2563907"/>
          </a:xfrm>
          <a:prstGeom prst="rect">
            <a:avLst/>
          </a:prstGeom>
        </p:spPr>
        <p:txBody>
          <a:bodyPr lIns="91439" tIns="45719" rIns="91439" bIns="45719"/>
          <a:lstStyle/>
          <a:p>
            <a:endParaRPr/>
          </a:p>
        </p:txBody>
      </p:sp>
      <p:sp>
        <p:nvSpPr>
          <p:cNvPr id="184" name="Body Level One…"/>
          <p:cNvSpPr txBox="1">
            <a:spLocks noGrp="1"/>
          </p:cNvSpPr>
          <p:nvPr>
            <p:ph type="body" sz="quarter" idx="1"/>
          </p:nvPr>
        </p:nvSpPr>
        <p:spPr>
          <a:xfrm>
            <a:off x="407989" y="4294187"/>
            <a:ext cx="3708401" cy="190658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85" name="Text Placeholder 5"/>
          <p:cNvSpPr>
            <a:spLocks noGrp="1"/>
          </p:cNvSpPr>
          <p:nvPr>
            <p:ph type="body" sz="quarter" idx="22"/>
          </p:nvPr>
        </p:nvSpPr>
        <p:spPr>
          <a:xfrm>
            <a:off x="4267201" y="4294187"/>
            <a:ext cx="3665538" cy="1906587"/>
          </a:xfrm>
          <a:prstGeom prst="rect">
            <a:avLst/>
          </a:prstGeom>
        </p:spPr>
        <p:txBody>
          <a:bodyPr>
            <a:normAutofit/>
          </a:bodyPr>
          <a:lstStyle/>
          <a:p>
            <a:endParaRPr/>
          </a:p>
        </p:txBody>
      </p:sp>
      <p:sp>
        <p:nvSpPr>
          <p:cNvPr id="18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87" name="Text Placeholder 5"/>
          <p:cNvSpPr>
            <a:spLocks noGrp="1"/>
          </p:cNvSpPr>
          <p:nvPr>
            <p:ph type="body" sz="quarter" idx="23"/>
          </p:nvPr>
        </p:nvSpPr>
        <p:spPr>
          <a:xfrm>
            <a:off x="8085667" y="4294187"/>
            <a:ext cx="3703133" cy="1906587"/>
          </a:xfrm>
          <a:prstGeom prst="rect">
            <a:avLst/>
          </a:prstGeom>
        </p:spPr>
        <p:txBody>
          <a:bodyPr>
            <a:norm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icture Horizontal and text in boxes">
    <p:bg>
      <p:bgPr>
        <a:solidFill>
          <a:srgbClr val="FFFFFF"/>
        </a:solidFill>
        <a:effectLst/>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95"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96" name="Picture Placeholder 10"/>
          <p:cNvSpPr>
            <a:spLocks noGrp="1"/>
          </p:cNvSpPr>
          <p:nvPr>
            <p:ph type="pic" idx="21"/>
          </p:nvPr>
        </p:nvSpPr>
        <p:spPr>
          <a:xfrm>
            <a:off x="0" y="1592262"/>
            <a:ext cx="12192000" cy="2945871"/>
          </a:xfrm>
          <a:prstGeom prst="rect">
            <a:avLst/>
          </a:prstGeom>
        </p:spPr>
        <p:txBody>
          <a:bodyPr lIns="91439" tIns="45719" rIns="91439" bIns="45719"/>
          <a:lstStyle/>
          <a:p>
            <a:endParaRPr/>
          </a:p>
        </p:txBody>
      </p:sp>
      <p:sp>
        <p:nvSpPr>
          <p:cNvPr id="197" name="Body Level One…"/>
          <p:cNvSpPr txBox="1">
            <a:spLocks noGrp="1"/>
          </p:cNvSpPr>
          <p:nvPr>
            <p:ph type="body" sz="quarter" idx="1"/>
          </p:nvPr>
        </p:nvSpPr>
        <p:spPr>
          <a:xfrm>
            <a:off x="407989" y="4294187"/>
            <a:ext cx="3708401" cy="1906588"/>
          </a:xfrm>
          <a:prstGeom prst="rect">
            <a:avLst/>
          </a:prstGeom>
          <a:solidFill>
            <a:schemeClr val="accent1"/>
          </a:solidFill>
        </p:spPr>
        <p:txBody>
          <a:bodyPr>
            <a:normAutofit/>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r>
              <a:t>Body Level One</a:t>
            </a:r>
          </a:p>
          <a:p>
            <a:pPr lvl="1"/>
            <a:r>
              <a:t>Body Level Two</a:t>
            </a:r>
          </a:p>
          <a:p>
            <a:pPr lvl="2"/>
            <a:r>
              <a:t>Body Level Three</a:t>
            </a:r>
          </a:p>
          <a:p>
            <a:pPr lvl="3"/>
            <a:r>
              <a:t>Body Level Four</a:t>
            </a:r>
          </a:p>
          <a:p>
            <a:pPr lvl="4"/>
            <a:r>
              <a:t>Body Level Five</a:t>
            </a:r>
          </a:p>
        </p:txBody>
      </p:sp>
      <p:sp>
        <p:nvSpPr>
          <p:cNvPr id="198" name="Text Placeholder 5"/>
          <p:cNvSpPr>
            <a:spLocks noGrp="1"/>
          </p:cNvSpPr>
          <p:nvPr>
            <p:ph type="body" sz="quarter" idx="22"/>
          </p:nvPr>
        </p:nvSpPr>
        <p:spPr>
          <a:xfrm>
            <a:off x="4267201" y="4294187"/>
            <a:ext cx="3665538" cy="1906587"/>
          </a:xfrm>
          <a:prstGeom prst="rect">
            <a:avLst/>
          </a:prstGeom>
          <a:solidFill>
            <a:schemeClr val="accent1"/>
          </a:solidFill>
        </p:spPr>
        <p:txBody>
          <a:bodyPr>
            <a:normAutofit/>
          </a:bodyPr>
          <a:lstStyle/>
          <a:p>
            <a:pPr algn="ctr">
              <a:defRPr>
                <a:solidFill>
                  <a:srgbClr val="F8F8F8"/>
                </a:solidFill>
              </a:defRPr>
            </a:pPr>
            <a:endParaRPr/>
          </a:p>
        </p:txBody>
      </p:sp>
      <p:sp>
        <p:nvSpPr>
          <p:cNvPr id="19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00" name="Text Placeholder 5"/>
          <p:cNvSpPr>
            <a:spLocks noGrp="1"/>
          </p:cNvSpPr>
          <p:nvPr>
            <p:ph type="body" sz="quarter" idx="23"/>
          </p:nvPr>
        </p:nvSpPr>
        <p:spPr>
          <a:xfrm>
            <a:off x="8085667" y="4294187"/>
            <a:ext cx="3703133" cy="1906587"/>
          </a:xfrm>
          <a:prstGeom prst="rect">
            <a:avLst/>
          </a:prstGeom>
          <a:solidFill>
            <a:schemeClr val="accent1"/>
          </a:solidFill>
        </p:spPr>
        <p:txBody>
          <a:bodyPr>
            <a:normAutofit/>
          </a:bodyPr>
          <a:lstStyle/>
          <a:p>
            <a:pPr algn="ctr">
              <a:defRPr>
                <a:solidFill>
                  <a:srgbClr val="F8F8F8"/>
                </a:solidFill>
              </a:defRPr>
            </a:pPr>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hapter Header">
    <p:bg>
      <p:bgPr>
        <a:solidFill>
          <a:srgbClr val="FFFFFF"/>
        </a:solidFill>
        <a:effectLst/>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8" name="Title Text"/>
          <p:cNvSpPr txBox="1">
            <a:spLocks noGrp="1"/>
          </p:cNvSpPr>
          <p:nvPr>
            <p:ph type="title"/>
          </p:nvPr>
        </p:nvSpPr>
        <p:spPr>
          <a:xfrm>
            <a:off x="407987" y="1709738"/>
            <a:ext cx="11376026" cy="2852737"/>
          </a:xfrm>
          <a:prstGeom prst="rect">
            <a:avLst/>
          </a:prstGeom>
        </p:spPr>
        <p:txBody>
          <a:bodyPr anchor="b">
            <a:normAutofit/>
          </a:bodyPr>
          <a:lstStyle>
            <a:lvl1pPr>
              <a:defRPr sz="5000"/>
            </a:lvl1pPr>
          </a:lstStyle>
          <a:p>
            <a:r>
              <a:t>Title Text</a:t>
            </a:r>
          </a:p>
        </p:txBody>
      </p:sp>
      <p:sp>
        <p:nvSpPr>
          <p:cNvPr id="209" name="Body Level One…"/>
          <p:cNvSpPr txBox="1">
            <a:spLocks noGrp="1"/>
          </p:cNvSpPr>
          <p:nvPr>
            <p:ph type="body" sz="half" idx="1"/>
          </p:nvPr>
        </p:nvSpPr>
        <p:spPr>
          <a:xfrm>
            <a:off x="407987" y="4589462"/>
            <a:ext cx="11376026" cy="150018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21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
    <p:bg>
      <p:bgPr>
        <a:solidFill>
          <a:srgbClr val="FFFFFF"/>
        </a:solidFill>
        <a:effectLst/>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18"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21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
    <p:bg>
      <p:bgPr>
        <a:solidFill>
          <a:srgbClr val="FFFFFF"/>
        </a:solidFill>
        <a:effectLst/>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 name="Title Text"/>
          <p:cNvSpPr txBox="1">
            <a:spLocks noGrp="1"/>
          </p:cNvSpPr>
          <p:nvPr>
            <p:ph type="title"/>
          </p:nvPr>
        </p:nvSpPr>
        <p:spPr>
          <a:xfrm>
            <a:off x="1524000" y="1046162"/>
            <a:ext cx="9144000" cy="2387601"/>
          </a:xfrm>
          <a:prstGeom prst="rect">
            <a:avLst/>
          </a:prstGeom>
        </p:spPr>
        <p:txBody>
          <a:bodyPr anchor="b">
            <a:normAutofit/>
          </a:bodyPr>
          <a:lstStyle>
            <a:lvl1pPr algn="ctr">
              <a:defRPr sz="6000"/>
            </a:lvl1pPr>
          </a:lstStyle>
          <a:p>
            <a:r>
              <a:t>Title Text</a:t>
            </a:r>
          </a:p>
        </p:txBody>
      </p:sp>
      <p:sp>
        <p:nvSpPr>
          <p:cNvPr id="21" name="Body Level One…"/>
          <p:cNvSpPr txBox="1">
            <a:spLocks noGrp="1"/>
          </p:cNvSpPr>
          <p:nvPr>
            <p:ph type="body" sz="quarter" idx="1"/>
          </p:nvPr>
        </p:nvSpPr>
        <p:spPr>
          <a:xfrm>
            <a:off x="1524000" y="3602037"/>
            <a:ext cx="9144000" cy="1655763"/>
          </a:xfrm>
          <a:prstGeom prst="rect">
            <a:avLst/>
          </a:prstGeom>
        </p:spPr>
        <p:txBody>
          <a:bodyPr>
            <a:normAutofit/>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Blank">
    <p:bg>
      <p:bgPr>
        <a:solidFill>
          <a:srgbClr val="FFFFFF"/>
        </a:solidFill>
        <a:effectLst/>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st slide">
    <p:bg>
      <p:bgPr>
        <a:solidFill>
          <a:srgbClr val="FFFFFF"/>
        </a:solidFill>
        <a:effectLst/>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home.cern</a:t>
            </a:r>
          </a:p>
        </p:txBody>
      </p:sp>
      <p:pic>
        <p:nvPicPr>
          <p:cNvPr id="235" name="Picture 4" descr="Picture 4"/>
          <p:cNvPicPr>
            <a:picLocks noChangeAspect="1"/>
          </p:cNvPicPr>
          <p:nvPr/>
        </p:nvPicPr>
        <p:blipFill>
          <a:blip r:embed="rId2"/>
          <a:stretch>
            <a:fillRect/>
          </a:stretch>
        </p:blipFill>
        <p:spPr>
          <a:xfrm>
            <a:off x="5231903" y="2244863"/>
            <a:ext cx="1728193" cy="1728193"/>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stretch>
            <a:fillRect/>
          </a:stretch>
        </p:blipFill>
        <p:spPr>
          <a:xfrm>
            <a:off x="5106130" y="710117"/>
            <a:ext cx="1990425" cy="1970421"/>
          </a:xfrm>
          <a:prstGeom prst="rect">
            <a:avLst/>
          </a:prstGeom>
          <a:ln w="12700">
            <a:miter lim="400000"/>
          </a:ln>
        </p:spPr>
      </p:pic>
      <p:sp>
        <p:nvSpPr>
          <p:cNvPr id="30" name="Click to edit Master title style"/>
          <p:cNvSpPr txBox="1">
            <a:spLocks noGrp="1"/>
          </p:cNvSpPr>
          <p:nvPr>
            <p:ph type="title" hasCustomPrompt="1"/>
          </p:nvPr>
        </p:nvSpPr>
        <p:spPr>
          <a:xfrm>
            <a:off x="407987" y="3429000"/>
            <a:ext cx="11376026" cy="2153266"/>
          </a:xfrm>
          <a:prstGeom prst="rect">
            <a:avLst/>
          </a:prstGeom>
        </p:spPr>
        <p:txBody>
          <a:bodyPr>
            <a:normAutofit/>
          </a:bodyPr>
          <a:lstStyle>
            <a:lvl1pPr>
              <a:defRPr sz="5000">
                <a:solidFill>
                  <a:srgbClr val="FFFFFF"/>
                </a:solidFill>
              </a:defRPr>
            </a:lvl1pPr>
          </a:lstStyle>
          <a:p>
            <a:r>
              <a:t>Click to edit Master title style</a:t>
            </a:r>
          </a:p>
        </p:txBody>
      </p:sp>
      <p:sp>
        <p:nvSpPr>
          <p:cNvPr id="31" name="Body Level One…"/>
          <p:cNvSpPr txBox="1">
            <a:spLocks noGrp="1"/>
          </p:cNvSpPr>
          <p:nvPr>
            <p:ph type="body" sz="quarter" idx="1"/>
          </p:nvPr>
        </p:nvSpPr>
        <p:spPr>
          <a:xfrm>
            <a:off x="407987" y="5700252"/>
            <a:ext cx="11376027" cy="803788"/>
          </a:xfrm>
          <a:prstGeom prst="rect">
            <a:avLst/>
          </a:prstGeom>
        </p:spPr>
        <p:txBody>
          <a:bodyPr>
            <a:normAutofit/>
          </a:bodyPr>
          <a:lstStyle>
            <a:lvl1pPr>
              <a:defRPr sz="2000" b="0">
                <a:solidFill>
                  <a:srgbClr val="FFFFFF"/>
                </a:solidFill>
              </a:defRPr>
            </a:lvl1pPr>
            <a:lvl2pPr marL="0" indent="457200">
              <a:buSzTx/>
              <a:buNone/>
              <a:defRPr sz="2000" b="0">
                <a:solidFill>
                  <a:srgbClr val="FFFFFF"/>
                </a:solidFill>
              </a:defRPr>
            </a:lvl2pPr>
            <a:lvl3pPr marL="0" indent="914400">
              <a:buSzTx/>
              <a:buNone/>
              <a:defRPr sz="2000" b="0">
                <a:solidFill>
                  <a:srgbClr val="FFFFFF"/>
                </a:solidFill>
              </a:defRPr>
            </a:lvl3pPr>
            <a:lvl4pPr marL="0" indent="1371600">
              <a:buSzTx/>
              <a:buNone/>
              <a:defRPr sz="2000" b="0">
                <a:solidFill>
                  <a:srgbClr val="FFFFFF"/>
                </a:solidFill>
              </a:defRPr>
            </a:lvl4pPr>
            <a:lvl5pPr marL="0" indent="1828800">
              <a:buSzTx/>
              <a:buNone/>
              <a:defRPr sz="2000"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  ">
    <p:bg>
      <p:bgPr>
        <a:solidFill>
          <a:srgbClr val="FFFFFF"/>
        </a:solidFill>
        <a:effectLst/>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40" name="Body Level One…"/>
          <p:cNvSpPr txBox="1">
            <a:spLocks noGrp="1"/>
          </p:cNvSpPr>
          <p:nvPr>
            <p:ph type="body" idx="1"/>
          </p:nvPr>
        </p:nvSpPr>
        <p:spPr>
          <a:xfrm>
            <a:off x="407989" y="1592262"/>
            <a:ext cx="11376025" cy="4608514"/>
          </a:xfrm>
          <a:prstGeom prst="rect">
            <a:avLst/>
          </a:prstGeom>
        </p:spPr>
        <p:txBody>
          <a:bodyPr>
            <a:normAutofit/>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4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43" name="B. Salvachua - FCCee Machine Protection Task Force 15/05/2025"/>
          <p:cNvSpPr txBox="1"/>
          <p:nvPr/>
        </p:nvSpPr>
        <p:spPr>
          <a:xfrm>
            <a:off x="1155013" y="6510798"/>
            <a:ext cx="1838645"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000">
                <a:solidFill>
                  <a:srgbClr val="EBEBEB"/>
                </a:solidFill>
                <a:latin typeface="+mj-lt"/>
                <a:ea typeface="+mj-ea"/>
                <a:cs typeface="+mj-cs"/>
                <a:sym typeface="Helvetica"/>
              </a:defRPr>
            </a:lvl1pPr>
          </a:lstStyle>
          <a:p>
            <a:r>
              <a:rPr dirty="0"/>
              <a:t>B. Salvachua </a:t>
            </a:r>
            <a:r>
              <a:rPr lang="en-CH" dirty="0"/>
              <a:t>–</a:t>
            </a:r>
            <a:r>
              <a:rPr dirty="0"/>
              <a:t> </a:t>
            </a:r>
            <a:r>
              <a:rPr lang="en-US" dirty="0"/>
              <a:t>MPP 17/10/2025</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ed Content">
    <p:bg>
      <p:bgPr>
        <a:solidFill>
          <a:srgbClr val="FFFFFF"/>
        </a:solidFill>
        <a:effectLst/>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51" name="Body Level One…"/>
          <p:cNvSpPr txBox="1">
            <a:spLocks noGrp="1"/>
          </p:cNvSpPr>
          <p:nvPr>
            <p:ph type="body" idx="1" hasCustomPrompt="1"/>
          </p:nvPr>
        </p:nvSpPr>
        <p:spPr>
          <a:xfrm>
            <a:off x="407989" y="1592262"/>
            <a:ext cx="11376025" cy="4608514"/>
          </a:xfrm>
          <a:prstGeom prst="rect">
            <a:avLst/>
          </a:prstGeom>
        </p:spPr>
        <p:txBody>
          <a:bodyPr>
            <a:normAutofit/>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r>
              <a:t>Click to edit Master text styles</a:t>
            </a:r>
          </a:p>
          <a:p>
            <a:pPr lvl="1"/>
            <a:endParaRPr/>
          </a:p>
          <a:p>
            <a:pPr lvl="2"/>
            <a:endParaRPr/>
          </a:p>
          <a:p>
            <a:pPr lvl="3"/>
            <a:endParaRPr/>
          </a:p>
          <a:p>
            <a:pPr lvl="4"/>
            <a:endParaRPr/>
          </a:p>
        </p:txBody>
      </p:sp>
      <p:sp>
        <p:nvSpPr>
          <p:cNvPr id="52"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5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ig Picture">
    <p:bg>
      <p:bgPr>
        <a:solidFill>
          <a:srgbClr val="FFFFFF"/>
        </a:solidFill>
        <a:effectLst/>
      </p:bgPr>
    </p:bg>
    <p:spTree>
      <p:nvGrpSpPr>
        <p:cNvPr id="1" name=""/>
        <p:cNvGrpSpPr/>
        <p:nvPr/>
      </p:nvGrpSpPr>
      <p:grpSpPr>
        <a:xfrm>
          <a:off x="0" y="0"/>
          <a:ext cx="0" cy="0"/>
          <a:chOff x="0" y="0"/>
          <a:chExt cx="0" cy="0"/>
        </a:xfrm>
      </p:grpSpPr>
      <p:pic>
        <p:nvPicPr>
          <p:cNvPr id="6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6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6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63" name="Picture Placeholder 3"/>
          <p:cNvSpPr>
            <a:spLocks noGrp="1"/>
          </p:cNvSpPr>
          <p:nvPr>
            <p:ph type="pic" idx="21"/>
          </p:nvPr>
        </p:nvSpPr>
        <p:spPr>
          <a:xfrm>
            <a:off x="407987" y="1439862"/>
            <a:ext cx="11376026" cy="4760914"/>
          </a:xfrm>
          <a:prstGeom prst="rect">
            <a:avLst/>
          </a:prstGeom>
        </p:spPr>
        <p:txBody>
          <a:bodyPr lIns="91439" tIns="45719" rIns="91439" bIns="45719"/>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ull page Picture">
    <p:bg>
      <p:bgPr>
        <a:solidFill>
          <a:srgbClr val="FFFFFF"/>
        </a:solidFill>
        <a:effectLst/>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71" name="Picture Placeholder 3"/>
          <p:cNvSpPr>
            <a:spLocks noGrp="1"/>
          </p:cNvSpPr>
          <p:nvPr>
            <p:ph type="pic" idx="21"/>
          </p:nvPr>
        </p:nvSpPr>
        <p:spPr>
          <a:xfrm>
            <a:off x="0" y="-29981"/>
            <a:ext cx="12192000" cy="6351589"/>
          </a:xfrm>
          <a:prstGeom prst="rect">
            <a:avLst/>
          </a:prstGeom>
        </p:spPr>
        <p:txBody>
          <a:bodyPr lIns="91439" tIns="45719" rIns="91439" bIns="45719"/>
          <a:lstStyle/>
          <a:p>
            <a:endParaRPr/>
          </a:p>
        </p:txBody>
      </p:sp>
      <p:sp>
        <p:nvSpPr>
          <p:cNvPr id="72" name="Body Level One…"/>
          <p:cNvSpPr txBox="1">
            <a:spLocks noGrp="1"/>
          </p:cNvSpPr>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 Contents">
    <p:bg>
      <p:bgPr>
        <a:solidFill>
          <a:srgbClr val="FFFFFF"/>
        </a:solidFill>
        <a:effectLst/>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8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82" name="Body Level One…"/>
          <p:cNvSpPr txBox="1">
            <a:spLocks noGrp="1"/>
          </p:cNvSpPr>
          <p:nvPr>
            <p:ph type="body" sz="half" idx="1"/>
          </p:nvPr>
        </p:nvSpPr>
        <p:spPr>
          <a:xfrm>
            <a:off x="407987" y="1592263"/>
            <a:ext cx="5616576" cy="4608514"/>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8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ubtitle and Comparison">
    <p:bg>
      <p:bgPr>
        <a:solidFill>
          <a:srgbClr val="FFFFFF"/>
        </a:solidFill>
        <a:effectLst/>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91"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92"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93"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94"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3"/>
          <a:stretch>
            <a:fillRect/>
          </a:stretch>
        </p:blipFill>
        <p:spPr>
          <a:xfrm>
            <a:off x="4836402" y="2169047"/>
            <a:ext cx="2520001" cy="2494675"/>
          </a:xfrm>
          <a:prstGeom prst="rect">
            <a:avLst/>
          </a:prstGeom>
          <a:ln w="12700">
            <a:miter lim="400000"/>
          </a:ln>
        </p:spPr>
      </p:pic>
      <p:sp>
        <p:nvSpPr>
          <p:cNvPr id="3" name="Title Text"/>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Title Text</a:t>
            </a: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med"/>
  <p:txStyles>
    <p:titleStyle>
      <a:lvl1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sz="2100" b="1" i="0" u="none" strike="noStrike" cap="none" spc="0" baseline="0">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BLM system for FCCee"/>
          <p:cNvSpPr txBox="1">
            <a:spLocks noGrp="1"/>
          </p:cNvSpPr>
          <p:nvPr>
            <p:ph type="title"/>
          </p:nvPr>
        </p:nvSpPr>
        <p:spPr>
          <a:prstGeom prst="rect">
            <a:avLst/>
          </a:prstGeom>
        </p:spPr>
        <p:txBody>
          <a:bodyPr/>
          <a:lstStyle/>
          <a:p>
            <a:r>
              <a:rPr lang="en-US" dirty="0"/>
              <a:t>API change for the BLM thresholds GUI </a:t>
            </a:r>
            <a:endParaRPr dirty="0"/>
          </a:p>
        </p:txBody>
      </p:sp>
      <p:sp>
        <p:nvSpPr>
          <p:cNvPr id="267" name="B.Salvachua…"/>
          <p:cNvSpPr txBox="1">
            <a:spLocks noGrp="1"/>
          </p:cNvSpPr>
          <p:nvPr>
            <p:ph type="body" sz="quarter" idx="1"/>
          </p:nvPr>
        </p:nvSpPr>
        <p:spPr>
          <a:xfrm>
            <a:off x="407987" y="5088969"/>
            <a:ext cx="11376027" cy="1415070"/>
          </a:xfrm>
          <a:prstGeom prst="rect">
            <a:avLst/>
          </a:prstGeom>
        </p:spPr>
        <p:txBody>
          <a:bodyPr>
            <a:normAutofit/>
          </a:bodyPr>
          <a:lstStyle/>
          <a:p>
            <a:r>
              <a:rPr dirty="0"/>
              <a:t>B.</a:t>
            </a:r>
            <a:r>
              <a:rPr lang="en-US" dirty="0"/>
              <a:t> </a:t>
            </a:r>
            <a:r>
              <a:rPr dirty="0"/>
              <a:t>Salvachua</a:t>
            </a:r>
            <a:r>
              <a:rPr lang="en-US" dirty="0"/>
              <a:t>, SY-BI-BL </a:t>
            </a:r>
            <a:br>
              <a:rPr lang="en-US" dirty="0"/>
            </a:br>
            <a:r>
              <a:rPr lang="en-US" dirty="0"/>
              <a:t>A. </a:t>
            </a:r>
            <a:r>
              <a:rPr lang="en-US" dirty="0" err="1"/>
              <a:t>Tsounis</a:t>
            </a:r>
            <a:r>
              <a:rPr lang="en-US" dirty="0"/>
              <a:t>, BE-CSS-CSA </a:t>
            </a:r>
          </a:p>
          <a:p>
            <a:r>
              <a:rPr lang="en-CH" i="1" dirty="0"/>
              <a:t>263rd Machine Protectin Panel Meeting (LHC) – Joint with Collimation WG – 17/10/2025</a:t>
            </a:r>
            <a:endParaRPr i="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7A3B24-6F72-4631-36B9-19AFEFC1F994}"/>
              </a:ext>
            </a:extLst>
          </p:cNvPr>
          <p:cNvSpPr>
            <a:spLocks noGrp="1"/>
          </p:cNvSpPr>
          <p:nvPr>
            <p:ph type="title"/>
          </p:nvPr>
        </p:nvSpPr>
        <p:spPr/>
        <p:txBody>
          <a:bodyPr/>
          <a:lstStyle/>
          <a:p>
            <a:r>
              <a:rPr lang="en-CH" dirty="0"/>
              <a:t>BLM Thresholds</a:t>
            </a:r>
          </a:p>
        </p:txBody>
      </p:sp>
      <p:pic>
        <p:nvPicPr>
          <p:cNvPr id="4" name="Picture 3">
            <a:extLst>
              <a:ext uri="{FF2B5EF4-FFF2-40B4-BE49-F238E27FC236}">
                <a16:creationId xmlns:a16="http://schemas.microsoft.com/office/drawing/2014/main" id="{458B06AD-554B-44ED-C9BE-FF49E53811D9}"/>
              </a:ext>
            </a:extLst>
          </p:cNvPr>
          <p:cNvPicPr>
            <a:picLocks noChangeAspect="1"/>
          </p:cNvPicPr>
          <p:nvPr/>
        </p:nvPicPr>
        <p:blipFill>
          <a:blip r:embed="rId3"/>
          <a:stretch>
            <a:fillRect/>
          </a:stretch>
        </p:blipFill>
        <p:spPr>
          <a:xfrm>
            <a:off x="524101" y="1051224"/>
            <a:ext cx="6549572" cy="3296190"/>
          </a:xfrm>
          <a:prstGeom prst="rect">
            <a:avLst/>
          </a:prstGeom>
        </p:spPr>
      </p:pic>
      <p:sp>
        <p:nvSpPr>
          <p:cNvPr id="6" name="TextBox 5">
            <a:extLst>
              <a:ext uri="{FF2B5EF4-FFF2-40B4-BE49-F238E27FC236}">
                <a16:creationId xmlns:a16="http://schemas.microsoft.com/office/drawing/2014/main" id="{1C7D8B51-40DD-C69B-CF2D-748F97649B9E}"/>
              </a:ext>
            </a:extLst>
          </p:cNvPr>
          <p:cNvSpPr txBox="1"/>
          <p:nvPr/>
        </p:nvSpPr>
        <p:spPr>
          <a:xfrm>
            <a:off x="592183" y="4459318"/>
            <a:ext cx="8463855"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3599 BLMs Ionisation Chambers – most of them connected to the BIS - interlocked </a:t>
            </a:r>
          </a:p>
        </p:txBody>
      </p:sp>
      <p:sp>
        <p:nvSpPr>
          <p:cNvPr id="7" name="TextBox 6">
            <a:extLst>
              <a:ext uri="{FF2B5EF4-FFF2-40B4-BE49-F238E27FC236}">
                <a16:creationId xmlns:a16="http://schemas.microsoft.com/office/drawing/2014/main" id="{2ECBF112-2CEC-8153-3485-81B2E009433D}"/>
              </a:ext>
            </a:extLst>
          </p:cNvPr>
          <p:cNvSpPr txBox="1"/>
          <p:nvPr/>
        </p:nvSpPr>
        <p:spPr>
          <a:xfrm>
            <a:off x="592183" y="4901247"/>
            <a:ext cx="10432343"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BLM Monitors grouped into 141 BLM families </a:t>
            </a:r>
            <a:r>
              <a:rPr lang="en-CH" dirty="0"/>
              <a:t>– several monitors </a:t>
            </a:r>
            <a:r>
              <a:rPr kumimoji="0" lang="en-CH" sz="1800" b="0" i="0" u="none" strike="noStrike" cap="none" spc="0" normalizeH="0" baseline="0" dirty="0">
                <a:ln>
                  <a:noFill/>
                </a:ln>
                <a:solidFill>
                  <a:schemeClr val="accent1"/>
                </a:solidFill>
                <a:effectLst/>
                <a:uFillTx/>
                <a:latin typeface="Arial"/>
                <a:ea typeface="Arial"/>
                <a:cs typeface="Arial"/>
                <a:sym typeface="Arial"/>
              </a:rPr>
              <a:t>sharing the same Master Thresholds</a:t>
            </a:r>
          </a:p>
        </p:txBody>
      </p:sp>
      <p:sp>
        <p:nvSpPr>
          <p:cNvPr id="8" name="TextBox 7">
            <a:extLst>
              <a:ext uri="{FF2B5EF4-FFF2-40B4-BE49-F238E27FC236}">
                <a16:creationId xmlns:a16="http://schemas.microsoft.com/office/drawing/2014/main" id="{0E4F0AEB-2837-505F-DE6D-AED21FC630B2}"/>
              </a:ext>
            </a:extLst>
          </p:cNvPr>
          <p:cNvSpPr txBox="1"/>
          <p:nvPr/>
        </p:nvSpPr>
        <p:spPr>
          <a:xfrm>
            <a:off x="592183" y="5348449"/>
            <a:ext cx="7861126"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Individual </a:t>
            </a:r>
            <a:r>
              <a:rPr lang="en-CH" dirty="0"/>
              <a:t>monitor </a:t>
            </a:r>
            <a:r>
              <a:rPr kumimoji="0" lang="en-CH" sz="1800" b="0" i="0" u="none" strike="noStrike" cap="none" spc="0" normalizeH="0" baseline="0" dirty="0">
                <a:ln>
                  <a:noFill/>
                </a:ln>
                <a:solidFill>
                  <a:schemeClr val="accent1"/>
                </a:solidFill>
                <a:effectLst/>
                <a:uFillTx/>
                <a:latin typeface="Arial"/>
                <a:ea typeface="Arial"/>
                <a:cs typeface="Arial"/>
                <a:sym typeface="Arial"/>
              </a:rPr>
              <a:t>thresholds are adjusted with a Monitor Factor (from 0 to 1)</a:t>
            </a:r>
          </a:p>
        </p:txBody>
      </p:sp>
      <p:sp>
        <p:nvSpPr>
          <p:cNvPr id="9" name="TextBox 8">
            <a:extLst>
              <a:ext uri="{FF2B5EF4-FFF2-40B4-BE49-F238E27FC236}">
                <a16:creationId xmlns:a16="http://schemas.microsoft.com/office/drawing/2014/main" id="{CF426439-4A78-A555-9942-8C591DE86E3D}"/>
              </a:ext>
            </a:extLst>
          </p:cNvPr>
          <p:cNvSpPr txBox="1"/>
          <p:nvPr/>
        </p:nvSpPr>
        <p:spPr>
          <a:xfrm>
            <a:off x="2220685" y="5732079"/>
            <a:ext cx="7354577"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CH" dirty="0"/>
              <a:t>Applied Thresholds [32,12] = Master Thresholds [32,12] x Monitor Factor</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grpSp>
        <p:nvGrpSpPr>
          <p:cNvPr id="17" name="Group 16">
            <a:extLst>
              <a:ext uri="{FF2B5EF4-FFF2-40B4-BE49-F238E27FC236}">
                <a16:creationId xmlns:a16="http://schemas.microsoft.com/office/drawing/2014/main" id="{82CF90B8-DA2D-E864-B53B-CDEF993E7F7B}"/>
              </a:ext>
            </a:extLst>
          </p:cNvPr>
          <p:cNvGrpSpPr/>
          <p:nvPr/>
        </p:nvGrpSpPr>
        <p:grpSpPr>
          <a:xfrm>
            <a:off x="7298927" y="1092718"/>
            <a:ext cx="4485086" cy="1938992"/>
            <a:chOff x="7298927" y="1092718"/>
            <a:chExt cx="4485086" cy="1938992"/>
          </a:xfrm>
        </p:grpSpPr>
        <p:sp>
          <p:nvSpPr>
            <p:cNvPr id="10" name="TextBox 9">
              <a:extLst>
                <a:ext uri="{FF2B5EF4-FFF2-40B4-BE49-F238E27FC236}">
                  <a16:creationId xmlns:a16="http://schemas.microsoft.com/office/drawing/2014/main" id="{19205879-55DA-E39A-550E-A79A937D4E95}"/>
                </a:ext>
              </a:extLst>
            </p:cNvPr>
            <p:cNvSpPr txBox="1"/>
            <p:nvPr/>
          </p:nvSpPr>
          <p:spPr>
            <a:xfrm>
              <a:off x="7298927" y="1092718"/>
              <a:ext cx="4485086" cy="19389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CH" dirty="0"/>
                <a:t>Applied and Master BLM thresholds are a function of the beam energy and the integration time.</a:t>
              </a:r>
            </a:p>
            <a:p>
              <a:pPr marL="0" marR="0" indent="0" algn="l" defTabSz="914400" rtl="0" fontAlgn="auto" latinLnBrk="0" hangingPunct="0">
                <a:lnSpc>
                  <a:spcPct val="100000"/>
                </a:lnSpc>
                <a:spcBef>
                  <a:spcPts val="0"/>
                </a:spcBef>
                <a:spcAft>
                  <a:spcPts val="0"/>
                </a:spcAft>
                <a:buClrTx/>
                <a:buSzTx/>
                <a:buFontTx/>
                <a:buNone/>
                <a:tabLst/>
              </a:pPr>
              <a:endParaRPr lang="en-CH" dirty="0"/>
            </a:p>
            <a:p>
              <a:pPr marL="0" marR="0" indent="0" algn="l" defTabSz="914400" rtl="0" fontAlgn="auto" latinLnBrk="0" hangingPunct="0">
                <a:lnSpc>
                  <a:spcPct val="100000"/>
                </a:lnSpc>
                <a:spcBef>
                  <a:spcPts val="0"/>
                </a:spcBef>
                <a:spcAft>
                  <a:spcPts val="0"/>
                </a:spcAft>
                <a:buClrTx/>
                <a:buSzTx/>
                <a:buFontTx/>
                <a:buNone/>
                <a:tabLst/>
              </a:pPr>
              <a:r>
                <a:rPr lang="en-CH" dirty="0"/>
                <a:t>32 Energy Levels</a:t>
              </a:r>
            </a:p>
            <a:p>
              <a:pPr marL="0" marR="0" indent="0" algn="l" defTabSz="914400" rtl="0" fontAlgn="auto" latinLnBrk="0" hangingPunct="0">
                <a:lnSpc>
                  <a:spcPct val="100000"/>
                </a:lnSpc>
                <a:spcBef>
                  <a:spcPts val="0"/>
                </a:spcBef>
                <a:spcAft>
                  <a:spcPts val="0"/>
                </a:spcAft>
                <a:buClrTx/>
                <a:buSzTx/>
                <a:buFontTx/>
                <a:buNone/>
                <a:tabLst/>
              </a:pPr>
              <a:r>
                <a:rPr lang="en-CH" dirty="0"/>
                <a:t>12 Running Sums</a:t>
              </a:r>
            </a:p>
            <a:p>
              <a:pPr marL="0" marR="0" indent="0" algn="l" defTabSz="914400" rtl="0" fontAlgn="auto" latinLnBrk="0" hangingPunct="0">
                <a:lnSpc>
                  <a:spcPct val="100000"/>
                </a:lnSpc>
                <a:spcBef>
                  <a:spcPts val="0"/>
                </a:spcBef>
                <a:spcAft>
                  <a:spcPts val="0"/>
                </a:spcAft>
                <a:buClrTx/>
                <a:buSzTx/>
                <a:buFontTx/>
                <a:buNone/>
                <a:tabLst/>
              </a:pPr>
              <a:endParaRPr lang="en-CH" dirty="0"/>
            </a:p>
          </p:txBody>
        </p:sp>
        <p:sp>
          <p:nvSpPr>
            <p:cNvPr id="11" name="TextBox 10">
              <a:extLst>
                <a:ext uri="{FF2B5EF4-FFF2-40B4-BE49-F238E27FC236}">
                  <a16:creationId xmlns:a16="http://schemas.microsoft.com/office/drawing/2014/main" id="{66F9F07B-64EE-4CB2-5B92-CC079964AB3C}"/>
                </a:ext>
              </a:extLst>
            </p:cNvPr>
            <p:cNvSpPr txBox="1"/>
            <p:nvPr/>
          </p:nvSpPr>
          <p:spPr>
            <a:xfrm>
              <a:off x="9332685" y="2307563"/>
              <a:ext cx="1405834"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Wingdings" pitchFamily="2" charset="2"/>
                </a:rPr>
                <a:t> 384 values</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grpSp>
      <p:sp>
        <p:nvSpPr>
          <p:cNvPr id="2" name="Slide Number">
            <a:extLst>
              <a:ext uri="{FF2B5EF4-FFF2-40B4-BE49-F238E27FC236}">
                <a16:creationId xmlns:a16="http://schemas.microsoft.com/office/drawing/2014/main" id="{87D41F62-56FF-B2F3-4FDE-A1B367F1680A}"/>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2</a:t>
            </a:fld>
            <a:endParaRPr/>
          </a:p>
        </p:txBody>
      </p:sp>
      <p:sp>
        <p:nvSpPr>
          <p:cNvPr id="5" name="TextBox 4">
            <a:extLst>
              <a:ext uri="{FF2B5EF4-FFF2-40B4-BE49-F238E27FC236}">
                <a16:creationId xmlns:a16="http://schemas.microsoft.com/office/drawing/2014/main" id="{AE8212FA-A4B4-073C-3E17-2D50B8934B58}"/>
              </a:ext>
            </a:extLst>
          </p:cNvPr>
          <p:cNvSpPr txBox="1"/>
          <p:nvPr/>
        </p:nvSpPr>
        <p:spPr>
          <a:xfrm>
            <a:off x="3609170" y="1746239"/>
            <a:ext cx="461665"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LHC</a:t>
            </a:r>
          </a:p>
        </p:txBody>
      </p:sp>
      <p:cxnSp>
        <p:nvCxnSpPr>
          <p:cNvPr id="13" name="Straight Arrow Connector 12">
            <a:extLst>
              <a:ext uri="{FF2B5EF4-FFF2-40B4-BE49-F238E27FC236}">
                <a16:creationId xmlns:a16="http://schemas.microsoft.com/office/drawing/2014/main" id="{928E29BA-054C-4D2F-B324-5D1861BDD8A4}"/>
              </a:ext>
            </a:extLst>
          </p:cNvPr>
          <p:cNvCxnSpPr/>
          <p:nvPr/>
        </p:nvCxnSpPr>
        <p:spPr>
          <a:xfrm>
            <a:off x="4233333" y="1885244"/>
            <a:ext cx="2686756" cy="0"/>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a:extLst>
              <a:ext uri="{FF2B5EF4-FFF2-40B4-BE49-F238E27FC236}">
                <a16:creationId xmlns:a16="http://schemas.microsoft.com/office/drawing/2014/main" id="{B5168C3E-D73F-0984-D2D8-6914EBCDAC57}"/>
              </a:ext>
            </a:extLst>
          </p:cNvPr>
          <p:cNvCxnSpPr>
            <a:cxnSpLocks/>
          </p:cNvCxnSpPr>
          <p:nvPr/>
        </p:nvCxnSpPr>
        <p:spPr>
          <a:xfrm flipH="1">
            <a:off x="1027289" y="1910939"/>
            <a:ext cx="2446676" cy="0"/>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430609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A9A88C-6A73-6FBC-E5D0-B795882880D9}"/>
              </a:ext>
            </a:extLst>
          </p:cNvPr>
          <p:cNvSpPr>
            <a:spLocks noGrp="1"/>
          </p:cNvSpPr>
          <p:nvPr>
            <p:ph type="title"/>
          </p:nvPr>
        </p:nvSpPr>
        <p:spPr/>
        <p:txBody>
          <a:bodyPr/>
          <a:lstStyle/>
          <a:p>
            <a:r>
              <a:rPr lang="en-CH" dirty="0"/>
              <a:t>Present BLM Thresholds GUI</a:t>
            </a:r>
          </a:p>
        </p:txBody>
      </p:sp>
      <p:pic>
        <p:nvPicPr>
          <p:cNvPr id="8" name="Picture 7">
            <a:extLst>
              <a:ext uri="{FF2B5EF4-FFF2-40B4-BE49-F238E27FC236}">
                <a16:creationId xmlns:a16="http://schemas.microsoft.com/office/drawing/2014/main" id="{48DDEC9F-2656-746C-B9FB-0E0F7CF7F6F1}"/>
              </a:ext>
            </a:extLst>
          </p:cNvPr>
          <p:cNvPicPr>
            <a:picLocks noChangeAspect="1"/>
          </p:cNvPicPr>
          <p:nvPr/>
        </p:nvPicPr>
        <p:blipFill>
          <a:blip r:embed="rId2"/>
          <a:stretch>
            <a:fillRect/>
          </a:stretch>
        </p:blipFill>
        <p:spPr>
          <a:xfrm>
            <a:off x="2209800" y="1187824"/>
            <a:ext cx="7772400" cy="4482352"/>
          </a:xfrm>
          <a:prstGeom prst="rect">
            <a:avLst/>
          </a:prstGeom>
        </p:spPr>
      </p:pic>
      <p:grpSp>
        <p:nvGrpSpPr>
          <p:cNvPr id="12" name="Group 11">
            <a:extLst>
              <a:ext uri="{FF2B5EF4-FFF2-40B4-BE49-F238E27FC236}">
                <a16:creationId xmlns:a16="http://schemas.microsoft.com/office/drawing/2014/main" id="{B148380B-A8FB-9DA9-C124-A5BEA14EC461}"/>
              </a:ext>
            </a:extLst>
          </p:cNvPr>
          <p:cNvGrpSpPr/>
          <p:nvPr/>
        </p:nvGrpSpPr>
        <p:grpSpPr>
          <a:xfrm>
            <a:off x="258697" y="1716833"/>
            <a:ext cx="3262054" cy="3732245"/>
            <a:chOff x="258697" y="1716833"/>
            <a:chExt cx="3262054" cy="3732245"/>
          </a:xfrm>
        </p:grpSpPr>
        <p:sp>
          <p:nvSpPr>
            <p:cNvPr id="7" name="TextBox 6">
              <a:extLst>
                <a:ext uri="{FF2B5EF4-FFF2-40B4-BE49-F238E27FC236}">
                  <a16:creationId xmlns:a16="http://schemas.microsoft.com/office/drawing/2014/main" id="{B3FCA1BC-B1DC-C227-B094-BB235C9B2BFE}"/>
                </a:ext>
              </a:extLst>
            </p:cNvPr>
            <p:cNvSpPr txBox="1"/>
            <p:nvPr/>
          </p:nvSpPr>
          <p:spPr>
            <a:xfrm>
              <a:off x="258697" y="1852246"/>
              <a:ext cx="1690085"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1"/>
                  </a:solidFill>
                  <a:effectLst/>
                  <a:uFillTx/>
                  <a:latin typeface="Arial"/>
                  <a:ea typeface="Arial"/>
                  <a:cs typeface="Arial"/>
                  <a:sym typeface="Arial"/>
                </a:rPr>
                <a:t>BLM families</a:t>
              </a:r>
              <a:r>
                <a:rPr kumimoji="0" lang="en-CH" sz="1800" b="0" i="0" u="none" strike="noStrike" cap="none" spc="0" normalizeH="0" baseline="0" dirty="0">
                  <a:ln>
                    <a:noFill/>
                  </a:ln>
                  <a:solidFill>
                    <a:schemeClr val="accent1"/>
                  </a:solidFill>
                  <a:effectLst/>
                  <a:uFillTx/>
                  <a:latin typeface="Arial"/>
                  <a:ea typeface="Arial"/>
                  <a:cs typeface="Arial"/>
                  <a:sym typeface="Arial"/>
                </a:rPr>
                <a:t>: contain the master thresholds</a:t>
              </a:r>
            </a:p>
          </p:txBody>
        </p:sp>
        <p:sp>
          <p:nvSpPr>
            <p:cNvPr id="9" name="Rectangle 8">
              <a:extLst>
                <a:ext uri="{FF2B5EF4-FFF2-40B4-BE49-F238E27FC236}">
                  <a16:creationId xmlns:a16="http://schemas.microsoft.com/office/drawing/2014/main" id="{698DFAFB-1984-4FE1-3575-970BB24F503B}"/>
                </a:ext>
              </a:extLst>
            </p:cNvPr>
            <p:cNvSpPr/>
            <p:nvPr/>
          </p:nvSpPr>
          <p:spPr>
            <a:xfrm>
              <a:off x="2209800" y="1716833"/>
              <a:ext cx="1310951" cy="3732245"/>
            </a:xfrm>
            <a:prstGeom prst="rect">
              <a:avLst/>
            </a:prstGeom>
            <a:noFill/>
            <a:ln w="381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cxnSp>
          <p:nvCxnSpPr>
            <p:cNvPr id="11" name="Straight Connector 10">
              <a:extLst>
                <a:ext uri="{FF2B5EF4-FFF2-40B4-BE49-F238E27FC236}">
                  <a16:creationId xmlns:a16="http://schemas.microsoft.com/office/drawing/2014/main" id="{E8AD5366-73DD-7B38-10A9-5258C87A0AAB}"/>
                </a:ext>
              </a:extLst>
            </p:cNvPr>
            <p:cNvCxnSpPr/>
            <p:nvPr/>
          </p:nvCxnSpPr>
          <p:spPr>
            <a:xfrm flipH="1">
              <a:off x="1723053" y="1766596"/>
              <a:ext cx="486747" cy="230155"/>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grpSp>
      <p:grpSp>
        <p:nvGrpSpPr>
          <p:cNvPr id="26" name="Group 25">
            <a:extLst>
              <a:ext uri="{FF2B5EF4-FFF2-40B4-BE49-F238E27FC236}">
                <a16:creationId xmlns:a16="http://schemas.microsoft.com/office/drawing/2014/main" id="{5B1496C5-0155-B004-E6DF-E17D8DD35077}"/>
              </a:ext>
            </a:extLst>
          </p:cNvPr>
          <p:cNvGrpSpPr/>
          <p:nvPr/>
        </p:nvGrpSpPr>
        <p:grpSpPr>
          <a:xfrm>
            <a:off x="3520751" y="2184400"/>
            <a:ext cx="2720392" cy="2284872"/>
            <a:chOff x="3520751" y="2184400"/>
            <a:chExt cx="2720392" cy="2284872"/>
          </a:xfrm>
        </p:grpSpPr>
        <p:sp>
          <p:nvSpPr>
            <p:cNvPr id="15" name="TextBox 14">
              <a:extLst>
                <a:ext uri="{FF2B5EF4-FFF2-40B4-BE49-F238E27FC236}">
                  <a16:creationId xmlns:a16="http://schemas.microsoft.com/office/drawing/2014/main" id="{037533A0-DFBE-E252-010B-C4DE4710BA7B}"/>
                </a:ext>
              </a:extLst>
            </p:cNvPr>
            <p:cNvSpPr txBox="1"/>
            <p:nvPr/>
          </p:nvSpPr>
          <p:spPr>
            <a:xfrm>
              <a:off x="3659680" y="3915274"/>
              <a:ext cx="2061197"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1"/>
                  </a:solidFill>
                  <a:effectLst/>
                  <a:uFillTx/>
                  <a:latin typeface="Arial"/>
                  <a:ea typeface="Arial"/>
                  <a:cs typeface="Arial"/>
                  <a:sym typeface="Arial"/>
                </a:rPr>
                <a:t>Thresholds Model Parameters</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sp>
          <p:nvSpPr>
            <p:cNvPr id="18" name="Rectangle 17">
              <a:extLst>
                <a:ext uri="{FF2B5EF4-FFF2-40B4-BE49-F238E27FC236}">
                  <a16:creationId xmlns:a16="http://schemas.microsoft.com/office/drawing/2014/main" id="{FCD8381F-C2C2-7E15-293E-BC872C59B057}"/>
                </a:ext>
              </a:extLst>
            </p:cNvPr>
            <p:cNvSpPr/>
            <p:nvPr/>
          </p:nvSpPr>
          <p:spPr>
            <a:xfrm>
              <a:off x="3520751" y="2184400"/>
              <a:ext cx="2720392" cy="1398555"/>
            </a:xfrm>
            <a:prstGeom prst="rect">
              <a:avLst/>
            </a:prstGeom>
            <a:noFill/>
            <a:ln w="381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cxnSp>
          <p:nvCxnSpPr>
            <p:cNvPr id="20" name="Straight Connector 19">
              <a:extLst>
                <a:ext uri="{FF2B5EF4-FFF2-40B4-BE49-F238E27FC236}">
                  <a16:creationId xmlns:a16="http://schemas.microsoft.com/office/drawing/2014/main" id="{9398CBE6-260A-37E3-394D-4A304C74B8C9}"/>
                </a:ext>
              </a:extLst>
            </p:cNvPr>
            <p:cNvCxnSpPr/>
            <p:nvPr/>
          </p:nvCxnSpPr>
          <p:spPr>
            <a:xfrm>
              <a:off x="4564743" y="3582955"/>
              <a:ext cx="0" cy="332319"/>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grpSp>
      <p:grpSp>
        <p:nvGrpSpPr>
          <p:cNvPr id="25" name="Group 24">
            <a:extLst>
              <a:ext uri="{FF2B5EF4-FFF2-40B4-BE49-F238E27FC236}">
                <a16:creationId xmlns:a16="http://schemas.microsoft.com/office/drawing/2014/main" id="{CA5B5E68-5245-73B9-56D5-BD25B370DB2E}"/>
              </a:ext>
            </a:extLst>
          </p:cNvPr>
          <p:cNvGrpSpPr/>
          <p:nvPr/>
        </p:nvGrpSpPr>
        <p:grpSpPr>
          <a:xfrm>
            <a:off x="6452636" y="1645908"/>
            <a:ext cx="5328020" cy="4410332"/>
            <a:chOff x="6452636" y="1645908"/>
            <a:chExt cx="5328020" cy="4410332"/>
          </a:xfrm>
        </p:grpSpPr>
        <p:sp>
          <p:nvSpPr>
            <p:cNvPr id="21" name="TextBox 20">
              <a:extLst>
                <a:ext uri="{FF2B5EF4-FFF2-40B4-BE49-F238E27FC236}">
                  <a16:creationId xmlns:a16="http://schemas.microsoft.com/office/drawing/2014/main" id="{E7598254-DCC0-F811-AD26-C1B799E2B715}"/>
                </a:ext>
              </a:extLst>
            </p:cNvPr>
            <p:cNvSpPr txBox="1"/>
            <p:nvPr/>
          </p:nvSpPr>
          <p:spPr>
            <a:xfrm>
              <a:off x="9157237" y="4948244"/>
              <a:ext cx="2623419"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1"/>
                  </a:solidFill>
                  <a:effectLst/>
                  <a:uFillTx/>
                  <a:latin typeface="Arial"/>
                  <a:ea typeface="Arial"/>
                  <a:cs typeface="Arial"/>
                  <a:sym typeface="Arial"/>
                </a:rPr>
                <a:t>Thresholds Corrections</a:t>
              </a:r>
            </a:p>
            <a:p>
              <a:pPr marL="0" marR="0" indent="0" algn="l" defTabSz="914400" rtl="0" fontAlgn="auto" latinLnBrk="0" hangingPunct="0">
                <a:lnSpc>
                  <a:spcPct val="100000"/>
                </a:lnSpc>
                <a:spcBef>
                  <a:spcPts val="0"/>
                </a:spcBef>
                <a:spcAft>
                  <a:spcPts val="0"/>
                </a:spcAft>
                <a:buClrTx/>
                <a:buSzTx/>
                <a:buFontTx/>
                <a:buNone/>
                <a:tabLst/>
              </a:pPr>
              <a:r>
                <a:rPr lang="en-CH" dirty="0"/>
                <a:t>Functions that allow us to change the matrix of thresholds</a:t>
              </a:r>
              <a:endParaRPr kumimoji="0" lang="en-CH" sz="1800" i="0" u="none" strike="noStrike" cap="none" spc="0" normalizeH="0" baseline="0" dirty="0">
                <a:ln>
                  <a:noFill/>
                </a:ln>
                <a:solidFill>
                  <a:schemeClr val="accent1"/>
                </a:solidFill>
                <a:effectLst/>
                <a:uFillTx/>
                <a:latin typeface="Arial"/>
                <a:ea typeface="Arial"/>
                <a:cs typeface="Arial"/>
                <a:sym typeface="Arial"/>
              </a:endParaRPr>
            </a:p>
          </p:txBody>
        </p:sp>
        <p:sp>
          <p:nvSpPr>
            <p:cNvPr id="22" name="Rectangle 21">
              <a:extLst>
                <a:ext uri="{FF2B5EF4-FFF2-40B4-BE49-F238E27FC236}">
                  <a16:creationId xmlns:a16="http://schemas.microsoft.com/office/drawing/2014/main" id="{CD163F23-8688-9E84-82ED-1874BCAED8D4}"/>
                </a:ext>
              </a:extLst>
            </p:cNvPr>
            <p:cNvSpPr/>
            <p:nvPr/>
          </p:nvSpPr>
          <p:spPr>
            <a:xfrm>
              <a:off x="6452636" y="1645908"/>
              <a:ext cx="3308219" cy="2823364"/>
            </a:xfrm>
            <a:prstGeom prst="rect">
              <a:avLst/>
            </a:prstGeom>
            <a:noFill/>
            <a:ln w="381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cxnSp>
          <p:nvCxnSpPr>
            <p:cNvPr id="24" name="Straight Connector 23">
              <a:extLst>
                <a:ext uri="{FF2B5EF4-FFF2-40B4-BE49-F238E27FC236}">
                  <a16:creationId xmlns:a16="http://schemas.microsoft.com/office/drawing/2014/main" id="{850D072F-9032-1340-268C-D026EE8D2F9C}"/>
                </a:ext>
              </a:extLst>
            </p:cNvPr>
            <p:cNvCxnSpPr/>
            <p:nvPr/>
          </p:nvCxnSpPr>
          <p:spPr>
            <a:xfrm>
              <a:off x="9157237" y="4469272"/>
              <a:ext cx="603618" cy="478972"/>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grpSp>
      <p:sp>
        <p:nvSpPr>
          <p:cNvPr id="4" name="Slide Number">
            <a:extLst>
              <a:ext uri="{FF2B5EF4-FFF2-40B4-BE49-F238E27FC236}">
                <a16:creationId xmlns:a16="http://schemas.microsoft.com/office/drawing/2014/main" id="{32F2BCAA-F815-5490-8FDA-0FE171B7F0E8}"/>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3</a:t>
            </a:fld>
            <a:endParaRPr/>
          </a:p>
        </p:txBody>
      </p:sp>
    </p:spTree>
    <p:extLst>
      <p:ext uri="{BB962C8B-B14F-4D97-AF65-F5344CB8AC3E}">
        <p14:creationId xmlns:p14="http://schemas.microsoft.com/office/powerpoint/2010/main" val="3174222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7C0A5E-BD7F-79B4-CE2A-7C684E55F595}"/>
              </a:ext>
            </a:extLst>
          </p:cNvPr>
          <p:cNvSpPr>
            <a:spLocks noGrp="1"/>
          </p:cNvSpPr>
          <p:nvPr>
            <p:ph type="title"/>
          </p:nvPr>
        </p:nvSpPr>
        <p:spPr/>
        <p:txBody>
          <a:bodyPr/>
          <a:lstStyle/>
          <a:p>
            <a:r>
              <a:rPr lang="en-CH" dirty="0"/>
              <a:t>Present BLM Thresholds GUI</a:t>
            </a:r>
          </a:p>
        </p:txBody>
      </p:sp>
      <p:pic>
        <p:nvPicPr>
          <p:cNvPr id="4" name="Picture 3">
            <a:extLst>
              <a:ext uri="{FF2B5EF4-FFF2-40B4-BE49-F238E27FC236}">
                <a16:creationId xmlns:a16="http://schemas.microsoft.com/office/drawing/2014/main" id="{C99C7A8B-76B9-9E97-9E18-6901C334EA12}"/>
              </a:ext>
            </a:extLst>
          </p:cNvPr>
          <p:cNvPicPr>
            <a:picLocks noChangeAspect="1"/>
          </p:cNvPicPr>
          <p:nvPr/>
        </p:nvPicPr>
        <p:blipFill>
          <a:blip r:embed="rId2"/>
          <a:stretch>
            <a:fillRect/>
          </a:stretch>
        </p:blipFill>
        <p:spPr>
          <a:xfrm>
            <a:off x="5350621" y="1040791"/>
            <a:ext cx="6736150" cy="3770695"/>
          </a:xfrm>
          <a:prstGeom prst="rect">
            <a:avLst/>
          </a:prstGeom>
        </p:spPr>
      </p:pic>
      <p:pic>
        <p:nvPicPr>
          <p:cNvPr id="5" name="Picture 4">
            <a:extLst>
              <a:ext uri="{FF2B5EF4-FFF2-40B4-BE49-F238E27FC236}">
                <a16:creationId xmlns:a16="http://schemas.microsoft.com/office/drawing/2014/main" id="{4BDA4C56-E4C9-D427-BB7E-2110CD1EAC0E}"/>
              </a:ext>
            </a:extLst>
          </p:cNvPr>
          <p:cNvPicPr>
            <a:picLocks noChangeAspect="1"/>
          </p:cNvPicPr>
          <p:nvPr/>
        </p:nvPicPr>
        <p:blipFill>
          <a:blip r:embed="rId3"/>
          <a:stretch>
            <a:fillRect/>
          </a:stretch>
        </p:blipFill>
        <p:spPr>
          <a:xfrm>
            <a:off x="7901319" y="3978170"/>
            <a:ext cx="4036680" cy="2147859"/>
          </a:xfrm>
          <a:prstGeom prst="rect">
            <a:avLst/>
          </a:prstGeom>
        </p:spPr>
      </p:pic>
      <p:sp>
        <p:nvSpPr>
          <p:cNvPr id="6" name="TextBox 5">
            <a:extLst>
              <a:ext uri="{FF2B5EF4-FFF2-40B4-BE49-F238E27FC236}">
                <a16:creationId xmlns:a16="http://schemas.microsoft.com/office/drawing/2014/main" id="{3B727BCE-7677-652F-D721-5E0715694AAF}"/>
              </a:ext>
            </a:extLst>
          </p:cNvPr>
          <p:cNvSpPr txBox="1"/>
          <p:nvPr/>
        </p:nvSpPr>
        <p:spPr>
          <a:xfrm>
            <a:off x="254001" y="1277178"/>
            <a:ext cx="4793862" cy="1384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This tool allows to edit and visualise the millions of thresholds that we have in the LHC.</a:t>
            </a:r>
          </a:p>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CH" dirty="0"/>
              <a:t>It is an essential tool for the manag</a:t>
            </a:r>
            <a:r>
              <a:rPr lang="en-GB" dirty="0"/>
              <a:t>e</a:t>
            </a:r>
            <a:r>
              <a:rPr lang="en-CH" dirty="0"/>
              <a:t>ment of the BLM thresholds and configuration. </a:t>
            </a:r>
          </a:p>
        </p:txBody>
      </p:sp>
      <p:sp>
        <p:nvSpPr>
          <p:cNvPr id="9" name="TextBox 8">
            <a:extLst>
              <a:ext uri="{FF2B5EF4-FFF2-40B4-BE49-F238E27FC236}">
                <a16:creationId xmlns:a16="http://schemas.microsoft.com/office/drawing/2014/main" id="{7ADEBCC0-92BB-8D00-BF9E-633D771F1A13}"/>
              </a:ext>
            </a:extLst>
          </p:cNvPr>
          <p:cNvSpPr txBox="1"/>
          <p:nvPr/>
        </p:nvSpPr>
        <p:spPr>
          <a:xfrm>
            <a:off x="254001" y="2869592"/>
            <a:ext cx="4793862"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It is in JavaFX</a:t>
            </a:r>
          </a:p>
          <a:p>
            <a:pPr marL="285750" lvl="1" indent="-285750">
              <a:buFont typeface="Arial" panose="020B0604020202020204" pitchFamily="34" charset="0"/>
              <a:buChar char="•"/>
            </a:pPr>
            <a:r>
              <a:rPr kumimoji="0" lang="en-CH" b="0" i="0" u="none" strike="noStrike" cap="none" spc="0" normalizeH="0" baseline="0" dirty="0">
                <a:ln>
                  <a:noFill/>
                </a:ln>
                <a:solidFill>
                  <a:schemeClr val="accent1"/>
                </a:solidFill>
                <a:effectLst/>
                <a:uFillTx/>
                <a:latin typeface="Arial"/>
                <a:ea typeface="Arial"/>
                <a:cs typeface="Arial"/>
                <a:sym typeface="Arial"/>
              </a:rPr>
              <a:t>Critical and a solution needs to be found for LS3</a:t>
            </a:r>
          </a:p>
        </p:txBody>
      </p:sp>
      <p:sp>
        <p:nvSpPr>
          <p:cNvPr id="10" name="TextBox 9">
            <a:extLst>
              <a:ext uri="{FF2B5EF4-FFF2-40B4-BE49-F238E27FC236}">
                <a16:creationId xmlns:a16="http://schemas.microsoft.com/office/drawing/2014/main" id="{355FBB68-78B7-0982-C5EB-7C15E0EEA057}"/>
              </a:ext>
            </a:extLst>
          </p:cNvPr>
          <p:cNvSpPr txBox="1"/>
          <p:nvPr/>
        </p:nvSpPr>
        <p:spPr>
          <a:xfrm>
            <a:off x="254002" y="3978170"/>
            <a:ext cx="4793861"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CH" dirty="0"/>
              <a:t>Connections to the Database done with </a:t>
            </a:r>
            <a:r>
              <a:rPr kumimoji="0" lang="en-CH" sz="1800" b="0" i="0" u="none" strike="noStrike" cap="none" spc="0" normalizeH="0" baseline="0" dirty="0">
                <a:ln>
                  <a:noFill/>
                </a:ln>
                <a:solidFill>
                  <a:schemeClr val="accent1"/>
                </a:solidFill>
                <a:effectLst/>
                <a:uFillTx/>
                <a:latin typeface="Arial"/>
                <a:ea typeface="Arial"/>
                <a:cs typeface="Arial"/>
                <a:sym typeface="Arial"/>
              </a:rPr>
              <a:t>RMI (Remote Method Invocation)</a:t>
            </a:r>
          </a:p>
          <a:p>
            <a:pPr marL="285750" lvl="1" indent="-285750">
              <a:buFont typeface="Arial" panose="020B0604020202020204" pitchFamily="34" charset="0"/>
              <a:buChar char="•"/>
            </a:pPr>
            <a:r>
              <a:rPr kumimoji="0" lang="en-CH" b="0" i="0" u="none" strike="noStrike" cap="none" spc="0" normalizeH="0" baseline="0" dirty="0">
                <a:ln>
                  <a:noFill/>
                </a:ln>
                <a:solidFill>
                  <a:schemeClr val="accent1"/>
                </a:solidFill>
                <a:effectLst/>
                <a:uFillTx/>
                <a:latin typeface="Arial"/>
                <a:ea typeface="Arial"/>
                <a:cs typeface="Arial"/>
                <a:sym typeface="Arial"/>
              </a:rPr>
              <a:t>Deprecated since 2020. This poses security risks.</a:t>
            </a:r>
          </a:p>
        </p:txBody>
      </p:sp>
      <p:sp>
        <p:nvSpPr>
          <p:cNvPr id="2" name="Slide Number">
            <a:extLst>
              <a:ext uri="{FF2B5EF4-FFF2-40B4-BE49-F238E27FC236}">
                <a16:creationId xmlns:a16="http://schemas.microsoft.com/office/drawing/2014/main" id="{633F28E4-B00E-432A-C766-F59DA5A22769}"/>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4</a:t>
            </a:fld>
            <a:endParaRPr/>
          </a:p>
        </p:txBody>
      </p:sp>
      <p:sp>
        <p:nvSpPr>
          <p:cNvPr id="7" name="TextBox 6">
            <a:extLst>
              <a:ext uri="{FF2B5EF4-FFF2-40B4-BE49-F238E27FC236}">
                <a16:creationId xmlns:a16="http://schemas.microsoft.com/office/drawing/2014/main" id="{F2DE4B2C-65B9-2AB9-C2F2-34F2967C71D1}"/>
              </a:ext>
            </a:extLst>
          </p:cNvPr>
          <p:cNvSpPr txBox="1"/>
          <p:nvPr/>
        </p:nvSpPr>
        <p:spPr>
          <a:xfrm>
            <a:off x="254001" y="5363747"/>
            <a:ext cx="52283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Other issues are: missing functionality to ‘document’ , tag or revert changes </a:t>
            </a:r>
            <a:br>
              <a:rPr kumimoji="0" lang="en-CH" sz="1800" b="0" i="0" u="none" strike="noStrike" cap="none" spc="0" normalizeH="0" baseline="0" dirty="0">
                <a:ln>
                  <a:noFill/>
                </a:ln>
                <a:solidFill>
                  <a:schemeClr val="accent1"/>
                </a:solidFill>
                <a:effectLst/>
                <a:uFillTx/>
                <a:latin typeface="Arial"/>
                <a:ea typeface="Arial"/>
                <a:cs typeface="Arial"/>
                <a:sym typeface="Arial"/>
              </a:rPr>
            </a:br>
            <a:r>
              <a:rPr kumimoji="0" lang="en-CH" sz="1800" b="0" i="0" u="none" strike="noStrike" cap="none" spc="0" normalizeH="0" baseline="0" dirty="0">
                <a:ln>
                  <a:noFill/>
                </a:ln>
                <a:solidFill>
                  <a:schemeClr val="accent1"/>
                </a:solidFill>
                <a:effectLst/>
                <a:uFillTx/>
                <a:latin typeface="Arial"/>
                <a:ea typeface="Arial"/>
                <a:cs typeface="Arial"/>
                <a:sym typeface="Arial"/>
              </a:rPr>
              <a:t>                    (will not be covered today)</a:t>
            </a:r>
          </a:p>
        </p:txBody>
      </p:sp>
    </p:spTree>
    <p:extLst>
      <p:ext uri="{BB962C8B-B14F-4D97-AF65-F5344CB8AC3E}">
        <p14:creationId xmlns:p14="http://schemas.microsoft.com/office/powerpoint/2010/main" val="37495214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BBF14D-A53A-149E-E3F0-0E5D4394D437}"/>
              </a:ext>
            </a:extLst>
          </p:cNvPr>
          <p:cNvSpPr>
            <a:spLocks noGrp="1"/>
          </p:cNvSpPr>
          <p:nvPr>
            <p:ph type="title"/>
          </p:nvPr>
        </p:nvSpPr>
        <p:spPr/>
        <p:txBody>
          <a:bodyPr/>
          <a:lstStyle/>
          <a:p>
            <a:r>
              <a:rPr lang="en-CH" dirty="0"/>
              <a:t>Similar problems on the Internal Parameters</a:t>
            </a:r>
          </a:p>
        </p:txBody>
      </p:sp>
      <p:pic>
        <p:nvPicPr>
          <p:cNvPr id="4" name="Picture 3">
            <a:extLst>
              <a:ext uri="{FF2B5EF4-FFF2-40B4-BE49-F238E27FC236}">
                <a16:creationId xmlns:a16="http://schemas.microsoft.com/office/drawing/2014/main" id="{99E0E8D0-4EC1-6AA4-EC42-A980358A854B}"/>
              </a:ext>
            </a:extLst>
          </p:cNvPr>
          <p:cNvPicPr>
            <a:picLocks noChangeAspect="1"/>
          </p:cNvPicPr>
          <p:nvPr/>
        </p:nvPicPr>
        <p:blipFill>
          <a:blip r:embed="rId2"/>
          <a:stretch>
            <a:fillRect/>
          </a:stretch>
        </p:blipFill>
        <p:spPr>
          <a:xfrm>
            <a:off x="477490" y="1236136"/>
            <a:ext cx="6433458" cy="3243760"/>
          </a:xfrm>
          <a:prstGeom prst="rect">
            <a:avLst/>
          </a:prstGeom>
        </p:spPr>
      </p:pic>
      <p:pic>
        <p:nvPicPr>
          <p:cNvPr id="5" name="Picture 4">
            <a:extLst>
              <a:ext uri="{FF2B5EF4-FFF2-40B4-BE49-F238E27FC236}">
                <a16:creationId xmlns:a16="http://schemas.microsoft.com/office/drawing/2014/main" id="{A1069904-FE14-35E9-AC71-ADB9C64343EC}"/>
              </a:ext>
            </a:extLst>
          </p:cNvPr>
          <p:cNvPicPr>
            <a:picLocks noChangeAspect="1"/>
          </p:cNvPicPr>
          <p:nvPr/>
        </p:nvPicPr>
        <p:blipFill>
          <a:blip r:embed="rId3"/>
          <a:stretch>
            <a:fillRect/>
          </a:stretch>
        </p:blipFill>
        <p:spPr>
          <a:xfrm>
            <a:off x="5098143" y="2692400"/>
            <a:ext cx="6460339" cy="3243760"/>
          </a:xfrm>
          <a:prstGeom prst="rect">
            <a:avLst/>
          </a:prstGeom>
        </p:spPr>
      </p:pic>
      <p:sp>
        <p:nvSpPr>
          <p:cNvPr id="6" name="TextBox 5">
            <a:extLst>
              <a:ext uri="{FF2B5EF4-FFF2-40B4-BE49-F238E27FC236}">
                <a16:creationId xmlns:a16="http://schemas.microsoft.com/office/drawing/2014/main" id="{685CBA17-E9D0-7778-C808-DB341EFEE3AF}"/>
              </a:ext>
            </a:extLst>
          </p:cNvPr>
          <p:cNvSpPr txBox="1"/>
          <p:nvPr/>
        </p:nvSpPr>
        <p:spPr>
          <a:xfrm>
            <a:off x="566057" y="4738914"/>
            <a:ext cx="4245429"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Important to test it in order to avoid the piquet to be blocked during an intervention</a:t>
            </a:r>
          </a:p>
        </p:txBody>
      </p:sp>
      <p:sp>
        <p:nvSpPr>
          <p:cNvPr id="7" name="TextBox 6">
            <a:extLst>
              <a:ext uri="{FF2B5EF4-FFF2-40B4-BE49-F238E27FC236}">
                <a16:creationId xmlns:a16="http://schemas.microsoft.com/office/drawing/2014/main" id="{944A3467-384D-381F-A857-371656EC7E3F}"/>
              </a:ext>
            </a:extLst>
          </p:cNvPr>
          <p:cNvSpPr txBox="1"/>
          <p:nvPr/>
        </p:nvSpPr>
        <p:spPr>
          <a:xfrm>
            <a:off x="7136931" y="1186050"/>
            <a:ext cx="41955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1"/>
                </a:solidFill>
                <a:effectLst/>
                <a:uFillTx/>
                <a:latin typeface="Arial"/>
                <a:ea typeface="Arial"/>
                <a:cs typeface="Arial"/>
                <a:sym typeface="Arial"/>
              </a:rPr>
              <a:t>BLM Combiner tables: </a:t>
            </a:r>
            <a:r>
              <a:rPr kumimoji="0" lang="en-CH" sz="1800" b="0" i="0" u="none" strike="noStrike" cap="none" spc="0" normalizeH="0" baseline="0" dirty="0">
                <a:ln>
                  <a:noFill/>
                </a:ln>
                <a:solidFill>
                  <a:schemeClr val="accent1"/>
                </a:solidFill>
                <a:effectLst/>
                <a:uFillTx/>
                <a:latin typeface="Arial"/>
                <a:ea typeface="Arial"/>
                <a:cs typeface="Arial"/>
                <a:sym typeface="Arial"/>
              </a:rPr>
              <a:t>hardware parameters of the BLM system, cards serial number, HV modulation limits, etc.</a:t>
            </a:r>
          </a:p>
        </p:txBody>
      </p:sp>
      <p:sp>
        <p:nvSpPr>
          <p:cNvPr id="2" name="Slide Number">
            <a:extLst>
              <a:ext uri="{FF2B5EF4-FFF2-40B4-BE49-F238E27FC236}">
                <a16:creationId xmlns:a16="http://schemas.microsoft.com/office/drawing/2014/main" id="{29453B9C-16FE-C672-E657-B7E9D282B7FB}"/>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5</a:t>
            </a:fld>
            <a:endParaRPr/>
          </a:p>
        </p:txBody>
      </p:sp>
      <p:sp>
        <p:nvSpPr>
          <p:cNvPr id="8" name="TextBox 7">
            <a:extLst>
              <a:ext uri="{FF2B5EF4-FFF2-40B4-BE49-F238E27FC236}">
                <a16:creationId xmlns:a16="http://schemas.microsoft.com/office/drawing/2014/main" id="{3B82EB6C-D520-4BFC-E571-FA0C6D6824CD}"/>
              </a:ext>
            </a:extLst>
          </p:cNvPr>
          <p:cNvSpPr txBox="1"/>
          <p:nvPr/>
        </p:nvSpPr>
        <p:spPr>
          <a:xfrm>
            <a:off x="7136931" y="2228080"/>
            <a:ext cx="4195568"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1"/>
                </a:solidFill>
                <a:effectLst/>
                <a:uFillTx/>
                <a:latin typeface="Arial"/>
                <a:ea typeface="Arial"/>
                <a:cs typeface="Arial"/>
                <a:sym typeface="Arial"/>
              </a:rPr>
              <a:t>Different GUI with different MCS role</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spTree>
    <p:extLst>
      <p:ext uri="{BB962C8B-B14F-4D97-AF65-F5344CB8AC3E}">
        <p14:creationId xmlns:p14="http://schemas.microsoft.com/office/powerpoint/2010/main" val="26871694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89D2F4-C2C7-2ACA-D3B2-FA74137E75B4}"/>
              </a:ext>
            </a:extLst>
          </p:cNvPr>
          <p:cNvSpPr>
            <a:spLocks noGrp="1"/>
          </p:cNvSpPr>
          <p:nvPr>
            <p:ph type="body" idx="1"/>
          </p:nvPr>
        </p:nvSpPr>
        <p:spPr/>
        <p:txBody>
          <a:bodyPr>
            <a:normAutofit lnSpcReduction="10000"/>
          </a:bodyPr>
          <a:lstStyle/>
          <a:p>
            <a:r>
              <a:rPr lang="en-GB" sz="2400" b="0" dirty="0"/>
              <a:t>REST (Representational State Transfer) is the most common technology to do RPC (Remote procedure calls) in the WEB era. It is using HTTP to invoke server methods by passing the objects in the HTTP request body, usually as JSON strings</a:t>
            </a:r>
          </a:p>
          <a:p>
            <a:r>
              <a:rPr lang="en-GB" sz="2400" b="0" dirty="0"/>
              <a:t>Most of Controls systems have been migrating over the last couple of years to REST</a:t>
            </a:r>
          </a:p>
          <a:p>
            <a:r>
              <a:rPr lang="en-GB" sz="2400" b="0" dirty="0"/>
              <a:t>BLM server and client have been migrated out of RMI and into REST. However, the changes are quite extensive regarding the way the objects are serialised. </a:t>
            </a:r>
            <a:r>
              <a:rPr lang="en-GB" sz="2400" dirty="0"/>
              <a:t>Thorough testing have been carried out to ensure the new version does not have any regressions </a:t>
            </a:r>
            <a:r>
              <a:rPr lang="en-GB" sz="2400" dirty="0">
                <a:sym typeface="Wingdings" pitchFamily="2" charset="2"/>
              </a:rPr>
              <a:t> but not programmatically (human testing)</a:t>
            </a:r>
            <a:endParaRPr lang="en-GB" sz="2400" dirty="0"/>
          </a:p>
          <a:p>
            <a:r>
              <a:rPr lang="en-GB" sz="2400" b="0" dirty="0"/>
              <a:t>Some small issues were discovered with the BI GUI applications when performing end-to-end testing between BI and CSS and were fixed as part of the migration to REST to improve the user experience.</a:t>
            </a:r>
          </a:p>
          <a:p>
            <a:endParaRPr lang="en-CH" dirty="0"/>
          </a:p>
        </p:txBody>
      </p:sp>
      <p:sp>
        <p:nvSpPr>
          <p:cNvPr id="3" name="Title 2">
            <a:extLst>
              <a:ext uri="{FF2B5EF4-FFF2-40B4-BE49-F238E27FC236}">
                <a16:creationId xmlns:a16="http://schemas.microsoft.com/office/drawing/2014/main" id="{C2D35601-5F5D-CD2A-4355-CDF8B126B32F}"/>
              </a:ext>
            </a:extLst>
          </p:cNvPr>
          <p:cNvSpPr>
            <a:spLocks noGrp="1"/>
          </p:cNvSpPr>
          <p:nvPr>
            <p:ph type="title"/>
          </p:nvPr>
        </p:nvSpPr>
        <p:spPr/>
        <p:txBody>
          <a:bodyPr/>
          <a:lstStyle/>
          <a:p>
            <a:r>
              <a:rPr lang="en-CH" dirty="0"/>
              <a:t>Migration from RMI to REST API</a:t>
            </a:r>
          </a:p>
        </p:txBody>
      </p:sp>
      <p:sp>
        <p:nvSpPr>
          <p:cNvPr id="4" name="Slide Number">
            <a:extLst>
              <a:ext uri="{FF2B5EF4-FFF2-40B4-BE49-F238E27FC236}">
                <a16:creationId xmlns:a16="http://schemas.microsoft.com/office/drawing/2014/main" id="{E0365805-46D6-CEB4-FCA3-06529F3F3909}"/>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6</a:t>
            </a:fld>
            <a:endParaRPr/>
          </a:p>
        </p:txBody>
      </p:sp>
    </p:spTree>
    <p:extLst>
      <p:ext uri="{BB962C8B-B14F-4D97-AF65-F5344CB8AC3E}">
        <p14:creationId xmlns:p14="http://schemas.microsoft.com/office/powerpoint/2010/main" val="32540924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CFD2C4-AAE6-73CC-F1EE-B140E543FF08}"/>
              </a:ext>
            </a:extLst>
          </p:cNvPr>
          <p:cNvSpPr>
            <a:spLocks noGrp="1"/>
          </p:cNvSpPr>
          <p:nvPr>
            <p:ph type="body" idx="1"/>
          </p:nvPr>
        </p:nvSpPr>
        <p:spPr>
          <a:xfrm>
            <a:off x="407987" y="1217124"/>
            <a:ext cx="11376025" cy="5007830"/>
          </a:xfrm>
        </p:spPr>
        <p:txBody>
          <a:bodyPr>
            <a:normAutofit fontScale="92500" lnSpcReduction="10000"/>
          </a:bodyPr>
          <a:lstStyle/>
          <a:p>
            <a:r>
              <a:rPr lang="en-CH" dirty="0"/>
              <a:t>Deployment the migration to REST during the Technical Stop – day time</a:t>
            </a:r>
          </a:p>
          <a:p>
            <a:r>
              <a:rPr lang="en-CH" b="0" dirty="0"/>
              <a:t>How can we guarantee that the upgrade can be safe and smooth?</a:t>
            </a:r>
          </a:p>
          <a:p>
            <a:pPr marL="457200" indent="-457200">
              <a:buFont typeface="+mj-lt"/>
              <a:buAutoNum type="arabicPeriod"/>
            </a:pPr>
            <a:r>
              <a:rPr lang="en-CH" b="0" dirty="0"/>
              <a:t>Make a copy of the BLM tables (Thresholds and Combiner) before changes are deployed</a:t>
            </a:r>
          </a:p>
          <a:p>
            <a:pPr marL="457200" indent="-457200">
              <a:buFont typeface="+mj-lt"/>
              <a:buAutoNum type="arabicPeriod"/>
            </a:pPr>
            <a:r>
              <a:rPr lang="en-CH" b="0" dirty="0"/>
              <a:t>CSS should ensure that a roll-back of settings is possible in case of issues.</a:t>
            </a:r>
          </a:p>
          <a:p>
            <a:pPr marL="457200" indent="-457200">
              <a:buFont typeface="+mj-lt"/>
              <a:buAutoNum type="arabicPeriod"/>
            </a:pPr>
            <a:r>
              <a:rPr lang="en-CH" b="0" dirty="0"/>
              <a:t>Change Thresholds of at least 1 family and assign this thresholds to a new monitor.</a:t>
            </a:r>
          </a:p>
          <a:p>
            <a:pPr marL="835199" lvl="1" indent="-457200">
              <a:buFont typeface="+mj-lt"/>
              <a:buAutoNum type="arabicPeriod"/>
            </a:pPr>
            <a:r>
              <a:rPr lang="en-CH" b="0" dirty="0"/>
              <a:t>Go to the full chain of Commit to Final </a:t>
            </a:r>
            <a:r>
              <a:rPr lang="en-CH" b="0" dirty="0">
                <a:sym typeface="Wingdings" pitchFamily="2" charset="2"/>
              </a:rPr>
              <a:t> R</a:t>
            </a:r>
            <a:r>
              <a:rPr lang="en-GB" b="0" dirty="0">
                <a:sym typeface="Wingdings" pitchFamily="2" charset="2"/>
              </a:rPr>
              <a:t>e</a:t>
            </a:r>
            <a:r>
              <a:rPr lang="en-CH" b="0" dirty="0">
                <a:sym typeface="Wingdings" pitchFamily="2" charset="2"/>
              </a:rPr>
              <a:t>fresh Master  Generate LSA settings  Drive to Hardware.</a:t>
            </a:r>
          </a:p>
          <a:p>
            <a:pPr marL="835199" lvl="1" indent="-457200">
              <a:buFont typeface="+mj-lt"/>
              <a:buAutoNum type="arabicPeriod"/>
            </a:pPr>
            <a:r>
              <a:rPr lang="en-CH" b="0" dirty="0">
                <a:sym typeface="Wingdings" pitchFamily="2" charset="2"/>
              </a:rPr>
              <a:t>Existing BLM crontask will verify if the change is implemented in LSA.</a:t>
            </a:r>
          </a:p>
          <a:p>
            <a:pPr marL="835199" lvl="1" indent="-457200">
              <a:buFont typeface="+mj-lt"/>
              <a:buAutoNum type="arabicPeriod"/>
            </a:pPr>
            <a:r>
              <a:rPr lang="en-CH" b="0" dirty="0">
                <a:sym typeface="Wingdings" pitchFamily="2" charset="2"/>
              </a:rPr>
              <a:t>Existing BLM sanity checks will verify that the electronics have the </a:t>
            </a:r>
            <a:r>
              <a:rPr lang="en-CH" b="0">
                <a:sym typeface="Wingdings" pitchFamily="2" charset="2"/>
              </a:rPr>
              <a:t>same thresholds </a:t>
            </a:r>
            <a:r>
              <a:rPr lang="en-CH" b="0" dirty="0">
                <a:sym typeface="Wingdings" pitchFamily="2" charset="2"/>
              </a:rPr>
              <a:t>as in LSA settings.</a:t>
            </a:r>
          </a:p>
          <a:p>
            <a:pPr marL="457200" indent="-457200">
              <a:buFont typeface="+mj-lt"/>
              <a:buAutoNum type="arabicPeriod"/>
            </a:pPr>
            <a:r>
              <a:rPr lang="en-CH" b="0" dirty="0">
                <a:sym typeface="Wingdings" pitchFamily="2" charset="2"/>
              </a:rPr>
              <a:t>Update 1 serial number and 1 flag: BLM connected, BIS connected, Masked, Resistor and Capacitor</a:t>
            </a:r>
          </a:p>
          <a:p>
            <a:pPr marL="835199" lvl="1" indent="-457200">
              <a:buFont typeface="+mj-lt"/>
              <a:buAutoNum type="arabicPeriod"/>
            </a:pPr>
            <a:r>
              <a:rPr lang="en-CH" b="0" dirty="0">
                <a:sym typeface="Wingdings" pitchFamily="2" charset="2"/>
              </a:rPr>
              <a:t>Test full chain similarly </a:t>
            </a:r>
            <a:endParaRPr lang="en-CH" b="0" dirty="0"/>
          </a:p>
        </p:txBody>
      </p:sp>
      <p:sp>
        <p:nvSpPr>
          <p:cNvPr id="3" name="Title 2">
            <a:extLst>
              <a:ext uri="{FF2B5EF4-FFF2-40B4-BE49-F238E27FC236}">
                <a16:creationId xmlns:a16="http://schemas.microsoft.com/office/drawing/2014/main" id="{76C59356-7F98-8B96-52BA-D1999D6AD3C2}"/>
              </a:ext>
            </a:extLst>
          </p:cNvPr>
          <p:cNvSpPr>
            <a:spLocks noGrp="1"/>
          </p:cNvSpPr>
          <p:nvPr>
            <p:ph type="title"/>
          </p:nvPr>
        </p:nvSpPr>
        <p:spPr>
          <a:xfrm>
            <a:off x="407987" y="254000"/>
            <a:ext cx="11376026" cy="1065744"/>
          </a:xfrm>
        </p:spPr>
        <p:txBody>
          <a:bodyPr/>
          <a:lstStyle/>
          <a:p>
            <a:r>
              <a:rPr lang="en-CH" dirty="0"/>
              <a:t>Proposal</a:t>
            </a:r>
          </a:p>
        </p:txBody>
      </p:sp>
      <p:sp>
        <p:nvSpPr>
          <p:cNvPr id="4" name="Slide Number">
            <a:extLst>
              <a:ext uri="{FF2B5EF4-FFF2-40B4-BE49-F238E27FC236}">
                <a16:creationId xmlns:a16="http://schemas.microsoft.com/office/drawing/2014/main" id="{4D370D18-C0E3-0E54-3275-EA86B232C85E}"/>
              </a:ext>
            </a:extLst>
          </p:cNvP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rPr/>
              <a:t>7</a:t>
            </a:fld>
            <a:endParaRPr/>
          </a:p>
        </p:txBody>
      </p:sp>
    </p:spTree>
    <p:extLst>
      <p:ext uri="{BB962C8B-B14F-4D97-AF65-F5344CB8AC3E}">
        <p14:creationId xmlns:p14="http://schemas.microsoft.com/office/powerpoint/2010/main" val="4946664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9311</TotalTime>
  <Words>603</Words>
  <Application>Microsoft Macintosh PowerPoint</Application>
  <PresentationFormat>Widescreen</PresentationFormat>
  <Paragraphs>54</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Office Theme</vt:lpstr>
      <vt:lpstr>API change for the BLM thresholds GUI </vt:lpstr>
      <vt:lpstr>BLM Thresholds</vt:lpstr>
      <vt:lpstr>Present BLM Thresholds GUI</vt:lpstr>
      <vt:lpstr>Present BLM Thresholds GUI</vt:lpstr>
      <vt:lpstr>Similar problems on the Internal Parameters</vt:lpstr>
      <vt:lpstr>Migration from RMI to REST API</vt:lpstr>
      <vt:lpstr>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Belen Maria Salvachua Ferrando</cp:lastModifiedBy>
  <cp:revision>88</cp:revision>
  <dcterms:modified xsi:type="dcterms:W3CDTF">2025-10-16T17:09:20Z</dcterms:modified>
</cp:coreProperties>
</file>