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comments/modernComment_1DB_C39FB1C6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4" r:id="rId2"/>
    <p:sldId id="457" r:id="rId3"/>
    <p:sldId id="464" r:id="rId4"/>
    <p:sldId id="459" r:id="rId5"/>
    <p:sldId id="463" r:id="rId6"/>
    <p:sldId id="462" r:id="rId7"/>
    <p:sldId id="458" r:id="rId8"/>
    <p:sldId id="460" r:id="rId9"/>
    <p:sldId id="461" r:id="rId10"/>
    <p:sldId id="477" r:id="rId11"/>
    <p:sldId id="456" r:id="rId12"/>
    <p:sldId id="472" r:id="rId13"/>
    <p:sldId id="475" r:id="rId14"/>
    <p:sldId id="476" r:id="rId15"/>
    <p:sldId id="478" r:id="rId1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4651D62-BA4B-CC77-B09A-A0ECE60BE6EF}" name="Giuseppe Lerner" initials="GL" userId="S::giuseppe.lerner@cern.ch::82753e08-c3c4-47bb-b664-d190817ae741" providerId="AD"/>
  <p188:author id="{12D0EADE-7B49-4EF9-F9EF-325437987EE2}" name="Jerzy Mikolaj Manczak" initials="JM" userId="S::jerzy.mikolaj.manczak@cern.ch::0ee4e89a-dff4-4486-83e7-ec5a3f180c4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00F8"/>
    <a:srgbClr val="F640F6"/>
    <a:srgbClr val="FF0000"/>
    <a:srgbClr val="8A4311"/>
    <a:srgbClr val="89BA0E"/>
    <a:srgbClr val="000000"/>
    <a:srgbClr val="FF7A04"/>
    <a:srgbClr val="0B8E8E"/>
    <a:srgbClr val="F90000"/>
    <a:srgbClr val="1D76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8" autoAdjust="0"/>
    <p:restoredTop sz="85434" autoAdjust="0"/>
  </p:normalViewPr>
  <p:slideViewPr>
    <p:cSldViewPr snapToObjects="1" showGuides="1">
      <p:cViewPr varScale="1">
        <p:scale>
          <a:sx n="85" d="100"/>
          <a:sy n="85" d="100"/>
        </p:scale>
        <p:origin x="608" y="4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modernComment_1DB_C39FB1C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D182B5E-9E63-43DB-8C80-9B58C8697F3F}" authorId="{94651D62-BA4B-CC77-B09A-A0ECE60BE6EF}" created="2025-05-13T06:10:39.769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282022854" sldId="475"/>
      <ac:picMk id="11" creationId="{A96E61EB-B3C0-8DAB-26FB-EA5DD3532B9C}"/>
    </ac:deMkLst>
    <p188:txBody>
      <a:bodyPr/>
      <a:lstStyle/>
      <a:p>
        <a:r>
          <a:rPr lang="en-GB"/>
          <a:t>Point out the fact that the larger shielding piece on the left side, attached to the magnet coils, is not really necessary but was just there in the geometry - eventually it must be removed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30/10/2025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33.993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0 635 24496,'9049'-634'0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4.93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75 24575,'0'-1'0,"0"-1"0,0-2 0,0-2 0,0-1 0,0-1 0,0 1 0,1 2 0,0 0 0,0 0 0,1 1 0,0 1 0,0-1 0,1 0 0,-1 0 0,-1-1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6.969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1 24499,'1233'0'0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0.832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61 24575,'0'-1'0,"0"-1"0,0-1 0,0-1 0,0-1 0,1 1 0,0-1 0,0 1 0,1-1 0,0 1 0,-1-1 0,0-1 0,1 2 0,-1 0 0,1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3.23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0 24575,'52'8'0,"-42"-5"0,-1-1 0,1-1 0,17 1 0,199 3 0,-204-4 0,16 0 0,-1-1 0,45-6 0,-48 3 0,0 2 0,57 4 0,-20 4 0,75 2 0,38-20 0,-14 17-1365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5.084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13 86 24575,'-1'-1'0,"0"1"0,1-1 0,-1 0 0,0 1 0,0-1 0,0 0 0,1 0 0,-1 1 0,0-1 0,1 0 0,-1 0 0,1 0 0,-1 0 0,1 0 0,-1 0 0,1 0 0,0 0 0,-1 0 0,1 0 0,0 0 0,0 0 0,0 0 0,0 0 0,0 0 0,0 0 0,0 0 0,0 0 0,1-2 0,2-33 0,0 15-1365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6.97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12 24575,'151'-11'0,"108"26"0,-111-5 0,-81-6 0,74-5 0,-47-1 0,183-3 0,-133 10-1365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7.91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64 24575,'0'-1'0,"0"-1"0,1 0 0,0-1 0,0-1 0,0 0 0,0-1 0,-1 0 0,1 0 0,0 0 0,0 1 0,0 0 0,0-1 0,-1 1 0,1-1 0,-1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9.835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0 24477,'634'5'0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11.895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24575,'1'1'0,"0"-1"0,0 0 0,0 0 0,0 1 0,0-1 0,-1 1 0,1-1 0,0 1 0,0-1 0,-1 1 0,1-1 0,0 1 0,-1 0 0,1-1 0,0 1 0,-1 0 0,1 0 0,-1-1 0,1 1 0,-1 0 0,0 0 0,1 0 0,-1 0 0,0-1 0,1 1 0,-1 0 0,0 0 0,0 0 0,0 0 0,0 0 0,0 0 0,0 1 0,0 38 0,-1-29 0,-1 18-1365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13.16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85 510 24575,'-1'-7'0,"0"0"0,0 0 0,-1 0 0,0 0 0,0 0 0,-1 0 0,-6-12 0,5 11 0,0 0 0,1 0 0,0-1 0,0 1 0,-1-10 0,-10-51 0,9 50 0,1 0 0,1 0 0,-1-23 0,-2-29-1,3 57-169,2-1-1,-1 1 1,2 0-1,0-1 1,1 1-1,0 0 1,4-20-1,-2 25-6655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39.20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1 195 24575,'-1'-62'0,"3"-67"0,-2 125-1365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14.178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24575,'239'15'0,"8"-1"0,-53-15-1365,-183 1-5461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15.271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24575,'21'275'0,"-13"-209"0,7 7 0,-12-62 0,0 1 0,0-1 0,-1 1 0,0 0 0,-1-1 0,0 1 0,-1 0 0,-1 0 0,-2 18 0,-6-10-1365,4-14-5461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16.652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817 43 24575,'-36'-10'0,"-1"1"0,0 1 0,-68-4 0,-115 9 0,135 3 0,64 2 0,1 0 0,-38 9 0,37-7 0,1 0 0,-41 2 0,-22-6-1365,70-1-5461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39.488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1 291 24575,'1'-20'0,"1"-1"0,6-28 0,1-8 0,-8 43 0,-1 1 0,-1-1 0,0 1 0,0-1 0,-6-16 0,3 8 0,7-2-1365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57.43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32 24544,'645'-32'0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9:00.805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13 1 24575,'-10'243'0,"8"-216"-36,2-18-230,-1 0 1,1 0-1,0 0 0,4 17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9:03.551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694 21 24450,'-694'-21'0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33.993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0 635 24496,'9049'-634'0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39.20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1 195 24575,'-1'-62'0,"3"-67"0,-2 125-1365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41.22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23977,'704'0'0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41.22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23977,'704'0'0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42.58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59 24575,'0'-1'0,"1"-1"0,0-1 0,0-2 0,0 1 0,1-2 0,-1 1 0,1-1 0,-1 1 0,-1-1 0,1 1 0,-1 0 0,0-1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45.539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1 24470,'1253'0'0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47.536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86 24575,'0'-1'0,"0"-1"0,0-3 0,0 0 0,0-1 0,0-1 0,0 0 0,0 0 0,1 1 0,0 1 0,0 0 0,0 1 0,-1-1 0,2 0 0,-1 0 0,0 0 0,0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0.48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1 24575,'439'11'0,"-301"9"0,167-20 0,-254-1 0,38-4 0,-45 1-13,82 3-1,-62 2-1324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1.606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96 24575,'0'-96'-1365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3.69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24470,'1259'27'0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4.93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75 24575,'0'-1'0,"0"-1"0,0-2 0,0-2 0,0-1 0,0-1 0,0 1 0,1 2 0,0 0 0,0 0 0,1 1 0,0 1 0,0-1 0,1 0 0,-1 0 0,-1-1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6.969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1 24499,'1233'0'0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0.832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61 24575,'0'-1'0,"0"-1"0,0-1 0,0-1 0,0-1 0,1 1 0,0-1 0,0 1 0,1-1 0,0 1 0,-1-1 0,0-1 0,1 2 0,-1 0 0,1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3.23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0 24575,'52'8'0,"-42"-5"0,-1-1 0,1-1 0,17 1 0,199 3 0,-204-4 0,16 0 0,-1-1 0,45-6 0,-48 3 0,0 2 0,57 4 0,-20 4 0,75 2 0,38-20 0,-14 17-1365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42.58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59 24575,'0'-1'0,"1"-1"0,0-1 0,0-2 0,0 1 0,1-2 0,-1 1 0,1-1 0,-1 1 0,-1-1 0,1 1 0,-1 0 0,0-1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5.084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13 86 24575,'-1'-1'0,"0"1"0,1-1 0,-1 0 0,0 1 0,0-1 0,0 0 0,1 0 0,-1 1 0,0-1 0,1 0 0,-1 0 0,1 0 0,-1 0 0,1 0 0,-1 0 0,1 0 0,0 0 0,-1 0 0,1 0 0,0 0 0,0 0 0,0 0 0,0 0 0,0 0 0,0 0 0,0 0 0,0 0 0,1-2 0,2-33 0,0 15-1365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6.97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12 24575,'151'-11'0,"108"26"0,-111-5 0,-81-6 0,74-5 0,-47-1 0,183-3 0,-133 10-1365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7.91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64 24575,'0'-1'0,"0"-1"0,1 0 0,0-1 0,0-1 0,0 0 0,0-1 0,-1 0 0,1 0 0,0 0 0,0 1 0,0 0 0,0-1 0,-1 1 0,1-1 0,-1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09.835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0 24477,'634'5'0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7:11.895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24575,'1'1'0,"0"-1"0,0 0 0,0 0 0,0 1 0,0-1 0,-1 1 0,1-1 0,0 1 0,0-1 0,-1 1 0,1-1 0,0 1 0,-1 0 0,1-1 0,0 1 0,-1 0 0,1 0 0,-1-1 0,1 1 0,-1 0 0,0 0 0,1 0 0,-1 0 0,0-1 0,1 1 0,-1 0 0,0 0 0,0 0 0,0 0 0,0 0 0,0 0 0,0 1 0,0 38 0,-1-29 0,-1 18-1365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13.167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85 510 24575,'-1'-7'0,"0"0"0,0 0 0,-1 0 0,0 0 0,0 0 0,-1 0 0,-6-12 0,5 11 0,0 0 0,1 0 0,0-1 0,0 1 0,-1-10 0,-10-51 0,9 50 0,1 0 0,1 0 0,-1-23 0,-2-29-1,3 57-169,2-1-1,-1 1 1,2 0-1,0-1 1,1 1-1,0 0 1,4-20-1,-2 25-6655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14.178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24575,'239'15'0,"8"-1"0,-53-15-1365,-183 1-5461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15.271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24575,'21'275'0,"-13"-209"0,7 7 0,-12-62 0,0 1 0,0-1 0,-1 1 0,0 0 0,-1-1 0,0 1 0,-1 0 0,-1 0 0,-2 18 0,-6-10-1365,4-14-5461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16.652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817 43 24575,'-36'-10'0,"-1"1"0,0 1 0,-68-4 0,-115 9 0,135 3 0,64 2 0,1 0 0,-38 9 0,37-7 0,1 0 0,-41 2 0,-22-6-1365,70-1-5461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39.488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1 291 24575,'1'-20'0,"1"-1"0,6-28 0,1-8 0,-8 43 0,-1 1 0,-1-1 0,0 1 0,0-1 0,-6-16 0,3 8 0,7-2-1365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45.539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1 24470,'1253'0'0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8:57.43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32 24544,'645'-32'0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9:00.805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13 1 24575,'-10'243'0,"8"-216"-36,2-18-230,-1 0 1,1 0-1,0 0 0,4 17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9:03.551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694 21 24450,'-694'-21'0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47.536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1 86 24575,'0'-1'0,"0"-1"0,0-3 0,0 0 0,0-1 0,0-1 0,0 0 0,0 0 0,1 1 0,0 1 0,0 0 0,0 1 0,-1-1 0,2 0 0,-1 0 0,0 0 0,0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0.48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1 24575,'439'11'0,"-301"9"0,167-20 0,-254-1 0,38-4 0,-45 1-13,82 3-1,-62 2-1324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1.606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96 24575,'0'-96'-1365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3T09:16:53.690"/>
    </inkml:context>
    <inkml:brush xml:id="br0">
      <inkml:brushProperty name="width" value="0.035" units="cm"/>
      <inkml:brushProperty name="height" value="0.035" units="cm"/>
      <inkml:brushProperty name="color" value="#FF00FF"/>
    </inkml:brush>
  </inkml:definitions>
  <inkml:trace contextRef="#ctx0" brushRef="#br0">0 0 24470,'1259'27'0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30/10/2025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47D8B3F4-051A-8986-927B-36450E60FC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	 	27/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B9BC9C4B-0E0B-57B1-9555-D74239D690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Manet WG </a:t>
            </a:r>
            <a:r>
              <a:rPr lang="pl-PL" dirty="0" err="1"/>
              <a:t>meeting</a:t>
            </a:r>
            <a:r>
              <a:rPr lang="pl-PL" dirty="0"/>
              <a:t>	 	30/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21A5A596-3E76-7EE5-0E93-A7BF1036E0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Manet WG </a:t>
            </a:r>
            <a:r>
              <a:rPr lang="pl-PL" dirty="0" err="1"/>
              <a:t>meeting</a:t>
            </a:r>
            <a:r>
              <a:rPr lang="pl-PL" dirty="0"/>
              <a:t>	 	30/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4A4DDC44-6D7F-5886-68E9-125FCBDABB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Manet WG </a:t>
            </a:r>
            <a:r>
              <a:rPr lang="pl-PL" dirty="0" err="1"/>
              <a:t>meeting</a:t>
            </a:r>
            <a:r>
              <a:rPr lang="pl-PL" dirty="0"/>
              <a:t>	 	30/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898702"/>
            <a:ext cx="9144000" cy="265336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110800" y="3600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microsoft.com/office/2018/10/relationships/comments" Target="../comments/modernComment_1DB_C39FB1C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customXml" Target="../ink/ink6.xml"/><Relationship Id="rId18" Type="http://schemas.openxmlformats.org/officeDocument/2006/relationships/image" Target="../media/image19.png"/><Relationship Id="rId26" Type="http://schemas.openxmlformats.org/officeDocument/2006/relationships/image" Target="../media/image23.png"/><Relationship Id="rId39" Type="http://schemas.openxmlformats.org/officeDocument/2006/relationships/customXml" Target="../ink/ink20.xml"/><Relationship Id="rId21" Type="http://schemas.openxmlformats.org/officeDocument/2006/relationships/customXml" Target="../ink/ink10.xml"/><Relationship Id="rId34" Type="http://schemas.openxmlformats.org/officeDocument/2006/relationships/image" Target="../media/image26.png"/><Relationship Id="rId42" Type="http://schemas.openxmlformats.org/officeDocument/2006/relationships/image" Target="../media/image30.png"/><Relationship Id="rId47" Type="http://schemas.openxmlformats.org/officeDocument/2006/relationships/customXml" Target="../ink/ink24.xml"/><Relationship Id="rId50" Type="http://schemas.openxmlformats.org/officeDocument/2006/relationships/image" Target="../media/image34.png"/><Relationship Id="rId7" Type="http://schemas.openxmlformats.org/officeDocument/2006/relationships/customXml" Target="../ink/ink3.xml"/><Relationship Id="rId2" Type="http://schemas.openxmlformats.org/officeDocument/2006/relationships/image" Target="../media/image13.png"/><Relationship Id="rId16" Type="http://schemas.openxmlformats.org/officeDocument/2006/relationships/image" Target="../media/image18.png"/><Relationship Id="rId29" Type="http://schemas.openxmlformats.org/officeDocument/2006/relationships/customXml" Target="../ink/ink14.xml"/><Relationship Id="rId11" Type="http://schemas.openxmlformats.org/officeDocument/2006/relationships/customXml" Target="../ink/ink5.xml"/><Relationship Id="rId24" Type="http://schemas.openxmlformats.org/officeDocument/2006/relationships/image" Target="../media/image22.png"/><Relationship Id="rId32" Type="http://schemas.openxmlformats.org/officeDocument/2006/relationships/customXml" Target="../ink/ink16.xml"/><Relationship Id="rId37" Type="http://schemas.openxmlformats.org/officeDocument/2006/relationships/customXml" Target="../ink/ink19.xml"/><Relationship Id="rId40" Type="http://schemas.openxmlformats.org/officeDocument/2006/relationships/image" Target="../media/image29.png"/><Relationship Id="rId45" Type="http://schemas.openxmlformats.org/officeDocument/2006/relationships/customXml" Target="../ink/ink23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24.png"/><Relationship Id="rId36" Type="http://schemas.openxmlformats.org/officeDocument/2006/relationships/image" Target="../media/image27.png"/><Relationship Id="rId49" Type="http://schemas.openxmlformats.org/officeDocument/2006/relationships/customXml" Target="../ink/ink25.xml"/><Relationship Id="rId10" Type="http://schemas.openxmlformats.org/officeDocument/2006/relationships/image" Target="../media/image15.png"/><Relationship Id="rId19" Type="http://schemas.openxmlformats.org/officeDocument/2006/relationships/customXml" Target="../ink/ink9.xml"/><Relationship Id="rId31" Type="http://schemas.openxmlformats.org/officeDocument/2006/relationships/image" Target="../media/image25.png"/><Relationship Id="rId44" Type="http://schemas.openxmlformats.org/officeDocument/2006/relationships/image" Target="../media/image31.png"/><Relationship Id="rId52" Type="http://schemas.openxmlformats.org/officeDocument/2006/relationships/image" Target="../media/image35.png"/><Relationship Id="rId4" Type="http://schemas.openxmlformats.org/officeDocument/2006/relationships/image" Target="../media/image120.png"/><Relationship Id="rId9" Type="http://schemas.openxmlformats.org/officeDocument/2006/relationships/customXml" Target="../ink/ink4.xml"/><Relationship Id="rId14" Type="http://schemas.openxmlformats.org/officeDocument/2006/relationships/image" Target="../media/image17.png"/><Relationship Id="rId22" Type="http://schemas.openxmlformats.org/officeDocument/2006/relationships/image" Target="../media/image21.png"/><Relationship Id="rId27" Type="http://schemas.openxmlformats.org/officeDocument/2006/relationships/customXml" Target="../ink/ink13.xml"/><Relationship Id="rId30" Type="http://schemas.openxmlformats.org/officeDocument/2006/relationships/customXml" Target="../ink/ink15.xml"/><Relationship Id="rId35" Type="http://schemas.openxmlformats.org/officeDocument/2006/relationships/customXml" Target="../ink/ink18.xml"/><Relationship Id="rId43" Type="http://schemas.openxmlformats.org/officeDocument/2006/relationships/customXml" Target="../ink/ink22.xml"/><Relationship Id="rId48" Type="http://schemas.openxmlformats.org/officeDocument/2006/relationships/image" Target="../media/image33.png"/><Relationship Id="rId8" Type="http://schemas.openxmlformats.org/officeDocument/2006/relationships/image" Target="../media/image14.png"/><Relationship Id="rId51" Type="http://schemas.openxmlformats.org/officeDocument/2006/relationships/customXml" Target="../ink/ink26.xml"/><Relationship Id="rId3" Type="http://schemas.openxmlformats.org/officeDocument/2006/relationships/customXml" Target="../ink/ink1.xml"/><Relationship Id="rId12" Type="http://schemas.openxmlformats.org/officeDocument/2006/relationships/image" Target="../media/image16.png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customXml" Target="../ink/ink17.xml"/><Relationship Id="rId38" Type="http://schemas.openxmlformats.org/officeDocument/2006/relationships/image" Target="../media/image28.png"/><Relationship Id="rId46" Type="http://schemas.openxmlformats.org/officeDocument/2006/relationships/image" Target="../media/image32.png"/><Relationship Id="rId20" Type="http://schemas.openxmlformats.org/officeDocument/2006/relationships/image" Target="../media/image20.png"/><Relationship Id="rId41" Type="http://schemas.openxmlformats.org/officeDocument/2006/relationships/customXml" Target="../ink/ink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customXml" Target="../ink/ink32.xml"/><Relationship Id="rId18" Type="http://schemas.openxmlformats.org/officeDocument/2006/relationships/image" Target="../media/image19.png"/><Relationship Id="rId26" Type="http://schemas.openxmlformats.org/officeDocument/2006/relationships/image" Target="../media/image23.png"/><Relationship Id="rId39" Type="http://schemas.openxmlformats.org/officeDocument/2006/relationships/customXml" Target="../ink/ink46.xml"/><Relationship Id="rId21" Type="http://schemas.openxmlformats.org/officeDocument/2006/relationships/customXml" Target="../ink/ink36.xml"/><Relationship Id="rId34" Type="http://schemas.openxmlformats.org/officeDocument/2006/relationships/image" Target="../media/image42.png"/><Relationship Id="rId42" Type="http://schemas.openxmlformats.org/officeDocument/2006/relationships/image" Target="../media/image30.png"/><Relationship Id="rId47" Type="http://schemas.openxmlformats.org/officeDocument/2006/relationships/customXml" Target="../ink/ink50.xml"/><Relationship Id="rId50" Type="http://schemas.openxmlformats.org/officeDocument/2006/relationships/image" Target="../media/image34.png"/><Relationship Id="rId7" Type="http://schemas.openxmlformats.org/officeDocument/2006/relationships/customXml" Target="../ink/ink29.xml"/><Relationship Id="rId2" Type="http://schemas.openxmlformats.org/officeDocument/2006/relationships/image" Target="../media/image36.png"/><Relationship Id="rId16" Type="http://schemas.openxmlformats.org/officeDocument/2006/relationships/image" Target="../media/image39.png"/><Relationship Id="rId29" Type="http://schemas.openxmlformats.org/officeDocument/2006/relationships/customXml" Target="../ink/ink40.xml"/><Relationship Id="rId11" Type="http://schemas.openxmlformats.org/officeDocument/2006/relationships/customXml" Target="../ink/ink31.xml"/><Relationship Id="rId24" Type="http://schemas.openxmlformats.org/officeDocument/2006/relationships/image" Target="../media/image22.png"/><Relationship Id="rId32" Type="http://schemas.openxmlformats.org/officeDocument/2006/relationships/customXml" Target="../ink/ink42.xml"/><Relationship Id="rId37" Type="http://schemas.openxmlformats.org/officeDocument/2006/relationships/customXml" Target="../ink/ink45.xml"/><Relationship Id="rId40" Type="http://schemas.openxmlformats.org/officeDocument/2006/relationships/image" Target="../media/image45.png"/><Relationship Id="rId45" Type="http://schemas.openxmlformats.org/officeDocument/2006/relationships/customXml" Target="../ink/ink49.xml"/><Relationship Id="rId5" Type="http://schemas.openxmlformats.org/officeDocument/2006/relationships/customXml" Target="../ink/ink28.xml"/><Relationship Id="rId15" Type="http://schemas.openxmlformats.org/officeDocument/2006/relationships/customXml" Target="../ink/ink33.xml"/><Relationship Id="rId23" Type="http://schemas.openxmlformats.org/officeDocument/2006/relationships/customXml" Target="../ink/ink37.xml"/><Relationship Id="rId28" Type="http://schemas.openxmlformats.org/officeDocument/2006/relationships/image" Target="../media/image41.png"/><Relationship Id="rId36" Type="http://schemas.openxmlformats.org/officeDocument/2006/relationships/image" Target="../media/image43.png"/><Relationship Id="rId49" Type="http://schemas.openxmlformats.org/officeDocument/2006/relationships/customXml" Target="../ink/ink51.xml"/><Relationship Id="rId10" Type="http://schemas.openxmlformats.org/officeDocument/2006/relationships/image" Target="../media/image15.png"/><Relationship Id="rId19" Type="http://schemas.openxmlformats.org/officeDocument/2006/relationships/customXml" Target="../ink/ink35.xml"/><Relationship Id="rId31" Type="http://schemas.openxmlformats.org/officeDocument/2006/relationships/image" Target="../media/image25.png"/><Relationship Id="rId44" Type="http://schemas.openxmlformats.org/officeDocument/2006/relationships/image" Target="../media/image46.png"/><Relationship Id="rId52" Type="http://schemas.openxmlformats.org/officeDocument/2006/relationships/image" Target="../media/image35.png"/><Relationship Id="rId4" Type="http://schemas.openxmlformats.org/officeDocument/2006/relationships/image" Target="../media/image37.png"/><Relationship Id="rId9" Type="http://schemas.openxmlformats.org/officeDocument/2006/relationships/customXml" Target="../ink/ink30.xml"/><Relationship Id="rId14" Type="http://schemas.openxmlformats.org/officeDocument/2006/relationships/image" Target="../media/image17.png"/><Relationship Id="rId22" Type="http://schemas.openxmlformats.org/officeDocument/2006/relationships/image" Target="../media/image21.png"/><Relationship Id="rId27" Type="http://schemas.openxmlformats.org/officeDocument/2006/relationships/customXml" Target="../ink/ink39.xml"/><Relationship Id="rId30" Type="http://schemas.openxmlformats.org/officeDocument/2006/relationships/customXml" Target="../ink/ink41.xml"/><Relationship Id="rId35" Type="http://schemas.openxmlformats.org/officeDocument/2006/relationships/customXml" Target="../ink/ink44.xml"/><Relationship Id="rId43" Type="http://schemas.openxmlformats.org/officeDocument/2006/relationships/customXml" Target="../ink/ink48.xml"/><Relationship Id="rId48" Type="http://schemas.openxmlformats.org/officeDocument/2006/relationships/image" Target="../media/image33.png"/><Relationship Id="rId8" Type="http://schemas.openxmlformats.org/officeDocument/2006/relationships/image" Target="../media/image14.png"/><Relationship Id="rId51" Type="http://schemas.openxmlformats.org/officeDocument/2006/relationships/customXml" Target="../ink/ink52.xml"/><Relationship Id="rId3" Type="http://schemas.openxmlformats.org/officeDocument/2006/relationships/customXml" Target="../ink/ink27.xml"/><Relationship Id="rId12" Type="http://schemas.openxmlformats.org/officeDocument/2006/relationships/image" Target="../media/image16.png"/><Relationship Id="rId17" Type="http://schemas.openxmlformats.org/officeDocument/2006/relationships/customXml" Target="../ink/ink34.xml"/><Relationship Id="rId25" Type="http://schemas.openxmlformats.org/officeDocument/2006/relationships/customXml" Target="../ink/ink38.xml"/><Relationship Id="rId33" Type="http://schemas.openxmlformats.org/officeDocument/2006/relationships/customXml" Target="../ink/ink43.xml"/><Relationship Id="rId38" Type="http://schemas.openxmlformats.org/officeDocument/2006/relationships/image" Target="../media/image44.png"/><Relationship Id="rId46" Type="http://schemas.openxmlformats.org/officeDocument/2006/relationships/image" Target="../media/image32.png"/><Relationship Id="rId20" Type="http://schemas.openxmlformats.org/officeDocument/2006/relationships/image" Target="../media/image40.png"/><Relationship Id="rId41" Type="http://schemas.openxmlformats.org/officeDocument/2006/relationships/customXml" Target="../ink/ink4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" y="127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4572000" y="3524711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000" b="1" dirty="0">
                <a:solidFill>
                  <a:schemeClr val="bg1"/>
                </a:solidFill>
                <a:latin typeface="Arial Narrow"/>
                <a:cs typeface="Arial Narrow"/>
              </a:rPr>
              <a:t>30</a:t>
            </a:r>
            <a:r>
              <a:rPr lang="pl-PL" sz="2000" b="1" baseline="30000" dirty="0">
                <a:solidFill>
                  <a:schemeClr val="bg1"/>
                </a:solidFill>
                <a:latin typeface="Arial Narrow"/>
                <a:cs typeface="Arial Narrow"/>
              </a:rPr>
              <a:t>th</a:t>
            </a:r>
            <a:r>
              <a:rPr lang="en-US" sz="2000" b="1" dirty="0">
                <a:solidFill>
                  <a:schemeClr val="bg1"/>
                </a:solidFill>
                <a:latin typeface="Arial Narrow"/>
                <a:cs typeface="Arial Narrow"/>
              </a:rPr>
              <a:t> October </a:t>
            </a:r>
            <a:r>
              <a:rPr lang="pl-PL" sz="2000" b="1" dirty="0">
                <a:solidFill>
                  <a:schemeClr val="bg1"/>
                </a:solidFill>
                <a:latin typeface="Arial Narrow"/>
                <a:cs typeface="Arial Narrow"/>
              </a:rPr>
              <a:t>2025</a:t>
            </a:r>
          </a:p>
          <a:p>
            <a:pPr algn="r"/>
            <a:r>
              <a:rPr lang="pl-PL" sz="2000" b="1" dirty="0">
                <a:solidFill>
                  <a:schemeClr val="bg1"/>
                </a:solidFill>
                <a:latin typeface="Arial Narrow"/>
                <a:cs typeface="Arial Narrow"/>
              </a:rPr>
              <a:t>Magnet WG </a:t>
            </a:r>
            <a:r>
              <a:rPr lang="pl-PL" sz="2000" b="1" dirty="0" err="1">
                <a:solidFill>
                  <a:schemeClr val="bg1"/>
                </a:solidFill>
                <a:latin typeface="Arial Narrow"/>
                <a:cs typeface="Arial Narrow"/>
              </a:rPr>
              <a:t>meeting</a:t>
            </a:r>
            <a:r>
              <a:rPr lang="en-US" sz="2000" b="1" dirty="0">
                <a:solidFill>
                  <a:schemeClr val="bg1"/>
                </a:solidFill>
                <a:latin typeface="Arial Narrow"/>
                <a:cs typeface="Arial Narrow"/>
              </a:rPr>
              <a:t>   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837498" y="2170195"/>
            <a:ext cx="51034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>
                <a:latin typeface="Arial Narrow" panose="020B0606020202030204" pitchFamily="34" charset="0"/>
              </a:rPr>
              <a:t>Magnet </a:t>
            </a:r>
            <a:r>
              <a:rPr lang="pl-PL" sz="3600" b="1" dirty="0" err="1">
                <a:latin typeface="Arial Narrow" panose="020B0606020202030204" pitchFamily="34" charset="0"/>
              </a:rPr>
              <a:t>constraints</a:t>
            </a:r>
            <a:r>
              <a:rPr lang="pl-PL" sz="3600" b="1" dirty="0">
                <a:latin typeface="Arial Narrow" panose="020B0606020202030204" pitchFamily="34" charset="0"/>
              </a:rPr>
              <a:t> for p</a:t>
            </a:r>
            <a:r>
              <a:rPr lang="en-US" sz="3600" b="1" dirty="0" err="1">
                <a:latin typeface="Arial Narrow" panose="020B0606020202030204" pitchFamily="34" charset="0"/>
              </a:rPr>
              <a:t>roton</a:t>
            </a:r>
            <a:r>
              <a:rPr lang="en-US" sz="3600" b="1" dirty="0">
                <a:latin typeface="Arial Narrow" panose="020B0606020202030204" pitchFamily="34" charset="0"/>
              </a:rPr>
              <a:t> extraction</a:t>
            </a:r>
            <a:r>
              <a:rPr lang="pl-PL" sz="3600" b="1" dirty="0">
                <a:latin typeface="Arial Narrow" panose="020B0606020202030204" pitchFamily="34" charset="0"/>
              </a:rPr>
              <a:t> </a:t>
            </a:r>
            <a:r>
              <a:rPr lang="pl-PL" sz="3600" b="1" dirty="0" err="1">
                <a:latin typeface="Arial Narrow" panose="020B0606020202030204" pitchFamily="34" charset="0"/>
              </a:rPr>
              <a:t>options</a:t>
            </a:r>
            <a:endParaRPr lang="en-US" sz="3600" b="1" i="1" dirty="0">
              <a:latin typeface="Arial Narrow" panose="020B0606020202030204" pitchFamily="34" charset="0"/>
            </a:endParaRPr>
          </a:p>
        </p:txBody>
      </p:sp>
      <p:sp>
        <p:nvSpPr>
          <p:cNvPr id="9" name="ZoneTexte 86"/>
          <p:cNvSpPr txBox="1"/>
          <p:nvPr/>
        </p:nvSpPr>
        <p:spPr>
          <a:xfrm>
            <a:off x="102004" y="4271319"/>
            <a:ext cx="6702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solidFill>
                  <a:schemeClr val="bg1"/>
                </a:solidFill>
                <a:latin typeface="Arial Narrow"/>
                <a:cs typeface="Arial Narrow"/>
              </a:rPr>
              <a:t>J. Ma</a:t>
            </a:r>
            <a:r>
              <a:rPr lang="pl-PL" sz="1600" u="sng" dirty="0">
                <a:solidFill>
                  <a:schemeClr val="bg1"/>
                </a:solidFill>
                <a:latin typeface="Arial Narrow"/>
                <a:cs typeface="Arial Narrow"/>
              </a:rPr>
              <a:t>ń</a:t>
            </a:r>
            <a:r>
              <a:rPr lang="en-US" sz="1600" u="sng" dirty="0" err="1">
                <a:solidFill>
                  <a:schemeClr val="bg1"/>
                </a:solidFill>
                <a:latin typeface="Arial Narrow"/>
                <a:cs typeface="Arial Narrow"/>
              </a:rPr>
              <a:t>czak</a:t>
            </a:r>
            <a:r>
              <a:rPr lang="pl-PL" sz="1600" dirty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D. Calzolari</a:t>
            </a:r>
            <a:r>
              <a:rPr lang="pl-PL" sz="1600" dirty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  <a:r>
              <a:rPr lang="pl-PL" sz="1600" dirty="0" err="1">
                <a:solidFill>
                  <a:schemeClr val="bg1"/>
                </a:solidFill>
                <a:latin typeface="Arial Narrow"/>
                <a:cs typeface="Arial Narrow"/>
              </a:rPr>
              <a:t>S.Candido</a:t>
            </a:r>
            <a:r>
              <a:rPr lang="pl-PL" sz="1600" dirty="0">
                <a:solidFill>
                  <a:schemeClr val="bg1"/>
                </a:solidFill>
                <a:latin typeface="Arial Narrow"/>
                <a:cs typeface="Arial Narrow"/>
              </a:rPr>
              <a:t> R. Franqueira Ximenes, </a:t>
            </a:r>
            <a:r>
              <a:rPr lang="pl-PL" sz="1600" dirty="0" err="1">
                <a:solidFill>
                  <a:schemeClr val="bg1"/>
                </a:solidFill>
                <a:latin typeface="Arial Narrow"/>
                <a:cs typeface="Arial Narrow"/>
              </a:rPr>
              <a:t>A.Lechner</a:t>
            </a:r>
            <a:r>
              <a:rPr lang="pl-PL" sz="1600" dirty="0">
                <a:solidFill>
                  <a:schemeClr val="bg1"/>
                </a:solidFill>
                <a:latin typeface="Arial Narrow"/>
                <a:cs typeface="Arial Narrow"/>
              </a:rPr>
              <a:t>, G. Lerner</a:t>
            </a:r>
            <a:endParaRPr lang="en-US" sz="16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7C989AFA-5596-5D95-C4CC-FDEECA4EE2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0929" y="306439"/>
            <a:ext cx="900731" cy="73712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9CEC0A30-4A3A-39E6-8798-2A10F2B321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EC199A1F-7662-A8AE-17E4-B6CB3EC52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76290"/>
            <a:ext cx="6781800" cy="857250"/>
          </a:xfrm>
        </p:spPr>
        <p:txBody>
          <a:bodyPr/>
          <a:lstStyle/>
          <a:p>
            <a:r>
              <a:rPr lang="pl-PL" dirty="0" err="1"/>
              <a:t>Early</a:t>
            </a:r>
            <a:r>
              <a:rPr lang="pl-PL" dirty="0"/>
              <a:t> </a:t>
            </a:r>
            <a:r>
              <a:rPr lang="pl-PL" dirty="0" err="1"/>
              <a:t>extraction</a:t>
            </a:r>
            <a:r>
              <a:rPr lang="pl-PL" dirty="0"/>
              <a:t> and the field profile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D1FA393-BB7E-B199-E477-F9A7198918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Manet WG </a:t>
            </a:r>
            <a:r>
              <a:rPr lang="pl-PL" dirty="0" err="1"/>
              <a:t>meeting</a:t>
            </a:r>
            <a:r>
              <a:rPr lang="pl-PL" dirty="0"/>
              <a:t>	 	30/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248E5BA6-C337-6583-F2C4-592838C53C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380" y="1241922"/>
            <a:ext cx="6265694" cy="3209550"/>
          </a:xfrm>
          <a:prstGeom prst="rect">
            <a:avLst/>
          </a:prstGeom>
        </p:spPr>
      </p:pic>
      <p:sp>
        <p:nvSpPr>
          <p:cNvPr id="8" name="Prostokąt 7">
            <a:extLst>
              <a:ext uri="{FF2B5EF4-FFF2-40B4-BE49-F238E27FC236}">
                <a16:creationId xmlns:a16="http://schemas.microsoft.com/office/drawing/2014/main" id="{F1DEC973-685A-A2F1-FE82-28E0D51D2E32}"/>
              </a:ext>
            </a:extLst>
          </p:cNvPr>
          <p:cNvSpPr/>
          <p:nvPr/>
        </p:nvSpPr>
        <p:spPr>
          <a:xfrm>
            <a:off x="2771800" y="1275606"/>
            <a:ext cx="360040" cy="720080"/>
          </a:xfrm>
          <a:prstGeom prst="rect">
            <a:avLst/>
          </a:prstGeom>
          <a:solidFill>
            <a:schemeClr val="accent1">
              <a:lumMod val="40000"/>
              <a:lumOff val="60000"/>
              <a:alpha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70FAEE8-C132-7F42-FB65-B99640BA6FA4}"/>
              </a:ext>
            </a:extLst>
          </p:cNvPr>
          <p:cNvSpPr txBox="1"/>
          <p:nvPr/>
        </p:nvSpPr>
        <p:spPr>
          <a:xfrm>
            <a:off x="269873" y="626066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In the </a:t>
            </a:r>
            <a:r>
              <a:rPr lang="pl-PL" sz="1200" dirty="0" err="1"/>
              <a:t>presented</a:t>
            </a:r>
            <a:r>
              <a:rPr lang="pl-PL" sz="1200" dirty="0"/>
              <a:t> </a:t>
            </a:r>
            <a:r>
              <a:rPr lang="pl-PL" sz="1200" dirty="0" err="1"/>
              <a:t>examples</a:t>
            </a:r>
            <a:r>
              <a:rPr lang="pl-PL" sz="1200" dirty="0"/>
              <a:t>, the </a:t>
            </a:r>
            <a:r>
              <a:rPr lang="pl-PL" sz="1200" dirty="0" err="1"/>
              <a:t>spent</a:t>
            </a:r>
            <a:r>
              <a:rPr lang="pl-PL" sz="1200" dirty="0"/>
              <a:t> </a:t>
            </a:r>
            <a:r>
              <a:rPr lang="pl-PL" sz="1200" dirty="0" err="1"/>
              <a:t>beam</a:t>
            </a:r>
            <a:r>
              <a:rPr lang="pl-PL" sz="1200" dirty="0"/>
              <a:t> </a:t>
            </a:r>
            <a:r>
              <a:rPr lang="pl-PL" sz="1200" dirty="0" err="1"/>
              <a:t>exits</a:t>
            </a:r>
            <a:r>
              <a:rPr lang="pl-PL" sz="1200" dirty="0"/>
              <a:t> the </a:t>
            </a:r>
            <a:r>
              <a:rPr lang="pl-PL" sz="1200" dirty="0" err="1"/>
              <a:t>shielding</a:t>
            </a:r>
            <a:r>
              <a:rPr lang="pl-PL" sz="1200" dirty="0"/>
              <a:t> mass in ~5 T region</a:t>
            </a:r>
            <a:endParaRPr lang="en-US" sz="1200" dirty="0"/>
          </a:p>
        </p:txBody>
      </p:sp>
      <p:cxnSp>
        <p:nvCxnSpPr>
          <p:cNvPr id="11" name="Łącznik prosty ze strzałką 10">
            <a:extLst>
              <a:ext uri="{FF2B5EF4-FFF2-40B4-BE49-F238E27FC236}">
                <a16:creationId xmlns:a16="http://schemas.microsoft.com/office/drawing/2014/main" id="{BC8ED940-508D-3933-5C19-3C997E5AA2B7}"/>
              </a:ext>
            </a:extLst>
          </p:cNvPr>
          <p:cNvCxnSpPr>
            <a:cxnSpLocks/>
          </p:cNvCxnSpPr>
          <p:nvPr/>
        </p:nvCxnSpPr>
        <p:spPr>
          <a:xfrm>
            <a:off x="2267744" y="1030463"/>
            <a:ext cx="576064" cy="2283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6E48ABC7-B5F2-3328-31FB-8346764881E1}"/>
              </a:ext>
            </a:extLst>
          </p:cNvPr>
          <p:cNvSpPr txBox="1"/>
          <p:nvPr/>
        </p:nvSpPr>
        <p:spPr>
          <a:xfrm>
            <a:off x="6876256" y="1158592"/>
            <a:ext cx="22121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err="1"/>
              <a:t>Ideally</a:t>
            </a:r>
            <a:r>
              <a:rPr lang="pl-PL" sz="1200" dirty="0"/>
              <a:t>, we </a:t>
            </a:r>
            <a:r>
              <a:rPr lang="pl-PL" sz="1200" dirty="0" err="1"/>
              <a:t>should</a:t>
            </a:r>
            <a:r>
              <a:rPr lang="pl-PL" sz="1200" dirty="0"/>
              <a:t> </a:t>
            </a:r>
            <a:r>
              <a:rPr lang="pl-PL" sz="1200" dirty="0" err="1"/>
              <a:t>aim</a:t>
            </a:r>
            <a:r>
              <a:rPr lang="pl-PL" sz="1200" dirty="0"/>
              <a:t> for </a:t>
            </a:r>
            <a:r>
              <a:rPr lang="pl-PL" sz="1200" dirty="0" err="1"/>
              <a:t>extraction</a:t>
            </a:r>
            <a:r>
              <a:rPr lang="pl-PL" sz="1200" dirty="0"/>
              <a:t> </a:t>
            </a:r>
            <a:r>
              <a:rPr lang="pl-PL" sz="1200" dirty="0" err="1"/>
              <a:t>where</a:t>
            </a:r>
            <a:r>
              <a:rPr lang="pl-PL" sz="1200" dirty="0"/>
              <a:t> the field </a:t>
            </a:r>
            <a:r>
              <a:rPr lang="pl-PL" sz="1200" dirty="0" err="1"/>
              <a:t>is</a:t>
            </a:r>
            <a:r>
              <a:rPr lang="pl-PL" sz="1200" dirty="0"/>
              <a:t> </a:t>
            </a:r>
            <a:r>
              <a:rPr lang="pl-PL" sz="1200" dirty="0" err="1"/>
              <a:t>already</a:t>
            </a:r>
            <a:r>
              <a:rPr lang="pl-PL" sz="1200" dirty="0"/>
              <a:t> </a:t>
            </a:r>
            <a:r>
              <a:rPr lang="pl-PL" sz="1200" dirty="0" err="1"/>
              <a:t>tapered</a:t>
            </a:r>
            <a:r>
              <a:rPr lang="pl-PL" sz="1200" dirty="0"/>
              <a:t> to </a:t>
            </a:r>
            <a:r>
              <a:rPr lang="pl-PL" sz="1200" dirty="0" err="1"/>
              <a:t>its</a:t>
            </a:r>
            <a:r>
              <a:rPr lang="pl-PL" sz="1200" dirty="0"/>
              <a:t> </a:t>
            </a:r>
            <a:r>
              <a:rPr lang="pl-PL" sz="1200" dirty="0" err="1"/>
              <a:t>lowest</a:t>
            </a:r>
            <a:r>
              <a:rPr lang="pl-PL" sz="1200" dirty="0"/>
              <a:t> </a:t>
            </a:r>
            <a:r>
              <a:rPr lang="pl-PL" sz="1200" dirty="0" err="1"/>
              <a:t>value</a:t>
            </a:r>
            <a:r>
              <a:rPr lang="pl-PL" sz="1200" dirty="0"/>
              <a:t> of ~1.5 T</a:t>
            </a:r>
            <a:endParaRPr lang="en-US" sz="1200" dirty="0"/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34B896DD-9A72-4162-EE9D-284DD0EBBF65}"/>
              </a:ext>
            </a:extLst>
          </p:cNvPr>
          <p:cNvSpPr/>
          <p:nvPr/>
        </p:nvSpPr>
        <p:spPr>
          <a:xfrm>
            <a:off x="4211960" y="1823235"/>
            <a:ext cx="2016224" cy="172451"/>
          </a:xfrm>
          <a:prstGeom prst="rect">
            <a:avLst/>
          </a:prstGeom>
          <a:solidFill>
            <a:schemeClr val="accent5">
              <a:lumMod val="60000"/>
              <a:lumOff val="40000"/>
              <a:alpha val="3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Łącznik prosty ze strzałką 15">
            <a:extLst>
              <a:ext uri="{FF2B5EF4-FFF2-40B4-BE49-F238E27FC236}">
                <a16:creationId xmlns:a16="http://schemas.microsoft.com/office/drawing/2014/main" id="{0CCCD766-6D7D-32BB-FA70-C84F6FBEAF4B}"/>
              </a:ext>
            </a:extLst>
          </p:cNvPr>
          <p:cNvCxnSpPr>
            <a:cxnSpLocks/>
          </p:cNvCxnSpPr>
          <p:nvPr/>
        </p:nvCxnSpPr>
        <p:spPr>
          <a:xfrm flipH="1">
            <a:off x="6183384" y="1467021"/>
            <a:ext cx="619909" cy="3126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7" name="Łącznik prosty ze strzałką 26">
            <a:extLst>
              <a:ext uri="{FF2B5EF4-FFF2-40B4-BE49-F238E27FC236}">
                <a16:creationId xmlns:a16="http://schemas.microsoft.com/office/drawing/2014/main" id="{99FF4377-A5CF-AA5E-C685-949B191B854C}"/>
              </a:ext>
            </a:extLst>
          </p:cNvPr>
          <p:cNvCxnSpPr/>
          <p:nvPr/>
        </p:nvCxnSpPr>
        <p:spPr>
          <a:xfrm>
            <a:off x="4982495" y="3075806"/>
            <a:ext cx="172819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3879ED82-E497-9BA1-1539-573016EA897D}"/>
              </a:ext>
            </a:extLst>
          </p:cNvPr>
          <p:cNvSpPr txBox="1"/>
          <p:nvPr/>
        </p:nvSpPr>
        <p:spPr>
          <a:xfrm>
            <a:off x="6746170" y="2643758"/>
            <a:ext cx="2319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err="1"/>
              <a:t>Secondary</a:t>
            </a:r>
            <a:r>
              <a:rPr lang="pl-PL" sz="1200" dirty="0"/>
              <a:t> </a:t>
            </a:r>
            <a:r>
              <a:rPr lang="pl-PL" sz="1200" dirty="0" err="1"/>
              <a:t>low</a:t>
            </a:r>
            <a:r>
              <a:rPr lang="pl-PL" sz="1200" dirty="0"/>
              <a:t> Energy </a:t>
            </a:r>
            <a:r>
              <a:rPr lang="pl-PL" sz="1200" dirty="0" err="1"/>
              <a:t>protons</a:t>
            </a:r>
            <a:r>
              <a:rPr lang="pl-PL" sz="1200" dirty="0"/>
              <a:t> </a:t>
            </a:r>
            <a:r>
              <a:rPr lang="pl-PL" sz="1200" dirty="0" err="1"/>
              <a:t>will</a:t>
            </a:r>
            <a:r>
              <a:rPr lang="pl-PL" sz="1200" dirty="0"/>
              <a:t> </a:t>
            </a:r>
            <a:r>
              <a:rPr lang="pl-PL" sz="1200" dirty="0" err="1"/>
              <a:t>follow</a:t>
            </a:r>
            <a:r>
              <a:rPr lang="pl-PL" sz="1200" dirty="0"/>
              <a:t> the field lines </a:t>
            </a:r>
            <a:r>
              <a:rPr lang="pl-PL" sz="1200" dirty="0" err="1"/>
              <a:t>similarly</a:t>
            </a:r>
            <a:r>
              <a:rPr lang="pl-PL" sz="1200" dirty="0"/>
              <a:t> to </a:t>
            </a:r>
            <a:r>
              <a:rPr lang="pl-PL" sz="1200" dirty="0" err="1"/>
              <a:t>muons</a:t>
            </a:r>
            <a:r>
              <a:rPr lang="pl-PL" sz="1200" dirty="0"/>
              <a:t> and </a:t>
            </a:r>
            <a:r>
              <a:rPr lang="pl-PL" sz="1200" dirty="0" err="1"/>
              <a:t>pions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65990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9B4B0D-6972-CCA1-8D46-F3F003EECA8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23528" y="1063625"/>
            <a:ext cx="8305800" cy="3536156"/>
          </a:xfrm>
        </p:spPr>
        <p:txBody>
          <a:bodyPr/>
          <a:lstStyle/>
          <a:p>
            <a:r>
              <a:rPr lang="en-US" sz="2000" dirty="0"/>
              <a:t>Early proton extraction is challenging; more studies are needed.</a:t>
            </a:r>
          </a:p>
          <a:p>
            <a:r>
              <a:rPr lang="en-US" sz="2000" dirty="0"/>
              <a:t>The FLUKA model might be too simplistic, e. g no cryostats included outside of the HTS magnets.</a:t>
            </a:r>
            <a:endParaRPr lang="pl-PL" sz="2000" dirty="0"/>
          </a:p>
          <a:p>
            <a:r>
              <a:rPr lang="pl-PL" sz="2000" dirty="0"/>
              <a:t>Open </a:t>
            </a:r>
            <a:r>
              <a:rPr lang="pl-PL" sz="2000" dirty="0" err="1"/>
              <a:t>questions</a:t>
            </a:r>
            <a:r>
              <a:rPr lang="pl-PL" sz="2000" dirty="0"/>
              <a:t>:</a:t>
            </a:r>
            <a:endParaRPr lang="en-US" sz="2000" dirty="0"/>
          </a:p>
          <a:p>
            <a:pPr lvl="1"/>
            <a:r>
              <a:rPr lang="pl-PL" sz="1600" dirty="0" err="1"/>
              <a:t>Can</a:t>
            </a:r>
            <a:r>
              <a:rPr lang="pl-PL" sz="1600" dirty="0"/>
              <a:t> we </a:t>
            </a:r>
            <a:r>
              <a:rPr lang="pl-PL" sz="1600" dirty="0" err="1"/>
              <a:t>use</a:t>
            </a:r>
            <a:r>
              <a:rPr lang="pl-PL" sz="1600" dirty="0"/>
              <a:t> non-</a:t>
            </a:r>
            <a:r>
              <a:rPr lang="pl-PL" sz="1600" dirty="0" err="1"/>
              <a:t>cylindrical</a:t>
            </a:r>
            <a:r>
              <a:rPr lang="pl-PL" sz="1600" dirty="0"/>
              <a:t> </a:t>
            </a:r>
            <a:r>
              <a:rPr lang="pl-PL" sz="1600" dirty="0" err="1"/>
              <a:t>coils</a:t>
            </a:r>
            <a:r>
              <a:rPr lang="pl-PL" sz="1600" dirty="0"/>
              <a:t>? The problem </a:t>
            </a:r>
            <a:r>
              <a:rPr lang="pl-PL" sz="1600" dirty="0" err="1"/>
              <a:t>doesn’t</a:t>
            </a:r>
            <a:r>
              <a:rPr lang="pl-PL" sz="1600" dirty="0"/>
              <a:t> </a:t>
            </a:r>
            <a:r>
              <a:rPr lang="pl-PL" sz="1600" dirty="0" err="1"/>
              <a:t>exhibit</a:t>
            </a:r>
            <a:r>
              <a:rPr lang="pl-PL" sz="1600" dirty="0"/>
              <a:t> </a:t>
            </a:r>
            <a:r>
              <a:rPr lang="pl-PL" sz="1600" dirty="0" err="1"/>
              <a:t>radial</a:t>
            </a:r>
            <a:r>
              <a:rPr lang="pl-PL" sz="1600" dirty="0"/>
              <a:t> </a:t>
            </a:r>
            <a:r>
              <a:rPr lang="pl-PL" sz="1600" dirty="0" err="1"/>
              <a:t>symmetry</a:t>
            </a:r>
            <a:r>
              <a:rPr lang="pl-PL" sz="1600" dirty="0"/>
              <a:t>.</a:t>
            </a:r>
          </a:p>
          <a:p>
            <a:pPr lvl="1"/>
            <a:r>
              <a:rPr lang="pl-PL" sz="1600" dirty="0" err="1"/>
              <a:t>Shorter</a:t>
            </a:r>
            <a:r>
              <a:rPr lang="pl-PL" sz="1600" dirty="0"/>
              <a:t> taper and </a:t>
            </a:r>
            <a:r>
              <a:rPr lang="pl-PL" sz="1600" dirty="0" err="1"/>
              <a:t>steeper</a:t>
            </a:r>
            <a:r>
              <a:rPr lang="pl-PL" sz="1600" dirty="0"/>
              <a:t> field gradient </a:t>
            </a:r>
            <a:r>
              <a:rPr lang="pl-PL" sz="1600" dirty="0" err="1"/>
              <a:t>or</a:t>
            </a:r>
            <a:r>
              <a:rPr lang="pl-PL" sz="1600" dirty="0"/>
              <a:t> </a:t>
            </a:r>
            <a:r>
              <a:rPr lang="pl-PL" sz="1600" dirty="0" err="1"/>
              <a:t>maybe</a:t>
            </a:r>
            <a:r>
              <a:rPr lang="pl-PL" sz="1600" dirty="0"/>
              <a:t> </a:t>
            </a:r>
            <a:r>
              <a:rPr lang="pl-PL" sz="1600" dirty="0" err="1"/>
              <a:t>longer</a:t>
            </a:r>
            <a:r>
              <a:rPr lang="pl-PL" sz="1600" dirty="0"/>
              <a:t> taper for flatter </a:t>
            </a:r>
            <a:r>
              <a:rPr lang="pl-PL" sz="1600" dirty="0" err="1"/>
              <a:t>extraction</a:t>
            </a:r>
            <a:r>
              <a:rPr lang="pl-PL" sz="1600" dirty="0"/>
              <a:t>?</a:t>
            </a:r>
          </a:p>
          <a:p>
            <a:r>
              <a:rPr lang="pl-PL" sz="2000" b="1" dirty="0"/>
              <a:t>First </a:t>
            </a:r>
            <a:r>
              <a:rPr lang="pl-PL" sz="2000" b="1" dirty="0" err="1"/>
              <a:t>conclusions</a:t>
            </a:r>
            <a:r>
              <a:rPr lang="pl-PL" sz="2000" b="1" dirty="0"/>
              <a:t>:</a:t>
            </a:r>
          </a:p>
          <a:p>
            <a:pPr lvl="1"/>
            <a:r>
              <a:rPr lang="pl-PL" sz="1600" dirty="0" err="1"/>
              <a:t>Try</a:t>
            </a:r>
            <a:r>
              <a:rPr lang="pl-PL" sz="1600" dirty="0"/>
              <a:t> to </a:t>
            </a:r>
            <a:r>
              <a:rPr lang="pl-PL" sz="1600" dirty="0" err="1"/>
              <a:t>use</a:t>
            </a:r>
            <a:r>
              <a:rPr lang="pl-PL" sz="1600" dirty="0"/>
              <a:t> flatter </a:t>
            </a:r>
            <a:r>
              <a:rPr lang="pl-PL" sz="1600" dirty="0" err="1"/>
              <a:t>angles</a:t>
            </a:r>
            <a:r>
              <a:rPr lang="pl-PL" sz="1600" dirty="0"/>
              <a:t> &lt;= 5 </a:t>
            </a:r>
            <a:r>
              <a:rPr lang="pl-PL" sz="1600" dirty="0" err="1"/>
              <a:t>deg</a:t>
            </a:r>
            <a:r>
              <a:rPr lang="pl-PL" sz="1600" dirty="0"/>
              <a:t> to </a:t>
            </a:r>
            <a:r>
              <a:rPr lang="pl-PL" sz="1600" dirty="0" err="1"/>
              <a:t>increase</a:t>
            </a:r>
            <a:r>
              <a:rPr lang="pl-PL" sz="1600" dirty="0"/>
              <a:t> the magnet </a:t>
            </a:r>
            <a:r>
              <a:rPr lang="pl-PL" sz="1600" dirty="0" err="1"/>
              <a:t>aperture</a:t>
            </a:r>
            <a:r>
              <a:rPr lang="pl-PL" sz="1600" dirty="0"/>
              <a:t> </a:t>
            </a:r>
            <a:r>
              <a:rPr lang="pl-PL" sz="1600" dirty="0" err="1"/>
              <a:t>only</a:t>
            </a:r>
            <a:r>
              <a:rPr lang="pl-PL" sz="1600" dirty="0"/>
              <a:t> in the </a:t>
            </a:r>
            <a:r>
              <a:rPr lang="pl-PL" sz="1600" dirty="0" err="1"/>
              <a:t>low</a:t>
            </a:r>
            <a:r>
              <a:rPr lang="pl-PL" sz="1600" dirty="0"/>
              <a:t> B-field region</a:t>
            </a:r>
          </a:p>
          <a:p>
            <a:pPr lvl="1"/>
            <a:r>
              <a:rPr lang="pl-PL" sz="1600" dirty="0" err="1"/>
              <a:t>Prepare</a:t>
            </a:r>
            <a:r>
              <a:rPr lang="pl-PL" sz="1600" dirty="0"/>
              <a:t> </a:t>
            </a:r>
            <a:r>
              <a:rPr lang="pl-PL" sz="1600" dirty="0" err="1"/>
              <a:t>clearance</a:t>
            </a:r>
            <a:r>
              <a:rPr lang="pl-PL" sz="1600" dirty="0"/>
              <a:t> region </a:t>
            </a:r>
            <a:r>
              <a:rPr lang="pl-PL" sz="1600" dirty="0" err="1"/>
              <a:t>dimensions</a:t>
            </a:r>
            <a:r>
              <a:rPr lang="pl-PL" sz="1600" dirty="0"/>
              <a:t> </a:t>
            </a:r>
            <a:r>
              <a:rPr lang="pl-PL" sz="1600" dirty="0" err="1"/>
              <a:t>defined</a:t>
            </a:r>
            <a:r>
              <a:rPr lang="pl-PL" sz="1600" dirty="0"/>
              <a:t> by the DPA and absorber </a:t>
            </a:r>
            <a:r>
              <a:rPr lang="pl-PL" sz="1600" dirty="0" err="1"/>
              <a:t>dose</a:t>
            </a:r>
            <a:r>
              <a:rPr lang="pl-PL" sz="1600" dirty="0"/>
              <a:t> </a:t>
            </a:r>
            <a:r>
              <a:rPr lang="pl-PL" sz="1600" dirty="0" err="1"/>
              <a:t>yearly</a:t>
            </a:r>
            <a:r>
              <a:rPr lang="pl-PL" sz="1600" dirty="0"/>
              <a:t> </a:t>
            </a:r>
            <a:r>
              <a:rPr lang="pl-PL" sz="1600" dirty="0" err="1"/>
              <a:t>limits</a:t>
            </a:r>
            <a:r>
              <a:rPr lang="pl-PL" sz="1600" dirty="0"/>
              <a:t>.</a:t>
            </a:r>
          </a:p>
          <a:p>
            <a:pPr lvl="1"/>
            <a:r>
              <a:rPr lang="pl-PL" sz="1600" dirty="0" err="1"/>
              <a:t>If</a:t>
            </a:r>
            <a:r>
              <a:rPr lang="pl-PL" sz="1600" dirty="0"/>
              <a:t> </a:t>
            </a:r>
            <a:r>
              <a:rPr lang="pl-PL" sz="1600" dirty="0" err="1"/>
              <a:t>needed</a:t>
            </a:r>
            <a:r>
              <a:rPr lang="pl-PL" sz="1600" dirty="0"/>
              <a:t>, </a:t>
            </a:r>
            <a:r>
              <a:rPr lang="pl-PL" sz="1600" dirty="0" err="1"/>
              <a:t>extend</a:t>
            </a:r>
            <a:r>
              <a:rPr lang="pl-PL" sz="1600" dirty="0"/>
              <a:t> the </a:t>
            </a:r>
            <a:r>
              <a:rPr lang="pl-PL" sz="1600" dirty="0" err="1"/>
              <a:t>tapering</a:t>
            </a:r>
            <a:r>
              <a:rPr lang="pl-PL" sz="1600" dirty="0"/>
              <a:t> region to </a:t>
            </a:r>
            <a:r>
              <a:rPr lang="pl-PL" sz="1600" dirty="0" err="1"/>
              <a:t>give</a:t>
            </a:r>
            <a:r>
              <a:rPr lang="pl-PL" sz="1600" dirty="0"/>
              <a:t> </a:t>
            </a:r>
            <a:r>
              <a:rPr lang="pl-PL" sz="1600" dirty="0" err="1"/>
              <a:t>more</a:t>
            </a:r>
            <a:r>
              <a:rPr lang="pl-PL" sz="1600" dirty="0"/>
              <a:t> </a:t>
            </a:r>
            <a:r>
              <a:rPr lang="pl-PL" sz="1600" dirty="0" err="1"/>
              <a:t>space</a:t>
            </a:r>
            <a:r>
              <a:rPr lang="pl-PL" sz="1600" dirty="0"/>
              <a:t> for </a:t>
            </a:r>
            <a:r>
              <a:rPr lang="pl-PL" sz="1600" dirty="0" err="1"/>
              <a:t>extracted</a:t>
            </a:r>
            <a:r>
              <a:rPr lang="pl-PL" sz="1600" dirty="0"/>
              <a:t> </a:t>
            </a:r>
            <a:r>
              <a:rPr lang="pl-PL" sz="1600" dirty="0" err="1"/>
              <a:t>beam</a:t>
            </a:r>
            <a:r>
              <a:rPr lang="pl-PL" sz="1600" dirty="0"/>
              <a:t> </a:t>
            </a:r>
            <a:r>
              <a:rPr lang="pl-PL" sz="1600" dirty="0" err="1"/>
              <a:t>separation</a:t>
            </a:r>
            <a:r>
              <a:rPr lang="pl-PL" sz="1600" dirty="0"/>
              <a:t> </a:t>
            </a:r>
            <a:r>
              <a:rPr lang="pl-PL" sz="1600" dirty="0" err="1"/>
              <a:t>when</a:t>
            </a:r>
            <a:r>
              <a:rPr lang="pl-PL" sz="1600" dirty="0"/>
              <a:t> small </a:t>
            </a:r>
            <a:r>
              <a:rPr lang="pl-PL" sz="1600" dirty="0" err="1"/>
              <a:t>angles</a:t>
            </a:r>
            <a:r>
              <a:rPr lang="pl-PL" sz="1600" dirty="0"/>
              <a:t> </a:t>
            </a:r>
            <a:r>
              <a:rPr lang="pl-PL" sz="1600" dirty="0" err="1"/>
              <a:t>are</a:t>
            </a:r>
            <a:r>
              <a:rPr lang="pl-PL" sz="1600" dirty="0"/>
              <a:t> </a:t>
            </a:r>
            <a:r>
              <a:rPr lang="pl-PL" sz="1600" dirty="0" err="1"/>
              <a:t>used</a:t>
            </a:r>
            <a:r>
              <a:rPr lang="pl-PL" sz="1600" dirty="0"/>
              <a:t>.</a:t>
            </a:r>
            <a:endParaRPr lang="en-GB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2DB45D-89C2-C75B-1C10-AE3C6D09A6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40BE27-E711-564B-F0C2-CA4E08F79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Conclusions</a:t>
            </a:r>
            <a:r>
              <a:rPr lang="en-US" dirty="0"/>
              <a:t> – early extraction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85419-4F19-EAF0-2783-C37B0D5C0B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Manet WG </a:t>
            </a:r>
            <a:r>
              <a:rPr lang="pl-PL" dirty="0" err="1"/>
              <a:t>meeting</a:t>
            </a:r>
            <a:r>
              <a:rPr lang="pl-PL" dirty="0"/>
              <a:t>	 	30/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471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26FB019B-9E00-0D61-7752-288CD8970AB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883696" y="3958357"/>
            <a:ext cx="4762872" cy="1079376"/>
          </a:xfrm>
        </p:spPr>
        <p:txBody>
          <a:bodyPr/>
          <a:lstStyle/>
          <a:p>
            <a:r>
              <a:rPr lang="pl-PL" sz="1600" dirty="0"/>
              <a:t>Magnet </a:t>
            </a:r>
            <a:r>
              <a:rPr lang="pl-PL" sz="1600" dirty="0" err="1"/>
              <a:t>aperture</a:t>
            </a:r>
            <a:r>
              <a:rPr lang="pl-PL" sz="1600" dirty="0"/>
              <a:t> </a:t>
            </a:r>
            <a:r>
              <a:rPr lang="pl-PL" sz="1600" dirty="0" err="1"/>
              <a:t>increases</a:t>
            </a:r>
            <a:r>
              <a:rPr lang="pl-PL" sz="1600" dirty="0"/>
              <a:t> </a:t>
            </a:r>
            <a:r>
              <a:rPr lang="pl-PL" sz="1600" dirty="0" err="1"/>
              <a:t>linearly</a:t>
            </a:r>
            <a:r>
              <a:rPr lang="pl-PL" sz="1600" dirty="0"/>
              <a:t> </a:t>
            </a:r>
            <a:r>
              <a:rPr lang="pl-PL" sz="1600" dirty="0" err="1"/>
              <a:t>up</a:t>
            </a:r>
            <a:r>
              <a:rPr lang="pl-PL" sz="1600" dirty="0"/>
              <a:t> to 1.53 m</a:t>
            </a:r>
          </a:p>
          <a:p>
            <a:r>
              <a:rPr lang="pl-PL" sz="1600" dirty="0" err="1"/>
              <a:t>Significant</a:t>
            </a:r>
            <a:r>
              <a:rPr lang="pl-PL" sz="1600" dirty="0"/>
              <a:t> </a:t>
            </a:r>
            <a:r>
              <a:rPr lang="pl-PL" sz="1600" dirty="0" err="1"/>
              <a:t>shielding</a:t>
            </a:r>
            <a:r>
              <a:rPr lang="pl-PL" sz="1600" dirty="0"/>
              <a:t> </a:t>
            </a:r>
            <a:r>
              <a:rPr lang="pl-PL" sz="1600" dirty="0" err="1"/>
              <a:t>introduced</a:t>
            </a:r>
            <a:r>
              <a:rPr lang="pl-PL" sz="1600" dirty="0"/>
              <a:t> </a:t>
            </a:r>
            <a:r>
              <a:rPr lang="pl-PL" sz="1600" dirty="0" err="1"/>
              <a:t>inside</a:t>
            </a:r>
            <a:r>
              <a:rPr lang="pl-PL" sz="1600" dirty="0"/>
              <a:t> the </a:t>
            </a:r>
            <a:r>
              <a:rPr lang="pl-PL" sz="1600" dirty="0" err="1"/>
              <a:t>chicane</a:t>
            </a:r>
            <a:endParaRPr lang="pl-PL" sz="1600" dirty="0"/>
          </a:p>
          <a:p>
            <a:r>
              <a:rPr lang="pl-PL" sz="1600" dirty="0"/>
              <a:t>The </a:t>
            </a:r>
            <a:r>
              <a:rPr lang="pl-PL" sz="1600" dirty="0" err="1"/>
              <a:t>aperture</a:t>
            </a:r>
            <a:r>
              <a:rPr lang="pl-PL" sz="1600" dirty="0"/>
              <a:t> </a:t>
            </a:r>
            <a:r>
              <a:rPr lang="pl-PL" sz="1600" dirty="0" err="1"/>
              <a:t>follows</a:t>
            </a:r>
            <a:r>
              <a:rPr lang="pl-PL" sz="1600" dirty="0"/>
              <a:t> the </a:t>
            </a:r>
            <a:r>
              <a:rPr lang="pl-PL" sz="1600" dirty="0" err="1"/>
              <a:t>size</a:t>
            </a:r>
            <a:r>
              <a:rPr lang="pl-PL" sz="1600" dirty="0"/>
              <a:t> of the </a:t>
            </a:r>
            <a:r>
              <a:rPr lang="pl-PL" sz="1600" dirty="0" err="1"/>
              <a:t>tapering</a:t>
            </a:r>
            <a:r>
              <a:rPr lang="pl-PL" sz="1600" dirty="0"/>
              <a:t> end!</a:t>
            </a:r>
            <a:endParaRPr lang="en-US" sz="1600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624B771B-A0B2-9B7D-8D81-E18F515517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F8AE2ADD-9EFE-CFD6-D693-0B869D0A5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206375"/>
            <a:ext cx="7465640" cy="857250"/>
          </a:xfrm>
        </p:spPr>
        <p:txBody>
          <a:bodyPr/>
          <a:lstStyle/>
          <a:p>
            <a:r>
              <a:rPr lang="pl-PL" dirty="0" err="1"/>
              <a:t>IncApt</a:t>
            </a:r>
            <a:r>
              <a:rPr lang="pl-PL" dirty="0"/>
              <a:t>, max 153 cm, </a:t>
            </a:r>
            <a:r>
              <a:rPr lang="pl-PL" dirty="0" err="1"/>
              <a:t>large</a:t>
            </a:r>
            <a:r>
              <a:rPr lang="pl-PL" dirty="0"/>
              <a:t> </a:t>
            </a:r>
            <a:r>
              <a:rPr lang="pl-PL" dirty="0" err="1"/>
              <a:t>aperture</a:t>
            </a:r>
            <a:r>
              <a:rPr lang="pl-PL" dirty="0"/>
              <a:t>, </a:t>
            </a:r>
            <a:r>
              <a:rPr lang="pl-PL" dirty="0" err="1"/>
              <a:t>large</a:t>
            </a:r>
            <a:r>
              <a:rPr lang="pl-PL" dirty="0"/>
              <a:t> </a:t>
            </a:r>
            <a:r>
              <a:rPr lang="pl-PL" dirty="0" err="1"/>
              <a:t>shielding</a:t>
            </a:r>
            <a:endParaRPr lang="en-US" dirty="0"/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0CD3762A-0E3C-5587-F9CD-3C62ACFB5EB2}"/>
              </a:ext>
            </a:extLst>
          </p:cNvPr>
          <p:cNvGraphicFramePr>
            <a:graphicFrameLocks noGrp="1"/>
          </p:cNvGraphicFramePr>
          <p:nvPr/>
        </p:nvGraphicFramePr>
        <p:xfrm>
          <a:off x="467544" y="4060097"/>
          <a:ext cx="4416152" cy="741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08076">
                  <a:extLst>
                    <a:ext uri="{9D8B030D-6E8A-4147-A177-3AD203B41FA5}">
                      <a16:colId xmlns:a16="http://schemas.microsoft.com/office/drawing/2014/main" val="171556564"/>
                    </a:ext>
                  </a:extLst>
                </a:gridCol>
                <a:gridCol w="2208076">
                  <a:extLst>
                    <a:ext uri="{9D8B030D-6E8A-4147-A177-3AD203B41FA5}">
                      <a16:colId xmlns:a16="http://schemas.microsoft.com/office/drawing/2014/main" val="33588736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l-PL" dirty="0" err="1"/>
                        <a:t>Bending</a:t>
                      </a:r>
                      <a:r>
                        <a:rPr lang="pl-PL" dirty="0"/>
                        <a:t> radius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Opening</a:t>
                      </a:r>
                      <a:r>
                        <a:rPr lang="pl-PL" dirty="0"/>
                        <a:t> </a:t>
                      </a:r>
                      <a:r>
                        <a:rPr lang="pl-PL" dirty="0" err="1"/>
                        <a:t>Angle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0064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21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6825849"/>
                  </a:ext>
                </a:extLst>
              </a:tr>
            </a:tbl>
          </a:graphicData>
        </a:graphic>
      </p:graphicFrame>
      <p:pic>
        <p:nvPicPr>
          <p:cNvPr id="8" name="Obraz 7" descr="Obraz zawierający linia, zrzut ekranu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750D922D-BE11-E5CE-8E4F-53985653E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856054"/>
            <a:ext cx="8098304" cy="2725771"/>
          </a:xfrm>
          <a:prstGeom prst="rect">
            <a:avLst/>
          </a:prstGeom>
        </p:spPr>
      </p:pic>
      <p:sp>
        <p:nvSpPr>
          <p:cNvPr id="7" name="TextBox 9">
            <a:extLst>
              <a:ext uri="{FF2B5EF4-FFF2-40B4-BE49-F238E27FC236}">
                <a16:creationId xmlns:a16="http://schemas.microsoft.com/office/drawing/2014/main" id="{D6223FC5-F697-466B-41E5-E72C895ED9AD}"/>
              </a:ext>
            </a:extLst>
          </p:cNvPr>
          <p:cNvSpPr txBox="1"/>
          <p:nvPr/>
        </p:nvSpPr>
        <p:spPr>
          <a:xfrm>
            <a:off x="4610954" y="1300359"/>
            <a:ext cx="1524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~ +40 cm</a:t>
            </a:r>
          </a:p>
          <a:p>
            <a:r>
              <a:rPr lang="pl-PL" sz="1400" dirty="0"/>
              <a:t>    -44 cm</a:t>
            </a:r>
            <a:endParaRPr lang="en-GB" sz="1400" dirty="0"/>
          </a:p>
        </p:txBody>
      </p:sp>
      <p:cxnSp>
        <p:nvCxnSpPr>
          <p:cNvPr id="9" name="Łącznik prosty ze strzałką 8">
            <a:extLst>
              <a:ext uri="{FF2B5EF4-FFF2-40B4-BE49-F238E27FC236}">
                <a16:creationId xmlns:a16="http://schemas.microsoft.com/office/drawing/2014/main" id="{E8415FDD-FE51-716E-FA16-7C996D9F098F}"/>
              </a:ext>
            </a:extLst>
          </p:cNvPr>
          <p:cNvCxnSpPr>
            <a:cxnSpLocks/>
          </p:cNvCxnSpPr>
          <p:nvPr/>
        </p:nvCxnSpPr>
        <p:spPr>
          <a:xfrm>
            <a:off x="4610954" y="1347614"/>
            <a:ext cx="0" cy="475965"/>
          </a:xfrm>
          <a:prstGeom prst="straightConnector1">
            <a:avLst/>
          </a:prstGeom>
          <a:ln>
            <a:prstDash val="sysDash"/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2E812CCC-B9A4-444D-C25E-E8DA875C2A6C}"/>
              </a:ext>
            </a:extLst>
          </p:cNvPr>
          <p:cNvSpPr txBox="1"/>
          <p:nvPr/>
        </p:nvSpPr>
        <p:spPr>
          <a:xfrm>
            <a:off x="481162" y="2787774"/>
            <a:ext cx="3240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/>
              <a:t>Increasing magnet aperture keeps the current densities more stable (at least in my fitting script!)</a:t>
            </a:r>
          </a:p>
        </p:txBody>
      </p:sp>
      <p:sp>
        <p:nvSpPr>
          <p:cNvPr id="11" name="Symbol zastępczy stopki 4">
            <a:extLst>
              <a:ext uri="{FF2B5EF4-FFF2-40B4-BE49-F238E27FC236}">
                <a16:creationId xmlns:a16="http://schemas.microsoft.com/office/drawing/2014/main" id="{981F8BCF-5291-CCD5-CE9C-BD53A371FB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</p:spPr>
        <p:txBody>
          <a:bodyPr/>
          <a:lstStyle/>
          <a:p>
            <a:r>
              <a:rPr lang="pl-PL" dirty="0"/>
              <a:t>J. Manczak	Manet WG </a:t>
            </a:r>
            <a:r>
              <a:rPr lang="pl-PL" dirty="0" err="1"/>
              <a:t>meeting</a:t>
            </a:r>
            <a:r>
              <a:rPr lang="pl-PL" dirty="0"/>
              <a:t>	 	30/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  <p:sp>
        <p:nvSpPr>
          <p:cNvPr id="5" name="Owal 4">
            <a:extLst>
              <a:ext uri="{FF2B5EF4-FFF2-40B4-BE49-F238E27FC236}">
                <a16:creationId xmlns:a16="http://schemas.microsoft.com/office/drawing/2014/main" id="{0D5528F2-1BC4-7CDE-15A9-7C73E73C25EF}"/>
              </a:ext>
            </a:extLst>
          </p:cNvPr>
          <p:cNvSpPr/>
          <p:nvPr/>
        </p:nvSpPr>
        <p:spPr>
          <a:xfrm>
            <a:off x="3250278" y="969178"/>
            <a:ext cx="1524311" cy="378436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4DED6CE8-DC11-AE77-999B-B71F8F8E2A29}"/>
              </a:ext>
            </a:extLst>
          </p:cNvPr>
          <p:cNvSpPr txBox="1"/>
          <p:nvPr/>
        </p:nvSpPr>
        <p:spPr>
          <a:xfrm>
            <a:off x="4760598" y="688255"/>
            <a:ext cx="2835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err="1">
                <a:solidFill>
                  <a:srgbClr val="00B050"/>
                </a:solidFill>
              </a:rPr>
              <a:t>These</a:t>
            </a:r>
            <a:r>
              <a:rPr lang="pl-PL" sz="1600" dirty="0">
                <a:solidFill>
                  <a:srgbClr val="00B050"/>
                </a:solidFill>
              </a:rPr>
              <a:t> </a:t>
            </a:r>
            <a:r>
              <a:rPr lang="pl-PL" sz="1600" dirty="0" err="1">
                <a:solidFill>
                  <a:srgbClr val="00B050"/>
                </a:solidFill>
              </a:rPr>
              <a:t>magnets</a:t>
            </a:r>
            <a:r>
              <a:rPr lang="pl-PL" sz="1600" dirty="0">
                <a:solidFill>
                  <a:srgbClr val="00B050"/>
                </a:solidFill>
              </a:rPr>
              <a:t> most </a:t>
            </a:r>
            <a:r>
              <a:rPr lang="pl-PL" sz="1600" dirty="0" err="1">
                <a:solidFill>
                  <a:srgbClr val="00B050"/>
                </a:solidFill>
              </a:rPr>
              <a:t>likely</a:t>
            </a:r>
            <a:r>
              <a:rPr lang="pl-PL" sz="1600" dirty="0">
                <a:solidFill>
                  <a:srgbClr val="00B050"/>
                </a:solidFill>
              </a:rPr>
              <a:t> </a:t>
            </a:r>
            <a:r>
              <a:rPr lang="pl-PL" sz="1600" dirty="0" err="1">
                <a:solidFill>
                  <a:srgbClr val="00B050"/>
                </a:solidFill>
              </a:rPr>
              <a:t>could</a:t>
            </a:r>
            <a:r>
              <a:rPr lang="pl-PL" sz="1600" dirty="0">
                <a:solidFill>
                  <a:srgbClr val="00B050"/>
                </a:solidFill>
              </a:rPr>
              <a:t> be SC </a:t>
            </a:r>
            <a:r>
              <a:rPr lang="pl-PL" sz="1600" dirty="0" err="1">
                <a:solidFill>
                  <a:srgbClr val="00B050"/>
                </a:solidFill>
              </a:rPr>
              <a:t>if</a:t>
            </a:r>
            <a:r>
              <a:rPr lang="pl-PL" sz="1600" dirty="0">
                <a:solidFill>
                  <a:srgbClr val="00B050"/>
                </a:solidFill>
              </a:rPr>
              <a:t> </a:t>
            </a:r>
            <a:r>
              <a:rPr lang="pl-PL" sz="1600" dirty="0" err="1">
                <a:solidFill>
                  <a:srgbClr val="00B050"/>
                </a:solidFill>
              </a:rPr>
              <a:t>needed</a:t>
            </a:r>
            <a:endParaRPr lang="en-US" sz="1600" dirty="0">
              <a:solidFill>
                <a:srgbClr val="00B050"/>
              </a:solidFill>
            </a:endParaRPr>
          </a:p>
        </p:txBody>
      </p:sp>
      <p:cxnSp>
        <p:nvCxnSpPr>
          <p:cNvPr id="14" name="Łącznik prosty ze strzałką 13">
            <a:extLst>
              <a:ext uri="{FF2B5EF4-FFF2-40B4-BE49-F238E27FC236}">
                <a16:creationId xmlns:a16="http://schemas.microsoft.com/office/drawing/2014/main" id="{D4833BE4-45AC-1ADB-32B2-3B66A945BD17}"/>
              </a:ext>
            </a:extLst>
          </p:cNvPr>
          <p:cNvCxnSpPr>
            <a:cxnSpLocks/>
          </p:cNvCxnSpPr>
          <p:nvPr/>
        </p:nvCxnSpPr>
        <p:spPr>
          <a:xfrm flipV="1">
            <a:off x="3941455" y="1285838"/>
            <a:ext cx="555423" cy="16893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0273794E-5480-EC26-FEED-EB2FF66A6E34}"/>
              </a:ext>
            </a:extLst>
          </p:cNvPr>
          <p:cNvSpPr txBox="1"/>
          <p:nvPr/>
        </p:nvSpPr>
        <p:spPr>
          <a:xfrm>
            <a:off x="4312009" y="1970568"/>
            <a:ext cx="1524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~3 m</a:t>
            </a:r>
          </a:p>
          <a:p>
            <a:r>
              <a:rPr lang="pl-PL" sz="1400" dirty="0"/>
              <a:t>Magnet </a:t>
            </a:r>
            <a:r>
              <a:rPr lang="pl-PL" sz="1400" dirty="0" err="1"/>
              <a:t>diameter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15960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DF93A-8234-727E-123D-7E1E0DCB0D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EC75BB9C-F626-4911-1BFD-2351087DAB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F4894752-97BA-E0FC-7909-D53D3E9A2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206375"/>
            <a:ext cx="7465640" cy="857250"/>
          </a:xfrm>
        </p:spPr>
        <p:txBody>
          <a:bodyPr/>
          <a:lstStyle/>
          <a:p>
            <a:r>
              <a:rPr lang="pl-PL" dirty="0" err="1"/>
              <a:t>Shielding</a:t>
            </a:r>
            <a:r>
              <a:rPr lang="pl-PL" dirty="0"/>
              <a:t> idea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DB316B0-F6F2-EE5D-D307-4BE2981B65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Manet WG </a:t>
            </a:r>
            <a:r>
              <a:rPr lang="pl-PL" dirty="0" err="1"/>
              <a:t>meeting</a:t>
            </a:r>
            <a:r>
              <a:rPr lang="pl-PL" dirty="0"/>
              <a:t>	 	30/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  <p:pic>
        <p:nvPicPr>
          <p:cNvPr id="8" name="Obraz 7" descr="Obraz zawierający linia, zrzut ekranu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60173E63-0524-71A3-7B37-17056AF931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18" y="850177"/>
            <a:ext cx="6309982" cy="2123848"/>
          </a:xfrm>
          <a:prstGeom prst="rect">
            <a:avLst/>
          </a:prstGeom>
        </p:spPr>
      </p:pic>
      <p:pic>
        <p:nvPicPr>
          <p:cNvPr id="11" name="Obraz 10" descr="Obraz zawierający szkic, krąg, rysowanie, diagram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A96E61EB-B3C0-8DAB-26FB-EA5DD3532B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8224" y="2368794"/>
            <a:ext cx="2458846" cy="2333313"/>
          </a:xfrm>
          <a:prstGeom prst="rect">
            <a:avLst/>
          </a:prstGeom>
        </p:spPr>
      </p:pic>
      <p:cxnSp>
        <p:nvCxnSpPr>
          <p:cNvPr id="13" name="Łącznik prosty 12">
            <a:extLst>
              <a:ext uri="{FF2B5EF4-FFF2-40B4-BE49-F238E27FC236}">
                <a16:creationId xmlns:a16="http://schemas.microsoft.com/office/drawing/2014/main" id="{0AAE3E12-3DA4-B0A1-14C0-AB3E9EA58B1A}"/>
              </a:ext>
            </a:extLst>
          </p:cNvPr>
          <p:cNvCxnSpPr>
            <a:cxnSpLocks/>
          </p:cNvCxnSpPr>
          <p:nvPr/>
        </p:nvCxnSpPr>
        <p:spPr>
          <a:xfrm>
            <a:off x="2699792" y="771550"/>
            <a:ext cx="0" cy="3240360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Łącznik prosty ze strzałką 15">
            <a:extLst>
              <a:ext uri="{FF2B5EF4-FFF2-40B4-BE49-F238E27FC236}">
                <a16:creationId xmlns:a16="http://schemas.microsoft.com/office/drawing/2014/main" id="{F9A501A6-BBE8-0352-5EE1-78BD22F0F2A0}"/>
              </a:ext>
            </a:extLst>
          </p:cNvPr>
          <p:cNvCxnSpPr/>
          <p:nvPr/>
        </p:nvCxnSpPr>
        <p:spPr>
          <a:xfrm flipV="1">
            <a:off x="2771800" y="3147814"/>
            <a:ext cx="3744416" cy="720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TextBox 11">
            <a:extLst>
              <a:ext uri="{FF2B5EF4-FFF2-40B4-BE49-F238E27FC236}">
                <a16:creationId xmlns:a16="http://schemas.microsoft.com/office/drawing/2014/main" id="{5660A1CB-983D-B8B6-7D8F-9CF91F07B353}"/>
              </a:ext>
            </a:extLst>
          </p:cNvPr>
          <p:cNvSpPr txBox="1"/>
          <p:nvPr/>
        </p:nvSpPr>
        <p:spPr>
          <a:xfrm>
            <a:off x="10344" y="3144032"/>
            <a:ext cx="2628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Shielding shape follows two cylinders connected as depicted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9B6465C5-3DEF-311B-72D9-0E127BCF7FF5}"/>
              </a:ext>
            </a:extLst>
          </p:cNvPr>
          <p:cNvSpPr txBox="1"/>
          <p:nvPr/>
        </p:nvSpPr>
        <p:spPr>
          <a:xfrm>
            <a:off x="2781415" y="3282531"/>
            <a:ext cx="3852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rgbClr val="F640F6"/>
                </a:solidFill>
              </a:rPr>
              <a:t>One cylinder </a:t>
            </a:r>
            <a:r>
              <a:rPr lang="pl-PL" sz="1600" dirty="0" err="1"/>
              <a:t>is</a:t>
            </a:r>
            <a:r>
              <a:rPr lang="pl-PL" sz="1600" dirty="0"/>
              <a:t> the </a:t>
            </a:r>
            <a:r>
              <a:rPr lang="pl-PL" sz="1600" dirty="0" err="1"/>
              <a:t>extension</a:t>
            </a:r>
            <a:r>
              <a:rPr lang="pl-PL" sz="1600" dirty="0"/>
              <a:t> of the </a:t>
            </a:r>
            <a:r>
              <a:rPr lang="pl-PL" sz="1600" dirty="0" err="1"/>
              <a:t>tapering</a:t>
            </a:r>
            <a:r>
              <a:rPr lang="pl-PL" sz="1600" dirty="0"/>
              <a:t> </a:t>
            </a:r>
            <a:r>
              <a:rPr lang="pl-PL" sz="1600" dirty="0" err="1"/>
              <a:t>final</a:t>
            </a:r>
            <a:r>
              <a:rPr lang="pl-PL" sz="1600" dirty="0"/>
              <a:t> </a:t>
            </a:r>
            <a:r>
              <a:rPr lang="pl-PL" sz="1600" dirty="0" err="1"/>
              <a:t>aperture</a:t>
            </a:r>
            <a:endParaRPr lang="pl-PL" sz="1600" dirty="0"/>
          </a:p>
          <a:p>
            <a:endParaRPr lang="pl-PL" sz="1600" dirty="0"/>
          </a:p>
          <a:p>
            <a:r>
              <a:rPr lang="pl-PL" sz="1600" dirty="0">
                <a:solidFill>
                  <a:srgbClr val="1600F8"/>
                </a:solidFill>
              </a:rPr>
              <a:t>The </a:t>
            </a:r>
            <a:r>
              <a:rPr lang="pl-PL" sz="1600" dirty="0" err="1">
                <a:solidFill>
                  <a:srgbClr val="1600F8"/>
                </a:solidFill>
              </a:rPr>
              <a:t>second</a:t>
            </a:r>
            <a:r>
              <a:rPr lang="pl-PL" sz="1600" dirty="0">
                <a:solidFill>
                  <a:srgbClr val="1600F8"/>
                </a:solidFill>
              </a:rPr>
              <a:t> one </a:t>
            </a:r>
            <a:r>
              <a:rPr lang="pl-PL" sz="1600" dirty="0" err="1"/>
              <a:t>follows</a:t>
            </a:r>
            <a:r>
              <a:rPr lang="pl-PL" sz="1600" dirty="0"/>
              <a:t> the </a:t>
            </a:r>
            <a:r>
              <a:rPr lang="pl-PL" sz="1600" dirty="0" err="1"/>
              <a:t>curvature</a:t>
            </a:r>
            <a:r>
              <a:rPr lang="pl-PL" sz="1600" dirty="0"/>
              <a:t> of the </a:t>
            </a:r>
            <a:r>
              <a:rPr lang="pl-PL" sz="1600" dirty="0" err="1"/>
              <a:t>chicane</a:t>
            </a:r>
            <a:r>
              <a:rPr lang="pl-PL" sz="1600" dirty="0"/>
              <a:t>, </a:t>
            </a:r>
            <a:r>
              <a:rPr lang="pl-PL" sz="1600" dirty="0" err="1"/>
              <a:t>always</a:t>
            </a:r>
            <a:r>
              <a:rPr lang="pl-PL" sz="1600" dirty="0"/>
              <a:t> </a:t>
            </a:r>
            <a:r>
              <a:rPr lang="pl-PL" sz="1600" dirty="0" err="1"/>
              <a:t>centered</a:t>
            </a:r>
            <a:r>
              <a:rPr lang="pl-PL" sz="1600" dirty="0"/>
              <a:t> </a:t>
            </a:r>
            <a:r>
              <a:rPr lang="pl-PL" sz="1600" dirty="0" err="1"/>
              <a:t>around</a:t>
            </a:r>
            <a:r>
              <a:rPr lang="pl-PL" sz="1600" dirty="0"/>
              <a:t> the magnet </a:t>
            </a:r>
            <a:r>
              <a:rPr lang="pl-PL" sz="1600" dirty="0" err="1"/>
              <a:t>center</a:t>
            </a:r>
            <a:endParaRPr lang="en-US" sz="1600" dirty="0"/>
          </a:p>
        </p:txBody>
      </p:sp>
      <p:sp>
        <p:nvSpPr>
          <p:cNvPr id="20" name="Owal 19">
            <a:extLst>
              <a:ext uri="{FF2B5EF4-FFF2-40B4-BE49-F238E27FC236}">
                <a16:creationId xmlns:a16="http://schemas.microsoft.com/office/drawing/2014/main" id="{906DFB5F-8FCB-5D01-EBC9-5EAE0593C931}"/>
              </a:ext>
            </a:extLst>
          </p:cNvPr>
          <p:cNvSpPr/>
          <p:nvPr/>
        </p:nvSpPr>
        <p:spPr>
          <a:xfrm>
            <a:off x="8077200" y="3247418"/>
            <a:ext cx="599256" cy="576064"/>
          </a:xfrm>
          <a:prstGeom prst="ellipse">
            <a:avLst/>
          </a:prstGeom>
          <a:noFill/>
          <a:ln w="28575">
            <a:solidFill>
              <a:srgbClr val="F640F6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wal 20">
            <a:extLst>
              <a:ext uri="{FF2B5EF4-FFF2-40B4-BE49-F238E27FC236}">
                <a16:creationId xmlns:a16="http://schemas.microsoft.com/office/drawing/2014/main" id="{8D3F8A38-26FA-6701-BAA5-9D6B19C60FA4}"/>
              </a:ext>
            </a:extLst>
          </p:cNvPr>
          <p:cNvSpPr/>
          <p:nvPr/>
        </p:nvSpPr>
        <p:spPr>
          <a:xfrm>
            <a:off x="7565470" y="3255897"/>
            <a:ext cx="599256" cy="576064"/>
          </a:xfrm>
          <a:prstGeom prst="ellipse">
            <a:avLst/>
          </a:prstGeom>
          <a:noFill/>
          <a:ln w="28575">
            <a:solidFill>
              <a:srgbClr val="1600F8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9B04CCEA-90B4-8CEE-4EBC-E6D5E9B98861}"/>
              </a:ext>
            </a:extLst>
          </p:cNvPr>
          <p:cNvSpPr txBox="1"/>
          <p:nvPr/>
        </p:nvSpPr>
        <p:spPr>
          <a:xfrm>
            <a:off x="3527888" y="722498"/>
            <a:ext cx="46805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/>
              <a:t>The secondaries are expected to dissipate along the shielding inside the chicane, depositing their more uniformly energy on a wider distance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756E499A-EF36-25B8-6709-543E7FD2475F}"/>
              </a:ext>
            </a:extLst>
          </p:cNvPr>
          <p:cNvSpPr txBox="1"/>
          <p:nvPr/>
        </p:nvSpPr>
        <p:spPr>
          <a:xfrm>
            <a:off x="5226961" y="1466338"/>
            <a:ext cx="3995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/>
              <a:t>The nozzle shape</a:t>
            </a:r>
            <a:r>
              <a:rPr lang="pl-PL" sz="1400" noProof="0" dirty="0"/>
              <a:t> </a:t>
            </a:r>
            <a:r>
              <a:rPr lang="en-US" sz="1400" noProof="0" dirty="0"/>
              <a:t>not</a:t>
            </a:r>
            <a:r>
              <a:rPr lang="pl-PL" sz="1400" noProof="0" dirty="0"/>
              <a:t> to</a:t>
            </a:r>
            <a:r>
              <a:rPr lang="en-US" sz="1400" noProof="0" dirty="0"/>
              <a:t> intervene with the spent beam path </a:t>
            </a:r>
          </a:p>
        </p:txBody>
      </p:sp>
      <p:cxnSp>
        <p:nvCxnSpPr>
          <p:cNvPr id="25" name="Łącznik prosty ze strzałką 24">
            <a:extLst>
              <a:ext uri="{FF2B5EF4-FFF2-40B4-BE49-F238E27FC236}">
                <a16:creationId xmlns:a16="http://schemas.microsoft.com/office/drawing/2014/main" id="{F65F6030-123C-723F-5D1E-85C00C95F6E4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3275856" y="1635646"/>
            <a:ext cx="1951105" cy="923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202285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EBA20B6D-93D6-48E5-AB22-6F1BED69CA4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51520" y="1199864"/>
            <a:ext cx="8305800" cy="3536156"/>
          </a:xfrm>
        </p:spPr>
        <p:txBody>
          <a:bodyPr/>
          <a:lstStyle/>
          <a:p>
            <a:r>
              <a:rPr lang="pl-PL" sz="2000" dirty="0"/>
              <a:t>It </a:t>
            </a:r>
            <a:r>
              <a:rPr lang="pl-PL" sz="2000" dirty="0" err="1"/>
              <a:t>is</a:t>
            </a:r>
            <a:r>
              <a:rPr lang="pl-PL" sz="2000" dirty="0"/>
              <a:t> </a:t>
            </a:r>
            <a:r>
              <a:rPr lang="pl-PL" sz="2000" dirty="0" err="1"/>
              <a:t>certain</a:t>
            </a:r>
            <a:r>
              <a:rPr lang="pl-PL" sz="2000" dirty="0"/>
              <a:t> </a:t>
            </a:r>
            <a:r>
              <a:rPr lang="pl-PL" sz="2000" dirty="0" err="1"/>
              <a:t>that</a:t>
            </a:r>
            <a:r>
              <a:rPr lang="pl-PL" sz="2000" dirty="0"/>
              <a:t> for the </a:t>
            </a:r>
            <a:r>
              <a:rPr lang="pl-PL" sz="2000" dirty="0" err="1"/>
              <a:t>proposed</a:t>
            </a:r>
            <a:r>
              <a:rPr lang="pl-PL" sz="2000" dirty="0"/>
              <a:t> </a:t>
            </a:r>
            <a:r>
              <a:rPr lang="pl-PL" sz="2000" dirty="0" err="1"/>
              <a:t>chicane</a:t>
            </a:r>
            <a:r>
              <a:rPr lang="pl-PL" sz="2000" dirty="0"/>
              <a:t> to be </a:t>
            </a:r>
            <a:r>
              <a:rPr lang="pl-PL" sz="2000" dirty="0" err="1"/>
              <a:t>sustainable</a:t>
            </a:r>
            <a:r>
              <a:rPr lang="pl-PL" sz="2000" dirty="0"/>
              <a:t>, </a:t>
            </a:r>
            <a:r>
              <a:rPr lang="pl-PL" sz="2000" dirty="0" err="1"/>
              <a:t>at</a:t>
            </a:r>
            <a:r>
              <a:rPr lang="pl-PL" sz="2000" dirty="0"/>
              <a:t> </a:t>
            </a:r>
            <a:r>
              <a:rPr lang="pl-PL" sz="2000" dirty="0" err="1"/>
              <a:t>least</a:t>
            </a:r>
            <a:r>
              <a:rPr lang="pl-PL" sz="2000" dirty="0"/>
              <a:t> the </a:t>
            </a:r>
            <a:r>
              <a:rPr lang="pl-PL" sz="2000" dirty="0" err="1"/>
              <a:t>biggest</a:t>
            </a:r>
            <a:r>
              <a:rPr lang="pl-PL" sz="2000" dirty="0"/>
              <a:t> </a:t>
            </a:r>
            <a:r>
              <a:rPr lang="pl-PL" sz="2000" dirty="0" err="1"/>
              <a:t>coils</a:t>
            </a:r>
            <a:r>
              <a:rPr lang="pl-PL" sz="2000" dirty="0"/>
              <a:t> </a:t>
            </a:r>
            <a:r>
              <a:rPr lang="pl-PL" sz="2000" dirty="0" err="1"/>
              <a:t>would</a:t>
            </a:r>
            <a:r>
              <a:rPr lang="pl-PL" sz="2000" dirty="0"/>
              <a:t> </a:t>
            </a:r>
            <a:r>
              <a:rPr lang="pl-PL" sz="2000" dirty="0" err="1"/>
              <a:t>have</a:t>
            </a:r>
            <a:r>
              <a:rPr lang="pl-PL" sz="2000" dirty="0"/>
              <a:t> to be </a:t>
            </a:r>
            <a:r>
              <a:rPr lang="pl-PL" sz="2000" dirty="0" err="1"/>
              <a:t>superconducting</a:t>
            </a:r>
            <a:r>
              <a:rPr lang="pl-PL" sz="2000" dirty="0"/>
              <a:t>.</a:t>
            </a:r>
          </a:p>
          <a:p>
            <a:r>
              <a:rPr lang="pl-PL" sz="2000" dirty="0"/>
              <a:t>For 4 MW </a:t>
            </a:r>
            <a:r>
              <a:rPr lang="pl-PL" sz="2000" dirty="0" err="1"/>
              <a:t>option</a:t>
            </a:r>
            <a:r>
              <a:rPr lang="pl-PL" sz="2000" dirty="0"/>
              <a:t>, the </a:t>
            </a:r>
            <a:r>
              <a:rPr lang="pl-PL" sz="2000" dirty="0" err="1"/>
              <a:t>radiation</a:t>
            </a:r>
            <a:r>
              <a:rPr lang="pl-PL" sz="2000" dirty="0"/>
              <a:t> </a:t>
            </a:r>
            <a:r>
              <a:rPr lang="pl-PL" sz="2000" dirty="0" err="1"/>
              <a:t>load</a:t>
            </a:r>
            <a:r>
              <a:rPr lang="pl-PL" sz="2000" dirty="0"/>
              <a:t> </a:t>
            </a:r>
            <a:r>
              <a:rPr lang="pl-PL" sz="2000" dirty="0" err="1"/>
              <a:t>is</a:t>
            </a:r>
            <a:r>
              <a:rPr lang="pl-PL" sz="2000" dirty="0"/>
              <a:t> </a:t>
            </a:r>
            <a:r>
              <a:rPr lang="pl-PL" sz="2000" dirty="0" err="1"/>
              <a:t>still</a:t>
            </a:r>
            <a:r>
              <a:rPr lang="pl-PL" sz="2000" dirty="0"/>
              <a:t> </a:t>
            </a:r>
            <a:r>
              <a:rPr lang="pl-PL" sz="2000" dirty="0" err="1"/>
              <a:t>too</a:t>
            </a:r>
            <a:r>
              <a:rPr lang="pl-PL" sz="2000" dirty="0"/>
              <a:t> high. </a:t>
            </a:r>
            <a:r>
              <a:rPr lang="pl-PL" sz="2000" dirty="0" err="1"/>
              <a:t>Further</a:t>
            </a:r>
            <a:r>
              <a:rPr lang="pl-PL" sz="2000" dirty="0"/>
              <a:t> </a:t>
            </a:r>
            <a:r>
              <a:rPr lang="pl-PL" sz="2000" dirty="0" err="1"/>
              <a:t>shielding</a:t>
            </a:r>
            <a:r>
              <a:rPr lang="pl-PL" sz="2000" dirty="0"/>
              <a:t> </a:t>
            </a:r>
            <a:r>
              <a:rPr lang="pl-PL" sz="2000" dirty="0" err="1"/>
              <a:t>optimization</a:t>
            </a:r>
            <a:r>
              <a:rPr lang="pl-PL" sz="2000" dirty="0"/>
              <a:t> </a:t>
            </a:r>
            <a:r>
              <a:rPr lang="pl-PL" sz="2000" dirty="0" err="1"/>
              <a:t>is</a:t>
            </a:r>
            <a:r>
              <a:rPr lang="pl-PL" sz="2000" dirty="0"/>
              <a:t> </a:t>
            </a:r>
            <a:r>
              <a:rPr lang="pl-PL" sz="2000" dirty="0" err="1"/>
              <a:t>needed</a:t>
            </a:r>
            <a:r>
              <a:rPr lang="pl-PL" sz="2000" dirty="0"/>
              <a:t>.</a:t>
            </a:r>
          </a:p>
          <a:p>
            <a:r>
              <a:rPr lang="pl-PL" sz="2000" dirty="0"/>
              <a:t>For 2 MW </a:t>
            </a:r>
            <a:r>
              <a:rPr lang="pl-PL" sz="2000" dirty="0" err="1"/>
              <a:t>option</a:t>
            </a:r>
            <a:r>
              <a:rPr lang="pl-PL" sz="2000" dirty="0"/>
              <a:t>, the </a:t>
            </a:r>
            <a:r>
              <a:rPr lang="pl-PL" sz="2000" dirty="0" err="1"/>
              <a:t>solution</a:t>
            </a:r>
            <a:r>
              <a:rPr lang="pl-PL" sz="2000" dirty="0"/>
              <a:t> </a:t>
            </a:r>
            <a:r>
              <a:rPr lang="pl-PL" sz="2000" dirty="0" err="1"/>
              <a:t>could</a:t>
            </a:r>
            <a:r>
              <a:rPr lang="pl-PL" sz="2000" dirty="0"/>
              <a:t> be </a:t>
            </a:r>
            <a:r>
              <a:rPr lang="pl-PL" sz="2000" dirty="0" err="1"/>
              <a:t>sustainable</a:t>
            </a:r>
            <a:r>
              <a:rPr lang="pl-PL" sz="2000" dirty="0"/>
              <a:t> and the most of the </a:t>
            </a:r>
            <a:r>
              <a:rPr lang="pl-PL" sz="2000" dirty="0" err="1"/>
              <a:t>wide</a:t>
            </a:r>
            <a:r>
              <a:rPr lang="pl-PL" sz="2000" dirty="0"/>
              <a:t> </a:t>
            </a:r>
            <a:r>
              <a:rPr lang="pl-PL" sz="2000" dirty="0" err="1"/>
              <a:t>aperture</a:t>
            </a:r>
            <a:r>
              <a:rPr lang="pl-PL" sz="2000" dirty="0"/>
              <a:t> </a:t>
            </a:r>
            <a:r>
              <a:rPr lang="pl-PL" sz="2000" dirty="0" err="1"/>
              <a:t>magnets</a:t>
            </a:r>
            <a:r>
              <a:rPr lang="pl-PL" sz="2000" dirty="0"/>
              <a:t> </a:t>
            </a:r>
            <a:r>
              <a:rPr lang="pl-PL" sz="2000" dirty="0" err="1"/>
              <a:t>can</a:t>
            </a:r>
            <a:r>
              <a:rPr lang="pl-PL" sz="2000" dirty="0"/>
              <a:t> be </a:t>
            </a:r>
            <a:r>
              <a:rPr lang="pl-PL" sz="2000" dirty="0" err="1"/>
              <a:t>made</a:t>
            </a:r>
            <a:r>
              <a:rPr lang="pl-PL" sz="2000" dirty="0"/>
              <a:t> </a:t>
            </a:r>
            <a:r>
              <a:rPr lang="pl-PL" sz="2000" dirty="0" err="1"/>
              <a:t>superconducting</a:t>
            </a:r>
            <a:r>
              <a:rPr lang="pl-PL" sz="2000" dirty="0"/>
              <a:t>.</a:t>
            </a:r>
          </a:p>
          <a:p>
            <a:r>
              <a:rPr lang="pl-PL" sz="2000" dirty="0" err="1"/>
              <a:t>Horizontal</a:t>
            </a:r>
            <a:r>
              <a:rPr lang="pl-PL" sz="2000" dirty="0"/>
              <a:t> </a:t>
            </a:r>
            <a:r>
              <a:rPr lang="pl-PL" sz="2000" dirty="0" err="1"/>
              <a:t>shift</a:t>
            </a:r>
            <a:r>
              <a:rPr lang="pl-PL" sz="2000" dirty="0"/>
              <a:t> </a:t>
            </a:r>
            <a:r>
              <a:rPr lang="pl-PL" sz="2000" dirty="0" err="1"/>
              <a:t>allows</a:t>
            </a:r>
            <a:r>
              <a:rPr lang="pl-PL" sz="2000" dirty="0"/>
              <a:t> for </a:t>
            </a:r>
            <a:r>
              <a:rPr lang="pl-PL" sz="2000" dirty="0" err="1"/>
              <a:t>smaller</a:t>
            </a:r>
            <a:r>
              <a:rPr lang="pl-PL" sz="2000" dirty="0"/>
              <a:t> magnet </a:t>
            </a:r>
            <a:r>
              <a:rPr lang="pl-PL" sz="2000" dirty="0" err="1"/>
              <a:t>apertures</a:t>
            </a:r>
            <a:r>
              <a:rPr lang="pl-PL" sz="2000" dirty="0"/>
              <a:t>, but </a:t>
            </a:r>
            <a:r>
              <a:rPr lang="pl-PL" sz="2000" dirty="0" err="1"/>
              <a:t>compromises</a:t>
            </a:r>
            <a:r>
              <a:rPr lang="pl-PL" sz="2000" dirty="0"/>
              <a:t> the </a:t>
            </a:r>
            <a:r>
              <a:rPr lang="pl-PL" sz="2000" dirty="0" err="1"/>
              <a:t>yield</a:t>
            </a:r>
            <a:r>
              <a:rPr lang="pl-PL" sz="2000" dirty="0"/>
              <a:t>.</a:t>
            </a:r>
          </a:p>
          <a:p>
            <a:r>
              <a:rPr lang="pl-PL" sz="2000" dirty="0"/>
              <a:t>For the moment, </a:t>
            </a:r>
            <a:r>
              <a:rPr lang="pl-PL" sz="2000" b="1" dirty="0"/>
              <a:t>we </a:t>
            </a:r>
            <a:r>
              <a:rPr lang="pl-PL" sz="2000" b="1" dirty="0" err="1"/>
              <a:t>will</a:t>
            </a:r>
            <a:r>
              <a:rPr lang="pl-PL" sz="2000" b="1" dirty="0"/>
              <a:t> </a:t>
            </a:r>
            <a:r>
              <a:rPr lang="pl-PL" sz="2000" b="1" dirty="0" err="1"/>
              <a:t>try</a:t>
            </a:r>
            <a:r>
              <a:rPr lang="pl-PL" sz="2000" b="1" dirty="0"/>
              <a:t> to </a:t>
            </a:r>
            <a:r>
              <a:rPr lang="pl-PL" sz="2000" b="1" dirty="0" err="1"/>
              <a:t>explore</a:t>
            </a:r>
            <a:r>
              <a:rPr lang="pl-PL" sz="2000" b="1" dirty="0"/>
              <a:t> the </a:t>
            </a:r>
            <a:r>
              <a:rPr lang="pl-PL" sz="2000" b="1" dirty="0" err="1"/>
              <a:t>early</a:t>
            </a:r>
            <a:r>
              <a:rPr lang="pl-PL" sz="2000" b="1" dirty="0"/>
              <a:t> </a:t>
            </a:r>
            <a:r>
              <a:rPr lang="pl-PL" sz="2000" b="1" dirty="0" err="1"/>
              <a:t>extraction</a:t>
            </a:r>
            <a:r>
              <a:rPr lang="pl-PL" sz="2000" b="1" dirty="0"/>
              <a:t> </a:t>
            </a:r>
            <a:r>
              <a:rPr lang="pl-PL" sz="2000" b="1" dirty="0" err="1"/>
              <a:t>option</a:t>
            </a:r>
            <a:r>
              <a:rPr lang="pl-PL" sz="2000" b="1" dirty="0"/>
              <a:t>!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83AE3D07-6538-396A-4C8A-D1F02C4011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660778D6-E08A-72F6-6D31-199BEBE38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Conclusions</a:t>
            </a:r>
            <a:r>
              <a:rPr lang="pl-PL" dirty="0"/>
              <a:t> </a:t>
            </a:r>
            <a:r>
              <a:rPr lang="pl-PL" dirty="0" err="1"/>
              <a:t>chicane</a:t>
            </a:r>
            <a:r>
              <a:rPr lang="pl-PL" dirty="0"/>
              <a:t> </a:t>
            </a:r>
            <a:r>
              <a:rPr lang="pl-PL" dirty="0" err="1"/>
              <a:t>extraction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ABC2DD2-A28F-A524-0ABF-6AC9443F75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Manet WG </a:t>
            </a:r>
            <a:r>
              <a:rPr lang="pl-PL" dirty="0" err="1"/>
              <a:t>meeting</a:t>
            </a:r>
            <a:r>
              <a:rPr lang="pl-PL" dirty="0"/>
              <a:t>	 	30/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09868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8B72B509-911F-6A96-5405-AF0759D0E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6EEAAC7F-2576-21AB-EFE0-762C95464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Low</a:t>
            </a:r>
            <a:r>
              <a:rPr lang="pl-PL" dirty="0"/>
              <a:t> </a:t>
            </a:r>
            <a:r>
              <a:rPr lang="pl-PL" dirty="0" err="1"/>
              <a:t>energy</a:t>
            </a:r>
            <a:r>
              <a:rPr lang="pl-PL" dirty="0"/>
              <a:t> </a:t>
            </a:r>
            <a:r>
              <a:rPr lang="pl-PL" dirty="0" err="1"/>
              <a:t>particles</a:t>
            </a:r>
            <a:r>
              <a:rPr lang="pl-PL" dirty="0"/>
              <a:t> – </a:t>
            </a:r>
            <a:r>
              <a:rPr lang="pl-PL" dirty="0" err="1"/>
              <a:t>persisting</a:t>
            </a:r>
            <a:r>
              <a:rPr lang="pl-PL" dirty="0"/>
              <a:t> problem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E2E2705-F78B-F91F-A107-B3B1D93731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Manet WG </a:t>
            </a:r>
            <a:r>
              <a:rPr lang="pl-PL" dirty="0" err="1"/>
              <a:t>meeting</a:t>
            </a:r>
            <a:r>
              <a:rPr lang="pl-PL" dirty="0"/>
              <a:t>	 	30/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  <p:pic>
        <p:nvPicPr>
          <p:cNvPr id="6" name="Content Placeholder 6" descr="A drawing of a machine&#10;&#10;AI-generated content may be incorrect.">
            <a:extLst>
              <a:ext uri="{FF2B5EF4-FFF2-40B4-BE49-F238E27FC236}">
                <a16:creationId xmlns:a16="http://schemas.microsoft.com/office/drawing/2014/main" id="{918C4E12-AD87-269A-42E3-07ED72E98763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17" y="751819"/>
            <a:ext cx="3352317" cy="2010310"/>
          </a:xfrm>
          <a:prstGeom prst="rect">
            <a:avLst/>
          </a:prstGeom>
        </p:spPr>
      </p:pic>
      <p:sp>
        <p:nvSpPr>
          <p:cNvPr id="7" name="TextBox 11">
            <a:extLst>
              <a:ext uri="{FF2B5EF4-FFF2-40B4-BE49-F238E27FC236}">
                <a16:creationId xmlns:a16="http://schemas.microsoft.com/office/drawing/2014/main" id="{316C359D-91A7-FD93-236A-3C4C10F1C372}"/>
              </a:ext>
            </a:extLst>
          </p:cNvPr>
          <p:cNvSpPr txBox="1"/>
          <p:nvPr/>
        </p:nvSpPr>
        <p:spPr>
          <a:xfrm>
            <a:off x="-4323" y="283336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400" dirty="0"/>
              <a:t>Low energy protons are also bent down (not shown)</a:t>
            </a:r>
            <a:endParaRPr lang="en-GB" sz="1400" dirty="0"/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0608D550-3BAF-2AD2-3D8C-F65D5843CAC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98457" y="2983821"/>
            <a:ext cx="2641695" cy="1855659"/>
          </a:xfrm>
          <a:prstGeom prst="rect">
            <a:avLst/>
          </a:prstGeom>
        </p:spPr>
      </p:pic>
      <p:pic>
        <p:nvPicPr>
          <p:cNvPr id="8" name="Symbol zastępczy zawartości 9">
            <a:extLst>
              <a:ext uri="{FF2B5EF4-FFF2-40B4-BE49-F238E27FC236}">
                <a16:creationId xmlns:a16="http://schemas.microsoft.com/office/drawing/2014/main" id="{B3D2DDC7-D6D3-68C6-1F54-5715AC7A65FB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4"/>
          <a:srcRect/>
          <a:stretch/>
        </p:blipFill>
        <p:spPr>
          <a:xfrm>
            <a:off x="6101795" y="888321"/>
            <a:ext cx="2788909" cy="1873808"/>
          </a:xfrm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id="{B87887ED-0346-DE8E-123D-ABAE994A7A59}"/>
              </a:ext>
            </a:extLst>
          </p:cNvPr>
          <p:cNvSpPr txBox="1"/>
          <p:nvPr/>
        </p:nvSpPr>
        <p:spPr>
          <a:xfrm>
            <a:off x="456783" y="781809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>
                <a:solidFill>
                  <a:srgbClr val="00B0F0"/>
                </a:solidFill>
              </a:rPr>
              <a:t>Old</a:t>
            </a:r>
            <a:r>
              <a:rPr lang="pl-PL" dirty="0">
                <a:solidFill>
                  <a:srgbClr val="00B0F0"/>
                </a:solidFill>
              </a:rPr>
              <a:t> </a:t>
            </a:r>
            <a:r>
              <a:rPr lang="pl-PL" dirty="0" err="1">
                <a:solidFill>
                  <a:srgbClr val="00B0F0"/>
                </a:solidFill>
              </a:rPr>
              <a:t>chicane</a:t>
            </a:r>
            <a:r>
              <a:rPr lang="pl-PL" dirty="0">
                <a:solidFill>
                  <a:srgbClr val="00B0F0"/>
                </a:solidFill>
              </a:rPr>
              <a:t>!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ED8109F1-6CE1-1AEC-E948-8A71270C1170}"/>
              </a:ext>
            </a:extLst>
          </p:cNvPr>
          <p:cNvSpPr/>
          <p:nvPr/>
        </p:nvSpPr>
        <p:spPr>
          <a:xfrm>
            <a:off x="539552" y="2219334"/>
            <a:ext cx="72008" cy="72008"/>
          </a:xfrm>
          <a:prstGeom prst="rect">
            <a:avLst/>
          </a:prstGeom>
          <a:solidFill>
            <a:srgbClr val="8A4311"/>
          </a:solidFill>
          <a:ln>
            <a:solidFill>
              <a:srgbClr val="8A431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1483FB22-E51A-14C3-B0C0-4754D1AFAB0E}"/>
              </a:ext>
            </a:extLst>
          </p:cNvPr>
          <p:cNvSpPr/>
          <p:nvPr/>
        </p:nvSpPr>
        <p:spPr>
          <a:xfrm>
            <a:off x="539552" y="2488049"/>
            <a:ext cx="72008" cy="72008"/>
          </a:xfrm>
          <a:prstGeom prst="rect">
            <a:avLst/>
          </a:prstGeom>
          <a:solidFill>
            <a:srgbClr val="89BA0E"/>
          </a:solidFill>
          <a:ln>
            <a:solidFill>
              <a:srgbClr val="89BA0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427C6ADB-A3DE-0809-C498-F1F16C3B9769}"/>
              </a:ext>
            </a:extLst>
          </p:cNvPr>
          <p:cNvSpPr txBox="1"/>
          <p:nvPr/>
        </p:nvSpPr>
        <p:spPr>
          <a:xfrm>
            <a:off x="683568" y="207067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dirty="0">
                <a:latin typeface="Aptos Serif" panose="02020604070405020304" pitchFamily="18" charset="0"/>
                <a:cs typeface="Aptos Serif" panose="02020604070405020304" pitchFamily="18" charset="0"/>
              </a:rPr>
              <a:t>π</a:t>
            </a:r>
            <a:r>
              <a:rPr lang="pl-PL" dirty="0">
                <a:latin typeface="Aptos Serif" panose="02020604070405020304" pitchFamily="18" charset="0"/>
                <a:cs typeface="Aptos Serif" panose="02020604070405020304" pitchFamily="18" charset="0"/>
              </a:rPr>
              <a:t> </a:t>
            </a:r>
            <a:r>
              <a:rPr lang="pl-PL" baseline="30000" dirty="0">
                <a:latin typeface="Aptos Serif" panose="02020604070405020304" pitchFamily="18" charset="0"/>
                <a:cs typeface="Aptos Serif" panose="02020604070405020304" pitchFamily="18" charset="0"/>
              </a:rPr>
              <a:t>-</a:t>
            </a:r>
            <a:endParaRPr lang="en-GB" baseline="30000" dirty="0"/>
          </a:p>
        </p:txBody>
      </p:sp>
      <p:sp>
        <p:nvSpPr>
          <p:cNvPr id="13" name="TextBox 10">
            <a:extLst>
              <a:ext uri="{FF2B5EF4-FFF2-40B4-BE49-F238E27FC236}">
                <a16:creationId xmlns:a16="http://schemas.microsoft.com/office/drawing/2014/main" id="{538AE408-941D-D1BB-3F08-68FD707AEE04}"/>
              </a:ext>
            </a:extLst>
          </p:cNvPr>
          <p:cNvSpPr txBox="1"/>
          <p:nvPr/>
        </p:nvSpPr>
        <p:spPr>
          <a:xfrm>
            <a:off x="683568" y="2334165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dirty="0">
                <a:latin typeface="Aptos Serif" panose="02020604070405020304" pitchFamily="18" charset="0"/>
                <a:cs typeface="Aptos Serif" panose="02020604070405020304" pitchFamily="18" charset="0"/>
              </a:rPr>
              <a:t>π</a:t>
            </a:r>
            <a:r>
              <a:rPr lang="pl-PL" dirty="0">
                <a:latin typeface="Aptos Serif" panose="02020604070405020304" pitchFamily="18" charset="0"/>
                <a:cs typeface="Aptos Serif" panose="02020604070405020304" pitchFamily="18" charset="0"/>
              </a:rPr>
              <a:t> </a:t>
            </a:r>
            <a:r>
              <a:rPr lang="pl-PL" baseline="30000" dirty="0">
                <a:latin typeface="Aptos Serif" panose="02020604070405020304" pitchFamily="18" charset="0"/>
                <a:cs typeface="Aptos Serif" panose="02020604070405020304" pitchFamily="18" charset="0"/>
              </a:rPr>
              <a:t>+</a:t>
            </a:r>
            <a:endParaRPr lang="en-GB" baseline="30000" dirty="0"/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0A7431C8-1F78-9C7A-67AC-F806C495CB9A}"/>
              </a:ext>
            </a:extLst>
          </p:cNvPr>
          <p:cNvSpPr txBox="1"/>
          <p:nvPr/>
        </p:nvSpPr>
        <p:spPr>
          <a:xfrm>
            <a:off x="4139951" y="1270453"/>
            <a:ext cx="172819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err="1"/>
              <a:t>This</a:t>
            </a:r>
            <a:r>
              <a:rPr lang="pl-PL" sz="1400" dirty="0"/>
              <a:t> </a:t>
            </a:r>
            <a:r>
              <a:rPr lang="pl-PL" sz="1400" dirty="0" err="1"/>
              <a:t>radiation</a:t>
            </a:r>
            <a:r>
              <a:rPr lang="pl-PL" sz="1400" dirty="0"/>
              <a:t> </a:t>
            </a:r>
            <a:r>
              <a:rPr lang="pl-PL" sz="1400" dirty="0" err="1"/>
              <a:t>load</a:t>
            </a:r>
            <a:r>
              <a:rPr lang="pl-PL" sz="1400" dirty="0"/>
              <a:t> </a:t>
            </a:r>
            <a:r>
              <a:rPr lang="pl-PL" sz="1400" dirty="0" err="1"/>
              <a:t>is</a:t>
            </a:r>
            <a:r>
              <a:rPr lang="pl-PL" sz="1400" dirty="0"/>
              <a:t> </a:t>
            </a:r>
            <a:r>
              <a:rPr lang="pl-PL" sz="1400" dirty="0" err="1"/>
              <a:t>due</a:t>
            </a:r>
            <a:r>
              <a:rPr lang="pl-PL" sz="1400" dirty="0"/>
              <a:t> to the </a:t>
            </a:r>
            <a:r>
              <a:rPr lang="pl-PL" sz="1400" dirty="0" err="1"/>
              <a:t>low</a:t>
            </a:r>
            <a:r>
              <a:rPr lang="pl-PL" sz="1400" dirty="0"/>
              <a:t>-E </a:t>
            </a:r>
            <a:r>
              <a:rPr lang="pl-PL" sz="1400" dirty="0" err="1"/>
              <a:t>particles</a:t>
            </a:r>
            <a:r>
              <a:rPr lang="pl-PL" sz="1400" dirty="0"/>
              <a:t> </a:t>
            </a:r>
            <a:r>
              <a:rPr lang="pl-PL" sz="1400" dirty="0" err="1"/>
              <a:t>separated</a:t>
            </a:r>
            <a:r>
              <a:rPr lang="pl-PL" sz="1400" dirty="0"/>
              <a:t> by </a:t>
            </a:r>
            <a:r>
              <a:rPr lang="pl-PL" sz="1400" dirty="0" err="1"/>
              <a:t>charge</a:t>
            </a:r>
            <a:r>
              <a:rPr lang="pl-PL" sz="1400" dirty="0"/>
              <a:t> in the </a:t>
            </a:r>
            <a:r>
              <a:rPr lang="pl-PL" sz="1400" dirty="0" err="1"/>
              <a:t>chicane</a:t>
            </a:r>
            <a:endParaRPr lang="en-US" sz="1400" dirty="0"/>
          </a:p>
        </p:txBody>
      </p:sp>
      <p:cxnSp>
        <p:nvCxnSpPr>
          <p:cNvPr id="16" name="Łącznik prosty ze strzałką 15">
            <a:extLst>
              <a:ext uri="{FF2B5EF4-FFF2-40B4-BE49-F238E27FC236}">
                <a16:creationId xmlns:a16="http://schemas.microsoft.com/office/drawing/2014/main" id="{AAA7FC27-ECAC-A7E7-2A43-34710663BBB7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5004048" y="1151141"/>
            <a:ext cx="1872208" cy="1193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Łącznik prosty ze strzałką 17">
            <a:extLst>
              <a:ext uri="{FF2B5EF4-FFF2-40B4-BE49-F238E27FC236}">
                <a16:creationId xmlns:a16="http://schemas.microsoft.com/office/drawing/2014/main" id="{103D646B-98BA-A26B-6588-5054DCDB930E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5004048" y="2440004"/>
            <a:ext cx="1872208" cy="1317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1B5BB6A0-C87D-930F-2FB4-12AE4C0DA8EE}"/>
              </a:ext>
            </a:extLst>
          </p:cNvPr>
          <p:cNvSpPr txBox="1"/>
          <p:nvPr/>
        </p:nvSpPr>
        <p:spPr>
          <a:xfrm>
            <a:off x="6660232" y="1577664"/>
            <a:ext cx="1090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/>
              <a:t>No </a:t>
            </a:r>
            <a:r>
              <a:rPr lang="pl-PL" sz="1600" dirty="0" err="1"/>
              <a:t>shielding</a:t>
            </a:r>
            <a:endParaRPr lang="en-US" sz="1600" dirty="0"/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E3AF9E68-DBA7-8707-74AA-1689E2CFACCA}"/>
              </a:ext>
            </a:extLst>
          </p:cNvPr>
          <p:cNvSpPr txBox="1"/>
          <p:nvPr/>
        </p:nvSpPr>
        <p:spPr>
          <a:xfrm>
            <a:off x="3707904" y="3588484"/>
            <a:ext cx="11507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800" dirty="0"/>
              <a:t>With </a:t>
            </a:r>
            <a:r>
              <a:rPr lang="pl-PL" sz="1800" dirty="0" err="1"/>
              <a:t>shielding</a:t>
            </a:r>
            <a:endParaRPr lang="en-US" sz="1800" dirty="0"/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D590874E-B852-D6A0-0A9F-F080147BB30B}"/>
              </a:ext>
            </a:extLst>
          </p:cNvPr>
          <p:cNvSpPr txBox="1"/>
          <p:nvPr/>
        </p:nvSpPr>
        <p:spPr>
          <a:xfrm>
            <a:off x="6256648" y="3269960"/>
            <a:ext cx="26340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err="1"/>
              <a:t>Even</a:t>
            </a:r>
            <a:r>
              <a:rPr lang="pl-PL" sz="1600" dirty="0"/>
              <a:t> </a:t>
            </a:r>
            <a:r>
              <a:rPr lang="pl-PL" sz="1600" dirty="0" err="1"/>
              <a:t>if</a:t>
            </a:r>
            <a:r>
              <a:rPr lang="pl-PL" sz="1600" dirty="0"/>
              <a:t> we </a:t>
            </a:r>
            <a:r>
              <a:rPr lang="pl-PL" sz="1600" dirty="0" err="1"/>
              <a:t>extract</a:t>
            </a:r>
            <a:r>
              <a:rPr lang="pl-PL" sz="1600" dirty="0"/>
              <a:t> high-E </a:t>
            </a:r>
            <a:r>
              <a:rPr lang="pl-PL" sz="1600" dirty="0" err="1"/>
              <a:t>protons</a:t>
            </a:r>
            <a:r>
              <a:rPr lang="pl-PL" sz="1600" dirty="0"/>
              <a:t> </a:t>
            </a:r>
            <a:r>
              <a:rPr lang="pl-PL" sz="1600" dirty="0" err="1"/>
              <a:t>early</a:t>
            </a:r>
            <a:r>
              <a:rPr lang="pl-PL" sz="1600" dirty="0"/>
              <a:t> in the </a:t>
            </a:r>
            <a:r>
              <a:rPr lang="pl-PL" sz="1600" dirty="0" err="1"/>
              <a:t>tapering</a:t>
            </a:r>
            <a:r>
              <a:rPr lang="pl-PL" sz="1600" dirty="0"/>
              <a:t>, </a:t>
            </a:r>
            <a:r>
              <a:rPr lang="pl-PL" sz="1600" b="1" dirty="0"/>
              <a:t>extra</a:t>
            </a:r>
            <a:r>
              <a:rPr lang="pl-PL" sz="1600" dirty="0"/>
              <a:t> </a:t>
            </a:r>
            <a:r>
              <a:rPr lang="pl-PL" sz="1600" b="1" dirty="0" err="1"/>
              <a:t>shielding</a:t>
            </a:r>
            <a:r>
              <a:rPr lang="pl-PL" sz="1600" b="1" dirty="0"/>
              <a:t> </a:t>
            </a:r>
            <a:r>
              <a:rPr lang="pl-PL" sz="1600" b="1" dirty="0" err="1"/>
              <a:t>will</a:t>
            </a:r>
            <a:r>
              <a:rPr lang="pl-PL" sz="1600" b="1" dirty="0"/>
              <a:t> </a:t>
            </a:r>
            <a:r>
              <a:rPr lang="pl-PL" sz="1600" b="1" dirty="0" err="1"/>
              <a:t>still</a:t>
            </a:r>
            <a:r>
              <a:rPr lang="pl-PL" sz="1600" b="1" dirty="0"/>
              <a:t> be </a:t>
            </a:r>
            <a:r>
              <a:rPr lang="pl-PL" sz="1600" b="1" dirty="0" err="1"/>
              <a:t>needed</a:t>
            </a:r>
            <a:r>
              <a:rPr lang="pl-PL" sz="1600" b="1" dirty="0"/>
              <a:t> </a:t>
            </a:r>
            <a:r>
              <a:rPr lang="pl-PL" sz="1600" b="1" dirty="0" err="1"/>
              <a:t>inside</a:t>
            </a:r>
            <a:r>
              <a:rPr lang="pl-PL" sz="1600" b="1" dirty="0"/>
              <a:t> the </a:t>
            </a:r>
            <a:r>
              <a:rPr lang="pl-PL" sz="1600" b="1" dirty="0" err="1"/>
              <a:t>chicane</a:t>
            </a:r>
            <a:r>
              <a:rPr lang="pl-PL" sz="1600" b="1" dirty="0"/>
              <a:t>!</a:t>
            </a:r>
            <a:endParaRPr lang="en-US" sz="1600" b="1" dirty="0"/>
          </a:p>
        </p:txBody>
      </p:sp>
      <p:sp>
        <p:nvSpPr>
          <p:cNvPr id="25" name="Owal 24">
            <a:extLst>
              <a:ext uri="{FF2B5EF4-FFF2-40B4-BE49-F238E27FC236}">
                <a16:creationId xmlns:a16="http://schemas.microsoft.com/office/drawing/2014/main" id="{E5DF623A-BF09-E3FE-5DB6-69F024DC339F}"/>
              </a:ext>
            </a:extLst>
          </p:cNvPr>
          <p:cNvSpPr/>
          <p:nvPr/>
        </p:nvSpPr>
        <p:spPr>
          <a:xfrm>
            <a:off x="7797064" y="1549402"/>
            <a:ext cx="349242" cy="713678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wal 25">
            <a:extLst>
              <a:ext uri="{FF2B5EF4-FFF2-40B4-BE49-F238E27FC236}">
                <a16:creationId xmlns:a16="http://schemas.microsoft.com/office/drawing/2014/main" id="{CB13E5A8-D87D-B92B-B01B-F3D0E48B2170}"/>
              </a:ext>
            </a:extLst>
          </p:cNvPr>
          <p:cNvSpPr/>
          <p:nvPr/>
        </p:nvSpPr>
        <p:spPr>
          <a:xfrm>
            <a:off x="4825894" y="3588484"/>
            <a:ext cx="349242" cy="713678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D38B4F2B-96EE-38E6-BA92-68EE78D4EB74}"/>
              </a:ext>
            </a:extLst>
          </p:cNvPr>
          <p:cNvSpPr txBox="1"/>
          <p:nvPr/>
        </p:nvSpPr>
        <p:spPr>
          <a:xfrm>
            <a:off x="553119" y="3785642"/>
            <a:ext cx="25145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err="1">
                <a:solidFill>
                  <a:srgbClr val="FF0000"/>
                </a:solidFill>
              </a:rPr>
              <a:t>This</a:t>
            </a:r>
            <a:r>
              <a:rPr lang="pl-PL" sz="1400" dirty="0">
                <a:solidFill>
                  <a:srgbClr val="FF0000"/>
                </a:solidFill>
              </a:rPr>
              <a:t> problem </a:t>
            </a:r>
            <a:r>
              <a:rPr lang="pl-PL" sz="1400" dirty="0" err="1">
                <a:solidFill>
                  <a:srgbClr val="FF0000"/>
                </a:solidFill>
              </a:rPr>
              <a:t>dissapears</a:t>
            </a:r>
            <a:r>
              <a:rPr lang="pl-PL" sz="1400" dirty="0">
                <a:solidFill>
                  <a:srgbClr val="FF0000"/>
                </a:solidFill>
              </a:rPr>
              <a:t> with </a:t>
            </a:r>
            <a:r>
              <a:rPr lang="pl-PL" sz="1400" dirty="0" err="1">
                <a:solidFill>
                  <a:srgbClr val="FF0000"/>
                </a:solidFill>
              </a:rPr>
              <a:t>early</a:t>
            </a:r>
            <a:r>
              <a:rPr lang="pl-PL" sz="1400" dirty="0">
                <a:solidFill>
                  <a:srgbClr val="FF0000"/>
                </a:solidFill>
              </a:rPr>
              <a:t> </a:t>
            </a:r>
            <a:r>
              <a:rPr lang="pl-PL" sz="1400" dirty="0" err="1">
                <a:solidFill>
                  <a:srgbClr val="FF0000"/>
                </a:solidFill>
              </a:rPr>
              <a:t>extraction</a:t>
            </a:r>
            <a:r>
              <a:rPr lang="pl-PL" sz="1400" dirty="0">
                <a:solidFill>
                  <a:srgbClr val="FF0000"/>
                </a:solidFill>
              </a:rPr>
              <a:t>! The </a:t>
            </a:r>
            <a:r>
              <a:rPr lang="pl-PL" sz="1400" dirty="0" err="1">
                <a:solidFill>
                  <a:srgbClr val="FF0000"/>
                </a:solidFill>
              </a:rPr>
              <a:t>chicane</a:t>
            </a:r>
            <a:r>
              <a:rPr lang="pl-PL" sz="1400" dirty="0">
                <a:solidFill>
                  <a:srgbClr val="FF0000"/>
                </a:solidFill>
              </a:rPr>
              <a:t> </a:t>
            </a:r>
            <a:r>
              <a:rPr lang="pl-PL" sz="1400" dirty="0" err="1">
                <a:solidFill>
                  <a:srgbClr val="FF0000"/>
                </a:solidFill>
              </a:rPr>
              <a:t>magnets</a:t>
            </a:r>
            <a:r>
              <a:rPr lang="pl-PL" sz="1400" dirty="0">
                <a:solidFill>
                  <a:srgbClr val="FF0000"/>
                </a:solidFill>
              </a:rPr>
              <a:t> </a:t>
            </a:r>
            <a:r>
              <a:rPr lang="pl-PL" sz="1400" dirty="0" err="1">
                <a:solidFill>
                  <a:srgbClr val="FF0000"/>
                </a:solidFill>
              </a:rPr>
              <a:t>can</a:t>
            </a:r>
            <a:r>
              <a:rPr lang="pl-PL" sz="1400" dirty="0">
                <a:solidFill>
                  <a:srgbClr val="FF0000"/>
                </a:solidFill>
              </a:rPr>
              <a:t> be </a:t>
            </a:r>
            <a:r>
              <a:rPr lang="pl-PL" sz="1400" dirty="0" err="1">
                <a:solidFill>
                  <a:srgbClr val="FF0000"/>
                </a:solidFill>
              </a:rPr>
              <a:t>smaller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9" name="Łącznik prosty ze strzałką 28">
            <a:extLst>
              <a:ext uri="{FF2B5EF4-FFF2-40B4-BE49-F238E27FC236}">
                <a16:creationId xmlns:a16="http://schemas.microsoft.com/office/drawing/2014/main" id="{94D1F0FC-F544-B201-0574-73EA7F357C32}"/>
              </a:ext>
            </a:extLst>
          </p:cNvPr>
          <p:cNvCxnSpPr/>
          <p:nvPr/>
        </p:nvCxnSpPr>
        <p:spPr>
          <a:xfrm flipV="1">
            <a:off x="3067630" y="2162439"/>
            <a:ext cx="4683520" cy="15614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Łącznik prosty ze strzałką 30">
            <a:extLst>
              <a:ext uri="{FF2B5EF4-FFF2-40B4-BE49-F238E27FC236}">
                <a16:creationId xmlns:a16="http://schemas.microsoft.com/office/drawing/2014/main" id="{C37B51C9-942F-506E-9E92-13C10D5910AB}"/>
              </a:ext>
            </a:extLst>
          </p:cNvPr>
          <p:cNvCxnSpPr>
            <a:cxnSpLocks/>
          </p:cNvCxnSpPr>
          <p:nvPr/>
        </p:nvCxnSpPr>
        <p:spPr>
          <a:xfrm flipV="1">
            <a:off x="3040018" y="4208085"/>
            <a:ext cx="1785876" cy="2530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5974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42E2E6-F212-17A7-D26D-E702F8984D0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70112" y="843558"/>
            <a:ext cx="8305800" cy="3536156"/>
          </a:xfrm>
        </p:spPr>
        <p:txBody>
          <a:bodyPr/>
          <a:lstStyle/>
          <a:p>
            <a:r>
              <a:rPr lang="en-GB" sz="2000" b="1" dirty="0"/>
              <a:t>Proton early extraction </a:t>
            </a:r>
            <a:r>
              <a:rPr lang="en-GB" sz="2000" dirty="0"/>
              <a:t>– evaluating a possibility of extracting most of the spent protons before the chicane. For the moment, the studies are focusing on 10 GeV protons, two options identified:</a:t>
            </a:r>
          </a:p>
          <a:p>
            <a:pPr lvl="1"/>
            <a:r>
              <a:rPr lang="en-GB" sz="1600" dirty="0">
                <a:latin typeface="+mn-lt"/>
              </a:rPr>
              <a:t>8-degree target tilt</a:t>
            </a:r>
          </a:p>
          <a:p>
            <a:pPr lvl="1"/>
            <a:r>
              <a:rPr lang="en-GB" sz="1600" dirty="0">
                <a:latin typeface="+mn-lt"/>
              </a:rPr>
              <a:t>6-degree target tilt </a:t>
            </a:r>
            <a:endParaRPr lang="en-GB" sz="1200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86496-A9DB-40DC-F94E-C7CAA17C3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305A43A-6CEF-C02E-360E-41BF33302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FB0ED-9517-2381-B4C8-8E14EB52E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Manet WG </a:t>
            </a:r>
            <a:r>
              <a:rPr lang="pl-PL" dirty="0" err="1"/>
              <a:t>meeting</a:t>
            </a:r>
            <a:r>
              <a:rPr lang="pl-PL" dirty="0"/>
              <a:t>	 	30/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20AF84-AFD5-5B2B-B66C-F13031D4F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2167088"/>
            <a:ext cx="5517153" cy="248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375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1B680BF-5B13-B8B3-C45C-63C5C765BD2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19100" y="915566"/>
            <a:ext cx="8305800" cy="3536156"/>
          </a:xfrm>
        </p:spPr>
        <p:txBody>
          <a:bodyPr/>
          <a:lstStyle/>
          <a:p>
            <a:r>
              <a:rPr lang="pl-PL" sz="1800" b="1" dirty="0"/>
              <a:t>Proton </a:t>
            </a:r>
            <a:r>
              <a:rPr lang="pl-PL" sz="1800" b="1" dirty="0" err="1"/>
              <a:t>extraction</a:t>
            </a:r>
            <a:r>
              <a:rPr lang="pl-PL" sz="1800" b="1" dirty="0"/>
              <a:t> </a:t>
            </a:r>
            <a:r>
              <a:rPr lang="pl-PL" sz="1800" b="1" dirty="0" err="1"/>
              <a:t>within</a:t>
            </a:r>
            <a:r>
              <a:rPr lang="pl-PL" sz="1800" b="1" dirty="0"/>
              <a:t> the </a:t>
            </a:r>
            <a:r>
              <a:rPr lang="pl-PL" sz="1800" b="1" dirty="0" err="1"/>
              <a:t>chicane</a:t>
            </a:r>
            <a:r>
              <a:rPr lang="pl-PL" sz="1800" b="1" dirty="0"/>
              <a:t> - </a:t>
            </a:r>
            <a:r>
              <a:rPr lang="pl-PL" sz="1800" dirty="0"/>
              <a:t>t</a:t>
            </a:r>
            <a:r>
              <a:rPr lang="en-US" sz="1800" dirty="0"/>
              <a:t>he idea is to stick to a solenoid-based chicane trying to fine tune several parameters:</a:t>
            </a:r>
            <a:endParaRPr lang="pl-PL" sz="1800" dirty="0"/>
          </a:p>
          <a:p>
            <a:pPr lvl="1"/>
            <a:r>
              <a:rPr lang="en-US" sz="1600" dirty="0"/>
              <a:t>horizontal shift</a:t>
            </a:r>
            <a:r>
              <a:rPr lang="pl-PL" sz="1600" dirty="0"/>
              <a:t>,</a:t>
            </a:r>
          </a:p>
          <a:p>
            <a:pPr lvl="1"/>
            <a:r>
              <a:rPr lang="en-US" sz="1600" dirty="0"/>
              <a:t>coil size</a:t>
            </a:r>
            <a:r>
              <a:rPr lang="pl-PL" sz="1600" dirty="0"/>
              <a:t>,</a:t>
            </a:r>
          </a:p>
          <a:p>
            <a:pPr lvl="1"/>
            <a:r>
              <a:rPr lang="en-US" sz="1600" dirty="0"/>
              <a:t>shielding,</a:t>
            </a:r>
            <a:endParaRPr lang="pl-PL" sz="1600" dirty="0"/>
          </a:p>
          <a:p>
            <a:pPr lvl="1"/>
            <a:r>
              <a:rPr lang="en-US" sz="1600" dirty="0"/>
              <a:t>curvature.</a:t>
            </a:r>
          </a:p>
          <a:p>
            <a:endParaRPr lang="en-US" sz="1800" b="1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912C9969-A3D7-FF05-3B9B-FE5A89166E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31480899-ECF3-B419-91B6-FEA451EB7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9D8B7CC-A455-C2E3-4850-48DC5E9872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Manet WG </a:t>
            </a:r>
            <a:r>
              <a:rPr lang="pl-PL" dirty="0" err="1"/>
              <a:t>meeting</a:t>
            </a:r>
            <a:r>
              <a:rPr lang="pl-PL" dirty="0"/>
              <a:t>	 	30/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  <p:pic>
        <p:nvPicPr>
          <p:cNvPr id="6" name="Obraz 5" descr="Obraz zawierający linia, zrzut ekranu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7A752E37-99C9-46C9-7965-53083D145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2571750"/>
            <a:ext cx="6592270" cy="221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81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3C3813-49A9-6D4E-1AE9-322D0C53BFC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23528" y="803672"/>
            <a:ext cx="8305800" cy="3536156"/>
          </a:xfrm>
        </p:spPr>
        <p:txBody>
          <a:bodyPr/>
          <a:lstStyle/>
          <a:p>
            <a:r>
              <a:rPr lang="en-GB" sz="1400" dirty="0"/>
              <a:t>Only tested with the baseline graphite rod of 80 cm.</a:t>
            </a:r>
          </a:p>
          <a:p>
            <a:r>
              <a:rPr lang="en-GB" sz="1400" dirty="0"/>
              <a:t>The azimuth rotation always 120 </a:t>
            </a:r>
            <a:r>
              <a:rPr lang="en-GB" sz="1400" dirty="0" err="1"/>
              <a:t>deg</a:t>
            </a:r>
            <a:r>
              <a:rPr lang="en-GB" sz="1400" dirty="0"/>
              <a:t> (applied after the tilt) to direct the beam away from the chicane in the horizontal plane. </a:t>
            </a:r>
          </a:p>
          <a:p>
            <a:r>
              <a:rPr lang="en-GB" sz="1400" dirty="0"/>
              <a:t>HTS front-end magnet layout to be rearranged, two possible approaches:</a:t>
            </a:r>
          </a:p>
          <a:p>
            <a:pPr lvl="1"/>
            <a:r>
              <a:rPr lang="en-GB" sz="1200" dirty="0"/>
              <a:t>Extract as early as possible</a:t>
            </a:r>
          </a:p>
          <a:p>
            <a:pPr lvl="1"/>
            <a:r>
              <a:rPr lang="en-GB" sz="1200" dirty="0"/>
              <a:t>Extract at smaller angle along the tapered region and bring farther magnets closer to the beam axis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AB39C6-C6D7-CC88-D600-98498AE5BE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1A274FC-4BB4-9CB7-7CA0-55A53F0C7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Early proton extraction - main idea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C97CE8-0338-0A74-E2CA-D767031E34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Manet WG </a:t>
            </a:r>
            <a:r>
              <a:rPr lang="pl-PL" dirty="0" err="1"/>
              <a:t>meeting</a:t>
            </a:r>
            <a:r>
              <a:rPr lang="pl-PL" dirty="0"/>
              <a:t>	 	30/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  <p:pic>
        <p:nvPicPr>
          <p:cNvPr id="7" name="Symbol zastępczy zawartości 6" descr="Obraz zawierający linia, diagram, zrzut ekranu, Wykres&#10;&#10;Zawartość wygenerowana przez AI może być niepoprawna.">
            <a:extLst>
              <a:ext uri="{FF2B5EF4-FFF2-40B4-BE49-F238E27FC236}">
                <a16:creationId xmlns:a16="http://schemas.microsoft.com/office/drawing/2014/main" id="{9818446A-3578-2DD7-35DF-C9C6C9FC2B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920" y="2374750"/>
            <a:ext cx="7920880" cy="2441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305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2B01DC91-543E-5A67-7A16-07E2788A48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3B545605-1167-16EE-F60F-AA87F9E2E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8-degree target tilt extraction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BC661D5-1CDE-0757-1E64-1514C3FBD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Manet WG </a:t>
            </a:r>
            <a:r>
              <a:rPr lang="pl-PL" dirty="0" err="1"/>
              <a:t>meeting</a:t>
            </a:r>
            <a:r>
              <a:rPr lang="pl-PL" dirty="0"/>
              <a:t>	 	30/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  <p:pic>
        <p:nvPicPr>
          <p:cNvPr id="6" name="Symbol zastępczy zawartości 6">
            <a:extLst>
              <a:ext uri="{FF2B5EF4-FFF2-40B4-BE49-F238E27FC236}">
                <a16:creationId xmlns:a16="http://schemas.microsoft.com/office/drawing/2014/main" id="{7536AB4A-E354-F601-0B67-3EB2BE2A764A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683568" y="843558"/>
            <a:ext cx="6359970" cy="3875964"/>
          </a:xfrm>
        </p:spPr>
      </p:pic>
      <p:sp>
        <p:nvSpPr>
          <p:cNvPr id="7" name="Prostokąt 6">
            <a:extLst>
              <a:ext uri="{FF2B5EF4-FFF2-40B4-BE49-F238E27FC236}">
                <a16:creationId xmlns:a16="http://schemas.microsoft.com/office/drawing/2014/main" id="{44A57251-C963-B5D2-70EE-05130E2845B5}"/>
              </a:ext>
            </a:extLst>
          </p:cNvPr>
          <p:cNvSpPr/>
          <p:nvPr/>
        </p:nvSpPr>
        <p:spPr>
          <a:xfrm>
            <a:off x="1727448" y="3842710"/>
            <a:ext cx="180256" cy="144015"/>
          </a:xfrm>
          <a:prstGeom prst="rect">
            <a:avLst/>
          </a:prstGeom>
          <a:solidFill>
            <a:srgbClr val="1600FF"/>
          </a:solidFill>
          <a:ln>
            <a:solidFill>
              <a:srgbClr val="16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A1551B22-A3E0-9B4A-FA5C-A7025CA1EC49}"/>
              </a:ext>
            </a:extLst>
          </p:cNvPr>
          <p:cNvSpPr txBox="1"/>
          <p:nvPr/>
        </p:nvSpPr>
        <p:spPr>
          <a:xfrm>
            <a:off x="2123728" y="377070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Protons</a:t>
            </a:r>
            <a:r>
              <a:rPr lang="pl-PL" dirty="0"/>
              <a:t> </a:t>
            </a:r>
            <a:r>
              <a:rPr lang="pl-PL" dirty="0" err="1"/>
              <a:t>E_kin</a:t>
            </a:r>
            <a:r>
              <a:rPr lang="pl-PL" dirty="0"/>
              <a:t> &gt; 9 </a:t>
            </a:r>
            <a:r>
              <a:rPr lang="pl-PL" dirty="0" err="1"/>
              <a:t>GeV</a:t>
            </a:r>
            <a:endParaRPr lang="en-US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9368D55F-ACE8-F1F3-A100-F09F041D7377}"/>
              </a:ext>
            </a:extLst>
          </p:cNvPr>
          <p:cNvSpPr txBox="1"/>
          <p:nvPr/>
        </p:nvSpPr>
        <p:spPr>
          <a:xfrm>
            <a:off x="6156176" y="3435846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Gaussian</a:t>
            </a:r>
            <a:r>
              <a:rPr lang="pl-PL" dirty="0"/>
              <a:t> </a:t>
            </a:r>
            <a:r>
              <a:rPr lang="pl-PL" dirty="0" err="1"/>
              <a:t>beam</a:t>
            </a:r>
            <a:r>
              <a:rPr lang="pl-PL" dirty="0"/>
              <a:t> and </a:t>
            </a:r>
            <a:r>
              <a:rPr lang="pl-PL" dirty="0" err="1"/>
              <a:t>realistic</a:t>
            </a:r>
            <a:r>
              <a:rPr lang="pl-PL" dirty="0"/>
              <a:t> target </a:t>
            </a:r>
            <a:r>
              <a:rPr lang="pl-PL" dirty="0" err="1"/>
              <a:t>vessel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495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970ABC-6EA0-16C0-7E32-F23A248B81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45BC6CF-A64B-0530-5242-55F6A9941B9D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rcRect/>
          <a:stretch/>
        </p:blipFill>
        <p:spPr>
          <a:xfrm>
            <a:off x="395536" y="627534"/>
            <a:ext cx="7344816" cy="4152875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49676E-A6F5-777D-3AF0-C00A8322A3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4F475D-F2E1-EE9D-CCD2-A5E46BEC0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8-degree target tilt extraction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982DB-1E90-2FE1-FFD8-D943535828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Manet WG </a:t>
            </a:r>
            <a:r>
              <a:rPr lang="pl-PL" dirty="0" err="1"/>
              <a:t>meeting</a:t>
            </a:r>
            <a:r>
              <a:rPr lang="pl-PL" dirty="0"/>
              <a:t>	 	30/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A506F1-3428-40FF-FE22-B404BA70B4B9}"/>
              </a:ext>
            </a:extLst>
          </p:cNvPr>
          <p:cNvSpPr/>
          <p:nvPr/>
        </p:nvSpPr>
        <p:spPr>
          <a:xfrm>
            <a:off x="2173074" y="4124568"/>
            <a:ext cx="144016" cy="14401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81C2D1-A1FE-948D-3661-9EE4D39416C2}"/>
              </a:ext>
            </a:extLst>
          </p:cNvPr>
          <p:cNvSpPr txBox="1"/>
          <p:nvPr/>
        </p:nvSpPr>
        <p:spPr>
          <a:xfrm>
            <a:off x="2371372" y="4011910"/>
            <a:ext cx="3186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Protons with Ekin &gt; 9.9 GeV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76A8C0F8-8E5E-36D2-8959-5308B2261217}"/>
              </a:ext>
            </a:extLst>
          </p:cNvPr>
          <p:cNvSpPr txBox="1"/>
          <p:nvPr/>
        </p:nvSpPr>
        <p:spPr>
          <a:xfrm>
            <a:off x="2173074" y="915566"/>
            <a:ext cx="3119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Max </a:t>
            </a:r>
            <a:r>
              <a:rPr lang="pl-PL" dirty="0" err="1"/>
              <a:t>yearly</a:t>
            </a:r>
            <a:r>
              <a:rPr lang="pl-PL" dirty="0"/>
              <a:t> </a:t>
            </a:r>
            <a:r>
              <a:rPr lang="pl-PL" dirty="0" err="1"/>
              <a:t>Abs</a:t>
            </a:r>
            <a:r>
              <a:rPr lang="pl-PL" dirty="0"/>
              <a:t> </a:t>
            </a:r>
            <a:r>
              <a:rPr lang="pl-PL" dirty="0" err="1"/>
              <a:t>dose</a:t>
            </a:r>
            <a:endParaRPr lang="pl-PL" dirty="0"/>
          </a:p>
          <a:p>
            <a:r>
              <a:rPr lang="pl-PL" dirty="0"/>
              <a:t>~60 </a:t>
            </a:r>
            <a:r>
              <a:rPr lang="pl-PL" dirty="0" err="1"/>
              <a:t>Mgy</a:t>
            </a:r>
            <a:r>
              <a:rPr lang="pl-PL" dirty="0"/>
              <a:t>/</a:t>
            </a:r>
            <a:r>
              <a:rPr lang="pl-PL" dirty="0" err="1"/>
              <a:t>year</a:t>
            </a:r>
            <a:endParaRPr lang="en-US" dirty="0"/>
          </a:p>
        </p:txBody>
      </p: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D6F7C2B6-08F2-9A09-A065-CF7B2554B83D}"/>
              </a:ext>
            </a:extLst>
          </p:cNvPr>
          <p:cNvCxnSpPr/>
          <p:nvPr/>
        </p:nvCxnSpPr>
        <p:spPr>
          <a:xfrm>
            <a:off x="3923928" y="1419622"/>
            <a:ext cx="936104" cy="4320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8973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of a graph&#10;&#10;AI-generated content may be incorrect.">
            <a:extLst>
              <a:ext uri="{FF2B5EF4-FFF2-40B4-BE49-F238E27FC236}">
                <a16:creationId xmlns:a16="http://schemas.microsoft.com/office/drawing/2014/main" id="{D17E3FDF-3471-94A1-5920-CA14326C6CC2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395536" y="627534"/>
            <a:ext cx="7344816" cy="4152875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F5CAE8-F34A-43F5-FED7-887A6EFE3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1F24D36-9C1B-F5EA-730B-BAE152E4C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8-degree target tilt extraction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967BCC-8368-8A23-5B2E-A14C6977ED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Manet WG </a:t>
            </a:r>
            <a:r>
              <a:rPr lang="pl-PL" dirty="0" err="1"/>
              <a:t>meeting</a:t>
            </a:r>
            <a:r>
              <a:rPr lang="pl-PL" dirty="0"/>
              <a:t>	 	30/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C3E9EC-C2AE-99E5-0230-58264DC9EE01}"/>
              </a:ext>
            </a:extLst>
          </p:cNvPr>
          <p:cNvSpPr/>
          <p:nvPr/>
        </p:nvSpPr>
        <p:spPr>
          <a:xfrm>
            <a:off x="2069446" y="4196576"/>
            <a:ext cx="144016" cy="14401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283748-E0C0-4256-B195-B92F6C6CA815}"/>
              </a:ext>
            </a:extLst>
          </p:cNvPr>
          <p:cNvSpPr txBox="1"/>
          <p:nvPr/>
        </p:nvSpPr>
        <p:spPr>
          <a:xfrm>
            <a:off x="2267744" y="4083918"/>
            <a:ext cx="3186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Protons with Ekin &gt; 9.9 GeV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DF27952-35B6-7548-10D3-E57D33D520CE}"/>
              </a:ext>
            </a:extLst>
          </p:cNvPr>
          <p:cNvCxnSpPr/>
          <p:nvPr/>
        </p:nvCxnSpPr>
        <p:spPr>
          <a:xfrm>
            <a:off x="6372200" y="1707654"/>
            <a:ext cx="0" cy="19442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E79F5F4-D47E-73DE-E3C4-5829CAEB53D8}"/>
              </a:ext>
            </a:extLst>
          </p:cNvPr>
          <p:cNvSpPr txBox="1"/>
          <p:nvPr/>
        </p:nvSpPr>
        <p:spPr>
          <a:xfrm>
            <a:off x="5292080" y="2456862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Max diameter</a:t>
            </a:r>
          </a:p>
          <a:p>
            <a:r>
              <a:rPr lang="en-GB" sz="1200" dirty="0"/>
              <a:t>2.2 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0261CD-CEE3-F695-9D13-012774AA05D4}"/>
              </a:ext>
            </a:extLst>
          </p:cNvPr>
          <p:cNvSpPr txBox="1"/>
          <p:nvPr/>
        </p:nvSpPr>
        <p:spPr>
          <a:xfrm>
            <a:off x="2458761" y="2549194"/>
            <a:ext cx="2880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Ext channel radius = 8 cm</a:t>
            </a:r>
          </a:p>
        </p:txBody>
      </p:sp>
      <p:sp>
        <p:nvSpPr>
          <p:cNvPr id="2" name="TextBox 11">
            <a:extLst>
              <a:ext uri="{FF2B5EF4-FFF2-40B4-BE49-F238E27FC236}">
                <a16:creationId xmlns:a16="http://schemas.microsoft.com/office/drawing/2014/main" id="{3BE7B560-98D0-108B-9754-EBD2D110C51A}"/>
              </a:ext>
            </a:extLst>
          </p:cNvPr>
          <p:cNvSpPr txBox="1"/>
          <p:nvPr/>
        </p:nvSpPr>
        <p:spPr>
          <a:xfrm>
            <a:off x="2290458" y="907657"/>
            <a:ext cx="1925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In the coils, peak</a:t>
            </a:r>
          </a:p>
          <a:p>
            <a:r>
              <a:rPr lang="en-GB" sz="1400" dirty="0"/>
              <a:t>DPA/year ~ 1e-2!</a:t>
            </a:r>
          </a:p>
        </p:txBody>
      </p: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962CAA5C-8353-54AF-DD19-044B12C7E6EE}"/>
              </a:ext>
            </a:extLst>
          </p:cNvPr>
          <p:cNvCxnSpPr/>
          <p:nvPr/>
        </p:nvCxnSpPr>
        <p:spPr>
          <a:xfrm>
            <a:off x="3419872" y="1430877"/>
            <a:ext cx="796173" cy="4928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3909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865B1-3D2C-A7AB-618A-746FB5D09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of a graph showing a number of different colored lines&#10;&#10;AI-generated content may be incorrect.">
            <a:extLst>
              <a:ext uri="{FF2B5EF4-FFF2-40B4-BE49-F238E27FC236}">
                <a16:creationId xmlns:a16="http://schemas.microsoft.com/office/drawing/2014/main" id="{58C3B6EA-2BE5-28D3-C3D7-5F12B112DFD2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395536" y="484030"/>
            <a:ext cx="7200800" cy="4107423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831E3A-BF98-1700-F6B6-9570B98485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D06ED7-F1E4-295C-715C-D7FCCD63C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70614"/>
            <a:ext cx="6781800" cy="857250"/>
          </a:xfrm>
        </p:spPr>
        <p:txBody>
          <a:bodyPr/>
          <a:lstStyle/>
          <a:p>
            <a:r>
              <a:rPr lang="en-GB" dirty="0"/>
              <a:t>6-degree target tilt extraction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8D442-4585-CE65-38F9-72D81B8B86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Manet WG </a:t>
            </a:r>
            <a:r>
              <a:rPr lang="pl-PL" dirty="0" err="1"/>
              <a:t>meeting</a:t>
            </a:r>
            <a:r>
              <a:rPr lang="pl-PL" dirty="0"/>
              <a:t>	 	30/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88E0300-B5C3-C602-373E-C10FC961DD95}"/>
              </a:ext>
            </a:extLst>
          </p:cNvPr>
          <p:cNvSpPr/>
          <p:nvPr/>
        </p:nvSpPr>
        <p:spPr>
          <a:xfrm>
            <a:off x="1979712" y="3723878"/>
            <a:ext cx="144016" cy="14401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FDED74-26A7-7844-0AD1-70F46D2E2368}"/>
              </a:ext>
            </a:extLst>
          </p:cNvPr>
          <p:cNvSpPr txBox="1"/>
          <p:nvPr/>
        </p:nvSpPr>
        <p:spPr>
          <a:xfrm>
            <a:off x="2178010" y="3611220"/>
            <a:ext cx="3186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Protons with Ekin &gt; 9.9 GeV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C7C0E991-8310-5FBF-766E-891D9AD48A0B}"/>
                  </a:ext>
                </a:extLst>
              </p14:cNvPr>
              <p14:cNvContentPartPr/>
              <p14:nvPr/>
            </p14:nvContentPartPr>
            <p14:xfrm>
              <a:off x="3318285" y="1792380"/>
              <a:ext cx="3258000" cy="2289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C7C0E991-8310-5FBF-766E-891D9AD48A0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12165" y="1786260"/>
                <a:ext cx="3270240" cy="24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F57C15B0-B8BB-DC64-413D-38136F8F5AF0}"/>
                  </a:ext>
                </a:extLst>
              </p14:cNvPr>
              <p14:cNvContentPartPr/>
              <p14:nvPr/>
            </p14:nvContentPartPr>
            <p14:xfrm>
              <a:off x="3310365" y="1947180"/>
              <a:ext cx="1080" cy="70560"/>
            </p14:xfrm>
          </p:contentPart>
        </mc:Choice>
        <mc:Fallback xmlns=""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F57C15B0-B8BB-DC64-413D-38136F8F5AF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04245" y="1941060"/>
                <a:ext cx="13320" cy="8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6" name="Ink 55">
                <a:extLst>
                  <a:ext uri="{FF2B5EF4-FFF2-40B4-BE49-F238E27FC236}">
                    <a16:creationId xmlns:a16="http://schemas.microsoft.com/office/drawing/2014/main" id="{B44B2E2D-A2DC-C1FF-8818-9128C704B545}"/>
                  </a:ext>
                </a:extLst>
              </p14:cNvPr>
              <p14:cNvContentPartPr/>
              <p14:nvPr/>
            </p14:nvContentPartPr>
            <p14:xfrm>
              <a:off x="3320085" y="1946820"/>
              <a:ext cx="253800" cy="360"/>
            </p14:xfrm>
          </p:contentPart>
        </mc:Choice>
        <mc:Fallback xmlns="">
          <p:pic>
            <p:nvPicPr>
              <p:cNvPr id="56" name="Ink 55">
                <a:extLst>
                  <a:ext uri="{FF2B5EF4-FFF2-40B4-BE49-F238E27FC236}">
                    <a16:creationId xmlns:a16="http://schemas.microsoft.com/office/drawing/2014/main" id="{B44B2E2D-A2DC-C1FF-8818-9128C704B545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313965" y="1940340"/>
                <a:ext cx="26604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F9617BB3-9BD5-7F3A-25BE-21411F3F99CA}"/>
                  </a:ext>
                </a:extLst>
              </p14:cNvPr>
              <p14:cNvContentPartPr/>
              <p14:nvPr/>
            </p14:nvContentPartPr>
            <p14:xfrm>
              <a:off x="3569925" y="1916220"/>
              <a:ext cx="4320" cy="21600"/>
            </p14:xfrm>
          </p:contentPart>
        </mc:Choice>
        <mc:Fallback xmlns=""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F9617BB3-9BD5-7F3A-25BE-21411F3F99CA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63805" y="1910100"/>
                <a:ext cx="16560" cy="3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59" name="Ink 58">
                <a:extLst>
                  <a:ext uri="{FF2B5EF4-FFF2-40B4-BE49-F238E27FC236}">
                    <a16:creationId xmlns:a16="http://schemas.microsoft.com/office/drawing/2014/main" id="{83F61FEC-E3C1-1205-E4DA-E3EDB59FCF21}"/>
                  </a:ext>
                </a:extLst>
              </p14:cNvPr>
              <p14:cNvContentPartPr/>
              <p14:nvPr/>
            </p14:nvContentPartPr>
            <p14:xfrm>
              <a:off x="3575325" y="1914060"/>
              <a:ext cx="451800" cy="360"/>
            </p14:xfrm>
          </p:contentPart>
        </mc:Choice>
        <mc:Fallback xmlns="">
          <p:pic>
            <p:nvPicPr>
              <p:cNvPr id="59" name="Ink 58">
                <a:extLst>
                  <a:ext uri="{FF2B5EF4-FFF2-40B4-BE49-F238E27FC236}">
                    <a16:creationId xmlns:a16="http://schemas.microsoft.com/office/drawing/2014/main" id="{83F61FEC-E3C1-1205-E4DA-E3EDB59FCF21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569205" y="1907940"/>
                <a:ext cx="464040" cy="12600"/>
              </a:xfrm>
              <a:prstGeom prst="rect">
                <a:avLst/>
              </a:prstGeom>
            </p:spPr>
          </p:pic>
        </mc:Fallback>
      </mc:AlternateContent>
      <p:grpSp>
        <p:nvGrpSpPr>
          <p:cNvPr id="71" name="Group 70">
            <a:extLst>
              <a:ext uri="{FF2B5EF4-FFF2-40B4-BE49-F238E27FC236}">
                <a16:creationId xmlns:a16="http://schemas.microsoft.com/office/drawing/2014/main" id="{69096732-C5EE-F918-B5F4-49F2CB383C5B}"/>
              </a:ext>
            </a:extLst>
          </p:cNvPr>
          <p:cNvGrpSpPr/>
          <p:nvPr/>
        </p:nvGrpSpPr>
        <p:grpSpPr>
          <a:xfrm>
            <a:off x="4036485" y="1862940"/>
            <a:ext cx="463320" cy="59400"/>
            <a:chOff x="4036485" y="1862940"/>
            <a:chExt cx="463320" cy="59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816813ED-6FFA-EB66-5FDC-77D4461B572B}"/>
                    </a:ext>
                  </a:extLst>
                </p14:cNvPr>
                <p14:cNvContentPartPr/>
                <p14:nvPr/>
              </p14:nvContentPartPr>
              <p14:xfrm>
                <a:off x="4036485" y="1891380"/>
                <a:ext cx="3960" cy="3096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816813ED-6FFA-EB66-5FDC-77D4461B572B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030365" y="1885260"/>
                  <a:ext cx="16200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DC5A06FB-BDE2-BF87-AC8F-3693BAB1962E}"/>
                    </a:ext>
                  </a:extLst>
                </p14:cNvPr>
                <p14:cNvContentPartPr/>
                <p14:nvPr/>
              </p14:nvContentPartPr>
              <p14:xfrm>
                <a:off x="4042245" y="1891380"/>
                <a:ext cx="452160" cy="1188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DC5A06FB-BDE2-BF87-AC8F-3693BAB1962E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036125" y="1885260"/>
                  <a:ext cx="464400" cy="2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60650BB8-7F67-5618-BD96-8A9E5A59E01B}"/>
                    </a:ext>
                  </a:extLst>
                </p14:cNvPr>
                <p14:cNvContentPartPr/>
                <p14:nvPr/>
              </p14:nvContentPartPr>
              <p14:xfrm>
                <a:off x="4499445" y="1862940"/>
                <a:ext cx="360" cy="3492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60650BB8-7F67-5618-BD96-8A9E5A59E01B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493325" y="1856820"/>
                  <a:ext cx="12600" cy="47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64" name="Ink 63">
                <a:extLst>
                  <a:ext uri="{FF2B5EF4-FFF2-40B4-BE49-F238E27FC236}">
                    <a16:creationId xmlns:a16="http://schemas.microsoft.com/office/drawing/2014/main" id="{A52271EC-DCDC-8436-9C2F-481E739E068D}"/>
                  </a:ext>
                </a:extLst>
              </p14:cNvPr>
              <p14:cNvContentPartPr/>
              <p14:nvPr/>
            </p14:nvContentPartPr>
            <p14:xfrm>
              <a:off x="4499445" y="1857180"/>
              <a:ext cx="453600" cy="9720"/>
            </p14:xfrm>
          </p:contentPart>
        </mc:Choice>
        <mc:Fallback xmlns="">
          <p:pic>
            <p:nvPicPr>
              <p:cNvPr id="64" name="Ink 63">
                <a:extLst>
                  <a:ext uri="{FF2B5EF4-FFF2-40B4-BE49-F238E27FC236}">
                    <a16:creationId xmlns:a16="http://schemas.microsoft.com/office/drawing/2014/main" id="{A52271EC-DCDC-8436-9C2F-481E739E068D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493325" y="1851060"/>
                <a:ext cx="465840" cy="2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65" name="Ink 64">
                <a:extLst>
                  <a:ext uri="{FF2B5EF4-FFF2-40B4-BE49-F238E27FC236}">
                    <a16:creationId xmlns:a16="http://schemas.microsoft.com/office/drawing/2014/main" id="{8331CA3F-CF23-9795-296C-197F97098A3C}"/>
                  </a:ext>
                </a:extLst>
              </p14:cNvPr>
              <p14:cNvContentPartPr/>
              <p14:nvPr/>
            </p14:nvContentPartPr>
            <p14:xfrm>
              <a:off x="4954845" y="1834140"/>
              <a:ext cx="5760" cy="27000"/>
            </p14:xfrm>
          </p:contentPart>
        </mc:Choice>
        <mc:Fallback xmlns="">
          <p:pic>
            <p:nvPicPr>
              <p:cNvPr id="65" name="Ink 64">
                <a:extLst>
                  <a:ext uri="{FF2B5EF4-FFF2-40B4-BE49-F238E27FC236}">
                    <a16:creationId xmlns:a16="http://schemas.microsoft.com/office/drawing/2014/main" id="{8331CA3F-CF23-9795-296C-197F97098A3C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48725" y="1828020"/>
                <a:ext cx="18000" cy="3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67" name="Ink 66">
                <a:extLst>
                  <a:ext uri="{FF2B5EF4-FFF2-40B4-BE49-F238E27FC236}">
                    <a16:creationId xmlns:a16="http://schemas.microsoft.com/office/drawing/2014/main" id="{A3331CB6-F3A9-FD85-E625-B7937FD5186D}"/>
                  </a:ext>
                </a:extLst>
              </p14:cNvPr>
              <p14:cNvContentPartPr/>
              <p14:nvPr/>
            </p14:nvContentPartPr>
            <p14:xfrm>
              <a:off x="4960605" y="1830180"/>
              <a:ext cx="444240" cy="360"/>
            </p14:xfrm>
          </p:contentPart>
        </mc:Choice>
        <mc:Fallback xmlns="">
          <p:pic>
            <p:nvPicPr>
              <p:cNvPr id="67" name="Ink 66">
                <a:extLst>
                  <a:ext uri="{FF2B5EF4-FFF2-40B4-BE49-F238E27FC236}">
                    <a16:creationId xmlns:a16="http://schemas.microsoft.com/office/drawing/2014/main" id="{A3331CB6-F3A9-FD85-E625-B7937FD5186D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954125" y="1824060"/>
                <a:ext cx="456480" cy="12600"/>
              </a:xfrm>
              <a:prstGeom prst="rect">
                <a:avLst/>
              </a:prstGeom>
            </p:spPr>
          </p:pic>
        </mc:Fallback>
      </mc:AlternateContent>
      <p:grpSp>
        <p:nvGrpSpPr>
          <p:cNvPr id="78" name="Group 77">
            <a:extLst>
              <a:ext uri="{FF2B5EF4-FFF2-40B4-BE49-F238E27FC236}">
                <a16:creationId xmlns:a16="http://schemas.microsoft.com/office/drawing/2014/main" id="{3A759EBF-D123-6316-661C-32B2F53FFD1C}"/>
              </a:ext>
            </a:extLst>
          </p:cNvPr>
          <p:cNvGrpSpPr/>
          <p:nvPr/>
        </p:nvGrpSpPr>
        <p:grpSpPr>
          <a:xfrm>
            <a:off x="5421405" y="1754220"/>
            <a:ext cx="928440" cy="74880"/>
            <a:chOff x="5421405" y="1754220"/>
            <a:chExt cx="928440" cy="74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C5CE5271-FF9E-C7D5-97C7-D70F10ADE455}"/>
                    </a:ext>
                  </a:extLst>
                </p14:cNvPr>
                <p14:cNvContentPartPr/>
                <p14:nvPr/>
              </p14:nvContentPartPr>
              <p14:xfrm>
                <a:off x="5421405" y="1806780"/>
                <a:ext cx="5400" cy="2232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C5CE5271-FF9E-C7D5-97C7-D70F10ADE455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5415285" y="1800660"/>
                  <a:ext cx="17640" cy="3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B8C16D5F-8AF9-0235-02F1-6AF8FD4FBB0F}"/>
                    </a:ext>
                  </a:extLst>
                </p14:cNvPr>
                <p14:cNvContentPartPr/>
                <p14:nvPr/>
              </p14:nvContentPartPr>
              <p14:xfrm>
                <a:off x="5428965" y="1802100"/>
                <a:ext cx="448200" cy="118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B8C16D5F-8AF9-0235-02F1-6AF8FD4FBB0F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422845" y="1795980"/>
                  <a:ext cx="460440" cy="2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AC55E277-A778-2060-1255-6C6C8F042122}"/>
                    </a:ext>
                  </a:extLst>
                </p14:cNvPr>
                <p14:cNvContentPartPr/>
                <p14:nvPr/>
              </p14:nvContentPartPr>
              <p14:xfrm>
                <a:off x="5877885" y="1775100"/>
                <a:ext cx="5040" cy="3096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AC55E277-A778-2060-1255-6C6C8F042122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871765" y="1768980"/>
                  <a:ext cx="17280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6C8B6AC6-2BE0-E605-A6DF-993C915900CA}"/>
                    </a:ext>
                  </a:extLst>
                </p14:cNvPr>
                <p14:cNvContentPartPr/>
                <p14:nvPr/>
              </p14:nvContentPartPr>
              <p14:xfrm>
                <a:off x="5880405" y="1767540"/>
                <a:ext cx="461520" cy="1080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6C8B6AC6-2BE0-E605-A6DF-993C915900CA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874285" y="1761420"/>
                  <a:ext cx="473760" cy="2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940C65FA-659C-7600-4635-E87B01F43C6F}"/>
                    </a:ext>
                  </a:extLst>
                </p14:cNvPr>
                <p14:cNvContentPartPr/>
                <p14:nvPr/>
              </p14:nvContentPartPr>
              <p14:xfrm>
                <a:off x="6345525" y="1754220"/>
                <a:ext cx="4320" cy="2340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940C65FA-659C-7600-4635-E87B01F43C6F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339405" y="1748100"/>
                  <a:ext cx="16560" cy="35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76" name="Ink 75">
                <a:extLst>
                  <a:ext uri="{FF2B5EF4-FFF2-40B4-BE49-F238E27FC236}">
                    <a16:creationId xmlns:a16="http://schemas.microsoft.com/office/drawing/2014/main" id="{87A20A17-34BA-D90B-39E0-0DAF442995BA}"/>
                  </a:ext>
                </a:extLst>
              </p14:cNvPr>
              <p14:cNvContentPartPr/>
              <p14:nvPr/>
            </p14:nvContentPartPr>
            <p14:xfrm>
              <a:off x="6349125" y="1750620"/>
              <a:ext cx="228600" cy="2160"/>
            </p14:xfrm>
          </p:contentPart>
        </mc:Choice>
        <mc:Fallback xmlns="">
          <p:pic>
            <p:nvPicPr>
              <p:cNvPr id="76" name="Ink 75">
                <a:extLst>
                  <a:ext uri="{FF2B5EF4-FFF2-40B4-BE49-F238E27FC236}">
                    <a16:creationId xmlns:a16="http://schemas.microsoft.com/office/drawing/2014/main" id="{87A20A17-34BA-D90B-39E0-0DAF442995BA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343005" y="1744500"/>
                <a:ext cx="240840" cy="1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77" name="Ink 76">
                <a:extLst>
                  <a:ext uri="{FF2B5EF4-FFF2-40B4-BE49-F238E27FC236}">
                    <a16:creationId xmlns:a16="http://schemas.microsoft.com/office/drawing/2014/main" id="{67910287-B115-0B0D-1AF2-4DF59033887A}"/>
                  </a:ext>
                </a:extLst>
              </p14:cNvPr>
              <p14:cNvContentPartPr/>
              <p14:nvPr/>
            </p14:nvContentPartPr>
            <p14:xfrm>
              <a:off x="6589245" y="1750620"/>
              <a:ext cx="6480" cy="37800"/>
            </p14:xfrm>
          </p:contentPart>
        </mc:Choice>
        <mc:Fallback xmlns="">
          <p:pic>
            <p:nvPicPr>
              <p:cNvPr id="77" name="Ink 76">
                <a:extLst>
                  <a:ext uri="{FF2B5EF4-FFF2-40B4-BE49-F238E27FC236}">
                    <a16:creationId xmlns:a16="http://schemas.microsoft.com/office/drawing/2014/main" id="{67910287-B115-0B0D-1AF2-4DF59033887A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6583125" y="1744500"/>
                <a:ext cx="18720" cy="50040"/>
              </a:xfrm>
              <a:prstGeom prst="rect">
                <a:avLst/>
              </a:prstGeom>
            </p:spPr>
          </p:pic>
        </mc:Fallback>
      </mc:AlternateContent>
      <p:sp>
        <p:nvSpPr>
          <p:cNvPr id="79" name="TextBox 78">
            <a:extLst>
              <a:ext uri="{FF2B5EF4-FFF2-40B4-BE49-F238E27FC236}">
                <a16:creationId xmlns:a16="http://schemas.microsoft.com/office/drawing/2014/main" id="{CC749FBD-A502-35C3-0F7A-7E93D6A10881}"/>
              </a:ext>
            </a:extLst>
          </p:cNvPr>
          <p:cNvSpPr txBox="1"/>
          <p:nvPr/>
        </p:nvSpPr>
        <p:spPr>
          <a:xfrm>
            <a:off x="4427984" y="81097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Shileding</a:t>
            </a:r>
            <a:endParaRPr lang="en-GB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CA1C5594-FC65-2ACD-CF77-72840D1FD07D}"/>
              </a:ext>
            </a:extLst>
          </p:cNvPr>
          <p:cNvGrpSpPr/>
          <p:nvPr/>
        </p:nvGrpSpPr>
        <p:grpSpPr>
          <a:xfrm>
            <a:off x="4171160" y="899120"/>
            <a:ext cx="295200" cy="217440"/>
            <a:chOff x="4171160" y="899120"/>
            <a:chExt cx="295200" cy="217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E6C824DE-9014-012A-B0E7-50D6A9181256}"/>
                    </a:ext>
                  </a:extLst>
                </p14:cNvPr>
                <p14:cNvContentPartPr/>
                <p14:nvPr/>
              </p14:nvContentPartPr>
              <p14:xfrm>
                <a:off x="4190960" y="903440"/>
                <a:ext cx="30600" cy="18360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E6C824DE-9014-012A-B0E7-50D6A9181256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4184840" y="897320"/>
                  <a:ext cx="42840" cy="19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120CDFD3-C62E-A65C-B163-ED94802FFCD1}"/>
                    </a:ext>
                  </a:extLst>
                </p14:cNvPr>
                <p14:cNvContentPartPr/>
                <p14:nvPr/>
              </p14:nvContentPartPr>
              <p14:xfrm>
                <a:off x="4196000" y="899120"/>
                <a:ext cx="249120" cy="1044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120CDFD3-C62E-A65C-B163-ED94802FFCD1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4189880" y="893000"/>
                  <a:ext cx="261360" cy="2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7594AAB6-B387-24D0-ABAB-B5013EF7940B}"/>
                    </a:ext>
                  </a:extLst>
                </p14:cNvPr>
                <p14:cNvContentPartPr/>
                <p14:nvPr/>
              </p14:nvContentPartPr>
              <p14:xfrm>
                <a:off x="4444760" y="909200"/>
                <a:ext cx="21600" cy="20736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7594AAB6-B387-24D0-ABAB-B5013EF7940B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438640" y="903080"/>
                  <a:ext cx="33840" cy="21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7C46190E-38BE-E886-FBD8-E113BF5BCE54}"/>
                    </a:ext>
                  </a:extLst>
                </p14:cNvPr>
                <p14:cNvContentPartPr/>
                <p14:nvPr/>
              </p14:nvContentPartPr>
              <p14:xfrm>
                <a:off x="4171160" y="1091720"/>
                <a:ext cx="294480" cy="1584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7C46190E-38BE-E886-FBD8-E113BF5BCE54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165040" y="1085600"/>
                  <a:ext cx="306720" cy="280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86" name="Ink 85">
                <a:extLst>
                  <a:ext uri="{FF2B5EF4-FFF2-40B4-BE49-F238E27FC236}">
                    <a16:creationId xmlns:a16="http://schemas.microsoft.com/office/drawing/2014/main" id="{7B822ED7-BEFE-1F20-9DE6-C87286FBA45C}"/>
                  </a:ext>
                </a:extLst>
              </p14:cNvPr>
              <p14:cNvContentPartPr/>
              <p14:nvPr/>
            </p14:nvContentPartPr>
            <p14:xfrm>
              <a:off x="6570015" y="1944945"/>
              <a:ext cx="7920" cy="105120"/>
            </p14:xfrm>
          </p:contentPart>
        </mc:Choice>
        <mc:Fallback xmlns="">
          <p:pic>
            <p:nvPicPr>
              <p:cNvPr id="86" name="Ink 85">
                <a:extLst>
                  <a:ext uri="{FF2B5EF4-FFF2-40B4-BE49-F238E27FC236}">
                    <a16:creationId xmlns:a16="http://schemas.microsoft.com/office/drawing/2014/main" id="{7B822ED7-BEFE-1F20-9DE6-C87286FBA45C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6563895" y="1938825"/>
                <a:ext cx="20160" cy="11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88" name="Ink 87">
                <a:extLst>
                  <a:ext uri="{FF2B5EF4-FFF2-40B4-BE49-F238E27FC236}">
                    <a16:creationId xmlns:a16="http://schemas.microsoft.com/office/drawing/2014/main" id="{4A88E3AB-0ED8-8C64-0B5D-B745EBD1517D}"/>
                  </a:ext>
                </a:extLst>
              </p14:cNvPr>
              <p14:cNvContentPartPr/>
              <p14:nvPr/>
            </p14:nvContentPartPr>
            <p14:xfrm>
              <a:off x="6583335" y="1925775"/>
              <a:ext cx="232920" cy="11880"/>
            </p14:xfrm>
          </p:contentPart>
        </mc:Choice>
        <mc:Fallback xmlns="">
          <p:pic>
            <p:nvPicPr>
              <p:cNvPr id="88" name="Ink 87">
                <a:extLst>
                  <a:ext uri="{FF2B5EF4-FFF2-40B4-BE49-F238E27FC236}">
                    <a16:creationId xmlns:a16="http://schemas.microsoft.com/office/drawing/2014/main" id="{4A88E3AB-0ED8-8C64-0B5D-B745EBD1517D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6577215" y="1919295"/>
                <a:ext cx="245160" cy="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89" name="Ink 88">
                <a:extLst>
                  <a:ext uri="{FF2B5EF4-FFF2-40B4-BE49-F238E27FC236}">
                    <a16:creationId xmlns:a16="http://schemas.microsoft.com/office/drawing/2014/main" id="{2C77E292-DEF1-8A34-2724-C8A3A7820388}"/>
                  </a:ext>
                </a:extLst>
              </p14:cNvPr>
              <p14:cNvContentPartPr/>
              <p14:nvPr/>
            </p14:nvContentPartPr>
            <p14:xfrm>
              <a:off x="6822735" y="1933335"/>
              <a:ext cx="5040" cy="119880"/>
            </p14:xfrm>
          </p:contentPart>
        </mc:Choice>
        <mc:Fallback xmlns="">
          <p:pic>
            <p:nvPicPr>
              <p:cNvPr id="89" name="Ink 88">
                <a:extLst>
                  <a:ext uri="{FF2B5EF4-FFF2-40B4-BE49-F238E27FC236}">
                    <a16:creationId xmlns:a16="http://schemas.microsoft.com/office/drawing/2014/main" id="{2C77E292-DEF1-8A34-2724-C8A3A7820388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6816615" y="1927215"/>
                <a:ext cx="17280" cy="13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91" name="Ink 90">
                <a:extLst>
                  <a:ext uri="{FF2B5EF4-FFF2-40B4-BE49-F238E27FC236}">
                    <a16:creationId xmlns:a16="http://schemas.microsoft.com/office/drawing/2014/main" id="{29D9DBE1-A751-3D53-3585-5C96322DF4C8}"/>
                  </a:ext>
                </a:extLst>
              </p14:cNvPr>
              <p14:cNvContentPartPr/>
              <p14:nvPr/>
            </p14:nvContentPartPr>
            <p14:xfrm>
              <a:off x="6575775" y="2047815"/>
              <a:ext cx="250200" cy="7920"/>
            </p14:xfrm>
          </p:contentPart>
        </mc:Choice>
        <mc:Fallback xmlns="">
          <p:pic>
            <p:nvPicPr>
              <p:cNvPr id="91" name="Ink 90">
                <a:extLst>
                  <a:ext uri="{FF2B5EF4-FFF2-40B4-BE49-F238E27FC236}">
                    <a16:creationId xmlns:a16="http://schemas.microsoft.com/office/drawing/2014/main" id="{29D9DBE1-A751-3D53-3585-5C96322DF4C8}"/>
                  </a:ext>
                </a:extLst>
              </p:cNvPr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6569655" y="2041695"/>
                <a:ext cx="262440" cy="20160"/>
              </a:xfrm>
              <a:prstGeom prst="rect">
                <a:avLst/>
              </a:prstGeom>
            </p:spPr>
          </p:pic>
        </mc:Fallback>
      </mc:AlternateContent>
      <p:sp>
        <p:nvSpPr>
          <p:cNvPr id="92" name="TextBox 91">
            <a:extLst>
              <a:ext uri="{FF2B5EF4-FFF2-40B4-BE49-F238E27FC236}">
                <a16:creationId xmlns:a16="http://schemas.microsoft.com/office/drawing/2014/main" id="{E46387F0-C5D9-975B-52D7-C9B2AA25A538}"/>
              </a:ext>
            </a:extLst>
          </p:cNvPr>
          <p:cNvSpPr txBox="1"/>
          <p:nvPr/>
        </p:nvSpPr>
        <p:spPr>
          <a:xfrm>
            <a:off x="1403648" y="874254"/>
            <a:ext cx="2201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Abs. dose in the coils peaks at ~30 </a:t>
            </a:r>
            <a:r>
              <a:rPr lang="en-GB" sz="1200" dirty="0" err="1"/>
              <a:t>MGy</a:t>
            </a:r>
            <a:r>
              <a:rPr lang="en-GB" sz="1200" dirty="0"/>
              <a:t>/year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B0AAA2E-E8C5-DA8B-B9C2-A86F99629DEE}"/>
              </a:ext>
            </a:extLst>
          </p:cNvPr>
          <p:cNvSpPr txBox="1"/>
          <p:nvPr/>
        </p:nvSpPr>
        <p:spPr>
          <a:xfrm>
            <a:off x="2361065" y="2188363"/>
            <a:ext cx="2880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Ext channel radius = 5 cm</a:t>
            </a:r>
          </a:p>
        </p:txBody>
      </p:sp>
    </p:spTree>
    <p:extLst>
      <p:ext uri="{BB962C8B-B14F-4D97-AF65-F5344CB8AC3E}">
        <p14:creationId xmlns:p14="http://schemas.microsoft.com/office/powerpoint/2010/main" val="3530633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9E67A3-9E76-7125-4E2E-D22FFD8688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9C50E5B-99A7-7D79-AEAF-22CFED68AF2A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rcRect/>
          <a:stretch/>
        </p:blipFill>
        <p:spPr>
          <a:xfrm>
            <a:off x="395536" y="484030"/>
            <a:ext cx="7200800" cy="4107423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7523E-E376-1DD5-BC0C-25B4061FFB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0590C4A-5688-7054-F651-F9E377423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70614"/>
            <a:ext cx="6781800" cy="857250"/>
          </a:xfrm>
        </p:spPr>
        <p:txBody>
          <a:bodyPr/>
          <a:lstStyle/>
          <a:p>
            <a:r>
              <a:rPr lang="en-GB" dirty="0"/>
              <a:t>6-degree target tilt extraction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3478DC-E592-B8C9-A4BB-998D704D10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Manet WG </a:t>
            </a:r>
            <a:r>
              <a:rPr lang="pl-PL" dirty="0" err="1"/>
              <a:t>meeting</a:t>
            </a:r>
            <a:r>
              <a:rPr lang="pl-PL" dirty="0"/>
              <a:t>	 	30/</a:t>
            </a:r>
            <a:r>
              <a:rPr lang="en-US" dirty="0"/>
              <a:t>10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2DB851-2CC7-39F6-BE62-CAED9B16648B}"/>
              </a:ext>
            </a:extLst>
          </p:cNvPr>
          <p:cNvSpPr/>
          <p:nvPr/>
        </p:nvSpPr>
        <p:spPr>
          <a:xfrm>
            <a:off x="1979712" y="3723878"/>
            <a:ext cx="144016" cy="14401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D41AD4-BD79-D08B-2C31-1505E3C5DC8C}"/>
              </a:ext>
            </a:extLst>
          </p:cNvPr>
          <p:cNvSpPr txBox="1"/>
          <p:nvPr/>
        </p:nvSpPr>
        <p:spPr>
          <a:xfrm>
            <a:off x="2178010" y="3611220"/>
            <a:ext cx="3186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Protons with Ekin &gt; 9.9 GeV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43F78CED-A35C-9DAA-2177-3EF972725094}"/>
                  </a:ext>
                </a:extLst>
              </p14:cNvPr>
              <p14:cNvContentPartPr/>
              <p14:nvPr/>
            </p14:nvContentPartPr>
            <p14:xfrm>
              <a:off x="3318285" y="1792380"/>
              <a:ext cx="3258000" cy="2289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43F78CED-A35C-9DAA-2177-3EF97272509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12165" y="1786250"/>
                <a:ext cx="3270240" cy="24121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C5A987D4-E25A-E6F7-F7CF-7E97BFEC071E}"/>
                  </a:ext>
                </a:extLst>
              </p14:cNvPr>
              <p14:cNvContentPartPr/>
              <p14:nvPr/>
            </p14:nvContentPartPr>
            <p14:xfrm>
              <a:off x="3310365" y="1947180"/>
              <a:ext cx="1080" cy="70560"/>
            </p14:xfrm>
          </p:contentPart>
        </mc:Choice>
        <mc:Fallback xmlns=""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C5A987D4-E25A-E6F7-F7CF-7E97BFEC071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04245" y="1941060"/>
                <a:ext cx="13320" cy="8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6" name="Ink 55">
                <a:extLst>
                  <a:ext uri="{FF2B5EF4-FFF2-40B4-BE49-F238E27FC236}">
                    <a16:creationId xmlns:a16="http://schemas.microsoft.com/office/drawing/2014/main" id="{3E469158-0619-9C88-4F20-5CADAC325A53}"/>
                  </a:ext>
                </a:extLst>
              </p14:cNvPr>
              <p14:cNvContentPartPr/>
              <p14:nvPr/>
            </p14:nvContentPartPr>
            <p14:xfrm>
              <a:off x="3320085" y="1946820"/>
              <a:ext cx="253800" cy="360"/>
            </p14:xfrm>
          </p:contentPart>
        </mc:Choice>
        <mc:Fallback xmlns="">
          <p:pic>
            <p:nvPicPr>
              <p:cNvPr id="56" name="Ink 55">
                <a:extLst>
                  <a:ext uri="{FF2B5EF4-FFF2-40B4-BE49-F238E27FC236}">
                    <a16:creationId xmlns:a16="http://schemas.microsoft.com/office/drawing/2014/main" id="{3E469158-0619-9C88-4F20-5CADAC325A53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313965" y="1940700"/>
                <a:ext cx="26604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429F6A2A-552F-A15F-D46A-079CF42BC579}"/>
                  </a:ext>
                </a:extLst>
              </p14:cNvPr>
              <p14:cNvContentPartPr/>
              <p14:nvPr/>
            </p14:nvContentPartPr>
            <p14:xfrm>
              <a:off x="3569925" y="1916220"/>
              <a:ext cx="4320" cy="21600"/>
            </p14:xfrm>
          </p:contentPart>
        </mc:Choice>
        <mc:Fallback xmlns=""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429F6A2A-552F-A15F-D46A-079CF42BC579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63805" y="1910100"/>
                <a:ext cx="16560" cy="3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59" name="Ink 58">
                <a:extLst>
                  <a:ext uri="{FF2B5EF4-FFF2-40B4-BE49-F238E27FC236}">
                    <a16:creationId xmlns:a16="http://schemas.microsoft.com/office/drawing/2014/main" id="{FB020C98-B869-D93D-1320-1D2FC3C7791D}"/>
                  </a:ext>
                </a:extLst>
              </p14:cNvPr>
              <p14:cNvContentPartPr/>
              <p14:nvPr/>
            </p14:nvContentPartPr>
            <p14:xfrm>
              <a:off x="3575325" y="1914060"/>
              <a:ext cx="451800" cy="360"/>
            </p14:xfrm>
          </p:contentPart>
        </mc:Choice>
        <mc:Fallback xmlns="">
          <p:pic>
            <p:nvPicPr>
              <p:cNvPr id="59" name="Ink 58">
                <a:extLst>
                  <a:ext uri="{FF2B5EF4-FFF2-40B4-BE49-F238E27FC236}">
                    <a16:creationId xmlns:a16="http://schemas.microsoft.com/office/drawing/2014/main" id="{FB020C98-B869-D93D-1320-1D2FC3C7791D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569200" y="1907940"/>
                <a:ext cx="464050" cy="12600"/>
              </a:xfrm>
              <a:prstGeom prst="rect">
                <a:avLst/>
              </a:prstGeom>
            </p:spPr>
          </p:pic>
        </mc:Fallback>
      </mc:AlternateContent>
      <p:grpSp>
        <p:nvGrpSpPr>
          <p:cNvPr id="71" name="Group 70">
            <a:extLst>
              <a:ext uri="{FF2B5EF4-FFF2-40B4-BE49-F238E27FC236}">
                <a16:creationId xmlns:a16="http://schemas.microsoft.com/office/drawing/2014/main" id="{9CB02BB0-23B5-F5EF-5C80-74B2C7E87A8F}"/>
              </a:ext>
            </a:extLst>
          </p:cNvPr>
          <p:cNvGrpSpPr/>
          <p:nvPr/>
        </p:nvGrpSpPr>
        <p:grpSpPr>
          <a:xfrm>
            <a:off x="4036485" y="1862940"/>
            <a:ext cx="463320" cy="59400"/>
            <a:chOff x="4036485" y="1862940"/>
            <a:chExt cx="463320" cy="59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F2F62C5A-FCF2-E63C-6F72-133BFB44BB89}"/>
                    </a:ext>
                  </a:extLst>
                </p14:cNvPr>
                <p14:cNvContentPartPr/>
                <p14:nvPr/>
              </p14:nvContentPartPr>
              <p14:xfrm>
                <a:off x="4036485" y="1891380"/>
                <a:ext cx="3960" cy="3096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F2F62C5A-FCF2-E63C-6F72-133BFB44BB89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029753" y="1885260"/>
                  <a:ext cx="17424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1014D832-AA34-5155-6647-81C45E31DD14}"/>
                    </a:ext>
                  </a:extLst>
                </p14:cNvPr>
                <p14:cNvContentPartPr/>
                <p14:nvPr/>
              </p14:nvContentPartPr>
              <p14:xfrm>
                <a:off x="4042245" y="1891380"/>
                <a:ext cx="452160" cy="1188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1014D832-AA34-5155-6647-81C45E31DD14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036130" y="1885069"/>
                  <a:ext cx="464390" cy="2450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812FE774-7B10-F13A-82E7-A7FB8FCB7C59}"/>
                    </a:ext>
                  </a:extLst>
                </p14:cNvPr>
                <p14:cNvContentPartPr/>
                <p14:nvPr/>
              </p14:nvContentPartPr>
              <p14:xfrm>
                <a:off x="4499445" y="1862940"/>
                <a:ext cx="360" cy="3492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812FE774-7B10-F13A-82E7-A7FB8FCB7C59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493325" y="1856820"/>
                  <a:ext cx="12600" cy="47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64" name="Ink 63">
                <a:extLst>
                  <a:ext uri="{FF2B5EF4-FFF2-40B4-BE49-F238E27FC236}">
                    <a16:creationId xmlns:a16="http://schemas.microsoft.com/office/drawing/2014/main" id="{9DC0231E-3658-1EB5-1858-FF254F16C441}"/>
                  </a:ext>
                </a:extLst>
              </p14:cNvPr>
              <p14:cNvContentPartPr/>
              <p14:nvPr/>
            </p14:nvContentPartPr>
            <p14:xfrm>
              <a:off x="4499445" y="1857180"/>
              <a:ext cx="453600" cy="9720"/>
            </p14:xfrm>
          </p:contentPart>
        </mc:Choice>
        <mc:Fallback xmlns="">
          <p:pic>
            <p:nvPicPr>
              <p:cNvPr id="64" name="Ink 63">
                <a:extLst>
                  <a:ext uri="{FF2B5EF4-FFF2-40B4-BE49-F238E27FC236}">
                    <a16:creationId xmlns:a16="http://schemas.microsoft.com/office/drawing/2014/main" id="{9DC0231E-3658-1EB5-1858-FF254F16C441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493325" y="1851279"/>
                <a:ext cx="465840" cy="2152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65" name="Ink 64">
                <a:extLst>
                  <a:ext uri="{FF2B5EF4-FFF2-40B4-BE49-F238E27FC236}">
                    <a16:creationId xmlns:a16="http://schemas.microsoft.com/office/drawing/2014/main" id="{E14323D3-E4E9-28D0-718C-536682804ECA}"/>
                  </a:ext>
                </a:extLst>
              </p14:cNvPr>
              <p14:cNvContentPartPr/>
              <p14:nvPr/>
            </p14:nvContentPartPr>
            <p14:xfrm>
              <a:off x="4954845" y="1834140"/>
              <a:ext cx="5760" cy="27000"/>
            </p14:xfrm>
          </p:contentPart>
        </mc:Choice>
        <mc:Fallback xmlns="">
          <p:pic>
            <p:nvPicPr>
              <p:cNvPr id="65" name="Ink 64">
                <a:extLst>
                  <a:ext uri="{FF2B5EF4-FFF2-40B4-BE49-F238E27FC236}">
                    <a16:creationId xmlns:a16="http://schemas.microsoft.com/office/drawing/2014/main" id="{E14323D3-E4E9-28D0-718C-536682804ECA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48725" y="1828020"/>
                <a:ext cx="18000" cy="3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67" name="Ink 66">
                <a:extLst>
                  <a:ext uri="{FF2B5EF4-FFF2-40B4-BE49-F238E27FC236}">
                    <a16:creationId xmlns:a16="http://schemas.microsoft.com/office/drawing/2014/main" id="{7CB4A46F-C9D2-98E0-9FCE-540EF4825D59}"/>
                  </a:ext>
                </a:extLst>
              </p14:cNvPr>
              <p14:cNvContentPartPr/>
              <p14:nvPr/>
            </p14:nvContentPartPr>
            <p14:xfrm>
              <a:off x="4960605" y="1830180"/>
              <a:ext cx="444240" cy="360"/>
            </p14:xfrm>
          </p:contentPart>
        </mc:Choice>
        <mc:Fallback xmlns="">
          <p:pic>
            <p:nvPicPr>
              <p:cNvPr id="67" name="Ink 66">
                <a:extLst>
                  <a:ext uri="{FF2B5EF4-FFF2-40B4-BE49-F238E27FC236}">
                    <a16:creationId xmlns:a16="http://schemas.microsoft.com/office/drawing/2014/main" id="{7CB4A46F-C9D2-98E0-9FCE-540EF4825D59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954485" y="1824060"/>
                <a:ext cx="456480" cy="12600"/>
              </a:xfrm>
              <a:prstGeom prst="rect">
                <a:avLst/>
              </a:prstGeom>
            </p:spPr>
          </p:pic>
        </mc:Fallback>
      </mc:AlternateContent>
      <p:grpSp>
        <p:nvGrpSpPr>
          <p:cNvPr id="78" name="Group 77">
            <a:extLst>
              <a:ext uri="{FF2B5EF4-FFF2-40B4-BE49-F238E27FC236}">
                <a16:creationId xmlns:a16="http://schemas.microsoft.com/office/drawing/2014/main" id="{32248ED6-1CC9-5B40-8EE5-DEBC1EAB071C}"/>
              </a:ext>
            </a:extLst>
          </p:cNvPr>
          <p:cNvGrpSpPr/>
          <p:nvPr/>
        </p:nvGrpSpPr>
        <p:grpSpPr>
          <a:xfrm>
            <a:off x="5421405" y="1754220"/>
            <a:ext cx="928440" cy="74880"/>
            <a:chOff x="5421405" y="1754220"/>
            <a:chExt cx="928440" cy="74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6F9738A4-67AF-E334-C0CB-89966FDCECF5}"/>
                    </a:ext>
                  </a:extLst>
                </p14:cNvPr>
                <p14:cNvContentPartPr/>
                <p14:nvPr/>
              </p14:nvContentPartPr>
              <p14:xfrm>
                <a:off x="5421405" y="1806780"/>
                <a:ext cx="5400" cy="2232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6F9738A4-67AF-E334-C0CB-89966FDCECF5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5415285" y="1800560"/>
                  <a:ext cx="17640" cy="3476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80A3DDCD-23FC-F01F-5243-4B3ECE462BB2}"/>
                    </a:ext>
                  </a:extLst>
                </p14:cNvPr>
                <p14:cNvContentPartPr/>
                <p14:nvPr/>
              </p14:nvContentPartPr>
              <p14:xfrm>
                <a:off x="5428965" y="1802100"/>
                <a:ext cx="448200" cy="118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80A3DDCD-23FC-F01F-5243-4B3ECE462BB2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422840" y="1795980"/>
                  <a:ext cx="460450" cy="2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46794B77-4CB4-4994-4F8D-C863D6536091}"/>
                    </a:ext>
                  </a:extLst>
                </p14:cNvPr>
                <p14:cNvContentPartPr/>
                <p14:nvPr/>
              </p14:nvContentPartPr>
              <p14:xfrm>
                <a:off x="5877885" y="1775100"/>
                <a:ext cx="5040" cy="3096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46794B77-4CB4-4994-4F8D-C863D6536091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871294" y="1768980"/>
                  <a:ext cx="18222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278A08B2-14F5-C68C-518D-674787C78F8F}"/>
                    </a:ext>
                  </a:extLst>
                </p14:cNvPr>
                <p14:cNvContentPartPr/>
                <p14:nvPr/>
              </p14:nvContentPartPr>
              <p14:xfrm>
                <a:off x="5880405" y="1767540"/>
                <a:ext cx="461520" cy="1080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278A08B2-14F5-C68C-518D-674787C78F8F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874285" y="1761420"/>
                  <a:ext cx="473760" cy="2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DA128305-DA1F-A74E-D142-A84D8EF05B3B}"/>
                    </a:ext>
                  </a:extLst>
                </p14:cNvPr>
                <p14:cNvContentPartPr/>
                <p14:nvPr/>
              </p14:nvContentPartPr>
              <p14:xfrm>
                <a:off x="6345525" y="1754220"/>
                <a:ext cx="4320" cy="2340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DA128305-DA1F-A74E-D142-A84D8EF05B3B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339405" y="1748004"/>
                  <a:ext cx="16560" cy="35831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76" name="Ink 75">
                <a:extLst>
                  <a:ext uri="{FF2B5EF4-FFF2-40B4-BE49-F238E27FC236}">
                    <a16:creationId xmlns:a16="http://schemas.microsoft.com/office/drawing/2014/main" id="{3003E19B-C893-E510-D487-5EDE0C623437}"/>
                  </a:ext>
                </a:extLst>
              </p14:cNvPr>
              <p14:cNvContentPartPr/>
              <p14:nvPr/>
            </p14:nvContentPartPr>
            <p14:xfrm>
              <a:off x="6349125" y="1750620"/>
              <a:ext cx="228600" cy="2160"/>
            </p14:xfrm>
          </p:contentPart>
        </mc:Choice>
        <mc:Fallback xmlns="">
          <p:pic>
            <p:nvPicPr>
              <p:cNvPr id="76" name="Ink 75">
                <a:extLst>
                  <a:ext uri="{FF2B5EF4-FFF2-40B4-BE49-F238E27FC236}">
                    <a16:creationId xmlns:a16="http://schemas.microsoft.com/office/drawing/2014/main" id="{3003E19B-C893-E510-D487-5EDE0C623437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343005" y="1744500"/>
                <a:ext cx="240840" cy="1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77" name="Ink 76">
                <a:extLst>
                  <a:ext uri="{FF2B5EF4-FFF2-40B4-BE49-F238E27FC236}">
                    <a16:creationId xmlns:a16="http://schemas.microsoft.com/office/drawing/2014/main" id="{72793F1C-260F-CC2F-6C2A-BEC505B014A2}"/>
                  </a:ext>
                </a:extLst>
              </p14:cNvPr>
              <p14:cNvContentPartPr/>
              <p14:nvPr/>
            </p14:nvContentPartPr>
            <p14:xfrm>
              <a:off x="6589245" y="1750620"/>
              <a:ext cx="6480" cy="37800"/>
            </p14:xfrm>
          </p:contentPart>
        </mc:Choice>
        <mc:Fallback xmlns="">
          <p:pic>
            <p:nvPicPr>
              <p:cNvPr id="77" name="Ink 76">
                <a:extLst>
                  <a:ext uri="{FF2B5EF4-FFF2-40B4-BE49-F238E27FC236}">
                    <a16:creationId xmlns:a16="http://schemas.microsoft.com/office/drawing/2014/main" id="{72793F1C-260F-CC2F-6C2A-BEC505B014A2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6583125" y="1744500"/>
                <a:ext cx="18720" cy="50040"/>
              </a:xfrm>
              <a:prstGeom prst="rect">
                <a:avLst/>
              </a:prstGeom>
            </p:spPr>
          </p:pic>
        </mc:Fallback>
      </mc:AlternateContent>
      <p:sp>
        <p:nvSpPr>
          <p:cNvPr id="79" name="TextBox 78">
            <a:extLst>
              <a:ext uri="{FF2B5EF4-FFF2-40B4-BE49-F238E27FC236}">
                <a16:creationId xmlns:a16="http://schemas.microsoft.com/office/drawing/2014/main" id="{89F6BD2B-1857-8BA5-3E9E-A205EBA101C5}"/>
              </a:ext>
            </a:extLst>
          </p:cNvPr>
          <p:cNvSpPr txBox="1"/>
          <p:nvPr/>
        </p:nvSpPr>
        <p:spPr>
          <a:xfrm>
            <a:off x="4427984" y="81097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Shileding</a:t>
            </a:r>
            <a:endParaRPr lang="en-GB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B7BD2B20-CE54-5EE7-1EA7-CA3818CE7758}"/>
              </a:ext>
            </a:extLst>
          </p:cNvPr>
          <p:cNvGrpSpPr/>
          <p:nvPr/>
        </p:nvGrpSpPr>
        <p:grpSpPr>
          <a:xfrm>
            <a:off x="4171160" y="899120"/>
            <a:ext cx="295200" cy="217440"/>
            <a:chOff x="4171160" y="899120"/>
            <a:chExt cx="295200" cy="217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274EB1BE-CF11-8947-9F13-8408D4E0A8A1}"/>
                    </a:ext>
                  </a:extLst>
                </p14:cNvPr>
                <p14:cNvContentPartPr/>
                <p14:nvPr/>
              </p14:nvContentPartPr>
              <p14:xfrm>
                <a:off x="4190960" y="903440"/>
                <a:ext cx="30600" cy="18360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274EB1BE-CF11-8947-9F13-8408D4E0A8A1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4184840" y="897320"/>
                  <a:ext cx="42840" cy="19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3A4DA1C3-4A96-BFC8-61C7-2E7866433E12}"/>
                    </a:ext>
                  </a:extLst>
                </p14:cNvPr>
                <p14:cNvContentPartPr/>
                <p14:nvPr/>
              </p14:nvContentPartPr>
              <p14:xfrm>
                <a:off x="4196000" y="899120"/>
                <a:ext cx="249120" cy="1044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3A4DA1C3-4A96-BFC8-61C7-2E7866433E12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4189880" y="893204"/>
                  <a:ext cx="261360" cy="2227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77D63AF9-2C3A-FE41-DDFB-B7C445B1CBD9}"/>
                    </a:ext>
                  </a:extLst>
                </p14:cNvPr>
                <p14:cNvContentPartPr/>
                <p14:nvPr/>
              </p14:nvContentPartPr>
              <p14:xfrm>
                <a:off x="4444760" y="909200"/>
                <a:ext cx="21600" cy="20736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77D63AF9-2C3A-FE41-DDFB-B7C445B1CBD9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438640" y="903080"/>
                  <a:ext cx="33840" cy="21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8DC15B93-C1BB-5533-7FEC-26144D3CA627}"/>
                    </a:ext>
                  </a:extLst>
                </p14:cNvPr>
                <p14:cNvContentPartPr/>
                <p14:nvPr/>
              </p14:nvContentPartPr>
              <p14:xfrm>
                <a:off x="4171160" y="1091720"/>
                <a:ext cx="294480" cy="1584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8DC15B93-C1BB-5533-7FEC-26144D3CA627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165040" y="1085458"/>
                  <a:ext cx="306720" cy="2836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86" name="Ink 85">
                <a:extLst>
                  <a:ext uri="{FF2B5EF4-FFF2-40B4-BE49-F238E27FC236}">
                    <a16:creationId xmlns:a16="http://schemas.microsoft.com/office/drawing/2014/main" id="{B108E98A-E652-12E3-8BB2-A2A92B383CD0}"/>
                  </a:ext>
                </a:extLst>
              </p14:cNvPr>
              <p14:cNvContentPartPr/>
              <p14:nvPr/>
            </p14:nvContentPartPr>
            <p14:xfrm>
              <a:off x="6570015" y="1944945"/>
              <a:ext cx="7920" cy="105120"/>
            </p14:xfrm>
          </p:contentPart>
        </mc:Choice>
        <mc:Fallback xmlns="">
          <p:pic>
            <p:nvPicPr>
              <p:cNvPr id="86" name="Ink 85">
                <a:extLst>
                  <a:ext uri="{FF2B5EF4-FFF2-40B4-BE49-F238E27FC236}">
                    <a16:creationId xmlns:a16="http://schemas.microsoft.com/office/drawing/2014/main" id="{B108E98A-E652-12E3-8BB2-A2A92B383CD0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6563895" y="1938825"/>
                <a:ext cx="20160" cy="11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88" name="Ink 87">
                <a:extLst>
                  <a:ext uri="{FF2B5EF4-FFF2-40B4-BE49-F238E27FC236}">
                    <a16:creationId xmlns:a16="http://schemas.microsoft.com/office/drawing/2014/main" id="{A6834192-0F1B-A5E3-5700-969F726E3EDC}"/>
                  </a:ext>
                </a:extLst>
              </p14:cNvPr>
              <p14:cNvContentPartPr/>
              <p14:nvPr/>
            </p14:nvContentPartPr>
            <p14:xfrm>
              <a:off x="6583335" y="1925775"/>
              <a:ext cx="232920" cy="11880"/>
            </p14:xfrm>
          </p:contentPart>
        </mc:Choice>
        <mc:Fallback xmlns="">
          <p:pic>
            <p:nvPicPr>
              <p:cNvPr id="88" name="Ink 87">
                <a:extLst>
                  <a:ext uri="{FF2B5EF4-FFF2-40B4-BE49-F238E27FC236}">
                    <a16:creationId xmlns:a16="http://schemas.microsoft.com/office/drawing/2014/main" id="{A6834192-0F1B-A5E3-5700-969F726E3EDC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6577206" y="1919655"/>
                <a:ext cx="245179" cy="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89" name="Ink 88">
                <a:extLst>
                  <a:ext uri="{FF2B5EF4-FFF2-40B4-BE49-F238E27FC236}">
                    <a16:creationId xmlns:a16="http://schemas.microsoft.com/office/drawing/2014/main" id="{9B8F4FB0-9B6D-BE4A-4752-36998E8F8383}"/>
                  </a:ext>
                </a:extLst>
              </p14:cNvPr>
              <p14:cNvContentPartPr/>
              <p14:nvPr/>
            </p14:nvContentPartPr>
            <p14:xfrm>
              <a:off x="6822735" y="1933335"/>
              <a:ext cx="5040" cy="119880"/>
            </p14:xfrm>
          </p:contentPart>
        </mc:Choice>
        <mc:Fallback xmlns="">
          <p:pic>
            <p:nvPicPr>
              <p:cNvPr id="89" name="Ink 88">
                <a:extLst>
                  <a:ext uri="{FF2B5EF4-FFF2-40B4-BE49-F238E27FC236}">
                    <a16:creationId xmlns:a16="http://schemas.microsoft.com/office/drawing/2014/main" id="{9B8F4FB0-9B6D-BE4A-4752-36998E8F8383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6816615" y="1927215"/>
                <a:ext cx="17280" cy="13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91" name="Ink 90">
                <a:extLst>
                  <a:ext uri="{FF2B5EF4-FFF2-40B4-BE49-F238E27FC236}">
                    <a16:creationId xmlns:a16="http://schemas.microsoft.com/office/drawing/2014/main" id="{5BE58E98-90C5-D14E-1C2C-66B01B61D364}"/>
                  </a:ext>
                </a:extLst>
              </p14:cNvPr>
              <p14:cNvContentPartPr/>
              <p14:nvPr/>
            </p14:nvContentPartPr>
            <p14:xfrm>
              <a:off x="6575775" y="2047815"/>
              <a:ext cx="250200" cy="7920"/>
            </p14:xfrm>
          </p:contentPart>
        </mc:Choice>
        <mc:Fallback xmlns="">
          <p:pic>
            <p:nvPicPr>
              <p:cNvPr id="91" name="Ink 90">
                <a:extLst>
                  <a:ext uri="{FF2B5EF4-FFF2-40B4-BE49-F238E27FC236}">
                    <a16:creationId xmlns:a16="http://schemas.microsoft.com/office/drawing/2014/main" id="{5BE58E98-90C5-D14E-1C2C-66B01B61D364}"/>
                  </a:ext>
                </a:extLst>
              </p:cNvPr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6569655" y="2041695"/>
                <a:ext cx="262440" cy="2016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2ACCAD60-9823-6763-E8A6-BC916F791421}"/>
              </a:ext>
            </a:extLst>
          </p:cNvPr>
          <p:cNvSpPr txBox="1"/>
          <p:nvPr/>
        </p:nvSpPr>
        <p:spPr>
          <a:xfrm>
            <a:off x="1259632" y="605573"/>
            <a:ext cx="1925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In the coils, peak</a:t>
            </a:r>
          </a:p>
          <a:p>
            <a:r>
              <a:rPr lang="en-GB" sz="1400" dirty="0"/>
              <a:t>DPA/year ~ 1e-2!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6241764-C518-8EF9-0626-885EDDFECCFF}"/>
              </a:ext>
            </a:extLst>
          </p:cNvPr>
          <p:cNvCxnSpPr>
            <a:cxnSpLocks/>
          </p:cNvCxnSpPr>
          <p:nvPr/>
        </p:nvCxnSpPr>
        <p:spPr>
          <a:xfrm>
            <a:off x="2051720" y="1128793"/>
            <a:ext cx="1728192" cy="7003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43391DF-3059-7350-E3CA-F86A1DF0D93C}"/>
              </a:ext>
            </a:extLst>
          </p:cNvPr>
          <p:cNvCxnSpPr/>
          <p:nvPr/>
        </p:nvCxnSpPr>
        <p:spPr>
          <a:xfrm>
            <a:off x="6444208" y="1707654"/>
            <a:ext cx="0" cy="118117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70B34E0-7D97-6012-0175-B962777A1F33}"/>
              </a:ext>
            </a:extLst>
          </p:cNvPr>
          <p:cNvSpPr txBox="1"/>
          <p:nvPr/>
        </p:nvSpPr>
        <p:spPr>
          <a:xfrm>
            <a:off x="5399936" y="2079690"/>
            <a:ext cx="161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Max diameter</a:t>
            </a:r>
          </a:p>
          <a:p>
            <a:r>
              <a:rPr lang="en-GB" sz="1200" dirty="0"/>
              <a:t>2.2 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D5CCFC-CB23-E34D-C97D-90D184D95837}"/>
              </a:ext>
            </a:extLst>
          </p:cNvPr>
          <p:cNvSpPr txBox="1"/>
          <p:nvPr/>
        </p:nvSpPr>
        <p:spPr>
          <a:xfrm>
            <a:off x="2361065" y="2188363"/>
            <a:ext cx="2880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Ext channel radius = 5 cm</a:t>
            </a:r>
          </a:p>
        </p:txBody>
      </p:sp>
    </p:spTree>
    <p:extLst>
      <p:ext uri="{BB962C8B-B14F-4D97-AF65-F5344CB8AC3E}">
        <p14:creationId xmlns:p14="http://schemas.microsoft.com/office/powerpoint/2010/main" val="2092682810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14780</TotalTime>
  <Words>1031</Words>
  <Application>Microsoft Office PowerPoint</Application>
  <PresentationFormat>Pokaz na ekranie (16:9)</PresentationFormat>
  <Paragraphs>126</Paragraphs>
  <Slides>15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21" baseType="lpstr">
      <vt:lpstr>Aptos Serif</vt:lpstr>
      <vt:lpstr>Arial</vt:lpstr>
      <vt:lpstr>Arial Narrow</vt:lpstr>
      <vt:lpstr>Calibri</vt:lpstr>
      <vt:lpstr>Wingdings</vt:lpstr>
      <vt:lpstr>IMCC - 1</vt:lpstr>
      <vt:lpstr>Prezentacja programu PowerPoint</vt:lpstr>
      <vt:lpstr>Outline</vt:lpstr>
      <vt:lpstr>Outline</vt:lpstr>
      <vt:lpstr>Early proton extraction - main idea</vt:lpstr>
      <vt:lpstr>8-degree target tilt extraction</vt:lpstr>
      <vt:lpstr>8-degree target tilt extraction</vt:lpstr>
      <vt:lpstr>8-degree target tilt extraction</vt:lpstr>
      <vt:lpstr>6-degree target tilt extraction</vt:lpstr>
      <vt:lpstr>6-degree target tilt extraction</vt:lpstr>
      <vt:lpstr>Early extraction and the field profile</vt:lpstr>
      <vt:lpstr>Conclusions – early extraction</vt:lpstr>
      <vt:lpstr>IncApt, max 153 cm, large aperture, large shielding</vt:lpstr>
      <vt:lpstr>Shielding idea</vt:lpstr>
      <vt:lpstr>Conclusions chicane extraction</vt:lpstr>
      <vt:lpstr>Low energy particles – persisting problem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Jerzy Mikolaj Manczak</cp:lastModifiedBy>
  <cp:revision>517</cp:revision>
  <dcterms:created xsi:type="dcterms:W3CDTF">2021-05-17T12:13:58Z</dcterms:created>
  <dcterms:modified xsi:type="dcterms:W3CDTF">2025-10-30T13:56:55Z</dcterms:modified>
</cp:coreProperties>
</file>