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20"/>
  </p:notesMasterIdLst>
  <p:handoutMasterIdLst>
    <p:handoutMasterId r:id="rId21"/>
  </p:handoutMasterIdLst>
  <p:sldIdLst>
    <p:sldId id="264" r:id="rId2"/>
    <p:sldId id="1500" r:id="rId3"/>
    <p:sldId id="1501" r:id="rId4"/>
    <p:sldId id="1502" r:id="rId5"/>
    <p:sldId id="1507" r:id="rId6"/>
    <p:sldId id="1505" r:id="rId7"/>
    <p:sldId id="1506" r:id="rId8"/>
    <p:sldId id="1504" r:id="rId9"/>
    <p:sldId id="1508" r:id="rId10"/>
    <p:sldId id="1503" r:id="rId11"/>
    <p:sldId id="1509" r:id="rId12"/>
    <p:sldId id="1510" r:id="rId13"/>
    <p:sldId id="1511" r:id="rId14"/>
    <p:sldId id="1512" r:id="rId15"/>
    <p:sldId id="1513" r:id="rId16"/>
    <p:sldId id="1499" r:id="rId17"/>
    <p:sldId id="1514" r:id="rId18"/>
    <p:sldId id="384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7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2028" userDrawn="1">
          <p15:clr>
            <a:srgbClr val="A4A3A4"/>
          </p15:clr>
        </p15:guide>
        <p15:guide id="6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DE5"/>
    <a:srgbClr val="0046D0"/>
    <a:srgbClr val="FF3645"/>
    <a:srgbClr val="2B7EB8"/>
    <a:srgbClr val="DAE8FC"/>
    <a:srgbClr val="FF7D0A"/>
    <a:srgbClr val="FF0000"/>
    <a:srgbClr val="1F497D"/>
    <a:srgbClr val="FCD5B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04" autoAdjust="0"/>
    <p:restoredTop sz="94579" autoAdjust="0"/>
  </p:normalViewPr>
  <p:slideViewPr>
    <p:cSldViewPr snapToObjects="1" showGuides="1">
      <p:cViewPr varScale="1">
        <p:scale>
          <a:sx n="205" d="100"/>
          <a:sy n="205" d="100"/>
        </p:scale>
        <p:origin x="1128" y="150"/>
      </p:cViewPr>
      <p:guideLst>
        <p:guide orient="horz" pos="1387"/>
        <p:guide pos="5375"/>
        <p:guide pos="2880"/>
        <p:guide orient="horz" pos="2028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13/11/2025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13/11/2025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7B95C-E778-2937-054F-D5236B467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B38CBA-435E-1C0F-D5BF-E875FB0AE3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3C51BE-CDC9-5CF8-2734-B880B2E863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FAB507-56BF-9A28-8D4E-351BA2DA02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D972E-0056-4BF1-90FE-D1ABF2EF4DC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36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D5AF30-E2AC-44BE-7211-9264A99165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23528" y="1779662"/>
            <a:ext cx="8423920" cy="13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651511"/>
            <a:ext cx="9142367" cy="497987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945001"/>
            <a:ext cx="7886700" cy="3687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0030" indent="-240030">
              <a:buClr>
                <a:srgbClr val="FF0000"/>
              </a:buClr>
              <a:buFont typeface="Wingdings" panose="05000000000000000000" pitchFamily="2" charset="2"/>
              <a:buChar char="§"/>
              <a:defRPr lang="it-IT" sz="27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82930" indent="-240030">
              <a:buClr>
                <a:srgbClr val="FF0000"/>
              </a:buClr>
              <a:buFont typeface="Wingdings" panose="05000000000000000000" pitchFamily="2" charset="2"/>
              <a:buChar char="§"/>
              <a:defRPr lang="it-IT" sz="2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857250" indent="-171450">
              <a:buClr>
                <a:srgbClr val="FF0000"/>
              </a:buClr>
              <a:buFont typeface="Wingdings" panose="05000000000000000000" pitchFamily="2" charset="2"/>
              <a:buChar char="§"/>
              <a:defRPr lang="it-IT" sz="21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200150" indent="-171450"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1543050" indent="-171450">
              <a:buClr>
                <a:srgbClr val="FF0000"/>
              </a:buClr>
              <a:buFont typeface="Wingdings" panose="05000000000000000000" pitchFamily="2" charset="2"/>
              <a:buChar char="§"/>
              <a:defRPr lang="en-GB" sz="13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Select to </a:t>
            </a:r>
            <a:r>
              <a:rPr lang="it-IT" dirty="0" err="1"/>
              <a:t>modify</a:t>
            </a:r>
            <a:r>
              <a:rPr lang="it-IT" dirty="0"/>
              <a:t> styles </a:t>
            </a:r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/>
              <a:t>Fifth </a:t>
            </a:r>
            <a:r>
              <a:rPr lang="it-IT" dirty="0" err="1"/>
              <a:t>level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551622" y="4795446"/>
            <a:ext cx="213442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04C28E-3835-4CAE-A18C-DDD38CD5C178}" type="datetime3">
              <a:rPr lang="en-US" smtClean="0"/>
              <a:t>13 November 2025</a:t>
            </a:fld>
            <a:endParaRPr lang="en-GB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6443858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44105" cy="945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4996" y="231128"/>
            <a:ext cx="7165028" cy="51086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33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3000" dirty="0"/>
              <a:t>TITLE</a:t>
            </a:r>
            <a:endParaRPr lang="en-GB" sz="3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551622" y="4909746"/>
            <a:ext cx="2248728" cy="27384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5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3105978" y="4022196"/>
            <a:ext cx="3086100" cy="27384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50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628650" y="4022196"/>
            <a:ext cx="2384667" cy="27384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900" b="1" dirty="0">
              <a:solidFill>
                <a:schemeClr val="bg1"/>
              </a:solidFill>
            </a:endParaRPr>
          </a:p>
        </p:txBody>
      </p:sp>
      <p:pic>
        <p:nvPicPr>
          <p:cNvPr id="8" name="Picture 8" descr="A blue logo with a black background">
            <a:extLst>
              <a:ext uri="{FF2B5EF4-FFF2-40B4-BE49-F238E27FC236}">
                <a16:creationId xmlns:a16="http://schemas.microsoft.com/office/drawing/2014/main" id="{FD99531E-10AF-7E4D-4074-2284649603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1315" r="20838"/>
          <a:stretch/>
        </p:blipFill>
        <p:spPr>
          <a:xfrm>
            <a:off x="8501258" y="102394"/>
            <a:ext cx="55532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7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  <p:pic>
        <p:nvPicPr>
          <p:cNvPr id="2" name="Picture 1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9C7895D8-1DF8-6FCF-0F4A-001A90607BE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9201" y="133350"/>
            <a:ext cx="1346455" cy="6669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4" r:id="rId2"/>
    <p:sldLayoutId id="2147483676" r:id="rId3"/>
    <p:sldLayoutId id="2147483677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56.png"/><Relationship Id="rId7" Type="http://schemas.openxmlformats.org/officeDocument/2006/relationships/image" Target="../media/image22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1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5.png"/><Relationship Id="rId7" Type="http://schemas.openxmlformats.org/officeDocument/2006/relationships/image" Target="../media/image16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13.png"/><Relationship Id="rId5" Type="http://schemas.openxmlformats.org/officeDocument/2006/relationships/image" Target="../media/image17.png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openxmlformats.org/officeDocument/2006/relationships/image" Target="../media/image18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png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3.svg"/><Relationship Id="rId5" Type="http://schemas.openxmlformats.org/officeDocument/2006/relationships/image" Target="../media/image30.png"/><Relationship Id="rId10" Type="http://schemas.openxmlformats.org/officeDocument/2006/relationships/image" Target="../media/image22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hyperlink" Target="https://edms.cern.ch/document/3377053" TargetMode="External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8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hyperlink" Target="https://edms.cern.ch/document/33525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56B9B15-29F1-0F62-24D2-2F32B91DD949}"/>
              </a:ext>
            </a:extLst>
          </p:cNvPr>
          <p:cNvSpPr txBox="1"/>
          <p:nvPr/>
        </p:nvSpPr>
        <p:spPr>
          <a:xfrm>
            <a:off x="1043608" y="1347614"/>
            <a:ext cx="7277769" cy="26161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i="0" dirty="0">
                <a:effectLst/>
                <a:latin typeface="Arial Narrow" panose="020B0606020202030204" pitchFamily="34" charset="0"/>
              </a:rPr>
              <a:t>Status of Task3</a:t>
            </a:r>
            <a:r>
              <a:rPr lang="en-US" sz="3000" b="1" dirty="0">
                <a:latin typeface="Arial Narrow" panose="020B0606020202030204" pitchFamily="34" charset="0"/>
              </a:rPr>
              <a:t> </a:t>
            </a:r>
          </a:p>
          <a:p>
            <a:pPr algn="ctr"/>
            <a:endParaRPr lang="en-US" sz="1600" b="1" dirty="0"/>
          </a:p>
          <a:p>
            <a:pPr algn="ctr"/>
            <a:r>
              <a:rPr lang="de-DE" b="1" dirty="0"/>
              <a:t>D. Fazioli</a:t>
            </a:r>
            <a:r>
              <a:rPr lang="de-DE" b="1" baseline="30000" dirty="0"/>
              <a:t>1,2</a:t>
            </a:r>
            <a:r>
              <a:rPr lang="de-DE" b="1" dirty="0"/>
              <a:t>, M. Gast</a:t>
            </a:r>
            <a:r>
              <a:rPr lang="de-DE" b="1" baseline="30000" dirty="0"/>
              <a:t>1,3</a:t>
            </a:r>
            <a:r>
              <a:rPr lang="de-DE" b="1" dirty="0"/>
              <a:t>, F. Boattini</a:t>
            </a:r>
            <a:r>
              <a:rPr lang="de-DE" b="1" baseline="30000" dirty="0"/>
              <a:t>1</a:t>
            </a:r>
            <a:r>
              <a:rPr lang="en-US" b="1" dirty="0"/>
              <a:t>, </a:t>
            </a:r>
            <a:r>
              <a:rPr lang="de-DE" sz="1800" b="1" dirty="0"/>
              <a:t>M. Breschi</a:t>
            </a:r>
            <a:r>
              <a:rPr lang="de-DE" sz="1800" b="1" baseline="30000" dirty="0"/>
              <a:t>2</a:t>
            </a:r>
            <a:r>
              <a:rPr lang="de-DE" sz="1800" b="1" dirty="0"/>
              <a:t>, P. Viarouge</a:t>
            </a:r>
            <a:r>
              <a:rPr lang="de-DE" sz="1800" b="1" baseline="30000" dirty="0"/>
              <a:t>4</a:t>
            </a:r>
            <a:r>
              <a:rPr lang="de-DE" sz="1800" b="1" dirty="0"/>
              <a:t>, D. Moll, P.L. </a:t>
            </a:r>
            <a:r>
              <a:rPr lang="de-DE" b="1" baseline="30000" dirty="0"/>
              <a:t> </a:t>
            </a:r>
            <a:endParaRPr lang="de-DE" b="1" dirty="0"/>
          </a:p>
          <a:p>
            <a:pPr algn="ctr"/>
            <a:endParaRPr lang="de-DE" sz="1200" b="1" dirty="0"/>
          </a:p>
          <a:p>
            <a:pPr algn="ctr"/>
            <a:endParaRPr lang="de-DE" sz="1200" b="1" dirty="0"/>
          </a:p>
          <a:p>
            <a:pPr algn="ctr"/>
            <a:r>
              <a:rPr lang="de-DE" sz="1200" b="1" baseline="30000" dirty="0"/>
              <a:t>1</a:t>
            </a:r>
            <a:r>
              <a:rPr lang="de-DE" sz="1200" b="1" dirty="0"/>
              <a:t>CERN, Switzerland; </a:t>
            </a:r>
            <a:r>
              <a:rPr lang="de-DE" sz="1200" b="1" baseline="30000" dirty="0"/>
              <a:t>2</a:t>
            </a:r>
            <a:r>
              <a:rPr lang="de-DE" sz="1200" b="1" dirty="0"/>
              <a:t>University of Bologna, </a:t>
            </a:r>
            <a:r>
              <a:rPr lang="de-DE" sz="1200" b="1" dirty="0" err="1"/>
              <a:t>Italy</a:t>
            </a:r>
            <a:r>
              <a:rPr lang="de-DE" sz="1200" b="1" dirty="0"/>
              <a:t>; </a:t>
            </a:r>
            <a:r>
              <a:rPr lang="de-DE" sz="1200" b="1" baseline="30000" dirty="0"/>
              <a:t>3</a:t>
            </a:r>
            <a:r>
              <a:rPr lang="de-DE" sz="1200" b="1" dirty="0"/>
              <a:t>Karlsruhe Institute of Technology, Germany, </a:t>
            </a:r>
            <a:r>
              <a:rPr lang="de-DE" sz="1200" b="1" baseline="30000" dirty="0"/>
              <a:t>4</a:t>
            </a:r>
            <a:r>
              <a:rPr lang="de-DE" sz="1200" b="1" dirty="0"/>
              <a:t>Université Laval, Canada</a:t>
            </a:r>
          </a:p>
          <a:p>
            <a:pPr algn="ctr"/>
            <a:endParaRPr lang="de-DE" sz="1000" b="1" dirty="0"/>
          </a:p>
          <a:p>
            <a:pPr algn="ctr"/>
            <a:r>
              <a:rPr lang="de-DE" sz="2400" dirty="0" err="1"/>
              <a:t>mmWG</a:t>
            </a:r>
            <a:r>
              <a:rPr lang="de-DE" sz="2400" dirty="0"/>
              <a:t> 13 November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CF921F-E12F-97A8-554B-D43D961DB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A86C8E-1909-D673-605B-B49255A5C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561" y="206375"/>
            <a:ext cx="6781800" cy="857250"/>
          </a:xfrm>
        </p:spPr>
        <p:txBody>
          <a:bodyPr/>
          <a:lstStyle/>
          <a:p>
            <a:r>
              <a:rPr lang="en-US" dirty="0"/>
              <a:t>Dipole field quality estimation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CD82CCAC-DA09-4BEB-B7B7-786C465AA2B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505402" y="915565"/>
                <a:ext cx="5387078" cy="1511939"/>
              </a:xfrm>
            </p:spPr>
            <p:txBody>
              <a:bodyPr/>
              <a:lstStyle/>
              <a:p>
                <a:r>
                  <a:rPr lang="de-DE" sz="1050" dirty="0"/>
                  <a:t>Relative multipole </a:t>
                </a:r>
                <a:r>
                  <a:rPr lang="de-DE" sz="1050" dirty="0" err="1"/>
                  <a:t>coefficients</a:t>
                </a:r>
                <a:r>
                  <a:rPr lang="de-DE" sz="1050" dirty="0"/>
                  <a:t>: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05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0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DE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de-DE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de-DE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050" i="1"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de-DE" sz="105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de-DE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0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DE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de-DE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de-DE" sz="105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050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de-DE" sz="105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de-DE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de-DE" sz="105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050" b="0" i="1" smtClean="0">
                            <a:latin typeface="Cambria Math" panose="02040503050406030204" pitchFamily="18" charset="0"/>
                          </a:rPr>
                          <m:t>∫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de-DE" sz="105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105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05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de-DE" sz="105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de-DE" sz="105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de-DE" sz="105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de-DE" sz="1050" i="1">
                            <a:latin typeface="Cambria Math" panose="02040503050406030204" pitchFamily="18" charset="0"/>
                          </a:rPr>
                          <m:t>∫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de-DE" sz="105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105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05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DE" sz="105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de-DE" sz="105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de-DE" sz="105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de-DE" sz="105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5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sz="105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de-DE" sz="10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05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e-DE" sz="1050" b="0" i="1" smtClean="0">
                            <a:latin typeface="Cambria Math" panose="02040503050406030204" pitchFamily="18" charset="0"/>
                          </a:rPr>
                          <m:t>=5</m:t>
                        </m:r>
                        <m:r>
                          <m:rPr>
                            <m:sty m:val="p"/>
                          </m:rPr>
                          <a:rPr lang="de-DE" sz="105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</m:d>
                  </m:oMath>
                </a14:m>
                <a:r>
                  <a:rPr lang="de-DE" sz="1050" dirty="0"/>
                  <a:t>  </a:t>
                </a:r>
              </a:p>
              <a:p>
                <a:r>
                  <a:rPr lang="de-DE" sz="1050" dirty="0" err="1"/>
                  <a:t>Requirement</a:t>
                </a:r>
                <a:r>
                  <a:rPr lang="de-DE" sz="1050" dirty="0"/>
                  <a:t>:</a:t>
                </a:r>
                <a:r>
                  <a:rPr lang="de-DE" sz="1050" dirty="0">
                    <a:latin typeface="Cambria Math" panose="02040503050406030204" pitchFamily="18" charset="0"/>
                  </a:rPr>
                  <a:t> </a:t>
                </a:r>
                <a:r>
                  <a:rPr lang="de-DE" sz="1050" b="1" dirty="0">
                    <a:latin typeface="Cambria Math" panose="02040503050406030204" pitchFamily="18" charset="0"/>
                  </a:rPr>
                  <a:t>10 Units on 10 mm </a:t>
                </a:r>
                <a:r>
                  <a:rPr lang="de-DE" sz="1050" b="1" dirty="0" err="1">
                    <a:latin typeface="Cambria Math" panose="02040503050406030204" pitchFamily="18" charset="0"/>
                  </a:rPr>
                  <a:t>reference</a:t>
                </a:r>
                <a:r>
                  <a:rPr lang="de-DE" sz="1050" b="1" dirty="0">
                    <a:latin typeface="Cambria Math" panose="02040503050406030204" pitchFamily="18" charset="0"/>
                  </a:rPr>
                  <a:t> </a:t>
                </a:r>
                <a:r>
                  <a:rPr lang="de-DE" sz="1050" b="1" dirty="0" err="1">
                    <a:latin typeface="Cambria Math" panose="02040503050406030204" pitchFamily="18" charset="0"/>
                  </a:rPr>
                  <a:t>circle</a:t>
                </a:r>
                <a:r>
                  <a:rPr lang="de-DE" sz="1050" b="1" dirty="0">
                    <a:latin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de-DE" sz="1050" b="1" i="1" smtClean="0">
                        <a:latin typeface="Cambria Math" panose="02040503050406030204" pitchFamily="18" charset="0"/>
                      </a:rPr>
                      <m:t>⇔</m:t>
                    </m:r>
                    <m:sSub>
                      <m:sSubPr>
                        <m:ctrlPr>
                          <a:rPr lang="de-DE" sz="10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5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sz="105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de-DE" sz="105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05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e-DE" sz="1050" i="1">
                            <a:latin typeface="Cambria Math" panose="02040503050406030204" pitchFamily="18" charset="0"/>
                          </a:rPr>
                          <m:t>=10</m:t>
                        </m:r>
                        <m:r>
                          <m:rPr>
                            <m:sty m:val="p"/>
                          </m:rPr>
                          <a:rPr lang="de-DE" sz="105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</m:d>
                    <m:r>
                      <a:rPr lang="de-DE" sz="1050" b="0" i="0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de-DE" sz="10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05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05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de-DE" sz="9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de-DE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=5</m:t>
                        </m:r>
                        <m:r>
                          <m:rPr>
                            <m:sty m:val="p"/>
                          </m:rPr>
                          <a:rPr lang="de-DE" sz="1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</m:d>
                    <m:r>
                      <a:rPr lang="de-DE" sz="1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sz="1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000" b="0" i="0" smtClean="0"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</m:num>
                              <m:den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000" b="0" i="0" smtClean="0"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sz="1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sz="1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de-DE" sz="1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de-DE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0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de-DE" sz="100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</m:d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&lt; </m:t>
                    </m:r>
                    <m:sSup>
                      <m:sSupPr>
                        <m:ctrlPr>
                          <a:rPr lang="de-DE" sz="1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sz="1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de-DE" sz="1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</m:e>
                      <m:sup>
                        <m:r>
                          <a:rPr lang="de-DE" sz="1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de-DE" sz="1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de-DE" sz="1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de-DE" sz="1000" b="1" dirty="0">
                    <a:solidFill>
                      <a:schemeClr val="tx1"/>
                    </a:solidFill>
                  </a:rPr>
                  <a:t>   </a:t>
                </a:r>
                <a:r>
                  <a:rPr lang="de-DE" sz="1000" b="1" dirty="0">
                    <a:solidFill>
                      <a:srgbClr val="00B050"/>
                    </a:solidFill>
                  </a:rPr>
                  <a:t>Green </a:t>
                </a:r>
                <a:r>
                  <a:rPr lang="de-DE" sz="1000" b="1" dirty="0" err="1">
                    <a:solidFill>
                      <a:srgbClr val="00B050"/>
                    </a:solidFill>
                  </a:rPr>
                  <a:t>region</a:t>
                </a:r>
                <a:endParaRPr lang="de-DE" sz="1000" b="1" dirty="0">
                  <a:solidFill>
                    <a:srgbClr val="00B050"/>
                  </a:solidFill>
                </a:endParaRPr>
              </a:p>
              <a:p>
                <a:pPr lvl="1"/>
                <a:endParaRPr lang="de-DE" sz="1000" b="1" dirty="0">
                  <a:solidFill>
                    <a:srgbClr val="00B050"/>
                  </a:solidFill>
                </a:endParaRPr>
              </a:p>
              <a:p>
                <a:pPr marL="457200" lvl="1" indent="0">
                  <a:buNone/>
                </a:pPr>
                <a:endParaRPr lang="de-DE" sz="1000" b="1" dirty="0"/>
              </a:p>
              <a:p>
                <a:pPr marL="0" indent="0">
                  <a:buNone/>
                </a:pPr>
                <a:r>
                  <a:rPr lang="de-DE" sz="1050" dirty="0"/>
                  <a:t>Strong </a:t>
                </a:r>
                <a:r>
                  <a:rPr lang="de-DE" sz="1050" dirty="0" err="1"/>
                  <a:t>quadrupole</a:t>
                </a:r>
                <a:r>
                  <a:rPr lang="de-DE" sz="1050" dirty="0"/>
                  <a:t> and </a:t>
                </a:r>
                <a:r>
                  <a:rPr lang="de-DE" sz="1050" dirty="0" err="1"/>
                  <a:t>sextupole</a:t>
                </a:r>
                <a:r>
                  <a:rPr lang="de-DE" sz="1050" dirty="0"/>
                  <a:t> </a:t>
                </a:r>
                <a:r>
                  <a:rPr lang="de-DE" sz="1050" dirty="0" err="1"/>
                  <a:t>coefficients</a:t>
                </a:r>
                <a:r>
                  <a:rPr lang="de-DE" sz="1050" dirty="0"/>
                  <a:t>: Dipole </a:t>
                </a:r>
                <a:r>
                  <a:rPr lang="de-DE" sz="1050" dirty="0" err="1"/>
                  <a:t>shim</a:t>
                </a:r>
                <a:r>
                  <a:rPr lang="de-DE" sz="1050" dirty="0"/>
                  <a:t> </a:t>
                </a:r>
                <a:r>
                  <a:rPr lang="de-DE" sz="1050" dirty="0" err="1"/>
                  <a:t>may</a:t>
                </a:r>
                <a:r>
                  <a:rPr lang="de-DE" sz="1050" dirty="0"/>
                  <a:t> </a:t>
                </a:r>
                <a:r>
                  <a:rPr lang="de-DE" sz="1050" dirty="0" err="1"/>
                  <a:t>improve</a:t>
                </a:r>
                <a:r>
                  <a:rPr lang="de-DE" sz="1050" dirty="0"/>
                  <a:t> the </a:t>
                </a:r>
                <a:r>
                  <a:rPr lang="de-DE" sz="1050" dirty="0" err="1"/>
                  <a:t>quality</a:t>
                </a:r>
                <a:r>
                  <a:rPr lang="de-DE" sz="1050" dirty="0"/>
                  <a:t> </a:t>
                </a:r>
              </a:p>
            </p:txBody>
          </p:sp>
        </mc:Choice>
        <mc:Fallback xmlns="">
          <p:sp>
            <p:nvSpPr>
              <p:cNvPr id="11" name="Inhaltsplatzhalter 1">
                <a:extLst>
                  <a:ext uri="{FF2B5EF4-FFF2-40B4-BE49-F238E27FC236}">
                    <a16:creationId xmlns:a16="http://schemas.microsoft.com/office/drawing/2014/main" id="{CD82CCAC-DA09-4BEB-B7B7-786C465AA2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505402" y="915565"/>
                <a:ext cx="5387078" cy="151193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F08775F0-D87E-A760-C8FD-82C3F649D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86" y="2817421"/>
            <a:ext cx="2451097" cy="165632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B150EE9-97AC-596D-21A3-A7559F0BED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860" y="915566"/>
            <a:ext cx="2918882" cy="15119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923856D-402C-08ED-F989-561274DC2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2743600"/>
            <a:ext cx="2989006" cy="18074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47677EF-13A8-B745-86BB-22B44F449B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60" y="2728443"/>
            <a:ext cx="2957426" cy="181371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97B23E2-9FCA-3277-8486-E28162F75742}"/>
              </a:ext>
            </a:extLst>
          </p:cNvPr>
          <p:cNvSpPr/>
          <p:nvPr/>
        </p:nvSpPr>
        <p:spPr>
          <a:xfrm>
            <a:off x="3493686" y="2146269"/>
            <a:ext cx="4176464" cy="287803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E9A2581A-11A1-D43A-C3B0-108D3C0DA6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04248" y="32179"/>
            <a:ext cx="1420314" cy="89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86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D6B0CD-779B-186C-6662-F870851DD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B03930-E3FD-DE11-4C7D-16809AC21A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06" t="7737" r="49830" b="27824"/>
          <a:stretch>
            <a:fillRect/>
          </a:stretch>
        </p:blipFill>
        <p:spPr>
          <a:xfrm>
            <a:off x="107504" y="997887"/>
            <a:ext cx="1806575" cy="1193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2010E7-3FAE-A864-8598-D7FBD8B98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004" y="997887"/>
            <a:ext cx="3213408" cy="12597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9F0D4D-CAB9-2031-F0F7-C35865195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2861350"/>
            <a:ext cx="3287092" cy="11807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767D38-13DD-7DF5-A306-0368840291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211" t="7621" r="3202" b="4461"/>
          <a:stretch>
            <a:fillRect/>
          </a:stretch>
        </p:blipFill>
        <p:spPr>
          <a:xfrm>
            <a:off x="35496" y="2582060"/>
            <a:ext cx="1788318" cy="16287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0D76C70-78D0-7C78-B16C-9114EB3BB7A9}"/>
              </a:ext>
            </a:extLst>
          </p:cNvPr>
          <p:cNvSpPr/>
          <p:nvPr/>
        </p:nvSpPr>
        <p:spPr>
          <a:xfrm>
            <a:off x="35496" y="2529946"/>
            <a:ext cx="5519340" cy="18002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BF52A8-C2FB-2C13-61DE-8CE6AAD34C52}"/>
              </a:ext>
            </a:extLst>
          </p:cNvPr>
          <p:cNvSpPr txBox="1"/>
          <p:nvPr/>
        </p:nvSpPr>
        <p:spPr>
          <a:xfrm>
            <a:off x="5541085" y="974442"/>
            <a:ext cx="3602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Resonant power converters are employed for energizing dipole and quadrupole magnets.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CC4E43-A64E-95A3-016F-80717BD3447F}"/>
              </a:ext>
            </a:extLst>
          </p:cNvPr>
          <p:cNvSpPr txBox="1"/>
          <p:nvPr/>
        </p:nvSpPr>
        <p:spPr>
          <a:xfrm>
            <a:off x="5553551" y="2385637"/>
            <a:ext cx="36029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Switched resonance retained.</a:t>
            </a:r>
          </a:p>
          <a:p>
            <a:r>
              <a:rPr lang="en-GB" sz="1200" dirty="0"/>
              <a:t>Easier to divide in smaller units and put in series.</a:t>
            </a:r>
          </a:p>
          <a:p>
            <a:r>
              <a:rPr lang="en-GB" sz="1200" dirty="0"/>
              <a:t>Cheaper storage energy</a:t>
            </a:r>
          </a:p>
          <a:p>
            <a:r>
              <a:rPr lang="en-GB" sz="1200" dirty="0"/>
              <a:t>Can be controlled without additional HW )to be demonstrated.</a:t>
            </a:r>
          </a:p>
          <a:p>
            <a:r>
              <a:rPr lang="en-GB" sz="1200" dirty="0"/>
              <a:t>More expensive in switching devices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EB17F7D3-C811-6551-5287-DB285716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87535"/>
            <a:ext cx="6781800" cy="565175"/>
          </a:xfrm>
        </p:spPr>
        <p:txBody>
          <a:bodyPr/>
          <a:lstStyle/>
          <a:p>
            <a:r>
              <a:rPr lang="en-GB" dirty="0"/>
              <a:t>Powering circuit topology</a:t>
            </a:r>
          </a:p>
        </p:txBody>
      </p:sp>
      <p:pic>
        <p:nvPicPr>
          <p:cNvPr id="2" name="Picture 1" descr="A logo for a company&#10;&#10;AI-generated content may be incorrect.">
            <a:extLst>
              <a:ext uri="{FF2B5EF4-FFF2-40B4-BE49-F238E27FC236}">
                <a16:creationId xmlns:a16="http://schemas.microsoft.com/office/drawing/2014/main" id="{9D34210E-A6F1-8E1D-442C-C885DA488D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312" y="225214"/>
            <a:ext cx="830526" cy="52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677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6D17F-5D3D-DFAD-93F4-EC56CEA2F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CEC996-4868-95B8-BF35-10C204CD8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E74C2E-7F1A-F21C-5FB4-FA28C380A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296917"/>
            <a:ext cx="3287092" cy="11807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1BB7AD-7DB4-CF87-5A75-5093DEAF3F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211" t="7621" r="3202" b="4461"/>
          <a:stretch>
            <a:fillRect/>
          </a:stretch>
        </p:blipFill>
        <p:spPr>
          <a:xfrm>
            <a:off x="35496" y="1017627"/>
            <a:ext cx="1788318" cy="16287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AC44D7-A8BF-D818-E181-BE218DF5A006}"/>
              </a:ext>
            </a:extLst>
          </p:cNvPr>
          <p:cNvSpPr/>
          <p:nvPr/>
        </p:nvSpPr>
        <p:spPr>
          <a:xfrm>
            <a:off x="35496" y="965513"/>
            <a:ext cx="5519340" cy="18002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8009FE-0132-FFC4-73DB-A6AF56995710}"/>
              </a:ext>
            </a:extLst>
          </p:cNvPr>
          <p:cNvSpPr txBox="1"/>
          <p:nvPr/>
        </p:nvSpPr>
        <p:spPr>
          <a:xfrm>
            <a:off x="5553551" y="821204"/>
            <a:ext cx="36029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Switched resonance retained.</a:t>
            </a:r>
          </a:p>
          <a:p>
            <a:r>
              <a:rPr lang="en-GB" sz="1200" dirty="0"/>
              <a:t>Easier to divide in smaller units and put in series.</a:t>
            </a:r>
          </a:p>
          <a:p>
            <a:r>
              <a:rPr lang="en-GB" sz="1200" dirty="0"/>
              <a:t>Cheaper storage energy</a:t>
            </a:r>
          </a:p>
          <a:p>
            <a:r>
              <a:rPr lang="en-GB" sz="1200" dirty="0"/>
              <a:t>Can be controlled without additional HW )to be demonstrated.</a:t>
            </a:r>
          </a:p>
          <a:p>
            <a:r>
              <a:rPr lang="en-GB" sz="1200" dirty="0"/>
              <a:t>More expensive in switching devices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48EF8540-6F4D-8758-B11F-9B61F16E1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</p:spPr>
        <p:txBody>
          <a:bodyPr/>
          <a:lstStyle/>
          <a:p>
            <a:r>
              <a:rPr lang="en-GB" dirty="0"/>
              <a:t>Powering circuit topology</a:t>
            </a:r>
          </a:p>
        </p:txBody>
      </p:sp>
      <p:pic>
        <p:nvPicPr>
          <p:cNvPr id="17" name="Picture 5" descr="A diagram of a bridge&#10;&#10;AI-generated content may be incorrect.">
            <a:extLst>
              <a:ext uri="{FF2B5EF4-FFF2-40B4-BE49-F238E27FC236}">
                <a16:creationId xmlns:a16="http://schemas.microsoft.com/office/drawing/2014/main" id="{039D1218-17CF-71CE-B756-5127F4D293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6990"/>
          <a:stretch>
            <a:fillRect/>
          </a:stretch>
        </p:blipFill>
        <p:spPr>
          <a:xfrm>
            <a:off x="0" y="2910022"/>
            <a:ext cx="4638660" cy="16287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72A303-FE9B-67B6-D3FC-3B5FC000EBDE}"/>
              </a:ext>
            </a:extLst>
          </p:cNvPr>
          <p:cNvSpPr txBox="1"/>
          <p:nvPr/>
        </p:nvSpPr>
        <p:spPr>
          <a:xfrm>
            <a:off x="4686300" y="3121968"/>
            <a:ext cx="40324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Hundreds of smaller power cells connected in series</a:t>
            </a:r>
          </a:p>
        </p:txBody>
      </p:sp>
      <p:pic>
        <p:nvPicPr>
          <p:cNvPr id="4" name="Picture 3" descr="A logo for a company&#10;&#10;AI-generated content may be incorrect.">
            <a:extLst>
              <a:ext uri="{FF2B5EF4-FFF2-40B4-BE49-F238E27FC236}">
                <a16:creationId xmlns:a16="http://schemas.microsoft.com/office/drawing/2014/main" id="{ACBF7206-F0BB-DB09-9E45-96AD4DE7D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0312" y="225214"/>
            <a:ext cx="830526" cy="52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12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BB084-23C0-A447-DBBD-C5E7A48DA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D270BEA-6BB9-2FA2-EFA0-6E330F21E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</p:spPr>
        <p:txBody>
          <a:bodyPr/>
          <a:lstStyle/>
          <a:p>
            <a:r>
              <a:rPr lang="en-GB" dirty="0"/>
              <a:t>The control problem</a:t>
            </a:r>
          </a:p>
        </p:txBody>
      </p:sp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5242A9EB-C173-C1F1-E90A-93B5A47D5EA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771550"/>
            <a:ext cx="8305800" cy="56517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Arial Narrow" panose="020B0606020202030204" pitchFamily="34" charset="0"/>
              </a:rPr>
              <a:t>We need to demonstrate that we can control the current / field shapes with a reasonably accuracy with the resonance only approach. Two issues to solve:</a:t>
            </a:r>
            <a:endParaRPr lang="en-US" sz="1600" b="1" dirty="0">
              <a:latin typeface="Arial Narrow" panose="020B0606020202030204" pitchFamily="34" charset="0"/>
            </a:endParaRPr>
          </a:p>
          <a:p>
            <a:endParaRPr lang="it-IT" sz="2000" b="1" dirty="0"/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72129A00-8C3D-19D1-3F75-8D7378810E3A}"/>
              </a:ext>
            </a:extLst>
          </p:cNvPr>
          <p:cNvSpPr txBox="1">
            <a:spLocks/>
          </p:cNvSpPr>
          <p:nvPr/>
        </p:nvSpPr>
        <p:spPr>
          <a:xfrm>
            <a:off x="419100" y="1390402"/>
            <a:ext cx="1344588" cy="36004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600" b="1" u="sng" dirty="0">
                <a:solidFill>
                  <a:srgbClr val="FF0000"/>
                </a:solidFill>
                <a:latin typeface="Arial Narrow" panose="020B0606020202030204" pitchFamily="34" charset="0"/>
              </a:rPr>
              <a:t>Repeatability</a:t>
            </a:r>
          </a:p>
          <a:p>
            <a:endParaRPr lang="it-IT" sz="2000" b="1" dirty="0"/>
          </a:p>
        </p:txBody>
      </p:sp>
      <p:sp>
        <p:nvSpPr>
          <p:cNvPr id="8" name="Segnaposto contenuto 1">
            <a:extLst>
              <a:ext uri="{FF2B5EF4-FFF2-40B4-BE49-F238E27FC236}">
                <a16:creationId xmlns:a16="http://schemas.microsoft.com/office/drawing/2014/main" id="{0AA12322-8154-4EE0-3764-BD1B17FBC154}"/>
              </a:ext>
            </a:extLst>
          </p:cNvPr>
          <p:cNvSpPr txBox="1">
            <a:spLocks/>
          </p:cNvSpPr>
          <p:nvPr/>
        </p:nvSpPr>
        <p:spPr>
          <a:xfrm>
            <a:off x="6987026" y="1348971"/>
            <a:ext cx="1545414" cy="36004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600" b="1" u="sng" dirty="0">
                <a:solidFill>
                  <a:srgbClr val="FF0000"/>
                </a:solidFill>
                <a:latin typeface="Arial Narrow" panose="020B0606020202030204" pitchFamily="34" charset="0"/>
              </a:rPr>
              <a:t>Control strategy</a:t>
            </a:r>
          </a:p>
          <a:p>
            <a:endParaRPr lang="it-IT" sz="2000" b="1" dirty="0"/>
          </a:p>
        </p:txBody>
      </p:sp>
      <p:pic>
        <p:nvPicPr>
          <p:cNvPr id="9" name="Immagine 5" descr="Immagine che contiene linea, diagramm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60F80CD7-E45D-3478-0A14-DAEDDBDD7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804120"/>
            <a:ext cx="734071" cy="734071"/>
          </a:xfrm>
          <a:prstGeom prst="rect">
            <a:avLst/>
          </a:prstGeom>
        </p:spPr>
      </p:pic>
      <p:sp>
        <p:nvSpPr>
          <p:cNvPr id="10" name="Rettangolo 22">
            <a:extLst>
              <a:ext uri="{FF2B5EF4-FFF2-40B4-BE49-F238E27FC236}">
                <a16:creationId xmlns:a16="http://schemas.microsoft.com/office/drawing/2014/main" id="{B80CA7F7-F1F0-FE48-241E-91EFDA1AF5DD}"/>
              </a:ext>
            </a:extLst>
          </p:cNvPr>
          <p:cNvSpPr/>
          <p:nvPr/>
        </p:nvSpPr>
        <p:spPr>
          <a:xfrm>
            <a:off x="897477" y="1750442"/>
            <a:ext cx="235768" cy="247681"/>
          </a:xfrm>
          <a:prstGeom prst="rect">
            <a:avLst/>
          </a:prstGeom>
          <a:noFill/>
          <a:ln w="1260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nb-NO">
              <a:solidFill>
                <a:srgbClr val="000000"/>
              </a:solidFill>
            </a:endParaRPr>
          </a:p>
        </p:txBody>
      </p:sp>
      <p:cxnSp>
        <p:nvCxnSpPr>
          <p:cNvPr id="11" name="Connettore 2 27">
            <a:extLst>
              <a:ext uri="{FF2B5EF4-FFF2-40B4-BE49-F238E27FC236}">
                <a16:creationId xmlns:a16="http://schemas.microsoft.com/office/drawing/2014/main" id="{FDC04319-4464-44AF-3A31-7544BA79DE6B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1133245" y="1865960"/>
            <a:ext cx="342411" cy="2021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3" name="Picture 2" descr="Standard Deviation and Normal Distribution in Six Sigma">
            <a:extLst>
              <a:ext uri="{FF2B5EF4-FFF2-40B4-BE49-F238E27FC236}">
                <a16:creationId xmlns:a16="http://schemas.microsoft.com/office/drawing/2014/main" id="{EB026EED-16F9-02C9-4ABA-CC34B3A1E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399" y="1744857"/>
            <a:ext cx="1488400" cy="74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5E645E-9C6E-50A8-114E-5BBD314C0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1695977"/>
            <a:ext cx="885147" cy="7442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CE2ADB8-3569-9A90-0DA4-F89460127A18}"/>
              </a:ext>
            </a:extLst>
          </p:cNvPr>
          <p:cNvSpPr txBox="1"/>
          <p:nvPr/>
        </p:nvSpPr>
        <p:spPr>
          <a:xfrm>
            <a:off x="0" y="2667962"/>
            <a:ext cx="457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</a:rPr>
              <a:t>To meet repeatability requirements, ΔI must remain below 100 ppm in </a:t>
            </a:r>
            <a:r>
              <a:rPr lang="en-US" sz="1400" dirty="0"/>
              <a:t>~ </a:t>
            </a:r>
            <a:r>
              <a:rPr lang="en-US" sz="1400" dirty="0">
                <a:latin typeface="Arial Narrow" panose="020B0606020202030204" pitchFamily="34" charset="0"/>
              </a:rPr>
              <a:t>95% of cases. In the worst-case scenario (when σ</a:t>
            </a:r>
            <a:r>
              <a:rPr lang="en-GB" sz="1400" kern="100" baseline="-25000" dirty="0">
                <a:effectLst/>
                <a:latin typeface="Arial Narrow" panose="020B06060202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Ĩ</a:t>
            </a:r>
            <a:r>
              <a:rPr lang="en-US" sz="1400" dirty="0">
                <a:latin typeface="Arial Narrow" panose="020B0606020202030204" pitchFamily="34" charset="0"/>
              </a:rPr>
              <a:t>(t) is maximum), the condition 2·</a:t>
            </a:r>
            <a:r>
              <a:rPr lang="en-US" sz="1400" kern="100" dirty="0">
                <a:effectLst/>
                <a:latin typeface="Arial Narrow" panose="020B06060202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</a:t>
            </a:r>
            <a:r>
              <a:rPr lang="en-US" sz="1400" kern="100" baseline="-25000" dirty="0">
                <a:effectLst/>
                <a:latin typeface="Arial Narrow" panose="020B06060202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max</a:t>
            </a:r>
            <a:r>
              <a:rPr lang="en-US" sz="1400" dirty="0">
                <a:latin typeface="Arial Narrow" panose="020B0606020202030204" pitchFamily="34" charset="0"/>
              </a:rPr>
              <a:t> &lt; 100 ppm must be satisfied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89AFE1A-97E0-72CF-FB90-BDACA0E40B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790" y="3838591"/>
            <a:ext cx="1905454" cy="9561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503C1BF-FFD6-9B95-C72B-E0FE268391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2734" y="3789463"/>
            <a:ext cx="2179957" cy="1075471"/>
          </a:xfrm>
          <a:prstGeom prst="rect">
            <a:avLst/>
          </a:prstGeom>
        </p:spPr>
      </p:pic>
      <p:sp>
        <p:nvSpPr>
          <p:cNvPr id="25" name="Segnaposto contenuto 1">
            <a:extLst>
              <a:ext uri="{FF2B5EF4-FFF2-40B4-BE49-F238E27FC236}">
                <a16:creationId xmlns:a16="http://schemas.microsoft.com/office/drawing/2014/main" id="{12137C31-B44F-F303-C180-D8B5A927A32D}"/>
              </a:ext>
            </a:extLst>
          </p:cNvPr>
          <p:cNvSpPr txBox="1">
            <a:spLocks/>
          </p:cNvSpPr>
          <p:nvPr/>
        </p:nvSpPr>
        <p:spPr>
          <a:xfrm>
            <a:off x="209790" y="3467153"/>
            <a:ext cx="3642130" cy="36004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600" dirty="0">
                <a:latin typeface="Arial Narrow" panose="020B0606020202030204" pitchFamily="34" charset="0"/>
              </a:rPr>
              <a:t>Monte Carlo simulation</a:t>
            </a:r>
            <a:endParaRPr lang="en-US" sz="1600" b="1" dirty="0">
              <a:latin typeface="Arial Narrow" panose="020B0606020202030204" pitchFamily="34" charset="0"/>
            </a:endParaRPr>
          </a:p>
          <a:p>
            <a:endParaRPr lang="it-IT" sz="2000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B67C1F3-168C-AD01-243F-97808DB978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4936" y="1631765"/>
            <a:ext cx="1574058" cy="11345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594B5BF-FB1E-45B1-5955-B31CCDD164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79151" y="2068077"/>
            <a:ext cx="2253289" cy="1052486"/>
          </a:xfrm>
          <a:prstGeom prst="rect">
            <a:avLst/>
          </a:prstGeom>
        </p:spPr>
      </p:pic>
      <p:pic>
        <p:nvPicPr>
          <p:cNvPr id="30" name="Immagine 10">
            <a:extLst>
              <a:ext uri="{FF2B5EF4-FFF2-40B4-BE49-F238E27FC236}">
                <a16:creationId xmlns:a16="http://schemas.microsoft.com/office/drawing/2014/main" id="{F122C8BE-6F38-ED3D-D163-FCA24747DA6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6569125" y="1725078"/>
            <a:ext cx="2411760" cy="31086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0ACCE0C-287C-6069-55BA-28C916248B0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4941387" y="3152698"/>
            <a:ext cx="2077615" cy="138507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123A9DF-3FB5-D815-51A2-B6B71433364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7047602" y="3193044"/>
            <a:ext cx="2048567" cy="1365710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CF3B1C7-901F-531F-74B1-D44F9EA5F103}"/>
              </a:ext>
            </a:extLst>
          </p:cNvPr>
          <p:cNvCxnSpPr>
            <a:cxnSpLocks/>
          </p:cNvCxnSpPr>
          <p:nvPr/>
        </p:nvCxnSpPr>
        <p:spPr>
          <a:xfrm flipH="1">
            <a:off x="4540616" y="1570422"/>
            <a:ext cx="31384" cy="3224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E2BC1E1-B0F8-2F97-4611-E049C07755D7}"/>
              </a:ext>
            </a:extLst>
          </p:cNvPr>
          <p:cNvSpPr txBox="1"/>
          <p:nvPr/>
        </p:nvSpPr>
        <p:spPr>
          <a:xfrm>
            <a:off x="4793601" y="4499406"/>
            <a:ext cx="2194779" cy="307777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Arial Narrow" panose="020B0606020202030204" pitchFamily="34" charset="0"/>
              </a:rPr>
              <a:t>ILC works well in simulation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1645DC-D9AD-BAF4-A7CF-854BF6B2C5AC}"/>
              </a:ext>
            </a:extLst>
          </p:cNvPr>
          <p:cNvSpPr txBox="1"/>
          <p:nvPr/>
        </p:nvSpPr>
        <p:spPr>
          <a:xfrm>
            <a:off x="2036326" y="3448750"/>
            <a:ext cx="2720314" cy="292388"/>
          </a:xfrm>
          <a:prstGeom prst="rect">
            <a:avLst/>
          </a:prstGeom>
          <a:solidFill>
            <a:srgbClr val="B9CDE5"/>
          </a:solidFill>
        </p:spPr>
        <p:txBody>
          <a:bodyPr wrap="square">
            <a:spAutoFit/>
          </a:bodyPr>
          <a:lstStyle/>
          <a:p>
            <a:r>
              <a:rPr lang="en-US" sz="1300" dirty="0">
                <a:latin typeface="Arial Narrow" panose="020B0606020202030204" pitchFamily="34" charset="0"/>
              </a:rPr>
              <a:t>Repeatability of the charger most critical</a:t>
            </a:r>
          </a:p>
        </p:txBody>
      </p:sp>
      <p:pic>
        <p:nvPicPr>
          <p:cNvPr id="2" name="그림 11">
            <a:extLst>
              <a:ext uri="{FF2B5EF4-FFF2-40B4-BE49-F238E27FC236}">
                <a16:creationId xmlns:a16="http://schemas.microsoft.com/office/drawing/2014/main" id="{50495893-86F8-9DA7-BE19-634FB2FDEF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802" y="243255"/>
            <a:ext cx="560620" cy="54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37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97B2E2-1918-7D2F-0C7F-68E10C8D18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1B76404-802A-D77B-6494-480DD0BEE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</p:spPr>
        <p:txBody>
          <a:bodyPr/>
          <a:lstStyle/>
          <a:p>
            <a:r>
              <a:rPr lang="en-GB" dirty="0"/>
              <a:t>The first real tests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F30E5A-E433-6515-F7DC-633F3DE5A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83" y="1070599"/>
            <a:ext cx="3282689" cy="3165816"/>
          </a:xfrm>
          <a:prstGeom prst="rect">
            <a:avLst/>
          </a:prstGeom>
        </p:spPr>
      </p:pic>
      <p:sp>
        <p:nvSpPr>
          <p:cNvPr id="14" name="Segnaposto contenuto 1">
            <a:extLst>
              <a:ext uri="{FF2B5EF4-FFF2-40B4-BE49-F238E27FC236}">
                <a16:creationId xmlns:a16="http://schemas.microsoft.com/office/drawing/2014/main" id="{C2425E28-56E4-C547-06F3-FE4B5A9863D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536148" y="1012756"/>
            <a:ext cx="5607851" cy="565174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highlight>
                  <a:srgbClr val="FFFF00"/>
                </a:highlight>
                <a:latin typeface="Arial Narrow" panose="020B0606020202030204" pitchFamily="34" charset="0"/>
              </a:rPr>
              <a:t>What</a:t>
            </a:r>
            <a:r>
              <a:rPr lang="en-US" sz="1400" dirty="0">
                <a:latin typeface="Arial Narrow" panose="020B0606020202030204" pitchFamily="34" charset="0"/>
              </a:rPr>
              <a:t>: a 40 power cells powering system with 40 inductors controlled by a cots demonstrator </a:t>
            </a:r>
            <a:r>
              <a:rPr lang="en-US" sz="1400" dirty="0" err="1">
                <a:latin typeface="Arial Narrow" panose="020B0606020202030204" pitchFamily="34" charset="0"/>
              </a:rPr>
              <a:t>pcb</a:t>
            </a:r>
            <a:r>
              <a:rPr lang="en-US" sz="1400" dirty="0">
                <a:latin typeface="Arial Narrow" panose="020B0606020202030204" pitchFamily="34" charset="0"/>
              </a:rPr>
              <a:t> (</a:t>
            </a:r>
            <a:r>
              <a:rPr lang="en-US" sz="1400" dirty="0" err="1">
                <a:latin typeface="Arial Narrow" panose="020B0606020202030204" pitchFamily="34" charset="0"/>
              </a:rPr>
              <a:t>Tensy</a:t>
            </a:r>
            <a:r>
              <a:rPr lang="en-US" sz="1400" dirty="0">
                <a:latin typeface="Arial Narrow" panose="020B0606020202030204" pitchFamily="34" charset="0"/>
              </a:rPr>
              <a:t> 4.1 microcontroller). </a:t>
            </a:r>
            <a:endParaRPr lang="en-US" sz="1400" b="1" dirty="0">
              <a:latin typeface="Arial Narrow" panose="020B0606020202030204" pitchFamily="34" charset="0"/>
            </a:endParaRPr>
          </a:p>
          <a:p>
            <a:endParaRPr lang="it-IT" sz="1800" b="1" dirty="0"/>
          </a:p>
        </p:txBody>
      </p:sp>
      <p:sp>
        <p:nvSpPr>
          <p:cNvPr id="15" name="Segnaposto contenuto 1">
            <a:extLst>
              <a:ext uri="{FF2B5EF4-FFF2-40B4-BE49-F238E27FC236}">
                <a16:creationId xmlns:a16="http://schemas.microsoft.com/office/drawing/2014/main" id="{AE5B1AF4-36FE-1421-C320-698BD3533F6D}"/>
              </a:ext>
            </a:extLst>
          </p:cNvPr>
          <p:cNvSpPr txBox="1">
            <a:spLocks/>
          </p:cNvSpPr>
          <p:nvPr/>
        </p:nvSpPr>
        <p:spPr>
          <a:xfrm>
            <a:off x="3531138" y="1564540"/>
            <a:ext cx="5607851" cy="56517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dirty="0">
                <a:highlight>
                  <a:srgbClr val="FFFF00"/>
                </a:highlight>
                <a:latin typeface="Arial Narrow" panose="020B0606020202030204" pitchFamily="34" charset="0"/>
              </a:rPr>
              <a:t>Why</a:t>
            </a:r>
            <a:r>
              <a:rPr lang="en-US" sz="1400" dirty="0">
                <a:latin typeface="Arial Narrow" panose="020B0606020202030204" pitchFamily="34" charset="0"/>
              </a:rPr>
              <a:t>: demonstrate that the principle of series connected resonant cells is valid. Demonstrate that we can achieve control performances using the ILC.</a:t>
            </a:r>
            <a:endParaRPr lang="it-IT" sz="1800" b="1" dirty="0"/>
          </a:p>
        </p:txBody>
      </p:sp>
      <p:sp>
        <p:nvSpPr>
          <p:cNvPr id="16" name="Segnaposto contenuto 1">
            <a:extLst>
              <a:ext uri="{FF2B5EF4-FFF2-40B4-BE49-F238E27FC236}">
                <a16:creationId xmlns:a16="http://schemas.microsoft.com/office/drawing/2014/main" id="{66C84E24-A755-F0CD-57A2-96638BB4CAA1}"/>
              </a:ext>
            </a:extLst>
          </p:cNvPr>
          <p:cNvSpPr txBox="1">
            <a:spLocks/>
          </p:cNvSpPr>
          <p:nvPr/>
        </p:nvSpPr>
        <p:spPr>
          <a:xfrm>
            <a:off x="3536149" y="2207406"/>
            <a:ext cx="5607851" cy="56517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highlight>
                  <a:srgbClr val="FFFF00"/>
                </a:highlight>
                <a:latin typeface="Arial Narrow" panose="020B0606020202030204" pitchFamily="34" charset="0"/>
              </a:rPr>
              <a:t>How</a:t>
            </a:r>
            <a:r>
              <a:rPr lang="en-US" sz="1400" dirty="0">
                <a:latin typeface="Arial Narrow" panose="020B0606020202030204" pitchFamily="34" charset="0"/>
              </a:rPr>
              <a:t>: The power cells have a power ratio of 10k with respect to the real ones. are built using PCB. The inductors will be build on purpose using stacked sheets 0.35mm with airgap of 1mm</a:t>
            </a:r>
            <a:endParaRPr lang="it-IT" sz="18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BD71C4-F0A9-611C-CF04-C15FCA454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291" y="3775487"/>
            <a:ext cx="1604512" cy="11616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789344-443A-03B4-1C25-51BCFF71D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384" y="3724367"/>
            <a:ext cx="1603023" cy="1212758"/>
          </a:xfrm>
          <a:prstGeom prst="rect">
            <a:avLst/>
          </a:prstGeom>
        </p:spPr>
      </p:pic>
      <p:sp>
        <p:nvSpPr>
          <p:cNvPr id="21" name="Segnaposto contenuto 1">
            <a:extLst>
              <a:ext uri="{FF2B5EF4-FFF2-40B4-BE49-F238E27FC236}">
                <a16:creationId xmlns:a16="http://schemas.microsoft.com/office/drawing/2014/main" id="{DF1D9D29-59DD-9084-9797-FB36695D6A32}"/>
              </a:ext>
            </a:extLst>
          </p:cNvPr>
          <p:cNvSpPr txBox="1">
            <a:spLocks/>
          </p:cNvSpPr>
          <p:nvPr/>
        </p:nvSpPr>
        <p:spPr>
          <a:xfrm>
            <a:off x="3510214" y="2903155"/>
            <a:ext cx="5607851" cy="56517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highlight>
                  <a:srgbClr val="FFFF00"/>
                </a:highlight>
                <a:latin typeface="Arial Narrow" panose="020B0606020202030204" pitchFamily="34" charset="0"/>
              </a:rPr>
              <a:t>How Much</a:t>
            </a:r>
            <a:r>
              <a:rPr lang="en-US" sz="1400" dirty="0">
                <a:latin typeface="Arial Narrow" panose="020B0606020202030204" pitchFamily="34" charset="0"/>
              </a:rPr>
              <a:t>: 2.5k for the inductors + 5k for the power cells and the </a:t>
            </a:r>
            <a:r>
              <a:rPr lang="en-US" sz="1400" dirty="0" err="1">
                <a:latin typeface="Arial Narrow" panose="020B0606020202030204" pitchFamily="34" charset="0"/>
              </a:rPr>
              <a:t>Tensy</a:t>
            </a:r>
            <a:r>
              <a:rPr lang="en-US" sz="1400" dirty="0">
                <a:latin typeface="Arial Narrow" panose="020B0606020202030204" pitchFamily="34" charset="0"/>
              </a:rPr>
              <a:t> 4.1.</a:t>
            </a:r>
            <a:endParaRPr lang="it-IT" sz="1800" b="1" dirty="0"/>
          </a:p>
        </p:txBody>
      </p:sp>
      <p:pic>
        <p:nvPicPr>
          <p:cNvPr id="2" name="그림 11">
            <a:extLst>
              <a:ext uri="{FF2B5EF4-FFF2-40B4-BE49-F238E27FC236}">
                <a16:creationId xmlns:a16="http://schemas.microsoft.com/office/drawing/2014/main" id="{8EB59500-D802-D169-3DA1-47A08338F1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031" y="260963"/>
            <a:ext cx="586169" cy="5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7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CDD2D-D3F3-0BEB-9B13-F4247C14C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A8D60-B49D-A3ED-A794-89BE5464F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F7194C52-FA3A-1E06-8CB3-F6CD42E6A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</p:spPr>
        <p:txBody>
          <a:bodyPr/>
          <a:lstStyle/>
          <a:p>
            <a:r>
              <a:rPr lang="en-GB" dirty="0"/>
              <a:t>The first real tests</a:t>
            </a:r>
          </a:p>
        </p:txBody>
      </p:sp>
      <p:pic>
        <p:nvPicPr>
          <p:cNvPr id="7" name="Picture 6" descr="A table with electronic equipment&#10;&#10;AI-generated content may be incorrect.">
            <a:extLst>
              <a:ext uri="{FF2B5EF4-FFF2-40B4-BE49-F238E27FC236}">
                <a16:creationId xmlns:a16="http://schemas.microsoft.com/office/drawing/2014/main" id="{0B783686-DFA3-3A1A-1257-EDBCA8F18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74" y="842098"/>
            <a:ext cx="3129533" cy="2347150"/>
          </a:xfrm>
          <a:prstGeom prst="rect">
            <a:avLst/>
          </a:prstGeom>
        </p:spPr>
      </p:pic>
      <p:pic>
        <p:nvPicPr>
          <p:cNvPr id="11" name="Picture 10" descr="A green circuit board with blue tubes and wires&#10;&#10;AI-generated content may be incorrect.">
            <a:extLst>
              <a:ext uri="{FF2B5EF4-FFF2-40B4-BE49-F238E27FC236}">
                <a16:creationId xmlns:a16="http://schemas.microsoft.com/office/drawing/2014/main" id="{95ADB2EA-07A1-4ABB-89C9-A388D27E2C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96" r="4244" b="20075"/>
          <a:stretch>
            <a:fillRect/>
          </a:stretch>
        </p:blipFill>
        <p:spPr>
          <a:xfrm>
            <a:off x="4112494" y="783559"/>
            <a:ext cx="2990718" cy="158417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softEdge rad="112500"/>
          </a:effectLst>
        </p:spPr>
      </p:pic>
      <p:sp>
        <p:nvSpPr>
          <p:cNvPr id="14" name="Segnaposto contenuto 1">
            <a:extLst>
              <a:ext uri="{FF2B5EF4-FFF2-40B4-BE49-F238E27FC236}">
                <a16:creationId xmlns:a16="http://schemas.microsoft.com/office/drawing/2014/main" id="{B2D2EA76-4CCC-177B-2BC4-CAC501F6532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97337" y="3401490"/>
            <a:ext cx="1808918" cy="565174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>
                <a:latin typeface="Arial Narrow" panose="020B0606020202030204" pitchFamily="34" charset="0"/>
              </a:rPr>
              <a:t>Work in Progress</a:t>
            </a:r>
            <a:endParaRPr lang="en-US" sz="1800" b="1" dirty="0">
              <a:latin typeface="Arial Narrow" panose="020B0606020202030204" pitchFamily="34" charset="0"/>
            </a:endParaRPr>
          </a:p>
          <a:p>
            <a:pPr algn="ctr"/>
            <a:endParaRPr lang="it-IT" sz="2400" b="1" dirty="0"/>
          </a:p>
        </p:txBody>
      </p:sp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B5CA4E59-5502-CFB1-8A48-272859E35349}"/>
              </a:ext>
            </a:extLst>
          </p:cNvPr>
          <p:cNvSpPr txBox="1">
            <a:spLocks/>
          </p:cNvSpPr>
          <p:nvPr/>
        </p:nvSpPr>
        <p:spPr>
          <a:xfrm>
            <a:off x="7153085" y="1173171"/>
            <a:ext cx="1019316" cy="34271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1400" b="1">
                <a:latin typeface="Arial Narrow" panose="020B0606020202030204" pitchFamily="34" charset="0"/>
                <a:cs typeface="Arial Narrow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>
                <a:latin typeface="Arial Narrow"/>
                <a:cs typeface="Arial Narrow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Power Cell </a:t>
            </a:r>
          </a:p>
          <a:p>
            <a:endParaRPr lang="it-IT" dirty="0"/>
          </a:p>
        </p:txBody>
      </p:sp>
      <p:sp>
        <p:nvSpPr>
          <p:cNvPr id="8" name="Segnaposto contenuto 1">
            <a:extLst>
              <a:ext uri="{FF2B5EF4-FFF2-40B4-BE49-F238E27FC236}">
                <a16:creationId xmlns:a16="http://schemas.microsoft.com/office/drawing/2014/main" id="{FDFE6C27-943E-F532-A97E-B2B29D0D116B}"/>
              </a:ext>
            </a:extLst>
          </p:cNvPr>
          <p:cNvSpPr txBox="1">
            <a:spLocks/>
          </p:cNvSpPr>
          <p:nvPr/>
        </p:nvSpPr>
        <p:spPr>
          <a:xfrm>
            <a:off x="5138876" y="699542"/>
            <a:ext cx="1395893" cy="34271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1400" b="1">
                <a:latin typeface="Arial Narrow" panose="020B0606020202030204" pitchFamily="34" charset="0"/>
                <a:cs typeface="Arial Narrow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>
                <a:latin typeface="Arial Narrow"/>
                <a:cs typeface="Arial Narrow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Capacitors</a:t>
            </a:r>
          </a:p>
          <a:p>
            <a:endParaRPr lang="it-IT" dirty="0"/>
          </a:p>
        </p:txBody>
      </p:sp>
      <p:sp>
        <p:nvSpPr>
          <p:cNvPr id="9" name="Segnaposto contenuto 1">
            <a:extLst>
              <a:ext uri="{FF2B5EF4-FFF2-40B4-BE49-F238E27FC236}">
                <a16:creationId xmlns:a16="http://schemas.microsoft.com/office/drawing/2014/main" id="{93BA2CB2-3D01-6D63-4A55-4FD07095D7EF}"/>
              </a:ext>
            </a:extLst>
          </p:cNvPr>
          <p:cNvSpPr txBox="1">
            <a:spLocks/>
          </p:cNvSpPr>
          <p:nvPr/>
        </p:nvSpPr>
        <p:spPr>
          <a:xfrm>
            <a:off x="6413547" y="1432365"/>
            <a:ext cx="936103" cy="576837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b="1" dirty="0">
                <a:latin typeface="Arial Narrow" panose="020B0606020202030204" pitchFamily="34" charset="0"/>
              </a:rPr>
              <a:t>Switching devices</a:t>
            </a:r>
          </a:p>
          <a:p>
            <a:endParaRPr lang="it-IT" sz="1800" b="1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745086-5609-7C6C-093D-6E4B80C30268}"/>
              </a:ext>
            </a:extLst>
          </p:cNvPr>
          <p:cNvSpPr/>
          <p:nvPr/>
        </p:nvSpPr>
        <p:spPr>
          <a:xfrm>
            <a:off x="5436096" y="1344527"/>
            <a:ext cx="1008112" cy="436285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egnaposto contenuto 1">
            <a:extLst>
              <a:ext uri="{FF2B5EF4-FFF2-40B4-BE49-F238E27FC236}">
                <a16:creationId xmlns:a16="http://schemas.microsoft.com/office/drawing/2014/main" id="{FEB78D77-E8EA-B8F1-FF8B-F250FE57BE0F}"/>
              </a:ext>
            </a:extLst>
          </p:cNvPr>
          <p:cNvSpPr txBox="1">
            <a:spLocks/>
          </p:cNvSpPr>
          <p:nvPr/>
        </p:nvSpPr>
        <p:spPr>
          <a:xfrm>
            <a:off x="3768216" y="1314710"/>
            <a:ext cx="772356" cy="260937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b="1" dirty="0">
                <a:latin typeface="Arial Narrow" panose="020B0606020202030204" pitchFamily="34" charset="0"/>
              </a:rPr>
              <a:t>Charger</a:t>
            </a:r>
          </a:p>
          <a:p>
            <a:endParaRPr lang="it-IT" sz="1800" b="1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A948744-5048-1AFA-1933-358B11DACA5B}"/>
              </a:ext>
            </a:extLst>
          </p:cNvPr>
          <p:cNvSpPr/>
          <p:nvPr/>
        </p:nvSpPr>
        <p:spPr>
          <a:xfrm>
            <a:off x="4292533" y="1614373"/>
            <a:ext cx="389052" cy="231474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883D135-3AC2-70CE-F674-DD9AADBD3787}"/>
              </a:ext>
            </a:extLst>
          </p:cNvPr>
          <p:cNvSpPr/>
          <p:nvPr/>
        </p:nvSpPr>
        <p:spPr>
          <a:xfrm>
            <a:off x="1403648" y="1917240"/>
            <a:ext cx="714502" cy="360040"/>
          </a:xfrm>
          <a:prstGeom prst="round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egnaposto contenuto 1">
            <a:extLst>
              <a:ext uri="{FF2B5EF4-FFF2-40B4-BE49-F238E27FC236}">
                <a16:creationId xmlns:a16="http://schemas.microsoft.com/office/drawing/2014/main" id="{11CF09D6-98B5-DA1C-D0C0-69655D0A9898}"/>
              </a:ext>
            </a:extLst>
          </p:cNvPr>
          <p:cNvSpPr txBox="1">
            <a:spLocks/>
          </p:cNvSpPr>
          <p:nvPr/>
        </p:nvSpPr>
        <p:spPr>
          <a:xfrm>
            <a:off x="1298299" y="1621568"/>
            <a:ext cx="969445" cy="34271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1400" b="1">
                <a:latin typeface="Arial Narrow" panose="020B0606020202030204" pitchFamily="34" charset="0"/>
                <a:cs typeface="Arial Narrow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>
                <a:latin typeface="Arial Narrow"/>
                <a:cs typeface="Arial Narrow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Power Cell </a:t>
            </a:r>
          </a:p>
          <a:p>
            <a:endParaRPr lang="it-IT" dirty="0"/>
          </a:p>
        </p:txBody>
      </p:sp>
      <p:sp>
        <p:nvSpPr>
          <p:cNvPr id="22" name="Segnaposto contenuto 1">
            <a:extLst>
              <a:ext uri="{FF2B5EF4-FFF2-40B4-BE49-F238E27FC236}">
                <a16:creationId xmlns:a16="http://schemas.microsoft.com/office/drawing/2014/main" id="{32FA1613-A3E7-0404-8796-0A487F7F24A2}"/>
              </a:ext>
            </a:extLst>
          </p:cNvPr>
          <p:cNvSpPr txBox="1">
            <a:spLocks/>
          </p:cNvSpPr>
          <p:nvPr/>
        </p:nvSpPr>
        <p:spPr>
          <a:xfrm>
            <a:off x="1016472" y="2531482"/>
            <a:ext cx="969445" cy="34271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1400" b="1">
                <a:latin typeface="Arial Narrow" panose="020B0606020202030204" pitchFamily="34" charset="0"/>
                <a:cs typeface="Arial Narrow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>
                <a:latin typeface="Arial Narrow"/>
                <a:cs typeface="Arial Narrow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Controller</a:t>
            </a:r>
          </a:p>
          <a:p>
            <a:endParaRPr lang="it-IT" dirty="0"/>
          </a:p>
        </p:txBody>
      </p:sp>
      <p:sp>
        <p:nvSpPr>
          <p:cNvPr id="23" name="Segnaposto contenuto 1">
            <a:extLst>
              <a:ext uri="{FF2B5EF4-FFF2-40B4-BE49-F238E27FC236}">
                <a16:creationId xmlns:a16="http://schemas.microsoft.com/office/drawing/2014/main" id="{354CBCF4-F8F1-D96D-64BF-2373E6E9CAEB}"/>
              </a:ext>
            </a:extLst>
          </p:cNvPr>
          <p:cNvSpPr txBox="1">
            <a:spLocks/>
          </p:cNvSpPr>
          <p:nvPr/>
        </p:nvSpPr>
        <p:spPr>
          <a:xfrm>
            <a:off x="2635326" y="1621568"/>
            <a:ext cx="802328" cy="34271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/>
          <a:lstStyle>
            <a:defPPr>
              <a:defRPr lang="fr-FR"/>
            </a:defPPr>
            <a:lvl1pPr indent="0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1400" b="1">
                <a:latin typeface="Arial Narrow" panose="020B0606020202030204" pitchFamily="34" charset="0"/>
                <a:cs typeface="Arial Narrow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>
                <a:latin typeface="Arial Narrow"/>
                <a:cs typeface="Arial Narrow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latin typeface="Arial Narrow"/>
                <a:cs typeface="Arial Narrow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dirty="0"/>
              <a:t>Inductor</a:t>
            </a:r>
          </a:p>
          <a:p>
            <a:endParaRPr lang="it-IT" dirty="0"/>
          </a:p>
        </p:txBody>
      </p:sp>
      <p:pic>
        <p:nvPicPr>
          <p:cNvPr id="27" name="Picture 26" descr="A screen shot of a graph&#10;&#10;AI-generated content may be incorrect.">
            <a:extLst>
              <a:ext uri="{FF2B5EF4-FFF2-40B4-BE49-F238E27FC236}">
                <a16:creationId xmlns:a16="http://schemas.microsoft.com/office/drawing/2014/main" id="{9D8104CD-9CCB-E8D5-D2BA-856E893F09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971" y="3277466"/>
            <a:ext cx="2475320" cy="148519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D920D60B-EF1A-97B8-7D5C-333C48F0C1F3}"/>
              </a:ext>
            </a:extLst>
          </p:cNvPr>
          <p:cNvGrpSpPr/>
          <p:nvPr/>
        </p:nvGrpSpPr>
        <p:grpSpPr>
          <a:xfrm>
            <a:off x="4694291" y="2571750"/>
            <a:ext cx="4238585" cy="2298529"/>
            <a:chOff x="3233795" y="2541687"/>
            <a:chExt cx="4238585" cy="2298529"/>
          </a:xfrm>
        </p:grpSpPr>
        <p:pic>
          <p:nvPicPr>
            <p:cNvPr id="29" name="Picture 28" descr="A screen shot of a graph&#10;&#10;AI-generated content may be incorrect.">
              <a:extLst>
                <a:ext uri="{FF2B5EF4-FFF2-40B4-BE49-F238E27FC236}">
                  <a16:creationId xmlns:a16="http://schemas.microsoft.com/office/drawing/2014/main" id="{9B8B8B4F-2E33-F576-E8F7-1C419687E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41498" y="2541687"/>
              <a:ext cx="3830882" cy="2298529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EE38AC9-269C-F5D8-B149-9CF5BC63FCCB}"/>
                </a:ext>
              </a:extLst>
            </p:cNvPr>
            <p:cNvCxnSpPr/>
            <p:nvPr/>
          </p:nvCxnSpPr>
          <p:spPr>
            <a:xfrm>
              <a:off x="4211960" y="2715766"/>
              <a:ext cx="0" cy="1368152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BF9BAD3-9F7A-CF91-B405-4BA7097CFE5E}"/>
                </a:ext>
              </a:extLst>
            </p:cNvPr>
            <p:cNvSpPr txBox="1"/>
            <p:nvPr/>
          </p:nvSpPr>
          <p:spPr>
            <a:xfrm>
              <a:off x="3779912" y="2825952"/>
              <a:ext cx="432048" cy="1692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500" dirty="0" err="1">
                  <a:solidFill>
                    <a:schemeClr val="bg1"/>
                  </a:solidFill>
                </a:rPr>
                <a:t>Initital</a:t>
              </a:r>
              <a:r>
                <a:rPr lang="en-US" sz="500" dirty="0">
                  <a:solidFill>
                    <a:schemeClr val="bg1"/>
                  </a:solidFill>
                </a:rPr>
                <a:t> charge</a:t>
              </a:r>
              <a:endParaRPr lang="en-GB" sz="5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309D728-A3E9-A667-9406-205E9527B73C}"/>
                </a:ext>
              </a:extLst>
            </p:cNvPr>
            <p:cNvSpPr txBox="1"/>
            <p:nvPr/>
          </p:nvSpPr>
          <p:spPr>
            <a:xfrm>
              <a:off x="4514924" y="2730943"/>
              <a:ext cx="432048" cy="1692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500" dirty="0">
                  <a:solidFill>
                    <a:schemeClr val="bg1"/>
                  </a:solidFill>
                </a:rPr>
                <a:t>Current pulse</a:t>
              </a:r>
              <a:endParaRPr lang="en-GB" sz="500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2E2B62D-86AC-3C6E-40E0-064CB7DA55BF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H="1">
              <a:off x="4292533" y="2900220"/>
              <a:ext cx="438415" cy="535626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BB9A21A-6457-FDF1-E369-12E63D0D520C}"/>
                </a:ext>
              </a:extLst>
            </p:cNvPr>
            <p:cNvSpPr txBox="1"/>
            <p:nvPr/>
          </p:nvSpPr>
          <p:spPr>
            <a:xfrm>
              <a:off x="5036694" y="2735563"/>
              <a:ext cx="903458" cy="1692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500" dirty="0">
                  <a:solidFill>
                    <a:schemeClr val="bg1"/>
                  </a:solidFill>
                </a:rPr>
                <a:t>Voltage discharge and losses</a:t>
              </a:r>
              <a:endParaRPr lang="en-GB" sz="500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1867F4A-9C73-7383-9762-5DD732C4D62C}"/>
                </a:ext>
              </a:extLst>
            </p:cNvPr>
            <p:cNvCxnSpPr>
              <a:cxnSpLocks/>
              <a:stCxn id="37" idx="2"/>
            </p:cNvCxnSpPr>
            <p:nvPr/>
          </p:nvCxnSpPr>
          <p:spPr>
            <a:xfrm flipH="1">
              <a:off x="5249935" y="2904840"/>
              <a:ext cx="238488" cy="242974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F58D5EE-717A-CE22-48A0-02EF9240F45A}"/>
                </a:ext>
              </a:extLst>
            </p:cNvPr>
            <p:cNvSpPr txBox="1"/>
            <p:nvPr/>
          </p:nvSpPr>
          <p:spPr>
            <a:xfrm>
              <a:off x="6047341" y="2740183"/>
              <a:ext cx="1105743" cy="1692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500" dirty="0">
                  <a:solidFill>
                    <a:schemeClr val="bg1"/>
                  </a:solidFill>
                </a:rPr>
                <a:t>Re-charge of losses before next pulse</a:t>
              </a:r>
              <a:endParaRPr lang="en-GB" sz="500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1C8EF26-A478-027E-0C4C-465AEDACEDB5}"/>
                </a:ext>
              </a:extLst>
            </p:cNvPr>
            <p:cNvCxnSpPr>
              <a:cxnSpLocks/>
              <a:stCxn id="42" idx="2"/>
            </p:cNvCxnSpPr>
            <p:nvPr/>
          </p:nvCxnSpPr>
          <p:spPr>
            <a:xfrm flipH="1">
              <a:off x="6459139" y="2909460"/>
              <a:ext cx="141074" cy="169277"/>
            </a:xfrm>
            <a:prstGeom prst="line">
              <a:avLst/>
            </a:prstGeom>
            <a:ln w="9525">
              <a:solidFill>
                <a:schemeClr val="bg1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2905A9D-9011-B1C2-E19B-4B2B1999E67C}"/>
                </a:ext>
              </a:extLst>
            </p:cNvPr>
            <p:cNvCxnSpPr>
              <a:cxnSpLocks/>
              <a:stCxn id="47" idx="1"/>
              <a:endCxn id="27" idx="3"/>
            </p:cNvCxnSpPr>
            <p:nvPr/>
          </p:nvCxnSpPr>
          <p:spPr>
            <a:xfrm flipH="1">
              <a:off x="3233795" y="3538566"/>
              <a:ext cx="1413692" cy="451433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6AE8B8BE-417F-A5B5-8E53-E16834D4EFFA}"/>
              </a:ext>
            </a:extLst>
          </p:cNvPr>
          <p:cNvSpPr/>
          <p:nvPr/>
        </p:nvSpPr>
        <p:spPr>
          <a:xfrm>
            <a:off x="6107983" y="3108800"/>
            <a:ext cx="154197" cy="919657"/>
          </a:xfrm>
          <a:prstGeom prst="roundRect">
            <a:avLst/>
          </a:prstGeom>
          <a:noFill/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그림 11">
            <a:extLst>
              <a:ext uri="{FF2B5EF4-FFF2-40B4-BE49-F238E27FC236}">
                <a16:creationId xmlns:a16="http://schemas.microsoft.com/office/drawing/2014/main" id="{CFC426A1-1AA9-0D6B-0781-25304F9DBF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969" y="250787"/>
            <a:ext cx="586168" cy="56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52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849D0-99EC-560F-8D2E-929688891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A385B1-A1DE-859A-763F-EDDFE1306D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AF62E7-8EAB-7875-04C6-728CB40A6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Conclusions and critical outcomes</a:t>
            </a:r>
            <a:endParaRPr lang="en-GB" dirty="0"/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2045409C-9ABC-6813-F134-BFDF411BB10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1520" y="1055070"/>
            <a:ext cx="8640960" cy="3433837"/>
          </a:xfrm>
        </p:spPr>
        <p:txBody>
          <a:bodyPr/>
          <a:lstStyle/>
          <a:p>
            <a:r>
              <a:rPr lang="en-GB" sz="1400" b="1" dirty="0"/>
              <a:t>Resistive magnets</a:t>
            </a:r>
            <a:endParaRPr lang="en-GB" sz="1400" dirty="0"/>
          </a:p>
          <a:p>
            <a:pPr lvl="1"/>
            <a:r>
              <a:rPr lang="en-GB" sz="1400" dirty="0"/>
              <a:t>Generic: we haven’t got any </a:t>
            </a:r>
            <a:r>
              <a:rPr lang="en-GB" sz="1400" b="1" dirty="0"/>
              <a:t>construction expert </a:t>
            </a:r>
            <a:r>
              <a:rPr lang="en-GB" sz="1400" dirty="0"/>
              <a:t>audit the design hypothesis.</a:t>
            </a:r>
          </a:p>
          <a:p>
            <a:pPr lvl="1"/>
            <a:r>
              <a:rPr lang="en-GB" sz="1400" dirty="0"/>
              <a:t>EM design: gap harmonics needs to be better assessed, esp. in quads.</a:t>
            </a:r>
          </a:p>
          <a:p>
            <a:pPr lvl="1"/>
            <a:r>
              <a:rPr lang="en-GB" sz="1400" dirty="0"/>
              <a:t>Losses: methodology still to be validate for Iron.</a:t>
            </a:r>
          </a:p>
          <a:p>
            <a:pPr lvl="1"/>
            <a:r>
              <a:rPr lang="en-GB" sz="1400" dirty="0"/>
              <a:t>Construction: verify 0.35 mm laminations; standard in machines.</a:t>
            </a:r>
          </a:p>
          <a:p>
            <a:pPr lvl="1"/>
            <a:r>
              <a:rPr lang="en-GB" sz="1400" dirty="0"/>
              <a:t>Cost: build a (scaled) prototype to refine estimates.</a:t>
            </a:r>
          </a:p>
          <a:p>
            <a:r>
              <a:rPr lang="en-GB" sz="1400" b="1" dirty="0"/>
              <a:t>Power converters</a:t>
            </a:r>
            <a:endParaRPr lang="en-GB" sz="1400" dirty="0"/>
          </a:p>
          <a:p>
            <a:pPr lvl="1"/>
            <a:r>
              <a:rPr lang="en-GB" sz="1400" dirty="0"/>
              <a:t>Topology: </a:t>
            </a:r>
            <a:r>
              <a:rPr lang="en-GB" sz="1400" dirty="0" err="1"/>
              <a:t>reatability</a:t>
            </a:r>
            <a:r>
              <a:rPr lang="en-GB" sz="1400" dirty="0"/>
              <a:t> is essential. To be proved</a:t>
            </a:r>
          </a:p>
          <a:p>
            <a:pPr lvl="1"/>
            <a:r>
              <a:rPr lang="en-GB" sz="1400" dirty="0"/>
              <a:t>Ratings: define current/voltage limits for series/parallel devices. If the performances are not confirmed cost could explode</a:t>
            </a:r>
          </a:p>
          <a:p>
            <a:pPr lvl="1"/>
            <a:r>
              <a:rPr lang="en-GB" sz="1400" dirty="0"/>
              <a:t>Control: ILC promising in sims; accuracy may be too small; 40-cell board gives qualitative insight only.</a:t>
            </a:r>
          </a:p>
          <a:p>
            <a:pPr lvl="1"/>
            <a:r>
              <a:rPr lang="en-GB" sz="1400" dirty="0"/>
              <a:t>Cost: dominated by power stack; test full-size IGBTs/IGCTs/diodes for RBSOA at low duty/low </a:t>
            </a:r>
            <a:r>
              <a:rPr lang="en-GB" sz="1400" dirty="0" err="1"/>
              <a:t>f_sw</a:t>
            </a:r>
            <a:r>
              <a:rPr lang="en-GB" sz="1400" dirty="0"/>
              <a:t>.</a:t>
            </a:r>
          </a:p>
          <a:p>
            <a:pPr lvl="1"/>
            <a:r>
              <a:rPr lang="en-GB" sz="1400" dirty="0"/>
              <a:t>EMC: high </a:t>
            </a:r>
            <a:r>
              <a:rPr lang="en-GB" sz="1400" dirty="0" err="1"/>
              <a:t>dV</a:t>
            </a:r>
            <a:r>
              <a:rPr lang="en-GB" sz="1400" dirty="0"/>
              <a:t>/dt → capacitive ground currents; assess impact on magnet current path.</a:t>
            </a:r>
            <a:endParaRPr lang="en-US" sz="1400" b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latin typeface="Arial Narrow" panose="020B0606020202030204" pitchFamily="34" charset="0"/>
              </a:rPr>
              <a:t> </a:t>
            </a:r>
          </a:p>
          <a:p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177042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24BC23-8C98-6717-45A7-D92C6BFD7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55E4F0-40BC-3CF3-8BF8-5AAEAAF81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future activities</a:t>
            </a:r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95CD9A-7057-912B-7483-4E0944340540}"/>
              </a:ext>
            </a:extLst>
          </p:cNvPr>
          <p:cNvSpPr>
            <a:spLocks noGrp="1" noChangeArrowheads="1"/>
          </p:cNvSpPr>
          <p:nvPr>
            <p:ph sz="quarter" idx="12"/>
          </p:nvPr>
        </p:nvSpPr>
        <p:spPr bwMode="auto">
          <a:xfrm>
            <a:off x="250824" y="1181415"/>
            <a:ext cx="7826375" cy="322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fontAlgn="base">
              <a:lnSpc>
                <a:spcPct val="100000"/>
              </a:lnSpc>
              <a:spcAft>
                <a:spcPct val="0"/>
              </a:spcAft>
              <a:buSzTx/>
              <a:tabLst/>
            </a:pPr>
            <a:r>
              <a:rPr lang="en-US" altLang="en-US" sz="1400" b="1" dirty="0"/>
              <a:t>Resistive Magnets</a:t>
            </a:r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Field quality (quads/dipoles): include shim effects </a:t>
            </a:r>
            <a:r>
              <a:rPr lang="en-US" altLang="en-US" sz="1400" dirty="0">
                <a:sym typeface="Wingdings" panose="05000000000000000000" pitchFamily="2" charset="2"/>
              </a:rPr>
              <a:t> simulation</a:t>
            </a:r>
            <a:endParaRPr lang="en-US" altLang="en-US" sz="1400" dirty="0"/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Materials: validate </a:t>
            </a:r>
            <a:r>
              <a:rPr lang="en-US" altLang="en-US" sz="1400" dirty="0" err="1"/>
              <a:t>PoMaRCS</a:t>
            </a:r>
            <a:r>
              <a:rPr lang="en-US" altLang="en-US" sz="1400" dirty="0"/>
              <a:t> loss model </a:t>
            </a:r>
            <a:r>
              <a:rPr lang="en-US" altLang="en-US" sz="1400" dirty="0">
                <a:sym typeface="Wingdings" panose="05000000000000000000" pitchFamily="2" charset="2"/>
              </a:rPr>
              <a:t> test</a:t>
            </a:r>
            <a:endParaRPr lang="en-US" altLang="en-US" sz="1400" dirty="0"/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Full-power dipole &amp; quadrupole: build and test </a:t>
            </a:r>
            <a:r>
              <a:rPr lang="en-US" altLang="en-US" sz="1400" dirty="0">
                <a:sym typeface="Wingdings" panose="05000000000000000000" pitchFamily="2" charset="2"/>
              </a:rPr>
              <a:t> test</a:t>
            </a:r>
            <a:endParaRPr lang="en-US" altLang="en-US" sz="1400" dirty="0"/>
          </a:p>
          <a:p>
            <a:pPr marR="0" lvl="0" fontAlgn="base">
              <a:lnSpc>
                <a:spcPct val="100000"/>
              </a:lnSpc>
              <a:spcAft>
                <a:spcPct val="0"/>
              </a:spcAft>
              <a:buSzTx/>
              <a:tabLst/>
            </a:pPr>
            <a:r>
              <a:rPr lang="en-US" altLang="en-US" sz="1400" b="1" dirty="0"/>
              <a:t>Circuits</a:t>
            </a:r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System integration: analyze cable layout </a:t>
            </a:r>
            <a:r>
              <a:rPr lang="en-US" altLang="en-US" sz="1400" dirty="0">
                <a:sym typeface="Wingdings" panose="05000000000000000000" pitchFamily="2" charset="2"/>
              </a:rPr>
              <a:t> simulation</a:t>
            </a:r>
            <a:endParaRPr lang="en-US" altLang="en-US" sz="1400" dirty="0"/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Dynamics/EMC: model </a:t>
            </a:r>
            <a:r>
              <a:rPr lang="en-US" altLang="en-US" sz="1400" dirty="0" err="1"/>
              <a:t>parasitics</a:t>
            </a:r>
            <a:r>
              <a:rPr lang="en-US" altLang="en-US" sz="1400" dirty="0"/>
              <a:t>; quantify ground returns </a:t>
            </a:r>
            <a:r>
              <a:rPr lang="en-US" altLang="en-US" sz="1400" dirty="0">
                <a:sym typeface="Wingdings" panose="05000000000000000000" pitchFamily="2" charset="2"/>
              </a:rPr>
              <a:t> simulation</a:t>
            </a:r>
            <a:endParaRPr lang="en-US" altLang="en-US" sz="1400" dirty="0"/>
          </a:p>
          <a:p>
            <a:pPr marR="0" lvl="0" fontAlgn="base">
              <a:lnSpc>
                <a:spcPct val="100000"/>
              </a:lnSpc>
              <a:spcAft>
                <a:spcPct val="0"/>
              </a:spcAft>
              <a:buSzTx/>
              <a:tabLst/>
            </a:pPr>
            <a:r>
              <a:rPr lang="en-US" altLang="en-US" sz="1400" b="1" dirty="0"/>
              <a:t>Power Converters</a:t>
            </a:r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40-cell PCB: complete and test </a:t>
            </a:r>
            <a:r>
              <a:rPr lang="en-US" altLang="en-US" sz="1400" dirty="0">
                <a:sym typeface="Wingdings" panose="05000000000000000000" pitchFamily="2" charset="2"/>
              </a:rPr>
              <a:t> test</a:t>
            </a:r>
            <a:endParaRPr lang="en-US" altLang="en-US" sz="1400" dirty="0"/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Full-power cell: build, map SOA, refine costs </a:t>
            </a:r>
            <a:r>
              <a:rPr lang="en-US" altLang="en-US" sz="1400" dirty="0">
                <a:sym typeface="Wingdings" panose="05000000000000000000" pitchFamily="2" charset="2"/>
              </a:rPr>
              <a:t> test</a:t>
            </a:r>
          </a:p>
          <a:p>
            <a:pPr fontAlgn="base">
              <a:spcAft>
                <a:spcPct val="0"/>
              </a:spcAft>
            </a:pPr>
            <a:r>
              <a:rPr lang="en-US" altLang="en-US" sz="1400" b="1" dirty="0">
                <a:sym typeface="Wingdings" panose="05000000000000000000" pitchFamily="2" charset="2"/>
              </a:rPr>
              <a:t>Global</a:t>
            </a:r>
          </a:p>
          <a:p>
            <a:pPr lvl="1" fontAlgn="base">
              <a:spcAft>
                <a:spcPct val="0"/>
              </a:spcAft>
            </a:pPr>
            <a:r>
              <a:rPr lang="en-US" altLang="en-US" sz="1400" dirty="0"/>
              <a:t>200-cell demo (~1000× power): include dipole &amp; quad; measure field/control </a:t>
            </a:r>
            <a:r>
              <a:rPr lang="en-US" altLang="en-US" sz="1400" dirty="0">
                <a:sym typeface="Wingdings" panose="05000000000000000000" pitchFamily="2" charset="2"/>
              </a:rPr>
              <a:t> test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202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B9BE2C-BD2E-84F3-D512-7FEC2CEC5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855F4-93A3-17E2-4696-0DEDE43945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3858" y="4767263"/>
            <a:ext cx="2057400" cy="273844"/>
          </a:xfrm>
        </p:spPr>
        <p:txBody>
          <a:bodyPr/>
          <a:lstStyle/>
          <a:p>
            <a:fld id="{A16AB2F8-5338-F742-A59E-35F5B82165E6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CD5259-386B-20E6-33A4-E0C54FCE2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996" y="231128"/>
            <a:ext cx="7165028" cy="510869"/>
          </a:xfrm>
        </p:spPr>
        <p:txBody>
          <a:bodyPr/>
          <a:lstStyle/>
          <a:p>
            <a:r>
              <a:rPr lang="en-US" noProof="0" dirty="0"/>
              <a:t>TRL Drives the R&amp;D </a:t>
            </a:r>
            <a:r>
              <a:rPr lang="en-US" sz="2000" noProof="0" dirty="0"/>
              <a:t>(courtesy of Luca Bottura)</a:t>
            </a:r>
            <a:endParaRPr lang="en-US" noProof="0" dirty="0"/>
          </a:p>
        </p:txBody>
      </p:sp>
      <p:pic>
        <p:nvPicPr>
          <p:cNvPr id="10" name="Picture 9" descr="A graph with blue squares&#10;&#10;AI-generated content may be incorrect.">
            <a:extLst>
              <a:ext uri="{FF2B5EF4-FFF2-40B4-BE49-F238E27FC236}">
                <a16:creationId xmlns:a16="http://schemas.microsoft.com/office/drawing/2014/main" id="{C6F539A1-9B23-905C-1FDF-8948897ACF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5" y="799490"/>
            <a:ext cx="3916576" cy="4274321"/>
          </a:xfrm>
          <a:prstGeom prst="rect">
            <a:avLst/>
          </a:prstGeom>
        </p:spPr>
      </p:pic>
      <p:pic>
        <p:nvPicPr>
          <p:cNvPr id="17" name="Picture 2" descr="TECHNOLOGY READINESS LEVELS (TRLs) Explained - NilePreneurs">
            <a:extLst>
              <a:ext uri="{FF2B5EF4-FFF2-40B4-BE49-F238E27FC236}">
                <a16:creationId xmlns:a16="http://schemas.microsoft.com/office/drawing/2014/main" id="{3A80B3E8-B123-E7B6-CE80-F6F54892DB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9FBFC"/>
              </a:clrFrom>
              <a:clrTo>
                <a:srgbClr val="F9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73"/>
          <a:stretch/>
        </p:blipFill>
        <p:spPr bwMode="auto">
          <a:xfrm>
            <a:off x="4632389" y="812919"/>
            <a:ext cx="3622547" cy="287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EFD0DCB-80CF-F745-993C-86DB1D46F6C6}"/>
              </a:ext>
            </a:extLst>
          </p:cNvPr>
          <p:cNvGrpSpPr/>
          <p:nvPr/>
        </p:nvGrpSpPr>
        <p:grpSpPr>
          <a:xfrm>
            <a:off x="3492816" y="683517"/>
            <a:ext cx="5362076" cy="3977494"/>
            <a:chOff x="4657087" y="911356"/>
            <a:chExt cx="7149435" cy="5303325"/>
          </a:xfrm>
        </p:grpSpPr>
        <p:pic>
          <p:nvPicPr>
            <p:cNvPr id="1026" name="Picture 2" descr="Red flag icon. Concept of pointer, tag and important sign Vector triangle  silk on stick | Premium Vector">
              <a:extLst>
                <a:ext uri="{FF2B5EF4-FFF2-40B4-BE49-F238E27FC236}">
                  <a16:creationId xmlns:a16="http://schemas.microsoft.com/office/drawing/2014/main" id="{96FCCCB5-576E-F061-32AF-1CE99503C1F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46" t="17650" r="15489" b="12210"/>
            <a:stretch/>
          </p:blipFill>
          <p:spPr bwMode="auto">
            <a:xfrm>
              <a:off x="4657087" y="911356"/>
              <a:ext cx="388125" cy="464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DD373B7-624C-B32B-CCC1-516115C2FB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2845" y="1376185"/>
              <a:ext cx="0" cy="483849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0E3C65-44DE-B18C-B3C6-3F2D2ADFB10E}"/>
                </a:ext>
              </a:extLst>
            </p:cNvPr>
            <p:cNvSpPr txBox="1"/>
            <p:nvPr/>
          </p:nvSpPr>
          <p:spPr>
            <a:xfrm>
              <a:off x="5963807" y="4970945"/>
              <a:ext cx="5842715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Narrow"/>
                </a:rPr>
                <a:t>Resonating PC + hundreds of connected cells + p2p control. Altogether is totally new. Not sure it’ll work as needed!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69D06D1-18CA-303E-E186-D490FCF4AF15}"/>
              </a:ext>
            </a:extLst>
          </p:cNvPr>
          <p:cNvSpPr txBox="1"/>
          <p:nvPr/>
        </p:nvSpPr>
        <p:spPr>
          <a:xfrm>
            <a:off x="879511" y="3147814"/>
            <a:ext cx="1728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Fast Powering system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C1C08A-5444-1BED-F7D4-A237E2DBAE09}"/>
              </a:ext>
            </a:extLst>
          </p:cNvPr>
          <p:cNvSpPr/>
          <p:nvPr/>
        </p:nvSpPr>
        <p:spPr>
          <a:xfrm>
            <a:off x="3347877" y="3219243"/>
            <a:ext cx="144939" cy="1803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1046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5C657B-0559-0A86-D300-166ED6F7442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19100" y="915566"/>
            <a:ext cx="8305800" cy="4104456"/>
          </a:xfrm>
        </p:spPr>
        <p:txBody>
          <a:bodyPr/>
          <a:lstStyle/>
          <a:p>
            <a:r>
              <a:rPr lang="en-US" dirty="0"/>
              <a:t>Dipole magnets optimization </a:t>
            </a:r>
            <a:r>
              <a:rPr lang="en-US" dirty="0" err="1"/>
              <a:t>UniBo</a:t>
            </a:r>
            <a:endParaRPr lang="en-US" dirty="0"/>
          </a:p>
          <a:p>
            <a:r>
              <a:rPr lang="en-US" dirty="0"/>
              <a:t>Quadrupole magnets optimization </a:t>
            </a:r>
            <a:r>
              <a:rPr lang="en-US" dirty="0" err="1"/>
              <a:t>UniBo</a:t>
            </a:r>
            <a:endParaRPr lang="en-US" dirty="0"/>
          </a:p>
          <a:p>
            <a:r>
              <a:rPr lang="en-GB" dirty="0"/>
              <a:t>Transient FEM models Uni-Darmstadt</a:t>
            </a:r>
          </a:p>
          <a:p>
            <a:r>
              <a:rPr lang="en-GB" dirty="0"/>
              <a:t>Excel-Python design suite for Dipoles CERN-</a:t>
            </a:r>
            <a:r>
              <a:rPr lang="en-GB" dirty="0" err="1"/>
              <a:t>UniLaval</a:t>
            </a:r>
            <a:endParaRPr lang="en-GB" dirty="0"/>
          </a:p>
          <a:p>
            <a:r>
              <a:rPr lang="en-GB" dirty="0"/>
              <a:t>Dipole field quality estimation Uni-Darmstadt</a:t>
            </a:r>
          </a:p>
          <a:p>
            <a:r>
              <a:rPr lang="en-GB" dirty="0"/>
              <a:t>Powering circuits topology and components CERN-</a:t>
            </a:r>
            <a:r>
              <a:rPr lang="en-GB" dirty="0" err="1"/>
              <a:t>UniBO</a:t>
            </a:r>
            <a:endParaRPr lang="en-GB" dirty="0"/>
          </a:p>
          <a:p>
            <a:r>
              <a:rPr lang="en-GB" dirty="0"/>
              <a:t>Control problem: accuracy and repeatability CERN-</a:t>
            </a:r>
            <a:r>
              <a:rPr lang="en-GB" dirty="0" err="1"/>
              <a:t>UniBO</a:t>
            </a:r>
            <a:endParaRPr lang="en-GB" dirty="0"/>
          </a:p>
          <a:p>
            <a:r>
              <a:rPr lang="en-GB" dirty="0"/>
              <a:t>Next steps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D6399E-4D2A-4C11-66CD-94F86A943A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 descr="A logo for a company&#10;&#10;AI-generated content may be incorrect.">
            <a:extLst>
              <a:ext uri="{FF2B5EF4-FFF2-40B4-BE49-F238E27FC236}">
                <a16:creationId xmlns:a16="http://schemas.microsoft.com/office/drawing/2014/main" id="{B0C2D894-61A3-EC5A-2F10-417A6FE2E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551" y="123478"/>
            <a:ext cx="1170649" cy="74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7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F53BDC-2C83-18AD-6E49-6CDA86502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E19FA8-9CA6-A2BA-0F11-C2E44332A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954" y="213390"/>
            <a:ext cx="6781800" cy="857250"/>
          </a:xfrm>
        </p:spPr>
        <p:txBody>
          <a:bodyPr/>
          <a:lstStyle/>
          <a:p>
            <a:r>
              <a:rPr lang="en-US" dirty="0"/>
              <a:t>Dipole magnets Optimization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E6008E-ECE9-24B1-2973-4F782AACF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5059"/>
            <a:ext cx="4392488" cy="2470775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1434968-9FC7-6563-2109-7FD6AC43DDD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644010" y="1024727"/>
            <a:ext cx="4392486" cy="538912"/>
          </a:xfrm>
        </p:spPr>
        <p:txBody>
          <a:bodyPr/>
          <a:lstStyle/>
          <a:p>
            <a:r>
              <a:rPr lang="en-US" sz="1100" dirty="0"/>
              <a:t>Initial generic optimization based on geometric optimization of different topologies with the goal of reducing the total magnetic energy.</a:t>
            </a:r>
            <a:r>
              <a:rPr lang="en-US" sz="1200" dirty="0"/>
              <a:t> </a:t>
            </a:r>
          </a:p>
          <a:p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98C91C-3976-43C6-ABA5-A0CD7F70F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569404"/>
            <a:ext cx="2011862" cy="1275606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4C95649-D740-0690-AC44-FAC3F9528A17}"/>
              </a:ext>
            </a:extLst>
          </p:cNvPr>
          <p:cNvSpPr txBox="1">
            <a:spLocks/>
          </p:cNvSpPr>
          <p:nvPr/>
        </p:nvSpPr>
        <p:spPr>
          <a:xfrm>
            <a:off x="6850630" y="1760400"/>
            <a:ext cx="2293370" cy="8936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Results (HG):</a:t>
            </a:r>
            <a:endParaRPr lang="en-US" sz="1200" dirty="0"/>
          </a:p>
          <a:p>
            <a:pPr lvl="1"/>
            <a:r>
              <a:rPr lang="en-US" sz="900" dirty="0" err="1"/>
              <a:t>Emag</a:t>
            </a:r>
            <a:r>
              <a:rPr lang="en-US" sz="900" dirty="0"/>
              <a:t> ≈ 5.7 kJ/m</a:t>
            </a:r>
          </a:p>
          <a:p>
            <a:pPr lvl="1"/>
            <a:r>
              <a:rPr lang="en-US" sz="900" dirty="0"/>
              <a:t>Copper losses ≈ 1300W/m</a:t>
            </a:r>
          </a:p>
          <a:p>
            <a:pPr lvl="1"/>
            <a:r>
              <a:rPr lang="en-US" sz="900" dirty="0"/>
              <a:t>Iron losses ≈ 740W/m</a:t>
            </a:r>
          </a:p>
          <a:p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B6C82B-5651-64C7-A22C-A74240BD9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02" y="3353753"/>
            <a:ext cx="4212464" cy="16873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5CD83-3DF7-B95E-47DD-2042E2C490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3985" y="3291830"/>
            <a:ext cx="3923928" cy="153322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8E8B076-9A28-BC15-01FC-7F34C263CFF9}"/>
              </a:ext>
            </a:extLst>
          </p:cNvPr>
          <p:cNvSpPr txBox="1">
            <a:spLocks/>
          </p:cNvSpPr>
          <p:nvPr/>
        </p:nvSpPr>
        <p:spPr>
          <a:xfrm>
            <a:off x="4860032" y="2901347"/>
            <a:ext cx="3600400" cy="3113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Ramp ≈ 700us approximated with sinusoid 500Hz</a:t>
            </a:r>
            <a:endParaRPr lang="en-US" sz="1200" dirty="0"/>
          </a:p>
          <a:p>
            <a:endParaRPr lang="en-GB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391DBD-F36C-183F-9366-A055584610D9}"/>
              </a:ext>
            </a:extLst>
          </p:cNvPr>
          <p:cNvSpPr/>
          <p:nvPr/>
        </p:nvSpPr>
        <p:spPr>
          <a:xfrm>
            <a:off x="6850630" y="1707654"/>
            <a:ext cx="2113858" cy="864096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그림 11">
            <a:extLst>
              <a:ext uri="{FF2B5EF4-FFF2-40B4-BE49-F238E27FC236}">
                <a16:creationId xmlns:a16="http://schemas.microsoft.com/office/drawing/2014/main" id="{21F09184-B586-2A32-FD91-96F0EC97B1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401" y="111708"/>
            <a:ext cx="797568" cy="76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20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821EFF-6754-0F81-A0AF-4D5CF131F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4BEA44-822D-B3A0-08DB-FF7C4783F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Optimization</a:t>
            </a:r>
            <a:endParaRPr lang="en-GB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E7396AB-9263-3807-1AA4-EAFCFD5AA84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5736" y="602143"/>
            <a:ext cx="5228292" cy="366394"/>
          </a:xfrm>
        </p:spPr>
        <p:txBody>
          <a:bodyPr/>
          <a:lstStyle/>
          <a:p>
            <a:r>
              <a:rPr lang="it-IT" sz="2000" dirty="0"/>
              <a:t>Field gradient set to 30 T/m, Lgap set to 60 mm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28742E7-D572-4FBA-A7BE-C5C34C475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388" y="1038760"/>
            <a:ext cx="1719221" cy="24690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F05379-FA95-48EC-F543-56690F37D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956" y="1029615"/>
            <a:ext cx="1744826" cy="246909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C96BAA9-1FC6-7CD3-DFED-8EE8967503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782" y="1031444"/>
            <a:ext cx="1711905" cy="24581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2E7E219-5478-5AFB-40BD-C6EDA8D2F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12" y="1038760"/>
            <a:ext cx="1613141" cy="24508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E0DFAA6-1147-0C4C-45E6-950EDE1023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8224" y="1203598"/>
            <a:ext cx="2129136" cy="18202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Segnaposto contenuto 2">
                <a:extLst>
                  <a:ext uri="{FF2B5EF4-FFF2-40B4-BE49-F238E27FC236}">
                    <a16:creationId xmlns:a16="http://schemas.microsoft.com/office/drawing/2014/main" id="{55759D94-1D15-96AD-2D0D-E4651C7F8A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58244" y="3628763"/>
                <a:ext cx="4951981" cy="1271640"/>
              </a:xfrm>
              <a:prstGeom prst="rect">
                <a:avLst/>
              </a:prstGeom>
              <a:ln>
                <a:noFill/>
              </a:ln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" charset="2"/>
                  <a:buNone/>
                </a:pPr>
                <a14:m>
                  <m:oMath xmlns:m="http://schemas.openxmlformats.org/officeDocument/2006/math">
                    <m:r>
                      <a:rPr lang="it-IT" sz="1000" i="1" kern="100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𝐹</m:t>
                    </m:r>
                    <m:d>
                      <m:dPr>
                        <m:ctrlP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it-IT" sz="1000" b="1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</m:d>
                    <m:r>
                      <a:rPr lang="it-IT" sz="1000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it-IT" sz="1000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𝐸𝑚</m:t>
                    </m:r>
                    <m:r>
                      <a:rPr lang="it-IT" sz="1000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1000" kern="100" dirty="0">
                    <a:latin typeface="Times New Roman" panose="020206030504050203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it-IT" sz="1000" i="1" kern="100"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it-IT" sz="1000" b="1" i="1" kern="100"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it-IT" sz="1000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it-IT" sz="1000" kern="100" dirty="0">
                    <a:latin typeface="Times New Roman" panose="020206030504050203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it-IT" sz="1000" i="1" kern="100"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it-IT" sz="1000" i="1" kern="10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𝐸𝑟𝑟</m:t>
                    </m:r>
                    <m:r>
                      <a:rPr lang="it-IT" sz="1000" i="1" kern="100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𝐵</m:t>
                    </m:r>
                  </m:oMath>
                </a14:m>
                <a:endParaRPr lang="it-IT" sz="1000" b="1" i="1" kern="100" dirty="0"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Font typeface="Wingdings" charset="2"/>
                  <a:buNone/>
                </a:pPr>
                <a14:m>
                  <m:oMath xmlns:m="http://schemas.openxmlformats.org/officeDocument/2006/math">
                    <m:r>
                      <a:rPr lang="it-IT" sz="1000" i="1" kern="100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𝐸𝑚</m:t>
                    </m:r>
                  </m:oMath>
                </a14:m>
                <a:r>
                  <a:rPr lang="it-IT" sz="1000" b="1" i="1" kern="1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000" b="1" kern="1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it-IT" sz="1000" kern="1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total stored magnetic energy</a:t>
                </a:r>
              </a:p>
              <a:p>
                <a:pPr marL="0" indent="0">
                  <a:buFont typeface="Wingdings" charset="2"/>
                  <a:buNone/>
                </a:pPr>
                <a14:m>
                  <m:oMath xmlns:m="http://schemas.openxmlformats.org/officeDocument/2006/math">
                    <m:r>
                      <a:rPr lang="it-IT" sz="10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𝐺</m:t>
                    </m:r>
                    <m:d>
                      <m:dPr>
                        <m:ctrlPr>
                          <a:rPr lang="it-IT" sz="1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it-IT" sz="10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</m:d>
                    <m:r>
                      <a:rPr lang="it-IT" sz="10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=1−</m:t>
                    </m:r>
                    <m:f>
                      <m:fPr>
                        <m:ctrlPr>
                          <a:rPr lang="it-IT" sz="1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begChr m:val="⌊"/>
                            <m:endChr m:val="⌋"/>
                            <m:ctrlPr>
                              <a:rPr lang="it-IT" sz="1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it-IT" sz="1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𝑔𝑟𝑎𝑑𝐵</m:t>
                            </m:r>
                          </m:e>
                        </m:d>
                      </m:num>
                      <m:den>
                        <m:r>
                          <a:rPr lang="it-IT" sz="1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𝑔𝑟𝑎𝑑</m:t>
                        </m:r>
                        <m:sSub>
                          <m:sSubPr>
                            <m:ctrlPr>
                              <a:rPr lang="it-IT" sz="1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it-IT" sz="1000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𝑟𝑒𝑓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 sz="1000" i="1" kern="1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000" kern="1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with gradBref set to 30 T/m</a:t>
                </a:r>
              </a:p>
              <a:p>
                <a:pPr marL="0" indent="0">
                  <a:buFont typeface="Wingdings" charset="2"/>
                  <a:buNone/>
                </a:pPr>
                <a14:m>
                  <m:oMath xmlns:m="http://schemas.openxmlformats.org/officeDocument/2006/math">
                    <m:r>
                      <a:rPr lang="it-IT" sz="1000" b="1" i="1" kern="1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𝜶</m:t>
                    </m:r>
                    <m:r>
                      <a:rPr lang="it-IT" sz="1000" i="1" kern="1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it-IT" sz="1000" kern="1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vector of the adimensional geometric parameters describing the magnet</a:t>
                </a:r>
              </a:p>
              <a:p>
                <a:pPr marL="0" indent="0">
                  <a:buFont typeface="Wingdings" charset="2"/>
                  <a:buNone/>
                </a:pPr>
                <a14:m>
                  <m:oMath xmlns:m="http://schemas.openxmlformats.org/officeDocument/2006/math">
                    <m:r>
                      <a:rPr lang="it-IT" sz="1000" i="1" kern="100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𝐸𝑟𝑟𝐵</m:t>
                    </m:r>
                  </m:oMath>
                </a14:m>
                <a:r>
                  <a:rPr lang="it-IT" sz="1000" i="1" kern="100" dirty="0">
                    <a:latin typeface="Times New Roman" panose="020206030504050203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it-IT" sz="1000" kern="100" dirty="0">
                    <a:latin typeface="Times New Roman" panose="020206030504050203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field error indicator</a:t>
                </a:r>
              </a:p>
              <a:p>
                <a:pPr marL="0" indent="0">
                  <a:buFont typeface="Wingdings" charset="2"/>
                  <a:buNone/>
                </a:pPr>
                <a:r>
                  <a:rPr lang="it-IT" sz="1000" i="1" kern="100" dirty="0">
                    <a:latin typeface="Times New Roman" panose="02020603050405020304" pitchFamily="18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Font typeface="Wingdings" charset="2"/>
                  <a:buNone/>
                </a:pPr>
                <a:endParaRPr lang="it-IT" sz="1000" kern="100" dirty="0"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Segnaposto contenuto 2">
                <a:extLst>
                  <a:ext uri="{FF2B5EF4-FFF2-40B4-BE49-F238E27FC236}">
                    <a16:creationId xmlns:a16="http://schemas.microsoft.com/office/drawing/2014/main" id="{55759D94-1D15-96AD-2D0D-E4651C7F8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244" y="3628763"/>
                <a:ext cx="4951981" cy="127164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uppo 1">
            <a:extLst>
              <a:ext uri="{FF2B5EF4-FFF2-40B4-BE49-F238E27FC236}">
                <a16:creationId xmlns:a16="http://schemas.microsoft.com/office/drawing/2014/main" id="{96AAFDC5-1672-832E-7D06-3556AF47F414}"/>
              </a:ext>
            </a:extLst>
          </p:cNvPr>
          <p:cNvGrpSpPr/>
          <p:nvPr/>
        </p:nvGrpSpPr>
        <p:grpSpPr>
          <a:xfrm>
            <a:off x="84035" y="3815183"/>
            <a:ext cx="1109022" cy="569584"/>
            <a:chOff x="2423718" y="1269609"/>
            <a:chExt cx="1291608" cy="9758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asellaDiTesto 4">
                  <a:extLst>
                    <a:ext uri="{FF2B5EF4-FFF2-40B4-BE49-F238E27FC236}">
                      <a16:creationId xmlns:a16="http://schemas.microsoft.com/office/drawing/2014/main" id="{64E9A110-D96F-F87E-38EC-4112119943FD}"/>
                    </a:ext>
                  </a:extLst>
                </p:cNvPr>
                <p:cNvSpPr txBox="1"/>
                <p:nvPr/>
              </p:nvSpPr>
              <p:spPr>
                <a:xfrm>
                  <a:off x="2825143" y="1269609"/>
                  <a:ext cx="691058" cy="2900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it-IT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sz="1100" b="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fName>
                          <m:e>
                            <m:r>
                              <a:rPr lang="it-IT" sz="11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d>
                              <m:dPr>
                                <m:ctrlPr>
                                  <a:rPr lang="it-IT" sz="11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1100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it-IT" sz="1100" b="0" dirty="0"/>
                </a:p>
              </p:txBody>
            </p:sp>
          </mc:Choice>
          <mc:Fallback xmlns="">
            <p:sp>
              <p:nvSpPr>
                <p:cNvPr id="29" name="CasellaDiTesto 4">
                  <a:extLst>
                    <a:ext uri="{FF2B5EF4-FFF2-40B4-BE49-F238E27FC236}">
                      <a16:creationId xmlns:a16="http://schemas.microsoft.com/office/drawing/2014/main" id="{64E9A110-D96F-F87E-38EC-4112119943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5143" y="1269609"/>
                  <a:ext cx="691058" cy="290003"/>
                </a:xfrm>
                <a:prstGeom prst="rect">
                  <a:avLst/>
                </a:prstGeom>
                <a:blipFill>
                  <a:blip r:embed="rId8"/>
                  <a:stretch>
                    <a:fillRect l="-5102" b="-71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CasellaDiTesto 5">
                  <a:extLst>
                    <a:ext uri="{FF2B5EF4-FFF2-40B4-BE49-F238E27FC236}">
                      <a16:creationId xmlns:a16="http://schemas.microsoft.com/office/drawing/2014/main" id="{D1698084-6C8E-E0D9-42E3-F98827BD908C}"/>
                    </a:ext>
                  </a:extLst>
                </p:cNvPr>
                <p:cNvSpPr txBox="1"/>
                <p:nvPr/>
              </p:nvSpPr>
              <p:spPr>
                <a:xfrm>
                  <a:off x="2423718" y="1612510"/>
                  <a:ext cx="1291608" cy="2900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1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100" b="1" i="1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it-IT" sz="1100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it-IT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it-IT" sz="11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  <m:r>
                          <a:rPr lang="it-IT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it-IT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1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it-IT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oMath>
                    </m:oMathPara>
                  </a14:m>
                  <a:endParaRPr lang="it-IT" sz="1100" b="0" dirty="0"/>
                </a:p>
              </p:txBody>
            </p:sp>
          </mc:Choice>
          <mc:Fallback xmlns="">
            <p:sp>
              <p:nvSpPr>
                <p:cNvPr id="30" name="CasellaDiTesto 5">
                  <a:extLst>
                    <a:ext uri="{FF2B5EF4-FFF2-40B4-BE49-F238E27FC236}">
                      <a16:creationId xmlns:a16="http://schemas.microsoft.com/office/drawing/2014/main" id="{D1698084-6C8E-E0D9-42E3-F98827BD90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3718" y="1612510"/>
                  <a:ext cx="1291608" cy="290003"/>
                </a:xfrm>
                <a:prstGeom prst="rect">
                  <a:avLst/>
                </a:prstGeom>
                <a:blipFill>
                  <a:blip r:embed="rId9"/>
                  <a:stretch>
                    <a:fillRect l="-1099" b="-222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CasellaDiTesto 6">
                  <a:extLst>
                    <a:ext uri="{FF2B5EF4-FFF2-40B4-BE49-F238E27FC236}">
                      <a16:creationId xmlns:a16="http://schemas.microsoft.com/office/drawing/2014/main" id="{DE4AA216-D1D7-3E68-2CD5-D656AC954648}"/>
                    </a:ext>
                  </a:extLst>
                </p:cNvPr>
                <p:cNvSpPr txBox="1"/>
                <p:nvPr/>
              </p:nvSpPr>
              <p:spPr>
                <a:xfrm>
                  <a:off x="2833381" y="1955409"/>
                  <a:ext cx="699720" cy="29000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it-IT" sz="11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1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</m:d>
                        <m:r>
                          <a:rPr lang="it-IT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it-IT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it-IT" sz="1100" b="0" dirty="0"/>
                </a:p>
              </p:txBody>
            </p:sp>
          </mc:Choice>
          <mc:Fallback xmlns="">
            <p:sp>
              <p:nvSpPr>
                <p:cNvPr id="31" name="CasellaDiTesto 6">
                  <a:extLst>
                    <a:ext uri="{FF2B5EF4-FFF2-40B4-BE49-F238E27FC236}">
                      <a16:creationId xmlns:a16="http://schemas.microsoft.com/office/drawing/2014/main" id="{DE4AA216-D1D7-3E68-2CD5-D656AC9546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3381" y="1955409"/>
                  <a:ext cx="699720" cy="290003"/>
                </a:xfrm>
                <a:prstGeom prst="rect">
                  <a:avLst/>
                </a:prstGeom>
                <a:blipFill>
                  <a:blip r:embed="rId10"/>
                  <a:stretch>
                    <a:fillRect l="-4040" r="-4040" b="-111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15516006-2127-F934-8CE2-FD0E6ACE85B3}"/>
              </a:ext>
            </a:extLst>
          </p:cNvPr>
          <p:cNvSpPr txBox="1">
            <a:spLocks/>
          </p:cNvSpPr>
          <p:nvPr/>
        </p:nvSpPr>
        <p:spPr>
          <a:xfrm>
            <a:off x="5992939" y="3472280"/>
            <a:ext cx="3091345" cy="46762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lvl="1" indent="-173038"/>
            <a:r>
              <a:rPr lang="it-IT" sz="1100" dirty="0"/>
              <a:t>The results presented here correspond to the choice of c1 = 1, c2 = 0, c3 = 0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A897FF22-23C1-B0CB-BCAF-4659822D9FD1}"/>
              </a:ext>
            </a:extLst>
          </p:cNvPr>
          <p:cNvSpPr txBox="1">
            <a:spLocks/>
          </p:cNvSpPr>
          <p:nvPr/>
        </p:nvSpPr>
        <p:spPr>
          <a:xfrm>
            <a:off x="6446389" y="3987895"/>
            <a:ext cx="2011862" cy="8936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Results (#3):</a:t>
            </a:r>
            <a:endParaRPr lang="en-US" sz="1200" dirty="0"/>
          </a:p>
          <a:p>
            <a:pPr lvl="1"/>
            <a:r>
              <a:rPr lang="en-US" sz="900" dirty="0" err="1"/>
              <a:t>Emag</a:t>
            </a:r>
            <a:r>
              <a:rPr lang="en-US" sz="900" dirty="0"/>
              <a:t> ≈ 1.1 kJ/m</a:t>
            </a:r>
          </a:p>
          <a:p>
            <a:pPr lvl="1"/>
            <a:r>
              <a:rPr lang="en-US" sz="900" dirty="0"/>
              <a:t>Total losses ≈ 2040W/m</a:t>
            </a:r>
          </a:p>
        </p:txBody>
      </p:sp>
      <p:sp>
        <p:nvSpPr>
          <p:cNvPr id="34" name="Inhaltsplatzhalter 1">
            <a:extLst>
              <a:ext uri="{FF2B5EF4-FFF2-40B4-BE49-F238E27FC236}">
                <a16:creationId xmlns:a16="http://schemas.microsoft.com/office/drawing/2014/main" id="{A4D18986-2867-3673-5C91-12A482A9E7D9}"/>
              </a:ext>
            </a:extLst>
          </p:cNvPr>
          <p:cNvSpPr txBox="1">
            <a:spLocks/>
          </p:cNvSpPr>
          <p:nvPr/>
        </p:nvSpPr>
        <p:spPr>
          <a:xfrm>
            <a:off x="5992939" y="4561045"/>
            <a:ext cx="3091346" cy="46762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lvl="1" indent="-173038"/>
            <a:r>
              <a:rPr lang="it-IT" sz="1100" dirty="0"/>
              <a:t>More accurate design required for field gradient error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E0B5751-48BE-2E12-7F7B-A7121C9551BA}"/>
              </a:ext>
            </a:extLst>
          </p:cNvPr>
          <p:cNvSpPr/>
          <p:nvPr/>
        </p:nvSpPr>
        <p:spPr>
          <a:xfrm>
            <a:off x="6505190" y="4015337"/>
            <a:ext cx="1953061" cy="572637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그림 11">
            <a:extLst>
              <a:ext uri="{FF2B5EF4-FFF2-40B4-BE49-F238E27FC236}">
                <a16:creationId xmlns:a16="http://schemas.microsoft.com/office/drawing/2014/main" id="{60DFA2BA-961D-2F91-D577-2F024DBF74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571" y="154734"/>
            <a:ext cx="797568" cy="76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436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8F69B-AD21-CB97-3B7C-43E0C2899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3E8CF44D-A2C1-A614-E30E-03A3F9BA0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98146"/>
            <a:ext cx="6781800" cy="857250"/>
          </a:xfrm>
        </p:spPr>
        <p:txBody>
          <a:bodyPr/>
          <a:lstStyle/>
          <a:p>
            <a:r>
              <a:rPr lang="en-US" dirty="0"/>
              <a:t>Transient Hysteretic FEM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1">
                <a:extLst>
                  <a:ext uri="{FF2B5EF4-FFF2-40B4-BE49-F238E27FC236}">
                    <a16:creationId xmlns:a16="http://schemas.microsoft.com/office/drawing/2014/main" id="{86F4ED4B-284C-99CE-9B88-2B3234401624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42987" y="1004888"/>
                <a:ext cx="4042792" cy="1842988"/>
              </a:xfrm>
            </p:spPr>
            <p:txBody>
              <a:bodyPr/>
              <a:lstStyle/>
              <a:p>
                <a:r>
                  <a:rPr lang="de-DE" sz="1000" dirty="0"/>
                  <a:t>Maxwell‘s </a:t>
                </a:r>
                <a:r>
                  <a:rPr lang="de-DE" sz="1000" dirty="0" err="1"/>
                  <a:t>equations</a:t>
                </a:r>
                <a:r>
                  <a:rPr lang="de-DE" sz="1000" dirty="0"/>
                  <a:t>:</a:t>
                </a:r>
              </a:p>
              <a:p>
                <a:pPr lvl="1"/>
                <a:r>
                  <a:rPr lang="de-DE" sz="800" dirty="0" err="1"/>
                  <a:t>Magnetic</a:t>
                </a:r>
                <a:r>
                  <a:rPr lang="de-DE" sz="800" dirty="0"/>
                  <a:t> </a:t>
                </a:r>
                <a:r>
                  <a:rPr lang="de-DE" sz="800" dirty="0" err="1"/>
                  <a:t>Gauss</a:t>
                </a:r>
                <a:r>
                  <a:rPr lang="de-DE" sz="800" dirty="0"/>
                  <a:t>: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8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de-DE" sz="800" b="0" i="0" smtClean="0">
                        <a:latin typeface="Cambria Math" panose="02040503050406030204" pitchFamily="18" charset="0"/>
                      </a:rPr>
                      <m:t>=0    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    ⇒     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de-DE" sz="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sz="8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𝐀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800" dirty="0"/>
                  <a:t> 	</a:t>
                </a:r>
              </a:p>
              <a:p>
                <a:pPr lvl="1"/>
                <a:r>
                  <a:rPr lang="de-DE" sz="800" dirty="0"/>
                  <a:t>Faraday-Lenz:  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8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𝐄</m:t>
                    </m:r>
                    <m:r>
                      <a:rPr lang="de-DE" sz="800" b="0" i="0" smtClean="0">
                        <a:latin typeface="Cambria Math" panose="02040503050406030204" pitchFamily="18" charset="0"/>
                      </a:rPr>
                      <m:t>=−</m:t>
                    </m:r>
                    <m:acc>
                      <m:accPr>
                        <m:chr m:val="̇"/>
                        <m:ctrlPr>
                          <a:rPr lang="de-DE" sz="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800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</m:acc>
                    <m:r>
                      <a:rPr lang="de-DE" sz="8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⇒      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𝐄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=−</m:t>
                    </m:r>
                    <m:acc>
                      <m:accPr>
                        <m:chr m:val="̇"/>
                        <m:ctrlPr>
                          <a:rPr lang="de-DE" sz="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800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de-DE" sz="8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800" b="1" i="1" smtClean="0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de-DE" sz="800" dirty="0"/>
                  <a:t> </a:t>
                </a:r>
              </a:p>
              <a:p>
                <a:pPr lvl="1"/>
                <a:r>
                  <a:rPr lang="de-DE" sz="800" dirty="0"/>
                  <a:t>Ampère: 	 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800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8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𝐇</m:t>
                    </m:r>
                    <m:r>
                      <a:rPr lang="de-DE" sz="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800" b="1" i="0" smtClean="0">
                        <a:latin typeface="Cambria Math" panose="02040503050406030204" pitchFamily="18" charset="0"/>
                      </a:rPr>
                      <m:t>𝐉</m:t>
                    </m:r>
                  </m:oMath>
                </a14:m>
                <a:endParaRPr lang="de-DE" sz="1000" dirty="0"/>
              </a:p>
              <a:p>
                <a:r>
                  <a:rPr lang="de-DE" sz="1000" dirty="0" err="1"/>
                  <a:t>Ohm‘s</a:t>
                </a:r>
                <a:r>
                  <a:rPr lang="de-DE" sz="1000" dirty="0"/>
                  <a:t> </a:t>
                </a:r>
                <a:r>
                  <a:rPr lang="de-DE" sz="1000" dirty="0" err="1"/>
                  <a:t>law</a:t>
                </a:r>
                <a:r>
                  <a:rPr lang="de-DE" sz="1000" dirty="0"/>
                  <a:t>: </a:t>
                </a:r>
                <a14:m>
                  <m:oMath xmlns:m="http://schemas.openxmlformats.org/officeDocument/2006/math">
                    <m:r>
                      <a:rPr lang="de-DE" sz="1000" b="1" i="0" smtClean="0">
                        <a:latin typeface="Cambria Math" panose="02040503050406030204" pitchFamily="18" charset="0"/>
                      </a:rPr>
                      <m:t>𝐉</m:t>
                    </m:r>
                    <m:r>
                      <a:rPr lang="de-DE" sz="1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de-DE" sz="1000" b="1" i="0" smtClean="0">
                        <a:latin typeface="Cambria Math" panose="02040503050406030204" pitchFamily="18" charset="0"/>
                      </a:rPr>
                      <m:t>𝐄</m:t>
                    </m:r>
                    <m:r>
                      <a:rPr lang="de-DE" sz="1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𝜎</m:t>
                    </m:r>
                    <m:acc>
                      <m:accPr>
                        <m:chr m:val="̇"/>
                        <m:ctrlPr>
                          <a:rPr lang="de-DE" sz="1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000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  <m:r>
                      <a:rPr lang="de-DE" sz="1000" b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m:rPr>
                        <m:sty m:val="p"/>
                      </m:rPr>
                      <a:rPr lang="de-DE" sz="1000"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1000" b="1" i="1">
                        <a:latin typeface="Cambria Math" panose="02040503050406030204" pitchFamily="18" charset="0"/>
                      </a:rPr>
                      <m:t>𝝋</m:t>
                    </m:r>
                    <m:r>
                      <a:rPr lang="de-DE" sz="1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00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1000" i="1" smtClean="0">
                        <a:latin typeface="Cambria Math" panose="02040503050406030204" pitchFamily="18" charset="0"/>
                      </a:rPr>
                      <m:t>𝜎</m:t>
                    </m:r>
                    <m:acc>
                      <m:accPr>
                        <m:chr m:val="̇"/>
                        <m:ctrlPr>
                          <a:rPr lang="de-DE" sz="1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000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  <m:r>
                      <a:rPr lang="de-DE" sz="1000" b="1" i="0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de-DE" sz="10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de-DE" sz="1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de-DE" sz="1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de-DE" sz="1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de-DE" sz="1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de-DE" sz="1000" b="1" i="0" smtClean="0"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b>
                            <m:r>
                              <a:rPr lang="de-DE" sz="1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nary>
                  </m:oMath>
                </a14:m>
                <a:endParaRPr lang="de-DE" sz="1000" b="1" dirty="0"/>
              </a:p>
              <a:p>
                <a:endParaRPr lang="de-DE" sz="1000" dirty="0"/>
              </a:p>
              <a:p>
                <a:r>
                  <a:rPr lang="de-DE" sz="1000" dirty="0" err="1"/>
                  <a:t>Ampère‘s</a:t>
                </a:r>
                <a:r>
                  <a:rPr lang="de-DE" sz="1000" dirty="0"/>
                  <a:t> </a:t>
                </a:r>
                <a:r>
                  <a:rPr lang="de-DE" sz="1000" dirty="0" err="1"/>
                  <a:t>law</a:t>
                </a:r>
                <a:r>
                  <a:rPr lang="de-DE" sz="1000" dirty="0"/>
                  <a:t>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000" b="0" i="0" smtClean="0">
                        <a:effectLst/>
                        <a:latin typeface="Cambria Math" panose="02040503050406030204" pitchFamily="18" charset="0"/>
                      </a:rPr>
                      <m:t>∇</m:t>
                    </m:r>
                    <m:r>
                      <a:rPr lang="de-DE" sz="1000" b="0" i="1" smtClean="0">
                        <a:effectLst/>
                        <a:latin typeface="Cambria Math" panose="02040503050406030204" pitchFamily="18" charset="0"/>
                      </a:rPr>
                      <m:t>×</m:t>
                    </m:r>
                    <m:r>
                      <a:rPr lang="de-DE" sz="1000" b="1" i="0" smtClean="0">
                        <a:effectLst/>
                        <a:latin typeface="Cambria Math" panose="02040503050406030204" pitchFamily="18" charset="0"/>
                      </a:rPr>
                      <m:t>𝐇</m:t>
                    </m:r>
                    <m:r>
                      <a:rPr lang="de-DE" sz="1000" b="1" i="0" smtClean="0">
                        <a:effectLst/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1000" i="1">
                        <a:effectLst/>
                        <a:latin typeface="Cambria Math" panose="02040503050406030204" pitchFamily="18" charset="0"/>
                      </a:rPr>
                      <m:t>𝜎</m:t>
                    </m:r>
                    <m:acc>
                      <m:accPr>
                        <m:chr m:val="̇"/>
                        <m:ctrlPr>
                          <a:rPr lang="de-DE" sz="1000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000" b="1">
                            <a:effectLst/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  <m:r>
                      <a:rPr lang="de-DE" sz="1000" b="0" i="0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de-DE" sz="1000" b="1" i="1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de-DE" sz="1000" i="1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de-DE" sz="1000" b="1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de-DE" sz="10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000" i="1">
                                    <a:effectLst/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de-DE" sz="1000" i="1">
                                    <a:effectLst/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de-DE" sz="1000" i="1">
                                <a:effectLst/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de-DE" sz="1000" b="1">
                                <a:effectLst/>
                                <a:latin typeface="Cambria Math" panose="02040503050406030204" pitchFamily="18" charset="0"/>
                              </a:rPr>
                              <m:t>𝐱</m:t>
                            </m:r>
                          </m:e>
                          <m:sub>
                            <m:r>
                              <a:rPr lang="de-DE" sz="1000" i="1">
                                <a:effectLst/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nary>
                  </m:oMath>
                </a14:m>
                <a:endParaRPr lang="de-DE" sz="1000" b="1" dirty="0"/>
              </a:p>
              <a:p>
                <a:pPr lvl="1"/>
                <a:r>
                  <a:rPr lang="de-DE" sz="900" dirty="0" err="1"/>
                  <a:t>Constitutive</a:t>
                </a:r>
                <a:r>
                  <a:rPr lang="de-DE" sz="900" dirty="0"/>
                  <a:t> </a:t>
                </a:r>
                <a:r>
                  <a:rPr lang="de-DE" sz="900" dirty="0" err="1"/>
                  <a:t>relationship</a:t>
                </a:r>
                <a:r>
                  <a:rPr lang="de-DE" sz="900" dirty="0"/>
                  <a:t> </a:t>
                </a:r>
                <a14:m>
                  <m:oMath xmlns:m="http://schemas.openxmlformats.org/officeDocument/2006/math">
                    <m:r>
                      <a:rPr lang="de-DE" sz="900" b="1" i="0" smtClean="0">
                        <a:latin typeface="Cambria Math" panose="02040503050406030204" pitchFamily="18" charset="0"/>
                      </a:rPr>
                      <m:t>𝐀</m:t>
                    </m:r>
                    <m:r>
                      <a:rPr lang="de-DE" sz="900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900" b="1" i="0" smtClean="0">
                        <a:latin typeface="Cambria Math" panose="02040503050406030204" pitchFamily="18" charset="0"/>
                      </a:rPr>
                      <m:t>𝐇</m:t>
                    </m:r>
                  </m:oMath>
                </a14:m>
                <a:r>
                  <a:rPr lang="de-DE" sz="900" dirty="0"/>
                  <a:t>  (or </a:t>
                </a:r>
                <a14:m>
                  <m:oMath xmlns:m="http://schemas.openxmlformats.org/officeDocument/2006/math">
                    <m:r>
                      <a:rPr lang="de-DE" sz="9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de-DE" sz="900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900" b="1" i="0" smtClean="0">
                        <a:latin typeface="Cambria Math" panose="02040503050406030204" pitchFamily="18" charset="0"/>
                      </a:rPr>
                      <m:t>𝐇</m:t>
                    </m:r>
                  </m:oMath>
                </a14:m>
                <a:r>
                  <a:rPr lang="de-DE" sz="900" dirty="0"/>
                  <a:t>) </a:t>
                </a:r>
                <a:r>
                  <a:rPr lang="de-DE" sz="900" dirty="0" err="1"/>
                  <a:t>needed</a:t>
                </a:r>
                <a:endParaRPr lang="de-DE" sz="900" dirty="0"/>
              </a:p>
              <a:p>
                <a:pPr lvl="2"/>
                <a:r>
                  <a:rPr lang="de-DE" sz="700" dirty="0"/>
                  <a:t>Linear: </a:t>
                </a:r>
                <a14:m>
                  <m:oMath xmlns:m="http://schemas.openxmlformats.org/officeDocument/2006/math">
                    <m:r>
                      <a:rPr lang="de-DE" sz="700" b="1" i="0" smtClean="0">
                        <a:latin typeface="Cambria Math" panose="02040503050406030204" pitchFamily="18" charset="0"/>
                      </a:rPr>
                      <m:t>𝐇</m:t>
                    </m:r>
                    <m:r>
                      <a:rPr lang="de-DE" sz="700" b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de-DE" sz="7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7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de-DE" sz="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sz="7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7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de-DE" sz="7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7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7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de-DE" sz="700" b="1" i="1">
                                <a:latin typeface="Cambria Math" panose="02040503050406030204" pitchFamily="18" charset="0"/>
                              </a:rPr>
                              <m:t>𝝌</m:t>
                            </m:r>
                          </m:e>
                        </m:d>
                      </m:e>
                      <m:sup>
                        <m:r>
                          <a:rPr lang="de-DE" sz="7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7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de-DE" sz="7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700" b="1" i="0" smtClean="0">
                        <a:latin typeface="Cambria Math" panose="02040503050406030204" pitchFamily="18" charset="0"/>
                      </a:rPr>
                      <m:t>𝐁</m:t>
                    </m:r>
                    <m:r>
                      <a:rPr lang="de-DE" sz="700" b="1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sz="7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700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  <m:sub>
                        <m:r>
                          <a:rPr lang="de-DE" sz="700" b="1" i="0" smtClean="0">
                            <a:latin typeface="Cambria Math" panose="02040503050406030204" pitchFamily="18" charset="0"/>
                          </a:rPr>
                          <m:t>𝐫</m:t>
                        </m:r>
                      </m:sub>
                    </m:sSub>
                    <m:r>
                      <a:rPr lang="de-DE" sz="700" b="1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700" dirty="0"/>
                  <a:t> </a:t>
                </a:r>
              </a:p>
              <a:p>
                <a:pPr lvl="2"/>
                <a:r>
                  <a:rPr lang="de-DE" sz="700" dirty="0"/>
                  <a:t>Nonlinear, </a:t>
                </a:r>
                <a:r>
                  <a:rPr lang="de-DE" sz="700" dirty="0" err="1"/>
                  <a:t>anhysteretic</a:t>
                </a:r>
                <a:r>
                  <a:rPr lang="de-DE" sz="700" dirty="0"/>
                  <a:t>, </a:t>
                </a:r>
                <a:r>
                  <a:rPr lang="de-DE" sz="700" dirty="0" err="1"/>
                  <a:t>isotropic</a:t>
                </a:r>
                <a:r>
                  <a:rPr lang="de-DE" sz="700" dirty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sz="7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700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d>
                    <m:r>
                      <a:rPr lang="de-DE" sz="7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sz="700" b="0" i="0" smtClean="0">
                        <a:latin typeface="Cambria Math" panose="02040503050406030204" pitchFamily="18" charset="0"/>
                      </a:rPr>
                      <m:t>LUT</m:t>
                    </m:r>
                    <m:r>
                      <a:rPr lang="de-DE" sz="700" b="0" i="0" smtClean="0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de-DE" sz="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700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</m:d>
                    <m:r>
                      <a:rPr lang="de-DE" sz="7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sz="700" dirty="0"/>
              </a:p>
              <a:p>
                <a:pPr lvl="2"/>
                <a:r>
                  <a:rPr lang="de-DE" sz="700" dirty="0" err="1"/>
                  <a:t>Hysteretic</a:t>
                </a:r>
                <a:r>
                  <a:rPr lang="de-DE" sz="700" dirty="0"/>
                  <a:t> </a:t>
                </a:r>
                <a:r>
                  <a:rPr lang="de-DE" sz="700" dirty="0" err="1"/>
                  <a:t>models</a:t>
                </a:r>
                <a:r>
                  <a:rPr lang="de-DE" sz="700" dirty="0"/>
                  <a:t>: Energy-</a:t>
                </a:r>
                <a:r>
                  <a:rPr lang="de-DE" sz="700" dirty="0" err="1"/>
                  <a:t>based</a:t>
                </a:r>
                <a:r>
                  <a:rPr lang="de-DE" sz="700" dirty="0"/>
                  <a:t>, </a:t>
                </a:r>
                <a:r>
                  <a:rPr lang="de-DE" sz="700" dirty="0" err="1"/>
                  <a:t>Preisach</a:t>
                </a:r>
                <a:r>
                  <a:rPr lang="de-DE" sz="700" dirty="0"/>
                  <a:t>, …</a:t>
                </a:r>
              </a:p>
              <a:p>
                <a:pPr lvl="2"/>
                <a:endParaRPr lang="de-DE" sz="700" dirty="0"/>
              </a:p>
              <a:p>
                <a:pPr lvl="2"/>
                <a:endParaRPr lang="de-DE" sz="700" dirty="0"/>
              </a:p>
              <a:p>
                <a:pPr lvl="1"/>
                <a:endParaRPr lang="de-DE" sz="900" dirty="0"/>
              </a:p>
              <a:p>
                <a:endParaRPr lang="de-DE" sz="1000" dirty="0"/>
              </a:p>
              <a:p>
                <a:endParaRPr lang="de-DE" sz="1000" dirty="0"/>
              </a:p>
            </p:txBody>
          </p:sp>
        </mc:Choice>
        <mc:Fallback xmlns="">
          <p:sp>
            <p:nvSpPr>
              <p:cNvPr id="6" name="Inhaltsplatzhalter 1">
                <a:extLst>
                  <a:ext uri="{FF2B5EF4-FFF2-40B4-BE49-F238E27FC236}">
                    <a16:creationId xmlns:a16="http://schemas.microsoft.com/office/drawing/2014/main" id="{86F4ED4B-284C-99CE-9B88-2B3234401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42987" y="1004888"/>
                <a:ext cx="4042792" cy="184298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C18DC611-D4D2-B27C-17BD-7D16923F5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291830"/>
            <a:ext cx="2140159" cy="12402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538A99-AB59-FD5B-4DA0-86FB5716791D}"/>
              </a:ext>
            </a:extLst>
          </p:cNvPr>
          <p:cNvSpPr txBox="1"/>
          <p:nvPr/>
        </p:nvSpPr>
        <p:spPr>
          <a:xfrm>
            <a:off x="3856183" y="104980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Time domain Maxwell equations + hystersys model</a:t>
            </a:r>
            <a:endParaRPr lang="en-GB" sz="1400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5D912B-E275-38C9-CFCF-B322720C50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535" t="22996" r="5277" b="20574"/>
          <a:stretch>
            <a:fillRect/>
          </a:stretch>
        </p:blipFill>
        <p:spPr>
          <a:xfrm>
            <a:off x="6873754" y="308196"/>
            <a:ext cx="1224136" cy="503330"/>
          </a:xfrm>
          <a:prstGeom prst="rect">
            <a:avLst/>
          </a:prstGeom>
        </p:spPr>
      </p:pic>
      <p:pic>
        <p:nvPicPr>
          <p:cNvPr id="11" name="Inhaltsplatzhalter 6">
            <a:extLst>
              <a:ext uri="{FF2B5EF4-FFF2-40B4-BE49-F238E27FC236}">
                <a16:creationId xmlns:a16="http://schemas.microsoft.com/office/drawing/2014/main" id="{A55CFC01-B5E6-3266-7511-E13EE05EDA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3754" y="1428755"/>
            <a:ext cx="2071408" cy="1899633"/>
          </a:xfrm>
          <a:prstGeom prst="rect">
            <a:avLst/>
          </a:prstGeom>
        </p:spPr>
      </p:pic>
      <p:sp>
        <p:nvSpPr>
          <p:cNvPr id="12" name="Textfeld 9">
            <a:extLst>
              <a:ext uri="{FF2B5EF4-FFF2-40B4-BE49-F238E27FC236}">
                <a16:creationId xmlns:a16="http://schemas.microsoft.com/office/drawing/2014/main" id="{B814A8E9-E395-3E8A-8AA3-77A3DF1135C4}"/>
              </a:ext>
            </a:extLst>
          </p:cNvPr>
          <p:cNvSpPr txBox="1"/>
          <p:nvPr/>
        </p:nvSpPr>
        <p:spPr>
          <a:xfrm>
            <a:off x="7175742" y="1428755"/>
            <a:ext cx="1603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First </a:t>
            </a:r>
            <a:r>
              <a:rPr lang="de-DE" sz="1000" dirty="0" err="1"/>
              <a:t>cycle</a:t>
            </a:r>
            <a:r>
              <a:rPr lang="de-DE" sz="1000" dirty="0"/>
              <a:t> </a:t>
            </a:r>
            <a:r>
              <a:rPr lang="de-DE" sz="1000" dirty="0" err="1"/>
              <a:t>differs</a:t>
            </a:r>
            <a:r>
              <a:rPr lang="de-DE" sz="1000" dirty="0"/>
              <a:t> due </a:t>
            </a:r>
            <a:r>
              <a:rPr lang="de-DE" sz="1000" dirty="0" err="1"/>
              <a:t>to</a:t>
            </a:r>
            <a:endParaRPr lang="de-DE" sz="1000" dirty="0"/>
          </a:p>
          <a:p>
            <a:r>
              <a:rPr lang="de-DE" sz="1000" i="1" dirty="0" err="1"/>
              <a:t>wrong</a:t>
            </a:r>
            <a:r>
              <a:rPr lang="de-DE" sz="1000" i="1" dirty="0"/>
              <a:t> </a:t>
            </a:r>
            <a:r>
              <a:rPr lang="de-DE" sz="1000" dirty="0"/>
              <a:t>initial </a:t>
            </a:r>
            <a:r>
              <a:rPr lang="de-DE" sz="1000" dirty="0" err="1"/>
              <a:t>state</a:t>
            </a:r>
            <a:endParaRPr lang="de-DE" sz="1000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DCB78EA2-D623-D2AA-1CC6-25A75E88B928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7977316" y="1828865"/>
            <a:ext cx="1" cy="35903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0D2C171-ADF6-64EF-37D1-A7F9366E09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8481" y="1628810"/>
            <a:ext cx="3233302" cy="15306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92ACC5-D2D2-7B6C-D0AE-9314BA69BA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3020" y="3272272"/>
            <a:ext cx="3649086" cy="173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26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1AD5CE-FC54-F18A-DA8A-BC0C03EEE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FDBF37-B293-56AF-EA41-8D851BEEB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757" y="184939"/>
            <a:ext cx="4905966" cy="503330"/>
          </a:xfrm>
        </p:spPr>
        <p:txBody>
          <a:bodyPr/>
          <a:lstStyle/>
          <a:p>
            <a:r>
              <a:rPr lang="en-US" dirty="0"/>
              <a:t>Magnets’ losses computation</a:t>
            </a:r>
            <a:endParaRPr lang="en-GB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09E763F-B6B7-A8A3-7942-988A39887D6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4839" y="809043"/>
            <a:ext cx="4185735" cy="1074172"/>
          </a:xfrm>
        </p:spPr>
        <p:txBody>
          <a:bodyPr/>
          <a:lstStyle/>
          <a:p>
            <a:r>
              <a:rPr lang="en-GB" sz="1200" dirty="0"/>
              <a:t>Pulsed operation of Normal Conducting magnets leads to additional losses such as :</a:t>
            </a:r>
          </a:p>
          <a:p>
            <a:pPr lvl="1"/>
            <a:r>
              <a:rPr lang="en-GB" sz="1050" dirty="0"/>
              <a:t>Magnetic losses in the ferromagnetic yokes</a:t>
            </a:r>
          </a:p>
          <a:p>
            <a:pPr lvl="1"/>
            <a:r>
              <a:rPr lang="en-GB" sz="1050" dirty="0"/>
              <a:t>Joule losses in windings (skin &amp; proximity effects)</a:t>
            </a:r>
            <a:br>
              <a:rPr lang="en-GB" sz="1050" dirty="0"/>
            </a:br>
            <a:br>
              <a:rPr lang="en-GB" sz="1050" dirty="0"/>
            </a:br>
            <a:endParaRPr lang="en-GB" sz="1050" dirty="0"/>
          </a:p>
        </p:txBody>
      </p:sp>
      <p:grpSp>
        <p:nvGrpSpPr>
          <p:cNvPr id="7" name="Groupe 69">
            <a:extLst>
              <a:ext uri="{FF2B5EF4-FFF2-40B4-BE49-F238E27FC236}">
                <a16:creationId xmlns:a16="http://schemas.microsoft.com/office/drawing/2014/main" id="{F52166A0-43FF-A0E8-F2DA-6D9E91EA8D0A}"/>
              </a:ext>
            </a:extLst>
          </p:cNvPr>
          <p:cNvGrpSpPr/>
          <p:nvPr/>
        </p:nvGrpSpPr>
        <p:grpSpPr>
          <a:xfrm>
            <a:off x="7291614" y="719780"/>
            <a:ext cx="1862472" cy="818829"/>
            <a:chOff x="7022460" y="1877236"/>
            <a:chExt cx="5033951" cy="2424945"/>
          </a:xfrm>
        </p:grpSpPr>
        <p:pic>
          <p:nvPicPr>
            <p:cNvPr id="8" name="Image 62">
              <a:extLst>
                <a:ext uri="{FF2B5EF4-FFF2-40B4-BE49-F238E27FC236}">
                  <a16:creationId xmlns:a16="http://schemas.microsoft.com/office/drawing/2014/main" id="{9C17A630-2BBE-B3EA-4603-B597736CF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8993" y="1877236"/>
              <a:ext cx="3667418" cy="2424945"/>
            </a:xfrm>
            <a:prstGeom prst="rect">
              <a:avLst/>
            </a:prstGeom>
          </p:spPr>
        </p:pic>
        <p:grpSp>
          <p:nvGrpSpPr>
            <p:cNvPr id="9" name="Groupe 68">
              <a:extLst>
                <a:ext uri="{FF2B5EF4-FFF2-40B4-BE49-F238E27FC236}">
                  <a16:creationId xmlns:a16="http://schemas.microsoft.com/office/drawing/2014/main" id="{61BEBE3A-F018-9156-4976-FC9FF585EE2B}"/>
                </a:ext>
              </a:extLst>
            </p:cNvPr>
            <p:cNvGrpSpPr/>
            <p:nvPr/>
          </p:nvGrpSpPr>
          <p:grpSpPr>
            <a:xfrm>
              <a:off x="7022460" y="3041205"/>
              <a:ext cx="2544237" cy="1209551"/>
              <a:chOff x="7022460" y="3041205"/>
              <a:chExt cx="2544237" cy="1209551"/>
            </a:xfrm>
          </p:grpSpPr>
          <p:pic>
            <p:nvPicPr>
              <p:cNvPr id="10" name="Image 29">
                <a:extLst>
                  <a:ext uri="{FF2B5EF4-FFF2-40B4-BE49-F238E27FC236}">
                    <a16:creationId xmlns:a16="http://schemas.microsoft.com/office/drawing/2014/main" id="{4823E231-4D0A-CFA5-7334-0AB27EB7D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31593" t="55863" r="36347"/>
              <a:stretch/>
            </p:blipFill>
            <p:spPr>
              <a:xfrm flipH="1">
                <a:off x="7022460" y="3107756"/>
                <a:ext cx="1259087" cy="1143000"/>
              </a:xfrm>
              <a:prstGeom prst="rect">
                <a:avLst/>
              </a:prstGeom>
            </p:spPr>
          </p:pic>
          <p:cxnSp>
            <p:nvCxnSpPr>
              <p:cNvPr id="11" name="Connecteur droit avec flèche 64">
                <a:extLst>
                  <a:ext uri="{FF2B5EF4-FFF2-40B4-BE49-F238E27FC236}">
                    <a16:creationId xmlns:a16="http://schemas.microsoft.com/office/drawing/2014/main" id="{B58002F2-19CD-2776-C701-2720FF6523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84311" y="3429000"/>
                <a:ext cx="1029904" cy="500513"/>
              </a:xfrm>
              <a:prstGeom prst="straightConnector1">
                <a:avLst/>
              </a:prstGeom>
              <a:ln w="57150"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Ellipse 67">
                <a:extLst>
                  <a:ext uri="{FF2B5EF4-FFF2-40B4-BE49-F238E27FC236}">
                    <a16:creationId xmlns:a16="http://schemas.microsoft.com/office/drawing/2014/main" id="{33550507-03B1-5A0B-6546-F67D6110E6EC}"/>
                  </a:ext>
                </a:extLst>
              </p:cNvPr>
              <p:cNvSpPr/>
              <p:nvPr/>
            </p:nvSpPr>
            <p:spPr>
              <a:xfrm>
                <a:off x="8975714" y="3041205"/>
                <a:ext cx="590983" cy="590983"/>
              </a:xfrm>
              <a:prstGeom prst="ellipse">
                <a:avLst/>
              </a:prstGeom>
              <a:noFill/>
              <a:ln w="381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271C9D9-AD61-72D7-D125-DE8CBDEA4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82" y="2482920"/>
            <a:ext cx="1258933" cy="13290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43D8D3-6D69-C97A-09A0-D40BDDEDF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8241" y="2486317"/>
            <a:ext cx="1258933" cy="1322947"/>
          </a:xfrm>
          <a:prstGeom prst="rect">
            <a:avLst/>
          </a:prstGeom>
        </p:spPr>
      </p:pic>
      <p:sp>
        <p:nvSpPr>
          <p:cNvPr id="26" name="Textfeld 8">
            <a:extLst>
              <a:ext uri="{FF2B5EF4-FFF2-40B4-BE49-F238E27FC236}">
                <a16:creationId xmlns:a16="http://schemas.microsoft.com/office/drawing/2014/main" id="{87C91262-B6A2-3C59-E45A-9B5F0C38DDA5}"/>
              </a:ext>
            </a:extLst>
          </p:cNvPr>
          <p:cNvSpPr txBox="1"/>
          <p:nvPr/>
        </p:nvSpPr>
        <p:spPr>
          <a:xfrm>
            <a:off x="-9423" y="3809264"/>
            <a:ext cx="149143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5563" indent="-55563">
              <a:buFont typeface="Wingdings" panose="05000000000000000000" pitchFamily="2" charset="2"/>
              <a:buChar char="§"/>
            </a:pPr>
            <a:r>
              <a:rPr lang="de-DE" sz="900" dirty="0"/>
              <a:t>Copper </a:t>
            </a:r>
            <a:r>
              <a:rPr lang="de-DE" sz="900" dirty="0" err="1"/>
              <a:t>loss</a:t>
            </a:r>
            <a:r>
              <a:rPr lang="de-DE" sz="900" dirty="0"/>
              <a:t>: 75.93 J/m</a:t>
            </a:r>
          </a:p>
          <a:p>
            <a:pPr marL="55563" indent="-55563">
              <a:buFont typeface="Wingdings" panose="05000000000000000000" pitchFamily="2" charset="2"/>
              <a:buChar char="§"/>
            </a:pPr>
            <a:r>
              <a:rPr lang="de-DE" sz="900" dirty="0"/>
              <a:t>Titanium </a:t>
            </a:r>
            <a:r>
              <a:rPr lang="de-DE" sz="900" dirty="0" err="1"/>
              <a:t>loss</a:t>
            </a:r>
            <a:r>
              <a:rPr lang="de-DE" sz="900" dirty="0"/>
              <a:t>: 16.46 J/m</a:t>
            </a:r>
          </a:p>
          <a:p>
            <a:pPr marL="55563" indent="-55563">
              <a:buFont typeface="Wingdings" panose="05000000000000000000" pitchFamily="2" charset="2"/>
              <a:buChar char="§"/>
            </a:pPr>
            <a:r>
              <a:rPr lang="de-DE" sz="900" dirty="0"/>
              <a:t>Iron </a:t>
            </a:r>
            <a:r>
              <a:rPr lang="de-DE" sz="900" dirty="0" err="1"/>
              <a:t>loss</a:t>
            </a:r>
            <a:r>
              <a:rPr lang="de-DE" sz="900" dirty="0"/>
              <a:t>: 25.11 J/m</a:t>
            </a:r>
          </a:p>
        </p:txBody>
      </p:sp>
      <p:sp>
        <p:nvSpPr>
          <p:cNvPr id="27" name="Textfeld 8">
            <a:extLst>
              <a:ext uri="{FF2B5EF4-FFF2-40B4-BE49-F238E27FC236}">
                <a16:creationId xmlns:a16="http://schemas.microsoft.com/office/drawing/2014/main" id="{A60A9079-030C-61C6-9081-66C566AA2ACE}"/>
              </a:ext>
            </a:extLst>
          </p:cNvPr>
          <p:cNvSpPr txBox="1"/>
          <p:nvPr/>
        </p:nvSpPr>
        <p:spPr>
          <a:xfrm>
            <a:off x="1464520" y="3811963"/>
            <a:ext cx="149143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5563" indent="-55563">
              <a:buFont typeface="Wingdings" panose="05000000000000000000" pitchFamily="2" charset="2"/>
              <a:buChar char="§"/>
            </a:pPr>
            <a:r>
              <a:rPr lang="de-DE" sz="900" dirty="0"/>
              <a:t>Copper </a:t>
            </a:r>
            <a:r>
              <a:rPr lang="de-DE" sz="900" dirty="0" err="1"/>
              <a:t>loss</a:t>
            </a:r>
            <a:r>
              <a:rPr lang="de-DE" sz="900" dirty="0"/>
              <a:t>: 69.21 J/m</a:t>
            </a:r>
          </a:p>
          <a:p>
            <a:pPr marL="55563" indent="-55563">
              <a:buFont typeface="Wingdings" panose="05000000000000000000" pitchFamily="2" charset="2"/>
              <a:buChar char="§"/>
            </a:pPr>
            <a:r>
              <a:rPr lang="de-DE" sz="900" dirty="0"/>
              <a:t>Titanium </a:t>
            </a:r>
            <a:r>
              <a:rPr lang="de-DE" sz="900" dirty="0" err="1"/>
              <a:t>loss</a:t>
            </a:r>
            <a:r>
              <a:rPr lang="de-DE" sz="900" dirty="0"/>
              <a:t>: 16.43 J/m</a:t>
            </a:r>
          </a:p>
          <a:p>
            <a:pPr marL="55563" indent="-55563">
              <a:buFont typeface="Wingdings" panose="05000000000000000000" pitchFamily="2" charset="2"/>
              <a:buChar char="§"/>
            </a:pPr>
            <a:r>
              <a:rPr lang="de-DE" sz="900" dirty="0"/>
              <a:t>Iron </a:t>
            </a:r>
            <a:r>
              <a:rPr lang="de-DE" sz="900" dirty="0" err="1"/>
              <a:t>loss</a:t>
            </a:r>
            <a:r>
              <a:rPr lang="de-DE" sz="900" dirty="0"/>
              <a:t>: 22.89 J/m</a:t>
            </a:r>
          </a:p>
        </p:txBody>
      </p:sp>
      <p:sp>
        <p:nvSpPr>
          <p:cNvPr id="28" name="Espace réservé du contenu 5">
            <a:extLst>
              <a:ext uri="{FF2B5EF4-FFF2-40B4-BE49-F238E27FC236}">
                <a16:creationId xmlns:a16="http://schemas.microsoft.com/office/drawing/2014/main" id="{8C3548CA-E59B-1AE1-7574-6FDFAFEB4893}"/>
              </a:ext>
            </a:extLst>
          </p:cNvPr>
          <p:cNvSpPr txBox="1">
            <a:spLocks/>
          </p:cNvSpPr>
          <p:nvPr/>
        </p:nvSpPr>
        <p:spPr>
          <a:xfrm>
            <a:off x="778744" y="2067694"/>
            <a:ext cx="1954347" cy="40770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2400" b="0">
                <a:latin typeface="Calibri"/>
              </a:defRPr>
            </a:pPr>
            <a:r>
              <a:rPr lang="en-GB" sz="1400" dirty="0">
                <a:latin typeface="Arial Narrow" panose="020B0606020202030204" pitchFamily="34" charset="0"/>
              </a:rPr>
              <a:t>Similar computed values</a:t>
            </a:r>
            <a:endParaRPr lang="en-GB" sz="1800" dirty="0">
              <a:latin typeface="Arial Narrow" panose="020B060602020203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0A42BAF-5272-07A2-37C8-82B87865181B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727549" y="2324153"/>
            <a:ext cx="548156" cy="158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F94DCAD-DD27-2EC2-A62E-A6763E63A862}"/>
              </a:ext>
            </a:extLst>
          </p:cNvPr>
          <p:cNvCxnSpPr>
            <a:cxnSpLocks/>
          </p:cNvCxnSpPr>
          <p:nvPr/>
        </p:nvCxnSpPr>
        <p:spPr>
          <a:xfrm>
            <a:off x="1948684" y="2324153"/>
            <a:ext cx="310531" cy="1621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Espace réservé du contenu 5">
            <a:extLst>
              <a:ext uri="{FF2B5EF4-FFF2-40B4-BE49-F238E27FC236}">
                <a16:creationId xmlns:a16="http://schemas.microsoft.com/office/drawing/2014/main" id="{F3E06511-E605-6BF4-EA03-15A71A10EBAB}"/>
              </a:ext>
            </a:extLst>
          </p:cNvPr>
          <p:cNvSpPr txBox="1">
            <a:spLocks/>
          </p:cNvSpPr>
          <p:nvPr/>
        </p:nvSpPr>
        <p:spPr>
          <a:xfrm>
            <a:off x="402008" y="2486942"/>
            <a:ext cx="550867" cy="3261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2400" b="0">
                <a:latin typeface="Calibri"/>
              </a:defRPr>
            </a:pPr>
            <a:r>
              <a:rPr lang="en-GB" sz="900" dirty="0">
                <a:latin typeface="Arial Narrow" panose="020B0606020202030204" pitchFamily="34" charset="0"/>
              </a:rPr>
              <a:t>Real</a:t>
            </a:r>
            <a:br>
              <a:rPr lang="en-GB" sz="1050" dirty="0">
                <a:latin typeface="Arial Narrow" panose="020B0606020202030204" pitchFamily="34" charset="0"/>
              </a:rPr>
            </a:br>
            <a:endParaRPr lang="en-GB" sz="1050" dirty="0">
              <a:latin typeface="Arial Narrow" panose="020B0606020202030204" pitchFamily="34" charset="0"/>
            </a:endParaRPr>
          </a:p>
        </p:txBody>
      </p:sp>
      <p:sp>
        <p:nvSpPr>
          <p:cNvPr id="35" name="Espace réservé du contenu 5">
            <a:extLst>
              <a:ext uri="{FF2B5EF4-FFF2-40B4-BE49-F238E27FC236}">
                <a16:creationId xmlns:a16="http://schemas.microsoft.com/office/drawing/2014/main" id="{7D6500C6-FD57-20D8-8F52-4B5272B8EE75}"/>
              </a:ext>
            </a:extLst>
          </p:cNvPr>
          <p:cNvSpPr txBox="1">
            <a:spLocks/>
          </p:cNvSpPr>
          <p:nvPr/>
        </p:nvSpPr>
        <p:spPr>
          <a:xfrm>
            <a:off x="1826273" y="2496897"/>
            <a:ext cx="1258933" cy="3261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2400" b="0">
                <a:latin typeface="Calibri"/>
              </a:defRPr>
            </a:pPr>
            <a:r>
              <a:rPr lang="en-GB" sz="900" dirty="0">
                <a:latin typeface="Arial Narrow" panose="020B0606020202030204" pitchFamily="34" charset="0"/>
              </a:rPr>
              <a:t>Good for time harmonics approximation</a:t>
            </a:r>
            <a:endParaRPr lang="en-GB" sz="1050" dirty="0">
              <a:latin typeface="Arial Narrow" panose="020B0606020202030204" pitchFamily="34" charset="0"/>
            </a:endParaRPr>
          </a:p>
        </p:txBody>
      </p:sp>
      <p:sp>
        <p:nvSpPr>
          <p:cNvPr id="36" name="Espace réservé du contenu 5">
            <a:extLst>
              <a:ext uri="{FF2B5EF4-FFF2-40B4-BE49-F238E27FC236}">
                <a16:creationId xmlns:a16="http://schemas.microsoft.com/office/drawing/2014/main" id="{643A064E-3C53-2DB5-7AAC-5C2282F52F40}"/>
              </a:ext>
            </a:extLst>
          </p:cNvPr>
          <p:cNvSpPr txBox="1">
            <a:spLocks/>
          </p:cNvSpPr>
          <p:nvPr/>
        </p:nvSpPr>
        <p:spPr>
          <a:xfrm>
            <a:off x="2955954" y="3263394"/>
            <a:ext cx="1008112" cy="3261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2400" b="0">
                <a:latin typeface="Calibri"/>
              </a:defRPr>
            </a:pPr>
            <a:r>
              <a:rPr lang="en-GB" sz="900" dirty="0">
                <a:latin typeface="Arial Narrow" panose="020B0606020202030204" pitchFamily="34" charset="0"/>
              </a:rPr>
              <a:t>Time step FEM computation</a:t>
            </a:r>
            <a:endParaRPr lang="en-GB" sz="1050" dirty="0">
              <a:latin typeface="Arial Narrow" panose="020B060602020203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859C749-F3F4-70D7-774A-F0737A327C1B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2650390" y="3425772"/>
            <a:ext cx="305564" cy="7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91D718B-F7DA-B207-87EB-F8AC0AA0FD7F}"/>
              </a:ext>
            </a:extLst>
          </p:cNvPr>
          <p:cNvCxnSpPr>
            <a:cxnSpLocks/>
          </p:cNvCxnSpPr>
          <p:nvPr/>
        </p:nvCxnSpPr>
        <p:spPr>
          <a:xfrm flipH="1" flipV="1">
            <a:off x="1178201" y="3425055"/>
            <a:ext cx="305564" cy="7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396F191D-D7B6-8B9F-C4A6-653F8E371F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1711208"/>
            <a:ext cx="4191346" cy="1738685"/>
          </a:xfrm>
          <a:prstGeom prst="rect">
            <a:avLst/>
          </a:prstGeom>
        </p:spPr>
      </p:pic>
      <p:pic>
        <p:nvPicPr>
          <p:cNvPr id="46" name="Image 1">
            <a:extLst>
              <a:ext uri="{FF2B5EF4-FFF2-40B4-BE49-F238E27FC236}">
                <a16:creationId xmlns:a16="http://schemas.microsoft.com/office/drawing/2014/main" id="{12E25FD7-70F0-10EE-8EF5-7C68E3C286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621383"/>
            <a:ext cx="2688461" cy="111349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927D056-302B-B901-A1F3-37C63AC176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9407" y="3638677"/>
            <a:ext cx="4256532" cy="129844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31077A0A-E15C-9026-4EC9-49568621E7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5414" y="212445"/>
            <a:ext cx="1224136" cy="508983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17322F0E-75B5-5278-3292-DBC118F17F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8535" t="22996" r="5277" b="20574"/>
          <a:stretch>
            <a:fillRect/>
          </a:stretch>
        </p:blipFill>
        <p:spPr>
          <a:xfrm>
            <a:off x="5733512" y="216450"/>
            <a:ext cx="1224136" cy="503330"/>
          </a:xfrm>
          <a:prstGeom prst="rect">
            <a:avLst/>
          </a:prstGeom>
        </p:spPr>
      </p:pic>
      <p:sp>
        <p:nvSpPr>
          <p:cNvPr id="51" name="Espace réservé du contenu 5">
            <a:extLst>
              <a:ext uri="{FF2B5EF4-FFF2-40B4-BE49-F238E27FC236}">
                <a16:creationId xmlns:a16="http://schemas.microsoft.com/office/drawing/2014/main" id="{970B66F1-4E8B-7522-E626-889D9451677F}"/>
              </a:ext>
            </a:extLst>
          </p:cNvPr>
          <p:cNvSpPr txBox="1">
            <a:spLocks/>
          </p:cNvSpPr>
          <p:nvPr/>
        </p:nvSpPr>
        <p:spPr>
          <a:xfrm>
            <a:off x="52985" y="4524166"/>
            <a:ext cx="4014959" cy="40770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2400" b="0">
                <a:latin typeface="Calibri"/>
              </a:defRPr>
            </a:pPr>
            <a:r>
              <a:rPr lang="en-GB" sz="1400" dirty="0">
                <a:latin typeface="Arial Narrow" panose="020B0606020202030204" pitchFamily="34" charset="0"/>
              </a:rPr>
              <a:t>Quicker time harmonics good for rapid losses evaluation</a:t>
            </a:r>
            <a:endParaRPr lang="en-GB" sz="1800" dirty="0">
              <a:latin typeface="Arial Narrow" panose="020B0606020202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8D2AFA3-A1DF-9ECD-D667-1A512C8BBF26}"/>
              </a:ext>
            </a:extLst>
          </p:cNvPr>
          <p:cNvSpPr/>
          <p:nvPr/>
        </p:nvSpPr>
        <p:spPr>
          <a:xfrm>
            <a:off x="52985" y="4557546"/>
            <a:ext cx="3798935" cy="273844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08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6E6544-14CB-F3D8-F035-15D0609EC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D224D99D-04B2-2846-3F13-F91D4C510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959" y="203074"/>
            <a:ext cx="4905966" cy="503330"/>
          </a:xfrm>
        </p:spPr>
        <p:txBody>
          <a:bodyPr/>
          <a:lstStyle/>
          <a:p>
            <a:r>
              <a:rPr lang="en-US" dirty="0"/>
              <a:t>Magnets’ losses computation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2E3CE2-E052-87BB-9923-A746F5F26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414" y="212445"/>
            <a:ext cx="1224136" cy="5089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7C20D3-EF80-041D-0438-DCFAA1262EB2}"/>
              </a:ext>
            </a:extLst>
          </p:cNvPr>
          <p:cNvSpPr txBox="1"/>
          <p:nvPr/>
        </p:nvSpPr>
        <p:spPr>
          <a:xfrm>
            <a:off x="3345983" y="647725"/>
            <a:ext cx="28620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46D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Report Measurements: https://edms.cern.ch/document/3377053</a:t>
            </a:r>
            <a:r>
              <a:rPr lang="en-GB" sz="1100" dirty="0">
                <a:solidFill>
                  <a:srgbClr val="0046D0"/>
                </a:solidFill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5E767F-9A22-DB20-21D5-C6A96E9EF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0103" y="1043068"/>
            <a:ext cx="2868671" cy="1151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DF138E-3F30-B433-AB64-D45B9C8B43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76" y="1104528"/>
            <a:ext cx="2952327" cy="1072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CBC222-DCD7-379C-3A47-6ACC0EB6A6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0520" y="1066357"/>
            <a:ext cx="1014255" cy="7401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C8CA4A0-1E48-032A-4F91-58C0E27F41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8" y="3917347"/>
            <a:ext cx="3384376" cy="100231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B9CEC1-314F-14DF-1CD9-AFC6D1F6F7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205" y="2601446"/>
            <a:ext cx="3240359" cy="10676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2CFD653-8FAA-A42D-60DF-8C9F7A96F0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6877" y="3167402"/>
            <a:ext cx="1237635" cy="11315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2F13FE5-226A-C12A-FEC8-C37B68C66A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2251" y="3198494"/>
            <a:ext cx="1133137" cy="10694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5E4D868-AAA3-4098-C599-9410E835B7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77424" y="3198494"/>
            <a:ext cx="1968156" cy="12755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BB3E7BA-5197-D283-7860-C2640F4A64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25488" y="2408578"/>
            <a:ext cx="3286571" cy="72669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600CA3C-32E5-B467-AF3A-53BAC009BFFF}"/>
              </a:ext>
            </a:extLst>
          </p:cNvPr>
          <p:cNvSpPr txBox="1"/>
          <p:nvPr/>
        </p:nvSpPr>
        <p:spPr>
          <a:xfrm>
            <a:off x="4415526" y="2172779"/>
            <a:ext cx="47916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 sz="2400" b="0">
                <a:latin typeface="Calibri"/>
              </a:defRPr>
            </a:pPr>
            <a:r>
              <a:rPr lang="en-GB" sz="1200" dirty="0">
                <a:latin typeface="Arial Narrow" panose="020B0606020202030204" pitchFamily="34" charset="0"/>
              </a:rPr>
              <a:t>Tuning of Bertotti parameters in the range of frequencies 200Hz to 1400Hz (sinus)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67484A-7E33-A52E-2595-E71606342FAE}"/>
              </a:ext>
            </a:extLst>
          </p:cNvPr>
          <p:cNvSpPr txBox="1"/>
          <p:nvPr/>
        </p:nvSpPr>
        <p:spPr>
          <a:xfrm>
            <a:off x="41950" y="2240965"/>
            <a:ext cx="36931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 sz="2400" b="0">
                <a:latin typeface="Calibri"/>
              </a:defRPr>
            </a:pPr>
            <a:r>
              <a:rPr lang="en-US" sz="1200" dirty="0">
                <a:latin typeface="Arial Narrow" panose="020B0606020202030204" pitchFamily="34" charset="0"/>
              </a:rPr>
              <a:t>Iron losses evaluation with applied time-harmonics evaluation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5EB6797-21F0-00F2-6764-A93B9C7F4547}"/>
              </a:ext>
            </a:extLst>
          </p:cNvPr>
          <p:cNvSpPr txBox="1"/>
          <p:nvPr/>
        </p:nvSpPr>
        <p:spPr>
          <a:xfrm>
            <a:off x="2192296" y="3819199"/>
            <a:ext cx="1621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 sz="2400" b="0">
                <a:latin typeface="Calibri"/>
              </a:defRPr>
            </a:pPr>
            <a:r>
              <a:rPr lang="en-US" sz="1200" dirty="0">
                <a:latin typeface="Arial Narrow" panose="020B0606020202030204" pitchFamily="34" charset="0"/>
              </a:rPr>
              <a:t>The model applied to unipolar gives very poor results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5DA4A62-DDE2-C917-3270-94836B0CA037}"/>
              </a:ext>
            </a:extLst>
          </p:cNvPr>
          <p:cNvSpPr/>
          <p:nvPr/>
        </p:nvSpPr>
        <p:spPr>
          <a:xfrm>
            <a:off x="2216698" y="3836245"/>
            <a:ext cx="1440160" cy="582258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63EB19A-B1CE-8885-0AAD-DD60B41668C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r="82653" b="3262"/>
          <a:stretch>
            <a:fillRect/>
          </a:stretch>
        </p:blipFill>
        <p:spPr>
          <a:xfrm>
            <a:off x="6095054" y="156920"/>
            <a:ext cx="637186" cy="58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13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47C370-9E8D-B0B7-7F30-81573E68D7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12991E-591E-E914-3D9D-A45DF5E4A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06375"/>
            <a:ext cx="5688632" cy="857250"/>
          </a:xfrm>
          <a:solidFill>
            <a:schemeClr val="bg1">
              <a:alpha val="46000"/>
            </a:schemeClr>
          </a:solidFill>
        </p:spPr>
        <p:txBody>
          <a:bodyPr/>
          <a:lstStyle/>
          <a:p>
            <a:pPr algn="l"/>
            <a:r>
              <a:rPr lang="en-US" sz="2400" dirty="0"/>
              <a:t>Excel Python design suite for RCS powering and magnets (POMARCS)</a:t>
            </a:r>
            <a:endParaRPr lang="en-GB" sz="2400" dirty="0"/>
          </a:p>
        </p:txBody>
      </p:sp>
      <p:grpSp>
        <p:nvGrpSpPr>
          <p:cNvPr id="12" name="Groupe 21">
            <a:extLst>
              <a:ext uri="{FF2B5EF4-FFF2-40B4-BE49-F238E27FC236}">
                <a16:creationId xmlns:a16="http://schemas.microsoft.com/office/drawing/2014/main" id="{3BA850F0-314B-476D-0E9B-BA7A5F983AEA}"/>
              </a:ext>
            </a:extLst>
          </p:cNvPr>
          <p:cNvGrpSpPr/>
          <p:nvPr/>
        </p:nvGrpSpPr>
        <p:grpSpPr>
          <a:xfrm>
            <a:off x="143934" y="1400188"/>
            <a:ext cx="2416662" cy="1531602"/>
            <a:chOff x="143933" y="1167290"/>
            <a:chExt cx="2677233" cy="1755962"/>
          </a:xfrm>
        </p:grpSpPr>
        <p:grpSp>
          <p:nvGrpSpPr>
            <p:cNvPr id="13" name="Groupe 19">
              <a:extLst>
                <a:ext uri="{FF2B5EF4-FFF2-40B4-BE49-F238E27FC236}">
                  <a16:creationId xmlns:a16="http://schemas.microsoft.com/office/drawing/2014/main" id="{5352F647-B638-0A56-5DDF-2614EE88960E}"/>
                </a:ext>
              </a:extLst>
            </p:cNvPr>
            <p:cNvGrpSpPr/>
            <p:nvPr/>
          </p:nvGrpSpPr>
          <p:grpSpPr>
            <a:xfrm>
              <a:off x="143933" y="1167290"/>
              <a:ext cx="2677233" cy="1755962"/>
              <a:chOff x="143933" y="1167290"/>
              <a:chExt cx="2677233" cy="1755962"/>
            </a:xfrm>
          </p:grpSpPr>
          <p:grpSp>
            <p:nvGrpSpPr>
              <p:cNvPr id="15" name="Groupe 17">
                <a:extLst>
                  <a:ext uri="{FF2B5EF4-FFF2-40B4-BE49-F238E27FC236}">
                    <a16:creationId xmlns:a16="http://schemas.microsoft.com/office/drawing/2014/main" id="{277579BB-B61D-3E2E-41DB-E7977ADA7D91}"/>
                  </a:ext>
                </a:extLst>
              </p:cNvPr>
              <p:cNvGrpSpPr/>
              <p:nvPr/>
            </p:nvGrpSpPr>
            <p:grpSpPr>
              <a:xfrm>
                <a:off x="143933" y="1167290"/>
                <a:ext cx="2548819" cy="1755962"/>
                <a:chOff x="143933" y="1167290"/>
                <a:chExt cx="2548819" cy="1755962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E3B68CAB-E21D-BF3B-2E28-787745398D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3933" y="1236344"/>
                  <a:ext cx="2548819" cy="1686908"/>
                </a:xfrm>
                <a:prstGeom prst="rect">
                  <a:avLst/>
                </a:prstGeom>
              </p:spPr>
            </p:pic>
            <p:cxnSp>
              <p:nvCxnSpPr>
                <p:cNvPr id="18" name="Connecteur droit 7">
                  <a:extLst>
                    <a:ext uri="{FF2B5EF4-FFF2-40B4-BE49-F238E27FC236}">
                      <a16:creationId xmlns:a16="http://schemas.microsoft.com/office/drawing/2014/main" id="{1A46BA63-0181-3B24-6E89-8C2F2FB4C3DB}"/>
                    </a:ext>
                  </a:extLst>
                </p:cNvPr>
                <p:cNvCxnSpPr>
                  <a:cxnSpLocks/>
                  <a:stCxn id="17" idx="3"/>
                </p:cNvCxnSpPr>
                <p:nvPr/>
              </p:nvCxnSpPr>
              <p:spPr>
                <a:xfrm flipH="1" flipV="1">
                  <a:off x="2434767" y="1167290"/>
                  <a:ext cx="257985" cy="912508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1">
                  <a:extLst>
                    <a:ext uri="{FF2B5EF4-FFF2-40B4-BE49-F238E27FC236}">
                      <a16:creationId xmlns:a16="http://schemas.microsoft.com/office/drawing/2014/main" id="{5E53251F-2A52-EF21-DE2F-8462DA9BEA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66809" y="2079798"/>
                  <a:ext cx="52594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0BB89E0C-3445-0890-43D1-273221415F3D}"/>
                  </a:ext>
                </a:extLst>
              </p:cNvPr>
              <p:cNvSpPr/>
              <p:nvPr/>
            </p:nvSpPr>
            <p:spPr>
              <a:xfrm rot="16200000">
                <a:off x="2394073" y="1872187"/>
                <a:ext cx="459956" cy="394230"/>
              </a:xfrm>
              <a:prstGeom prst="arc">
                <a:avLst/>
              </a:prstGeom>
              <a:ln w="9525">
                <a:solidFill>
                  <a:schemeClr val="tx1"/>
                </a:solidFill>
                <a:headEnd type="none" w="med" len="med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" name="ZoneTexte 20">
              <a:extLst>
                <a:ext uri="{FF2B5EF4-FFF2-40B4-BE49-F238E27FC236}">
                  <a16:creationId xmlns:a16="http://schemas.microsoft.com/office/drawing/2014/main" id="{C5C93CF3-1E45-FF2D-44FA-C7A54129D0D7}"/>
                </a:ext>
              </a:extLst>
            </p:cNvPr>
            <p:cNvSpPr txBox="1"/>
            <p:nvPr/>
          </p:nvSpPr>
          <p:spPr>
            <a:xfrm>
              <a:off x="2255703" y="1612089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rgbClr val="FF0000"/>
                  </a:solidFill>
                  <a:latin typeface="Symbol" panose="05050102010706020507" pitchFamily="18" charset="2"/>
                </a:rPr>
                <a:t>q</a:t>
              </a:r>
              <a:endParaRPr lang="en-GB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20" name="Groupe 2">
            <a:extLst>
              <a:ext uri="{FF2B5EF4-FFF2-40B4-BE49-F238E27FC236}">
                <a16:creationId xmlns:a16="http://schemas.microsoft.com/office/drawing/2014/main" id="{7335FA2F-B529-0895-1456-0223515E9E3D}"/>
              </a:ext>
            </a:extLst>
          </p:cNvPr>
          <p:cNvGrpSpPr/>
          <p:nvPr/>
        </p:nvGrpSpPr>
        <p:grpSpPr>
          <a:xfrm>
            <a:off x="3002" y="1014588"/>
            <a:ext cx="3040054" cy="338554"/>
            <a:chOff x="1191" y="868961"/>
            <a:chExt cx="3040054" cy="338554"/>
          </a:xfrm>
        </p:grpSpPr>
        <p:sp>
          <p:nvSpPr>
            <p:cNvPr id="21" name="ZoneTexte 10">
              <a:extLst>
                <a:ext uri="{FF2B5EF4-FFF2-40B4-BE49-F238E27FC236}">
                  <a16:creationId xmlns:a16="http://schemas.microsoft.com/office/drawing/2014/main" id="{E756D553-E7A8-3E1B-8C72-7D9C27AAE8CF}"/>
                </a:ext>
              </a:extLst>
            </p:cNvPr>
            <p:cNvSpPr txBox="1"/>
            <p:nvPr/>
          </p:nvSpPr>
          <p:spPr>
            <a:xfrm>
              <a:off x="1191" y="868961"/>
              <a:ext cx="30400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H-Dipole to Hourglass &amp; Topology </a:t>
              </a:r>
              <a:r>
                <a:rPr lang="en-GB" sz="1600" dirty="0">
                  <a:latin typeface="Arial Narrow" panose="020B0606020202030204" pitchFamily="34" charset="0"/>
                </a:rPr>
                <a:t>( </a:t>
              </a:r>
              <a:r>
                <a:rPr lang="fr-CH" sz="1600" dirty="0">
                  <a:solidFill>
                    <a:srgbClr val="FF0000"/>
                  </a:solidFill>
                  <a:latin typeface="Symbol" panose="05050102010706020507" pitchFamily="18" charset="2"/>
                </a:rPr>
                <a:t>q </a:t>
              </a:r>
              <a:r>
                <a:rPr lang="en-GB" sz="1600" dirty="0">
                  <a:latin typeface="Arial Narrow" panose="020B0606020202030204" pitchFamily="34" charset="0"/>
                </a:rPr>
                <a:t>)</a:t>
              </a:r>
            </a:p>
          </p:txBody>
        </p:sp>
        <p:cxnSp>
          <p:nvCxnSpPr>
            <p:cNvPr id="22" name="Connecteur droit avec flèche 23">
              <a:extLst>
                <a:ext uri="{FF2B5EF4-FFF2-40B4-BE49-F238E27FC236}">
                  <a16:creationId xmlns:a16="http://schemas.microsoft.com/office/drawing/2014/main" id="{FF7FC7FE-0F7C-2CAF-F711-6E34BF7C7E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65418" y="921523"/>
              <a:ext cx="193914" cy="208701"/>
            </a:xfrm>
            <a:prstGeom prst="straightConnector1">
              <a:avLst/>
            </a:prstGeom>
            <a:ln w="9525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ZoneTexte 10">
            <a:extLst>
              <a:ext uri="{FF2B5EF4-FFF2-40B4-BE49-F238E27FC236}">
                <a16:creationId xmlns:a16="http://schemas.microsoft.com/office/drawing/2014/main" id="{BF6CBB64-182A-5F37-39DE-1288380586D7}"/>
              </a:ext>
            </a:extLst>
          </p:cNvPr>
          <p:cNvSpPr txBox="1"/>
          <p:nvPr/>
        </p:nvSpPr>
        <p:spPr>
          <a:xfrm>
            <a:off x="3131840" y="1025222"/>
            <a:ext cx="31261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Unipolar Supply Converter Topology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91604E3F-CE8A-5D84-68D7-B596FFF30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468" y="1339086"/>
            <a:ext cx="3225064" cy="1542422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2A466330-FB09-0E78-C4F9-591EB9119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010" y="1183865"/>
            <a:ext cx="3126153" cy="1669771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0F95F879-57E7-7145-4A42-631D02769E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59" y="3126520"/>
            <a:ext cx="4323689" cy="169937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458A5797-6C4A-CC28-85C4-F4211595E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3030" y="218225"/>
            <a:ext cx="1353067" cy="562591"/>
          </a:xfrm>
          <a:prstGeom prst="rect">
            <a:avLst/>
          </a:prstGeom>
        </p:spPr>
      </p:pic>
      <p:sp>
        <p:nvSpPr>
          <p:cNvPr id="73" name="ZoneTexte 10">
            <a:extLst>
              <a:ext uri="{FF2B5EF4-FFF2-40B4-BE49-F238E27FC236}">
                <a16:creationId xmlns:a16="http://schemas.microsoft.com/office/drawing/2014/main" id="{BD07BD7F-EF2A-6009-2B91-3A8B08CD54ED}"/>
              </a:ext>
            </a:extLst>
          </p:cNvPr>
          <p:cNvSpPr txBox="1"/>
          <p:nvPr/>
        </p:nvSpPr>
        <p:spPr>
          <a:xfrm>
            <a:off x="4373648" y="3246364"/>
            <a:ext cx="41852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Arial Narrow" panose="020B0606020202030204" pitchFamily="34" charset="0"/>
              </a:rPr>
              <a:t>POMARCS </a:t>
            </a:r>
            <a:r>
              <a:rPr lang="en-GB" sz="1600" dirty="0"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 err="1">
                <a:latin typeface="Arial Narrow" panose="020B0606020202030204" pitchFamily="34" charset="0"/>
                <a:sym typeface="Wingdings" panose="05000000000000000000" pitchFamily="2" charset="2"/>
              </a:rPr>
              <a:t>POwer</a:t>
            </a:r>
            <a:r>
              <a:rPr lang="en-GB" sz="1600" dirty="0">
                <a:latin typeface="Arial Narrow" panose="020B0606020202030204" pitchFamily="34" charset="0"/>
                <a:sym typeface="Wingdings" panose="05000000000000000000" pitchFamily="2" charset="2"/>
              </a:rPr>
              <a:t> and </a:t>
            </a:r>
            <a:r>
              <a:rPr lang="en-GB" sz="1600" dirty="0" err="1">
                <a:latin typeface="Arial Narrow" panose="020B0606020202030204" pitchFamily="34" charset="0"/>
                <a:sym typeface="Wingdings" panose="05000000000000000000" pitchFamily="2" charset="2"/>
              </a:rPr>
              <a:t>MAgnets</a:t>
            </a:r>
            <a:r>
              <a:rPr lang="en-GB" sz="1600" dirty="0">
                <a:latin typeface="Arial Narrow" panose="020B0606020202030204" pitchFamily="34" charset="0"/>
                <a:sym typeface="Wingdings" panose="05000000000000000000" pitchFamily="2" charset="2"/>
              </a:rPr>
              <a:t> for the RCS</a:t>
            </a:r>
          </a:p>
          <a:p>
            <a:r>
              <a:rPr lang="en-GB" sz="1600" dirty="0">
                <a:latin typeface="Arial Narrow" panose="020B0606020202030204" pitchFamily="34" charset="0"/>
                <a:sym typeface="Wingdings" panose="05000000000000000000" pitchFamily="2" charset="2"/>
              </a:rPr>
              <a:t>Python based Suite (soon) available under </a:t>
            </a:r>
            <a:r>
              <a:rPr lang="en-GB" sz="1600" dirty="0" err="1">
                <a:latin typeface="Arial Narrow" panose="020B0606020202030204" pitchFamily="34" charset="0"/>
                <a:sym typeface="Wingdings" panose="05000000000000000000" pitchFamily="2" charset="2"/>
              </a:rPr>
              <a:t>gitlab</a:t>
            </a:r>
            <a:r>
              <a:rPr lang="en-GB" sz="1600" dirty="0">
                <a:latin typeface="Arial Narrow" panose="020B0606020202030204" pitchFamily="34" charset="0"/>
                <a:sym typeface="Wingdings" panose="05000000000000000000" pitchFamily="2" charset="2"/>
              </a:rPr>
              <a:t>:</a:t>
            </a:r>
          </a:p>
          <a:p>
            <a:r>
              <a:rPr lang="en-GB" sz="800" dirty="0">
                <a:solidFill>
                  <a:schemeClr val="accent5"/>
                </a:solidFill>
                <a:latin typeface="Arial Narrow" panose="020B0606020202030204" pitchFamily="34" charset="0"/>
              </a:rPr>
              <a:t>https://gitlab.cern.ch/epc-hpc/muoncollider/-/tree/c21ba71923036aca1ab7d5a4a604070e845061ac/PoMaRCS</a:t>
            </a:r>
          </a:p>
        </p:txBody>
      </p:sp>
      <p:pic>
        <p:nvPicPr>
          <p:cNvPr id="2" name="Picture 1" descr="A logo for a company&#10;&#10;AI-generated content may be incorrect.">
            <a:extLst>
              <a:ext uri="{FF2B5EF4-FFF2-40B4-BE49-F238E27FC236}">
                <a16:creationId xmlns:a16="http://schemas.microsoft.com/office/drawing/2014/main" id="{0D6E8497-A335-186B-6964-5E78F1071C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9520" y="218225"/>
            <a:ext cx="885782" cy="56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19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logo for a company&#10;&#10;AI-generated content may be incorrect.">
            <a:extLst>
              <a:ext uri="{FF2B5EF4-FFF2-40B4-BE49-F238E27FC236}">
                <a16:creationId xmlns:a16="http://schemas.microsoft.com/office/drawing/2014/main" id="{09934D4A-67E0-A0BA-EFA9-07CFC9A81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873" y="195190"/>
            <a:ext cx="875512" cy="556068"/>
          </a:xfrm>
          <a:prstGeom prst="rect">
            <a:avLst/>
          </a:prstGeom>
        </p:spPr>
      </p:pic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3DF319D4-519D-D64A-D4AD-8346E257E318}"/>
              </a:ext>
            </a:extLst>
          </p:cNvPr>
          <p:cNvSpPr txBox="1">
            <a:spLocks/>
          </p:cNvSpPr>
          <p:nvPr/>
        </p:nvSpPr>
        <p:spPr>
          <a:xfrm>
            <a:off x="6096090" y="2296822"/>
            <a:ext cx="2288097" cy="590323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/>
              <a:t>Bigger low losses design </a:t>
            </a:r>
            <a:r>
              <a:rPr lang="en-US" sz="900" dirty="0">
                <a:sym typeface="Wingdings" panose="05000000000000000000" pitchFamily="2" charset="2"/>
              </a:rPr>
              <a:t> </a:t>
            </a:r>
          </a:p>
          <a:p>
            <a:pPr marL="0" indent="0">
              <a:buNone/>
            </a:pPr>
            <a:r>
              <a:rPr lang="en-US" sz="900" dirty="0">
                <a:sym typeface="Wingdings" panose="05000000000000000000" pitchFamily="2" charset="2"/>
              </a:rPr>
              <a:t>Total cost Magnet x meter [</a:t>
            </a:r>
            <a:r>
              <a:rPr lang="en-US" sz="900" dirty="0" err="1">
                <a:sym typeface="Wingdings" panose="05000000000000000000" pitchFamily="2" charset="2"/>
              </a:rPr>
              <a:t>Eur</a:t>
            </a:r>
            <a:r>
              <a:rPr lang="en-US" sz="900" dirty="0">
                <a:sym typeface="Wingdings" panose="05000000000000000000" pitchFamily="2" charset="2"/>
              </a:rPr>
              <a:t>/m]: 27’105 </a:t>
            </a:r>
            <a:endParaRPr lang="en-GB" sz="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998DE5-2FC1-B421-4E69-5CCA3CC00D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07AFD8-BE92-8235-2D87-EE12C03E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888" y="197733"/>
            <a:ext cx="6781800" cy="565175"/>
          </a:xfrm>
        </p:spPr>
        <p:txBody>
          <a:bodyPr/>
          <a:lstStyle/>
          <a:p>
            <a:r>
              <a:rPr lang="en-US" dirty="0"/>
              <a:t>POMARCS with the two scenarios</a:t>
            </a:r>
            <a:endParaRPr lang="en-GB" dirty="0"/>
          </a:p>
        </p:txBody>
      </p:sp>
      <p:pic>
        <p:nvPicPr>
          <p:cNvPr id="2" name="Picture 1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879D08E7-3C34-5EA9-ECD4-8DF4A721E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640" y="1261295"/>
            <a:ext cx="1761848" cy="986619"/>
          </a:xfrm>
          <a:prstGeom prst="rect">
            <a:avLst/>
          </a:prstGeom>
        </p:spPr>
      </p:pic>
      <p:pic>
        <p:nvPicPr>
          <p:cNvPr id="5" name="Picture 4" descr="A colorful image of a building&#10;&#10;AI-generated content may be incorrect.">
            <a:extLst>
              <a:ext uri="{FF2B5EF4-FFF2-40B4-BE49-F238E27FC236}">
                <a16:creationId xmlns:a16="http://schemas.microsoft.com/office/drawing/2014/main" id="{A92480CF-928F-759A-7A56-F289AC53C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809946"/>
            <a:ext cx="1701431" cy="956610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539F7EFC-28F7-E80F-DA6F-F27675E9855A}"/>
              </a:ext>
            </a:extLst>
          </p:cNvPr>
          <p:cNvSpPr txBox="1">
            <a:spLocks/>
          </p:cNvSpPr>
          <p:nvPr/>
        </p:nvSpPr>
        <p:spPr>
          <a:xfrm>
            <a:off x="6084168" y="790697"/>
            <a:ext cx="2327403" cy="480695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/>
              <a:t>Compact high losses design </a:t>
            </a:r>
            <a:r>
              <a:rPr lang="en-US" sz="900" dirty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en-US" sz="900" dirty="0">
                <a:sym typeface="Wingdings" panose="05000000000000000000" pitchFamily="2" charset="2"/>
              </a:rPr>
              <a:t>Total cost Magnet x meter [</a:t>
            </a:r>
            <a:r>
              <a:rPr lang="en-US" sz="900" dirty="0" err="1">
                <a:sym typeface="Wingdings" panose="05000000000000000000" pitchFamily="2" charset="2"/>
              </a:rPr>
              <a:t>Eur</a:t>
            </a:r>
            <a:r>
              <a:rPr lang="en-US" sz="900" dirty="0">
                <a:sym typeface="Wingdings" panose="05000000000000000000" pitchFamily="2" charset="2"/>
              </a:rPr>
              <a:t>/m]: 19’553 </a:t>
            </a:r>
            <a:endParaRPr lang="en-GB" sz="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D49B28-3819-64D4-6CAE-DECAA4CFE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7478" y="1223519"/>
            <a:ext cx="1206766" cy="7601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3756EB-A1B1-774F-F353-5E2BFA6DE9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9591" y="2783231"/>
            <a:ext cx="1202540" cy="757494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61DE5CC-36E2-D463-2064-E24B2E02F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195625"/>
              </p:ext>
            </p:extLst>
          </p:nvPr>
        </p:nvGraphicFramePr>
        <p:xfrm>
          <a:off x="1960" y="604003"/>
          <a:ext cx="5856452" cy="2685766"/>
        </p:xfrm>
        <a:graphic>
          <a:graphicData uri="http://schemas.openxmlformats.org/drawingml/2006/table">
            <a:tbl>
              <a:tblPr firstRow="1" firstCol="1">
                <a:tableStyleId>{7DF18680-E054-41AD-8BC1-D1AEF772440D}</a:tableStyleId>
              </a:tblPr>
              <a:tblGrid>
                <a:gridCol w="873902">
                  <a:extLst>
                    <a:ext uri="{9D8B030D-6E8A-4147-A177-3AD203B41FA5}">
                      <a16:colId xmlns:a16="http://schemas.microsoft.com/office/drawing/2014/main" val="4168966771"/>
                    </a:ext>
                  </a:extLst>
                </a:gridCol>
                <a:gridCol w="911022">
                  <a:extLst>
                    <a:ext uri="{9D8B030D-6E8A-4147-A177-3AD203B41FA5}">
                      <a16:colId xmlns:a16="http://schemas.microsoft.com/office/drawing/2014/main" val="3606107006"/>
                    </a:ext>
                  </a:extLst>
                </a:gridCol>
                <a:gridCol w="653959">
                  <a:extLst>
                    <a:ext uri="{9D8B030D-6E8A-4147-A177-3AD203B41FA5}">
                      <a16:colId xmlns:a16="http://schemas.microsoft.com/office/drawing/2014/main" val="3135393505"/>
                    </a:ext>
                  </a:extLst>
                </a:gridCol>
                <a:gridCol w="846301">
                  <a:extLst>
                    <a:ext uri="{9D8B030D-6E8A-4147-A177-3AD203B41FA5}">
                      <a16:colId xmlns:a16="http://schemas.microsoft.com/office/drawing/2014/main" val="931409062"/>
                    </a:ext>
                  </a:extLst>
                </a:gridCol>
                <a:gridCol w="407147">
                  <a:extLst>
                    <a:ext uri="{9D8B030D-6E8A-4147-A177-3AD203B41FA5}">
                      <a16:colId xmlns:a16="http://schemas.microsoft.com/office/drawing/2014/main" val="620154359"/>
                    </a:ext>
                  </a:extLst>
                </a:gridCol>
                <a:gridCol w="600721">
                  <a:extLst>
                    <a:ext uri="{9D8B030D-6E8A-4147-A177-3AD203B41FA5}">
                      <a16:colId xmlns:a16="http://schemas.microsoft.com/office/drawing/2014/main" val="2496416578"/>
                    </a:ext>
                  </a:extLst>
                </a:gridCol>
                <a:gridCol w="769363">
                  <a:extLst>
                    <a:ext uri="{9D8B030D-6E8A-4147-A177-3AD203B41FA5}">
                      <a16:colId xmlns:a16="http://schemas.microsoft.com/office/drawing/2014/main" val="1010966532"/>
                    </a:ext>
                  </a:extLst>
                </a:gridCol>
                <a:gridCol w="794037">
                  <a:extLst>
                    <a:ext uri="{9D8B030D-6E8A-4147-A177-3AD203B41FA5}">
                      <a16:colId xmlns:a16="http://schemas.microsoft.com/office/drawing/2014/main" val="932779593"/>
                    </a:ext>
                  </a:extLst>
                </a:gridCol>
              </a:tblGrid>
              <a:tr h="526765"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Magnet cost x meter [</a:t>
                      </a:r>
                      <a:r>
                        <a:rPr lang="en-GB" sz="800" u="none" strike="noStrike" dirty="0" err="1">
                          <a:effectLst/>
                        </a:rPr>
                        <a:t>kEu</a:t>
                      </a:r>
                      <a:r>
                        <a:rPr lang="en-GB" sz="800" u="none" strike="noStrike" dirty="0">
                          <a:effectLst/>
                        </a:rPr>
                        <a:t>/m]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total NC length [m]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Cost NC magnet [MEu]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 </a:t>
                      </a:r>
                      <a:r>
                        <a:rPr lang="en-GB" sz="800" u="none" strike="noStrike" dirty="0" err="1">
                          <a:effectLst/>
                        </a:rPr>
                        <a:t>Pecells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Cost </a:t>
                      </a:r>
                      <a:r>
                        <a:rPr lang="en-GB" sz="800" u="none" strike="noStrike" dirty="0" err="1">
                          <a:effectLst/>
                        </a:rPr>
                        <a:t>Pecell</a:t>
                      </a:r>
                      <a:r>
                        <a:rPr lang="en-GB" sz="800" u="none" strike="noStrike" dirty="0">
                          <a:effectLst/>
                        </a:rPr>
                        <a:t> [</a:t>
                      </a:r>
                      <a:r>
                        <a:rPr lang="en-GB" sz="800" u="none" strike="noStrike" dirty="0" err="1">
                          <a:effectLst/>
                        </a:rPr>
                        <a:t>kEu</a:t>
                      </a:r>
                      <a:r>
                        <a:rPr lang="en-GB" sz="800" u="none" strike="noStrike" dirty="0">
                          <a:effectLst/>
                        </a:rPr>
                        <a:t>]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Cost of the PC [Meu]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Total losses </a:t>
                      </a:r>
                    </a:p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[MW] / [kW/m]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extLst>
                  <a:ext uri="{0D108BD9-81ED-4DB2-BD59-A6C34878D82A}">
                    <a16:rowId xmlns:a16="http://schemas.microsoft.com/office/drawing/2014/main" val="2228045939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RCS1-CERN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19.5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4103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316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361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1.0 / 0.25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extLst>
                  <a:ext uri="{0D108BD9-81ED-4DB2-BD59-A6C34878D82A}">
                    <a16:rowId xmlns:a16="http://schemas.microsoft.com/office/drawing/2014/main" val="4145361376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RCS2_CERN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27.1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18650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505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1340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329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13.2 / 0.71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/>
                </a:tc>
                <a:extLst>
                  <a:ext uri="{0D108BD9-81ED-4DB2-BD59-A6C34878D82A}">
                    <a16:rowId xmlns:a16="http://schemas.microsoft.com/office/drawing/2014/main" val="3459606937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HCS3_CERN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27.1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12940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351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1000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561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561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15.7 / 1.21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031" marR="4031" marT="403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467553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CERN</a:t>
                      </a:r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936</a:t>
                      </a:r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1251</a:t>
                      </a:r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29.9 / 0.84</a:t>
                      </a:r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725238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RCS1 G. Field</a:t>
                      </a:r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19.5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3654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760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492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374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0.71/0.2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798995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RCS1 G. Field</a:t>
                      </a:r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19.5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2539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1.52/0.60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24549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RCS1 G. Field</a:t>
                      </a:r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19.5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4366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1400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5.63/1.29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8711120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RCS1 G. Field</a:t>
                      </a:r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27.1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20376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552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1600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372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595</a:t>
                      </a:r>
                      <a:endParaRPr lang="en-GB" sz="9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33.15/1.6</a:t>
                      </a:r>
                    </a:p>
                  </a:txBody>
                  <a:tcPr marL="4031" marR="4031" marT="4031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206843"/>
                  </a:ext>
                </a:extLst>
              </a:tr>
              <a:tr h="2358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G. Field</a:t>
                      </a:r>
                      <a:endParaRPr lang="en-GB" sz="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758</a:t>
                      </a:r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1593</a:t>
                      </a:r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9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41.01/1.31</a:t>
                      </a:r>
                      <a:endParaRPr lang="en-GB" sz="9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31" marR="4031" marT="403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89214847"/>
                  </a:ext>
                </a:extLst>
              </a:tr>
            </a:tbl>
          </a:graphicData>
        </a:graphic>
      </p:graphicFrame>
      <p:sp>
        <p:nvSpPr>
          <p:cNvPr id="12" name="Arrow: Down 11">
            <a:extLst>
              <a:ext uri="{FF2B5EF4-FFF2-40B4-BE49-F238E27FC236}">
                <a16:creationId xmlns:a16="http://schemas.microsoft.com/office/drawing/2014/main" id="{66F72506-2F25-CFEC-1AEC-4D3F52A726A0}"/>
              </a:ext>
            </a:extLst>
          </p:cNvPr>
          <p:cNvSpPr/>
          <p:nvPr/>
        </p:nvSpPr>
        <p:spPr>
          <a:xfrm>
            <a:off x="5840107" y="2355726"/>
            <a:ext cx="153274" cy="11435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DE14E116-DF34-2D26-EA39-4275DA1BE9CF}"/>
              </a:ext>
            </a:extLst>
          </p:cNvPr>
          <p:cNvSpPr txBox="1">
            <a:spLocks/>
          </p:cNvSpPr>
          <p:nvPr/>
        </p:nvSpPr>
        <p:spPr>
          <a:xfrm rot="5400000">
            <a:off x="5222716" y="1677412"/>
            <a:ext cx="1587049" cy="4571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/>
              <a:t>RMS current increases</a:t>
            </a:r>
            <a:endParaRPr lang="en-GB" sz="1050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379441DB-426F-B39B-0770-7F266F7CD257}"/>
              </a:ext>
            </a:extLst>
          </p:cNvPr>
          <p:cNvSpPr txBox="1">
            <a:spLocks/>
          </p:cNvSpPr>
          <p:nvPr/>
        </p:nvSpPr>
        <p:spPr>
          <a:xfrm>
            <a:off x="2796039" y="3877269"/>
            <a:ext cx="2387521" cy="1268211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/>
              <a:t>Number of stacks: 15</a:t>
            </a:r>
            <a:endParaRPr lang="en-US" sz="105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050" dirty="0">
                <a:sym typeface="Wingdings" panose="05000000000000000000" pitchFamily="2" charset="2"/>
              </a:rPr>
              <a:t>Total cost of stacks [Eu]: 390’285</a:t>
            </a:r>
          </a:p>
          <a:p>
            <a:pPr marL="0" indent="0">
              <a:buNone/>
            </a:pPr>
            <a:r>
              <a:rPr lang="en-US" sz="1050" dirty="0">
                <a:sym typeface="Wingdings" panose="05000000000000000000" pitchFamily="2" charset="2"/>
              </a:rPr>
              <a:t>Cost of capacitors [Eu]: 41’508</a:t>
            </a:r>
          </a:p>
          <a:p>
            <a:pPr marL="0" indent="0">
              <a:buNone/>
            </a:pPr>
            <a:r>
              <a:rPr lang="en-US" sz="1050" dirty="0">
                <a:sym typeface="Wingdings" panose="05000000000000000000" pitchFamily="2" charset="2"/>
              </a:rPr>
              <a:t>Cost of charger [</a:t>
            </a:r>
            <a:r>
              <a:rPr lang="en-US" sz="1050" dirty="0" err="1">
                <a:sym typeface="Wingdings" panose="05000000000000000000" pitchFamily="2" charset="2"/>
              </a:rPr>
              <a:t>Eur</a:t>
            </a:r>
            <a:r>
              <a:rPr lang="en-US" sz="1050" dirty="0">
                <a:sym typeface="Wingdings" panose="05000000000000000000" pitchFamily="2" charset="2"/>
              </a:rPr>
              <a:t>]: 22’000</a:t>
            </a:r>
          </a:p>
          <a:p>
            <a:pPr marL="0" indent="0">
              <a:buNone/>
            </a:pPr>
            <a:r>
              <a:rPr lang="en-US" sz="1050" dirty="0">
                <a:sym typeface="Wingdings" panose="05000000000000000000" pitchFamily="2" charset="2"/>
              </a:rPr>
              <a:t>Cost of cabinets [Eu]: 112’320</a:t>
            </a:r>
            <a:endParaRPr lang="en-GB" sz="10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CDDD70-178C-50C9-AFAB-E395BC0304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3444040"/>
            <a:ext cx="2695172" cy="1177759"/>
          </a:xfrm>
          <a:prstGeom prst="rect">
            <a:avLst/>
          </a:prstGeom>
        </p:spPr>
      </p:pic>
      <p:sp>
        <p:nvSpPr>
          <p:cNvPr id="16" name="Inhaltsplatzhalter 1">
            <a:extLst>
              <a:ext uri="{FF2B5EF4-FFF2-40B4-BE49-F238E27FC236}">
                <a16:creationId xmlns:a16="http://schemas.microsoft.com/office/drawing/2014/main" id="{2934DABB-66BC-16B6-93E3-9CED16A5EA78}"/>
              </a:ext>
            </a:extLst>
          </p:cNvPr>
          <p:cNvSpPr txBox="1">
            <a:spLocks/>
          </p:cNvSpPr>
          <p:nvPr/>
        </p:nvSpPr>
        <p:spPr>
          <a:xfrm>
            <a:off x="2802676" y="3519699"/>
            <a:ext cx="2016224" cy="359998"/>
          </a:xfrm>
          <a:prstGeom prst="rect">
            <a:avLst/>
          </a:prstGeom>
          <a:noFill/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>
                <a:highlight>
                  <a:srgbClr val="FFFF00"/>
                </a:highlight>
              </a:rPr>
              <a:t>Example of the HCS3 CERN</a:t>
            </a:r>
            <a:endParaRPr lang="en-GB" sz="1050" dirty="0">
              <a:highlight>
                <a:srgbClr val="FFFF00"/>
              </a:highlight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999C82-0919-C5DD-F89A-454D44C3FD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3132" y="4041646"/>
            <a:ext cx="1324568" cy="8343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55E34E7-6462-A471-8795-1D1F6E200F63}"/>
              </a:ext>
            </a:extLst>
          </p:cNvPr>
          <p:cNvSpPr txBox="1"/>
          <p:nvPr/>
        </p:nvSpPr>
        <p:spPr>
          <a:xfrm>
            <a:off x="6516216" y="3935807"/>
            <a:ext cx="29215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5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Report on cost model:</a:t>
            </a:r>
          </a:p>
          <a:p>
            <a:r>
              <a:rPr lang="en-GB" sz="1100" dirty="0">
                <a:solidFill>
                  <a:schemeClr val="accent5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https://edms.cern.ch/document/3352558</a:t>
            </a:r>
            <a:r>
              <a:rPr lang="en-GB" sz="1100" dirty="0">
                <a:solidFill>
                  <a:schemeClr val="accent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688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47807</TotalTime>
  <Words>1543</Words>
  <Application>Microsoft Office PowerPoint</Application>
  <PresentationFormat>On-screen Show (16:9)</PresentationFormat>
  <Paragraphs>265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Aptos</vt:lpstr>
      <vt:lpstr>Aptos Narrow</vt:lpstr>
      <vt:lpstr>Arial</vt:lpstr>
      <vt:lpstr>Arial Narrow</vt:lpstr>
      <vt:lpstr>Calibri</vt:lpstr>
      <vt:lpstr>Cambria Math</vt:lpstr>
      <vt:lpstr>Symbol</vt:lpstr>
      <vt:lpstr>Times New Roman</vt:lpstr>
      <vt:lpstr>Wingdings</vt:lpstr>
      <vt:lpstr>1_IMCC - 1</vt:lpstr>
      <vt:lpstr>PowerPoint Presentation</vt:lpstr>
      <vt:lpstr>PowerPoint Presentation</vt:lpstr>
      <vt:lpstr>Dipole magnets Optimization</vt:lpstr>
      <vt:lpstr>Quadrupole Optimization</vt:lpstr>
      <vt:lpstr>Transient Hysteretic FEM model</vt:lpstr>
      <vt:lpstr>Magnets’ losses computation</vt:lpstr>
      <vt:lpstr>Magnets’ losses computation</vt:lpstr>
      <vt:lpstr>Excel Python design suite for RCS powering and magnets (POMARCS)</vt:lpstr>
      <vt:lpstr>POMARCS with the two scenarios</vt:lpstr>
      <vt:lpstr>Dipole field quality estimation</vt:lpstr>
      <vt:lpstr>Powering circuit topology</vt:lpstr>
      <vt:lpstr>Powering circuit topology</vt:lpstr>
      <vt:lpstr>The control problem</vt:lpstr>
      <vt:lpstr>The first real tests</vt:lpstr>
      <vt:lpstr>The first real tests</vt:lpstr>
      <vt:lpstr>Conclusions and critical outcomes</vt:lpstr>
      <vt:lpstr>Conclusions and future activities</vt:lpstr>
      <vt:lpstr>TRL Drives the R&amp;D (courtesy of Luca Bottura)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Fulvio Boattini</cp:lastModifiedBy>
  <cp:revision>795</cp:revision>
  <dcterms:created xsi:type="dcterms:W3CDTF">2021-05-17T12:13:58Z</dcterms:created>
  <dcterms:modified xsi:type="dcterms:W3CDTF">2025-11-13T13:52:46Z</dcterms:modified>
</cp:coreProperties>
</file>