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658" r:id="rId3"/>
    <p:sldId id="649" r:id="rId4"/>
    <p:sldId id="661" r:id="rId5"/>
    <p:sldId id="664" r:id="rId6"/>
    <p:sldId id="663" r:id="rId7"/>
    <p:sldId id="665" r:id="rId8"/>
    <p:sldId id="666" r:id="rId9"/>
    <p:sldId id="667" r:id="rId10"/>
    <p:sldId id="660" r:id="rId11"/>
    <p:sldId id="659" r:id="rId12"/>
    <p:sldId id="657" r:id="rId13"/>
    <p:sldId id="668" r:id="rId14"/>
    <p:sldId id="669" r:id="rId15"/>
    <p:sldId id="335" r:id="rId16"/>
    <p:sldId id="670" r:id="rId17"/>
    <p:sldId id="671" r:id="rId18"/>
  </p:sldIdLst>
  <p:sldSz cx="12192000" cy="6858000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266A25B1-37F3-4F99-A123-2023A26296F5}">
          <p14:sldIdLst>
            <p14:sldId id="256"/>
            <p14:sldId id="658"/>
            <p14:sldId id="649"/>
            <p14:sldId id="661"/>
            <p14:sldId id="664"/>
            <p14:sldId id="663"/>
            <p14:sldId id="665"/>
            <p14:sldId id="666"/>
            <p14:sldId id="667"/>
            <p14:sldId id="660"/>
            <p14:sldId id="659"/>
            <p14:sldId id="657"/>
            <p14:sldId id="668"/>
            <p14:sldId id="669"/>
            <p14:sldId id="335"/>
            <p14:sldId id="670"/>
            <p14:sldId id="6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DD08E8"/>
    <a:srgbClr val="000000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2" autoAdjust="0"/>
    <p:restoredTop sz="91730" autoAdjust="0"/>
  </p:normalViewPr>
  <p:slideViewPr>
    <p:cSldViewPr>
      <p:cViewPr varScale="1">
        <p:scale>
          <a:sx n="61" d="100"/>
          <a:sy n="61" d="100"/>
        </p:scale>
        <p:origin x="77" y="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32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2025. 11. 18.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147638" y="777875"/>
            <a:ext cx="6781800" cy="381635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52616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30459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73218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521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70535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8724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40831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09991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36721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79172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69729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39268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87999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22127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37361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9154585" y="-25400"/>
            <a:ext cx="3050116" cy="5459413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8951384" cy="545941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19668" y="908051"/>
            <a:ext cx="49064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829301" y="908051"/>
            <a:ext cx="49064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12192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42240" y="3046320"/>
            <a:ext cx="12192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12192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853120" y="2987640"/>
            <a:ext cx="64728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493704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10691999" y="6624719"/>
            <a:ext cx="15316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1220448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/>
              <a:t> Címszöveg 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719040" y="907919"/>
            <a:ext cx="1001616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5429280" y="6309320"/>
            <a:ext cx="130608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hyperlink" Target="https://zimanyischool.kfki.hu/" TargetMode="Externa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FX4rGqxuFQ?si=2ZzgUvfS-BHOIuS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28.jpeg"/><Relationship Id="rId4" Type="http://schemas.openxmlformats.org/officeDocument/2006/relationships/hyperlink" Target="https://photos.google.com/share/AF1QipMPPfCSLS9GwoaQRx7bEJ3Z34RdzvMAIpwOK28CdHwA1po0-tWHedRNebD1ZdjYAQ?key=SXJhVjV1ZDJNVkxob1ZXbGNFbWt0Q0tncFJNYVZ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rhiggs.com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18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7.xml"/><Relationship Id="rId7" Type="http://schemas.openxmlformats.org/officeDocument/2006/relationships/hyperlink" Target="https://www.szilajcsiko.hu/single-post/petofi-sandor-toredek-csorgo-tamas-jegyzete" TargetMode="External"/><Relationship Id="rId12" Type="http://schemas.openxmlformats.org/officeDocument/2006/relationships/image" Target="../media/image1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hyperlink" Target="https://www.szilajcsiko.hu/search?q=%22cs%C3%B6rg%C5%91+tam%C3%A1s%22" TargetMode="External"/><Relationship Id="rId10" Type="http://schemas.openxmlformats.org/officeDocument/2006/relationships/image" Target="../media/image14.png"/><Relationship Id="rId4" Type="http://schemas.openxmlformats.org/officeDocument/2006/relationships/notesSlide" Target="../notesSlides/notesSlide8.xml"/><Relationship Id="rId9" Type="http://schemas.openxmlformats.org/officeDocument/2006/relationships/hyperlink" Target="https://www.arcanum.com/hu/online-kiadvanyok/Verstar-verstar-otven-kolto-osszes-verse-2/petofi-sandor-DFB2/1848-F625/miert-zarjatok-el-az-utamat-F8F5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hyperlink" Target="https://www.szilajcsiko.hu/single-post/petofi-sandor-toredek-csorgo-tamas-jegyzete" TargetMode="External"/><Relationship Id="rId12" Type="http://schemas.openxmlformats.org/officeDocument/2006/relationships/image" Target="../media/image19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image" Target="../media/image18.png"/><Relationship Id="rId10" Type="http://schemas.openxmlformats.org/officeDocument/2006/relationships/image" Target="../media/image14.png"/><Relationship Id="rId4" Type="http://schemas.openxmlformats.org/officeDocument/2006/relationships/notesSlide" Target="../notesSlides/notesSlide9.xml"/><Relationship Id="rId9" Type="http://schemas.openxmlformats.org/officeDocument/2006/relationships/hyperlink" Target="https://www.arcanum.com/hu/online-kiadvanyok/Verstar-verstar-otven-kolto-osszes-verse-2/petofi-sandor-DFB2/1848-F625/miert-zarjatok-el-az-utamat-F8F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81089"/>
            <a:ext cx="12192000" cy="984885"/>
          </a:xfrm>
        </p:spPr>
        <p:txBody>
          <a:bodyPr wrap="square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>
                <a:effectLst>
                  <a:outerShdw dist="17961" dir="2700000">
                    <a:scrgbClr r="0" g="0" b="0"/>
                  </a:outerShdw>
                </a:effectLst>
              </a:rPr>
              <a:t>In Memoriam: Kiss Lajos</a:t>
            </a:r>
            <a:br>
              <a:rPr lang="hu-HU" sz="2800" dirty="0">
                <a:effectLst>
                  <a:outerShdw dist="17961" dir="2700000">
                    <a:scrgbClr r="0" g="0" b="0"/>
                  </a:outerShdw>
                </a:effectLst>
              </a:rPr>
            </a:br>
            <a:r>
              <a:rPr lang="hu-HU" sz="2800" dirty="0">
                <a:effectLst>
                  <a:outerShdw dist="17961" dir="2700000">
                    <a:scrgbClr r="0" g="0" b="0"/>
                  </a:outerShdw>
                </a:effectLst>
              </a:rPr>
              <a:t>és a Berze legendás tanárai</a:t>
            </a:r>
            <a:endParaRPr lang="hu-HU" sz="4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371364" y="1425936"/>
            <a:ext cx="11449272" cy="5027400"/>
          </a:xfrm>
        </p:spPr>
        <p:txBody>
          <a:bodyPr vert="horz" wrap="square" lIns="92160" tIns="46080" rIns="92160" bIns="46080" anchor="t" anchorCtr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en-GB" sz="2000" dirty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Tamás</a:t>
            </a:r>
            <a:r>
              <a:rPr lang="hu-HU" sz="20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1,2</a:t>
            </a:r>
            <a:r>
              <a:rPr lang="hu-HU" baseline="30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en-GB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HUN-REN W</a:t>
            </a:r>
            <a:r>
              <a:rPr lang="en-GB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igner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FK (KFKI)</a:t>
            </a:r>
            <a:r>
              <a:rPr lang="en-GB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és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Műszaki Intézet,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Femtoszkópia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Lab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KRC, Gyöngyös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Motiváció:  Kiss Lajos tanár úr halálának 30. évfordulója</a:t>
            </a: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Femtoszkópia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Napjai (2025. november 3-4, KRC, Gyöngyös)</a:t>
            </a: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hu-HU" sz="1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Kiss Lajos (fizika)</a:t>
            </a: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Hejjel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László (matematika)</a:t>
            </a: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Vályi-Nagy Károly (testnevelés), </a:t>
            </a: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Dr.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Czinder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Károlyné (irodalom)</a:t>
            </a: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és még sokan mások:</a:t>
            </a: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2000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legendás </a:t>
            </a:r>
            <a:r>
              <a:rPr lang="hu-HU" sz="2000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Berzés</a:t>
            </a:r>
            <a:r>
              <a:rPr lang="hu-HU" sz="2000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tanárok</a:t>
            </a:r>
          </a:p>
          <a:p>
            <a:pPr algn="ctr">
              <a:lnSpc>
                <a:spcPct val="87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hu-HU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4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072664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MEMORIAM … NÉMETH JUDIT 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35D71A6-DD98-4A45-B0AB-7BDDDF2CDC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815863"/>
            <a:ext cx="3330820" cy="4413337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89CDB91C-8619-448B-8416-1CFCEA74BF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85"/>
          <a:stretch/>
        </p:blipFill>
        <p:spPr>
          <a:xfrm>
            <a:off x="6456040" y="3897165"/>
            <a:ext cx="5616624" cy="2911333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33C7BFA9-FA6E-4CD7-8D2A-03C9ECFB0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719" y="825100"/>
            <a:ext cx="8317819" cy="1739803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CE81B4FF-663B-45C5-9C6F-D07C60BC645F}"/>
              </a:ext>
            </a:extLst>
          </p:cNvPr>
          <p:cNvSpPr txBox="1"/>
          <p:nvPr/>
        </p:nvSpPr>
        <p:spPr>
          <a:xfrm>
            <a:off x="3610829" y="2636912"/>
            <a:ext cx="83178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indent="-190440" algn="r"/>
            <a:r>
              <a:rPr lang="hu-HU" sz="1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M.Sc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</a:t>
            </a:r>
            <a:r>
              <a:rPr lang="hu-HU" sz="1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témavezetőm: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1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ELTE TTK Fizikus </a:t>
            </a:r>
            <a:r>
              <a:rPr lang="hu-HU" sz="1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szaK</a:t>
            </a:r>
            <a:r>
              <a:rPr lang="hu-HU" sz="1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(1982-87)</a:t>
            </a:r>
          </a:p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Az emberi helytállás iskolapéldája</a:t>
            </a:r>
          </a:p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1956, család és szakma összefogása</a:t>
            </a:r>
          </a:p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 BERZETÖK előadója, témája édesapja Németh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lászló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endParaRPr lang="hu-HU" dirty="0"/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B884AF43-508F-4512-B970-17E60D5BB9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23" y="4725144"/>
            <a:ext cx="6387185" cy="205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67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072664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MEMORIAM …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zimányi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„JOZSÓ”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józsef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2195E187-8AB4-495E-81CF-F528433CC3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791740"/>
            <a:ext cx="2968606" cy="3933403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3448932B-441F-4900-A5EB-04DDBC383B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149" y="764704"/>
            <a:ext cx="2661523" cy="5914496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AE51AD16-FF3E-486A-B317-3835E516A058}"/>
              </a:ext>
            </a:extLst>
          </p:cNvPr>
          <p:cNvSpPr txBox="1"/>
          <p:nvPr/>
        </p:nvSpPr>
        <p:spPr>
          <a:xfrm>
            <a:off x="1055440" y="887809"/>
            <a:ext cx="8317819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Kandidátusi (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Ph.D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).</a:t>
            </a:r>
            <a:r>
              <a:rPr lang="hu-HU" sz="1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témavezetőm: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TMB ÖSZTÖNDÍJ, MTA KFKI</a:t>
            </a:r>
            <a:r>
              <a:rPr lang="hu-HU" sz="1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(1987-90)</a:t>
            </a:r>
          </a:p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Az emberi helytállás iskolapéldája</a:t>
            </a:r>
          </a:p>
          <a:p>
            <a:pPr marL="190440" indent="-190440" algn="r"/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 </a:t>
            </a:r>
            <a:r>
              <a:rPr lang="hu-HU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ZIMÁNYI ELV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a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scientometriában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:</a:t>
            </a:r>
          </a:p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- kellenek adatok</a:t>
            </a:r>
          </a:p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- kellenek szakértők, akik értelmezik</a:t>
            </a:r>
          </a:p>
          <a:p>
            <a:pPr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- algoritmikusan NEM dönthető EL az,</a:t>
            </a:r>
          </a:p>
          <a:p>
            <a:pPr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Hogy ki a jó tudós</a:t>
            </a:r>
          </a:p>
          <a:p>
            <a:pPr marL="190440" indent="-190440" algn="r"/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marL="190440" indent="-190440" algn="r"/>
            <a:r>
              <a:rPr lang="hu-HU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Zimányi</a:t>
            </a:r>
            <a:r>
              <a:rPr lang="hu-HU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ISKOLÁK 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 KFKI-ban / Wignerben</a:t>
            </a:r>
          </a:p>
          <a:p>
            <a:pPr marL="190440" indent="-190440" algn="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(2001-)</a:t>
            </a:r>
          </a:p>
          <a:p>
            <a:pPr marL="190440" indent="-190440" algn="r"/>
            <a:r>
              <a:rPr lang="hu-HU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https://zimanyischool.kfki.hu/</a:t>
            </a:r>
            <a:r>
              <a:rPr lang="hu-HU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 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732AFDE0-D370-4A41-A300-A53194CB27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36" y="4819854"/>
            <a:ext cx="9112025" cy="148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2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Csoportba foglalás 8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10" name="Szabadkézi sokszög 9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1" name="Szabadkézi sokszög 10"/>
            <p:cNvSpPr/>
            <p:nvPr/>
          </p:nvSpPr>
          <p:spPr>
            <a:xfrm>
              <a:off x="-1524000" y="125779"/>
              <a:ext cx="12192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ÉLENJÁRÓ FIZIKA MAGYARORSZÁGON, GYÖNGYÖSÖN IS </a:t>
              </a:r>
            </a:p>
          </p:txBody>
        </p:sp>
      </p:grpSp>
      <p:sp>
        <p:nvSpPr>
          <p:cNvPr id="18" name="Szövegdoboz 17"/>
          <p:cNvSpPr txBox="1"/>
          <p:nvPr/>
        </p:nvSpPr>
        <p:spPr>
          <a:xfrm>
            <a:off x="11611388" y="6550224"/>
            <a:ext cx="58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Szabadkézi sokszög 3">
            <a:extLst>
              <a:ext uri="{FF2B5EF4-FFF2-40B4-BE49-F238E27FC236}">
                <a16:creationId xmlns:a16="http://schemas.microsoft.com/office/drawing/2014/main" id="{C00072E1-772A-437C-A274-BB1909DC3FCE}"/>
              </a:ext>
            </a:extLst>
          </p:cNvPr>
          <p:cNvSpPr/>
          <p:nvPr/>
        </p:nvSpPr>
        <p:spPr>
          <a:xfrm>
            <a:off x="0" y="760350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MENTORAINK</a:t>
            </a:r>
            <a:endParaRPr lang="hu-HU" sz="24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3">
            <a:extLst>
              <a:ext uri="{FF2B5EF4-FFF2-40B4-BE49-F238E27FC236}">
                <a16:creationId xmlns:a16="http://schemas.microsoft.com/office/drawing/2014/main" id="{BFA2E204-805D-44EE-8FC7-547D6757E6BA}"/>
              </a:ext>
            </a:extLst>
          </p:cNvPr>
          <p:cNvSpPr/>
          <p:nvPr/>
        </p:nvSpPr>
        <p:spPr>
          <a:xfrm>
            <a:off x="24680" y="5861058"/>
            <a:ext cx="12192000" cy="74815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V.N.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Gribov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inspirálta, Roy J. Glauber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mentorálta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</a:p>
          <a:p>
            <a:pPr marL="190440" indent="-190440" algn="ctr"/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Jenkovszky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László kirügyeztette az élenjáró fizikát Magyarországon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48E79A36-8992-4CEA-99D6-6D6C046A9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627" y="1412776"/>
            <a:ext cx="2690093" cy="3970364"/>
          </a:xfrm>
          <a:prstGeom prst="rect">
            <a:avLst/>
          </a:prstGeom>
        </p:spPr>
      </p:pic>
      <p:sp>
        <p:nvSpPr>
          <p:cNvPr id="16" name="Szövegdoboz 15">
            <a:extLst>
              <a:ext uri="{FF2B5EF4-FFF2-40B4-BE49-F238E27FC236}">
                <a16:creationId xmlns:a16="http://schemas.microsoft.com/office/drawing/2014/main" id="{A73CC80D-F71E-4C65-B261-1B74C4E69C7C}"/>
              </a:ext>
            </a:extLst>
          </p:cNvPr>
          <p:cNvSpPr txBox="1"/>
          <p:nvPr/>
        </p:nvSpPr>
        <p:spPr>
          <a:xfrm>
            <a:off x="455259" y="5435932"/>
            <a:ext cx="3552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V.N. </a:t>
            </a:r>
            <a:r>
              <a:rPr lang="hu-HU" sz="1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Gribov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(1930-1997) </a:t>
            </a:r>
            <a:endParaRPr lang="hu-HU" dirty="0"/>
          </a:p>
        </p:txBody>
      </p:sp>
      <p:pic>
        <p:nvPicPr>
          <p:cNvPr id="17" name="Kép 16">
            <a:extLst>
              <a:ext uri="{FF2B5EF4-FFF2-40B4-BE49-F238E27FC236}">
                <a16:creationId xmlns:a16="http://schemas.microsoft.com/office/drawing/2014/main" id="{8B63CD41-5A25-408D-82F8-D90BE65120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575" y="1249032"/>
            <a:ext cx="2690093" cy="4035140"/>
          </a:xfrm>
          <a:prstGeom prst="rect">
            <a:avLst/>
          </a:prstGeom>
        </p:spPr>
      </p:pic>
      <p:sp>
        <p:nvSpPr>
          <p:cNvPr id="19" name="Szövegdoboz 18">
            <a:extLst>
              <a:ext uri="{FF2B5EF4-FFF2-40B4-BE49-F238E27FC236}">
                <a16:creationId xmlns:a16="http://schemas.microsoft.com/office/drawing/2014/main" id="{3C6A0D3F-4BC2-4C01-9B27-9FC3CA92049B}"/>
              </a:ext>
            </a:extLst>
          </p:cNvPr>
          <p:cNvSpPr txBox="1"/>
          <p:nvPr/>
        </p:nvSpPr>
        <p:spPr>
          <a:xfrm>
            <a:off x="4271683" y="5365040"/>
            <a:ext cx="3552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R. J. Glauber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(1925-2018) </a:t>
            </a:r>
            <a:endParaRPr lang="hu-HU" dirty="0"/>
          </a:p>
        </p:txBody>
      </p:sp>
      <p:pic>
        <p:nvPicPr>
          <p:cNvPr id="21" name="Kép 20">
            <a:extLst>
              <a:ext uri="{FF2B5EF4-FFF2-40B4-BE49-F238E27FC236}">
                <a16:creationId xmlns:a16="http://schemas.microsoft.com/office/drawing/2014/main" id="{43FB4C3D-32CD-4F7F-ADE5-140ECDD67D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176" y="1916832"/>
            <a:ext cx="4397121" cy="2972058"/>
          </a:xfrm>
          <a:prstGeom prst="rect">
            <a:avLst/>
          </a:prstGeom>
        </p:spPr>
      </p:pic>
      <p:sp>
        <p:nvSpPr>
          <p:cNvPr id="22" name="Szövegdoboz 21">
            <a:extLst>
              <a:ext uri="{FF2B5EF4-FFF2-40B4-BE49-F238E27FC236}">
                <a16:creationId xmlns:a16="http://schemas.microsoft.com/office/drawing/2014/main" id="{C06BD0F2-4B7F-458B-8882-A679D327D4DE}"/>
              </a:ext>
            </a:extLst>
          </p:cNvPr>
          <p:cNvSpPr txBox="1"/>
          <p:nvPr/>
        </p:nvSpPr>
        <p:spPr>
          <a:xfrm>
            <a:off x="7680176" y="5445224"/>
            <a:ext cx="43971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Jenkovszky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László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(1942-2025)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4280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9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Csoportba foglalás 8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10" name="Szabadkézi sokszög 9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1" name="Szabadkézi sokszög 10"/>
            <p:cNvSpPr/>
            <p:nvPr/>
          </p:nvSpPr>
          <p:spPr>
            <a:xfrm>
              <a:off x="-1524000" y="125779"/>
              <a:ext cx="12192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Nobel-díjas fizikus a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BerzeTÖK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2012-es táborában </a:t>
              </a:r>
            </a:p>
          </p:txBody>
        </p:sp>
      </p:grpSp>
      <p:sp>
        <p:nvSpPr>
          <p:cNvPr id="18" name="Szövegdoboz 17"/>
          <p:cNvSpPr txBox="1"/>
          <p:nvPr/>
        </p:nvSpPr>
        <p:spPr>
          <a:xfrm>
            <a:off x="11611388" y="6550224"/>
            <a:ext cx="58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Szövegdoboz 18">
            <a:extLst>
              <a:ext uri="{FF2B5EF4-FFF2-40B4-BE49-F238E27FC236}">
                <a16:creationId xmlns:a16="http://schemas.microsoft.com/office/drawing/2014/main" id="{3C6A0D3F-4BC2-4C01-9B27-9FC3CA92049B}"/>
              </a:ext>
            </a:extLst>
          </p:cNvPr>
          <p:cNvSpPr txBox="1"/>
          <p:nvPr/>
        </p:nvSpPr>
        <p:spPr>
          <a:xfrm>
            <a:off x="88371" y="4710043"/>
            <a:ext cx="355250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R. J. Glauber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Nobel-díjas</a:t>
            </a:r>
            <a:endParaRPr lang="hu-HU" sz="18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BerzeTÖK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látogatásának </a:t>
            </a:r>
          </a:p>
          <a:p>
            <a:pPr algn="ctr"/>
            <a:r>
              <a:rPr lang="hu-HU" sz="1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Youtube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videója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és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fotó-archívuma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 Krisztián András DoF’25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előadásában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Gyöngyösön a MATE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KRCn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endParaRPr lang="hu-HU" dirty="0">
              <a:solidFill>
                <a:srgbClr val="FFFF00"/>
              </a:solidFill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B0F1AD18-9073-4C49-95CA-8FFC8BE056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3" y="895585"/>
            <a:ext cx="8311885" cy="550527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C7A119D1-39B9-444E-A48E-4D3A11BA31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1" y="908720"/>
            <a:ext cx="323171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2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Csoportba foglalás 8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10" name="Szabadkézi sokszög 9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1" name="Szabadkézi sokszög 10"/>
            <p:cNvSpPr/>
            <p:nvPr/>
          </p:nvSpPr>
          <p:spPr>
            <a:xfrm>
              <a:off x="-1524000" y="125779"/>
              <a:ext cx="12192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 Nobel-díjas fizikus által dedikált könyv mottója</a:t>
              </a:r>
            </a:p>
          </p:txBody>
        </p:sp>
      </p:grpSp>
      <p:sp>
        <p:nvSpPr>
          <p:cNvPr id="18" name="Szövegdoboz 17"/>
          <p:cNvSpPr txBox="1"/>
          <p:nvPr/>
        </p:nvSpPr>
        <p:spPr>
          <a:xfrm>
            <a:off x="11611388" y="6550224"/>
            <a:ext cx="58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0B9760D3-3692-4E5A-B07A-28EFDA5E82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774" y="792088"/>
            <a:ext cx="8547374" cy="5661248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F16E7070-EC70-455F-848D-2A45E6153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796937"/>
            <a:ext cx="10044030" cy="529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9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719137"/>
          </a:xfrm>
        </p:spPr>
        <p:txBody>
          <a:bodyPr/>
          <a:lstStyle/>
          <a:p>
            <a:pPr algn="ctr" eaLnBrk="1" hangingPunct="1">
              <a:buNone/>
            </a:pPr>
            <a:r>
              <a:rPr lang="hu-HU" sz="3000" dirty="0"/>
              <a:t>Részecskés kártyajáték dedikálása és mottója</a:t>
            </a:r>
          </a:p>
        </p:txBody>
      </p:sp>
      <p:sp>
        <p:nvSpPr>
          <p:cNvPr id="3" name="Cím 1">
            <a:extLst>
              <a:ext uri="{FF2B5EF4-FFF2-40B4-BE49-F238E27FC236}">
                <a16:creationId xmlns:a16="http://schemas.microsoft.com/office/drawing/2014/main" id="{355C0457-89F6-4005-871B-3233F4F0ABA5}"/>
              </a:ext>
            </a:extLst>
          </p:cNvPr>
          <p:cNvSpPr txBox="1">
            <a:spLocks/>
          </p:cNvSpPr>
          <p:nvPr/>
        </p:nvSpPr>
        <p:spPr bwMode="auto">
          <a:xfrm>
            <a:off x="0" y="693639"/>
            <a:ext cx="12191999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pPr algn="ctr" eaLnBrk="1" hangingPunct="1"/>
            <a:r>
              <a:rPr lang="hu-HU" sz="2000" kern="0" dirty="0"/>
              <a:t>Juditnak, a szerzőnek dedikálta Roy J. Glauber, a felhasználó Nobel-díjas fizikus 2012 július 21-én, </a:t>
            </a:r>
          </a:p>
          <a:p>
            <a:pPr algn="ctr" eaLnBrk="1" hangingPunct="1"/>
            <a:r>
              <a:rPr lang="hu-HU" sz="2000" kern="0" dirty="0"/>
              <a:t>a </a:t>
            </a:r>
            <a:r>
              <a:rPr lang="hu-HU" sz="2000" kern="0" dirty="0" err="1"/>
              <a:t>BerzeTÖK</a:t>
            </a:r>
            <a:r>
              <a:rPr lang="hu-HU" sz="2000" kern="0" dirty="0"/>
              <a:t> </a:t>
            </a:r>
            <a:r>
              <a:rPr lang="hu-HU" sz="2000" kern="0" dirty="0" err="1"/>
              <a:t>viszneki</a:t>
            </a:r>
            <a:r>
              <a:rPr lang="hu-HU" sz="2000" kern="0" dirty="0"/>
              <a:t> nyári tábora alkalmából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58C0565-069B-4C0F-A5F1-81ED3C0FB2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859094" y="481674"/>
            <a:ext cx="5154560" cy="6872747"/>
          </a:xfrm>
          <a:prstGeom prst="rect">
            <a:avLst/>
          </a:prstGeom>
        </p:spPr>
      </p:pic>
      <p:sp>
        <p:nvSpPr>
          <p:cNvPr id="7" name="Szövegdoboz 6">
            <a:extLst>
              <a:ext uri="{FF2B5EF4-FFF2-40B4-BE49-F238E27FC236}">
                <a16:creationId xmlns:a16="http://schemas.microsoft.com/office/drawing/2014/main" id="{DC5B3FC1-6FA0-4B96-B849-A6B38938AA69}"/>
              </a:ext>
            </a:extLst>
          </p:cNvPr>
          <p:cNvSpPr txBox="1"/>
          <p:nvPr/>
        </p:nvSpPr>
        <p:spPr>
          <a:xfrm>
            <a:off x="3810000" y="644404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85750" algn="ctr">
              <a:defRPr/>
            </a:pPr>
            <a:r>
              <a:rPr lang="hu-H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https://yourhiggs.com/</a:t>
            </a:r>
            <a:endParaRPr lang="hu-H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00"/>
                </a:solidFill>
              </a:uFill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20A23387-3081-4E97-8FD0-AECD5EBD5CC6}"/>
              </a:ext>
            </a:extLst>
          </p:cNvPr>
          <p:cNvSpPr txBox="1"/>
          <p:nvPr/>
        </p:nvSpPr>
        <p:spPr>
          <a:xfrm>
            <a:off x="6960095" y="1916832"/>
            <a:ext cx="523190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 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dedikált könyv mottója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1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„</a:t>
            </a:r>
            <a:r>
              <a:rPr kumimoji="0" lang="hu-HU" sz="2000" b="1" i="1" u="none" strike="noStrike" kern="1200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A </a:t>
            </a:r>
            <a:r>
              <a:rPr lang="hu-HU" sz="2000" b="1" i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diák feje nem edény, 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amit meg kell tölteni,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hanem fáklya, amit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lángra lehet lobbantani.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”   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2000" b="1" i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Kiss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L</a:t>
            </a:r>
            <a:r>
              <a:rPr lang="hu-HU" sz="2000" b="1" i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ajos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a F</a:t>
            </a:r>
            <a:r>
              <a:rPr lang="hu-HU" sz="2000" b="1" i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izika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T</a:t>
            </a:r>
            <a:r>
              <a:rPr lang="hu-HU" sz="2000" b="1" i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anára</a:t>
            </a: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20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Plutharkosz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után, szabadon</a:t>
            </a:r>
          </a:p>
        </p:txBody>
      </p:sp>
    </p:spTree>
    <p:extLst>
      <p:ext uri="{BB962C8B-B14F-4D97-AF65-F5344CB8AC3E}">
        <p14:creationId xmlns:p14="http://schemas.microsoft.com/office/powerpoint/2010/main" val="134717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3C7952E3-DC12-45B3-843C-E2541E2B4C7F}"/>
              </a:ext>
            </a:extLst>
          </p:cNvPr>
          <p:cNvSpPr txBox="1"/>
          <p:nvPr/>
        </p:nvSpPr>
        <p:spPr>
          <a:xfrm>
            <a:off x="3057832" y="5877272"/>
            <a:ext cx="61156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1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GYENGÉK KÖZÖTT KÖNNYŰ JÓNAK LENNI: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1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A JÓK KÖZÖTT JÓNAK LENNI – 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1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ez az igazi kihívás</a:t>
            </a:r>
            <a:endParaRPr lang="hu-HU" dirty="0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B3B6F321-28C8-4AD1-8F12-E5C8192427DF}"/>
              </a:ext>
            </a:extLst>
          </p:cNvPr>
          <p:cNvSpPr txBox="1"/>
          <p:nvPr/>
        </p:nvSpPr>
        <p:spPr>
          <a:xfrm>
            <a:off x="0" y="46365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hu-HU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Kiss Lajos és a Berze legendás tanárai</a:t>
            </a:r>
            <a:endParaRPr lang="hu-HU" dirty="0"/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557AAAFE-A41A-439B-B30D-2A6C4D93A7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996" y="729530"/>
            <a:ext cx="2204760" cy="2984550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840800CE-49CE-4A54-8259-F4100E664B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798"/>
          <a:stretch/>
        </p:blipFill>
        <p:spPr>
          <a:xfrm>
            <a:off x="10082258" y="764040"/>
            <a:ext cx="2091173" cy="2877368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FE1CEACE-1FAD-4238-B2C4-C31C0FB87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270" y="692696"/>
            <a:ext cx="7454764" cy="5052154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E312BEDE-60A3-453C-B478-3777B48174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442" r="81039" b="63736"/>
          <a:stretch/>
        </p:blipFill>
        <p:spPr>
          <a:xfrm>
            <a:off x="6380533" y="699105"/>
            <a:ext cx="1271463" cy="1656184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A8D246F0-F77D-4956-B8DF-96BBB7ECF7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3868" y="3680426"/>
            <a:ext cx="3246401" cy="2400508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B9806949-2AC1-4ACA-AFB5-EF95678261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5923" y="3033476"/>
            <a:ext cx="3223539" cy="236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14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KÖSZÖNÖM A FIGYELMET ! </a:t>
            </a: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EF89914C-E8BF-4EE0-B81A-6A1A4B5AECC2}"/>
              </a:ext>
            </a:extLst>
          </p:cNvPr>
          <p:cNvSpPr txBox="1"/>
          <p:nvPr/>
        </p:nvSpPr>
        <p:spPr>
          <a:xfrm>
            <a:off x="0" y="316739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8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Kérdések ?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2038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30064"/>
            <a:ext cx="12072664" cy="850664"/>
            <a:chOff x="0" y="-115536"/>
            <a:chExt cx="10548664" cy="80133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15536"/>
              <a:ext cx="10548664" cy="41109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miként lettem fizikus ?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899419" y="6400801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Szabadkézi sokszög 3">
            <a:extLst>
              <a:ext uri="{FF2B5EF4-FFF2-40B4-BE49-F238E27FC236}">
                <a16:creationId xmlns:a16="http://schemas.microsoft.com/office/drawing/2014/main" id="{A00B96F5-D60A-4054-AB4A-ABFEC5A7F9DE}"/>
              </a:ext>
            </a:extLst>
          </p:cNvPr>
          <p:cNvSpPr/>
          <p:nvPr/>
        </p:nvSpPr>
        <p:spPr>
          <a:xfrm>
            <a:off x="0" y="764704"/>
            <a:ext cx="11784632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* 1963</a:t>
            </a:r>
          </a:p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gyöngyös,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Magyarország</a:t>
            </a:r>
          </a:p>
        </p:txBody>
      </p:sp>
      <p:sp>
        <p:nvSpPr>
          <p:cNvPr id="13" name="Szabadkézi sokszög 3">
            <a:extLst>
              <a:ext uri="{FF2B5EF4-FFF2-40B4-BE49-F238E27FC236}">
                <a16:creationId xmlns:a16="http://schemas.microsoft.com/office/drawing/2014/main" id="{37C761DE-6A7D-4F96-9D5D-5154741B1FFB}"/>
              </a:ext>
            </a:extLst>
          </p:cNvPr>
          <p:cNvSpPr/>
          <p:nvPr/>
        </p:nvSpPr>
        <p:spPr>
          <a:xfrm>
            <a:off x="0" y="1509480"/>
            <a:ext cx="11784632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általános iskola (1970-78):</a:t>
            </a:r>
          </a:p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visznek,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Magyarország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lang="hu-HU" sz="2000" b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3">
            <a:extLst>
              <a:ext uri="{FF2B5EF4-FFF2-40B4-BE49-F238E27FC236}">
                <a16:creationId xmlns:a16="http://schemas.microsoft.com/office/drawing/2014/main" id="{43C20C20-4F19-4BED-8C61-862C7B8C09A1}"/>
              </a:ext>
            </a:extLst>
          </p:cNvPr>
          <p:cNvSpPr/>
          <p:nvPr/>
        </p:nvSpPr>
        <p:spPr>
          <a:xfrm>
            <a:off x="119336" y="2276872"/>
            <a:ext cx="1166529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gimnázium (1978-82):</a:t>
            </a:r>
          </a:p>
          <a:p>
            <a:pPr marL="190440" indent="-190440" algn="r"/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berze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Gyöngyös,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Magyarország</a:t>
            </a:r>
          </a:p>
        </p:txBody>
      </p:sp>
      <p:sp>
        <p:nvSpPr>
          <p:cNvPr id="15" name="Szabadkézi sokszög 3">
            <a:extLst>
              <a:ext uri="{FF2B5EF4-FFF2-40B4-BE49-F238E27FC236}">
                <a16:creationId xmlns:a16="http://schemas.microsoft.com/office/drawing/2014/main" id="{7207DB2E-C11A-4E79-B6D5-C83D798AC1FB}"/>
              </a:ext>
            </a:extLst>
          </p:cNvPr>
          <p:cNvSpPr/>
          <p:nvPr/>
        </p:nvSpPr>
        <p:spPr>
          <a:xfrm>
            <a:off x="119336" y="3021648"/>
            <a:ext cx="1166529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M.Sc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 Fizikus diploma (1982-87):</a:t>
            </a:r>
          </a:p>
          <a:p>
            <a:pPr marL="190440" indent="-190440" algn="r"/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Elte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budapest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Magyarország</a:t>
            </a:r>
          </a:p>
        </p:txBody>
      </p:sp>
      <p:sp>
        <p:nvSpPr>
          <p:cNvPr id="16" name="Szabadkézi sokszög 3">
            <a:extLst>
              <a:ext uri="{FF2B5EF4-FFF2-40B4-BE49-F238E27FC236}">
                <a16:creationId xmlns:a16="http://schemas.microsoft.com/office/drawing/2014/main" id="{B5C70DE2-7C91-4204-99B3-F0F17CA44477}"/>
              </a:ext>
            </a:extLst>
          </p:cNvPr>
          <p:cNvSpPr/>
          <p:nvPr/>
        </p:nvSpPr>
        <p:spPr>
          <a:xfrm>
            <a:off x="144016" y="4689660"/>
            <a:ext cx="11640616" cy="3116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lang="hu-HU" sz="2000" b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3">
            <a:extLst>
              <a:ext uri="{FF2B5EF4-FFF2-40B4-BE49-F238E27FC236}">
                <a16:creationId xmlns:a16="http://schemas.microsoft.com/office/drawing/2014/main" id="{E5D3F98D-CECF-42D1-B050-B2F08D6F47D3}"/>
              </a:ext>
            </a:extLst>
          </p:cNvPr>
          <p:cNvSpPr/>
          <p:nvPr/>
        </p:nvSpPr>
        <p:spPr>
          <a:xfrm>
            <a:off x="144016" y="3789040"/>
            <a:ext cx="1164061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Ph.D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(kandidátus) (1987-1990): </a:t>
            </a:r>
          </a:p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KFKI, MTA, Budapest,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Magyarország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endParaRPr lang="hu-HU" sz="2000" b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3">
            <a:extLst>
              <a:ext uri="{FF2B5EF4-FFF2-40B4-BE49-F238E27FC236}">
                <a16:creationId xmlns:a16="http://schemas.microsoft.com/office/drawing/2014/main" id="{8E7C32FE-77D5-4ADB-9C41-292E034FF2E6}"/>
              </a:ext>
            </a:extLst>
          </p:cNvPr>
          <p:cNvSpPr/>
          <p:nvPr/>
        </p:nvSpPr>
        <p:spPr>
          <a:xfrm>
            <a:off x="119336" y="4509120"/>
            <a:ext cx="1164061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 GO WEST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Fellowship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EU (1994): </a:t>
            </a:r>
          </a:p>
          <a:p>
            <a:pPr marL="190440" indent="-190440" algn="r"/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Lundi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egyetem,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Lund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svédország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lang="hu-HU" sz="2000" b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3">
            <a:extLst>
              <a:ext uri="{FF2B5EF4-FFF2-40B4-BE49-F238E27FC236}">
                <a16:creationId xmlns:a16="http://schemas.microsoft.com/office/drawing/2014/main" id="{DD880987-A679-449E-B61D-237C80083991}"/>
              </a:ext>
            </a:extLst>
          </p:cNvPr>
          <p:cNvSpPr/>
          <p:nvPr/>
        </p:nvSpPr>
        <p:spPr>
          <a:xfrm>
            <a:off x="144016" y="5229200"/>
            <a:ext cx="1164061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 NATO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VendégPROFESSzOR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(2001-2002): </a:t>
            </a:r>
          </a:p>
          <a:p>
            <a:pPr marL="190440" indent="-190440" algn="r"/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NIJMEGENi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EGYETEM, NIJMEGEN, </a:t>
            </a:r>
            <a:r>
              <a:rPr lang="hu-HU" sz="2000" b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hollandia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</p:txBody>
      </p:sp>
      <p:sp>
        <p:nvSpPr>
          <p:cNvPr id="23" name="Szabadkézi sokszög 3">
            <a:extLst>
              <a:ext uri="{FF2B5EF4-FFF2-40B4-BE49-F238E27FC236}">
                <a16:creationId xmlns:a16="http://schemas.microsoft.com/office/drawing/2014/main" id="{9CF76476-5AB4-49C8-A3C9-D71EC518172B}"/>
              </a:ext>
            </a:extLst>
          </p:cNvPr>
          <p:cNvSpPr/>
          <p:nvPr/>
        </p:nvSpPr>
        <p:spPr>
          <a:xfrm>
            <a:off x="191344" y="5949280"/>
            <a:ext cx="11640616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 HAESF SENIOR LEADER AND SCHOLAR (2008-2009): </a:t>
            </a:r>
          </a:p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HARVARD, CAMBRIDGE, MA, </a:t>
            </a:r>
            <a:r>
              <a:rPr lang="hu-HU" sz="2000" b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USA 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0A1DBA47-192A-41DE-8BB1-8A5D538937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8" y="702528"/>
            <a:ext cx="2264928" cy="3065998"/>
          </a:xfrm>
          <a:prstGeom prst="rect">
            <a:avLst/>
          </a:prstGeom>
        </p:spPr>
      </p:pic>
      <p:pic>
        <p:nvPicPr>
          <p:cNvPr id="25" name="Kép 24">
            <a:extLst>
              <a:ext uri="{FF2B5EF4-FFF2-40B4-BE49-F238E27FC236}">
                <a16:creationId xmlns:a16="http://schemas.microsoft.com/office/drawing/2014/main" id="{604D90C0-B336-4742-A9E0-9F5F39EBFF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2590815"/>
            <a:ext cx="2063551" cy="2734205"/>
          </a:xfrm>
          <a:prstGeom prst="rect">
            <a:avLst/>
          </a:prstGeom>
        </p:spPr>
      </p:pic>
      <p:pic>
        <p:nvPicPr>
          <p:cNvPr id="27" name="Kép 26">
            <a:extLst>
              <a:ext uri="{FF2B5EF4-FFF2-40B4-BE49-F238E27FC236}">
                <a16:creationId xmlns:a16="http://schemas.microsoft.com/office/drawing/2014/main" id="{94A45077-329F-440E-A77B-26FE1FF6FE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80" y="3828040"/>
            <a:ext cx="2264928" cy="300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1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2" grpId="0"/>
      <p:bldP spid="18" grpId="0"/>
      <p:bldP spid="20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072664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MEMORIAM … Lajos bácsi 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E467E03-1D30-4CAF-A199-6B8A1B0DE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802715"/>
            <a:ext cx="4176464" cy="5653615"/>
          </a:xfrm>
          <a:prstGeom prst="rect">
            <a:avLst/>
          </a:prstGeom>
        </p:spPr>
      </p:pic>
      <p:sp>
        <p:nvSpPr>
          <p:cNvPr id="6" name="Szabadkézi sokszög 3">
            <a:extLst>
              <a:ext uri="{FF2B5EF4-FFF2-40B4-BE49-F238E27FC236}">
                <a16:creationId xmlns:a16="http://schemas.microsoft.com/office/drawing/2014/main" id="{86967EE9-6D4C-408D-89A6-CAF6E132DF02}"/>
              </a:ext>
            </a:extLst>
          </p:cNvPr>
          <p:cNvSpPr/>
          <p:nvPr/>
        </p:nvSpPr>
        <p:spPr>
          <a:xfrm>
            <a:off x="0" y="764704"/>
            <a:ext cx="11784632" cy="6233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r"/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* 1939, KISÚJSZÁLLÁS</a:t>
            </a:r>
          </a:p>
          <a:p>
            <a:pPr marL="190440" indent="-190440" algn="r"/>
            <a:endParaRPr lang="hu-HU" sz="2000" b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5B60E695-1DC0-4BA8-9786-93E89DE486BD}"/>
              </a:ext>
            </a:extLst>
          </p:cNvPr>
          <p:cNvSpPr txBox="1"/>
          <p:nvPr/>
        </p:nvSpPr>
        <p:spPr>
          <a:xfrm>
            <a:off x="4943872" y="1052736"/>
            <a:ext cx="69600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†</a:t>
            </a:r>
            <a:r>
              <a:rPr kumimoji="0" lang="hu-HU" sz="20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1995, gyöngyös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30965054-7BCF-4F1D-9742-3F5E4F21A9D5}"/>
              </a:ext>
            </a:extLst>
          </p:cNvPr>
          <p:cNvSpPr txBox="1"/>
          <p:nvPr/>
        </p:nvSpPr>
        <p:spPr>
          <a:xfrm>
            <a:off x="4295800" y="1556792"/>
            <a:ext cx="78962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TANÁRI A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RS POETICA: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1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„A DIÁK FEJE NEM EDÉNY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amit meg kell tölteni,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HANEM FÁKLYA, AMIT LÁNGRA LEHET LOBBANTANI”         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PLUTHARKOSZ UTÁN SZABADON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5813EB0A-E68D-474F-A4D8-6A70A9934983}"/>
              </a:ext>
            </a:extLst>
          </p:cNvPr>
          <p:cNvSpPr txBox="1"/>
          <p:nvPr/>
        </p:nvSpPr>
        <p:spPr>
          <a:xfrm>
            <a:off x="4320480" y="3068960"/>
            <a:ext cx="787152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KIS FIZIKUSOK KÖRE: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1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„GYENGÉK KÖZÖTT KÖNNYŰ JÓNAK LENNI: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1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A JÓK KÖZÖTT JÓNAK LENNI – 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1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ez az igazi kihívás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”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89A34649-A5E4-4569-B035-29C19456B666}"/>
              </a:ext>
            </a:extLst>
          </p:cNvPr>
          <p:cNvSpPr txBox="1"/>
          <p:nvPr/>
        </p:nvSpPr>
        <p:spPr>
          <a:xfrm>
            <a:off x="4295800" y="4593322"/>
            <a:ext cx="7896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BERZÉS ÖNKÉPZŐKÖR: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1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„BIZALOM, szeretet, munka, követelés, példa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”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2423ADCA-80C9-4CE0-843A-D2347865115B}"/>
              </a:ext>
            </a:extLst>
          </p:cNvPr>
          <p:cNvSpPr txBox="1"/>
          <p:nvPr/>
        </p:nvSpPr>
        <p:spPr>
          <a:xfrm>
            <a:off x="4320480" y="5457418"/>
            <a:ext cx="78962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BERZe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TERMÉSZETTUDOMÁNYOS ÖNKÉPZŐKÖR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TERMÉSZET EGYSÉGE 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  <a:sym typeface="Wingdings" panose="05000000000000000000" pitchFamily="2" charset="2"/>
              </a:rPr>
              <a:t> 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BUGÁT PÁL VERSENYEK</a:t>
            </a:r>
          </a:p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MIKOLA KÖZÉPISKOLÁS FIZIKA </a:t>
            </a:r>
            <a:r>
              <a:rPr lang="hu-HU" sz="20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VERSENYek</a:t>
            </a: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7359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072664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MEMORIAM … Lajos bácsi 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E467E03-1D30-4CAF-A199-6B8A1B0DE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802716"/>
            <a:ext cx="3201032" cy="4333188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30965054-7BCF-4F1D-9742-3F5E4F21A9D5}"/>
              </a:ext>
            </a:extLst>
          </p:cNvPr>
          <p:cNvSpPr txBox="1"/>
          <p:nvPr/>
        </p:nvSpPr>
        <p:spPr>
          <a:xfrm>
            <a:off x="3320368" y="724634"/>
            <a:ext cx="82482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Köznevelés, 1989 I. 13, 9. </a:t>
            </a:r>
            <a:r>
              <a:rPr lang="hu-HU" sz="2000" b="1" i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</a:t>
            </a: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</a:t>
            </a: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8B93D2B0-ED6D-4F87-B01D-B7E329DC6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712" y="1196752"/>
            <a:ext cx="4032448" cy="1526349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D0A3255C-2407-4EEE-B0AF-A3A089790D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9162" y="782339"/>
            <a:ext cx="3652443" cy="213379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2FC3277E-F61C-4F8D-8463-A8C1373928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36" y="5589240"/>
            <a:ext cx="11719119" cy="1150669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666CE6DE-505B-478E-BD79-50BBC4ACB1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24039" y="2276872"/>
            <a:ext cx="2772897" cy="3160928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2DDAC845-E81F-4146-9AAA-CDEBFC064D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3712" y="2852936"/>
            <a:ext cx="4032448" cy="263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92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072664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MEMORIAM … Lajos bácsi 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0E467E03-1D30-4CAF-A199-6B8A1B0DE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836712"/>
            <a:ext cx="4320480" cy="5848568"/>
          </a:xfrm>
          <a:prstGeom prst="rect">
            <a:avLst/>
          </a:prstGeom>
        </p:spPr>
      </p:pic>
      <p:sp>
        <p:nvSpPr>
          <p:cNvPr id="14" name="Szövegdoboz 13">
            <a:extLst>
              <a:ext uri="{FF2B5EF4-FFF2-40B4-BE49-F238E27FC236}">
                <a16:creationId xmlns:a16="http://schemas.microsoft.com/office/drawing/2014/main" id="{EA906FD1-BB75-4DFD-8E51-F4D2E4821BD2}"/>
              </a:ext>
            </a:extLst>
          </p:cNvPr>
          <p:cNvSpPr txBox="1"/>
          <p:nvPr/>
        </p:nvSpPr>
        <p:spPr>
          <a:xfrm>
            <a:off x="5328592" y="1994064"/>
            <a:ext cx="616800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Meggyújtottad fáklyámat,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Kapuimat kitártad,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1" u="none" strike="noStrike" kern="120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Forrása az örömnek, 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Lajos bácsi, </a:t>
            </a:r>
            <a:r>
              <a:rPr lang="hu-HU" sz="2000" b="1" i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köszöntlek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!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EF89914C-E8BF-4EE0-B81A-6A1A4B5AECC2}"/>
              </a:ext>
            </a:extLst>
          </p:cNvPr>
          <p:cNvSpPr txBox="1"/>
          <p:nvPr/>
        </p:nvSpPr>
        <p:spPr>
          <a:xfrm>
            <a:off x="5447928" y="4653136"/>
            <a:ext cx="61680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Na mi van, Csontcsikóim?</a:t>
            </a: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FBD6589F-22CB-4E3E-B397-4003E2B1CC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5481659"/>
            <a:ext cx="1244588" cy="93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61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072664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Legendás tanárok: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HEjjel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lászló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(Matematika) 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EA906FD1-BB75-4DFD-8E51-F4D2E4821BD2}"/>
              </a:ext>
            </a:extLst>
          </p:cNvPr>
          <p:cNvSpPr txBox="1"/>
          <p:nvPr/>
        </p:nvSpPr>
        <p:spPr>
          <a:xfrm>
            <a:off x="864096" y="1052736"/>
            <a:ext cx="6168008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KÖMAL: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Kö</a:t>
            </a:r>
            <a:r>
              <a:rPr lang="hu-HU" sz="2000" b="1" i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zépiskolai Matematikai Lapok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Arany </a:t>
            </a:r>
            <a:r>
              <a:rPr lang="hu-HU" sz="2000" b="1" i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DáNIEL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és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OKTV 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Középiskolai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Matematikaversenyek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Kiváló alapok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 kutatómunkához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Hejjel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László </a:t>
            </a:r>
            <a:r>
              <a:rPr lang="hu-HU" sz="2000" b="1" i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Berzés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i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kömal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klub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EF89914C-E8BF-4EE0-B81A-6A1A4B5AECC2}"/>
              </a:ext>
            </a:extLst>
          </p:cNvPr>
          <p:cNvSpPr txBox="1"/>
          <p:nvPr/>
        </p:nvSpPr>
        <p:spPr>
          <a:xfrm>
            <a:off x="864096" y="5085184"/>
            <a:ext cx="61680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Na kislányom, 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Szereted-e a matematikát?</a:t>
            </a: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6C3CAE55-CE6F-4558-9220-F6D102996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7474" y="817787"/>
            <a:ext cx="4275190" cy="5890770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39611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Legendás tanárok: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vályi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-nagy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károly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(testnevelés) 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EA906FD1-BB75-4DFD-8E51-F4D2E4821BD2}"/>
              </a:ext>
            </a:extLst>
          </p:cNvPr>
          <p:cNvSpPr txBox="1"/>
          <p:nvPr/>
        </p:nvSpPr>
        <p:spPr>
          <a:xfrm>
            <a:off x="72008" y="775732"/>
            <a:ext cx="616800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ÉP testben ép lélek!</a:t>
            </a:r>
            <a:endParaRPr lang="hu-HU" sz="2000" b="1" i="1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Az egészség a legfőbb kincs …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HÁROM GENERÁCIÓS TANÁR: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SZÜLEIMTŐL 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GYERMEKEIMIG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Kézilabda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Vívás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torna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Az első </a:t>
            </a:r>
            <a:r>
              <a:rPr lang="hu-HU" sz="2000" b="1" i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Berzés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jóga klubtól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 fecskefészek </a:t>
            </a:r>
            <a:r>
              <a:rPr lang="hu-HU" sz="2000" b="1" i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aikido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tankörig</a:t>
            </a: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EF89914C-E8BF-4EE0-B81A-6A1A4B5AECC2}"/>
              </a:ext>
            </a:extLst>
          </p:cNvPr>
          <p:cNvSpPr txBox="1"/>
          <p:nvPr/>
        </p:nvSpPr>
        <p:spPr>
          <a:xfrm>
            <a:off x="3011996" y="5517232"/>
            <a:ext cx="61680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Na kisfiam, 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Ki tudod-e tartani a zászlót?</a:t>
            </a: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7116FAF3-95F0-47E4-972F-A2E69B361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264" y="1289003"/>
            <a:ext cx="5806943" cy="3292125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246BE57A-1A7E-44FE-8F6C-7717BE5E73A3}"/>
              </a:ext>
            </a:extLst>
          </p:cNvPr>
          <p:cNvSpPr txBox="1"/>
          <p:nvPr/>
        </p:nvSpPr>
        <p:spPr>
          <a:xfrm>
            <a:off x="6236264" y="4653136"/>
            <a:ext cx="58069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KARCSI BÁCSI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8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És a </a:t>
            </a:r>
            <a:r>
              <a:rPr lang="hu-HU" sz="1800" b="1" i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berzés</a:t>
            </a:r>
            <a:r>
              <a:rPr lang="hu-HU" sz="18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melegítő legendája</a:t>
            </a:r>
          </a:p>
        </p:txBody>
      </p:sp>
    </p:spTree>
    <p:extLst>
      <p:ext uri="{BB962C8B-B14F-4D97-AF65-F5344CB8AC3E}">
        <p14:creationId xmlns:p14="http://schemas.microsoft.com/office/powerpoint/2010/main" val="223047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Legendás tanárok: DR. CZINDER KÁROLYNÉ (IRODALOM) 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EA906FD1-BB75-4DFD-8E51-F4D2E4821BD2}"/>
              </a:ext>
            </a:extLst>
          </p:cNvPr>
          <p:cNvSpPr txBox="1"/>
          <p:nvPr/>
        </p:nvSpPr>
        <p:spPr>
          <a:xfrm>
            <a:off x="72008" y="775732"/>
            <a:ext cx="616800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Négy év alatt egyetlen egyszer sem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Kellett felemelnie a hangját</a:t>
            </a:r>
            <a:endParaRPr lang="hu-HU" sz="2000" b="1" i="1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Nem felelés 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és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Hóesés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Édesanyám osztálytársa 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Dr. </a:t>
            </a:r>
            <a:r>
              <a:rPr lang="hu-HU" sz="2000" b="1" i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Czinder</a:t>
            </a: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Péter ÉDESANYJA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Magyar érettségi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Ady </a:t>
            </a:r>
            <a:r>
              <a:rPr lang="hu-HU" sz="2000" b="1" i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endrétől</a:t>
            </a: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Petőfi </a:t>
            </a:r>
            <a:r>
              <a:rPr lang="hu-HU" sz="2000" b="1" i="1" cap="all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sándorig</a:t>
            </a:r>
            <a:endParaRPr lang="hu-HU" sz="2000" b="1" i="1" cap="all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EF89914C-E8BF-4EE0-B81A-6A1A4B5AECC2}"/>
              </a:ext>
            </a:extLst>
          </p:cNvPr>
          <p:cNvSpPr txBox="1"/>
          <p:nvPr/>
        </p:nvSpPr>
        <p:spPr>
          <a:xfrm>
            <a:off x="60422" y="5509683"/>
            <a:ext cx="61680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sz="2000" b="1" i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Versek a szilaj csikón: 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http://szilajcsiko.hu/</a:t>
            </a:r>
            <a:endParaRPr lang="hu-HU" sz="2000" b="1" i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190440" marR="0" lvl="0" indent="-19044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0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2000" b="1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246BE57A-1A7E-44FE-8F6C-7717BE5E73A3}"/>
              </a:ext>
            </a:extLst>
          </p:cNvPr>
          <p:cNvSpPr txBox="1"/>
          <p:nvPr/>
        </p:nvSpPr>
        <p:spPr>
          <a:xfrm>
            <a:off x="6384032" y="5877272"/>
            <a:ext cx="58069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KATI NÉNI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8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És SZUROMI LAJOS legendája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F7EFA7D1-1E87-4CB8-9FDB-ACE06178F0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195" y="2780928"/>
            <a:ext cx="4047537" cy="1636239"/>
          </a:xfrm>
          <a:prstGeom prst="rect">
            <a:avLst/>
          </a:prstGeom>
        </p:spPr>
      </p:pic>
      <p:pic>
        <p:nvPicPr>
          <p:cNvPr id="8" name="Kép 7">
            <a:hlinkClick r:id="rId7"/>
            <a:extLst>
              <a:ext uri="{FF2B5EF4-FFF2-40B4-BE49-F238E27FC236}">
                <a16:creationId xmlns:a16="http://schemas.microsoft.com/office/drawing/2014/main" id="{085B6625-CA51-4B16-AADF-912D364C54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3642" y="692696"/>
            <a:ext cx="3370750" cy="1985315"/>
          </a:xfrm>
          <a:prstGeom prst="rect">
            <a:avLst/>
          </a:prstGeom>
        </p:spPr>
      </p:pic>
      <p:pic>
        <p:nvPicPr>
          <p:cNvPr id="10" name="Kép 9">
            <a:hlinkClick r:id="rId9"/>
            <a:extLst>
              <a:ext uri="{FF2B5EF4-FFF2-40B4-BE49-F238E27FC236}">
                <a16:creationId xmlns:a16="http://schemas.microsoft.com/office/drawing/2014/main" id="{74053FE2-E776-4DC3-BE7D-8255FA9411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8514" y="4509120"/>
            <a:ext cx="3297505" cy="1258725"/>
          </a:xfrm>
          <a:prstGeom prst="rect">
            <a:avLst/>
          </a:prstGeom>
        </p:spPr>
      </p:pic>
      <p:pic>
        <p:nvPicPr>
          <p:cNvPr id="12" name="55b554_3f7acc0f755448a283f1e422b978f506">
            <a:hlinkClick r:id="" action="ppaction://media"/>
            <a:extLst>
              <a:ext uri="{FF2B5EF4-FFF2-40B4-BE49-F238E27FC236}">
                <a16:creationId xmlns:a16="http://schemas.microsoft.com/office/drawing/2014/main" id="{A92F4C1F-AB74-44D9-9662-7F0973B3D52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672064" y="3300025"/>
            <a:ext cx="487363" cy="487363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2D1C044F-DE47-41B5-A7A9-D371C9F277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955" y="4132617"/>
            <a:ext cx="5249255" cy="2691399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AC42CC35-9491-4151-A676-7461B5F8C3C0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3549"/>
          <a:stretch/>
        </p:blipFill>
        <p:spPr>
          <a:xfrm>
            <a:off x="9649072" y="715789"/>
            <a:ext cx="2495600" cy="393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31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1019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4" grpId="0"/>
      <p:bldP spid="16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8970050D-F51B-4679-9D9C-5F4A6E69C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4024" y="685800"/>
            <a:ext cx="6705666" cy="6174595"/>
          </a:xfrm>
          <a:prstGeom prst="rect">
            <a:avLst/>
          </a:prstGeom>
        </p:spPr>
      </p:pic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zabadkézi sokszög 3">
            <a:extLst>
              <a:ext uri="{FF2B5EF4-FFF2-40B4-BE49-F238E27FC236}">
                <a16:creationId xmlns:a16="http://schemas.microsoft.com/office/drawing/2014/main" id="{ED5602F0-DEE5-437E-A4FB-164A3C3F47BE}"/>
              </a:ext>
            </a:extLst>
          </p:cNvPr>
          <p:cNvSpPr/>
          <p:nvPr/>
        </p:nvSpPr>
        <p:spPr>
          <a:xfrm>
            <a:off x="0" y="130064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Legendás tanárok: Szuromi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lajos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(IRODALOM) 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246BE57A-1A7E-44FE-8F6C-7717BE5E73A3}"/>
              </a:ext>
            </a:extLst>
          </p:cNvPr>
          <p:cNvSpPr txBox="1"/>
          <p:nvPr/>
        </p:nvSpPr>
        <p:spPr>
          <a:xfrm>
            <a:off x="6672063" y="5973087"/>
            <a:ext cx="55199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800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SZUROMI LAJOS</a:t>
            </a:r>
          </a:p>
          <a:p>
            <a:pPr marL="190440" marR="0" lvl="0" indent="-19044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i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 jogelőd Vak Bottyán Gimnázium  legendás tanára (1958-63)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F7EFA7D1-1E87-4CB8-9FDB-ACE06178F0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459" y="2708920"/>
            <a:ext cx="4107205" cy="1660360"/>
          </a:xfrm>
          <a:prstGeom prst="rect">
            <a:avLst/>
          </a:prstGeom>
        </p:spPr>
      </p:pic>
      <p:pic>
        <p:nvPicPr>
          <p:cNvPr id="8" name="Kép 7">
            <a:hlinkClick r:id="rId7"/>
            <a:extLst>
              <a:ext uri="{FF2B5EF4-FFF2-40B4-BE49-F238E27FC236}">
                <a16:creationId xmlns:a16="http://schemas.microsoft.com/office/drawing/2014/main" id="{085B6625-CA51-4B16-AADF-912D364C54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81834" y="692696"/>
            <a:ext cx="3370750" cy="1985315"/>
          </a:xfrm>
          <a:prstGeom prst="rect">
            <a:avLst/>
          </a:prstGeom>
        </p:spPr>
      </p:pic>
      <p:pic>
        <p:nvPicPr>
          <p:cNvPr id="10" name="Kép 9">
            <a:hlinkClick r:id="rId9"/>
            <a:extLst>
              <a:ext uri="{FF2B5EF4-FFF2-40B4-BE49-F238E27FC236}">
                <a16:creationId xmlns:a16="http://schemas.microsoft.com/office/drawing/2014/main" id="{74053FE2-E776-4DC3-BE7D-8255FA9411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78040" y="4389146"/>
            <a:ext cx="3521188" cy="1344110"/>
          </a:xfrm>
          <a:prstGeom prst="rect">
            <a:avLst/>
          </a:prstGeom>
        </p:spPr>
      </p:pic>
      <p:pic>
        <p:nvPicPr>
          <p:cNvPr id="12" name="55b554_3f7acc0f755448a283f1e422b978f506">
            <a:hlinkClick r:id="" action="ppaction://media"/>
            <a:extLst>
              <a:ext uri="{FF2B5EF4-FFF2-40B4-BE49-F238E27FC236}">
                <a16:creationId xmlns:a16="http://schemas.microsoft.com/office/drawing/2014/main" id="{A92F4C1F-AB74-44D9-9662-7F0973B3D52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672064" y="3300025"/>
            <a:ext cx="487363" cy="487363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82EB04CC-F2C1-45D2-ABC2-EE2F260C71F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19536" y="933332"/>
            <a:ext cx="6005080" cy="5303980"/>
          </a:xfrm>
          <a:prstGeom prst="rect">
            <a:avLst/>
          </a:prstGeom>
        </p:spPr>
      </p:pic>
      <p:sp>
        <p:nvSpPr>
          <p:cNvPr id="15" name="Ellipszis 14">
            <a:extLst>
              <a:ext uri="{FF2B5EF4-FFF2-40B4-BE49-F238E27FC236}">
                <a16:creationId xmlns:a16="http://schemas.microsoft.com/office/drawing/2014/main" id="{178F81D9-B5F0-432C-8527-15CC72BBCE6A}"/>
              </a:ext>
            </a:extLst>
          </p:cNvPr>
          <p:cNvSpPr/>
          <p:nvPr/>
        </p:nvSpPr>
        <p:spPr>
          <a:xfrm>
            <a:off x="1919536" y="4941168"/>
            <a:ext cx="6005080" cy="9125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2DF4C35D-471C-4089-A9F5-0B870BDB7C6B}"/>
              </a:ext>
            </a:extLst>
          </p:cNvPr>
          <p:cNvSpPr/>
          <p:nvPr/>
        </p:nvSpPr>
        <p:spPr>
          <a:xfrm>
            <a:off x="-168696" y="3787389"/>
            <a:ext cx="7416824" cy="152659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3752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019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1" grpId="0"/>
      <p:bldP spid="15" grpId="0" animBg="1"/>
      <p:bldP spid="14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15228</TotalTime>
  <Words>809</Words>
  <Application>Microsoft Office PowerPoint</Application>
  <PresentationFormat>Szélesvásznú</PresentationFormat>
  <Paragraphs>198</Paragraphs>
  <Slides>17</Slides>
  <Notes>16</Notes>
  <HiddenSlides>0</HiddenSlides>
  <MMClips>2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4" baseType="lpstr">
      <vt:lpstr>Arial Rounded MT Bold</vt:lpstr>
      <vt:lpstr>Calibri</vt:lpstr>
      <vt:lpstr>StarSymbol</vt:lpstr>
      <vt:lpstr>Times New Roman</vt:lpstr>
      <vt:lpstr>Verdana</vt:lpstr>
      <vt:lpstr>Wingdings</vt:lpstr>
      <vt:lpstr>Alapértelmezett</vt:lpstr>
      <vt:lpstr>In Memoriam: Kiss Lajos és a Berze legendás tanárai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Részecskés kártyajáték dedikálása és mottója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memoriam László Jenkovszky</dc:title>
  <dc:subject>STAR Regional Meeting, Warsaw, November 5, 2012</dc:subject>
  <dc:creator>Csörgő.Tamás</dc:creator>
  <cp:keywords>T. Csörgő (MATE IoT and Wigner RCP)</cp:keywords>
  <cp:lastModifiedBy>Dr. Csörgő Tamás</cp:lastModifiedBy>
  <cp:revision>664</cp:revision>
  <dcterms:modified xsi:type="dcterms:W3CDTF">2025-11-18T18:34:22Z</dcterms:modified>
  <cp:category>final results</cp:category>
</cp:coreProperties>
</file>