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8"/>
  </p:notesMasterIdLst>
  <p:sldIdLst>
    <p:sldId id="256" r:id="rId2"/>
    <p:sldId id="257" r:id="rId3"/>
    <p:sldId id="260" r:id="rId4"/>
    <p:sldId id="261" r:id="rId5"/>
    <p:sldId id="259" r:id="rId6"/>
    <p:sldId id="265" r:id="rId7"/>
    <p:sldId id="267" r:id="rId8"/>
    <p:sldId id="266" r:id="rId9"/>
    <p:sldId id="295" r:id="rId10"/>
    <p:sldId id="268" r:id="rId11"/>
    <p:sldId id="297" r:id="rId12"/>
    <p:sldId id="296" r:id="rId13"/>
    <p:sldId id="298" r:id="rId14"/>
    <p:sldId id="299" r:id="rId15"/>
    <p:sldId id="263" r:id="rId16"/>
    <p:sldId id="25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1" autoAdjust="0"/>
    <p:restoredTop sz="94660"/>
  </p:normalViewPr>
  <p:slideViewPr>
    <p:cSldViewPr snapToGrid="0">
      <p:cViewPr varScale="1">
        <p:scale>
          <a:sx n="67" d="100"/>
          <a:sy n="67" d="100"/>
        </p:scale>
        <p:origin x="68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A9323-B025-4D2A-AC69-3F8B05F7093B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A26AD-ACC5-4E13-8946-2B7A01D31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21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CA26AD-ACC5-4E13-8946-2B7A01D3152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442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9441-996D-4F51-B01C-B06060DFB37D}" type="datetime1">
              <a:rPr lang="en-US" smtClean="0"/>
              <a:t>11/3/2025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PWG UPC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6899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74DA6-9760-4DC1-A98A-7D7630EB8D32}" type="datetime1">
              <a:rPr lang="en-US" smtClean="0"/>
              <a:t>11/3/2025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PWG UPC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FFEF-86C1-4E5A-905D-D5B697B6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0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ADFE-61CC-4974-8F5A-8BF4579E65BE}" type="datetime1">
              <a:rPr lang="en-US" smtClean="0"/>
              <a:t>11/3/2025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PWG UPC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FFEF-86C1-4E5A-905D-D5B697B6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661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460" y="1265128"/>
            <a:ext cx="11254636" cy="535848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FFEF-86C1-4E5A-905D-D5B697B6C6C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140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5F1F-11CE-477B-B6AA-1E0ADF73D0F9}" type="datetime1">
              <a:rPr lang="en-US" smtClean="0"/>
              <a:t>11/3/2025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PWG UPC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FFEF-86C1-4E5A-905D-D5B697B6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85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8BB5B-F0EA-4E9F-A7FC-006E7613831C}" type="datetime1">
              <a:rPr lang="en-US" smtClean="0"/>
              <a:t>11/3/2025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PWG UPC meeting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FFEF-86C1-4E5A-905D-D5B697B6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601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B68A-1F96-4AC9-B0BD-560EB951B480}" type="datetime1">
              <a:rPr lang="en-US" smtClean="0"/>
              <a:t>11/3/2025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PWG UPC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FFEF-86C1-4E5A-905D-D5B697B6C6CD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34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378" y="3115943"/>
            <a:ext cx="9983244" cy="62611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33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92F40-54AF-4535-9E79-59B9840F75F2}" type="datetime1">
              <a:rPr lang="en-US" smtClean="0"/>
              <a:t>11/3/2025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PWG UPC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FFEF-86C1-4E5A-905D-D5B697B6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571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F91D3-88E1-4BDE-903F-B241CB04B3BD}" type="datetime1">
              <a:rPr lang="en-US" smtClean="0"/>
              <a:t>11/3/2025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GB"/>
              <a:t>PWG UPC meeting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FFEF-86C1-4E5A-905D-D5B697B6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53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2C5A646-AD75-4954-8382-A1359A69B1F9}" type="datetime1">
              <a:rPr lang="en-US" smtClean="0"/>
              <a:t>11/3/2025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US"/>
              <a:t>PWG UPC meeting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FFEF-86C1-4E5A-905D-D5B697B6C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04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582460" y="234383"/>
            <a:ext cx="9983244" cy="626114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2460" y="1077238"/>
            <a:ext cx="11254636" cy="4991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83350" y="6232280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3E57238-0646-4E72-8623-DF96FF465B3E}" type="datetime1">
              <a:rPr lang="en-US" smtClean="0"/>
              <a:t>11/3/2025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2460" y="6236208"/>
            <a:ext cx="839243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en-GB"/>
              <a:t>PWG UPC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91797" y="181148"/>
            <a:ext cx="745299" cy="732585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2400" spc="0" baseline="0">
                <a:solidFill>
                  <a:srgbClr val="FFFFFF"/>
                </a:solidFill>
              </a:defRPr>
            </a:lvl1pPr>
          </a:lstStyle>
          <a:p>
            <a:fld id="{FAC8FFEF-86C1-4E5A-905D-D5B697B6C6C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3241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nucl-th/031004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407.08586" TargetMode="External"/><Relationship Id="rId5" Type="http://schemas.openxmlformats.org/officeDocument/2006/relationships/hyperlink" Target="https://arxiv.org/abs/1709.05649" TargetMode="External"/><Relationship Id="rId4" Type="http://schemas.openxmlformats.org/officeDocument/2006/relationships/hyperlink" Target="https://arxiv.org/abs/2308.1074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7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B8B1B-EDD5-FBD8-1007-79967742BD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KAON levy </a:t>
            </a:r>
            <a:r>
              <a:rPr lang="en-US" dirty="0" err="1"/>
              <a:t>hbt</a:t>
            </a:r>
            <a:r>
              <a:rPr lang="en-US" dirty="0"/>
              <a:t> with phenix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F1542B-022F-70D3-642E-F1D71DD1B6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Day of Femtoscopy</a:t>
            </a:r>
          </a:p>
          <a:p>
            <a:r>
              <a:rPr lang="en-US" dirty="0"/>
              <a:t>03. 11. 2025.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6957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Graphical user interface&#10;&#10;Description automatically generated">
            <a:extLst>
              <a:ext uri="{FF2B5EF4-FFF2-40B4-BE49-F238E27FC236}">
                <a16:creationId xmlns:a16="http://schemas.microsoft.com/office/drawing/2014/main" id="{31D6D6CE-9D7D-424B-81F9-2A4C813498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88" y="1027741"/>
            <a:ext cx="6821084" cy="530982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E5DD61-0B88-41C7-A578-3084E3E42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first results – PHENIX 0-30% </a:t>
            </a:r>
            <a:r>
              <a:rPr lang="en-US" dirty="0" err="1"/>
              <a:t>Au+Au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DA14CA-A116-4F90-8D6F-7CBCD274C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z="1600" smtClean="0"/>
              <a:t>10</a:t>
            </a:fld>
            <a:r>
              <a:rPr lang="pl-PL" sz="1600" dirty="0"/>
              <a:t>/</a:t>
            </a:r>
            <a:r>
              <a:rPr lang="en-US" sz="1600" dirty="0"/>
              <a:t>14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A555845-28C1-4B4E-BF15-FA5D6C161C98}"/>
              </a:ext>
            </a:extLst>
          </p:cNvPr>
          <p:cNvSpPr/>
          <p:nvPr/>
        </p:nvSpPr>
        <p:spPr>
          <a:xfrm>
            <a:off x="2139883" y="1649691"/>
            <a:ext cx="1668546" cy="669303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5FF4F8F-A8BF-4D61-B867-5E8D30E1AEE6}"/>
              </a:ext>
            </a:extLst>
          </p:cNvPr>
          <p:cNvSpPr/>
          <p:nvPr/>
        </p:nvSpPr>
        <p:spPr>
          <a:xfrm>
            <a:off x="2139883" y="2897873"/>
            <a:ext cx="1668546" cy="518474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6F1BDEE-900F-447E-874B-9C55A45D3EE1}"/>
                  </a:ext>
                </a:extLst>
              </p:cNvPr>
              <p:cNvSpPr txBox="1"/>
              <p:nvPr/>
            </p:nvSpPr>
            <p:spPr>
              <a:xfrm>
                <a:off x="7777112" y="1253765"/>
                <a:ext cx="3820999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Measured correlation function in 31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/>
                  <a:t> bin with 0-30% cent.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Coulomb correction incorporated into the fit function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≠2</m:t>
                    </m:r>
                  </m:oMath>
                </a14:m>
                <a:r>
                  <a:rPr lang="en-US" sz="2400" dirty="0"/>
                  <a:t>   nor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≠1</m:t>
                    </m:r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fits are acceptable in terms of confidence level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𝑁𝐷𝐹</m:t>
                    </m:r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Gaussian parametrization cannot describe the data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6F1BDEE-900F-447E-874B-9C55A45D3E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7112" y="1253765"/>
                <a:ext cx="3820999" cy="4524315"/>
              </a:xfrm>
              <a:prstGeom prst="rect">
                <a:avLst/>
              </a:prstGeom>
              <a:blipFill>
                <a:blip r:embed="rId3"/>
                <a:stretch>
                  <a:fillRect l="-2233" t="-1078" r="-2711" b="-21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074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CD3B31-7DC9-C753-4B27-E880453DB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E6E8AE6-BF89-2385-5E46-8807DB28FE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888" y="1027741"/>
            <a:ext cx="6821084" cy="530982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DC22AA3-EE5F-72BE-2D53-D97FA55BE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PHENIX </a:t>
            </a:r>
            <a:r>
              <a:rPr lang="en-US" dirty="0" err="1"/>
              <a:t>minbias</a:t>
            </a:r>
            <a:r>
              <a:rPr lang="en-US" dirty="0"/>
              <a:t> K-k correlation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D10858-50B6-D1A8-562A-C1764F784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z="1600" smtClean="0"/>
              <a:t>11</a:t>
            </a:fld>
            <a:r>
              <a:rPr lang="en-US" sz="1600" dirty="0"/>
              <a:t>/14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D7104DC-CDF4-6B67-F34E-8A63EE116177}"/>
              </a:ext>
            </a:extLst>
          </p:cNvPr>
          <p:cNvSpPr/>
          <p:nvPr/>
        </p:nvSpPr>
        <p:spPr>
          <a:xfrm>
            <a:off x="4140132" y="1763991"/>
            <a:ext cx="1955867" cy="899199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0A17324-FCAC-75ED-EA21-BABA89196895}"/>
                  </a:ext>
                </a:extLst>
              </p:cNvPr>
              <p:cNvSpPr txBox="1"/>
              <p:nvPr/>
            </p:nvSpPr>
            <p:spPr>
              <a:xfrm>
                <a:off x="7777112" y="1253765"/>
                <a:ext cx="3820999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Measured correlation function in 8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/>
                  <a:t> bin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Coulomb correction incorporated into the fit function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≠2</m:t>
                    </m:r>
                  </m:oMath>
                </a14:m>
                <a:r>
                  <a:rPr lang="en-US" sz="2400" dirty="0"/>
                  <a:t>   nor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≠1</m:t>
                    </m:r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fits are acceptable in terms of confidence level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𝑁𝐷𝐹</m:t>
                    </m:r>
                  </m:oMath>
                </a14:m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Gaussian parametrization cannot describe the data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Preliminary status, converging to the final results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0A17324-FCAC-75ED-EA21-BABA891968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7112" y="1253765"/>
                <a:ext cx="3820999" cy="5262979"/>
              </a:xfrm>
              <a:prstGeom prst="rect">
                <a:avLst/>
              </a:prstGeom>
              <a:blipFill>
                <a:blip r:embed="rId3"/>
                <a:stretch>
                  <a:fillRect l="-2233" t="-927" b="-17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122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BB1A0B9-906D-D59F-3CAF-95C1CDB06B0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Preliminary –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BB1A0B9-906D-D59F-3CAF-95C1CDB06B0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7593" b="-296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A graph of a graph of a number of numbers and a line&#10;&#10;AI-generated content may be incorrect.">
            <a:extLst>
              <a:ext uri="{FF2B5EF4-FFF2-40B4-BE49-F238E27FC236}">
                <a16:creationId xmlns:a16="http://schemas.microsoft.com/office/drawing/2014/main" id="{7A851ECD-9BEF-FFC5-1907-2CAEF7FF4F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591" y="1152693"/>
            <a:ext cx="4068505" cy="234735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5584C-2557-45A7-0CF2-997E71585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FFEF-86C1-4E5A-905D-D5B697B6C6CD}" type="slidenum">
              <a:rPr lang="en-GB" sz="1600" smtClean="0"/>
              <a:pPr/>
              <a:t>12</a:t>
            </a:fld>
            <a:r>
              <a:rPr lang="en-GB" sz="1600" dirty="0"/>
              <a:t>/14</a:t>
            </a:r>
            <a:endParaRPr lang="en-GB" dirty="0"/>
          </a:p>
        </p:txBody>
      </p:sp>
      <p:pic>
        <p:nvPicPr>
          <p:cNvPr id="8" name="Picture 7" descr="A graph of a graph showing a number of numbers&#10;&#10;AI-generated content may be incorrect.">
            <a:extLst>
              <a:ext uri="{FF2B5EF4-FFF2-40B4-BE49-F238E27FC236}">
                <a16:creationId xmlns:a16="http://schemas.microsoft.com/office/drawing/2014/main" id="{38D9A92D-ED2C-CBEA-7150-BB4D4F70E9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60" y="1016603"/>
            <a:ext cx="7083261" cy="42526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A6C5ACA-2B7A-CB3B-9F2A-505478E088E5}"/>
                  </a:ext>
                </a:extLst>
              </p:cNvPr>
              <p:cNvSpPr txBox="1"/>
              <p:nvPr/>
            </p:nvSpPr>
            <p:spPr>
              <a:xfrm>
                <a:off x="7768591" y="3726180"/>
                <a:ext cx="406850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sz="2400" dirty="0"/>
                  <a:t> dependence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Hydro-like scaling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Systematics could be improved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A6C5ACA-2B7A-CB3B-9F2A-505478E088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8591" y="3726180"/>
                <a:ext cx="4068506" cy="1569660"/>
              </a:xfrm>
              <a:prstGeom prst="rect">
                <a:avLst/>
              </a:prstGeom>
              <a:blipFill>
                <a:blip r:embed="rId5"/>
                <a:stretch>
                  <a:fillRect l="-1946" t="-3101" b="-7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BDDE9748-92F3-1C35-E709-7B3679D5E5F0}"/>
              </a:ext>
            </a:extLst>
          </p:cNvPr>
          <p:cNvSpPr txBox="1"/>
          <p:nvPr/>
        </p:nvSpPr>
        <p:spPr>
          <a:xfrm>
            <a:off x="1005370" y="5561426"/>
            <a:ext cx="708326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Excellent agreement with earlier results</a:t>
            </a:r>
          </a:p>
        </p:txBody>
      </p:sp>
    </p:spTree>
    <p:extLst>
      <p:ext uri="{BB962C8B-B14F-4D97-AF65-F5344CB8AC3E}">
        <p14:creationId xmlns:p14="http://schemas.microsoft.com/office/powerpoint/2010/main" val="30433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33353F-F272-FA69-42AF-F28D774A1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7924F55-2FA8-B5FC-554F-3663E00B43E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Preliminary –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7924F55-2FA8-B5FC-554F-3663E00B43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7593" b="-296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867EC-0648-894D-8714-7557873B3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FFEF-86C1-4E5A-905D-D5B697B6C6CD}" type="slidenum">
              <a:rPr lang="en-GB" sz="1600" smtClean="0"/>
              <a:pPr/>
              <a:t>13</a:t>
            </a:fld>
            <a:r>
              <a:rPr lang="en-GB" sz="1600" dirty="0"/>
              <a:t>/14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DB5A57-F483-63ED-1C23-B9814A8781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460" y="1063701"/>
            <a:ext cx="7083261" cy="41584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A64A6A7-DFFB-2C6D-F358-F670E0B9DAC2}"/>
                  </a:ext>
                </a:extLst>
              </p:cNvPr>
              <p:cNvSpPr txBox="1"/>
              <p:nvPr/>
            </p:nvSpPr>
            <p:spPr>
              <a:xfrm>
                <a:off x="7768590" y="1063701"/>
                <a:ext cx="4068506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Expected </a:t>
                </a:r>
                <a:r>
                  <a:rPr lang="en-GB" sz="2400" dirty="0"/>
                  <a:t>ordering:</a:t>
                </a:r>
              </a:p>
              <a:p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</m:oMathPara>
                </a14:m>
                <a:endParaRPr lang="en-US" sz="2400" b="0" dirty="0"/>
              </a:p>
              <a:p>
                <a:endParaRPr lang="en-GB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No drop is expected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Very sensitive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GB" sz="2400" dirty="0"/>
                  <a:t> and the Coulomb correction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Sensitive to the sample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Systematics could be improved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A64A6A7-DFFB-2C6D-F358-F670E0B9DA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8590" y="1063701"/>
                <a:ext cx="4068506" cy="4893647"/>
              </a:xfrm>
              <a:prstGeom prst="rect">
                <a:avLst/>
              </a:prstGeom>
              <a:blipFill>
                <a:blip r:embed="rId4"/>
                <a:stretch>
                  <a:fillRect l="-1946" t="-996" b="-1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61AB8479-D66B-AB01-BBF0-9555236D5A00}"/>
              </a:ext>
            </a:extLst>
          </p:cNvPr>
          <p:cNvSpPr txBox="1"/>
          <p:nvPr/>
        </p:nvSpPr>
        <p:spPr>
          <a:xfrm>
            <a:off x="881780" y="5501911"/>
            <a:ext cx="708326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Excellent agreement with earlier results</a:t>
            </a:r>
          </a:p>
        </p:txBody>
      </p:sp>
    </p:spTree>
    <p:extLst>
      <p:ext uri="{BB962C8B-B14F-4D97-AF65-F5344CB8AC3E}">
        <p14:creationId xmlns:p14="http://schemas.microsoft.com/office/powerpoint/2010/main" val="2113990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EF3279-3BB2-E797-4C56-5BC73DFFE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CEB7BDE-F8C3-8184-27D1-EFFE82E3AF7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Preliminary –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CEB7BDE-F8C3-8184-27D1-EFFE82E3AF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7593" b="-296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D1ED5-4CE2-47CF-263C-46FE66504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FFEF-86C1-4E5A-905D-D5B697B6C6CD}" type="slidenum">
              <a:rPr lang="en-GB" sz="1600" smtClean="0"/>
              <a:pPr/>
              <a:t>14</a:t>
            </a:fld>
            <a:r>
              <a:rPr lang="en-GB" sz="1600" dirty="0"/>
              <a:t>/14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C994774-D940-CF0A-21EC-541F416A63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460" y="1075029"/>
            <a:ext cx="7083261" cy="41357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3E1CA03-37B9-0B4C-EB9F-0929D1B17210}"/>
                  </a:ext>
                </a:extLst>
              </p:cNvPr>
              <p:cNvSpPr txBox="1"/>
              <p:nvPr/>
            </p:nvSpPr>
            <p:spPr>
              <a:xfrm>
                <a:off x="7768590" y="1063701"/>
                <a:ext cx="4068506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If re-scattering drives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400" dirty="0"/>
                  <a:t>, expected ordering:</a:t>
                </a:r>
                <a:endParaRPr lang="en-GB" sz="2400" dirty="0"/>
              </a:p>
              <a:p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</m:oMathPara>
                </a14:m>
                <a:endParaRPr lang="en-US" sz="2400" b="0" dirty="0"/>
              </a:p>
              <a:p>
                <a:endParaRPr lang="en-GB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sz="2400" dirty="0"/>
                  <a:t> dep. is expected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Centrality dep.? Statistics!</a:t>
                </a:r>
              </a:p>
              <a:p>
                <a:endParaRPr lang="en-GB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Systematics could be improved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3E1CA03-37B9-0B4C-EB9F-0929D1B17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8590" y="1063701"/>
                <a:ext cx="4068506" cy="4154984"/>
              </a:xfrm>
              <a:prstGeom prst="rect">
                <a:avLst/>
              </a:prstGeom>
              <a:blipFill>
                <a:blip r:embed="rId4"/>
                <a:stretch>
                  <a:fillRect l="-1946" t="-1173" b="-2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35F535E8-6E4F-74A7-B9BB-833DFFE9D659}"/>
              </a:ext>
            </a:extLst>
          </p:cNvPr>
          <p:cNvSpPr txBox="1"/>
          <p:nvPr/>
        </p:nvSpPr>
        <p:spPr>
          <a:xfrm>
            <a:off x="881780" y="5501911"/>
            <a:ext cx="708326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Excellent agreement with earlier results</a:t>
            </a:r>
          </a:p>
        </p:txBody>
      </p:sp>
    </p:spTree>
    <p:extLst>
      <p:ext uri="{BB962C8B-B14F-4D97-AF65-F5344CB8AC3E}">
        <p14:creationId xmlns:p14="http://schemas.microsoft.com/office/powerpoint/2010/main" val="544283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7F686-4E51-6FDA-CFD7-1C5DE37D1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 you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985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07BCF-A2B2-9D78-E8F8-605442625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8AB37-000F-0534-B1F5-F9C863B87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460" y="1265128"/>
            <a:ext cx="11254636" cy="50910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[1] Cs</a:t>
            </a:r>
            <a:r>
              <a:rPr lang="hu-HU" dirty="0"/>
              <a:t>ö</a:t>
            </a:r>
            <a:r>
              <a:rPr lang="en-US" dirty="0" err="1"/>
              <a:t>rg</a:t>
            </a:r>
            <a:r>
              <a:rPr lang="hu-HU" dirty="0"/>
              <a:t>ő</a:t>
            </a:r>
            <a:r>
              <a:rPr lang="en-US" dirty="0"/>
              <a:t>, Hegyi, Zajc </a:t>
            </a:r>
            <a:r>
              <a:rPr lang="en-US" dirty="0">
                <a:hlinkClick r:id="rId3"/>
              </a:rPr>
              <a:t>Eur. Phys. J. C 36,67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[2] Nagy, </a:t>
            </a:r>
            <a:r>
              <a:rPr lang="en-GB" dirty="0" err="1"/>
              <a:t>Purzsa</a:t>
            </a:r>
            <a:r>
              <a:rPr lang="en-GB" dirty="0"/>
              <a:t>, Csanad, Kincses </a:t>
            </a:r>
            <a:r>
              <a:rPr lang="fr-FR" dirty="0">
                <a:hlinkClick r:id="rId4"/>
              </a:rPr>
              <a:t>Eur. Phys. J. C 83, 1015 (2023)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[3] PHENIX Coll. </a:t>
            </a:r>
            <a:r>
              <a:rPr lang="en-GB" dirty="0">
                <a:hlinkClick r:id="rId5"/>
              </a:rPr>
              <a:t>Phys. Rev. C 97 (2018) 6, 064911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[4] PHENIX Coll. </a:t>
            </a:r>
            <a:r>
              <a:rPr lang="en-GB" dirty="0">
                <a:hlinkClick r:id="rId6"/>
              </a:rPr>
              <a:t>Phys. Rev. C 110 (2024) 6, 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112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D224B-A54D-C21E-3DF8-B74DEB9EB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DC8633-2EA9-569A-63BD-EE562E4D226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2460" y="1030147"/>
                <a:ext cx="11254636" cy="5646705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Originates from radio astronomy</a:t>
                </a:r>
              </a:p>
              <a:p>
                <a:pPr lvl="1"/>
                <a:r>
                  <a:rPr lang="en-US" sz="2000" dirty="0"/>
                  <a:t>Hanbury-Brown and Twiss observed intensity correlation</a:t>
                </a:r>
              </a:p>
              <a:p>
                <a:pPr lvl="1"/>
                <a:r>
                  <a:rPr lang="en-US" sz="2000" dirty="0"/>
                  <a:t>In high energy physics, Goldhaber, Goldhaber, Lee and </a:t>
                </a:r>
                <a:r>
                  <a:rPr lang="en-US" sz="2000" dirty="0" err="1"/>
                  <a:t>Pais</a:t>
                </a:r>
                <a:endParaRPr lang="en-US" sz="2000" dirty="0"/>
              </a:p>
              <a:p>
                <a:r>
                  <a:rPr lang="en-US" sz="2400" dirty="0"/>
                  <a:t>Technique to access the </a:t>
                </a:r>
                <a:r>
                  <a:rPr lang="en-US" sz="2400" dirty="0" err="1"/>
                  <a:t>spatio</a:t>
                </a:r>
                <a:r>
                  <a:rPr lang="en-US" sz="2400" dirty="0"/>
                  <a:t>-temporal structure of the particle emitting source</a:t>
                </a:r>
              </a:p>
              <a:p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where we can use the Yano-</a:t>
                </a:r>
                <a:r>
                  <a:rPr lang="en-US" sz="2400" dirty="0" err="1"/>
                  <a:t>Koonin</a:t>
                </a:r>
                <a:r>
                  <a:rPr lang="en-US" sz="2400" dirty="0"/>
                  <a:t> formula to relate the mom. </a:t>
                </a:r>
                <a:r>
                  <a:rPr lang="en-US" sz="2400" dirty="0" err="1"/>
                  <a:t>dists</a:t>
                </a:r>
                <a:r>
                  <a:rPr lang="en-US" sz="2400" dirty="0"/>
                  <a:t>. to the source:</a:t>
                </a: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400" dirty="0"/>
                  <a:t>: source function,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two-particle wavefunction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DC8633-2EA9-569A-63BD-EE562E4D22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2460" y="1030147"/>
                <a:ext cx="11254636" cy="5646705"/>
              </a:xfrm>
              <a:blipFill>
                <a:blip r:embed="rId2"/>
                <a:stretch>
                  <a:fillRect l="-867" t="-8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0EF9C0-0BF2-A20A-8F3D-0AF993731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FFEF-86C1-4E5A-905D-D5B697B6C6CD}" type="slidenum">
              <a:rPr lang="en-GB" sz="2000" smtClean="0"/>
              <a:t>2</a:t>
            </a:fld>
            <a:r>
              <a:rPr lang="pl-PL" sz="2000" dirty="0"/>
              <a:t>/</a:t>
            </a:r>
            <a:r>
              <a:rPr lang="en-US" sz="2000" dirty="0"/>
              <a:t>14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B8941C9-94C5-F332-A637-336B11C1A7A0}"/>
                  </a:ext>
                </a:extLst>
              </p:cNvPr>
              <p:cNvSpPr txBox="1"/>
              <p:nvPr/>
            </p:nvSpPr>
            <p:spPr>
              <a:xfrm>
                <a:off x="1106392" y="4953175"/>
                <a:ext cx="9979215" cy="475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𝒅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𝒅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1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0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𝚿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1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b="1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US" sz="2400" b="1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en-US" sz="2400" b="1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400" b="1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US" sz="2400" b="1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B8941C9-94C5-F332-A637-336B11C1A7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392" y="4953175"/>
                <a:ext cx="9979215" cy="4756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7050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A55315-062B-4DEE-8AFC-5C0B3F700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Femtoscopy</a:t>
            </a:r>
            <a:r>
              <a:rPr lang="en-US" dirty="0"/>
              <a:t> – the core-halo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2460" y="1118585"/>
                <a:ext cx="11254636" cy="5505031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400" dirty="0"/>
                  <a:t>Usually </a:t>
                </a:r>
                <a:r>
                  <a:rPr lang="en-US" sz="2400" dirty="0" err="1"/>
                  <a:t>pions</a:t>
                </a:r>
                <a:r>
                  <a:rPr lang="en-US" sz="2400" dirty="0"/>
                  <a:t>, kaons, protons are measured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2400" dirty="0"/>
                  <a:t>Resonance contributions are considerable: core-halo model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ra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𝑐𝑜𝑟𝑒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rad>
                        </m:e>
                      </m:d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h𝑎𝑙𝑜</m:t>
                          </m:r>
                        </m:sub>
                        <m: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sup>
                      </m:sSub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</a:pPr>
                <a:r>
                  <a:rPr lang="en-US" sz="2400" dirty="0"/>
                  <a:t>Let’s introduce the pair source function as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=∫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10000"/>
                  </a:lnSpc>
                </a:pPr>
                <a:r>
                  <a:rPr lang="en-US" sz="2400" b="0" dirty="0"/>
                  <a:t>With this the pair source function in the core-halo model: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+2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rad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rad>
                        </m:e>
                      </m:d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𝑐h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</m:rad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hh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2460" y="1118585"/>
                <a:ext cx="11254636" cy="5505031"/>
              </a:xfrm>
              <a:blipFill>
                <a:blip r:embed="rId2"/>
                <a:stretch>
                  <a:fillRect l="-758" t="-6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D36C0-3775-4A55-AB32-5D6683340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z="2000" smtClean="0"/>
              <a:t>3</a:t>
            </a:fld>
            <a:r>
              <a:rPr lang="pl-PL" sz="2000" dirty="0"/>
              <a:t>/</a:t>
            </a:r>
            <a:r>
              <a:rPr lang="en-US" sz="2000" dirty="0"/>
              <a:t>14</a:t>
            </a: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CCD8A475-8D5F-4070-9C11-451505ED8905}"/>
              </a:ext>
            </a:extLst>
          </p:cNvPr>
          <p:cNvSpPr/>
          <p:nvPr/>
        </p:nvSpPr>
        <p:spPr>
          <a:xfrm rot="16200000">
            <a:off x="7613714" y="2154485"/>
            <a:ext cx="480767" cy="5883263"/>
          </a:xfrm>
          <a:prstGeom prst="leftBrac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02C877-FCE6-4600-A838-3EF0A9C9E5DE}"/>
                  </a:ext>
                </a:extLst>
              </p:cNvPr>
              <p:cNvSpPr txBox="1"/>
              <p:nvPr/>
            </p:nvSpPr>
            <p:spPr>
              <a:xfrm>
                <a:off x="6209778" y="5350803"/>
                <a:ext cx="3516197" cy="4875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0" dirty="0"/>
                  <a:t>Notation: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d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/(1−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02C877-FCE6-4600-A838-3EF0A9C9E5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9778" y="5350803"/>
                <a:ext cx="3516197" cy="487569"/>
              </a:xfrm>
              <a:prstGeom prst="rect">
                <a:avLst/>
              </a:prstGeom>
              <a:blipFill>
                <a:blip r:embed="rId3"/>
                <a:stretch>
                  <a:fillRect l="-2778" t="-10000" b="-2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0354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A55315-062B-4DEE-8AFC-5C0B3F700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Femtoscopy</a:t>
            </a:r>
            <a:r>
              <a:rPr lang="en-US" dirty="0"/>
              <a:t> – general 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2460" y="1118585"/>
                <a:ext cx="11254636" cy="5505031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=0.5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!  Also assume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∫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d>
                                </m:sup>
                              </m:sSubSup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+(1−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)∫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d>
                                </m:sup>
                              </m:sSub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r>
                  <a:rPr lang="en-US" sz="2400" dirty="0"/>
                  <a:t>If we take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sz="2400" dirty="0"/>
                  <a:t> limit the Bowler-</a:t>
                </a:r>
                <a:r>
                  <a:rPr lang="en-US" sz="2400" dirty="0" err="1"/>
                  <a:t>Sinyukov</a:t>
                </a:r>
                <a:r>
                  <a:rPr lang="en-US" sz="2400" dirty="0"/>
                  <a:t> formula is given: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1−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∫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𝑟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d>
                                </m:sup>
                              </m:sSubSup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:endParaRPr lang="en-US" sz="2800" dirty="0"/>
              </a:p>
              <a:p>
                <a:r>
                  <a:rPr lang="en-US" sz="2400" dirty="0"/>
                  <a:t>The simple planewave case (i.e. no FSI):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=0,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2460" y="1118585"/>
                <a:ext cx="11254636" cy="5505031"/>
              </a:xfrm>
              <a:blipFill>
                <a:blip r:embed="rId2"/>
                <a:stretch>
                  <a:fillRect l="-758" t="-8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D36C0-3775-4A55-AB32-5D6683340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z="2000" smtClean="0"/>
              <a:t>4</a:t>
            </a:fld>
            <a:r>
              <a:rPr lang="pl-PL" sz="2000" dirty="0"/>
              <a:t>/</a:t>
            </a:r>
            <a:r>
              <a:rPr lang="en-US" sz="2000" dirty="0"/>
              <a:t>14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84B42BE-10B9-475C-BB66-DEDDFAFE99E1}"/>
              </a:ext>
            </a:extLst>
          </p:cNvPr>
          <p:cNvSpPr/>
          <p:nvPr/>
        </p:nvSpPr>
        <p:spPr>
          <a:xfrm>
            <a:off x="2618165" y="3665142"/>
            <a:ext cx="7183225" cy="89319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098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FF9DAB-492C-467D-B67C-833010E03F1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01658" y="2204033"/>
                <a:ext cx="5733381" cy="3772043"/>
              </a:xfrm>
              <a:ln>
                <a:solidFill>
                  <a:schemeClr val="tx1"/>
                </a:solidFill>
              </a:ln>
            </p:spPr>
            <p:txBody>
              <a:bodyPr>
                <a:noAutofit/>
              </a:bodyPr>
              <a:lstStyle/>
              <a:p>
                <a:r>
                  <a:rPr lang="en-US" sz="2400" dirty="0"/>
                  <a:t>Assume the source shape: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sz="2400" b="1" dirty="0">
                    <a:solidFill>
                      <a:srgbClr val="FF0000"/>
                    </a:solidFill>
                  </a:rPr>
                  <a:t> Gaussian</a:t>
                </a:r>
                <a:r>
                  <a:rPr lang="en-US" sz="2400" dirty="0"/>
                  <a:t> </a:t>
                </a:r>
              </a:p>
              <a:p>
                <a:r>
                  <a:rPr lang="en-US" sz="2400" dirty="0"/>
                  <a:t>Measure in a clean environment, e. g.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endParaRPr lang="en-US" sz="2400" dirty="0"/>
              </a:p>
              <a:p>
                <a:r>
                  <a:rPr lang="en-US" sz="2400" dirty="0"/>
                  <a:t>Learn about the final state interactions encoded into the </a:t>
                </a:r>
                <a:r>
                  <a:rPr lang="en-US" sz="2400" dirty="0">
                    <a:solidFill>
                      <a:schemeClr val="bg2">
                        <a:lumMod val="50000"/>
                      </a:schemeClr>
                    </a:solidFill>
                  </a:rPr>
                  <a:t>wave function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Program in ALICE: 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Ξ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2400" dirty="0"/>
                  <a:t>, etc.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FF9DAB-492C-467D-B67C-833010E03F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01658" y="2204033"/>
                <a:ext cx="5733381" cy="3772043"/>
              </a:xfrm>
              <a:blipFill>
                <a:blip r:embed="rId2"/>
                <a:stretch>
                  <a:fillRect l="-3075" t="-2097" b="-419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1A36AC-BD6D-40A4-A073-87A0307D1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z="2000" smtClean="0"/>
              <a:t>5</a:t>
            </a:fld>
            <a:r>
              <a:rPr lang="pl-PL" sz="2000" dirty="0"/>
              <a:t>/</a:t>
            </a:r>
            <a:r>
              <a:rPr lang="en-US" sz="2000" dirty="0"/>
              <a:t>14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545D9CC7-5A5D-4929-A33A-1855D10147B8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218238" y="2203928"/>
                <a:ext cx="5838644" cy="3772043"/>
              </a:xfrm>
              <a:ln>
                <a:solidFill>
                  <a:schemeClr val="tx1"/>
                </a:solidFill>
              </a:ln>
            </p:spPr>
            <p:txBody>
              <a:bodyPr>
                <a:noAutofit/>
              </a:bodyPr>
              <a:lstStyle/>
              <a:p>
                <a:r>
                  <a:rPr lang="en-US" sz="2200" dirty="0"/>
                  <a:t>Assume the </a:t>
                </a:r>
                <a:r>
                  <a:rPr lang="en-US" sz="2200" b="1" dirty="0">
                    <a:solidFill>
                      <a:schemeClr val="bg2">
                        <a:lumMod val="50000"/>
                      </a:schemeClr>
                    </a:solidFill>
                  </a:rPr>
                  <a:t>wave function</a:t>
                </a:r>
                <a:r>
                  <a:rPr lang="en-US" sz="2200" dirty="0"/>
                  <a:t>: free planewave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 b="0" i="0" smtClean="0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=1+</m:t>
                      </m:r>
                      <m:func>
                        <m:func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200" dirty="0"/>
              </a:p>
              <a:p>
                <a:r>
                  <a:rPr lang="en-US" sz="2200" dirty="0"/>
                  <a:t>Not to realistic: Coulomb (and strong) FSI</a:t>
                </a:r>
              </a:p>
              <a:p>
                <a:r>
                  <a:rPr lang="en-US" sz="2200" dirty="0"/>
                  <a:t>What is the interacting wave function?</a:t>
                </a:r>
              </a:p>
              <a:p>
                <a:pPr marL="0" indent="0">
                  <a:buNone/>
                </a:pPr>
                <a:r>
                  <a:rPr lang="en-US" sz="2200" b="0" dirty="0"/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d>
                          <m:d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𝜋𝜂</m:t>
                                </m:r>
                              </m:num>
                              <m:den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𝒌𝒓</m:t>
                            </m:r>
                          </m:sup>
                        </m:s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d>
                          <m:d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,1,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d>
                              <m:d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𝑘𝑟</m:t>
                                </m:r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200" b="1" i="1" smtClean="0">
                                    <a:latin typeface="Cambria Math" panose="02040503050406030204" pitchFamily="18" charset="0"/>
                                  </a:rPr>
                                  <m:t>𝒌𝒓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r>
                  <a:rPr lang="en-US" sz="2200" dirty="0"/>
                  <a:t> </a:t>
                </a:r>
                <a:br>
                  <a:rPr lang="en-US" sz="22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1" i="1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→−</m:t>
                      </m:r>
                      <m:r>
                        <a:rPr lang="en-US" sz="2200" b="1" i="1"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US" sz="2200" dirty="0"/>
              </a:p>
              <a:p>
                <a:r>
                  <a:rPr lang="en-US" sz="2200" dirty="0"/>
                  <a:t>(more complicated with strong interaction)</a:t>
                </a:r>
              </a:p>
              <a:p>
                <a:r>
                  <a:rPr lang="en-US" sz="2200" dirty="0">
                    <a:solidFill>
                      <a:schemeClr val="tx1"/>
                    </a:solidFill>
                  </a:rPr>
                  <a:t>Learn about the </a:t>
                </a:r>
                <a:r>
                  <a:rPr lang="en-US" sz="2200" b="1" u="sng" dirty="0">
                    <a:solidFill>
                      <a:schemeClr val="tx1"/>
                    </a:solidFill>
                  </a:rPr>
                  <a:t>source size</a:t>
                </a:r>
                <a:r>
                  <a:rPr lang="en-US" sz="2200" dirty="0">
                    <a:solidFill>
                      <a:schemeClr val="tx1"/>
                    </a:solidFill>
                  </a:rPr>
                  <a:t> and </a:t>
                </a:r>
                <a:r>
                  <a:rPr lang="en-US" sz="2200" b="1" u="sng" dirty="0">
                    <a:solidFill>
                      <a:schemeClr val="tx1"/>
                    </a:solidFill>
                  </a:rPr>
                  <a:t>shape</a:t>
                </a:r>
              </a:p>
              <a:p>
                <a:pPr marL="0" indent="0">
                  <a:buNone/>
                </a:pPr>
                <a:endParaRPr lang="en-US" sz="2200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545D9CC7-5A5D-4929-A33A-1855D10147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218238" y="2203928"/>
                <a:ext cx="5838644" cy="3772043"/>
              </a:xfrm>
              <a:blipFill>
                <a:blip r:embed="rId3"/>
                <a:stretch>
                  <a:fillRect l="-1250" t="-1935" b="-112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FF293958-DEB8-4026-B68D-865A1F815F87}"/>
              </a:ext>
            </a:extLst>
          </p:cNvPr>
          <p:cNvSpPr/>
          <p:nvPr/>
        </p:nvSpPr>
        <p:spPr>
          <a:xfrm>
            <a:off x="6218238" y="2195231"/>
            <a:ext cx="5838644" cy="3772043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CFA5C73-4B31-B0DA-6798-0B70DD510D0F}"/>
                  </a:ext>
                </a:extLst>
              </p:cNvPr>
              <p:cNvSpPr txBox="1"/>
              <p:nvPr/>
            </p:nvSpPr>
            <p:spPr>
              <a:xfrm>
                <a:off x="2348085" y="1083392"/>
                <a:ext cx="7683001" cy="8191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1−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∫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𝑟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800" b="0" i="0" smtClean="0">
                                          <a:latin typeface="Cambria Math" panose="02040503050406030204" pitchFamily="18" charset="0"/>
                                        </a:rPr>
                                        <m:t>Q</m:t>
                                      </m:r>
                                    </m:e>
                                  </m:d>
                                </m:sup>
                              </m:sSubSup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CFA5C73-4B31-B0DA-6798-0B70DD510D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8085" y="1083392"/>
                <a:ext cx="7683001" cy="8191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2">
            <a:extLst>
              <a:ext uri="{FF2B5EF4-FFF2-40B4-BE49-F238E27FC236}">
                <a16:creationId xmlns:a16="http://schemas.microsoft.com/office/drawing/2014/main" id="{79EFE8DA-D3B7-5593-F51E-99382975604B}"/>
              </a:ext>
            </a:extLst>
          </p:cNvPr>
          <p:cNvSpPr txBox="1">
            <a:spLocks/>
          </p:cNvSpPr>
          <p:nvPr/>
        </p:nvSpPr>
        <p:spPr bwMode="black">
          <a:xfrm>
            <a:off x="582460" y="234383"/>
            <a:ext cx="9983244" cy="626114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Femtoscopy – general form</a:t>
            </a:r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1E81DE4-F479-57CF-E80D-EE6029C68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Femtoscopy – two approaches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665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uiExpand="1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5DC8FEC-E72B-4F5E-907E-49FD18EC3A0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209" y="3586716"/>
            <a:ext cx="5024487" cy="33238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6A55315-062B-4DEE-8AFC-5C0B3F7007E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Levy parametrization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6A55315-062B-4DEE-8AFC-5C0B3F7007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364" t="-33962" b="-452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2460" y="1053745"/>
                <a:ext cx="10905559" cy="5112386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sz="2800" dirty="0"/>
                  <a:t>Generalized Gaussian – Levy distribution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∫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𝑖𝑞𝑟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𝑞𝑅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sz="2800" dirty="0"/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2800" dirty="0"/>
                  <a:t>: Gaussian,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800" dirty="0"/>
                  <a:t>: Cauchy,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≤2</m:t>
                    </m:r>
                  </m:oMath>
                </a14:m>
                <a:r>
                  <a:rPr lang="en-US" sz="2800" dirty="0"/>
                  <a:t>: Levy</a:t>
                </a:r>
              </a:p>
              <a:p>
                <a:r>
                  <a:rPr lang="en-US" sz="2800" dirty="0"/>
                  <a:t>Assume the source to be Levy!			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d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𝝀</m:t>
                    </m:r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sSup>
                          <m:sSup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e>
                            </m:d>
                          </m:e>
                          <m:sup>
                            <m:r>
                              <a:rPr lang="en-US" sz="28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𝜶</m:t>
                            </m:r>
                          </m:sup>
                        </m:sSup>
                      </m:sup>
                    </m:sSup>
                  </m:oMath>
                </a14:m>
                <a:endParaRPr lang="en-US" sz="2800" b="1" dirty="0"/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):</m:t>
                    </m:r>
                  </m:oMath>
                </a14:m>
                <a:r>
                  <a:rPr lang="en-US" sz="2800" dirty="0"/>
                  <a:t> core-halo parameter</a:t>
                </a: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: Levy-scale parameter</a:t>
                </a: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: Levy index of stability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[1]   Cs</a:t>
                </a:r>
                <a:r>
                  <a:rPr lang="hu-HU" dirty="0"/>
                  <a:t>ö</a:t>
                </a:r>
                <a:r>
                  <a:rPr lang="en-US" dirty="0" err="1"/>
                  <a:t>rg</a:t>
                </a:r>
                <a:r>
                  <a:rPr lang="hu-HU" dirty="0"/>
                  <a:t>ő</a:t>
                </a:r>
                <a:r>
                  <a:rPr lang="en-US" dirty="0"/>
                  <a:t>, Hegyi, Zajc </a:t>
                </a:r>
                <a:r>
                  <a:rPr lang="en-US" i="1" dirty="0" err="1"/>
                  <a:t>Eur.Phys.J.C</a:t>
                </a:r>
                <a:r>
                  <a:rPr lang="en-US" i="1" dirty="0"/>
                  <a:t> </a:t>
                </a:r>
                <a:r>
                  <a:rPr lang="en-US" dirty="0"/>
                  <a:t>36,67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E4DC8AF-2442-47FF-89C1-64655CD0E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2460" y="1053745"/>
                <a:ext cx="10905559" cy="5112386"/>
              </a:xfrm>
              <a:blipFill>
                <a:blip r:embed="rId4"/>
                <a:stretch>
                  <a:fillRect l="-894" t="-1073" b="-4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D36C0-3775-4A55-AB32-5D6683340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z="2000" smtClean="0"/>
              <a:t>6</a:t>
            </a:fld>
            <a:r>
              <a:rPr lang="pl-PL" sz="2000" dirty="0"/>
              <a:t>/</a:t>
            </a:r>
            <a:r>
              <a:rPr lang="en-US" sz="2000" dirty="0"/>
              <a:t>14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80354C9-D8DE-4790-85C4-B37FBE274CEC}"/>
              </a:ext>
            </a:extLst>
          </p:cNvPr>
          <p:cNvSpPr/>
          <p:nvPr/>
        </p:nvSpPr>
        <p:spPr>
          <a:xfrm>
            <a:off x="7307895" y="2872584"/>
            <a:ext cx="3414817" cy="645552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22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04E74EE-C9B1-4E1C-8F00-7E64B9B3CA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2459" y="1076240"/>
                <a:ext cx="11142899" cy="5600611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800" b="0" dirty="0"/>
                  <a:t>Possible interpretation of the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800" dirty="0"/>
                  <a:t>:</a:t>
                </a:r>
              </a:p>
              <a:p>
                <a:pPr lvl="1"/>
                <a:r>
                  <a:rPr lang="en-US" sz="2400" dirty="0"/>
                  <a:t>Important: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𝐿𝑒𝑣𝑦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𝐺𝑎𝑢𝑠𝑠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lvl="1"/>
                <a:r>
                  <a:rPr lang="en-US" sz="2400" dirty="0"/>
                  <a:t>Is it related to the size? Check hydro-like scaling: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US" sz="2400" dirty="0"/>
              </a:p>
              <a:p>
                <a:pPr lvl="1"/>
                <a:r>
                  <a:rPr lang="en-US" sz="2400" dirty="0"/>
                  <a:t>Seen in Gaussian parametrizations</a:t>
                </a:r>
              </a:p>
              <a:p>
                <a:pPr lvl="1"/>
                <a:r>
                  <a:rPr lang="en-US" sz="2400" dirty="0"/>
                  <a:t>In 3D it is especially important to measure it precisely!</a:t>
                </a:r>
              </a:p>
              <a:p>
                <a:r>
                  <a:rPr lang="en-US" sz="2800" dirty="0"/>
                  <a:t>Possible interpretation of the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800" dirty="0"/>
                  <a:t>:</a:t>
                </a:r>
              </a:p>
              <a:p>
                <a:pPr lvl="1"/>
                <a:r>
                  <a:rPr lang="en-US" sz="2400" dirty="0"/>
                  <a:t>Surprising similarity with the critical exponent </a:t>
                </a:r>
                <a:br>
                  <a:rPr lang="en-US" sz="2400" dirty="0"/>
                </a:br>
                <a:r>
                  <a:rPr lang="en-US" sz="2400" dirty="0"/>
                  <a:t>of the spatial correlation in 3D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spatial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corr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∼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−1−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       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symm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.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Levy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dist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∼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−1−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lvl="1"/>
                <a:r>
                  <a:rPr lang="en-US" sz="2400" dirty="0"/>
                  <a:t>Sudden change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400" dirty="0"/>
                  <a:t> might be a sign for critical behavior</a:t>
                </a:r>
              </a:p>
              <a:p>
                <a:pPr lvl="1"/>
                <a:r>
                  <a:rPr lang="en-US" sz="2400" dirty="0"/>
                  <a:t>Could be the sign of anomalous diffusion or jets</a:t>
                </a:r>
              </a:p>
              <a:p>
                <a:r>
                  <a:rPr lang="en-US" dirty="0"/>
                  <a:t>Many pion results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particle dependence?</a:t>
                </a:r>
              </a:p>
              <a:p>
                <a:endParaRPr lang="en-US" sz="26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04E74EE-C9B1-4E1C-8F00-7E64B9B3CA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2459" y="1076240"/>
                <a:ext cx="11142899" cy="5600611"/>
              </a:xfrm>
              <a:blipFill>
                <a:blip r:embed="rId2"/>
                <a:stretch>
                  <a:fillRect l="-876" t="-17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3D430D39-CF9E-4327-9DB5-438297021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Physics in the parameters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41F7A-07B9-4391-B1F4-10BC96E4C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z="2000" smtClean="0"/>
              <a:t>7</a:t>
            </a:fld>
            <a:r>
              <a:rPr lang="pl-PL" sz="2000" dirty="0"/>
              <a:t>/</a:t>
            </a:r>
            <a:r>
              <a:rPr lang="en-US" sz="2000" dirty="0"/>
              <a:t>14</a:t>
            </a:r>
          </a:p>
        </p:txBody>
      </p:sp>
      <p:pic>
        <p:nvPicPr>
          <p:cNvPr id="6" name="Picture 5" descr="A graph on a screen&#10;&#10;AI-generated content may be incorrect.">
            <a:extLst>
              <a:ext uri="{FF2B5EF4-FFF2-40B4-BE49-F238E27FC236}">
                <a16:creationId xmlns:a16="http://schemas.microsoft.com/office/drawing/2014/main" id="{B09CA2D3-09A6-7C7E-C121-83A7162F43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"/>
          <a:stretch/>
        </p:blipFill>
        <p:spPr>
          <a:xfrm>
            <a:off x="7698800" y="2781363"/>
            <a:ext cx="4403315" cy="338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11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04E74EE-C9B1-4E1C-8F00-7E64B9B3CA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2461" y="1118585"/>
                <a:ext cx="5544020" cy="5505031"/>
              </a:xfrm>
            </p:spPr>
            <p:txBody>
              <a:bodyPr>
                <a:normAutofit/>
              </a:bodyPr>
              <a:lstStyle/>
              <a:p>
                <a:r>
                  <a:rPr lang="en-US" sz="2400" b="0" dirty="0"/>
                  <a:t>Possible interpretations of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400" dirty="0"/>
                  <a:t>:</a:t>
                </a:r>
              </a:p>
              <a:p>
                <a:pPr marL="658368" lvl="1" indent="-457200">
                  <a:buFont typeface="+mj-lt"/>
                  <a:buAutoNum type="arabicPeriod"/>
                </a:pPr>
                <a:r>
                  <a:rPr lang="en-US" sz="2200" dirty="0"/>
                  <a:t>Specific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200" dirty="0"/>
                  <a:t> suppression linked to chiral restoration:</a:t>
                </a:r>
                <a:br>
                  <a:rPr lang="en-US" sz="2200" dirty="0"/>
                </a:br>
                <a:r>
                  <a:rPr lang="en-US" sz="2200" dirty="0"/>
                  <a:t>	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0" dirty="0"/>
                  <a:t> decrease</a:t>
                </a:r>
                <a:r>
                  <a:rPr lang="en-US" sz="2200" dirty="0"/>
                  <a:t>d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200" b="0" dirty="0"/>
                  <a:t> mass </a:t>
                </a:r>
                <a:br>
                  <a:rPr lang="en-US" sz="2200" b="0" dirty="0"/>
                </a:br>
                <a:r>
                  <a:rPr lang="en-US" sz="2200" b="0" dirty="0"/>
                  <a:t>	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0" dirty="0"/>
                  <a:t> more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200" b="0" dirty="0"/>
                  <a:t> produced </a:t>
                </a:r>
                <a:br>
                  <a:rPr lang="en-US" sz="2200" b="0" i="1" dirty="0">
                    <a:latin typeface="Cambria Math" panose="02040503050406030204" pitchFamily="18" charset="0"/>
                  </a:rPr>
                </a:br>
                <a:r>
                  <a:rPr lang="en-US" sz="2200" b="0" i="1" dirty="0"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0" dirty="0"/>
                  <a:t> more decay </a:t>
                </a:r>
                <a:r>
                  <a:rPr lang="en-US" sz="2200" b="0" dirty="0" err="1"/>
                  <a:t>pions</a:t>
                </a:r>
                <a:r>
                  <a:rPr lang="en-US" sz="2200" b="0" dirty="0"/>
                  <a:t> </a:t>
                </a:r>
                <a:br>
                  <a:rPr lang="en-US" sz="2200" b="0" dirty="0"/>
                </a:br>
                <a:r>
                  <a:rPr lang="en-US" sz="2200" b="0" dirty="0"/>
                  <a:t>	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200" b="0" dirty="0"/>
                  <a:t> specific suppression of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endParaRPr lang="en-US" sz="2200" dirty="0"/>
              </a:p>
              <a:p>
                <a:pPr marL="384048" lvl="2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𝑛𝑑</m:t>
                        </m:r>
                      </m:sup>
                    </m:sSup>
                  </m:oMath>
                </a14:m>
                <a:r>
                  <a:rPr lang="en-US" sz="2000" dirty="0"/>
                  <a:t> transition besides the free quarks</a:t>
                </a:r>
                <a:endParaRPr lang="en-US" sz="2200" b="0" dirty="0"/>
              </a:p>
              <a:p>
                <a:pPr marL="658368" lvl="1" indent="-457200">
                  <a:buFont typeface="+mj-lt"/>
                  <a:buAutoNum type="arabicPeriod"/>
                </a:pPr>
                <a:endParaRPr lang="en-US" sz="2200" b="0" dirty="0"/>
              </a:p>
              <a:p>
                <a:pPr marL="658368" lvl="1" indent="-457200">
                  <a:buFont typeface="+mj-lt"/>
                  <a:buAutoNum type="arabicPeriod"/>
                </a:pPr>
                <a:r>
                  <a:rPr lang="en-US" sz="2200" dirty="0"/>
                  <a:t>Measuring two- and three particle correlations could shed light on partially coherent particle production (see core-halo model)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04E74EE-C9B1-4E1C-8F00-7E64B9B3CA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2461" y="1118585"/>
                <a:ext cx="5544020" cy="5505031"/>
              </a:xfrm>
              <a:blipFill>
                <a:blip r:embed="rId2"/>
                <a:stretch>
                  <a:fillRect l="-1540" t="-885" r="-3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3D430D39-CF9E-4327-9DB5-438297021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Physics in the parameters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41F7A-07B9-4391-B1F4-10BC96E4C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z="2000" smtClean="0"/>
              <a:t>8</a:t>
            </a:fld>
            <a:r>
              <a:rPr lang="pl-PL" sz="2000" dirty="0"/>
              <a:t>/</a:t>
            </a:r>
            <a:r>
              <a:rPr lang="en-US" sz="2000" dirty="0"/>
              <a:t>14</a:t>
            </a:r>
          </a:p>
        </p:txBody>
      </p:sp>
      <p:pic>
        <p:nvPicPr>
          <p:cNvPr id="7" name="Picture 6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79EEBA96-5E46-E8C4-6BE0-2FFFD8C783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1437680"/>
            <a:ext cx="5728054" cy="41123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B2886C4-EB04-6EE2-FCE1-B7F68F3E5107}"/>
              </a:ext>
            </a:extLst>
          </p:cNvPr>
          <p:cNvSpPr txBox="1"/>
          <p:nvPr/>
        </p:nvSpPr>
        <p:spPr>
          <a:xfrm>
            <a:off x="9296293" y="1123334"/>
            <a:ext cx="2613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PHENIX, </a:t>
            </a:r>
            <a:r>
              <a:rPr lang="en-US" i="1" dirty="0" err="1"/>
              <a:t>Phys.Rev.C</a:t>
            </a:r>
            <a:r>
              <a:rPr lang="en-US" dirty="0"/>
              <a:t> 108, 4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C494F4-9B96-A83D-29DB-3F0D699CD253}"/>
              </a:ext>
            </a:extLst>
          </p:cNvPr>
          <p:cNvSpPr txBox="1"/>
          <p:nvPr/>
        </p:nvSpPr>
        <p:spPr>
          <a:xfrm>
            <a:off x="5522114" y="5808088"/>
            <a:ext cx="69367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MEASURE HBT WITH THE PROPER PARAMETRIZATION</a:t>
            </a:r>
          </a:p>
        </p:txBody>
      </p:sp>
    </p:spTree>
    <p:extLst>
      <p:ext uri="{BB962C8B-B14F-4D97-AF65-F5344CB8AC3E}">
        <p14:creationId xmlns:p14="http://schemas.microsoft.com/office/powerpoint/2010/main" val="3402493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AF9FFBE-7DBD-1EFD-3450-DB43E87274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Collision energies: 7.7 to 200 GeV</a:t>
                </a:r>
              </a:p>
              <a:p>
                <a:r>
                  <a:rPr lang="en-US" dirty="0"/>
                  <a:t>20-400 MeV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/>
                  <a:t>, 140-170 MeV in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This talk: 200 GeV </a:t>
                </a:r>
                <a:r>
                  <a:rPr lang="en-US" dirty="0" err="1"/>
                  <a:t>Au+Au</a:t>
                </a:r>
                <a:endParaRPr lang="en-US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AF9FFBE-7DBD-1EFD-3450-DB43E87274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72" t="-12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BDF8D2F9-6226-4C9C-ED73-6DCD9D435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PHENIX and the BES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BD87B7-4579-8A09-92C2-104EEE691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6E35F-17D9-45CE-9FC8-0278013CF675}" type="slidenum">
              <a:rPr lang="en-US" sz="2000" smtClean="0"/>
              <a:t>9</a:t>
            </a:fld>
            <a:r>
              <a:rPr lang="pl-PL" sz="2000" dirty="0"/>
              <a:t>/</a:t>
            </a:r>
            <a:r>
              <a:rPr lang="en-US" sz="2000" dirty="0"/>
              <a:t>14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áblázat 4">
                <a:extLst>
                  <a:ext uri="{FF2B5EF4-FFF2-40B4-BE49-F238E27FC236}">
                    <a16:creationId xmlns:a16="http://schemas.microsoft.com/office/drawing/2014/main" id="{F4F690D3-9B20-ECE6-0546-744520CA130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2773239"/>
                  </p:ext>
                </p:extLst>
              </p:nvPr>
            </p:nvGraphicFramePr>
            <p:xfrm>
              <a:off x="925830" y="2997390"/>
              <a:ext cx="5518056" cy="3689160"/>
            </p:xfrm>
            <a:graphic>
              <a:graphicData uri="http://schemas.openxmlformats.org/drawingml/2006/table">
                <a:tbl>
                  <a:tblPr firstRow="1" bandRow="1">
                    <a:tableStyleId>{3C2FFA5D-87B4-456A-9821-1D502468CF0F}</a:tableStyleId>
                  </a:tblPr>
                  <a:tblGrid>
                    <a:gridCol w="948690">
                      <a:extLst>
                        <a:ext uri="{9D8B030D-6E8A-4147-A177-3AD203B41FA5}">
                          <a16:colId xmlns:a16="http://schemas.microsoft.com/office/drawing/2014/main" val="1558863992"/>
                        </a:ext>
                      </a:extLst>
                    </a:gridCol>
                    <a:gridCol w="407246">
                      <a:extLst>
                        <a:ext uri="{9D8B030D-6E8A-4147-A177-3AD203B41FA5}">
                          <a16:colId xmlns:a16="http://schemas.microsoft.com/office/drawing/2014/main" val="1226200641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1536353518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4153659507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1340724449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3189251823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3009002747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119702260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1731030736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413691703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hu-H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hu-HU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hu-HU" smtClean="0">
                                            <a:latin typeface="Cambria Math" panose="02040503050406030204" pitchFamily="18" charset="0"/>
                                          </a:rPr>
                                          <m:t>𝑁𝑁</m:t>
                                        </m:r>
                                        <m:r>
                                          <a:rPr lang="hu-HU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sub>
                                    </m:sSub>
                                  </m:e>
                                </m:rad>
                              </m:oMath>
                            </m:oMathPara>
                          </a14:m>
                          <a:br>
                            <a:rPr lang="hu-HU" dirty="0"/>
                          </a:br>
                          <a:r>
                            <a:rPr lang="hu-HU" dirty="0"/>
                            <a:t>[GeV</a:t>
                          </a:r>
                          <a:r>
                            <a:rPr lang="hu-HU" baseline="0" dirty="0"/>
                            <a:t>]</a:t>
                          </a:r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72137752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510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749108464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200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400" b="1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83598813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130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891238025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 62.4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708157611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 39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311789276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 27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403599558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 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647964292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 14.5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9845116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   7.7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5401284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áblázat 4">
                <a:extLst>
                  <a:ext uri="{FF2B5EF4-FFF2-40B4-BE49-F238E27FC236}">
                    <a16:creationId xmlns:a16="http://schemas.microsoft.com/office/drawing/2014/main" id="{F4F690D3-9B20-ECE6-0546-744520CA130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2773239"/>
                  </p:ext>
                </p:extLst>
              </p:nvPr>
            </p:nvGraphicFramePr>
            <p:xfrm>
              <a:off x="925830" y="2997390"/>
              <a:ext cx="5518056" cy="3689160"/>
            </p:xfrm>
            <a:graphic>
              <a:graphicData uri="http://schemas.openxmlformats.org/drawingml/2006/table">
                <a:tbl>
                  <a:tblPr firstRow="1" bandRow="1">
                    <a:tableStyleId>{3C2FFA5D-87B4-456A-9821-1D502468CF0F}</a:tableStyleId>
                  </a:tblPr>
                  <a:tblGrid>
                    <a:gridCol w="948690">
                      <a:extLst>
                        <a:ext uri="{9D8B030D-6E8A-4147-A177-3AD203B41FA5}">
                          <a16:colId xmlns:a16="http://schemas.microsoft.com/office/drawing/2014/main" val="1558863992"/>
                        </a:ext>
                      </a:extLst>
                    </a:gridCol>
                    <a:gridCol w="407246">
                      <a:extLst>
                        <a:ext uri="{9D8B030D-6E8A-4147-A177-3AD203B41FA5}">
                          <a16:colId xmlns:a16="http://schemas.microsoft.com/office/drawing/2014/main" val="1226200641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1536353518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4153659507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1340724449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3189251823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3009002747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119702260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1731030736"/>
                        </a:ext>
                      </a:extLst>
                    </a:gridCol>
                    <a:gridCol w="520265">
                      <a:extLst>
                        <a:ext uri="{9D8B030D-6E8A-4147-A177-3AD203B41FA5}">
                          <a16:colId xmlns:a16="http://schemas.microsoft.com/office/drawing/2014/main" val="4136917030"/>
                        </a:ext>
                      </a:extLst>
                    </a:gridCol>
                  </a:tblGrid>
                  <a:tr h="641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r="-482051" b="-50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hu-H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7213775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510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74910846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200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400" b="1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8359881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130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89123802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 62.4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70815761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 39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31178927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 27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40359955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 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64796429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 14.5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984511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hu-HU" sz="1600" b="1" dirty="0"/>
                            <a:t>   7.7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hu-HU" sz="2200" dirty="0">
                              <a:solidFill>
                                <a:schemeClr val="accent1"/>
                              </a:solidFill>
                            </a:rPr>
                            <a:t>☑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hu-HU" sz="2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54012846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Kép 13">
            <a:extLst>
              <a:ext uri="{FF2B5EF4-FFF2-40B4-BE49-F238E27FC236}">
                <a16:creationId xmlns:a16="http://schemas.microsoft.com/office/drawing/2014/main" id="{F9310426-A9F0-49C5-2901-5A732196CAB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3621" y="3122484"/>
            <a:ext cx="4344383" cy="409386"/>
          </a:xfrm>
          <a:prstGeom prst="rect">
            <a:avLst/>
          </a:prstGeom>
        </p:spPr>
      </p:pic>
      <p:pic>
        <p:nvPicPr>
          <p:cNvPr id="5" name="Kép 11">
            <a:extLst>
              <a:ext uri="{FF2B5EF4-FFF2-40B4-BE49-F238E27FC236}">
                <a16:creationId xmlns:a16="http://schemas.microsoft.com/office/drawing/2014/main" id="{5AA9E314-1A7A-D306-B0D9-A44F6184F3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261" y="1046737"/>
            <a:ext cx="3394032" cy="3302268"/>
          </a:xfrm>
          <a:prstGeom prst="rect">
            <a:avLst/>
          </a:prstGeom>
        </p:spPr>
      </p:pic>
      <p:pic>
        <p:nvPicPr>
          <p:cNvPr id="9" name="Picture 8" descr="A diagram of a radar&#10;&#10;Description automatically generated">
            <a:extLst>
              <a:ext uri="{FF2B5EF4-FFF2-40B4-BE49-F238E27FC236}">
                <a16:creationId xmlns:a16="http://schemas.microsoft.com/office/drawing/2014/main" id="{1C43A772-BF11-47B6-DFE1-B56B9BCB2C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261" y="4254763"/>
            <a:ext cx="3394032" cy="246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412439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F2025_PHENIX_kaon" id="{55FF2DC8-FEE2-42D1-87DF-575C6327661C}" vid="{2B9C1598-C5F7-45AB-9D6D-F88943C038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DoF2025_PHENIX_kaon</Template>
  <TotalTime>1</TotalTime>
  <Words>1090</Words>
  <Application>Microsoft Office PowerPoint</Application>
  <PresentationFormat>Widescreen</PresentationFormat>
  <Paragraphs>179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Arial</vt:lpstr>
      <vt:lpstr>Cambria Math</vt:lpstr>
      <vt:lpstr>Gill Sans MT</vt:lpstr>
      <vt:lpstr>Parcel</vt:lpstr>
      <vt:lpstr>KAON levy hbt with phenix</vt:lpstr>
      <vt:lpstr>introduction</vt:lpstr>
      <vt:lpstr>Femtoscopy – the core-halo model</vt:lpstr>
      <vt:lpstr>Femtoscopy – general form</vt:lpstr>
      <vt:lpstr>Femtoscopy – two approaches</vt:lpstr>
      <vt:lpstr>Levy parametrization of the C_2</vt:lpstr>
      <vt:lpstr>Physics in the parameters</vt:lpstr>
      <vt:lpstr>Physics in the parameters</vt:lpstr>
      <vt:lpstr>The PHENIX and the BES</vt:lpstr>
      <vt:lpstr>The first results – PHENIX 0-30% Au+Au</vt:lpstr>
      <vt:lpstr>PHENIX minbias K-k correlation</vt:lpstr>
      <vt:lpstr>Preliminary – R(m_T )</vt:lpstr>
      <vt:lpstr>Preliminary – λ(m_T )</vt:lpstr>
      <vt:lpstr>Preliminary – α(m_T )</vt:lpstr>
      <vt:lpstr>Thank you for your attention!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Sándor Lökös</dc:creator>
  <cp:lastModifiedBy>Sándor Lökös</cp:lastModifiedBy>
  <cp:revision>2</cp:revision>
  <dcterms:created xsi:type="dcterms:W3CDTF">2025-11-01T16:43:27Z</dcterms:created>
  <dcterms:modified xsi:type="dcterms:W3CDTF">2025-11-03T08:02:14Z</dcterms:modified>
</cp:coreProperties>
</file>