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74" y="-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5218F-1637-40D9-BD42-7AF472406AD5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A7ADA-8565-4859-8E68-194F8A6ED02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4922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3406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815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623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922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26020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72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4920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383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835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700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341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07BBF964-C7C6-4B87-834C-DF44944691CB}" type="datetimeFigureOut">
              <a:rPr lang="hu-HU" smtClean="0"/>
              <a:t>2025. 11. 02.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839A403C-9716-4CE2-88D4-772A21E4B95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37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498EBE-1275-910F-AE07-CCD5F09D90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539" y="1728743"/>
            <a:ext cx="6270922" cy="1172977"/>
          </a:xfrm>
        </p:spPr>
        <p:txBody>
          <a:bodyPr/>
          <a:lstStyle/>
          <a:p>
            <a:r>
              <a:rPr lang="en-US" sz="4000" b="1" cap="none"/>
              <a:t>Lévy </a:t>
            </a:r>
            <a:r>
              <a:rPr lang="hu-HU" sz="4000" b="1" cap="none"/>
              <a:t>s</a:t>
            </a:r>
            <a:r>
              <a:rPr lang="en-US" sz="4000" b="1" cap="none"/>
              <a:t>ource </a:t>
            </a:r>
            <a:r>
              <a:rPr lang="hu-HU" sz="4000" b="1" cap="none"/>
              <a:t>p</a:t>
            </a:r>
            <a:r>
              <a:rPr lang="en-US" sz="4000" b="1" cap="none"/>
              <a:t>arameters </a:t>
            </a:r>
            <a:r>
              <a:rPr lang="hu-HU" sz="4000" b="1" cap="none"/>
              <a:t>f</a:t>
            </a:r>
            <a:r>
              <a:rPr lang="en-US" sz="4000" b="1" cap="none"/>
              <a:t>rom EPOS </a:t>
            </a:r>
            <a:r>
              <a:rPr lang="hu-HU" sz="4000" b="1" cap="none"/>
              <a:t>w</a:t>
            </a:r>
            <a:r>
              <a:rPr lang="en-US" sz="4000" b="1" cap="none"/>
              <a:t>ith CRAB</a:t>
            </a:r>
            <a:endParaRPr lang="hu-HU" sz="4000" cap="none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01CE246-8D2C-08E7-0776-8D4C2826FA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0122" y="3612151"/>
            <a:ext cx="5123755" cy="1598946"/>
          </a:xfrm>
        </p:spPr>
        <p:txBody>
          <a:bodyPr>
            <a:normAutofit lnSpcReduction="10000"/>
          </a:bodyPr>
          <a:lstStyle/>
          <a:p>
            <a:r>
              <a:rPr lang="hu-HU"/>
              <a:t>Szilágyi Máté</a:t>
            </a:r>
          </a:p>
          <a:p>
            <a:r>
              <a:rPr lang="hu-HU"/>
              <a:t>Eötvös Loránd University (ELTE)</a:t>
            </a:r>
            <a:br>
              <a:rPr lang="hu-HU"/>
            </a:br>
            <a:endParaRPr lang="hu-HU"/>
          </a:p>
          <a:p>
            <a:r>
              <a:rPr lang="hu-HU"/>
              <a:t>Days of Femtoscopy</a:t>
            </a:r>
            <a:br>
              <a:rPr lang="hu-HU"/>
            </a:br>
            <a:r>
              <a:rPr lang="hu-HU"/>
              <a:t>2025. 11.04. Gyöngyös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388FB872-E080-BFA3-8B4E-BACAA9611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28" y="5555226"/>
            <a:ext cx="4982175" cy="105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34AEF3D-3D94-0B74-2501-C2226A25E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A90C28F-2AA0-7CE8-682F-169A3BFB2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28700" y="3729033"/>
                <a:ext cx="7551174" cy="2762862"/>
              </a:xfrm>
            </p:spPr>
            <p:txBody>
              <a:bodyPr>
                <a:normAutofit/>
              </a:bodyPr>
              <a:lstStyle/>
              <a:p>
                <a:r>
                  <a:rPr lang="hu-HU" sz="1900"/>
                  <a:t>Data:</a:t>
                </a:r>
              </a:p>
              <a:p>
                <a:pPr lvl="1"/>
                <a:r>
                  <a:rPr lang="hu-HU" sz="1900" i="0"/>
                  <a:t>EPOS3   (same dataset as in the presentation of László Kovács)</a:t>
                </a:r>
              </a:p>
              <a:p>
                <a:pPr lvl="1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sz="1900" i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sz="1900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hu-HU" sz="19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sz="1900" b="0" i="0" smtClean="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lang="hu-HU" sz="1900" b="0" i="0" smtClean="0">
                        <a:latin typeface="Cambria Math" panose="02040503050406030204" pitchFamily="18" charset="0"/>
                      </a:rPr>
                      <m:t> = 200 </m:t>
                    </m:r>
                    <m:r>
                      <m:rPr>
                        <m:sty m:val="p"/>
                      </m:rPr>
                      <a:rPr lang="hu-HU" sz="19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hu-HU" sz="1900" i="0"/>
                  <a:t>          Au+Au collisions        0-10% centrality</a:t>
                </a:r>
              </a:p>
              <a:p>
                <a:pPr lvl="1"/>
                <a:r>
                  <a:rPr lang="hu-HU" sz="1900" i="0"/>
                  <a:t>One particle cuts:</a:t>
                </a:r>
              </a:p>
              <a:p>
                <a:pPr lvl="2"/>
                <a:r>
                  <a:rPr lang="el-GR"/>
                  <a:t>π </a:t>
                </a:r>
                <a:r>
                  <a:rPr lang="hu-HU"/>
                  <a:t>plus</a:t>
                </a:r>
              </a:p>
              <a:p>
                <a:pPr lvl="2"/>
                <a:r>
                  <a:rPr lang="hu-HU"/>
                  <a:t>0.15 GeV/c &lt; p</a:t>
                </a:r>
                <a:r>
                  <a:rPr lang="hu-HU" baseline="-25000"/>
                  <a:t>T</a:t>
                </a:r>
                <a:r>
                  <a:rPr lang="hu-HU"/>
                  <a:t> &lt; 1.0 GeV/c</a:t>
                </a:r>
              </a:p>
              <a:p>
                <a:pPr lvl="2"/>
                <a:r>
                  <a:rPr lang="hu-HU"/>
                  <a:t>|𝜂| &lt; 1.0</a:t>
                </a:r>
                <a:br>
                  <a:rPr lang="hu-HU"/>
                </a:br>
                <a:endParaRPr lang="hu-HU" sz="1700" i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A90C28F-2AA0-7CE8-682F-169A3BFB2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8700" y="3729033"/>
                <a:ext cx="7551174" cy="2762862"/>
              </a:xfrm>
              <a:blipFill>
                <a:blip r:embed="rId2"/>
                <a:stretch>
                  <a:fillRect l="-727" t="-1766" r="-80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E32E09AF-8940-D204-A452-6DF341CDC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E9950C8-629F-FCBB-19D2-9832EBB9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D330AB1-2431-D2F7-2952-F9B09E88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2</a:t>
            </a:fld>
            <a:endParaRPr lang="hu-HU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A7E4255F-0F91-4C43-2809-E75AF00AC7BB}"/>
              </a:ext>
            </a:extLst>
          </p:cNvPr>
          <p:cNvSpPr txBox="1"/>
          <p:nvPr/>
        </p:nvSpPr>
        <p:spPr>
          <a:xfrm>
            <a:off x="615382" y="2306975"/>
            <a:ext cx="1026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/>
              <a:t>EPOS3 data</a:t>
            </a:r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67DBAAD9-88DF-1EB8-3A19-9223159616A7}"/>
              </a:ext>
            </a:extLst>
          </p:cNvPr>
          <p:cNvCxnSpPr>
            <a:cxnSpLocks/>
          </p:cNvCxnSpPr>
          <p:nvPr/>
        </p:nvCxnSpPr>
        <p:spPr>
          <a:xfrm flipV="1">
            <a:off x="1641621" y="1999074"/>
            <a:ext cx="354331" cy="5284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nyíllal 10">
            <a:extLst>
              <a:ext uri="{FF2B5EF4-FFF2-40B4-BE49-F238E27FC236}">
                <a16:creationId xmlns:a16="http://schemas.microsoft.com/office/drawing/2014/main" id="{026FE7F0-AC27-5939-A024-60F3F9E6D396}"/>
              </a:ext>
            </a:extLst>
          </p:cNvPr>
          <p:cNvCxnSpPr>
            <a:cxnSpLocks/>
          </p:cNvCxnSpPr>
          <p:nvPr/>
        </p:nvCxnSpPr>
        <p:spPr>
          <a:xfrm>
            <a:off x="1651456" y="2689129"/>
            <a:ext cx="272917" cy="4652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EFA96D39-CFD0-3176-1DBB-6397DB178C71}"/>
              </a:ext>
            </a:extLst>
          </p:cNvPr>
          <p:cNvSpPr txBox="1"/>
          <p:nvPr/>
        </p:nvSpPr>
        <p:spPr>
          <a:xfrm>
            <a:off x="2054957" y="1670973"/>
            <a:ext cx="250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/>
              <a:t>Fitting the </a:t>
            </a:r>
            <a:r>
              <a:rPr lang="hu-HU" b="1"/>
              <a:t>source function</a:t>
            </a:r>
            <a:r>
              <a:rPr lang="hu-HU"/>
              <a:t> event by event</a:t>
            </a: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3EDCDA5C-72C0-1E53-8E89-6E9981105DA4}"/>
              </a:ext>
            </a:extLst>
          </p:cNvPr>
          <p:cNvSpPr txBox="1"/>
          <p:nvPr/>
        </p:nvSpPr>
        <p:spPr>
          <a:xfrm>
            <a:off x="2020539" y="2836099"/>
            <a:ext cx="250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/>
              <a:t>Add Bose-Einstien correlations with CRAB</a:t>
            </a:r>
          </a:p>
        </p:txBody>
      </p:sp>
      <p:cxnSp>
        <p:nvCxnSpPr>
          <p:cNvPr id="20" name="Egyenes összekötő nyíllal 19">
            <a:extLst>
              <a:ext uri="{FF2B5EF4-FFF2-40B4-BE49-F238E27FC236}">
                <a16:creationId xmlns:a16="http://schemas.microsoft.com/office/drawing/2014/main" id="{FEA40E05-8848-333B-0FF9-32214649BD98}"/>
              </a:ext>
            </a:extLst>
          </p:cNvPr>
          <p:cNvCxnSpPr>
            <a:cxnSpLocks/>
          </p:cNvCxnSpPr>
          <p:nvPr/>
        </p:nvCxnSpPr>
        <p:spPr>
          <a:xfrm>
            <a:off x="4680165" y="1999074"/>
            <a:ext cx="3932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>
            <a:extLst>
              <a:ext uri="{FF2B5EF4-FFF2-40B4-BE49-F238E27FC236}">
                <a16:creationId xmlns:a16="http://schemas.microsoft.com/office/drawing/2014/main" id="{F4004977-D9DC-4E05-EEA7-B7A330E5A9E0}"/>
              </a:ext>
            </a:extLst>
          </p:cNvPr>
          <p:cNvCxnSpPr>
            <a:cxnSpLocks/>
          </p:cNvCxnSpPr>
          <p:nvPr/>
        </p:nvCxnSpPr>
        <p:spPr>
          <a:xfrm>
            <a:off x="4685079" y="3124870"/>
            <a:ext cx="3932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Szövegdoboz 22">
            <a:extLst>
              <a:ext uri="{FF2B5EF4-FFF2-40B4-BE49-F238E27FC236}">
                <a16:creationId xmlns:a16="http://schemas.microsoft.com/office/drawing/2014/main" id="{7C9342A3-2F91-CA55-11B9-FE1BC3B09517}"/>
              </a:ext>
            </a:extLst>
          </p:cNvPr>
          <p:cNvSpPr txBox="1"/>
          <p:nvPr/>
        </p:nvSpPr>
        <p:spPr>
          <a:xfrm>
            <a:off x="5117698" y="1666061"/>
            <a:ext cx="1951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/>
              <a:t>Averaging the parameters</a:t>
            </a: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5FD9A010-261A-0576-56B0-05970B121684}"/>
              </a:ext>
            </a:extLst>
          </p:cNvPr>
          <p:cNvSpPr txBox="1"/>
          <p:nvPr/>
        </p:nvSpPr>
        <p:spPr>
          <a:xfrm>
            <a:off x="5112786" y="2860680"/>
            <a:ext cx="2064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/>
              <a:t>Fitting the 3D </a:t>
            </a:r>
            <a:r>
              <a:rPr lang="hu-HU" b="1"/>
              <a:t>correlation function</a:t>
            </a:r>
          </a:p>
        </p:txBody>
      </p:sp>
      <p:cxnSp>
        <p:nvCxnSpPr>
          <p:cNvPr id="27" name="Egyenes összekötő nyíllal 26">
            <a:extLst>
              <a:ext uri="{FF2B5EF4-FFF2-40B4-BE49-F238E27FC236}">
                <a16:creationId xmlns:a16="http://schemas.microsoft.com/office/drawing/2014/main" id="{BC4222D1-2CF1-866B-5A61-F01858F2BF47}"/>
              </a:ext>
            </a:extLst>
          </p:cNvPr>
          <p:cNvCxnSpPr>
            <a:cxnSpLocks/>
          </p:cNvCxnSpPr>
          <p:nvPr/>
        </p:nvCxnSpPr>
        <p:spPr>
          <a:xfrm flipV="1">
            <a:off x="7079592" y="2689129"/>
            <a:ext cx="354331" cy="332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>
            <a:extLst>
              <a:ext uri="{FF2B5EF4-FFF2-40B4-BE49-F238E27FC236}">
                <a16:creationId xmlns:a16="http://schemas.microsoft.com/office/drawing/2014/main" id="{098FF82C-F43D-2389-A324-63139AB6CC09}"/>
              </a:ext>
            </a:extLst>
          </p:cNvPr>
          <p:cNvCxnSpPr>
            <a:cxnSpLocks/>
          </p:cNvCxnSpPr>
          <p:nvPr/>
        </p:nvCxnSpPr>
        <p:spPr>
          <a:xfrm>
            <a:off x="7069764" y="2039881"/>
            <a:ext cx="354331" cy="3954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F98A72C2-136A-4690-832C-783472E41805}"/>
              </a:ext>
            </a:extLst>
          </p:cNvPr>
          <p:cNvSpPr txBox="1"/>
          <p:nvPr/>
        </p:nvSpPr>
        <p:spPr>
          <a:xfrm>
            <a:off x="7514299" y="2263323"/>
            <a:ext cx="1430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/>
              <a:t>Lévy scale parameters</a:t>
            </a:r>
          </a:p>
        </p:txBody>
      </p:sp>
      <p:sp>
        <p:nvSpPr>
          <p:cNvPr id="35" name="Tartalom helye 2">
            <a:extLst>
              <a:ext uri="{FF2B5EF4-FFF2-40B4-BE49-F238E27FC236}">
                <a16:creationId xmlns:a16="http://schemas.microsoft.com/office/drawing/2014/main" id="{76B0660D-6FF4-4D4E-A138-F88F64D6D0DB}"/>
              </a:ext>
            </a:extLst>
          </p:cNvPr>
          <p:cNvSpPr txBox="1">
            <a:spLocks/>
          </p:cNvSpPr>
          <p:nvPr/>
        </p:nvSpPr>
        <p:spPr>
          <a:xfrm>
            <a:off x="1028700" y="1142386"/>
            <a:ext cx="2265106" cy="3663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3802755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055B4-984A-10C7-13FD-03BBF373F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C6C645F-372C-8936-5433-DAE0EF69A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How CRAB works?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F684F8D-1170-4787-F8F4-45B9DF76E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211" y="1063729"/>
            <a:ext cx="8115301" cy="2882225"/>
          </a:xfrm>
        </p:spPr>
        <p:txBody>
          <a:bodyPr>
            <a:normAutofit/>
          </a:bodyPr>
          <a:lstStyle/>
          <a:p>
            <a:r>
              <a:rPr lang="hu-HU"/>
              <a:t>Loads particles with similar impact parameters in mixed events</a:t>
            </a:r>
          </a:p>
          <a:p>
            <a:r>
              <a:rPr lang="hu-HU"/>
              <a:t>Chooses a particle pair</a:t>
            </a:r>
          </a:p>
          <a:p>
            <a:pPr lvl="1"/>
            <a:r>
              <a:rPr lang="hu-HU" i="0"/>
              <a:t>From a given average transverse momentum bin: K</a:t>
            </a:r>
            <a:r>
              <a:rPr lang="hu-HU" i="0" baseline="-25000"/>
              <a:t>min</a:t>
            </a:r>
            <a:r>
              <a:rPr lang="hu-HU" i="0"/>
              <a:t> &lt; K</a:t>
            </a:r>
            <a:r>
              <a:rPr lang="hu-HU" i="0" baseline="-25000"/>
              <a:t>T</a:t>
            </a:r>
            <a:r>
              <a:rPr lang="hu-HU" i="0"/>
              <a:t> &lt; K</a:t>
            </a:r>
            <a:r>
              <a:rPr lang="hu-HU" i="0" baseline="-25000"/>
              <a:t>max</a:t>
            </a:r>
            <a:endParaRPr lang="hu-HU"/>
          </a:p>
          <a:p>
            <a:r>
              <a:rPr lang="hu-HU"/>
              <a:t>Calculates the correlation</a:t>
            </a:r>
          </a:p>
          <a:p>
            <a:pPr lvl="1"/>
            <a:r>
              <a:rPr lang="hu-HU" i="0"/>
              <a:t>Nominator     A(q)  -&gt;</a:t>
            </a:r>
          </a:p>
          <a:p>
            <a:pPr lvl="1"/>
            <a:r>
              <a:rPr lang="hu-HU" i="0"/>
              <a:t>Denominator B(q)  -&gt;</a:t>
            </a:r>
          </a:p>
          <a:p>
            <a:r>
              <a:rPr lang="hu-HU"/>
              <a:t>3D q binning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DC943E2-7668-9818-200B-EE31AA5DE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EEBD10F-B30C-F592-996D-489371957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CB598C8-271A-2431-4328-1F410ED2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3</a:t>
            </a:fld>
            <a:endParaRPr lang="hu-HU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91D42FEE-CC78-043E-26AF-1C9BB3E9F8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3576"/>
          <a:stretch>
            <a:fillRect/>
          </a:stretch>
        </p:blipFill>
        <p:spPr>
          <a:xfrm>
            <a:off x="4493343" y="2517981"/>
            <a:ext cx="2796998" cy="607545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1DAC0194-14E7-4D47-8C63-C0008B698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343" y="3123377"/>
            <a:ext cx="1297858" cy="377322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AA029FD0-BB1A-23FE-2D4E-DF41E7ABF2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554" r="2876"/>
          <a:stretch>
            <a:fillRect/>
          </a:stretch>
        </p:blipFill>
        <p:spPr>
          <a:xfrm>
            <a:off x="530941" y="3945954"/>
            <a:ext cx="8524571" cy="257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8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41D39-9103-09EA-6372-C0CC872FF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929949-579A-E7C1-6CE7-B60F9AF95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Fitting the corr. function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7B98347-1574-D80A-8EBB-116EC7D8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142386"/>
            <a:ext cx="7424656" cy="5311000"/>
          </a:xfrm>
        </p:spPr>
        <p:txBody>
          <a:bodyPr/>
          <a:lstStyle/>
          <a:p>
            <a:r>
              <a:rPr lang="hu-HU"/>
              <a:t>Fitting a 3D Lévy-stable distribution:</a:t>
            </a:r>
          </a:p>
          <a:p>
            <a:endParaRPr lang="hu-HU"/>
          </a:p>
          <a:p>
            <a:r>
              <a:rPr lang="hu-HU"/>
              <a:t>Using log-likelyhood error function:</a:t>
            </a:r>
          </a:p>
          <a:p>
            <a:endParaRPr lang="hu-HU"/>
          </a:p>
          <a:p>
            <a:r>
              <a:rPr lang="hu-HU"/>
              <a:t>Error calculated by basic chi</a:t>
            </a:r>
            <a:r>
              <a:rPr lang="hu-HU" baseline="30000"/>
              <a:t>2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371D03-B3A7-E273-499D-76B38E840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0B1280F-8CDF-DBF2-7811-A07D481F6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75F6FD2-7BE7-CE35-2F00-BDD0F2EB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4</a:t>
            </a:fld>
            <a:endParaRPr lang="hu-H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D17A992-4D30-3DBC-DCED-4D2ACE8A5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423" y="2374032"/>
            <a:ext cx="4400396" cy="53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2FC0FE28-EE31-AD9D-3386-D5459CF13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16" y="3943378"/>
            <a:ext cx="8522947" cy="25788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A9091A70-5B66-A593-E6C8-18B414773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424" y="1498783"/>
            <a:ext cx="6576668" cy="555462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9CC1A45F-D99C-CA01-7D21-4C9941C68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423" y="3317812"/>
            <a:ext cx="1509710" cy="47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58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AB632-CE3D-6A7D-B262-E7E15F977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C956D2-030B-236A-397C-28C13F41C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R parameter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CC64092-5D26-97A4-B25A-6FD6A8C74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142386"/>
            <a:ext cx="7424656" cy="53110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CF450A6-407B-C067-54BF-68D663CA6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F67A898-9D95-F81C-1F48-C5D8F3D9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89FA8E4-A4AF-E6D0-8770-375A4E35A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5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58255A10-0B41-A167-34B8-71A439CB8F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92" r="7594"/>
          <a:stretch>
            <a:fillRect/>
          </a:stretch>
        </p:blipFill>
        <p:spPr>
          <a:xfrm>
            <a:off x="1046522" y="1068721"/>
            <a:ext cx="7424655" cy="541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9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AFA4D-BAF1-6CBB-E7E4-E7958103F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F0C6D68-7C37-6901-5AB6-0B50925A6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Alpha, Lambda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676FC7-61BB-224D-B1D4-94DC70007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142386"/>
            <a:ext cx="7424656" cy="5311000"/>
          </a:xfrm>
        </p:spPr>
        <p:txBody>
          <a:bodyPr/>
          <a:lstStyle/>
          <a:p>
            <a:r>
              <a:rPr lang="hu-HU"/>
              <a:t>Correlations and anti-correlations between parameters</a:t>
            </a:r>
          </a:p>
          <a:p>
            <a:r>
              <a:rPr lang="hu-HU"/>
              <a:t>Where does this waving trend come from?</a:t>
            </a:r>
          </a:p>
          <a:p>
            <a:pPr lvl="1"/>
            <a:r>
              <a:rPr lang="hu-HU" i="0"/>
              <a:t>Mixed events?</a:t>
            </a:r>
          </a:p>
          <a:p>
            <a:pPr lvl="1"/>
            <a:r>
              <a:rPr lang="hu-HU" i="0"/>
              <a:t>Some specific CRAB setting?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1A374D6-2F05-8765-61E6-55EDD3F1C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2E761F4-A7B8-C3EA-7B7A-3C57405B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686C852-0D97-3D71-0F4A-5F624156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6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B28D0B7D-0091-8E93-BC3F-D5923C72C2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553" r="7205"/>
          <a:stretch>
            <a:fillRect/>
          </a:stretch>
        </p:blipFill>
        <p:spPr>
          <a:xfrm>
            <a:off x="-4645" y="3146322"/>
            <a:ext cx="4613685" cy="33386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B4021F32-ABFC-CC9B-0991-1BE04DDF2F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23" r="7186"/>
          <a:stretch>
            <a:fillRect/>
          </a:stretch>
        </p:blipFill>
        <p:spPr>
          <a:xfrm>
            <a:off x="4545555" y="3145201"/>
            <a:ext cx="4598445" cy="333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1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5F1AA-EC34-EB6E-45D4-51882C031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 descr="A képen szöveg, diagram, sor, Párhuzamos látható&#10;&#10;Előfordulhat, hogy az AI által létrehozott tartalom helytelen.">
            <a:extLst>
              <a:ext uri="{FF2B5EF4-FFF2-40B4-BE49-F238E27FC236}">
                <a16:creationId xmlns:a16="http://schemas.microsoft.com/office/drawing/2014/main" id="{401E718A-52AC-940E-075D-C5E03EBEF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" y="1124441"/>
            <a:ext cx="8602980" cy="5373781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BD428078-2E3C-EAE5-E653-D2411EC74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73012"/>
            <a:ext cx="7200900" cy="769374"/>
          </a:xfrm>
        </p:spPr>
        <p:txBody>
          <a:bodyPr/>
          <a:lstStyle/>
          <a:p>
            <a:r>
              <a:rPr lang="hu-HU"/>
              <a:t>Fit-limit dependence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BEAB234-1ABC-8D34-97AF-3CE881DDF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2025/11/04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345DD10-F216-4D9E-EECF-4B5E8EFAD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Máté Szilágyi - Eötvös Loránd University (ELTE)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67F3E66-0CFF-5397-6491-C66C3B7EF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A403C-9716-4CE2-88D4-772A21E4B95D}" type="slidenum">
              <a:rPr lang="hu-HU" smtClean="0"/>
              <a:t>7</a:t>
            </a:fld>
            <a:endParaRPr lang="hu-HU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530F5F16-5B55-F4F5-0B65-42E294BCCBD2}"/>
              </a:ext>
            </a:extLst>
          </p:cNvPr>
          <p:cNvSpPr txBox="1"/>
          <p:nvPr/>
        </p:nvSpPr>
        <p:spPr>
          <a:xfrm>
            <a:off x="6213988" y="4149213"/>
            <a:ext cx="28021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/>
              <a:t>525 MeV/c &lt; K</a:t>
            </a:r>
            <a:r>
              <a:rPr lang="hu-HU" sz="1600" baseline="-25000"/>
              <a:t>T</a:t>
            </a:r>
            <a:r>
              <a:rPr lang="hu-HU" sz="1600"/>
              <a:t> &lt; 575 MeV/c</a:t>
            </a:r>
          </a:p>
        </p:txBody>
      </p:sp>
    </p:spTree>
    <p:extLst>
      <p:ext uri="{BB962C8B-B14F-4D97-AF65-F5344CB8AC3E}">
        <p14:creationId xmlns:p14="http://schemas.microsoft.com/office/powerpoint/2010/main" val="55926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A29ACF2-392D-47A7-892B-4C0D30B351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cap="none"/>
              <a:t>Thank you for your attention!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3B28B28-0609-531B-F7D7-B5C1D6198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9929" y="4270912"/>
            <a:ext cx="5123755" cy="1086237"/>
          </a:xfrm>
        </p:spPr>
        <p:txBody>
          <a:bodyPr/>
          <a:lstStyle/>
          <a:p>
            <a:r>
              <a:rPr lang="hu-HU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982603344"/>
      </p:ext>
    </p:extLst>
  </p:cSld>
  <p:clrMapOvr>
    <a:masterClrMapping/>
  </p:clrMapOvr>
</p:sld>
</file>

<file path=ppt/theme/theme1.xml><?xml version="1.0" encoding="utf-8"?>
<a:theme xmlns:a="http://schemas.openxmlformats.org/drawingml/2006/main" name="Körülvágás">
  <a:themeElements>
    <a:clrScheme name="Körülvágás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Körülvágás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örülvágás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TM10001105[[fn=Körülvágás]]</Template>
  <TotalTime>1983</TotalTime>
  <Words>287</Words>
  <Application>Microsoft Office PowerPoint</Application>
  <PresentationFormat>Diavetítés a képernyőre (4:3 oldalarány)</PresentationFormat>
  <Paragraphs>61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Aptos</vt:lpstr>
      <vt:lpstr>Arial</vt:lpstr>
      <vt:lpstr>Cambria Math</vt:lpstr>
      <vt:lpstr>Franklin Gothic Book</vt:lpstr>
      <vt:lpstr>Körülvágás</vt:lpstr>
      <vt:lpstr>Lévy source parameters from EPOS with CRAB</vt:lpstr>
      <vt:lpstr>Introduction</vt:lpstr>
      <vt:lpstr>How CRAB works?</vt:lpstr>
      <vt:lpstr>Fitting the corr. function</vt:lpstr>
      <vt:lpstr>R parameter</vt:lpstr>
      <vt:lpstr>Alpha, Lambda</vt:lpstr>
      <vt:lpstr>Fit-limit dependence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Szilágyi Máté</dc:creator>
  <cp:lastModifiedBy>Szilágyi Máté</cp:lastModifiedBy>
  <cp:revision>4</cp:revision>
  <dcterms:created xsi:type="dcterms:W3CDTF">2025-11-02T12:20:02Z</dcterms:created>
  <dcterms:modified xsi:type="dcterms:W3CDTF">2025-11-03T21:23:12Z</dcterms:modified>
</cp:coreProperties>
</file>