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7"/>
  </p:notesMasterIdLst>
  <p:sldIdLst>
    <p:sldId id="944" r:id="rId5"/>
    <p:sldId id="955" r:id="rId6"/>
    <p:sldId id="957" r:id="rId7"/>
    <p:sldId id="1003" r:id="rId8"/>
    <p:sldId id="1002" r:id="rId9"/>
    <p:sldId id="1026" r:id="rId10"/>
    <p:sldId id="1004" r:id="rId11"/>
    <p:sldId id="1022" r:id="rId12"/>
    <p:sldId id="1015" r:id="rId13"/>
    <p:sldId id="1016" r:id="rId14"/>
    <p:sldId id="1001" r:id="rId15"/>
    <p:sldId id="1017" r:id="rId16"/>
    <p:sldId id="1018" r:id="rId17"/>
    <p:sldId id="998" r:id="rId18"/>
    <p:sldId id="1019" r:id="rId19"/>
    <p:sldId id="1020" r:id="rId20"/>
    <p:sldId id="959" r:id="rId21"/>
    <p:sldId id="1021" r:id="rId22"/>
    <p:sldId id="1024" r:id="rId23"/>
    <p:sldId id="1023" r:id="rId24"/>
    <p:sldId id="1005" r:id="rId25"/>
    <p:sldId id="968" r:id="rId26"/>
    <p:sldId id="961" r:id="rId27"/>
    <p:sldId id="1007" r:id="rId28"/>
    <p:sldId id="1025" r:id="rId29"/>
    <p:sldId id="1011" r:id="rId30"/>
    <p:sldId id="971" r:id="rId31"/>
    <p:sldId id="992" r:id="rId32"/>
    <p:sldId id="945" r:id="rId33"/>
    <p:sldId id="1013" r:id="rId34"/>
    <p:sldId id="993" r:id="rId35"/>
    <p:sldId id="994" r:id="rId3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B4FE"/>
    <a:srgbClr val="E9EEF1"/>
    <a:srgbClr val="ED002D"/>
    <a:srgbClr val="000000"/>
    <a:srgbClr val="F09E18"/>
    <a:srgbClr val="0016A0"/>
    <a:srgbClr val="8E04FF"/>
    <a:srgbClr val="006DD0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48" autoAdjust="0"/>
    <p:restoredTop sz="94925" autoAdjust="0"/>
  </p:normalViewPr>
  <p:slideViewPr>
    <p:cSldViewPr snapToGrid="0">
      <p:cViewPr varScale="1">
        <p:scale>
          <a:sx n="123" d="100"/>
          <a:sy n="123" d="100"/>
        </p:scale>
        <p:origin x="208" y="2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4933189" y="4770560"/>
            <a:ext cx="2518215" cy="288543"/>
          </a:xfrm>
          <a:prstGeom prst="rect">
            <a:avLst/>
          </a:prstGeom>
          <a:noFill/>
        </p:spPr>
        <p:txBody>
          <a:bodyPr wrap="square" lIns="68580" tIns="34291" rIns="68580" bIns="34291">
            <a:spAutoFit/>
          </a:bodyPr>
          <a:lstStyle/>
          <a:p>
            <a:pPr algn="ctr"/>
            <a:r>
              <a:rPr lang="en-US" sz="1425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450C6DE9-88F9-17A2-36BA-677C14470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5036400" y="2216002"/>
            <a:ext cx="2311789" cy="26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670196"/>
          </a:xfrm>
        </p:spPr>
        <p:txBody>
          <a:bodyPr/>
          <a:lstStyle>
            <a:lvl1pPr marL="370313" indent="-342882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PIPPO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81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3451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5" y="130498"/>
            <a:ext cx="10959548" cy="936000"/>
          </a:xfrm>
        </p:spPr>
        <p:txBody>
          <a:bodyPr anchor="ctr"/>
          <a:lstStyle>
            <a:lvl1pPr algn="l">
              <a:defRPr sz="3451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8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121688"/>
            <a:ext cx="5389033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43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6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4" y="6272593"/>
            <a:ext cx="759739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05577" y="6306542"/>
            <a:ext cx="808080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90131" y="6236309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933355" y="6568995"/>
            <a:ext cx="991891" cy="173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5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525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13" indent="-34288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10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490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08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24" indent="-13715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hyperlink" Target="https://indico.cern.ch/event/1449712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microsoft.com/office/2007/relationships/hdphoto" Target="../media/hdphoto1.wdp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s://iopscience.iop.org/article/10.1088/1361-6668/acc615" TargetMode="External"/><Relationship Id="rId7" Type="http://schemas.openxmlformats.org/officeDocument/2006/relationships/image" Target="../media/image28.png"/><Relationship Id="rId2" Type="http://schemas.openxmlformats.org/officeDocument/2006/relationships/hyperlink" Target="https://ieeexplore.ieee.org/document/6656892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581999/" TargetMode="External"/><Relationship Id="rId11" Type="http://schemas.openxmlformats.org/officeDocument/2006/relationships/image" Target="../media/image32.jpeg"/><Relationship Id="rId5" Type="http://schemas.openxmlformats.org/officeDocument/2006/relationships/hyperlink" Target="https://indico.cern.ch/event/1524821/" TargetMode="External"/><Relationship Id="rId10" Type="http://schemas.openxmlformats.org/officeDocument/2006/relationships/image" Target="../media/image31.jpeg"/><Relationship Id="rId4" Type="http://schemas.openxmlformats.org/officeDocument/2006/relationships/hyperlink" Target="https://ieeexplore.ieee.org/document/10859164" TargetMode="External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hyperlink" Target="https://indico.cern.ch/event/1595880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jpe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10468/" TargetMode="Externa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indico.cern.ch/event/1408515/contributions/6513894" TargetMode="External"/><Relationship Id="rId13" Type="http://schemas.openxmlformats.org/officeDocument/2006/relationships/hyperlink" Target="https://indico.cern.ch/category/19189/" TargetMode="External"/><Relationship Id="rId3" Type="http://schemas.openxmlformats.org/officeDocument/2006/relationships/hyperlink" Target="http://indico.cern.ch/event/1408515/contributions/6513891" TargetMode="External"/><Relationship Id="rId7" Type="http://schemas.openxmlformats.org/officeDocument/2006/relationships/hyperlink" Target="http://indico.cern.ch/event/1408515/contributions/6513896" TargetMode="External"/><Relationship Id="rId12" Type="http://schemas.openxmlformats.org/officeDocument/2006/relationships/hyperlink" Target="https://hfm.web.cern.ch/hfm-forum" TargetMode="External"/><Relationship Id="rId2" Type="http://schemas.openxmlformats.org/officeDocument/2006/relationships/hyperlink" Target="http://indico.cern.ch/event/1549746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indico.cern.ch/event/1408515/contributions/6513893" TargetMode="External"/><Relationship Id="rId11" Type="http://schemas.openxmlformats.org/officeDocument/2006/relationships/hyperlink" Target="http://indico.cern.ch/event/1408515/contributions/6513882" TargetMode="External"/><Relationship Id="rId5" Type="http://schemas.openxmlformats.org/officeDocument/2006/relationships/hyperlink" Target="http://indico.cern.ch/event/1408515/contributions/6513892" TargetMode="External"/><Relationship Id="rId10" Type="http://schemas.openxmlformats.org/officeDocument/2006/relationships/hyperlink" Target="http://indico.cern.ch/event/1408515/contributions/6499564" TargetMode="External"/><Relationship Id="rId4" Type="http://schemas.openxmlformats.org/officeDocument/2006/relationships/hyperlink" Target="http://indico.cern.ch/event/1408515/contributions/6513888" TargetMode="External"/><Relationship Id="rId9" Type="http://schemas.openxmlformats.org/officeDocument/2006/relationships/hyperlink" Target="http://indico.cern.ch/event/1408515/contributions/6513895" TargetMode="External"/><Relationship Id="rId14" Type="http://schemas.openxmlformats.org/officeDocument/2006/relationships/hyperlink" Target="https://doi.org/10.1109/TASC.2025.3558196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hfm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855/contributions/6461640/" TargetMode="External"/><Relationship Id="rId2" Type="http://schemas.openxmlformats.org/officeDocument/2006/relationships/hyperlink" Target="https://indico.cern.ch/event/1439855/contributions/6461658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ds.cern.ch/record/2944678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6C72A8-1443-5B78-BC8F-8E49F7D9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A9A4CD-D58A-4971-4DCA-8DF0FF72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49CB8-F454-F78F-4F08-6F96AE887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A752B-61BA-05A9-2776-2BD7D13E1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11576538" cy="5029200"/>
          </a:xfrm>
        </p:spPr>
        <p:txBody>
          <a:bodyPr>
            <a:normAutofit lnSpcReduction="10000"/>
          </a:bodyPr>
          <a:lstStyle/>
          <a:p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in the future </a:t>
            </a:r>
            <a:r>
              <a:rPr lang="en-U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21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can achieve 1500 A/mm</a:t>
            </a:r>
            <a:r>
              <a:rPr lang="en-US" sz="2100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(original target of FCC-</a:t>
            </a:r>
            <a:r>
              <a:rPr lang="en-US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with same price, we can reduce the </a:t>
            </a:r>
            <a:r>
              <a:rPr lang="en-U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 mass by 30%</a:t>
            </a:r>
          </a:p>
          <a:p>
            <a:pPr lvl="1"/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 is a driving factor of the dipole cost (order of 50% under some hypothesis) </a:t>
            </a:r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option can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injected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designs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presently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time </a:t>
            </a:r>
          </a:p>
          <a:p>
            <a:pPr lvl="1"/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option has been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introduced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2024,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has been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lowered</a:t>
            </a:r>
            <a:endParaRPr lang="fr-CH" sz="1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use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Nb-Ti in the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area 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(nb-Ti / Nb</a:t>
            </a:r>
            <a:r>
              <a:rPr lang="fr-CH" sz="21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option)</a:t>
            </a:r>
          </a:p>
          <a:p>
            <a:pPr lvl="1"/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can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Nb</a:t>
            </a:r>
            <a:r>
              <a:rPr lang="fr-CH" sz="16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mass by 50%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(more in the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slides)</a:t>
            </a:r>
          </a:p>
          <a:p>
            <a:pPr lvl="1"/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option has been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rediscovered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2024 by CIEMAT</a:t>
            </a:r>
          </a:p>
          <a:p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4.5 K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 for 1.9 K</a:t>
            </a:r>
          </a:p>
          <a:p>
            <a:pPr lvl="1"/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</a:t>
            </a:r>
            <a:r>
              <a:rPr lang="fr-CH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total </a:t>
            </a:r>
            <a:r>
              <a:rPr lang="fr-CH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CH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r>
              <a:rPr lang="fr-CH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30%, 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exclude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Nb-Ti/Nb</a:t>
            </a:r>
            <a:r>
              <a:rPr lang="fr-CH" sz="16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and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strongly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(more in the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slides)</a:t>
            </a:r>
          </a:p>
          <a:p>
            <a:pPr lvl="1"/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option has been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2024,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seeing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MQXFB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4.5 K</a:t>
            </a:r>
          </a:p>
          <a:p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T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mass,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challenges</a:t>
            </a:r>
          </a:p>
          <a:p>
            <a:pPr lvl="1"/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</a:t>
            </a:r>
            <a:r>
              <a:rPr lang="fr-CH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magnet </a:t>
            </a:r>
            <a:r>
              <a:rPr lang="fr-CH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CH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20%</a:t>
            </a:r>
          </a:p>
          <a:p>
            <a:pPr lvl="1"/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demonstrators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built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intermediate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option has been </a:t>
            </a:r>
            <a:r>
              <a:rPr lang="fr-CH" sz="1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</a:t>
            </a:r>
            <a:r>
              <a:rPr lang="fr-CH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2020</a:t>
            </a:r>
          </a:p>
          <a:p>
            <a:pPr lvl="1"/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3BECE21-9FFA-C509-03B0-8DE58CF61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novelties of the strategy update: options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75E642A-2680-87E0-04F1-50022AB236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BBC1F82-3EC4-056E-50C9-B3C7C3E70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F84BF66-ACF3-C1D7-8210-795172E82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077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566A28-7767-E939-147F-2DBCA499D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8F0B6F4-ACC2-7CEB-81F0-C9FAFC231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45" y="122937"/>
            <a:ext cx="2431871" cy="1370427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zoo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69AEA0-6611-DD06-34FE-D2E66026F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5161590"/>
            <a:ext cx="852160" cy="840087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6EE1FDD-4E96-D57C-0CE2-50FD5285D4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1C06B37E-6F54-7402-C907-8A953545F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C8A04E20-CDDE-2644-82F5-551C3468FB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56D156-6E13-4240-F72E-865478570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613" y="46234"/>
            <a:ext cx="6653609" cy="4956048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0F690F4-1001-EEC2-2FF8-38BD55AE3333}"/>
              </a:ext>
            </a:extLst>
          </p:cNvPr>
          <p:cNvCxnSpPr>
            <a:cxnSpLocks/>
          </p:cNvCxnSpPr>
          <p:nvPr/>
        </p:nvCxnSpPr>
        <p:spPr>
          <a:xfrm flipH="1">
            <a:off x="9299137" y="562921"/>
            <a:ext cx="1313821" cy="4145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A40BC04-1778-8EAB-A472-79BA4660BBF0}"/>
              </a:ext>
            </a:extLst>
          </p:cNvPr>
          <p:cNvSpPr txBox="1"/>
          <p:nvPr/>
        </p:nvSpPr>
        <p:spPr>
          <a:xfrm>
            <a:off x="10589749" y="307143"/>
            <a:ext cx="16017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Block 14 T</a:t>
            </a:r>
          </a:p>
          <a:p>
            <a:pPr algn="ctr"/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current grading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A2E760-4A90-DBE0-8139-CD8953F31D03}"/>
              </a:ext>
            </a:extLst>
          </p:cNvPr>
          <p:cNvSpPr txBox="1"/>
          <p:nvPr/>
        </p:nvSpPr>
        <p:spPr>
          <a:xfrm>
            <a:off x="4270009" y="5714641"/>
            <a:ext cx="121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Block 14 T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B72F25B-ED9B-F732-423A-C6E2FD29F20A}"/>
              </a:ext>
            </a:extLst>
          </p:cNvPr>
          <p:cNvCxnSpPr>
            <a:cxnSpLocks/>
          </p:cNvCxnSpPr>
          <p:nvPr/>
        </p:nvCxnSpPr>
        <p:spPr>
          <a:xfrm flipV="1">
            <a:off x="4616023" y="5030762"/>
            <a:ext cx="208944" cy="6838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3E6A897-2580-DEBC-0416-4182D57AA457}"/>
              </a:ext>
            </a:extLst>
          </p:cNvPr>
          <p:cNvSpPr txBox="1"/>
          <p:nvPr/>
        </p:nvSpPr>
        <p:spPr>
          <a:xfrm>
            <a:off x="1466660" y="4395139"/>
            <a:ext cx="1147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67B4F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Cos</a:t>
            </a:r>
            <a:r>
              <a:rPr lang="en-US" dirty="0" err="1">
                <a:solidFill>
                  <a:srgbClr val="67B4FE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r>
              <a:rPr lang="en-US" dirty="0">
                <a:solidFill>
                  <a:srgbClr val="67B4F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12 T</a:t>
            </a:r>
          </a:p>
          <a:p>
            <a:pPr algn="ctr"/>
            <a:r>
              <a:rPr lang="en-US" dirty="0">
                <a:solidFill>
                  <a:srgbClr val="67B4F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option</a:t>
            </a:r>
            <a:endParaRPr lang="en-GB" dirty="0">
              <a:solidFill>
                <a:srgbClr val="67B4FE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4C7815A-87E6-C8D4-D1F7-04024BE0BC88}"/>
              </a:ext>
            </a:extLst>
          </p:cNvPr>
          <p:cNvCxnSpPr>
            <a:cxnSpLocks/>
          </p:cNvCxnSpPr>
          <p:nvPr/>
        </p:nvCxnSpPr>
        <p:spPr>
          <a:xfrm flipV="1">
            <a:off x="2538016" y="3614260"/>
            <a:ext cx="492814" cy="69920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88F46B9-43B2-A8CD-DDBF-2F936F3D0B19}"/>
              </a:ext>
            </a:extLst>
          </p:cNvPr>
          <p:cNvSpPr txBox="1"/>
          <p:nvPr/>
        </p:nvSpPr>
        <p:spPr>
          <a:xfrm>
            <a:off x="10256925" y="1613653"/>
            <a:ext cx="1147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67B4F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Cos</a:t>
            </a:r>
            <a:r>
              <a:rPr lang="en-US" dirty="0" err="1">
                <a:solidFill>
                  <a:srgbClr val="67B4FE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r>
              <a:rPr lang="en-US" dirty="0">
                <a:solidFill>
                  <a:srgbClr val="67B4F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12 T</a:t>
            </a:r>
          </a:p>
          <a:p>
            <a:pPr algn="ctr"/>
            <a:r>
              <a:rPr lang="en-US" dirty="0">
                <a:solidFill>
                  <a:srgbClr val="67B4FE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option</a:t>
            </a:r>
            <a:endParaRPr lang="en-GB" dirty="0">
              <a:solidFill>
                <a:srgbClr val="67B4FE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940F58C-ADBE-79A2-C395-F15437EFDA60}"/>
              </a:ext>
            </a:extLst>
          </p:cNvPr>
          <p:cNvCxnSpPr>
            <a:cxnSpLocks/>
          </p:cNvCxnSpPr>
          <p:nvPr/>
        </p:nvCxnSpPr>
        <p:spPr>
          <a:xfrm flipH="1">
            <a:off x="7909560" y="1890178"/>
            <a:ext cx="2186496" cy="249518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001FBA5-BE44-0FD1-87C3-8269B5EB128E}"/>
              </a:ext>
            </a:extLst>
          </p:cNvPr>
          <p:cNvSpPr txBox="1"/>
          <p:nvPr/>
        </p:nvSpPr>
        <p:spPr>
          <a:xfrm>
            <a:off x="6546536" y="5464078"/>
            <a:ext cx="1930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Stress managed</a:t>
            </a:r>
          </a:p>
          <a:p>
            <a:pPr algn="ctr"/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Common coil 14 T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0E6B36-7BE0-5B86-FD1E-37FB954A415E}"/>
              </a:ext>
            </a:extLst>
          </p:cNvPr>
          <p:cNvSpPr txBox="1"/>
          <p:nvPr/>
        </p:nvSpPr>
        <p:spPr>
          <a:xfrm>
            <a:off x="10061827" y="3751293"/>
            <a:ext cx="1505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Common coil </a:t>
            </a:r>
          </a:p>
          <a:p>
            <a:pPr algn="ctr"/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14 T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48CE8EA-04CA-7E2E-9851-07B4074CC4FE}"/>
              </a:ext>
            </a:extLst>
          </p:cNvPr>
          <p:cNvCxnSpPr>
            <a:cxnSpLocks/>
          </p:cNvCxnSpPr>
          <p:nvPr/>
        </p:nvCxnSpPr>
        <p:spPr>
          <a:xfrm flipH="1">
            <a:off x="9295066" y="4120625"/>
            <a:ext cx="685355" cy="1106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DE2E526-6049-90CA-0F82-AB92F25B6EC1}"/>
              </a:ext>
            </a:extLst>
          </p:cNvPr>
          <p:cNvCxnSpPr>
            <a:cxnSpLocks/>
          </p:cNvCxnSpPr>
          <p:nvPr/>
        </p:nvCxnSpPr>
        <p:spPr>
          <a:xfrm flipH="1" flipV="1">
            <a:off x="7351241" y="4881662"/>
            <a:ext cx="295438" cy="5763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8D5675A-6C4B-DC7D-4BFB-01A25A66B865}"/>
              </a:ext>
            </a:extLst>
          </p:cNvPr>
          <p:cNvSpPr txBox="1"/>
          <p:nvPr/>
        </p:nvSpPr>
        <p:spPr>
          <a:xfrm>
            <a:off x="10402422" y="2396964"/>
            <a:ext cx="14478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Common coil</a:t>
            </a:r>
          </a:p>
          <a:p>
            <a:pPr algn="ctr"/>
            <a:r>
              <a:rPr lang="en-US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Demonstrator</a:t>
            </a:r>
          </a:p>
          <a:p>
            <a:pPr algn="ctr"/>
            <a:r>
              <a:rPr lang="en-US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(12 T)</a:t>
            </a:r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BE1CD49-40A2-CC68-2B97-1EEFFC7EA3CF}"/>
              </a:ext>
            </a:extLst>
          </p:cNvPr>
          <p:cNvCxnSpPr>
            <a:cxnSpLocks/>
          </p:cNvCxnSpPr>
          <p:nvPr/>
        </p:nvCxnSpPr>
        <p:spPr>
          <a:xfrm flipH="1">
            <a:off x="9236340" y="2762090"/>
            <a:ext cx="977365" cy="13140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9F59857-226B-C915-C20F-D02CCFC2FA6F}"/>
              </a:ext>
            </a:extLst>
          </p:cNvPr>
          <p:cNvSpPr txBox="1"/>
          <p:nvPr/>
        </p:nvSpPr>
        <p:spPr>
          <a:xfrm>
            <a:off x="6461097" y="130489"/>
            <a:ext cx="2101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Block demonstrators</a:t>
            </a:r>
          </a:p>
          <a:p>
            <a:pPr algn="ctr"/>
            <a:r>
              <a:rPr lang="en-US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(12 T)</a:t>
            </a:r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2866517-D033-734D-37E0-311350E7570D}"/>
              </a:ext>
            </a:extLst>
          </p:cNvPr>
          <p:cNvCxnSpPr>
            <a:cxnSpLocks/>
          </p:cNvCxnSpPr>
          <p:nvPr/>
        </p:nvCxnSpPr>
        <p:spPr>
          <a:xfrm>
            <a:off x="6980486" y="545389"/>
            <a:ext cx="0" cy="19538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A47168B-F76D-3D9C-23EC-EA7D10DA6198}"/>
              </a:ext>
            </a:extLst>
          </p:cNvPr>
          <p:cNvCxnSpPr>
            <a:cxnSpLocks/>
          </p:cNvCxnSpPr>
          <p:nvPr/>
        </p:nvCxnSpPr>
        <p:spPr>
          <a:xfrm flipH="1">
            <a:off x="8013441" y="475958"/>
            <a:ext cx="213250" cy="1543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8072F58-BD64-D94E-C393-D810BB1E5A39}"/>
              </a:ext>
            </a:extLst>
          </p:cNvPr>
          <p:cNvSpPr txBox="1"/>
          <p:nvPr/>
        </p:nvSpPr>
        <p:spPr>
          <a:xfrm>
            <a:off x="5152844" y="5168935"/>
            <a:ext cx="2101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SMCC demonstrator</a:t>
            </a:r>
          </a:p>
          <a:p>
            <a:pPr algn="ctr"/>
            <a:r>
              <a:rPr lang="en-US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(5 T)</a:t>
            </a:r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2C42715-B6D8-D01F-C650-49054FBEFE21}"/>
              </a:ext>
            </a:extLst>
          </p:cNvPr>
          <p:cNvCxnSpPr>
            <a:cxnSpLocks/>
          </p:cNvCxnSpPr>
          <p:nvPr/>
        </p:nvCxnSpPr>
        <p:spPr>
          <a:xfrm flipH="1" flipV="1">
            <a:off x="6564873" y="4873801"/>
            <a:ext cx="53794" cy="37176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AA081B6-13D2-43B9-205C-E12A3277121F}"/>
              </a:ext>
            </a:extLst>
          </p:cNvPr>
          <p:cNvSpPr txBox="1"/>
          <p:nvPr/>
        </p:nvSpPr>
        <p:spPr>
          <a:xfrm>
            <a:off x="250277" y="1613652"/>
            <a:ext cx="2101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Block demonstrators</a:t>
            </a:r>
          </a:p>
          <a:p>
            <a:pPr algn="ctr"/>
            <a:r>
              <a:rPr lang="en-US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(&gt;14 T)</a:t>
            </a:r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5EEE06D-0BE5-B0D9-AF64-EE7610BC1BE9}"/>
              </a:ext>
            </a:extLst>
          </p:cNvPr>
          <p:cNvCxnSpPr>
            <a:cxnSpLocks/>
          </p:cNvCxnSpPr>
          <p:nvPr/>
        </p:nvCxnSpPr>
        <p:spPr>
          <a:xfrm>
            <a:off x="2060082" y="1970437"/>
            <a:ext cx="643295" cy="8899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40FFE8C-DC76-6D9D-8B6B-AD7E1A1360CD}"/>
              </a:ext>
            </a:extLst>
          </p:cNvPr>
          <p:cNvCxnSpPr>
            <a:cxnSpLocks/>
          </p:cNvCxnSpPr>
          <p:nvPr/>
        </p:nvCxnSpPr>
        <p:spPr>
          <a:xfrm flipV="1">
            <a:off x="2703377" y="4482548"/>
            <a:ext cx="327453" cy="16036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752BF625-C7C1-E865-89EA-9B5FE8B0C0BD}"/>
              </a:ext>
            </a:extLst>
          </p:cNvPr>
          <p:cNvSpPr txBox="1"/>
          <p:nvPr/>
        </p:nvSpPr>
        <p:spPr>
          <a:xfrm>
            <a:off x="3959113" y="209519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endParaRPr lang="fr-FR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40F1C2F-5C1C-C615-9AF9-0BB6F0B2AC49}"/>
              </a:ext>
            </a:extLst>
          </p:cNvPr>
          <p:cNvSpPr txBox="1"/>
          <p:nvPr/>
        </p:nvSpPr>
        <p:spPr>
          <a:xfrm>
            <a:off x="3902898" y="66460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endParaRPr lang="fr-FR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9AE91D1-EDC4-6BEE-6096-38146E4C5609}"/>
              </a:ext>
            </a:extLst>
          </p:cNvPr>
          <p:cNvSpPr txBox="1"/>
          <p:nvPr/>
        </p:nvSpPr>
        <p:spPr>
          <a:xfrm>
            <a:off x="5807939" y="466143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endParaRPr lang="fr-FR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08B347D-C4C2-4C53-53A8-6E3DAD184A1A}"/>
              </a:ext>
            </a:extLst>
          </p:cNvPr>
          <p:cNvSpPr txBox="1"/>
          <p:nvPr/>
        </p:nvSpPr>
        <p:spPr>
          <a:xfrm>
            <a:off x="8772677" y="230029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C6FF5C-D553-21FA-BB39-8858F9B7B1EF}"/>
              </a:ext>
            </a:extLst>
          </p:cNvPr>
          <p:cNvSpPr txBox="1"/>
          <p:nvPr/>
        </p:nvSpPr>
        <p:spPr>
          <a:xfrm>
            <a:off x="6169576" y="14289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AC7656-E34C-620C-9F4F-5D4E1EDA34AC}"/>
              </a:ext>
            </a:extLst>
          </p:cNvPr>
          <p:cNvSpPr txBox="1"/>
          <p:nvPr/>
        </p:nvSpPr>
        <p:spPr>
          <a:xfrm>
            <a:off x="5183776" y="25774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83F2A89-A5B9-408E-3B49-16266D119075}"/>
              </a:ext>
            </a:extLst>
          </p:cNvPr>
          <p:cNvSpPr txBox="1"/>
          <p:nvPr/>
        </p:nvSpPr>
        <p:spPr>
          <a:xfrm>
            <a:off x="7263229" y="342959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</a:p>
        </p:txBody>
      </p:sp>
    </p:spTree>
    <p:extLst>
      <p:ext uri="{BB962C8B-B14F-4D97-AF65-F5344CB8AC3E}">
        <p14:creationId xmlns:p14="http://schemas.microsoft.com/office/powerpoint/2010/main" val="159340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4" grpId="0"/>
      <p:bldP spid="26" grpId="0"/>
      <p:bldP spid="29" grpId="0"/>
      <p:bldP spid="30" grpId="0"/>
      <p:bldP spid="35" grpId="0"/>
      <p:bldP spid="38" grpId="0"/>
      <p:bldP spid="45" grpId="0"/>
      <p:bldP spid="48" grpId="0"/>
      <p:bldP spid="2" grpId="0"/>
      <p:bldP spid="3" grpId="0"/>
      <p:bldP spid="5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AD07AE-7A2E-7674-1B51-29A825754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5FDF4C5-D9F1-E087-C94F-9E3EF350E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45" y="122937"/>
            <a:ext cx="2431871" cy="1370427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zoo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EC8E286-54AD-4150-F978-4B5054106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5161590"/>
            <a:ext cx="852160" cy="840087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AF51C1A-2A5F-A871-4BC1-01EF1BDF1C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06BA53F-C984-3F16-8119-C2215FB217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17EFC39-A6BD-A155-CB47-B58F191736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ross-sections NEW ">
            <a:extLst>
              <a:ext uri="{FF2B5EF4-FFF2-40B4-BE49-F238E27FC236}">
                <a16:creationId xmlns:a16="http://schemas.microsoft.com/office/drawing/2014/main" id="{06255F56-C3A8-F637-4F01-406559D7E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744" y="209320"/>
            <a:ext cx="8030725" cy="598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A305C94-FE0D-7239-F56F-44D812B315AC}"/>
              </a:ext>
            </a:extLst>
          </p:cNvPr>
          <p:cNvSpPr txBox="1">
            <a:spLocks/>
          </p:cNvSpPr>
          <p:nvPr/>
        </p:nvSpPr>
        <p:spPr>
          <a:xfrm>
            <a:off x="53391" y="2391353"/>
            <a:ext cx="3905722" cy="291333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451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rearranged the global view of the designs separating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Demonstrators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(magnet without all features needed for operation)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models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(magnet that if scaled to long lengths can satisfy all operation requirements 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825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085BD0-E024-30E5-797C-787D47310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C4798-BCCA-20E9-0170-E251CAD4C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7471793" cy="502920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The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4.5 K option is challenging 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but offers some opportunities</a:t>
            </a:r>
          </a:p>
          <a:p>
            <a:pPr lvl="1"/>
            <a:r>
              <a:rPr lang="en-GB" sz="1700" dirty="0">
                <a:solidFill>
                  <a:schemeClr val="tx2"/>
                </a:solidFill>
                <a:latin typeface="Times"/>
                <a:cs typeface="Times"/>
              </a:rPr>
              <a:t>Lower consumption of the magnet (total </a:t>
            </a:r>
            <a:r>
              <a:rPr lang="en-GB" sz="1700" dirty="0">
                <a:solidFill>
                  <a:srgbClr val="C00000"/>
                </a:solidFill>
                <a:latin typeface="Times"/>
                <a:cs typeface="Times"/>
              </a:rPr>
              <a:t>reduction of energy consumption of about 30%</a:t>
            </a:r>
            <a:r>
              <a:rPr lang="en-GB" sz="1700" dirty="0">
                <a:solidFill>
                  <a:schemeClr val="tx2"/>
                </a:solidFill>
                <a:latin typeface="Times"/>
                <a:cs typeface="Times"/>
              </a:rPr>
              <a:t>) – and a factor two less on the magnet </a:t>
            </a:r>
            <a:r>
              <a:rPr lang="en-GB" sz="1700" dirty="0" err="1">
                <a:solidFill>
                  <a:schemeClr val="tx2"/>
                </a:solidFill>
                <a:latin typeface="Times"/>
                <a:cs typeface="Times"/>
              </a:rPr>
              <a:t>consuption</a:t>
            </a:r>
            <a:endParaRPr lang="en-GB" sz="1700" dirty="0">
              <a:solidFill>
                <a:schemeClr val="tx2"/>
              </a:solidFill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Challenges</a:t>
            </a:r>
          </a:p>
          <a:p>
            <a:pPr lvl="1"/>
            <a:r>
              <a:rPr lang="en-GB" sz="1700" dirty="0">
                <a:latin typeface="Times"/>
                <a:cs typeface="Times"/>
              </a:rPr>
              <a:t>The temperature margin is </a:t>
            </a:r>
            <a:r>
              <a:rPr lang="en-GB" sz="1700" dirty="0">
                <a:solidFill>
                  <a:srgbClr val="C00000"/>
                </a:solidFill>
                <a:latin typeface="Times"/>
                <a:cs typeface="Times"/>
              </a:rPr>
              <a:t>reduced by a factor two </a:t>
            </a:r>
            <a:r>
              <a:rPr lang="en-GB" sz="1700" dirty="0">
                <a:latin typeface="Times"/>
                <a:cs typeface="Times"/>
              </a:rPr>
              <a:t>(4.5 K to about 2 K)</a:t>
            </a:r>
          </a:p>
          <a:p>
            <a:pPr lvl="1"/>
            <a:r>
              <a:rPr lang="en-GB" sz="1700" dirty="0">
                <a:latin typeface="Times"/>
                <a:cs typeface="Times"/>
              </a:rPr>
              <a:t>Having a variation of temperature along the machine of the order of 0.5 K, the margin could be too small</a:t>
            </a:r>
            <a:endParaRPr lang="en-GB" sz="1400" dirty="0">
              <a:latin typeface="Times"/>
              <a:cs typeface="Times"/>
            </a:endParaRPr>
          </a:p>
          <a:p>
            <a:r>
              <a:rPr lang="en-GB" sz="1600" dirty="0">
                <a:latin typeface="Times"/>
                <a:cs typeface="Times"/>
              </a:rPr>
              <a:t>Moreover, </a:t>
            </a:r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the option considers a conduction cooled forced flow </a:t>
            </a:r>
            <a:r>
              <a:rPr lang="en-GB" sz="1600" dirty="0">
                <a:latin typeface="Times"/>
                <a:cs typeface="Times"/>
              </a:rPr>
              <a:t>“dry magnet” 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(see P. Borges de Sousa at HFM forum 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https://indico.cern.ch/event/1449712/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 )</a:t>
            </a:r>
            <a:endParaRPr lang="en-GB" sz="1600" dirty="0">
              <a:solidFill>
                <a:srgbClr val="00B050"/>
              </a:solidFill>
              <a:latin typeface="Times"/>
              <a:cs typeface="Times"/>
            </a:endParaRP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This would </a:t>
            </a:r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reduce He inventory from 800 to 400 tons </a:t>
            </a:r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and reduce the logistics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Challenge: magnet insulation becomes</a:t>
            </a:r>
            <a:r>
              <a:rPr lang="en-US" sz="1600" dirty="0">
                <a:solidFill>
                  <a:schemeClr val="tx2"/>
                </a:solidFill>
                <a:latin typeface="Times"/>
                <a:cs typeface="Times"/>
              </a:rPr>
              <a:t> more complex</a:t>
            </a:r>
          </a:p>
          <a:p>
            <a:r>
              <a:rPr lang="en-US" sz="1800" dirty="0">
                <a:solidFill>
                  <a:schemeClr val="tx2"/>
                </a:solidFill>
                <a:latin typeface="Times"/>
                <a:cs typeface="Times"/>
              </a:rPr>
              <a:t>PSI is manufacturing a </a:t>
            </a:r>
            <a:r>
              <a:rPr lang="en-US" sz="1800" dirty="0" err="1">
                <a:solidFill>
                  <a:srgbClr val="C00000"/>
                </a:solidFill>
                <a:latin typeface="Times"/>
                <a:cs typeface="Times"/>
              </a:rPr>
              <a:t>SubSMACC</a:t>
            </a:r>
            <a:r>
              <a:rPr lang="en-US" sz="1800" dirty="0">
                <a:solidFill>
                  <a:srgbClr val="C00000"/>
                </a:solidFill>
                <a:latin typeface="Times"/>
                <a:cs typeface="Times"/>
              </a:rPr>
              <a:t> to be tested in 2026 to be cooled via conduction</a:t>
            </a:r>
            <a:r>
              <a:rPr lang="en-US" sz="1800" dirty="0">
                <a:solidFill>
                  <a:schemeClr val="tx2"/>
                </a:solidFill>
                <a:latin typeface="Times"/>
                <a:cs typeface="Times"/>
              </a:rPr>
              <a:t> (22 mm aperture)</a:t>
            </a:r>
          </a:p>
          <a:p>
            <a:r>
              <a:rPr lang="en-US" sz="1800" dirty="0">
                <a:solidFill>
                  <a:schemeClr val="tx2"/>
                </a:solidFill>
                <a:latin typeface="Times"/>
                <a:cs typeface="Times"/>
              </a:rPr>
              <a:t>Conclusion: we carefully study this option but it looks challenging</a:t>
            </a:r>
          </a:p>
          <a:p>
            <a:pPr lvl="1"/>
            <a:r>
              <a:rPr lang="en-US" sz="1500" dirty="0">
                <a:solidFill>
                  <a:schemeClr val="tx2"/>
                </a:solidFill>
                <a:latin typeface="Times"/>
                <a:cs typeface="Times"/>
              </a:rPr>
              <a:t>Note also that 400 tons of He cost is order of 50 MCHF, so </a:t>
            </a:r>
            <a:r>
              <a:rPr lang="en-US" sz="1500" dirty="0" err="1">
                <a:solidFill>
                  <a:schemeClr val="tx2"/>
                </a:solidFill>
                <a:latin typeface="Times"/>
                <a:cs typeface="Times"/>
              </a:rPr>
              <a:t>neglibile</a:t>
            </a:r>
            <a:endParaRPr lang="en-US" sz="15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r>
              <a:rPr lang="en-US" sz="1500" dirty="0">
                <a:solidFill>
                  <a:schemeClr val="tx2"/>
                </a:solidFill>
                <a:latin typeface="Times"/>
                <a:cs typeface="Times"/>
              </a:rPr>
              <a:t>One could consider also 4.5 K with a magnet immersed in </a:t>
            </a:r>
            <a:r>
              <a:rPr lang="en-US" sz="1500" dirty="0" err="1">
                <a:solidFill>
                  <a:schemeClr val="tx2"/>
                </a:solidFill>
                <a:latin typeface="Times"/>
                <a:cs typeface="Times"/>
              </a:rPr>
              <a:t>LHe</a:t>
            </a:r>
            <a:r>
              <a:rPr lang="en-US" sz="1500" dirty="0">
                <a:solidFill>
                  <a:schemeClr val="tx2"/>
                </a:solidFill>
                <a:latin typeface="Times"/>
                <a:cs typeface="Times"/>
              </a:rPr>
              <a:t> </a:t>
            </a:r>
            <a:endParaRPr lang="en-GB" sz="1500" dirty="0">
              <a:solidFill>
                <a:schemeClr val="tx2"/>
              </a:solidFill>
              <a:latin typeface="Times"/>
              <a:cs typeface="Time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66B806-D510-E65F-35D2-03A3D343B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7" y="247434"/>
            <a:ext cx="9912302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4.5 K option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038C942-7C41-4411-6AB6-BAA226ADD5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C64AFCC-4AE8-AE0E-3EBB-1692B90AAD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CE77552-E62E-B5F5-0055-064105529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9FBC68-F844-DE51-BC10-662FFA3063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549" r="13625"/>
          <a:stretch/>
        </p:blipFill>
        <p:spPr>
          <a:xfrm>
            <a:off x="10112899" y="476738"/>
            <a:ext cx="2132633" cy="220252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1D1805CE-6920-BB82-DF40-C3A679A352C7}"/>
              </a:ext>
            </a:extLst>
          </p:cNvPr>
          <p:cNvGrpSpPr/>
          <p:nvPr/>
        </p:nvGrpSpPr>
        <p:grpSpPr>
          <a:xfrm>
            <a:off x="7727395" y="443329"/>
            <a:ext cx="2323334" cy="2281043"/>
            <a:chOff x="611559" y="912591"/>
            <a:chExt cx="3168354" cy="3196800"/>
          </a:xfrm>
        </p:grpSpPr>
        <p:pic>
          <p:nvPicPr>
            <p:cNvPr id="20" name="Picture 19" descr="A blue circle with red and yellow squares&#10;&#10;Description automatically generated">
              <a:extLst>
                <a:ext uri="{FF2B5EF4-FFF2-40B4-BE49-F238E27FC236}">
                  <a16:creationId xmlns:a16="http://schemas.microsoft.com/office/drawing/2014/main" id="{29C0C141-2FB2-6E2D-BDC5-8CF76F3856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32" r="13229"/>
            <a:stretch/>
          </p:blipFill>
          <p:spPr>
            <a:xfrm>
              <a:off x="611559" y="912591"/>
              <a:ext cx="3168354" cy="3196800"/>
            </a:xfrm>
            <a:prstGeom prst="rect">
              <a:avLst/>
            </a:prstGeom>
          </p:spPr>
        </p:pic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14A8928-E8D7-1F03-239C-6A62FC97F5B7}"/>
                </a:ext>
              </a:extLst>
            </p:cNvPr>
            <p:cNvSpPr/>
            <p:nvPr/>
          </p:nvSpPr>
          <p:spPr>
            <a:xfrm>
              <a:off x="1442117" y="2106328"/>
              <a:ext cx="108000" cy="108000"/>
            </a:xfrm>
            <a:prstGeom prst="ellipse">
              <a:avLst/>
            </a:prstGeom>
            <a:solidFill>
              <a:srgbClr val="9BD8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8472BA0-4CB7-7AE7-0B82-7EA868DBE8B0}"/>
                </a:ext>
              </a:extLst>
            </p:cNvPr>
            <p:cNvSpPr/>
            <p:nvPr/>
          </p:nvSpPr>
          <p:spPr>
            <a:xfrm>
              <a:off x="1840261" y="2106328"/>
              <a:ext cx="108000" cy="108000"/>
            </a:xfrm>
            <a:prstGeom prst="ellipse">
              <a:avLst/>
            </a:prstGeom>
            <a:solidFill>
              <a:srgbClr val="9BD8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83E45E4-A271-E34C-7456-2DF3BB76E6C1}"/>
                </a:ext>
              </a:extLst>
            </p:cNvPr>
            <p:cNvSpPr/>
            <p:nvPr/>
          </p:nvSpPr>
          <p:spPr>
            <a:xfrm>
              <a:off x="1442117" y="2792504"/>
              <a:ext cx="108000" cy="108000"/>
            </a:xfrm>
            <a:prstGeom prst="ellipse">
              <a:avLst/>
            </a:prstGeom>
            <a:solidFill>
              <a:srgbClr val="9BD8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5C8D42D-73C6-0AA4-7358-DA7964289051}"/>
                </a:ext>
              </a:extLst>
            </p:cNvPr>
            <p:cNvSpPr/>
            <p:nvPr/>
          </p:nvSpPr>
          <p:spPr>
            <a:xfrm>
              <a:off x="1840261" y="2792504"/>
              <a:ext cx="108000" cy="108000"/>
            </a:xfrm>
            <a:prstGeom prst="ellipse">
              <a:avLst/>
            </a:prstGeom>
            <a:solidFill>
              <a:srgbClr val="9BD8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4D6D867-9818-67F9-644A-8A87D85DA26B}"/>
                </a:ext>
              </a:extLst>
            </p:cNvPr>
            <p:cNvSpPr/>
            <p:nvPr/>
          </p:nvSpPr>
          <p:spPr>
            <a:xfrm>
              <a:off x="2393073" y="2106328"/>
              <a:ext cx="108000" cy="108000"/>
            </a:xfrm>
            <a:prstGeom prst="ellipse">
              <a:avLst/>
            </a:prstGeom>
            <a:solidFill>
              <a:srgbClr val="9BD8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D184F7C-69BC-D6F0-E40B-9DCE8B1E3B22}"/>
                </a:ext>
              </a:extLst>
            </p:cNvPr>
            <p:cNvSpPr/>
            <p:nvPr/>
          </p:nvSpPr>
          <p:spPr>
            <a:xfrm>
              <a:off x="2791217" y="2106328"/>
              <a:ext cx="108000" cy="108000"/>
            </a:xfrm>
            <a:prstGeom prst="ellipse">
              <a:avLst/>
            </a:prstGeom>
            <a:solidFill>
              <a:srgbClr val="9BD8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C83FD1E-7C6D-3D8E-1A37-01676B8E5F87}"/>
                </a:ext>
              </a:extLst>
            </p:cNvPr>
            <p:cNvSpPr/>
            <p:nvPr/>
          </p:nvSpPr>
          <p:spPr>
            <a:xfrm>
              <a:off x="2393073" y="2792504"/>
              <a:ext cx="108000" cy="108000"/>
            </a:xfrm>
            <a:prstGeom prst="ellipse">
              <a:avLst/>
            </a:prstGeom>
            <a:solidFill>
              <a:srgbClr val="9BD8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A27DB47-31A5-6592-8E26-90849306F4B2}"/>
                </a:ext>
              </a:extLst>
            </p:cNvPr>
            <p:cNvSpPr/>
            <p:nvPr/>
          </p:nvSpPr>
          <p:spPr>
            <a:xfrm>
              <a:off x="2791217" y="2792504"/>
              <a:ext cx="108000" cy="108000"/>
            </a:xfrm>
            <a:prstGeom prst="ellipse">
              <a:avLst/>
            </a:prstGeom>
            <a:solidFill>
              <a:srgbClr val="9BD8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9" name="Picture 28" descr="A screenshot of a cell phone&#10;&#10;AI-generated content may be incorrect.">
            <a:extLst>
              <a:ext uri="{FF2B5EF4-FFF2-40B4-BE49-F238E27FC236}">
                <a16:creationId xmlns:a16="http://schemas.microsoft.com/office/drawing/2014/main" id="{BD1C5CE4-A5FE-5819-C789-1EA9DA8E10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4024" y="3089995"/>
            <a:ext cx="2064385" cy="2795270"/>
          </a:xfrm>
          <a:prstGeom prst="rect">
            <a:avLst/>
          </a:prstGeom>
        </p:spPr>
      </p:pic>
      <p:pic>
        <p:nvPicPr>
          <p:cNvPr id="30" name="Picture 29" descr="A diagram of a graph&#10;&#10;AI-generated content may be incorrect.">
            <a:extLst>
              <a:ext uri="{FF2B5EF4-FFF2-40B4-BE49-F238E27FC236}">
                <a16:creationId xmlns:a16="http://schemas.microsoft.com/office/drawing/2014/main" id="{7FD01C9A-EB39-0CD3-64F3-D2E3B3A383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33194" y="3218900"/>
            <a:ext cx="1828165" cy="275018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8DDB52F-7DB3-64B1-C367-84579A4BD246}"/>
              </a:ext>
            </a:extLst>
          </p:cNvPr>
          <p:cNvSpPr txBox="1"/>
          <p:nvPr/>
        </p:nvSpPr>
        <p:spPr>
          <a:xfrm>
            <a:off x="8127593" y="2746974"/>
            <a:ext cx="39084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Times" panose="02020603050405020304" pitchFamily="18" charset="0"/>
                <a:cs typeface="Times" panose="02020603050405020304" pitchFamily="18" charset="0"/>
              </a:rPr>
              <a:t>Magnet immersed in LHE (right) and cooled via forced flow (left)</a:t>
            </a:r>
          </a:p>
          <a:p>
            <a:pPr algn="ctr"/>
            <a:r>
              <a:rPr lang="en-US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P. Borges de Sousa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1DD53FD-892C-FD4E-077E-AEBC138C6316}"/>
              </a:ext>
            </a:extLst>
          </p:cNvPr>
          <p:cNvSpPr txBox="1"/>
          <p:nvPr/>
        </p:nvSpPr>
        <p:spPr>
          <a:xfrm>
            <a:off x="9010675" y="5868661"/>
            <a:ext cx="22044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err="1">
                <a:latin typeface="Times" panose="02020603050405020304" pitchFamily="18" charset="0"/>
                <a:cs typeface="Times" panose="02020603050405020304" pitchFamily="18" charset="0"/>
              </a:rPr>
              <a:t>SubSMACC</a:t>
            </a:r>
            <a:r>
              <a:rPr lang="en-US" sz="1100" dirty="0">
                <a:latin typeface="Times" panose="02020603050405020304" pitchFamily="18" charset="0"/>
                <a:cs typeface="Times" panose="02020603050405020304" pitchFamily="18" charset="0"/>
              </a:rPr>
              <a:t> cooled via forced flow</a:t>
            </a:r>
          </a:p>
          <a:p>
            <a:pPr algn="ctr"/>
            <a:r>
              <a:rPr lang="en-US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D. Araujo et al.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33" name="Picture 30" descr="PSI – LEAPS">
            <a:extLst>
              <a:ext uri="{FF2B5EF4-FFF2-40B4-BE49-F238E27FC236}">
                <a16:creationId xmlns:a16="http://schemas.microsoft.com/office/drawing/2014/main" id="{5CAA64D3-58C9-4C35-C679-A1DF16CDF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269" y="5778154"/>
            <a:ext cx="59037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11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302A11-916B-785B-5C3A-02D46FD5E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6E215-877C-89D8-6FDB-0084736B0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7471793" cy="502920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Nb-Ti/Nb</a:t>
            </a:r>
            <a:r>
              <a:rPr lang="en-GB" sz="2000" baseline="-25000" dirty="0">
                <a:solidFill>
                  <a:schemeClr val="tx2"/>
                </a:solidFill>
                <a:latin typeface="Times"/>
                <a:cs typeface="Times"/>
              </a:rPr>
              <a:t>3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Sn were proposed for HE-LHC 15 and 20 T conceptual design and long time ago 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  <a:hlinkClick r:id="rId2"/>
              </a:rPr>
              <a:t>E. Todesco et al, IEEE TAS 24 (2014) </a:t>
            </a:r>
            <a:endParaRPr lang="en-GB" sz="2000" dirty="0">
              <a:solidFill>
                <a:srgbClr val="00B050"/>
              </a:solidFill>
              <a:latin typeface="Times"/>
              <a:cs typeface="Times"/>
            </a:endParaRPr>
          </a:p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Nb-Ti/Nb</a:t>
            </a:r>
            <a:r>
              <a:rPr lang="en-GB" sz="2000" baseline="-25000" dirty="0">
                <a:solidFill>
                  <a:schemeClr val="tx2"/>
                </a:solidFill>
                <a:latin typeface="Times"/>
                <a:cs typeface="Times"/>
              </a:rPr>
              <a:t>3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Sn were used in LPF3 by the IHEP colleagues, reaching 12.5 T in a common coil demonstrator </a:t>
            </a:r>
            <a:r>
              <a:rPr lang="en-GB" sz="1400" dirty="0">
                <a:solidFill>
                  <a:schemeClr val="tx2"/>
                </a:solidFill>
                <a:latin typeface="Times"/>
                <a:cs typeface="Times"/>
                <a:hlinkClick r:id="rId3"/>
              </a:rPr>
              <a:t>C. Wang et al., SUST 36 (2023)</a:t>
            </a:r>
            <a:endParaRPr lang="en-GB" sz="2000" dirty="0">
              <a:solidFill>
                <a:srgbClr val="00B050"/>
              </a:solidFill>
              <a:latin typeface="Times"/>
              <a:cs typeface="Times"/>
            </a:endParaRPr>
          </a:p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For the 14 T case,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half of the coil can be in Nb-Ti !</a:t>
            </a:r>
            <a:endParaRPr lang="en-GB" sz="24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See </a:t>
            </a:r>
            <a:r>
              <a:rPr lang="en-GB" sz="1800" dirty="0">
                <a:solidFill>
                  <a:srgbClr val="00B050"/>
                </a:solidFill>
                <a:latin typeface="Times"/>
                <a:cs typeface="Times"/>
              </a:rPr>
              <a:t>F. Toral (DAISY) at ASC 24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: IEEE TAS 35 (2025) 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https://ieeexplore.ieee.org/document/10859164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 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See </a:t>
            </a:r>
            <a:r>
              <a:rPr lang="en-GB" sz="1800" dirty="0">
                <a:solidFill>
                  <a:srgbClr val="00B050"/>
                </a:solidFill>
                <a:latin typeface="Times"/>
                <a:cs typeface="Times"/>
              </a:rPr>
              <a:t>A. </a:t>
            </a:r>
            <a:r>
              <a:rPr lang="en-GB" sz="1800" dirty="0" err="1">
                <a:solidFill>
                  <a:srgbClr val="00B050"/>
                </a:solidFill>
                <a:latin typeface="Times"/>
                <a:cs typeface="Times"/>
              </a:rPr>
              <a:t>Haziot</a:t>
            </a:r>
            <a:r>
              <a:rPr lang="en-GB" sz="1800" dirty="0">
                <a:solidFill>
                  <a:srgbClr val="00B050"/>
                </a:solidFill>
                <a:latin typeface="Times"/>
                <a:cs typeface="Times"/>
              </a:rPr>
              <a:t> at HFM forum (</a:t>
            </a:r>
            <a:r>
              <a:rPr lang="en-GB" sz="1800" dirty="0" err="1">
                <a:solidFill>
                  <a:srgbClr val="00B050"/>
                </a:solidFill>
                <a:latin typeface="Times"/>
                <a:cs typeface="Times"/>
              </a:rPr>
              <a:t>BONDh</a:t>
            </a:r>
            <a:r>
              <a:rPr lang="en-GB" sz="1800" dirty="0">
                <a:solidFill>
                  <a:srgbClr val="00B050"/>
                </a:solidFill>
                <a:latin typeface="Times"/>
                <a:cs typeface="Times"/>
              </a:rPr>
              <a:t>), </a:t>
            </a:r>
            <a:r>
              <a:rPr lang="en-GB" sz="1050" dirty="0">
                <a:solidFill>
                  <a:srgbClr val="00B050"/>
                </a:solidFill>
                <a:latin typeface="Times"/>
                <a:cs typeface="Time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https://indico.cern.ch/event/1524821/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 </a:t>
            </a:r>
          </a:p>
          <a:p>
            <a:pPr lvl="1"/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See</a:t>
            </a:r>
            <a:r>
              <a:rPr lang="en-GB" sz="1800" dirty="0">
                <a:solidFill>
                  <a:srgbClr val="00B050"/>
                </a:solidFill>
                <a:latin typeface="Times"/>
                <a:cs typeface="Times"/>
              </a:rPr>
              <a:t> D. Araujo at HFM forum (SMACC), 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  <a:hlinkClick r:id="rId6"/>
              </a:rPr>
              <a:t>https://indico.cern.ch/event/1581999/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 </a:t>
            </a:r>
            <a:endParaRPr lang="en-GB" sz="1400" dirty="0"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Moreover, the finer filaments of Nb-Ti give lower losses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(30% reduction in hysteresis losses)</a:t>
            </a:r>
          </a:p>
          <a:p>
            <a:pPr lvl="1"/>
            <a:r>
              <a:rPr lang="en-GB" sz="1400" dirty="0">
                <a:latin typeface="Times"/>
                <a:cs typeface="Times"/>
              </a:rPr>
              <a:t>If operate at 4.5 K, the reduction of Nb</a:t>
            </a:r>
            <a:r>
              <a:rPr lang="en-GB" sz="1400" baseline="-25000" dirty="0">
                <a:latin typeface="Times"/>
                <a:cs typeface="Times"/>
              </a:rPr>
              <a:t>3</a:t>
            </a:r>
            <a:r>
              <a:rPr lang="en-GB" sz="1400" dirty="0">
                <a:latin typeface="Times"/>
                <a:cs typeface="Times"/>
              </a:rPr>
              <a:t>Sn is only 1/5</a:t>
            </a:r>
          </a:p>
          <a:p>
            <a:pPr lvl="1"/>
            <a:r>
              <a:rPr lang="en-GB" sz="1400" dirty="0">
                <a:latin typeface="Times"/>
                <a:cs typeface="Times"/>
              </a:rPr>
              <a:t>If we go at 4.5 K and 12 T, the reduction of Nb</a:t>
            </a:r>
            <a:r>
              <a:rPr lang="en-GB" sz="1400" baseline="-25000" dirty="0">
                <a:latin typeface="Times"/>
                <a:cs typeface="Times"/>
              </a:rPr>
              <a:t>3</a:t>
            </a:r>
            <a:r>
              <a:rPr lang="en-GB" sz="1400" dirty="0">
                <a:latin typeface="Times"/>
                <a:cs typeface="Times"/>
              </a:rPr>
              <a:t>Sn is 1/3</a:t>
            </a:r>
          </a:p>
          <a:p>
            <a:r>
              <a:rPr lang="en-GB" sz="1700" dirty="0">
                <a:latin typeface="Times"/>
                <a:cs typeface="Times"/>
              </a:rPr>
              <a:t>CERN plans to explore this technology in a SMC</a:t>
            </a:r>
          </a:p>
          <a:p>
            <a:pPr lvl="1"/>
            <a:r>
              <a:rPr lang="en-GB" sz="1400" dirty="0">
                <a:latin typeface="Times"/>
                <a:cs typeface="Times"/>
              </a:rPr>
              <a:t>Conceptual design ongoing, first test in 2026</a:t>
            </a:r>
          </a:p>
          <a:p>
            <a:endParaRPr lang="en-GB" sz="1800" dirty="0">
              <a:latin typeface="Times"/>
              <a:cs typeface="Time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748859D-C35C-A83A-2B3E-13F6A6369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7" y="247434"/>
            <a:ext cx="9912302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Sn/Nb-Ti hybrid option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F9BAA-1AEF-0353-BA13-A499916D37FB}"/>
              </a:ext>
            </a:extLst>
          </p:cNvPr>
          <p:cNvSpPr txBox="1"/>
          <p:nvPr/>
        </p:nvSpPr>
        <p:spPr>
          <a:xfrm>
            <a:off x="6969351" y="5916974"/>
            <a:ext cx="5222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"/>
                <a:cs typeface="Times"/>
              </a:rPr>
              <a:t>Hybrid Nb</a:t>
            </a:r>
            <a:r>
              <a:rPr lang="en-US" sz="1600" baseline="-25000" dirty="0">
                <a:latin typeface="Times"/>
                <a:cs typeface="Times"/>
              </a:rPr>
              <a:t>3</a:t>
            </a:r>
            <a:r>
              <a:rPr lang="en-US" sz="1600" dirty="0">
                <a:latin typeface="Times"/>
                <a:cs typeface="Times"/>
              </a:rPr>
              <a:t>Sn / Nb-Ti </a:t>
            </a:r>
            <a:r>
              <a:rPr lang="en-US" sz="1600" dirty="0" err="1">
                <a:latin typeface="Times"/>
                <a:cs typeface="Times"/>
              </a:rPr>
              <a:t>BONDh</a:t>
            </a:r>
            <a:r>
              <a:rPr lang="en-US" sz="1600" dirty="0">
                <a:latin typeface="Times"/>
                <a:cs typeface="Times"/>
              </a:rPr>
              <a:t> 14 T dipole </a:t>
            </a:r>
            <a:r>
              <a:rPr lang="en-US" sz="16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</a:t>
            </a:r>
            <a:r>
              <a:rPr lang="en-US" sz="16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Haziot</a:t>
            </a:r>
            <a:r>
              <a:rPr lang="en-US" sz="16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al.]</a:t>
            </a:r>
            <a:endParaRPr lang="en-US" sz="1600" dirty="0">
              <a:latin typeface="Times"/>
              <a:cs typeface="Times"/>
            </a:endParaRPr>
          </a:p>
          <a:p>
            <a:endParaRPr lang="en-US" sz="1600" dirty="0">
              <a:latin typeface="Times"/>
              <a:cs typeface="Times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8658F35-1BB2-D15E-D37D-5999EAD699A6}"/>
              </a:ext>
            </a:extLst>
          </p:cNvPr>
          <p:cNvGrpSpPr/>
          <p:nvPr/>
        </p:nvGrpSpPr>
        <p:grpSpPr>
          <a:xfrm>
            <a:off x="7788316" y="3197175"/>
            <a:ext cx="4403683" cy="2783135"/>
            <a:chOff x="7082843" y="2554905"/>
            <a:chExt cx="5109157" cy="305620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55EA124-9739-759F-E935-FE734BB4D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82843" y="2554905"/>
              <a:ext cx="5109157" cy="305620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AB3AFF3-4C43-3FB5-5A2C-A8362276EAF7}"/>
                </a:ext>
              </a:extLst>
            </p:cNvPr>
            <p:cNvSpPr txBox="1"/>
            <p:nvPr/>
          </p:nvSpPr>
          <p:spPr>
            <a:xfrm>
              <a:off x="8048012" y="4076033"/>
              <a:ext cx="6634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latin typeface="Times"/>
                  <a:cs typeface="Times"/>
                </a:rPr>
                <a:t>NbTi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183C073-103B-3E57-55E1-09C80EDB534D}"/>
                </a:ext>
              </a:extLst>
            </p:cNvPr>
            <p:cNvSpPr txBox="1"/>
            <p:nvPr/>
          </p:nvSpPr>
          <p:spPr>
            <a:xfrm>
              <a:off x="8805859" y="2943597"/>
              <a:ext cx="787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"/>
                  <a:cs typeface="Times"/>
                </a:rPr>
                <a:t>Nb</a:t>
              </a:r>
              <a:r>
                <a:rPr lang="en-US" baseline="-25000" dirty="0">
                  <a:latin typeface="Times"/>
                  <a:cs typeface="Times"/>
                </a:rPr>
                <a:t>3</a:t>
              </a:r>
              <a:r>
                <a:rPr lang="en-US" dirty="0">
                  <a:latin typeface="Times"/>
                  <a:cs typeface="Times"/>
                </a:rPr>
                <a:t>Sn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589F8-FF5F-639D-3312-D5AC3FE6FA99}"/>
                </a:ext>
              </a:extLst>
            </p:cNvPr>
            <p:cNvSpPr/>
            <p:nvPr/>
          </p:nvSpPr>
          <p:spPr>
            <a:xfrm>
              <a:off x="7856042" y="2584441"/>
              <a:ext cx="826952" cy="2746893"/>
            </a:xfrm>
            <a:prstGeom prst="rect">
              <a:avLst/>
            </a:prstGeom>
            <a:noFill/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68AA4EE-F49C-BE85-3198-AB9DB3EED388}"/>
                </a:ext>
              </a:extLst>
            </p:cNvPr>
            <p:cNvSpPr/>
            <p:nvPr/>
          </p:nvSpPr>
          <p:spPr>
            <a:xfrm>
              <a:off x="8761558" y="2574391"/>
              <a:ext cx="910823" cy="2746893"/>
            </a:xfrm>
            <a:prstGeom prst="rect">
              <a:avLst/>
            </a:prstGeom>
            <a:noFill/>
            <a:ln w="22225">
              <a:solidFill>
                <a:srgbClr val="ED002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12A99A2-8B3C-070A-FD6B-9DBFAC9C4EB8}"/>
              </a:ext>
            </a:extLst>
          </p:cNvPr>
          <p:cNvSpPr txBox="1"/>
          <p:nvPr/>
        </p:nvSpPr>
        <p:spPr>
          <a:xfrm>
            <a:off x="7859479" y="2550844"/>
            <a:ext cx="4193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Hybrid 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/ </a:t>
            </a:r>
            <a:r>
              <a:rPr lang="en-US" dirty="0" err="1">
                <a:latin typeface="Times"/>
                <a:cs typeface="Times"/>
              </a:rPr>
              <a:t>Nb</a:t>
            </a:r>
            <a:r>
              <a:rPr lang="en-US" dirty="0">
                <a:latin typeface="Times"/>
                <a:cs typeface="Times"/>
              </a:rPr>
              <a:t>-Ti DAISY 12 T dipole  </a:t>
            </a:r>
          </a:p>
          <a:p>
            <a:pPr algn="ctr"/>
            <a:r>
              <a:rPr lang="en-US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[F. </a:t>
            </a:r>
            <a:r>
              <a:rPr lang="en-US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Toral</a:t>
            </a:r>
            <a:r>
              <a:rPr lang="en-US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al.]</a:t>
            </a:r>
            <a:endParaRPr lang="en-US" dirty="0">
              <a:latin typeface="Times"/>
              <a:cs typeface="Times"/>
            </a:endParaRPr>
          </a:p>
        </p:txBody>
      </p:sp>
      <p:pic>
        <p:nvPicPr>
          <p:cNvPr id="18" name="Picture 17" descr="DAISY.png">
            <a:extLst>
              <a:ext uri="{FF2B5EF4-FFF2-40B4-BE49-F238E27FC236}">
                <a16:creationId xmlns:a16="http://schemas.microsoft.com/office/drawing/2014/main" id="{1C5C23AE-3EDE-2E05-D812-A60DAA6712D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0469" y="15303"/>
            <a:ext cx="2591581" cy="2523637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413804C-8D44-B765-4683-A6AD156519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0FA8330-0A14-725D-60B8-BBA0201A2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0A1C388-D213-04FD-BE9B-8F4A0148AE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4">
            <a:extLst>
              <a:ext uri="{FF2B5EF4-FFF2-40B4-BE49-F238E27FC236}">
                <a16:creationId xmlns:a16="http://schemas.microsoft.com/office/drawing/2014/main" id="{050CD7CE-AB7A-CE69-4746-BE1F2A70D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650" y="1951725"/>
            <a:ext cx="850980" cy="44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blue and orange object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BCC3F23D-4A17-AD70-E77E-7651429E1AA4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9623" y="4582392"/>
            <a:ext cx="2433268" cy="1218912"/>
          </a:xfrm>
          <a:prstGeom prst="rect">
            <a:avLst/>
          </a:prstGeom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id="{4EAED6CE-14AA-651C-C0A2-CD84D762B62A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277" y="5368118"/>
            <a:ext cx="527614" cy="51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61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CEAFB8-B3A5-CB26-DC9B-771C028BD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2C987-A2FC-9EE3-489B-E79EC5B83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11646876" cy="502920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We had a brainstorming about the present hybrid designs of CIEMAT, PSI and CERN </a:t>
            </a:r>
            <a:r>
              <a:rPr lang="en-GB" sz="1400" dirty="0">
                <a:solidFill>
                  <a:schemeClr val="tx2"/>
                </a:solidFill>
                <a:latin typeface="Times"/>
                <a:cs typeface="Times"/>
                <a:hlinkClick r:id="rId2"/>
              </a:rPr>
              <a:t>https://indico.cern.ch/event/1595880/</a:t>
            </a:r>
            <a:r>
              <a:rPr lang="en-GB" sz="1400" dirty="0">
                <a:solidFill>
                  <a:schemeClr val="tx2"/>
                </a:solidFill>
                <a:latin typeface="Times"/>
                <a:cs typeface="Times"/>
              </a:rPr>
              <a:t> </a:t>
            </a:r>
          </a:p>
          <a:p>
            <a:pPr lvl="1"/>
            <a:r>
              <a:rPr lang="en-GB" sz="1700" dirty="0">
                <a:solidFill>
                  <a:schemeClr val="tx2"/>
                </a:solidFill>
                <a:latin typeface="Times"/>
                <a:cs typeface="Times"/>
              </a:rPr>
              <a:t>INFN is also considering a 4 layers with Nb-Ti in the outer </a:t>
            </a:r>
            <a:endParaRPr lang="en-GB" sz="1700" dirty="0">
              <a:solidFill>
                <a:srgbClr val="00B050"/>
              </a:solidFill>
              <a:latin typeface="Times"/>
              <a:cs typeface="Times"/>
            </a:endParaRPr>
          </a:p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Designs are quite similar, with a 350 A/mm</a:t>
            </a:r>
            <a:r>
              <a:rPr lang="en-GB" sz="2000" baseline="30000" dirty="0">
                <a:solidFill>
                  <a:schemeClr val="tx2"/>
                </a:solidFill>
                <a:latin typeface="Times"/>
                <a:cs typeface="Times"/>
              </a:rPr>
              <a:t>2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 overall current density</a:t>
            </a:r>
          </a:p>
          <a:p>
            <a:pPr lvl="1"/>
            <a:r>
              <a:rPr lang="en-GB" sz="1700" dirty="0">
                <a:solidFill>
                  <a:schemeClr val="tx2"/>
                </a:solidFill>
                <a:latin typeface="Times"/>
                <a:cs typeface="Times"/>
              </a:rPr>
              <a:t>PSI is considering a grading also in current, reaching 500 A/mm</a:t>
            </a:r>
            <a:r>
              <a:rPr lang="en-GB" sz="1700" baseline="30000" dirty="0">
                <a:solidFill>
                  <a:schemeClr val="tx2"/>
                </a:solidFill>
                <a:latin typeface="Times"/>
                <a:cs typeface="Times"/>
              </a:rPr>
              <a:t>2</a:t>
            </a:r>
          </a:p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CEA keeps the baseline of the Nb</a:t>
            </a:r>
            <a:r>
              <a:rPr lang="en-GB" sz="2000" baseline="-25000" dirty="0">
                <a:solidFill>
                  <a:schemeClr val="tx2"/>
                </a:solidFill>
                <a:latin typeface="Times"/>
                <a:cs typeface="Times"/>
              </a:rPr>
              <a:t>3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Sn grading</a:t>
            </a:r>
            <a:endParaRPr lang="en-GB" sz="2000" dirty="0">
              <a:solidFill>
                <a:srgbClr val="00B050"/>
              </a:solidFill>
              <a:latin typeface="Times"/>
              <a:cs typeface="Times"/>
            </a:endParaRPr>
          </a:p>
          <a:p>
            <a:endParaRPr lang="en-GB" sz="1800" dirty="0">
              <a:latin typeface="Times"/>
              <a:cs typeface="Time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2FEA83-1829-EC68-E25F-F9F0F4EE0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7" y="247434"/>
            <a:ext cx="9912302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Sn/Nb-Ti hybrid option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E078D42-336B-F6D0-38A2-7315BD6C88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E9C2622-D080-5EF1-F37C-BDC57024C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7C1DFFB-CF92-970E-0A93-058D5F44A7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Image 1" descr="Picture">
            <a:extLst>
              <a:ext uri="{FF2B5EF4-FFF2-40B4-BE49-F238E27FC236}">
                <a16:creationId xmlns:a16="http://schemas.microsoft.com/office/drawing/2014/main" id="{2AADFE6D-3875-4223-2A4D-69E14F515AC4}"/>
              </a:ext>
            </a:extLst>
          </p:cNvPr>
          <p:cNvPicPr/>
          <p:nvPr/>
        </p:nvPicPr>
        <p:blipFill>
          <a:blip r:embed="rId3" cstate="print"/>
          <a:srcRect l="5067" t="24179" r="15607" b="29990"/>
          <a:stretch>
            <a:fillRect/>
          </a:stretch>
        </p:blipFill>
        <p:spPr>
          <a:xfrm>
            <a:off x="9561377" y="3530558"/>
            <a:ext cx="2792984" cy="2359855"/>
          </a:xfrm>
          <a:prstGeom prst="rect">
            <a:avLst/>
          </a:prstGeom>
          <a:ln>
            <a:prstDash val="solid"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8DC7DDC-FF1D-0343-2DE8-BC4E0F36D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8985" y="3172197"/>
            <a:ext cx="4143551" cy="3027706"/>
          </a:xfrm>
          <a:prstGeom prst="rect">
            <a:avLst/>
          </a:prstGeom>
        </p:spPr>
      </p:pic>
      <p:pic>
        <p:nvPicPr>
          <p:cNvPr id="21" name="Imagen 24">
            <a:extLst>
              <a:ext uri="{FF2B5EF4-FFF2-40B4-BE49-F238E27FC236}">
                <a16:creationId xmlns:a16="http://schemas.microsoft.com/office/drawing/2014/main" id="{025942AB-5633-B591-C99D-A808BCFEFA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8779" y="3666346"/>
            <a:ext cx="2301365" cy="22957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CD1E8B9-B01D-7E0F-0002-DEC7A0828F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2339" y="967587"/>
            <a:ext cx="2011061" cy="1919650"/>
          </a:xfrm>
          <a:prstGeom prst="rect">
            <a:avLst/>
          </a:prstGeom>
        </p:spPr>
      </p:pic>
      <p:pic>
        <p:nvPicPr>
          <p:cNvPr id="23" name="Picture 30" descr="PSI – LEAPS">
            <a:extLst>
              <a:ext uri="{FF2B5EF4-FFF2-40B4-BE49-F238E27FC236}">
                <a16:creationId xmlns:a16="http://schemas.microsoft.com/office/drawing/2014/main" id="{09566D9D-A6CA-BFAD-6301-7C142EE4E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552" y="5883425"/>
            <a:ext cx="500415" cy="30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4">
            <a:extLst>
              <a:ext uri="{FF2B5EF4-FFF2-40B4-BE49-F238E27FC236}">
                <a16:creationId xmlns:a16="http://schemas.microsoft.com/office/drawing/2014/main" id="{0730C077-D786-6FB1-3704-B321B5E53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779" y="5788855"/>
            <a:ext cx="492512" cy="30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6">
            <a:extLst>
              <a:ext uri="{FF2B5EF4-FFF2-40B4-BE49-F238E27FC236}">
                <a16:creationId xmlns:a16="http://schemas.microsoft.com/office/drawing/2014/main" id="{27E2D3B9-06F2-CB48-4AFA-987C577CA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2039" y="4448518"/>
            <a:ext cx="783437" cy="47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9">
            <a:extLst>
              <a:ext uri="{FF2B5EF4-FFF2-40B4-BE49-F238E27FC236}">
                <a16:creationId xmlns:a16="http://schemas.microsoft.com/office/drawing/2014/main" id="{03735D60-4E56-72B6-3A14-A759D2C38AE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0582" y="492779"/>
            <a:ext cx="454894" cy="447359"/>
          </a:xfrm>
          <a:prstGeom prst="rect">
            <a:avLst/>
          </a:prstGeom>
        </p:spPr>
      </p:pic>
      <p:pic>
        <p:nvPicPr>
          <p:cNvPr id="29" name="Picture 28" descr="A blue circle with red and grey squares&#10;&#10;AI-generated content may be incorrect.">
            <a:extLst>
              <a:ext uri="{FF2B5EF4-FFF2-40B4-BE49-F238E27FC236}">
                <a16:creationId xmlns:a16="http://schemas.microsoft.com/office/drawing/2014/main" id="{86262659-1D57-B4EC-BA11-5821ED215E1A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27" y="3581712"/>
            <a:ext cx="2386833" cy="2464991"/>
          </a:xfrm>
          <a:prstGeom prst="rect">
            <a:avLst/>
          </a:prstGeom>
        </p:spPr>
      </p:pic>
      <p:pic>
        <p:nvPicPr>
          <p:cNvPr id="26" name="Picture 18">
            <a:extLst>
              <a:ext uri="{FF2B5EF4-FFF2-40B4-BE49-F238E27FC236}">
                <a16:creationId xmlns:a16="http://schemas.microsoft.com/office/drawing/2014/main" id="{66411829-989F-6AFC-0B6F-708AE6CC9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61" y="5738446"/>
            <a:ext cx="476405" cy="40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073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6FEED-9A57-4DB2-910A-31000A0DA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F5767-87EE-52FD-C5A1-ED9784561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11547230" cy="502920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In March we had an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LDG review 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on the program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Reviewers: H. ten Kate and Ph. Lebrun</a:t>
            </a:r>
          </a:p>
          <a:p>
            <a:r>
              <a:rPr lang="en-US" sz="1900" dirty="0">
                <a:latin typeface="Times"/>
                <a:cs typeface="Times"/>
              </a:rPr>
              <a:t>Two main comments for Nb</a:t>
            </a:r>
            <a:r>
              <a:rPr lang="en-US" sz="1900" baseline="-25000" dirty="0">
                <a:latin typeface="Times"/>
                <a:cs typeface="Times"/>
              </a:rPr>
              <a:t>3</a:t>
            </a:r>
            <a:r>
              <a:rPr lang="en-US" sz="1900" dirty="0">
                <a:latin typeface="Times"/>
                <a:cs typeface="Times"/>
              </a:rPr>
              <a:t>Sn </a:t>
            </a:r>
          </a:p>
          <a:p>
            <a:pPr lvl="1"/>
            <a:r>
              <a:rPr lang="en-US" sz="1600" dirty="0">
                <a:solidFill>
                  <a:srgbClr val="C00000"/>
                </a:solidFill>
                <a:latin typeface="Times"/>
                <a:cs typeface="Times"/>
              </a:rPr>
              <a:t>The requirement of </a:t>
            </a:r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down-selection now it is not wise</a:t>
            </a:r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, collaboration are manufacturing magnets: we have to wait for the results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The requirement on accelerating demonstration of full-length magnets has been addressed</a:t>
            </a:r>
          </a:p>
          <a:p>
            <a:r>
              <a:rPr lang="en-GB" sz="1900" dirty="0">
                <a:solidFill>
                  <a:schemeClr val="tx2"/>
                </a:solidFill>
                <a:latin typeface="Times"/>
                <a:cs typeface="Times"/>
              </a:rPr>
              <a:t>CERN is launching a 4-m-long block coil to be tested vertically to prove the scaling of block coil to intermediate lengths</a:t>
            </a:r>
          </a:p>
          <a:p>
            <a:r>
              <a:rPr lang="en-GB" sz="1900" dirty="0">
                <a:solidFill>
                  <a:schemeClr val="tx2"/>
                </a:solidFill>
                <a:latin typeface="Times"/>
                <a:cs typeface="Times"/>
              </a:rPr>
              <a:t>CERN could also launch a 4-m-long racetrack for common coil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5AF1419-BE51-6511-08FD-B9E12D611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7" y="247434"/>
            <a:ext cx="9912302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 many designs ? And when going long ?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5BED711-ED64-B4F5-D753-BF1A927D3D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8656682-4CDB-6142-07AF-7B05ADDAA6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394BBB6-AB19-CF24-7DAB-DD65203FBC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1E0701-4797-60ED-DFE7-A956DA603B80}"/>
              </a:ext>
            </a:extLst>
          </p:cNvPr>
          <p:cNvSpPr txBox="1"/>
          <p:nvPr/>
        </p:nvSpPr>
        <p:spPr>
          <a:xfrm>
            <a:off x="7323255" y="923197"/>
            <a:ext cx="4434136" cy="1169551"/>
          </a:xfrm>
          <a:prstGeom prst="rect">
            <a:avLst/>
          </a:prstGeom>
          <a:noFill/>
          <a:ln w="2222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172200"/>
                      <a:gd name="connsiteY0" fmla="*/ 0 h 1477328"/>
                      <a:gd name="connsiteX1" fmla="*/ 499387 w 6172200"/>
                      <a:gd name="connsiteY1" fmla="*/ 0 h 1477328"/>
                      <a:gd name="connsiteX2" fmla="*/ 875330 w 6172200"/>
                      <a:gd name="connsiteY2" fmla="*/ 0 h 1477328"/>
                      <a:gd name="connsiteX3" fmla="*/ 1559883 w 6172200"/>
                      <a:gd name="connsiteY3" fmla="*/ 0 h 1477328"/>
                      <a:gd name="connsiteX4" fmla="*/ 2059270 w 6172200"/>
                      <a:gd name="connsiteY4" fmla="*/ 0 h 1477328"/>
                      <a:gd name="connsiteX5" fmla="*/ 2558657 w 6172200"/>
                      <a:gd name="connsiteY5" fmla="*/ 0 h 1477328"/>
                      <a:gd name="connsiteX6" fmla="*/ 3243211 w 6172200"/>
                      <a:gd name="connsiteY6" fmla="*/ 0 h 1477328"/>
                      <a:gd name="connsiteX7" fmla="*/ 3680876 w 6172200"/>
                      <a:gd name="connsiteY7" fmla="*/ 0 h 1477328"/>
                      <a:gd name="connsiteX8" fmla="*/ 4365429 w 6172200"/>
                      <a:gd name="connsiteY8" fmla="*/ 0 h 1477328"/>
                      <a:gd name="connsiteX9" fmla="*/ 5049982 w 6172200"/>
                      <a:gd name="connsiteY9" fmla="*/ 0 h 1477328"/>
                      <a:gd name="connsiteX10" fmla="*/ 5611091 w 6172200"/>
                      <a:gd name="connsiteY10" fmla="*/ 0 h 1477328"/>
                      <a:gd name="connsiteX11" fmla="*/ 6172200 w 6172200"/>
                      <a:gd name="connsiteY11" fmla="*/ 0 h 1477328"/>
                      <a:gd name="connsiteX12" fmla="*/ 6172200 w 6172200"/>
                      <a:gd name="connsiteY12" fmla="*/ 477669 h 1477328"/>
                      <a:gd name="connsiteX13" fmla="*/ 6172200 w 6172200"/>
                      <a:gd name="connsiteY13" fmla="*/ 925792 h 1477328"/>
                      <a:gd name="connsiteX14" fmla="*/ 6172200 w 6172200"/>
                      <a:gd name="connsiteY14" fmla="*/ 1477328 h 1477328"/>
                      <a:gd name="connsiteX15" fmla="*/ 5611091 w 6172200"/>
                      <a:gd name="connsiteY15" fmla="*/ 1477328 h 1477328"/>
                      <a:gd name="connsiteX16" fmla="*/ 5049982 w 6172200"/>
                      <a:gd name="connsiteY16" fmla="*/ 1477328 h 1477328"/>
                      <a:gd name="connsiteX17" fmla="*/ 4365429 w 6172200"/>
                      <a:gd name="connsiteY17" fmla="*/ 1477328 h 1477328"/>
                      <a:gd name="connsiteX18" fmla="*/ 3804320 w 6172200"/>
                      <a:gd name="connsiteY18" fmla="*/ 1477328 h 1477328"/>
                      <a:gd name="connsiteX19" fmla="*/ 3428377 w 6172200"/>
                      <a:gd name="connsiteY19" fmla="*/ 1477328 h 1477328"/>
                      <a:gd name="connsiteX20" fmla="*/ 2990711 w 6172200"/>
                      <a:gd name="connsiteY20" fmla="*/ 1477328 h 1477328"/>
                      <a:gd name="connsiteX21" fmla="*/ 2306158 w 6172200"/>
                      <a:gd name="connsiteY21" fmla="*/ 1477328 h 1477328"/>
                      <a:gd name="connsiteX22" fmla="*/ 1745049 w 6172200"/>
                      <a:gd name="connsiteY22" fmla="*/ 1477328 h 1477328"/>
                      <a:gd name="connsiteX23" fmla="*/ 1307384 w 6172200"/>
                      <a:gd name="connsiteY23" fmla="*/ 1477328 h 1477328"/>
                      <a:gd name="connsiteX24" fmla="*/ 746275 w 6172200"/>
                      <a:gd name="connsiteY24" fmla="*/ 1477328 h 1477328"/>
                      <a:gd name="connsiteX25" fmla="*/ 0 w 6172200"/>
                      <a:gd name="connsiteY25" fmla="*/ 1477328 h 1477328"/>
                      <a:gd name="connsiteX26" fmla="*/ 0 w 6172200"/>
                      <a:gd name="connsiteY26" fmla="*/ 1029205 h 1477328"/>
                      <a:gd name="connsiteX27" fmla="*/ 0 w 6172200"/>
                      <a:gd name="connsiteY27" fmla="*/ 521989 h 1477328"/>
                      <a:gd name="connsiteX28" fmla="*/ 0 w 6172200"/>
                      <a:gd name="connsiteY28" fmla="*/ 0 h 1477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6172200" h="1477328" extrusionOk="0">
                        <a:moveTo>
                          <a:pt x="0" y="0"/>
                        </a:moveTo>
                        <a:cubicBezTo>
                          <a:pt x="171714" y="-55426"/>
                          <a:pt x="271391" y="27074"/>
                          <a:pt x="499387" y="0"/>
                        </a:cubicBezTo>
                        <a:cubicBezTo>
                          <a:pt x="727383" y="-27074"/>
                          <a:pt x="743820" y="10621"/>
                          <a:pt x="875330" y="0"/>
                        </a:cubicBezTo>
                        <a:cubicBezTo>
                          <a:pt x="1006840" y="-10621"/>
                          <a:pt x="1333501" y="15655"/>
                          <a:pt x="1559883" y="0"/>
                        </a:cubicBezTo>
                        <a:cubicBezTo>
                          <a:pt x="1786265" y="-15655"/>
                          <a:pt x="1945125" y="22907"/>
                          <a:pt x="2059270" y="0"/>
                        </a:cubicBezTo>
                        <a:cubicBezTo>
                          <a:pt x="2173415" y="-22907"/>
                          <a:pt x="2383313" y="30110"/>
                          <a:pt x="2558657" y="0"/>
                        </a:cubicBezTo>
                        <a:cubicBezTo>
                          <a:pt x="2734001" y="-30110"/>
                          <a:pt x="3016391" y="18937"/>
                          <a:pt x="3243211" y="0"/>
                        </a:cubicBezTo>
                        <a:cubicBezTo>
                          <a:pt x="3470031" y="-18937"/>
                          <a:pt x="3574453" y="1877"/>
                          <a:pt x="3680876" y="0"/>
                        </a:cubicBezTo>
                        <a:cubicBezTo>
                          <a:pt x="3787299" y="-1877"/>
                          <a:pt x="4130135" y="65930"/>
                          <a:pt x="4365429" y="0"/>
                        </a:cubicBezTo>
                        <a:cubicBezTo>
                          <a:pt x="4600723" y="-65930"/>
                          <a:pt x="4878256" y="47393"/>
                          <a:pt x="5049982" y="0"/>
                        </a:cubicBezTo>
                        <a:cubicBezTo>
                          <a:pt x="5221708" y="-47393"/>
                          <a:pt x="5341710" y="4117"/>
                          <a:pt x="5611091" y="0"/>
                        </a:cubicBezTo>
                        <a:cubicBezTo>
                          <a:pt x="5880472" y="-4117"/>
                          <a:pt x="5992188" y="61448"/>
                          <a:pt x="6172200" y="0"/>
                        </a:cubicBezTo>
                        <a:cubicBezTo>
                          <a:pt x="6178880" y="213025"/>
                          <a:pt x="6119928" y="292181"/>
                          <a:pt x="6172200" y="477669"/>
                        </a:cubicBezTo>
                        <a:cubicBezTo>
                          <a:pt x="6224472" y="663157"/>
                          <a:pt x="6126547" y="723509"/>
                          <a:pt x="6172200" y="925792"/>
                        </a:cubicBezTo>
                        <a:cubicBezTo>
                          <a:pt x="6217853" y="1128075"/>
                          <a:pt x="6151789" y="1354091"/>
                          <a:pt x="6172200" y="1477328"/>
                        </a:cubicBezTo>
                        <a:cubicBezTo>
                          <a:pt x="6017120" y="1537077"/>
                          <a:pt x="5869121" y="1410253"/>
                          <a:pt x="5611091" y="1477328"/>
                        </a:cubicBezTo>
                        <a:cubicBezTo>
                          <a:pt x="5353061" y="1544403"/>
                          <a:pt x="5186780" y="1439204"/>
                          <a:pt x="5049982" y="1477328"/>
                        </a:cubicBezTo>
                        <a:cubicBezTo>
                          <a:pt x="4913184" y="1515452"/>
                          <a:pt x="4514530" y="1465423"/>
                          <a:pt x="4365429" y="1477328"/>
                        </a:cubicBezTo>
                        <a:cubicBezTo>
                          <a:pt x="4216328" y="1489233"/>
                          <a:pt x="4077377" y="1432984"/>
                          <a:pt x="3804320" y="1477328"/>
                        </a:cubicBezTo>
                        <a:cubicBezTo>
                          <a:pt x="3531263" y="1521672"/>
                          <a:pt x="3593735" y="1432606"/>
                          <a:pt x="3428377" y="1477328"/>
                        </a:cubicBezTo>
                        <a:cubicBezTo>
                          <a:pt x="3263019" y="1522050"/>
                          <a:pt x="3153551" y="1463539"/>
                          <a:pt x="2990711" y="1477328"/>
                        </a:cubicBezTo>
                        <a:cubicBezTo>
                          <a:pt x="2827871" y="1491117"/>
                          <a:pt x="2486608" y="1452425"/>
                          <a:pt x="2306158" y="1477328"/>
                        </a:cubicBezTo>
                        <a:cubicBezTo>
                          <a:pt x="2125708" y="1502231"/>
                          <a:pt x="1945578" y="1468835"/>
                          <a:pt x="1745049" y="1477328"/>
                        </a:cubicBezTo>
                        <a:cubicBezTo>
                          <a:pt x="1544520" y="1485821"/>
                          <a:pt x="1522038" y="1474905"/>
                          <a:pt x="1307384" y="1477328"/>
                        </a:cubicBezTo>
                        <a:cubicBezTo>
                          <a:pt x="1092730" y="1479751"/>
                          <a:pt x="978649" y="1469803"/>
                          <a:pt x="746275" y="1477328"/>
                        </a:cubicBezTo>
                        <a:cubicBezTo>
                          <a:pt x="513901" y="1484853"/>
                          <a:pt x="332112" y="1408130"/>
                          <a:pt x="0" y="1477328"/>
                        </a:cubicBezTo>
                        <a:cubicBezTo>
                          <a:pt x="-32460" y="1327498"/>
                          <a:pt x="17716" y="1147563"/>
                          <a:pt x="0" y="1029205"/>
                        </a:cubicBezTo>
                        <a:cubicBezTo>
                          <a:pt x="-17716" y="910847"/>
                          <a:pt x="57730" y="724922"/>
                          <a:pt x="0" y="521989"/>
                        </a:cubicBezTo>
                        <a:cubicBezTo>
                          <a:pt x="-57730" y="319056"/>
                          <a:pt x="34821" y="21001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Times" panose="02020603050405020304" pitchFamily="18" charset="0"/>
                <a:cs typeface="Times" panose="02020603050405020304" pitchFamily="18" charset="0"/>
              </a:rPr>
              <a:t>LDG REVIEW Nb</a:t>
            </a:r>
            <a:r>
              <a:rPr lang="en-GB" sz="1400" baseline="-25000" dirty="0"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en-GB" sz="1400" dirty="0">
                <a:latin typeface="Times" panose="02020603050405020304" pitchFamily="18" charset="0"/>
                <a:cs typeface="Times" panose="02020603050405020304" pitchFamily="18" charset="0"/>
              </a:rPr>
              <a:t>Sn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Down-select 12-14 T Nb</a:t>
            </a:r>
            <a:r>
              <a:rPr lang="en-GB" sz="1400" baseline="-25000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en-GB" sz="1400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 dipole designs </a:t>
            </a:r>
            <a:r>
              <a:rPr lang="en-GB" sz="1400" dirty="0">
                <a:latin typeface="Times" panose="02020603050405020304" pitchFamily="18" charset="0"/>
                <a:cs typeface="Times" panose="02020603050405020304" pitchFamily="18" charset="0"/>
              </a:rPr>
              <a:t>now and engage coordinated development of the baseline design with the collaborating labs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Times" panose="02020603050405020304" pitchFamily="18" charset="0"/>
                <a:cs typeface="Times" panose="02020603050405020304" pitchFamily="18" charset="0"/>
              </a:rPr>
              <a:t>Accelerate the demonstration of full-length magnets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96DF6F-733E-83E6-464D-3BA12DF68D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45" t="25220" r="12091" b="17701"/>
          <a:stretch/>
        </p:blipFill>
        <p:spPr>
          <a:xfrm>
            <a:off x="4317349" y="3830937"/>
            <a:ext cx="5185984" cy="20717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48ACF7-17B4-D07A-C233-8D17D3A5FF8C}"/>
              </a:ext>
            </a:extLst>
          </p:cNvPr>
          <p:cNvSpPr txBox="1"/>
          <p:nvPr/>
        </p:nvSpPr>
        <p:spPr>
          <a:xfrm>
            <a:off x="9583398" y="5856343"/>
            <a:ext cx="2173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5-m-long block dipole BONDM</a:t>
            </a:r>
          </a:p>
          <a:p>
            <a:pPr algn="ctr"/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[J. </a:t>
            </a:r>
            <a:r>
              <a:rPr lang="en-US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DC45FE-CEEE-204E-BF58-BF82E5E7B7C0}"/>
              </a:ext>
            </a:extLst>
          </p:cNvPr>
          <p:cNvSpPr txBox="1"/>
          <p:nvPr/>
        </p:nvSpPr>
        <p:spPr>
          <a:xfrm>
            <a:off x="4418099" y="5990535"/>
            <a:ext cx="4725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The block coil with flared ends, based on HD2 concept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[J. C. Perez, et al.]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3" name="Picture 12" descr="A machine in a factory&#10;&#10;AI-generated content may be incorrect.">
            <a:extLst>
              <a:ext uri="{FF2B5EF4-FFF2-40B4-BE49-F238E27FC236}">
                <a16:creationId xmlns:a16="http://schemas.microsoft.com/office/drawing/2014/main" id="{F95E632D-CF48-5A4C-3D97-E532762EF67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02" y="3731506"/>
            <a:ext cx="3027428" cy="22705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E1709C4-C55C-A502-36C2-2FC089546010}"/>
              </a:ext>
            </a:extLst>
          </p:cNvPr>
          <p:cNvSpPr txBox="1"/>
          <p:nvPr/>
        </p:nvSpPr>
        <p:spPr>
          <a:xfrm>
            <a:off x="225603" y="6002077"/>
            <a:ext cx="398698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" panose="02020603050405020304" pitchFamily="18" charset="0"/>
                <a:cs typeface="Times" panose="02020603050405020304" pitchFamily="18" charset="0"/>
              </a:rPr>
              <a:t>CERN winding tests with portal winding machine for long block coils.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5" name="Picture 6">
            <a:extLst>
              <a:ext uri="{FF2B5EF4-FFF2-40B4-BE49-F238E27FC236}">
                <a16:creationId xmlns:a16="http://schemas.microsoft.com/office/drawing/2014/main" id="{8BB00AED-9502-7DCB-16A7-BAAE9F0EF37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911" r="8440"/>
          <a:stretch/>
        </p:blipFill>
        <p:spPr>
          <a:xfrm>
            <a:off x="9498948" y="3122878"/>
            <a:ext cx="2377573" cy="267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145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EFEC9F-ACEA-24C1-F220-97AE92A27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E7C2B-34DE-CBCB-F39D-5FF0D8695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Now-2035: select a magnet design and </a:t>
            </a:r>
            <a:r>
              <a:rPr lang="en-GB" sz="1800" dirty="0">
                <a:latin typeface="Times"/>
                <a:cs typeface="Times"/>
              </a:rPr>
              <a:t>launch a demonstrator program </a:t>
            </a:r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to scale up to 4 m, check reproducibility, performance, …</a:t>
            </a:r>
          </a:p>
          <a:p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2035-2042: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scaling to 15 m with industry </a:t>
            </a:r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involvement and </a:t>
            </a:r>
            <a:r>
              <a:rPr lang="en-GB" sz="1800" dirty="0" err="1">
                <a:solidFill>
                  <a:schemeClr val="tx2"/>
                </a:solidFill>
                <a:latin typeface="Times"/>
                <a:cs typeface="Times"/>
              </a:rPr>
              <a:t>preseries</a:t>
            </a:r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 magnets</a:t>
            </a:r>
          </a:p>
          <a:p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2042-2050: production and installation</a:t>
            </a:r>
          </a:p>
          <a:p>
            <a:pPr marL="336028" lvl="1" indent="0">
              <a:buNone/>
            </a:pPr>
            <a:endParaRPr lang="en-GB" sz="2100" dirty="0">
              <a:solidFill>
                <a:schemeClr val="tx2"/>
              </a:solidFill>
              <a:latin typeface="Times"/>
              <a:cs typeface="Time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4D14723-C650-C0F4-E9CF-49AB5E172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 new element: the timeline for Nb</a:t>
            </a:r>
            <a:r>
              <a:rPr 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1AF3815-2B75-496A-F53F-2CEB6E91EE19}"/>
              </a:ext>
            </a:extLst>
          </p:cNvPr>
          <p:cNvSpPr txBox="1"/>
          <p:nvPr/>
        </p:nvSpPr>
        <p:spPr>
          <a:xfrm>
            <a:off x="7376587" y="5951713"/>
            <a:ext cx="3752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Nb</a:t>
            </a:r>
            <a:r>
              <a:rPr lang="en-US" sz="1200" baseline="-25000" dirty="0"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Sn accelerated timeline for FCC-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hh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[ESPP document]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4" name="Date Placeholder 3">
            <a:extLst>
              <a:ext uri="{FF2B5EF4-FFF2-40B4-BE49-F238E27FC236}">
                <a16:creationId xmlns:a16="http://schemas.microsoft.com/office/drawing/2014/main" id="{8967B0BA-6319-BC4F-F88E-D249F1AAFE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65" name="Footer Placeholder 4">
            <a:extLst>
              <a:ext uri="{FF2B5EF4-FFF2-40B4-BE49-F238E27FC236}">
                <a16:creationId xmlns:a16="http://schemas.microsoft.com/office/drawing/2014/main" id="{F1381326-6CCE-E60D-DE7A-4381FA26E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6" name="Slide Number Placeholder 5">
            <a:extLst>
              <a:ext uri="{FF2B5EF4-FFF2-40B4-BE49-F238E27FC236}">
                <a16:creationId xmlns:a16="http://schemas.microsoft.com/office/drawing/2014/main" id="{2E5FE747-A7DB-6DDA-45DC-B8CDFDA385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551D7F3-D339-1313-E83F-4CB17AB0C2B2}"/>
              </a:ext>
            </a:extLst>
          </p:cNvPr>
          <p:cNvGrpSpPr/>
          <p:nvPr/>
        </p:nvGrpSpPr>
        <p:grpSpPr>
          <a:xfrm>
            <a:off x="-69021" y="3068942"/>
            <a:ext cx="12296729" cy="3165126"/>
            <a:chOff x="-69021" y="3068942"/>
            <a:chExt cx="12296729" cy="3165126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DB0B945-AFF0-820B-8D97-BA34838C3A43}"/>
                </a:ext>
              </a:extLst>
            </p:cNvPr>
            <p:cNvGrpSpPr/>
            <p:nvPr/>
          </p:nvGrpSpPr>
          <p:grpSpPr>
            <a:xfrm>
              <a:off x="-69021" y="3068942"/>
              <a:ext cx="12296729" cy="3165126"/>
              <a:chOff x="-69021" y="3068942"/>
              <a:chExt cx="12296729" cy="3165126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E6032422-EA75-F155-6EB0-8515F4D5FEC0}"/>
                  </a:ext>
                </a:extLst>
              </p:cNvPr>
              <p:cNvGrpSpPr/>
              <p:nvPr/>
            </p:nvGrpSpPr>
            <p:grpSpPr>
              <a:xfrm>
                <a:off x="-69021" y="3068942"/>
                <a:ext cx="12296729" cy="3165126"/>
                <a:chOff x="-69021" y="3068942"/>
                <a:chExt cx="12296729" cy="3165126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E037291A-E7B2-E4C2-6BB3-BA352B3B661C}"/>
                    </a:ext>
                  </a:extLst>
                </p:cNvPr>
                <p:cNvGrpSpPr/>
                <p:nvPr/>
              </p:nvGrpSpPr>
              <p:grpSpPr>
                <a:xfrm>
                  <a:off x="-69021" y="3068942"/>
                  <a:ext cx="12296729" cy="3165126"/>
                  <a:chOff x="-40885" y="3068942"/>
                  <a:chExt cx="12296729" cy="3165126"/>
                </a:xfrm>
              </p:grpSpPr>
              <p:grpSp>
                <p:nvGrpSpPr>
                  <p:cNvPr id="57" name="Group 56">
                    <a:extLst>
                      <a:ext uri="{FF2B5EF4-FFF2-40B4-BE49-F238E27FC236}">
                        <a16:creationId xmlns:a16="http://schemas.microsoft.com/office/drawing/2014/main" id="{6178A99E-A9F1-513E-D6BA-89CA0EF72E4E}"/>
                      </a:ext>
                    </a:extLst>
                  </p:cNvPr>
                  <p:cNvGrpSpPr/>
                  <p:nvPr/>
                </p:nvGrpSpPr>
                <p:grpSpPr>
                  <a:xfrm>
                    <a:off x="-40885" y="3068942"/>
                    <a:ext cx="11912712" cy="3165126"/>
                    <a:chOff x="-40885" y="3068942"/>
                    <a:chExt cx="11912712" cy="3165126"/>
                  </a:xfrm>
                </p:grpSpPr>
                <p:grpSp>
                  <p:nvGrpSpPr>
                    <p:cNvPr id="50" name="Group 49">
                      <a:extLst>
                        <a:ext uri="{FF2B5EF4-FFF2-40B4-BE49-F238E27FC236}">
                          <a16:creationId xmlns:a16="http://schemas.microsoft.com/office/drawing/2014/main" id="{6036C0D1-809E-6CCD-8231-3B2E8E068F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40885" y="3068942"/>
                      <a:ext cx="11132802" cy="3165126"/>
                      <a:chOff x="-60145" y="3031692"/>
                      <a:chExt cx="11132802" cy="3165126"/>
                    </a:xfrm>
                  </p:grpSpPr>
                  <p:grpSp>
                    <p:nvGrpSpPr>
                      <p:cNvPr id="45" name="Group 44">
                        <a:extLst>
                          <a:ext uri="{FF2B5EF4-FFF2-40B4-BE49-F238E27FC236}">
                            <a16:creationId xmlns:a16="http://schemas.microsoft.com/office/drawing/2014/main" id="{930F0B59-AAEF-8A09-4E67-C8354D337F5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60145" y="3031692"/>
                        <a:ext cx="9538268" cy="3165126"/>
                        <a:chOff x="28571" y="3031692"/>
                        <a:chExt cx="9538268" cy="3165126"/>
                      </a:xfrm>
                    </p:grpSpPr>
                    <p:grpSp>
                      <p:nvGrpSpPr>
                        <p:cNvPr id="2" name="Group 1">
                          <a:extLst>
                            <a:ext uri="{FF2B5EF4-FFF2-40B4-BE49-F238E27FC236}">
                              <a16:creationId xmlns:a16="http://schemas.microsoft.com/office/drawing/2014/main" id="{2EFE014A-51E1-08AA-0DA1-8064A292A41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8571" y="3031692"/>
                          <a:ext cx="7127076" cy="3165126"/>
                          <a:chOff x="-60145" y="3013260"/>
                          <a:chExt cx="7127076" cy="3165126"/>
                        </a:xfrm>
                      </p:grpSpPr>
                      <p:sp>
                        <p:nvSpPr>
                          <p:cNvPr id="10" name="Chevron 8">
                            <a:extLst>
                              <a:ext uri="{FF2B5EF4-FFF2-40B4-BE49-F238E27FC236}">
                                <a16:creationId xmlns:a16="http://schemas.microsoft.com/office/drawing/2014/main" id="{5691E206-24F6-DE11-D9A8-2D8B99C52C0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370035" y="4006571"/>
                            <a:ext cx="2252612" cy="788891"/>
                          </a:xfrm>
                          <a:prstGeom prst="chevron">
                            <a:avLst/>
                          </a:prstGeom>
                          <a:gradFill flip="none" rotWithShape="1">
                            <a:gsLst>
                              <a:gs pos="0">
                                <a:srgbClr val="B81011"/>
                              </a:gs>
                              <a:gs pos="100000">
                                <a:srgbClr val="FFFFFF"/>
                              </a:gs>
                            </a:gsLst>
                            <a:lin ang="10800000" scaled="0"/>
                            <a:tileRect/>
                          </a:gra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600" dirty="0">
                                <a:solidFill>
                                  <a:srgbClr val="4D4D4D"/>
                                </a:solidFill>
                                <a:latin typeface="Times"/>
                                <a:cs typeface="Times"/>
                              </a:rPr>
                              <a:t>15 m long prototypes (&gt;5 each type)</a:t>
                            </a:r>
                          </a:p>
                        </p:txBody>
                      </p:sp>
                      <p:grpSp>
                        <p:nvGrpSpPr>
                          <p:cNvPr id="8" name="Group 7">
                            <a:extLst>
                              <a:ext uri="{FF2B5EF4-FFF2-40B4-BE49-F238E27FC236}">
                                <a16:creationId xmlns:a16="http://schemas.microsoft.com/office/drawing/2014/main" id="{2D5261C7-8E5C-01A7-371E-D5C5DD7DF79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-60145" y="3697331"/>
                            <a:ext cx="7127076" cy="2481055"/>
                            <a:chOff x="-60145" y="1401664"/>
                            <a:chExt cx="7127076" cy="2481055"/>
                          </a:xfrm>
                        </p:grpSpPr>
                        <p:sp>
                          <p:nvSpPr>
                            <p:cNvPr id="11" name="Chevron 10">
                              <a:extLst>
                                <a:ext uri="{FF2B5EF4-FFF2-40B4-BE49-F238E27FC236}">
                                  <a16:creationId xmlns:a16="http://schemas.microsoft.com/office/drawing/2014/main" id="{22A5714F-6DAC-8411-B47B-AF3F21F7512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-60145" y="2358470"/>
                              <a:ext cx="2026334" cy="876189"/>
                            </a:xfrm>
                            <a:prstGeom prst="chevron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B81011"/>
                                </a:gs>
                                <a:gs pos="100000">
                                  <a:srgbClr val="FFFFFF"/>
                                </a:gs>
                              </a:gsLst>
                              <a:lin ang="10800000" scaled="0"/>
                              <a:tileRect/>
                            </a:gradFill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chemeClr val="tx1"/>
                                  </a:solidFill>
                                  <a:latin typeface="Times"/>
                                  <a:cs typeface="Times"/>
                                </a:rPr>
                                <a:t>Ongoing </a:t>
                              </a:r>
                            </a:p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chemeClr val="tx1"/>
                                  </a:solidFill>
                                  <a:latin typeface="Times"/>
                                  <a:cs typeface="Times"/>
                                </a:rPr>
                                <a:t>12 T and 14 T short models </a:t>
                              </a:r>
                            </a:p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chemeClr val="tx1"/>
                                  </a:solidFill>
                                  <a:latin typeface="Times"/>
                                  <a:cs typeface="Times"/>
                                </a:rPr>
                                <a:t>(7 designs, 1 or 2 of each type)</a:t>
                              </a:r>
                            </a:p>
                          </p:txBody>
                        </p:sp>
                        <p:sp>
                          <p:nvSpPr>
                            <p:cNvPr id="12" name="Chevron 11">
                              <a:extLst>
                                <a:ext uri="{FF2B5EF4-FFF2-40B4-BE49-F238E27FC236}">
                                  <a16:creationId xmlns:a16="http://schemas.microsoft.com/office/drawing/2014/main" id="{71D84B3D-9038-EA85-DCD8-A70CFCA8F2B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274656" y="1401664"/>
                              <a:ext cx="2003109" cy="908681"/>
                            </a:xfrm>
                            <a:prstGeom prst="chevron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B81011"/>
                                </a:gs>
                                <a:gs pos="100000">
                                  <a:srgbClr val="FFFFFF"/>
                                </a:gs>
                              </a:gsLst>
                              <a:lin ang="10800000" scaled="0"/>
                              <a:tileRect/>
                            </a:gradFill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Short model program on two selected designs</a:t>
                              </a:r>
                            </a:p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(&gt;5 each type)</a:t>
                              </a:r>
                            </a:p>
                          </p:txBody>
                        </p:sp>
                        <p:cxnSp>
                          <p:nvCxnSpPr>
                            <p:cNvPr id="13" name="Straight Arrow Connector 12">
                              <a:extLst>
                                <a:ext uri="{FF2B5EF4-FFF2-40B4-BE49-F238E27FC236}">
                                  <a16:creationId xmlns:a16="http://schemas.microsoft.com/office/drawing/2014/main" id="{6C48FA3A-7358-D4F3-2711-D672E989173E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2848928" y="1639404"/>
                              <a:ext cx="15339" cy="1721488"/>
                            </a:xfrm>
                            <a:prstGeom prst="straightConnector1">
                              <a:avLst/>
                            </a:prstGeom>
                            <a:ln w="15875">
                              <a:solidFill>
                                <a:schemeClr val="tx1"/>
                              </a:solidFill>
                              <a:tailEnd type="stealth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14" name="TextBox 13">
                              <a:extLst>
                                <a:ext uri="{FF2B5EF4-FFF2-40B4-BE49-F238E27FC236}">
                                  <a16:creationId xmlns:a16="http://schemas.microsoft.com/office/drawing/2014/main" id="{94B528EE-3151-0E48-6C16-1AFDAD603F19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2864267" y="2190555"/>
                              <a:ext cx="1928733" cy="523220"/>
                            </a:xfrm>
                            <a:prstGeom prst="rect">
                              <a:avLst/>
                            </a:prstGeom>
                            <a:noFill/>
                            <a:ln w="12700">
                              <a:solidFill>
                                <a:schemeClr val="tx1"/>
                              </a:solidFill>
                            </a:ln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en-US" sz="14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rPr>
                                <a:t>Selection of final design </a:t>
                              </a:r>
                            </a:p>
                            <a:p>
                              <a:r>
                                <a:rPr lang="en-US" sz="14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rPr>
                                <a:t>to start long magnets</a:t>
                              </a:r>
                            </a:p>
                          </p:txBody>
                        </p:sp>
                        <p:grpSp>
                          <p:nvGrpSpPr>
                            <p:cNvPr id="15" name="Group 14">
                              <a:extLst>
                                <a:ext uri="{FF2B5EF4-FFF2-40B4-BE49-F238E27FC236}">
                                  <a16:creationId xmlns:a16="http://schemas.microsoft.com/office/drawing/2014/main" id="{E42476E3-057F-EE57-DC8A-054F36EF9EF6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2710" y="3355492"/>
                              <a:ext cx="7054221" cy="527227"/>
                              <a:chOff x="12710" y="3355492"/>
                              <a:chExt cx="7054221" cy="527227"/>
                            </a:xfrm>
                          </p:grpSpPr>
                          <p:grpSp>
                            <p:nvGrpSpPr>
                              <p:cNvPr id="16" name="Group 15">
                                <a:extLst>
                                  <a:ext uri="{FF2B5EF4-FFF2-40B4-BE49-F238E27FC236}">
                                    <a16:creationId xmlns:a16="http://schemas.microsoft.com/office/drawing/2014/main" id="{B716AA2B-4D65-EF01-C59F-A455AA275566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14509" y="3355492"/>
                                <a:ext cx="7044918" cy="229309"/>
                                <a:chOff x="14509" y="3427500"/>
                                <a:chExt cx="7044918" cy="229309"/>
                              </a:xfrm>
                            </p:grpSpPr>
                            <p:sp>
                              <p:nvSpPr>
                                <p:cNvPr id="21" name="Rectangle 20">
                                  <a:extLst>
                                    <a:ext uri="{FF2B5EF4-FFF2-40B4-BE49-F238E27FC236}">
                                      <a16:creationId xmlns:a16="http://schemas.microsoft.com/office/drawing/2014/main" id="{B3A8F88F-A3BE-AADA-84EA-FF9661AEE7C6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14509" y="3427500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`25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2" name="Rectangle 21">
                                  <a:extLst>
                                    <a:ext uri="{FF2B5EF4-FFF2-40B4-BE49-F238E27FC236}">
                                      <a16:creationId xmlns:a16="http://schemas.microsoft.com/office/drawing/2014/main" id="{9C82CA28-F71C-FF4E-53D4-DA9EF0C3A401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19982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`26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3" name="Rectangle 22">
                                  <a:extLst>
                                    <a:ext uri="{FF2B5EF4-FFF2-40B4-BE49-F238E27FC236}">
                                      <a16:creationId xmlns:a16="http://schemas.microsoft.com/office/drawing/2014/main" id="{63639223-B61E-0E15-7404-98326CF31B3F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818528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`27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4" name="Rectangle 23">
                                  <a:extLst>
                                    <a:ext uri="{FF2B5EF4-FFF2-40B4-BE49-F238E27FC236}">
                                      <a16:creationId xmlns:a16="http://schemas.microsoft.com/office/drawing/2014/main" id="{678A2851-87E4-8366-A89B-C7AF49F83DB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1224108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`28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5" name="Rectangle 24">
                                  <a:extLst>
                                    <a:ext uri="{FF2B5EF4-FFF2-40B4-BE49-F238E27FC236}">
                                      <a16:creationId xmlns:a16="http://schemas.microsoft.com/office/drawing/2014/main" id="{56B0CA19-7A06-9DB7-BF3B-319AF22D8BE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1629688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`29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6" name="Rectangle 25">
                                  <a:extLst>
                                    <a:ext uri="{FF2B5EF4-FFF2-40B4-BE49-F238E27FC236}">
                                      <a16:creationId xmlns:a16="http://schemas.microsoft.com/office/drawing/2014/main" id="{7F8F9DD7-3842-0A2F-6AAC-93988CC730CD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028239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`30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7" name="Rectangle 26">
                                  <a:extLst>
                                    <a:ext uri="{FF2B5EF4-FFF2-40B4-BE49-F238E27FC236}">
                                      <a16:creationId xmlns:a16="http://schemas.microsoft.com/office/drawing/2014/main" id="{4BFB9F59-8779-CFBF-816E-EBA36BD23C5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25229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`31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8" name="Rectangle 27">
                                  <a:extLst>
                                    <a:ext uri="{FF2B5EF4-FFF2-40B4-BE49-F238E27FC236}">
                                      <a16:creationId xmlns:a16="http://schemas.microsoft.com/office/drawing/2014/main" id="{BF7D4E52-A9C3-4F33-C557-387470CFE01E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833590" y="3436586"/>
                                  <a:ext cx="444175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`32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9" name="Rectangle 28">
                                  <a:extLst>
                                    <a:ext uri="{FF2B5EF4-FFF2-40B4-BE49-F238E27FC236}">
                                      <a16:creationId xmlns:a16="http://schemas.microsoft.com/office/drawing/2014/main" id="{F1367611-D580-D220-EB1C-53A43D2F6E08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267338" y="3440744"/>
                                  <a:ext cx="444175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`33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0" name="Rectangle 29">
                                  <a:extLst>
                                    <a:ext uri="{FF2B5EF4-FFF2-40B4-BE49-F238E27FC236}">
                                      <a16:creationId xmlns:a16="http://schemas.microsoft.com/office/drawing/2014/main" id="{10BEC1B6-9008-E188-E96B-414E5821012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708487" y="3437263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`34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1" name="Rectangle 30">
                                  <a:extLst>
                                    <a:ext uri="{FF2B5EF4-FFF2-40B4-BE49-F238E27FC236}">
                                      <a16:creationId xmlns:a16="http://schemas.microsoft.com/office/drawing/2014/main" id="{AFE3D90D-ECE6-0506-5584-A30E34B2D627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131349" y="3431367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`35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2" name="Rectangle 31">
                                  <a:extLst>
                                    <a:ext uri="{FF2B5EF4-FFF2-40B4-BE49-F238E27FC236}">
                                      <a16:creationId xmlns:a16="http://schemas.microsoft.com/office/drawing/2014/main" id="{57C61C92-E586-BB14-4333-9E95592BB50C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554211" y="3433854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`36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3" name="Rectangle 32">
                                  <a:extLst>
                                    <a:ext uri="{FF2B5EF4-FFF2-40B4-BE49-F238E27FC236}">
                                      <a16:creationId xmlns:a16="http://schemas.microsoft.com/office/drawing/2014/main" id="{E693F757-7EF5-203E-8491-83D305D5A5C9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974570" y="3430742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`37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4" name="Rectangle 33">
                                  <a:extLst>
                                    <a:ext uri="{FF2B5EF4-FFF2-40B4-BE49-F238E27FC236}">
                                      <a16:creationId xmlns:a16="http://schemas.microsoft.com/office/drawing/2014/main" id="{534F559F-61D9-9D51-F047-28E3A3D7B06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5394929" y="3433341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`38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5" name="Rectangle 34">
                                  <a:extLst>
                                    <a:ext uri="{FF2B5EF4-FFF2-40B4-BE49-F238E27FC236}">
                                      <a16:creationId xmlns:a16="http://schemas.microsoft.com/office/drawing/2014/main" id="{3D959C6B-C53B-4ECB-90BB-D0CE3137470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5816245" y="3437324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`39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6" name="Rectangle 35">
                                  <a:extLst>
                                    <a:ext uri="{FF2B5EF4-FFF2-40B4-BE49-F238E27FC236}">
                                      <a16:creationId xmlns:a16="http://schemas.microsoft.com/office/drawing/2014/main" id="{75F02EA2-C593-277B-779A-BB1190291FF9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6240952" y="3440785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`40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7" name="Rectangle 36">
                                  <a:extLst>
                                    <a:ext uri="{FF2B5EF4-FFF2-40B4-BE49-F238E27FC236}">
                                      <a16:creationId xmlns:a16="http://schemas.microsoft.com/office/drawing/2014/main" id="{4931F142-6BC3-F27B-BE78-13AC88992A2A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6662438" y="3433341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`41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17" name="Rectangle 16">
                                <a:extLst>
                                  <a:ext uri="{FF2B5EF4-FFF2-40B4-BE49-F238E27FC236}">
                                    <a16:creationId xmlns:a16="http://schemas.microsoft.com/office/drawing/2014/main" id="{46D2FEBE-8B3D-A518-C4B6-9D79E92A8D9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2710" y="3601152"/>
                                <a:ext cx="626067" cy="26800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100" dirty="0" err="1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RunIII</a:t>
                                </a:r>
                                <a:endParaRPr lang="en-US" sz="11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" name="Rectangle 17">
                                <a:extLst>
                                  <a:ext uri="{FF2B5EF4-FFF2-40B4-BE49-F238E27FC236}">
                                    <a16:creationId xmlns:a16="http://schemas.microsoft.com/office/drawing/2014/main" id="{C44DF76C-E026-9991-344D-825F0797A57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174830" y="3633750"/>
                                <a:ext cx="1533657" cy="248969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HL-LHC </a:t>
                                </a:r>
                                <a:r>
                                  <a:rPr lang="en-US" sz="1200" dirty="0" err="1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RunIV</a:t>
                                </a:r>
                                <a:endParaRPr lang="en-US" sz="12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" name="Rectangle 18">
                                <a:extLst>
                                  <a:ext uri="{FF2B5EF4-FFF2-40B4-BE49-F238E27FC236}">
                                    <a16:creationId xmlns:a16="http://schemas.microsoft.com/office/drawing/2014/main" id="{8DEA7166-4196-F0EE-CEA3-832F54983A2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547360" y="3628277"/>
                                <a:ext cx="2519571" cy="250393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HL-LHC </a:t>
                                </a:r>
                                <a:r>
                                  <a:rPr lang="en-US" sz="1200" dirty="0" err="1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RunV</a:t>
                                </a:r>
                                <a:endParaRPr lang="en-US" sz="12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9" name="Chevron 7">
                            <a:extLst>
                              <a:ext uri="{FF2B5EF4-FFF2-40B4-BE49-F238E27FC236}">
                                <a16:creationId xmlns:a16="http://schemas.microsoft.com/office/drawing/2014/main" id="{62CB73A2-25F9-397D-D481-9D6B8B0C7B2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90027" y="3013260"/>
                            <a:ext cx="2252612" cy="788891"/>
                          </a:xfrm>
                          <a:prstGeom prst="chevron">
                            <a:avLst/>
                          </a:prstGeom>
                          <a:gradFill flip="none" rotWithShape="1">
                            <a:gsLst>
                              <a:gs pos="0">
                                <a:srgbClr val="B81011"/>
                              </a:gs>
                              <a:gs pos="100000">
                                <a:srgbClr val="FFFFFF"/>
                              </a:gs>
                            </a:gsLst>
                            <a:lin ang="10800000" scaled="0"/>
                            <a:tileRect/>
                          </a:gra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600" dirty="0">
                                <a:solidFill>
                                  <a:srgbClr val="4D4D4D"/>
                                </a:solidFill>
                                <a:latin typeface="Times"/>
                                <a:cs typeface="Times"/>
                              </a:rPr>
                              <a:t>5-m-long prototypes </a:t>
                            </a:r>
                          </a:p>
                          <a:p>
                            <a:pPr algn="ctr"/>
                            <a:r>
                              <a:rPr lang="en-US" sz="1600" dirty="0">
                                <a:solidFill>
                                  <a:srgbClr val="4D4D4D"/>
                                </a:solidFill>
                                <a:latin typeface="Times"/>
                                <a:cs typeface="Times"/>
                              </a:rPr>
                              <a:t>(&gt;5 each type)</a:t>
                            </a:r>
                          </a:p>
                        </p:txBody>
                      </p:sp>
                    </p:grpSp>
                    <p:sp>
                      <p:nvSpPr>
                        <p:cNvPr id="39" name="Rectangle 38">
                          <a:extLst>
                            <a:ext uri="{FF2B5EF4-FFF2-40B4-BE49-F238E27FC236}">
                              <a16:creationId xmlns:a16="http://schemas.microsoft.com/office/drawing/2014/main" id="{7198D58D-3090-DBB4-9CC6-E05F8F9B74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55647" y="5668911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`42</a:t>
                          </a:r>
                        </a:p>
                      </p:txBody>
                    </p:sp>
                    <p:sp>
                      <p:nvSpPr>
                        <p:cNvPr id="40" name="Rectangle 39">
                          <a:extLst>
                            <a:ext uri="{FF2B5EF4-FFF2-40B4-BE49-F238E27FC236}">
                              <a16:creationId xmlns:a16="http://schemas.microsoft.com/office/drawing/2014/main" id="{1114A5C6-79AB-1D23-6921-1CCF219BC9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556299" y="5669044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`43</a:t>
                          </a:r>
                        </a:p>
                      </p:txBody>
                    </p:sp>
                    <p:sp>
                      <p:nvSpPr>
                        <p:cNvPr id="41" name="Rectangle 40">
                          <a:extLst>
                            <a:ext uri="{FF2B5EF4-FFF2-40B4-BE49-F238E27FC236}">
                              <a16:creationId xmlns:a16="http://schemas.microsoft.com/office/drawing/2014/main" id="{11FEE23D-FF56-BD53-7FFD-13103ADB79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962468" y="5667957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`44</a:t>
                          </a:r>
                        </a:p>
                      </p:txBody>
                    </p:sp>
                    <p:sp>
                      <p:nvSpPr>
                        <p:cNvPr id="42" name="Rectangle 41">
                          <a:extLst>
                            <a:ext uri="{FF2B5EF4-FFF2-40B4-BE49-F238E27FC236}">
                              <a16:creationId xmlns:a16="http://schemas.microsoft.com/office/drawing/2014/main" id="{6F57454F-ED16-1A83-C9F9-DC11C9BB82E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367840" y="5668911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`45</a:t>
                          </a:r>
                        </a:p>
                      </p:txBody>
                    </p:sp>
                    <p:sp>
                      <p:nvSpPr>
                        <p:cNvPr id="43" name="Rectangle 42">
                          <a:extLst>
                            <a:ext uri="{FF2B5EF4-FFF2-40B4-BE49-F238E27FC236}">
                              <a16:creationId xmlns:a16="http://schemas.microsoft.com/office/drawing/2014/main" id="{60B47051-6C70-CE3E-0554-03BF687F39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764829" y="5668911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`46</a:t>
                          </a:r>
                        </a:p>
                      </p:txBody>
                    </p:sp>
                    <p:sp>
                      <p:nvSpPr>
                        <p:cNvPr id="44" name="Rectangle 43">
                          <a:extLst>
                            <a:ext uri="{FF2B5EF4-FFF2-40B4-BE49-F238E27FC236}">
                              <a16:creationId xmlns:a16="http://schemas.microsoft.com/office/drawing/2014/main" id="{445661DA-11B7-8E78-0B38-EDE6A38D8F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169850" y="5668542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`47</a:t>
                          </a:r>
                        </a:p>
                      </p:txBody>
                    </p:sp>
                  </p:grpSp>
                  <p:sp>
                    <p:nvSpPr>
                      <p:cNvPr id="46" name="Rectangle 45">
                        <a:extLst>
                          <a:ext uri="{FF2B5EF4-FFF2-40B4-BE49-F238E27FC236}">
                            <a16:creationId xmlns:a16="http://schemas.microsoft.com/office/drawing/2014/main" id="{7B083D90-62F7-C1A7-9FB6-591B2D4077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86604" y="5672699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`48</a:t>
                        </a:r>
                      </a:p>
                    </p:txBody>
                  </p:sp>
                  <p:sp>
                    <p:nvSpPr>
                      <p:cNvPr id="47" name="Rectangle 46">
                        <a:extLst>
                          <a:ext uri="{FF2B5EF4-FFF2-40B4-BE49-F238E27FC236}">
                            <a16:creationId xmlns:a16="http://schemas.microsoft.com/office/drawing/2014/main" id="{C76253DB-DFBA-54F7-3385-449BBF2376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91625" y="5676598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`49</a:t>
                        </a:r>
                      </a:p>
                    </p:txBody>
                  </p:sp>
                  <p:sp>
                    <p:nvSpPr>
                      <p:cNvPr id="48" name="Rectangle 47">
                        <a:extLst>
                          <a:ext uri="{FF2B5EF4-FFF2-40B4-BE49-F238E27FC236}">
                            <a16:creationId xmlns:a16="http://schemas.microsoft.com/office/drawing/2014/main" id="{F76C15B4-9A9D-8395-195F-E972B509E6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78679" y="5675470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`50</a:t>
                        </a:r>
                      </a:p>
                    </p:txBody>
                  </p:sp>
                  <p:sp>
                    <p:nvSpPr>
                      <p:cNvPr id="49" name="Rectangle 48">
                        <a:extLst>
                          <a:ext uri="{FF2B5EF4-FFF2-40B4-BE49-F238E27FC236}">
                            <a16:creationId xmlns:a16="http://schemas.microsoft.com/office/drawing/2014/main" id="{0282B7EE-AEA5-42F7-C516-9A0A846FED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75668" y="5675842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`51</a:t>
                        </a:r>
                      </a:p>
                    </p:txBody>
                  </p:sp>
                </p:grpSp>
                <p:sp>
                  <p:nvSpPr>
                    <p:cNvPr id="52" name="Chevron 41">
                      <a:extLst>
                        <a:ext uri="{FF2B5EF4-FFF2-40B4-BE49-F238E27FC236}">
                          <a16:creationId xmlns:a16="http://schemas.microsoft.com/office/drawing/2014/main" id="{87A62DEB-BA9F-F76A-065D-A46F138AAC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7208" y="3104621"/>
                      <a:ext cx="2252604" cy="722161"/>
                    </a:xfrm>
                    <a:prstGeom prst="chevron">
                      <a:avLst/>
                    </a:prstGeom>
                    <a:gradFill flip="none" rotWithShape="1">
                      <a:gsLst>
                        <a:gs pos="0">
                          <a:srgbClr val="B81011"/>
                        </a:gs>
                        <a:gs pos="100000">
                          <a:srgbClr val="FFFFFF"/>
                        </a:gs>
                      </a:gsLst>
                      <a:lin ang="10800000" scaled="0"/>
                      <a:tileRect/>
                    </a:gra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Industrialization (pre-series magnets)</a:t>
                      </a:r>
                    </a:p>
                  </p:txBody>
                </p:sp>
                <p:sp>
                  <p:nvSpPr>
                    <p:cNvPr id="53" name="Chevron 42">
                      <a:extLst>
                        <a:ext uri="{FF2B5EF4-FFF2-40B4-BE49-F238E27FC236}">
                          <a16:creationId xmlns:a16="http://schemas.microsoft.com/office/drawing/2014/main" id="{08A896F1-9BE3-6484-14AF-399F117723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70234" y="4215468"/>
                      <a:ext cx="3710311" cy="580936"/>
                    </a:xfrm>
                    <a:prstGeom prst="chevron">
                      <a:avLst/>
                    </a:prstGeom>
                    <a:gradFill flip="none" rotWithShape="1">
                      <a:gsLst>
                        <a:gs pos="0">
                          <a:srgbClr val="B81011"/>
                        </a:gs>
                        <a:gs pos="100000">
                          <a:srgbClr val="FFFFFF"/>
                        </a:gs>
                      </a:gsLst>
                      <a:lin ang="10800000" scaled="0"/>
                      <a:tileRect/>
                    </a:gra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>
                          <a:solidFill>
                            <a:srgbClr val="4D4D4D"/>
                          </a:solidFill>
                          <a:latin typeface="Times"/>
                          <a:cs typeface="Times"/>
                        </a:rPr>
                        <a:t>Production and test</a:t>
                      </a:r>
                    </a:p>
                  </p:txBody>
                </p:sp>
                <p:sp>
                  <p:nvSpPr>
                    <p:cNvPr id="54" name="Chevron 43">
                      <a:extLst>
                        <a:ext uri="{FF2B5EF4-FFF2-40B4-BE49-F238E27FC236}">
                          <a16:creationId xmlns:a16="http://schemas.microsoft.com/office/drawing/2014/main" id="{133AD925-92C3-B048-FE33-CD0FE973B9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20430" y="4979927"/>
                      <a:ext cx="3618969" cy="580935"/>
                    </a:xfrm>
                    <a:prstGeom prst="chevron">
                      <a:avLst/>
                    </a:prstGeom>
                    <a:gradFill flip="none" rotWithShape="1">
                      <a:gsLst>
                        <a:gs pos="0">
                          <a:srgbClr val="B81011"/>
                        </a:gs>
                        <a:gs pos="100000">
                          <a:srgbClr val="FFFFFF"/>
                        </a:gs>
                      </a:gsLst>
                      <a:lin ang="10800000" scaled="0"/>
                      <a:tileRect/>
                    </a:gra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>
                          <a:solidFill>
                            <a:srgbClr val="4D4D4D"/>
                          </a:solidFill>
                          <a:latin typeface="Times"/>
                          <a:cs typeface="Times"/>
                        </a:rPr>
                        <a:t>Installation and commissioning</a:t>
                      </a:r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90196495-424C-ED6D-9096-61109ECE7B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84883" y="5712635"/>
                      <a:ext cx="396989" cy="216024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`52</a:t>
                      </a:r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FE571F5B-E17E-8FF7-5D69-2A8CE8F002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74838" y="5714619"/>
                      <a:ext cx="396989" cy="216024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`53</a:t>
                      </a:r>
                    </a:p>
                  </p:txBody>
                </p:sp>
              </p:grp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DAA6DAEE-F45A-A804-268F-11E3AE22BE3F}"/>
                      </a:ext>
                    </a:extLst>
                  </p:cNvPr>
                  <p:cNvSpPr/>
                  <p:nvPr/>
                </p:nvSpPr>
                <p:spPr>
                  <a:xfrm>
                    <a:off x="11858855" y="5712241"/>
                    <a:ext cx="396989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`54</a:t>
                    </a:r>
                  </a:p>
                </p:txBody>
              </p:sp>
            </p:grpSp>
            <p:cxnSp>
              <p:nvCxnSpPr>
                <p:cNvPr id="60" name="Straight Arrow Connector 59">
                  <a:extLst>
                    <a:ext uri="{FF2B5EF4-FFF2-40B4-BE49-F238E27FC236}">
                      <a16:creationId xmlns:a16="http://schemas.microsoft.com/office/drawing/2014/main" id="{DF4CAE57-5C00-8BCB-30FB-FE3B832C32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470042" y="4930034"/>
                  <a:ext cx="3953" cy="779001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stealt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07D8FD4-F4C3-F7A0-D3B3-A00254FD811F}"/>
                    </a:ext>
                  </a:extLst>
                </p:cNvPr>
                <p:cNvSpPr txBox="1"/>
                <p:nvPr/>
              </p:nvSpPr>
              <p:spPr>
                <a:xfrm>
                  <a:off x="5298690" y="5089302"/>
                  <a:ext cx="1112805" cy="52322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4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Tender </a:t>
                  </a:r>
                </a:p>
                <a:p>
                  <a:pPr algn="r"/>
                  <a:r>
                    <a:rPr lang="en-US" sz="14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for the series</a:t>
                  </a:r>
                </a:p>
              </p:txBody>
            </p:sp>
          </p:grp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10BE29F7-A54E-64CC-CCD2-AD76F67A79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20812" y="4709819"/>
                <a:ext cx="9707" cy="984977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D0F8038-227A-336C-668B-83946768C573}"/>
                  </a:ext>
                </a:extLst>
              </p:cNvPr>
              <p:cNvSpPr txBox="1"/>
              <p:nvPr/>
            </p:nvSpPr>
            <p:spPr>
              <a:xfrm>
                <a:off x="1630519" y="5037642"/>
                <a:ext cx="1191236" cy="5232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First selection 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of design </a:t>
                </a:r>
              </a:p>
            </p:txBody>
          </p:sp>
        </p:grpSp>
        <p:sp>
          <p:nvSpPr>
            <p:cNvPr id="4" name="Chevron 7">
              <a:extLst>
                <a:ext uri="{FF2B5EF4-FFF2-40B4-BE49-F238E27FC236}">
                  <a16:creationId xmlns:a16="http://schemas.microsoft.com/office/drawing/2014/main" id="{ECDFA2CE-F394-5BC2-027B-9F4A7C840D3D}"/>
                </a:ext>
              </a:extLst>
            </p:cNvPr>
            <p:cNvSpPr/>
            <p:nvPr/>
          </p:nvSpPr>
          <p:spPr>
            <a:xfrm>
              <a:off x="316523" y="3213720"/>
              <a:ext cx="2641677" cy="481458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4D4D4D"/>
                  </a:solidFill>
                  <a:latin typeface="Times"/>
                  <a:cs typeface="Times"/>
                </a:rPr>
                <a:t>4-m-long demonstrators</a:t>
              </a:r>
            </a:p>
            <a:p>
              <a:pPr algn="ctr"/>
              <a:r>
                <a:rPr lang="en-US" sz="1400" dirty="0">
                  <a:solidFill>
                    <a:srgbClr val="4D4D4D"/>
                  </a:solidFill>
                  <a:latin typeface="Times"/>
                  <a:cs typeface="Times"/>
                </a:rPr>
                <a:t>(block and racetrack)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674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D4CDF-8C15-C986-1C2F-FCB72B8C4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CCB76-6434-C49D-7ECF-379462AA6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11547230" cy="5029200"/>
          </a:xfrm>
        </p:spPr>
        <p:txBody>
          <a:bodyPr>
            <a:normAutofit/>
          </a:bodyPr>
          <a:lstStyle/>
          <a:p>
            <a:r>
              <a:rPr lang="en-GB" sz="1900" dirty="0">
                <a:solidFill>
                  <a:schemeClr val="tx2"/>
                </a:solidFill>
                <a:latin typeface="Times"/>
                <a:cs typeface="Times"/>
              </a:rPr>
              <a:t>Coming back on the point of too many designs</a:t>
            </a:r>
          </a:p>
          <a:p>
            <a:r>
              <a:rPr lang="en-GB" sz="1900" dirty="0">
                <a:solidFill>
                  <a:srgbClr val="C00000"/>
                </a:solidFill>
                <a:latin typeface="Times"/>
                <a:cs typeface="Times"/>
              </a:rPr>
              <a:t>Main part of mastering Nb</a:t>
            </a:r>
            <a:r>
              <a:rPr lang="en-GB" sz="1900" baseline="-25000" dirty="0">
                <a:solidFill>
                  <a:srgbClr val="C00000"/>
                </a:solidFill>
                <a:latin typeface="Times"/>
                <a:cs typeface="Times"/>
              </a:rPr>
              <a:t>3</a:t>
            </a:r>
            <a:r>
              <a:rPr lang="en-GB" sz="1900" dirty="0">
                <a:solidFill>
                  <a:srgbClr val="C00000"/>
                </a:solidFill>
                <a:latin typeface="Times"/>
                <a:cs typeface="Times"/>
              </a:rPr>
              <a:t>Sn is coil manufacturing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A key to the success to the FCC-</a:t>
            </a:r>
            <a:r>
              <a:rPr lang="en-GB" sz="1600" dirty="0" err="1">
                <a:solidFill>
                  <a:schemeClr val="tx2"/>
                </a:solidFill>
                <a:latin typeface="Times"/>
                <a:cs typeface="Times"/>
              </a:rPr>
              <a:t>hh</a:t>
            </a:r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 is that several laboratories master Nb3Sn technology</a:t>
            </a:r>
          </a:p>
          <a:p>
            <a:pPr lvl="1"/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CERN </a:t>
            </a:r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is mastering this with several programs (up to 14-16 T)</a:t>
            </a:r>
          </a:p>
          <a:p>
            <a:pPr lvl="1"/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CEA</a:t>
            </a:r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 has mastered the full manufacturing cycle via two SMC (11 T) and R2D2 (test soon)</a:t>
            </a:r>
          </a:p>
          <a:p>
            <a:pPr lvl="1"/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PSI </a:t>
            </a:r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has mastered the full manufacturing via a CCT (10 T) and a stress managed magnet (6 T)</a:t>
            </a:r>
          </a:p>
          <a:p>
            <a:pPr lvl="1"/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pPr marL="336028" lvl="1" indent="0">
              <a:buNone/>
            </a:pPr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ASG/INFN is starting now and should complete in 2026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CIEMAT will produce coils in 2026</a:t>
            </a:r>
          </a:p>
          <a:p>
            <a:r>
              <a:rPr lang="en-GB" sz="1900" dirty="0">
                <a:solidFill>
                  <a:schemeClr val="tx2"/>
                </a:solidFill>
                <a:latin typeface="Times"/>
                <a:cs typeface="Times"/>
              </a:rPr>
              <a:t>Ideas are circulating and being exchanged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Asymmetric common coil </a:t>
            </a:r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proposed by PSI, and adopted by CIEMAT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Hybrid design </a:t>
            </a:r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proposed by CIEMAT (and IHEP …), and adopted by CERN and PSI</a:t>
            </a:r>
          </a:p>
          <a:p>
            <a:r>
              <a:rPr lang="en-GB" sz="1900" dirty="0">
                <a:solidFill>
                  <a:schemeClr val="tx2"/>
                </a:solidFill>
                <a:latin typeface="Times"/>
                <a:cs typeface="Times"/>
              </a:rPr>
              <a:t>This is a very important </a:t>
            </a:r>
            <a:r>
              <a:rPr lang="en-GB" sz="1900" dirty="0">
                <a:solidFill>
                  <a:srgbClr val="C00000"/>
                </a:solidFill>
                <a:latin typeface="Times"/>
                <a:cs typeface="Times"/>
              </a:rPr>
              <a:t>exchange that is within the guideline </a:t>
            </a:r>
            <a:r>
              <a:rPr lang="en-GB" sz="1900" dirty="0">
                <a:solidFill>
                  <a:schemeClr val="tx2"/>
                </a:solidFill>
                <a:latin typeface="Times"/>
                <a:cs typeface="Times"/>
              </a:rPr>
              <a:t>of the program</a:t>
            </a:r>
          </a:p>
          <a:p>
            <a:pPr lvl="1"/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To avoid that HFM is just distributing money and requirements, but to produce a global coordinated effort in R&amp;D</a:t>
            </a:r>
          </a:p>
          <a:p>
            <a:pPr lvl="1"/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77A0512-12C9-1D25-007F-DEE86663C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7" y="247434"/>
            <a:ext cx="9912302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 many designs ?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3C31AFF-181E-2DD7-D166-76BDC45567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8A2514A-A608-590D-F4A3-CE3527DB39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275397C-7870-1106-9325-F2E48D2D2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2DE640-3540-37AD-4285-D6E6C181B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1162" y="805104"/>
            <a:ext cx="3058246" cy="40681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EF0992-9D2B-7A68-EE31-90A16A761F9A}"/>
              </a:ext>
            </a:extLst>
          </p:cNvPr>
          <p:cNvSpPr txBox="1"/>
          <p:nvPr/>
        </p:nvSpPr>
        <p:spPr>
          <a:xfrm>
            <a:off x="9589184" y="4988926"/>
            <a:ext cx="2274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" panose="02020603050405020304" pitchFamily="18" charset="0"/>
                <a:cs typeface="Times" panose="02020603050405020304" pitchFamily="18" charset="0"/>
              </a:rPr>
              <a:t>The R2D2 coil (E. </a:t>
            </a:r>
            <a:r>
              <a:rPr lang="en-US" sz="1100" dirty="0" err="1">
                <a:latin typeface="Times" panose="02020603050405020304" pitchFamily="18" charset="0"/>
                <a:cs typeface="Times" panose="02020603050405020304" pitchFamily="18" charset="0"/>
              </a:rPr>
              <a:t>Rochepault</a:t>
            </a:r>
            <a:r>
              <a:rPr lang="en-US" sz="1100" dirty="0">
                <a:latin typeface="Times" panose="02020603050405020304" pitchFamily="18" charset="0"/>
                <a:cs typeface="Times" panose="02020603050405020304" pitchFamily="18" charset="0"/>
              </a:rPr>
              <a:t>, et al.)</a:t>
            </a:r>
            <a:endParaRPr lang="en-GB" sz="11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8298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10BFE2-8757-36FE-8091-E005CAAB6B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F97D6-AC82-63DE-4CEE-32EE4792D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11547230" cy="5029200"/>
          </a:xfrm>
        </p:spPr>
        <p:txBody>
          <a:bodyPr>
            <a:normAutofit/>
          </a:bodyPr>
          <a:lstStyle/>
          <a:p>
            <a:r>
              <a:rPr lang="en-GB" sz="1900" dirty="0">
                <a:solidFill>
                  <a:schemeClr val="tx2"/>
                </a:solidFill>
                <a:latin typeface="Times"/>
                <a:cs typeface="Times"/>
              </a:rPr>
              <a:t>Wax impregnation has been proved to reduce (eliminate) training in stress managed magnets as CCT</a:t>
            </a:r>
          </a:p>
          <a:p>
            <a:r>
              <a:rPr lang="en-GB" sz="1900" dirty="0">
                <a:solidFill>
                  <a:schemeClr val="tx2"/>
                </a:solidFill>
                <a:latin typeface="Times"/>
                <a:cs typeface="Times"/>
              </a:rPr>
              <a:t>Proof in PSI </a:t>
            </a:r>
            <a:r>
              <a:rPr lang="en-GB" sz="1549" dirty="0">
                <a:latin typeface="Times" panose="02020603050405020304" pitchFamily="18" charset="0"/>
                <a:cs typeface="Times" panose="02020603050405020304" pitchFamily="18" charset="0"/>
              </a:rPr>
              <a:t>A. Brem et al., IEEE TAS 34 (2024) 7700105, </a:t>
            </a:r>
            <a:r>
              <a:rPr lang="en-GB" sz="1549" dirty="0" err="1">
                <a:latin typeface="Times" panose="02020603050405020304" pitchFamily="18" charset="0"/>
                <a:cs typeface="Times" panose="02020603050405020304" pitchFamily="18" charset="0"/>
              </a:rPr>
              <a:t>doi</a:t>
            </a:r>
            <a:r>
              <a:rPr lang="en-GB" sz="1549" dirty="0">
                <a:latin typeface="Times" panose="02020603050405020304" pitchFamily="18" charset="0"/>
                <a:cs typeface="Times" panose="02020603050405020304" pitchFamily="18" charset="0"/>
              </a:rPr>
              <a:t>: 10.1109/TASC.2023.3338588.</a:t>
            </a:r>
            <a:endParaRPr lang="en-GB" sz="2749" dirty="0">
              <a:solidFill>
                <a:schemeClr val="tx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1900" dirty="0">
              <a:solidFill>
                <a:schemeClr val="tx2"/>
              </a:solidFill>
              <a:latin typeface="Times"/>
              <a:cs typeface="Times"/>
            </a:endParaRPr>
          </a:p>
          <a:p>
            <a:r>
              <a:rPr lang="en-GB" sz="1900" dirty="0">
                <a:solidFill>
                  <a:schemeClr val="tx2"/>
                </a:solidFill>
                <a:latin typeface="Times"/>
                <a:cs typeface="Times"/>
              </a:rPr>
              <a:t>Recent proof in LBNL: CCT5-w</a:t>
            </a:r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endParaRPr lang="en-GB" sz="1900" dirty="0">
              <a:solidFill>
                <a:schemeClr val="tx2"/>
              </a:solidFill>
              <a:latin typeface="Times"/>
              <a:cs typeface="Times"/>
            </a:endParaRPr>
          </a:p>
          <a:p>
            <a:r>
              <a:rPr lang="en-GB" sz="1900" dirty="0">
                <a:solidFill>
                  <a:schemeClr val="tx2"/>
                </a:solidFill>
                <a:latin typeface="Times"/>
                <a:cs typeface="Times"/>
              </a:rPr>
              <a:t>CERN is building the first non stress managed magnet (SMC) wax impregnated 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Test will be in November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Will it have the same effect  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39B73D2-4282-56A5-30B3-E1CFF5470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7" y="247434"/>
            <a:ext cx="9912302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 development: wax impregnation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46554A3-5AA7-8EDE-DDA9-362140F031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CCD71D3-6964-4C55-3408-61964CC52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863FBCC-19EE-F309-24AE-FD9962906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D5C492-48F9-37F2-D366-30363568B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658" y="2641979"/>
            <a:ext cx="5588464" cy="16541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8D52D48-6A6F-EEDD-813A-1DA953FF3F54}"/>
              </a:ext>
            </a:extLst>
          </p:cNvPr>
          <p:cNvSpPr txBox="1"/>
          <p:nvPr/>
        </p:nvSpPr>
        <p:spPr>
          <a:xfrm rot="20733865">
            <a:off x="8690238" y="203505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wax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D74907-0CE9-0727-E530-5869A2BBDCD5}"/>
              </a:ext>
            </a:extLst>
          </p:cNvPr>
          <p:cNvSpPr txBox="1"/>
          <p:nvPr/>
        </p:nvSpPr>
        <p:spPr>
          <a:xfrm rot="20733865">
            <a:off x="8688173" y="2997424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CTD 101K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B3DEEFE-D896-7AEE-146A-620276B891C9}"/>
              </a:ext>
            </a:extLst>
          </p:cNvPr>
          <p:cNvGrpSpPr/>
          <p:nvPr/>
        </p:nvGrpSpPr>
        <p:grpSpPr>
          <a:xfrm>
            <a:off x="7450996" y="1808521"/>
            <a:ext cx="4329646" cy="2995329"/>
            <a:chOff x="7450996" y="1677896"/>
            <a:chExt cx="4329646" cy="299532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A21F4A9-DD85-1B11-120B-24C9607A841C}"/>
                </a:ext>
              </a:extLst>
            </p:cNvPr>
            <p:cNvGrpSpPr/>
            <p:nvPr/>
          </p:nvGrpSpPr>
          <p:grpSpPr>
            <a:xfrm>
              <a:off x="7450996" y="1677896"/>
              <a:ext cx="4328497" cy="2995329"/>
              <a:chOff x="7450996" y="1677896"/>
              <a:chExt cx="4328497" cy="2995329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0E522366-3CFF-EC01-040D-80BD05315128}"/>
                  </a:ext>
                </a:extLst>
              </p:cNvPr>
              <p:cNvGrpSpPr/>
              <p:nvPr/>
            </p:nvGrpSpPr>
            <p:grpSpPr>
              <a:xfrm>
                <a:off x="7450996" y="1677896"/>
                <a:ext cx="4313556" cy="2995329"/>
                <a:chOff x="7450996" y="1677896"/>
                <a:chExt cx="4313556" cy="2995329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3FDEEE5F-E6A4-948A-34C1-C32283398443}"/>
                    </a:ext>
                  </a:extLst>
                </p:cNvPr>
                <p:cNvGrpSpPr/>
                <p:nvPr/>
              </p:nvGrpSpPr>
              <p:grpSpPr>
                <a:xfrm>
                  <a:off x="7450996" y="1677896"/>
                  <a:ext cx="4313556" cy="2995329"/>
                  <a:chOff x="7450996" y="1677896"/>
                  <a:chExt cx="4313556" cy="2995329"/>
                </a:xfrm>
              </p:grpSpPr>
              <p:grpSp>
                <p:nvGrpSpPr>
                  <p:cNvPr id="20" name="Group 19">
                    <a:extLst>
                      <a:ext uri="{FF2B5EF4-FFF2-40B4-BE49-F238E27FC236}">
                        <a16:creationId xmlns:a16="http://schemas.microsoft.com/office/drawing/2014/main" id="{1B4BF752-08A4-AB51-9E2F-DBBF6252A73F}"/>
                      </a:ext>
                    </a:extLst>
                  </p:cNvPr>
                  <p:cNvGrpSpPr/>
                  <p:nvPr/>
                </p:nvGrpSpPr>
                <p:grpSpPr>
                  <a:xfrm>
                    <a:off x="7450996" y="1677896"/>
                    <a:ext cx="4313556" cy="2995329"/>
                    <a:chOff x="7554121" y="1677896"/>
                    <a:chExt cx="4313556" cy="2995329"/>
                  </a:xfrm>
                </p:grpSpPr>
                <p:pic>
                  <p:nvPicPr>
                    <p:cNvPr id="11" name="Picture 10">
                      <a:extLst>
                        <a:ext uri="{FF2B5EF4-FFF2-40B4-BE49-F238E27FC236}">
                          <a16:creationId xmlns:a16="http://schemas.microsoft.com/office/drawing/2014/main" id="{880FDA6C-02AF-DB8E-FDB7-8D849EAAC07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7554121" y="1677896"/>
                      <a:ext cx="4136204" cy="2995329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16" name="Straight Arrow Connector 15">
                      <a:extLst>
                        <a:ext uri="{FF2B5EF4-FFF2-40B4-BE49-F238E27FC236}">
                          <a16:creationId xmlns:a16="http://schemas.microsoft.com/office/drawing/2014/main" id="{516D4538-DC45-8B28-4024-4F37A54685FC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11187034" y="1997413"/>
                      <a:ext cx="680643" cy="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" name="TextBox 16">
                      <a:extLst>
                        <a:ext uri="{FF2B5EF4-FFF2-40B4-BE49-F238E27FC236}">
                          <a16:creationId xmlns:a16="http://schemas.microsoft.com/office/drawing/2014/main" id="{9ED30EF6-242A-72AB-D6BB-05DE7ABB2E7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213951" y="1694934"/>
                      <a:ext cx="60151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 T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p:txBody>
                </p:sp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40B5179A-50B2-833A-1E9A-1D217D8653E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253000" y="2214577"/>
                      <a:ext cx="56246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 T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p:txBody>
                </p:sp>
              </p:grpSp>
              <p:cxnSp>
                <p:nvCxnSpPr>
                  <p:cNvPr id="18" name="Straight Arrow Connector 17">
                    <a:extLst>
                      <a:ext uri="{FF2B5EF4-FFF2-40B4-BE49-F238E27FC236}">
                        <a16:creationId xmlns:a16="http://schemas.microsoft.com/office/drawing/2014/main" id="{54ED2E6A-F410-E3A0-5595-4148CA5F5F1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1048426" y="2500449"/>
                    <a:ext cx="680643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47F37D0-5618-CB7F-A98C-70742EA3ED92}"/>
                    </a:ext>
                  </a:extLst>
                </p:cNvPr>
                <p:cNvSpPr txBox="1"/>
                <p:nvPr/>
              </p:nvSpPr>
              <p:spPr>
                <a:xfrm>
                  <a:off x="11178524" y="2641979"/>
                  <a:ext cx="42505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Times" panose="02020603050405020304" pitchFamily="18" charset="0"/>
                      <a:cs typeface="Times" panose="02020603050405020304" pitchFamily="18" charset="0"/>
                    </a:rPr>
                    <a:t>9 T</a:t>
                  </a:r>
                  <a:endParaRPr lang="en-GB" sz="1400" dirty="0">
                    <a:latin typeface="Times" panose="02020603050405020304" pitchFamily="18" charset="0"/>
                    <a:cs typeface="Times" panose="02020603050405020304" pitchFamily="18" charset="0"/>
                  </a:endParaRPr>
                </a:p>
              </p:txBody>
            </p: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3DD48770-E167-05C3-54A6-7B14765A7833}"/>
                    </a:ext>
                  </a:extLst>
                </p:cNvPr>
                <p:cNvCxnSpPr/>
                <p:nvPr/>
              </p:nvCxnSpPr>
              <p:spPr>
                <a:xfrm flipH="1">
                  <a:off x="11077075" y="2927851"/>
                  <a:ext cx="680643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88889AF-C150-8644-13BC-92F49941CB76}"/>
                  </a:ext>
                </a:extLst>
              </p:cNvPr>
              <p:cNvSpPr txBox="1"/>
              <p:nvPr/>
            </p:nvSpPr>
            <p:spPr>
              <a:xfrm>
                <a:off x="11200299" y="3103762"/>
                <a:ext cx="3919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Times" panose="02020603050405020304" pitchFamily="18" charset="0"/>
                    <a:cs typeface="Times" panose="02020603050405020304" pitchFamily="18" charset="0"/>
                  </a:rPr>
                  <a:t>8 T</a:t>
                </a:r>
                <a:endParaRPr lang="en-GB" sz="120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16591890-DBEB-E1FC-56A1-580D20BA5117}"/>
                  </a:ext>
                </a:extLst>
              </p:cNvPr>
              <p:cNvCxnSpPr/>
              <p:nvPr/>
            </p:nvCxnSpPr>
            <p:spPr>
              <a:xfrm flipH="1">
                <a:off x="11098850" y="3341509"/>
                <a:ext cx="68064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CBA5144-0A94-84CD-7B5D-BFD4062DFA85}"/>
                </a:ext>
              </a:extLst>
            </p:cNvPr>
            <p:cNvSpPr txBox="1"/>
            <p:nvPr/>
          </p:nvSpPr>
          <p:spPr>
            <a:xfrm>
              <a:off x="11201448" y="3544917"/>
              <a:ext cx="3770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" panose="02020603050405020304" pitchFamily="18" charset="0"/>
                  <a:cs typeface="Times" panose="02020603050405020304" pitchFamily="18" charset="0"/>
                </a:rPr>
                <a:t>7 T</a:t>
              </a:r>
              <a:endParaRPr lang="en-GB" sz="11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2B9969C-66F0-95FF-99F9-D75F40C6F522}"/>
                </a:ext>
              </a:extLst>
            </p:cNvPr>
            <p:cNvCxnSpPr/>
            <p:nvPr/>
          </p:nvCxnSpPr>
          <p:spPr>
            <a:xfrm flipH="1">
              <a:off x="11099999" y="3782664"/>
              <a:ext cx="6806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C627DC6-BCCB-46A1-CFDE-B58F33D6E684}"/>
              </a:ext>
            </a:extLst>
          </p:cNvPr>
          <p:cNvSpPr txBox="1"/>
          <p:nvPr/>
        </p:nvSpPr>
        <p:spPr>
          <a:xfrm>
            <a:off x="2362021" y="4296090"/>
            <a:ext cx="3603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CCT5w in LBNL (D. </a:t>
            </a:r>
            <a:r>
              <a:rPr lang="en-US" sz="1400" dirty="0" err="1">
                <a:latin typeface="Times" panose="02020603050405020304" pitchFamily="18" charset="0"/>
                <a:cs typeface="Times" panose="02020603050405020304" pitchFamily="18" charset="0"/>
              </a:rPr>
              <a:t>Arbaleaz</a:t>
            </a:r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, at HFM forum)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584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333214" y="1857111"/>
            <a:ext cx="11356278" cy="2371459"/>
          </a:xfrm>
          <a:prstGeom prst="rect">
            <a:avLst/>
          </a:prstGeom>
        </p:spPr>
        <p:txBody>
          <a:bodyPr vert="horz" lIns="34291" rIns="34291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Field Magnets news, actions and special topics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974615" y="4294553"/>
            <a:ext cx="40436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Ezio Todesco</a:t>
            </a: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HFM collaboration</a:t>
            </a:r>
          </a:p>
          <a:p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B.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Auchmann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Milanese</a:t>
            </a:r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0275D7E-2377-F419-2623-4C97F54C4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019" y="1091065"/>
            <a:ext cx="1518244" cy="45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>
            <a:extLst>
              <a:ext uri="{FF2B5EF4-FFF2-40B4-BE49-F238E27FC236}">
                <a16:creationId xmlns:a16="http://schemas.microsoft.com/office/drawing/2014/main" id="{1C36515E-8840-AF34-C8BA-7ACE23F23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09" y="1201742"/>
            <a:ext cx="1349249" cy="39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>
            <a:extLst>
              <a:ext uri="{FF2B5EF4-FFF2-40B4-BE49-F238E27FC236}">
                <a16:creationId xmlns:a16="http://schemas.microsoft.com/office/drawing/2014/main" id="{0C48B604-6317-BC19-57E2-A47037221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496" y="286719"/>
            <a:ext cx="1249708" cy="76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>
            <a:extLst>
              <a:ext uri="{FF2B5EF4-FFF2-40B4-BE49-F238E27FC236}">
                <a16:creationId xmlns:a16="http://schemas.microsoft.com/office/drawing/2014/main" id="{BAF49F83-DA25-A546-21E8-AA3B7399F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719" y="200149"/>
            <a:ext cx="854149" cy="73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>
            <a:extLst>
              <a:ext uri="{FF2B5EF4-FFF2-40B4-BE49-F238E27FC236}">
                <a16:creationId xmlns:a16="http://schemas.microsoft.com/office/drawing/2014/main" id="{7E3A1A30-DA79-E26E-21FB-1670316C7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5" y="1756105"/>
            <a:ext cx="903224" cy="53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335D566B-64F1-4A8E-20C3-143D31410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019" y="1653819"/>
            <a:ext cx="1649505" cy="72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6">
            <a:extLst>
              <a:ext uri="{FF2B5EF4-FFF2-40B4-BE49-F238E27FC236}">
                <a16:creationId xmlns:a16="http://schemas.microsoft.com/office/drawing/2014/main" id="{D2571FF2-9939-2838-58AD-534EC2802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49" y="238951"/>
            <a:ext cx="1918261" cy="59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0" descr="PSI – LEAPS">
            <a:extLst>
              <a:ext uri="{FF2B5EF4-FFF2-40B4-BE49-F238E27FC236}">
                <a16:creationId xmlns:a16="http://schemas.microsoft.com/office/drawing/2014/main" id="{61552485-09C8-F2E6-D92F-F34E6B520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628" y="200150"/>
            <a:ext cx="1180404" cy="73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2" descr="Accelerator Laboratory - KEK ACCL - High Energy Accelerator Research  Organization (KEK) Accelerator Laboratory">
            <a:extLst>
              <a:ext uri="{FF2B5EF4-FFF2-40B4-BE49-F238E27FC236}">
                <a16:creationId xmlns:a16="http://schemas.microsoft.com/office/drawing/2014/main" id="{3723F748-47B4-75D9-FB19-948598795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316" y="76178"/>
            <a:ext cx="1101802" cy="110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>
            <a:extLst>
              <a:ext uri="{FF2B5EF4-FFF2-40B4-BE49-F238E27FC236}">
                <a16:creationId xmlns:a16="http://schemas.microsoft.com/office/drawing/2014/main" id="{B9678D8A-8490-B6D1-B258-146B6892E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292" y="202246"/>
            <a:ext cx="1225355" cy="74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805ED52-2576-A238-FC59-51EBBCBE6D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15881" y="161258"/>
            <a:ext cx="1042501" cy="106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CCC3A-B12F-1E2D-1380-AE70F6496F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69C74-1ED1-7BD3-FC28-3F5051D9A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Mandate, structure and ESPP documents</a:t>
            </a:r>
          </a:p>
          <a:p>
            <a:endParaRPr lang="fr-CH" sz="24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Revised</a:t>
            </a:r>
            <a:r>
              <a:rPr lang="fr-CH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targets</a:t>
            </a:r>
            <a:r>
              <a:rPr lang="fr-CH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FCC-</a:t>
            </a:r>
            <a:r>
              <a:rPr lang="fr-CH" sz="2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Nb</a:t>
            </a:r>
            <a:r>
              <a:rPr lang="fr-CH" sz="2400" baseline="-25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Sn, options, and </a:t>
            </a:r>
            <a:r>
              <a:rPr lang="fr-CH" sz="2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fr-CH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fr-CH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topics</a:t>
            </a: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Outlook on HTS</a:t>
            </a: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5E1CF32-DC48-85DC-2706-DEB6B225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7D39124-069D-4464-EA17-AE260619C0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C75EEB1-1C78-6476-1C18-39166DC999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096AAA9-B4A7-5992-6FE3-6A1BC1B1B9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344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E37FA0-2D63-BD05-A909-DEC2E0B50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09F78-6492-862F-81D1-CC864D11D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Times"/>
                <a:cs typeface="Times"/>
              </a:rPr>
              <a:t>HFM also includes as a R&amp;D target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dipoles based on HTS in the 14 -20 T </a:t>
            </a:r>
            <a:r>
              <a:rPr lang="en-GB" sz="2400" dirty="0">
                <a:latin typeface="Times"/>
                <a:cs typeface="Times"/>
              </a:rPr>
              <a:t>range, that could operate at higher temperatures and at fields &gt;15 T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HTS has a huge potential and a large momentum from the fusion community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Even though high field solenoids have been successfully built,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many challenges have still to be solved for the applications to high field dipoles, protection above all</a:t>
            </a:r>
          </a:p>
          <a:p>
            <a:pPr lvl="2"/>
            <a:r>
              <a:rPr lang="en-GB" sz="1849" dirty="0">
                <a:latin typeface="Times"/>
                <a:cs typeface="Times"/>
              </a:rPr>
              <a:t>Is the 20 T target still valid for FCC-</a:t>
            </a:r>
            <a:r>
              <a:rPr lang="en-GB" sz="1849" dirty="0" err="1">
                <a:latin typeface="Times"/>
                <a:cs typeface="Times"/>
              </a:rPr>
              <a:t>hh</a:t>
            </a:r>
            <a:r>
              <a:rPr lang="en-GB" sz="1849" dirty="0">
                <a:latin typeface="Times"/>
                <a:cs typeface="Times"/>
              </a:rPr>
              <a:t>? </a:t>
            </a:r>
            <a:r>
              <a:rPr lang="en-GB" sz="1849" dirty="0">
                <a:solidFill>
                  <a:srgbClr val="C00000"/>
                </a:solidFill>
                <a:latin typeface="Times"/>
                <a:cs typeface="Times"/>
              </a:rPr>
              <a:t>120 TeV means 4 times more synchrotron radiation </a:t>
            </a:r>
            <a:r>
              <a:rPr lang="en-GB" sz="1849" dirty="0" err="1">
                <a:solidFill>
                  <a:srgbClr val="C00000"/>
                </a:solidFill>
                <a:latin typeface="Times"/>
                <a:cs typeface="Times"/>
              </a:rPr>
              <a:t>w.r.t.</a:t>
            </a:r>
            <a:r>
              <a:rPr lang="en-GB" sz="1849" dirty="0">
                <a:solidFill>
                  <a:srgbClr val="C00000"/>
                </a:solidFill>
                <a:latin typeface="Times"/>
                <a:cs typeface="Times"/>
              </a:rPr>
              <a:t> 85 TeV (with same beam parameters)</a:t>
            </a:r>
            <a:r>
              <a:rPr lang="en-GB" sz="1849" dirty="0">
                <a:latin typeface="Times"/>
                <a:cs typeface="Times"/>
              </a:rPr>
              <a:t>, and power consumption now is critical</a:t>
            </a:r>
          </a:p>
          <a:p>
            <a:pPr lvl="1"/>
            <a:endParaRPr lang="en-GB" sz="2000" dirty="0">
              <a:solidFill>
                <a:srgbClr val="C00000"/>
              </a:solidFill>
              <a:latin typeface="Times"/>
              <a:cs typeface="Time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CB0C214-2892-3EAE-0B34-F8BFBA284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HTS path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A43F2C8-6C34-846D-7B32-11F228E2BA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526250"/>
              </p:ext>
            </p:extLst>
          </p:nvPr>
        </p:nvGraphicFramePr>
        <p:xfrm>
          <a:off x="525200" y="3737918"/>
          <a:ext cx="3569487" cy="2372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0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5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20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7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FCC-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09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14-20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09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Temperature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4.5-20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809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09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85-120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809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Non Cu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jc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16 T 4.2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809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Loadline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margin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9739358-F0C3-8BB0-7BB4-CA9E0FF590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4D62D5D-01A8-C208-C884-01381FE7F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B88DFA8-A98E-93F6-309E-5450C308DD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REBCO Tape">
            <a:extLst>
              <a:ext uri="{FF2B5EF4-FFF2-40B4-BE49-F238E27FC236}">
                <a16:creationId xmlns:a16="http://schemas.microsoft.com/office/drawing/2014/main" id="{D22345D0-E5B3-5F3D-338F-63294291C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070" y="3653033"/>
            <a:ext cx="2946145" cy="227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9">
            <a:extLst>
              <a:ext uri="{FF2B5EF4-FFF2-40B4-BE49-F238E27FC236}">
                <a16:creationId xmlns:a16="http://schemas.microsoft.com/office/drawing/2014/main" id="{A2D46E2F-BA4C-338B-8057-729615D76954}"/>
              </a:ext>
            </a:extLst>
          </p:cNvPr>
          <p:cNvSpPr txBox="1"/>
          <p:nvPr/>
        </p:nvSpPr>
        <p:spPr>
          <a:xfrm>
            <a:off x="4477736" y="5956105"/>
            <a:ext cx="3236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HTS tape developed in ARIES and Bruker</a:t>
            </a:r>
          </a:p>
        </p:txBody>
      </p:sp>
      <p:pic>
        <p:nvPicPr>
          <p:cNvPr id="5" name="Image 66">
            <a:extLst>
              <a:ext uri="{FF2B5EF4-FFF2-40B4-BE49-F238E27FC236}">
                <a16:creationId xmlns:a16="http://schemas.microsoft.com/office/drawing/2014/main" id="{8E9F3A5C-DEA8-E775-5A43-E93C340522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554" y="3290000"/>
            <a:ext cx="2082149" cy="1166972"/>
          </a:xfrm>
          <a:prstGeom prst="roundRect">
            <a:avLst/>
          </a:prstGeom>
        </p:spPr>
      </p:pic>
      <p:sp>
        <p:nvSpPr>
          <p:cNvPr id="6" name="TextBox 16">
            <a:extLst>
              <a:ext uri="{FF2B5EF4-FFF2-40B4-BE49-F238E27FC236}">
                <a16:creationId xmlns:a16="http://schemas.microsoft.com/office/drawing/2014/main" id="{2B8BE7C0-D900-B3C5-B69D-087CFAEE0DD3}"/>
              </a:ext>
            </a:extLst>
          </p:cNvPr>
          <p:cNvSpPr txBox="1"/>
          <p:nvPr/>
        </p:nvSpPr>
        <p:spPr>
          <a:xfrm>
            <a:off x="8599384" y="4439004"/>
            <a:ext cx="3067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MI racetrack coil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[T. Lecrevisse, et al. 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9" name="Picture 92">
            <a:extLst>
              <a:ext uri="{FF2B5EF4-FFF2-40B4-BE49-F238E27FC236}">
                <a16:creationId xmlns:a16="http://schemas.microsoft.com/office/drawing/2014/main" id="{FA73C571-5EBF-F16F-AE2D-3A4BEE67C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647" y="4714836"/>
            <a:ext cx="3554749" cy="120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">
            <a:extLst>
              <a:ext uri="{FF2B5EF4-FFF2-40B4-BE49-F238E27FC236}">
                <a16:creationId xmlns:a16="http://schemas.microsoft.com/office/drawing/2014/main" id="{E38A9D78-3882-799F-AC43-A5F052672700}"/>
              </a:ext>
            </a:extLst>
          </p:cNvPr>
          <p:cNvSpPr txBox="1"/>
          <p:nvPr/>
        </p:nvSpPr>
        <p:spPr>
          <a:xfrm>
            <a:off x="9182745" y="5925099"/>
            <a:ext cx="26196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ReBCO</a:t>
            </a:r>
            <a:r>
              <a:rPr lang="en-US" sz="12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racetracks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Ballarino, et al.]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534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EFEC9F-ACEA-24C1-F220-97AE92A27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E7C2B-34DE-CBCB-F39D-5FF0D8695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37785"/>
            <a:ext cx="11570677" cy="502920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Target: by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2035 a proof of a short model dipole with all features for FCC 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Aperture,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field ≥14T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, field quality, protection, …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Ten years look a lot, but if you look back …</a:t>
            </a:r>
          </a:p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This timeline, if all proofs are positive, could give FCC-</a:t>
            </a:r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hh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 operation in 2060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4D14723-C650-C0F4-E9CF-49AB5E172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Timeline for HTS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C48FA3A-7358-D4F3-2711-D672E989173E}"/>
              </a:ext>
            </a:extLst>
          </p:cNvPr>
          <p:cNvCxnSpPr>
            <a:cxnSpLocks/>
          </p:cNvCxnSpPr>
          <p:nvPr/>
        </p:nvCxnSpPr>
        <p:spPr>
          <a:xfrm flipV="1">
            <a:off x="4358120" y="4587930"/>
            <a:ext cx="12017" cy="1140166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-69022" y="2717256"/>
            <a:ext cx="12628154" cy="3512763"/>
            <a:chOff x="-69022" y="2717256"/>
            <a:chExt cx="12628154" cy="3512763"/>
          </a:xfrm>
        </p:grpSpPr>
        <p:sp>
          <p:nvSpPr>
            <p:cNvPr id="64" name="Chevron 43">
              <a:extLst>
                <a:ext uri="{FF2B5EF4-FFF2-40B4-BE49-F238E27FC236}">
                  <a16:creationId xmlns:a16="http://schemas.microsoft.com/office/drawing/2014/main" id="{133AD925-92C3-B048-FE33-CD0FE973B97D}"/>
                </a:ext>
              </a:extLst>
            </p:cNvPr>
            <p:cNvSpPr/>
            <p:nvPr/>
          </p:nvSpPr>
          <p:spPr>
            <a:xfrm>
              <a:off x="10075364" y="4299398"/>
              <a:ext cx="2483768" cy="580935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i="1" dirty="0">
                  <a:solidFill>
                    <a:srgbClr val="4D4D4D"/>
                  </a:solidFill>
                  <a:latin typeface="Times"/>
                  <a:cs typeface="Times"/>
                </a:rPr>
                <a:t>CONSTRUCTION (ends 2060)</a:t>
              </a: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-69022" y="2717256"/>
              <a:ext cx="12296730" cy="3512763"/>
              <a:chOff x="-55365" y="2717256"/>
              <a:chExt cx="12296730" cy="3512763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E6032422-EA75-F155-6EB0-8515F4D5FEC0}"/>
                  </a:ext>
                </a:extLst>
              </p:cNvPr>
              <p:cNvGrpSpPr/>
              <p:nvPr/>
            </p:nvGrpSpPr>
            <p:grpSpPr>
              <a:xfrm>
                <a:off x="-55365" y="2717256"/>
                <a:ext cx="12296730" cy="3512763"/>
                <a:chOff x="-69022" y="2717256"/>
                <a:chExt cx="12296730" cy="3512763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E037291A-E7B2-E4C2-6BB3-BA352B3B661C}"/>
                    </a:ext>
                  </a:extLst>
                </p:cNvPr>
                <p:cNvGrpSpPr/>
                <p:nvPr/>
              </p:nvGrpSpPr>
              <p:grpSpPr>
                <a:xfrm>
                  <a:off x="-69022" y="2717256"/>
                  <a:ext cx="12296730" cy="3512763"/>
                  <a:chOff x="-40886" y="2717256"/>
                  <a:chExt cx="12296730" cy="3512763"/>
                </a:xfrm>
              </p:grpSpPr>
              <p:grpSp>
                <p:nvGrpSpPr>
                  <p:cNvPr id="57" name="Group 56">
                    <a:extLst>
                      <a:ext uri="{FF2B5EF4-FFF2-40B4-BE49-F238E27FC236}">
                        <a16:creationId xmlns:a16="http://schemas.microsoft.com/office/drawing/2014/main" id="{6178A99E-A9F1-513E-D6BA-89CA0EF72E4E}"/>
                      </a:ext>
                    </a:extLst>
                  </p:cNvPr>
                  <p:cNvGrpSpPr/>
                  <p:nvPr/>
                </p:nvGrpSpPr>
                <p:grpSpPr>
                  <a:xfrm>
                    <a:off x="-40886" y="2717256"/>
                    <a:ext cx="11912713" cy="3512763"/>
                    <a:chOff x="-40886" y="2717256"/>
                    <a:chExt cx="11912713" cy="3512763"/>
                  </a:xfrm>
                </p:grpSpPr>
                <p:grpSp>
                  <p:nvGrpSpPr>
                    <p:cNvPr id="50" name="Group 49">
                      <a:extLst>
                        <a:ext uri="{FF2B5EF4-FFF2-40B4-BE49-F238E27FC236}">
                          <a16:creationId xmlns:a16="http://schemas.microsoft.com/office/drawing/2014/main" id="{6036C0D1-809E-6CCD-8231-3B2E8E068F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40886" y="2717256"/>
                      <a:ext cx="11132803" cy="3512763"/>
                      <a:chOff x="-60146" y="2680006"/>
                      <a:chExt cx="11132803" cy="3512763"/>
                    </a:xfrm>
                  </p:grpSpPr>
                  <p:grpSp>
                    <p:nvGrpSpPr>
                      <p:cNvPr id="45" name="Group 44">
                        <a:extLst>
                          <a:ext uri="{FF2B5EF4-FFF2-40B4-BE49-F238E27FC236}">
                            <a16:creationId xmlns:a16="http://schemas.microsoft.com/office/drawing/2014/main" id="{930F0B59-AAEF-8A09-4E67-C8354D337F5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60146" y="2680006"/>
                        <a:ext cx="9538269" cy="3512763"/>
                        <a:chOff x="28570" y="2680006"/>
                        <a:chExt cx="9538269" cy="3512763"/>
                      </a:xfrm>
                    </p:grpSpPr>
                    <p:grpSp>
                      <p:nvGrpSpPr>
                        <p:cNvPr id="2" name="Group 1">
                          <a:extLst>
                            <a:ext uri="{FF2B5EF4-FFF2-40B4-BE49-F238E27FC236}">
                              <a16:creationId xmlns:a16="http://schemas.microsoft.com/office/drawing/2014/main" id="{2EFE014A-51E1-08AA-0DA1-8064A292A41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8570" y="2680006"/>
                          <a:ext cx="7127077" cy="3512763"/>
                          <a:chOff x="-60146" y="2661574"/>
                          <a:chExt cx="7127077" cy="3512763"/>
                        </a:xfrm>
                      </p:grpSpPr>
                      <p:grpSp>
                        <p:nvGrpSpPr>
                          <p:cNvPr id="8" name="Group 7">
                            <a:extLst>
                              <a:ext uri="{FF2B5EF4-FFF2-40B4-BE49-F238E27FC236}">
                                <a16:creationId xmlns:a16="http://schemas.microsoft.com/office/drawing/2014/main" id="{2D5261C7-8E5C-01A7-371E-D5C5DD7DF79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-60146" y="2716193"/>
                            <a:ext cx="7127077" cy="3458144"/>
                            <a:chOff x="-60146" y="420526"/>
                            <a:chExt cx="7127077" cy="3458144"/>
                          </a:xfrm>
                        </p:grpSpPr>
                        <p:sp>
                          <p:nvSpPr>
                            <p:cNvPr id="11" name="Chevron 10">
                              <a:extLst>
                                <a:ext uri="{FF2B5EF4-FFF2-40B4-BE49-F238E27FC236}">
                                  <a16:creationId xmlns:a16="http://schemas.microsoft.com/office/drawing/2014/main" id="{22A5714F-6DAC-8411-B47B-AF3F21F7512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-60146" y="2358470"/>
                              <a:ext cx="2404313" cy="876189"/>
                            </a:xfrm>
                            <a:prstGeom prst="chevron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B81011"/>
                                </a:gs>
                                <a:gs pos="100000">
                                  <a:srgbClr val="FFFFFF"/>
                                </a:gs>
                              </a:gsLst>
                              <a:lin ang="10800000" scaled="0"/>
                              <a:tileRect/>
                            </a:gradFill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600" i="1" dirty="0">
                                  <a:solidFill>
                                    <a:schemeClr val="tx1"/>
                                  </a:solidFill>
                                  <a:latin typeface="Times"/>
                                  <a:cs typeface="Times"/>
                                </a:rPr>
                                <a:t>CANAVASSING</a:t>
                              </a:r>
                            </a:p>
                            <a:p>
                              <a:pPr algn="ctr"/>
                              <a:r>
                                <a:rPr lang="en-US" sz="1400" dirty="0">
                                  <a:solidFill>
                                    <a:schemeClr val="tx1"/>
                                  </a:solidFill>
                                  <a:latin typeface="Times"/>
                                  <a:cs typeface="Times"/>
                                </a:rPr>
                                <a:t>Demonstrators to select cable</a:t>
                              </a:r>
                            </a:p>
                            <a:p>
                              <a:pPr algn="ctr"/>
                              <a:r>
                                <a:rPr lang="en-US" sz="1400" dirty="0">
                                  <a:solidFill>
                                    <a:schemeClr val="tx1"/>
                                  </a:solidFill>
                                  <a:latin typeface="Times"/>
                                  <a:cs typeface="Times"/>
                                </a:rPr>
                                <a:t>and design</a:t>
                              </a:r>
                            </a:p>
                          </p:txBody>
                        </p:sp>
                        <p:sp>
                          <p:nvSpPr>
                            <p:cNvPr id="12" name="Chevron 11">
                              <a:extLst>
                                <a:ext uri="{FF2B5EF4-FFF2-40B4-BE49-F238E27FC236}">
                                  <a16:creationId xmlns:a16="http://schemas.microsoft.com/office/drawing/2014/main" id="{71D84B3D-9038-EA85-DCD8-A70CFCA8F2B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2094057" y="1510900"/>
                              <a:ext cx="2298613" cy="908681"/>
                            </a:xfrm>
                            <a:prstGeom prst="chevron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B81011"/>
                                </a:gs>
                                <a:gs pos="100000">
                                  <a:srgbClr val="FFFFFF"/>
                                </a:gs>
                              </a:gsLst>
                              <a:lin ang="10800000" scaled="0"/>
                              <a:tileRect/>
                            </a:gradFill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i="1" dirty="0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SCOPING</a:t>
                              </a:r>
                            </a:p>
                            <a:p>
                              <a:pPr algn="ctr"/>
                              <a:r>
                                <a:rPr lang="en-US" sz="1600" dirty="0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Short model  ≥14 T</a:t>
                              </a:r>
                            </a:p>
                          </p:txBody>
                        </p:sp>
                        <p:cxnSp>
                          <p:nvCxnSpPr>
                            <p:cNvPr id="13" name="Straight Arrow Connector 12">
                              <a:extLst>
                                <a:ext uri="{FF2B5EF4-FFF2-40B4-BE49-F238E27FC236}">
                                  <a16:creationId xmlns:a16="http://schemas.microsoft.com/office/drawing/2014/main" id="{6C48FA3A-7358-D4F3-2711-D672E989173E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V="1">
                              <a:off x="2248034" y="420526"/>
                              <a:ext cx="14194" cy="2913057"/>
                            </a:xfrm>
                            <a:prstGeom prst="straightConnector1">
                              <a:avLst/>
                            </a:prstGeom>
                            <a:ln w="15875">
                              <a:solidFill>
                                <a:schemeClr val="tx1"/>
                              </a:solidFill>
                              <a:tailEnd type="stealth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14" name="TextBox 13">
                              <a:extLst>
                                <a:ext uri="{FF2B5EF4-FFF2-40B4-BE49-F238E27FC236}">
                                  <a16:creationId xmlns:a16="http://schemas.microsoft.com/office/drawing/2014/main" id="{94B528EE-3151-0E48-6C16-1AFDAD603F19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484600" y="679789"/>
                              <a:ext cx="1774895" cy="523220"/>
                            </a:xfrm>
                            <a:prstGeom prst="rect">
                              <a:avLst/>
                            </a:prstGeom>
                            <a:noFill/>
                            <a:ln w="12700">
                              <a:solidFill>
                                <a:schemeClr val="tx1"/>
                              </a:solidFill>
                            </a:ln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r>
                                <a:rPr lang="en-US" sz="14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rPr>
                                <a:t>Selection of cable and </a:t>
                              </a:r>
                            </a:p>
                            <a:p>
                              <a:r>
                                <a:rPr lang="en-US" sz="14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rPr>
                                <a:t>insulation technology</a:t>
                              </a:r>
                            </a:p>
                          </p:txBody>
                        </p:sp>
                        <p:grpSp>
                          <p:nvGrpSpPr>
                            <p:cNvPr id="15" name="Group 14">
                              <a:extLst>
                                <a:ext uri="{FF2B5EF4-FFF2-40B4-BE49-F238E27FC236}">
                                  <a16:creationId xmlns:a16="http://schemas.microsoft.com/office/drawing/2014/main" id="{E42476E3-057F-EE57-DC8A-054F36EF9EF6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2365" y="3355492"/>
                              <a:ext cx="7054566" cy="523178"/>
                              <a:chOff x="12365" y="3355492"/>
                              <a:chExt cx="7054566" cy="523178"/>
                            </a:xfrm>
                          </p:grpSpPr>
                          <p:grpSp>
                            <p:nvGrpSpPr>
                              <p:cNvPr id="16" name="Group 15">
                                <a:extLst>
                                  <a:ext uri="{FF2B5EF4-FFF2-40B4-BE49-F238E27FC236}">
                                    <a16:creationId xmlns:a16="http://schemas.microsoft.com/office/drawing/2014/main" id="{B716AA2B-4D65-EF01-C59F-A455AA275566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14509" y="3355492"/>
                                <a:ext cx="7044918" cy="229309"/>
                                <a:chOff x="14509" y="3427500"/>
                                <a:chExt cx="7044918" cy="229309"/>
                              </a:xfrm>
                            </p:grpSpPr>
                            <p:sp>
                              <p:nvSpPr>
                                <p:cNvPr id="21" name="Rectangle 20">
                                  <a:extLst>
                                    <a:ext uri="{FF2B5EF4-FFF2-40B4-BE49-F238E27FC236}">
                                      <a16:creationId xmlns:a16="http://schemas.microsoft.com/office/drawing/2014/main" id="{B3A8F88F-A3BE-AADA-84EA-FF9661AEE7C6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14509" y="3427500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`25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2" name="Rectangle 21">
                                  <a:extLst>
                                    <a:ext uri="{FF2B5EF4-FFF2-40B4-BE49-F238E27FC236}">
                                      <a16:creationId xmlns:a16="http://schemas.microsoft.com/office/drawing/2014/main" id="{9C82CA28-F71C-FF4E-53D4-DA9EF0C3A401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19982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`26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3" name="Rectangle 22">
                                  <a:extLst>
                                    <a:ext uri="{FF2B5EF4-FFF2-40B4-BE49-F238E27FC236}">
                                      <a16:creationId xmlns:a16="http://schemas.microsoft.com/office/drawing/2014/main" id="{63639223-B61E-0E15-7404-98326CF31B3F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818528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`27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4" name="Rectangle 23">
                                  <a:extLst>
                                    <a:ext uri="{FF2B5EF4-FFF2-40B4-BE49-F238E27FC236}">
                                      <a16:creationId xmlns:a16="http://schemas.microsoft.com/office/drawing/2014/main" id="{678A2851-87E4-8366-A89B-C7AF49F83DB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1224108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`28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5" name="Rectangle 24">
                                  <a:extLst>
                                    <a:ext uri="{FF2B5EF4-FFF2-40B4-BE49-F238E27FC236}">
                                      <a16:creationId xmlns:a16="http://schemas.microsoft.com/office/drawing/2014/main" id="{56B0CA19-7A06-9DB7-BF3B-319AF22D8BE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1629688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`29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6" name="Rectangle 25">
                                  <a:extLst>
                                    <a:ext uri="{FF2B5EF4-FFF2-40B4-BE49-F238E27FC236}">
                                      <a16:creationId xmlns:a16="http://schemas.microsoft.com/office/drawing/2014/main" id="{7F8F9DD7-3842-0A2F-6AAC-93988CC730CD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028239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`30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7" name="Rectangle 26">
                                  <a:extLst>
                                    <a:ext uri="{FF2B5EF4-FFF2-40B4-BE49-F238E27FC236}">
                                      <a16:creationId xmlns:a16="http://schemas.microsoft.com/office/drawing/2014/main" id="{4BFB9F59-8779-CFBF-816E-EBA36BD23C5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25229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`31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8" name="Rectangle 27">
                                  <a:extLst>
                                    <a:ext uri="{FF2B5EF4-FFF2-40B4-BE49-F238E27FC236}">
                                      <a16:creationId xmlns:a16="http://schemas.microsoft.com/office/drawing/2014/main" id="{BF7D4E52-A9C3-4F33-C557-387470CFE01E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833590" y="3436586"/>
                                  <a:ext cx="444175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`32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9" name="Rectangle 28">
                                  <a:extLst>
                                    <a:ext uri="{FF2B5EF4-FFF2-40B4-BE49-F238E27FC236}">
                                      <a16:creationId xmlns:a16="http://schemas.microsoft.com/office/drawing/2014/main" id="{F1367611-D580-D220-EB1C-53A43D2F6E08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267338" y="3440744"/>
                                  <a:ext cx="444175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`33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0" name="Rectangle 29">
                                  <a:extLst>
                                    <a:ext uri="{FF2B5EF4-FFF2-40B4-BE49-F238E27FC236}">
                                      <a16:creationId xmlns:a16="http://schemas.microsoft.com/office/drawing/2014/main" id="{10BEC1B6-9008-E188-E96B-414E5821012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708487" y="3437263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`34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1" name="Rectangle 30">
                                  <a:extLst>
                                    <a:ext uri="{FF2B5EF4-FFF2-40B4-BE49-F238E27FC236}">
                                      <a16:creationId xmlns:a16="http://schemas.microsoft.com/office/drawing/2014/main" id="{AFE3D90D-ECE6-0506-5584-A30E34B2D627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131349" y="3431367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`35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2" name="Rectangle 31">
                                  <a:extLst>
                                    <a:ext uri="{FF2B5EF4-FFF2-40B4-BE49-F238E27FC236}">
                                      <a16:creationId xmlns:a16="http://schemas.microsoft.com/office/drawing/2014/main" id="{57C61C92-E586-BB14-4333-9E95592BB50C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554211" y="3433854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`36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3" name="Rectangle 32">
                                  <a:extLst>
                                    <a:ext uri="{FF2B5EF4-FFF2-40B4-BE49-F238E27FC236}">
                                      <a16:creationId xmlns:a16="http://schemas.microsoft.com/office/drawing/2014/main" id="{E693F757-7EF5-203E-8491-83D305D5A5C9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974570" y="3430742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`37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4" name="Rectangle 33">
                                  <a:extLst>
                                    <a:ext uri="{FF2B5EF4-FFF2-40B4-BE49-F238E27FC236}">
                                      <a16:creationId xmlns:a16="http://schemas.microsoft.com/office/drawing/2014/main" id="{534F559F-61D9-9D51-F047-28E3A3D7B06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5394929" y="3433341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`38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5" name="Rectangle 34">
                                  <a:extLst>
                                    <a:ext uri="{FF2B5EF4-FFF2-40B4-BE49-F238E27FC236}">
                                      <a16:creationId xmlns:a16="http://schemas.microsoft.com/office/drawing/2014/main" id="{3D959C6B-C53B-4ECB-90BB-D0CE3137470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5816245" y="3437324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`39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6" name="Rectangle 35">
                                  <a:extLst>
                                    <a:ext uri="{FF2B5EF4-FFF2-40B4-BE49-F238E27FC236}">
                                      <a16:creationId xmlns:a16="http://schemas.microsoft.com/office/drawing/2014/main" id="{75F02EA2-C593-277B-779A-BB1190291FF9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6240952" y="3440785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`40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7" name="Rectangle 36">
                                  <a:extLst>
                                    <a:ext uri="{FF2B5EF4-FFF2-40B4-BE49-F238E27FC236}">
                                      <a16:creationId xmlns:a16="http://schemas.microsoft.com/office/drawing/2014/main" id="{4931F142-6BC3-F27B-BE78-13AC88992A2A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6662438" y="3433341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`41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17" name="Rectangle 16">
                                <a:extLst>
                                  <a:ext uri="{FF2B5EF4-FFF2-40B4-BE49-F238E27FC236}">
                                    <a16:creationId xmlns:a16="http://schemas.microsoft.com/office/drawing/2014/main" id="{46D2FEBE-8B3D-A518-C4B6-9D79E92A8D9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2365" y="3630851"/>
                                <a:ext cx="626067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100" dirty="0" err="1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RunIII</a:t>
                                </a:r>
                                <a:endParaRPr lang="en-US" sz="11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" name="Rectangle 17">
                                <a:extLst>
                                  <a:ext uri="{FF2B5EF4-FFF2-40B4-BE49-F238E27FC236}">
                                    <a16:creationId xmlns:a16="http://schemas.microsoft.com/office/drawing/2014/main" id="{C44DF76C-E026-9991-344D-825F0797A57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211546" y="3644299"/>
                                <a:ext cx="1494958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HL-LHC </a:t>
                                </a:r>
                                <a:r>
                                  <a:rPr lang="en-US" sz="1200" dirty="0" err="1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RunIV</a:t>
                                </a:r>
                                <a:endParaRPr lang="en-US" sz="12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" name="Rectangle 18">
                                <a:extLst>
                                  <a:ext uri="{FF2B5EF4-FFF2-40B4-BE49-F238E27FC236}">
                                    <a16:creationId xmlns:a16="http://schemas.microsoft.com/office/drawing/2014/main" id="{8DEA7166-4196-F0EE-CEA3-832F54983A2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547360" y="3628277"/>
                                <a:ext cx="2519571" cy="250393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HL-LHC </a:t>
                                </a:r>
                                <a:r>
                                  <a:rPr lang="en-US" sz="1200" dirty="0" err="1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RunV</a:t>
                                </a:r>
                                <a:endParaRPr lang="en-US" sz="12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10" name="Chevron 8">
                            <a:extLst>
                              <a:ext uri="{FF2B5EF4-FFF2-40B4-BE49-F238E27FC236}">
                                <a16:creationId xmlns:a16="http://schemas.microsoft.com/office/drawing/2014/main" id="{5691E206-24F6-DE11-D9A8-2D8B99C52C0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819089" y="2661574"/>
                            <a:ext cx="2813275" cy="1106020"/>
                          </a:xfrm>
                          <a:prstGeom prst="chevron">
                            <a:avLst/>
                          </a:prstGeom>
                          <a:gradFill flip="none" rotWithShape="1">
                            <a:gsLst>
                              <a:gs pos="0">
                                <a:srgbClr val="B81011"/>
                              </a:gs>
                              <a:gs pos="100000">
                                <a:srgbClr val="FFFFFF"/>
                              </a:gs>
                            </a:gsLst>
                            <a:lin ang="10800000" scaled="0"/>
                            <a:tileRect/>
                          </a:gra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i="1" dirty="0">
                                <a:solidFill>
                                  <a:srgbClr val="4D4D4D"/>
                                </a:solidFill>
                                <a:latin typeface="Times"/>
                                <a:cs typeface="Times"/>
                              </a:rPr>
                              <a:t>FEASIBILITY</a:t>
                            </a:r>
                          </a:p>
                          <a:p>
                            <a:pPr algn="ctr"/>
                            <a:r>
                              <a:rPr lang="en-US" dirty="0">
                                <a:solidFill>
                                  <a:srgbClr val="4D4D4D"/>
                                </a:solidFill>
                                <a:latin typeface="Times"/>
                                <a:cs typeface="Times"/>
                              </a:rPr>
                              <a:t>Reproducibility and first scaling in length</a:t>
                            </a:r>
                          </a:p>
                        </p:txBody>
                      </p:sp>
                    </p:grpSp>
                    <p:sp>
                      <p:nvSpPr>
                        <p:cNvPr id="39" name="Rectangle 38">
                          <a:extLst>
                            <a:ext uri="{FF2B5EF4-FFF2-40B4-BE49-F238E27FC236}">
                              <a16:creationId xmlns:a16="http://schemas.microsoft.com/office/drawing/2014/main" id="{7198D58D-3090-DBB4-9CC6-E05F8F9B74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55647" y="5668911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`42</a:t>
                          </a:r>
                        </a:p>
                      </p:txBody>
                    </p:sp>
                    <p:sp>
                      <p:nvSpPr>
                        <p:cNvPr id="40" name="Rectangle 39">
                          <a:extLst>
                            <a:ext uri="{FF2B5EF4-FFF2-40B4-BE49-F238E27FC236}">
                              <a16:creationId xmlns:a16="http://schemas.microsoft.com/office/drawing/2014/main" id="{1114A5C6-79AB-1D23-6921-1CCF219BC9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556299" y="5669044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`43</a:t>
                          </a:r>
                        </a:p>
                      </p:txBody>
                    </p:sp>
                    <p:sp>
                      <p:nvSpPr>
                        <p:cNvPr id="41" name="Rectangle 40">
                          <a:extLst>
                            <a:ext uri="{FF2B5EF4-FFF2-40B4-BE49-F238E27FC236}">
                              <a16:creationId xmlns:a16="http://schemas.microsoft.com/office/drawing/2014/main" id="{11FEE23D-FF56-BD53-7FFD-13103ADB79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962468" y="5667957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`44</a:t>
                          </a:r>
                        </a:p>
                      </p:txBody>
                    </p:sp>
                    <p:sp>
                      <p:nvSpPr>
                        <p:cNvPr id="42" name="Rectangle 41">
                          <a:extLst>
                            <a:ext uri="{FF2B5EF4-FFF2-40B4-BE49-F238E27FC236}">
                              <a16:creationId xmlns:a16="http://schemas.microsoft.com/office/drawing/2014/main" id="{6F57454F-ED16-1A83-C9F9-DC11C9BB82E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367840" y="5668911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`45</a:t>
                          </a:r>
                        </a:p>
                      </p:txBody>
                    </p:sp>
                    <p:sp>
                      <p:nvSpPr>
                        <p:cNvPr id="43" name="Rectangle 42">
                          <a:extLst>
                            <a:ext uri="{FF2B5EF4-FFF2-40B4-BE49-F238E27FC236}">
                              <a16:creationId xmlns:a16="http://schemas.microsoft.com/office/drawing/2014/main" id="{60B47051-6C70-CE3E-0554-03BF687F39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764829" y="5668911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`46</a:t>
                          </a:r>
                        </a:p>
                      </p:txBody>
                    </p:sp>
                    <p:sp>
                      <p:nvSpPr>
                        <p:cNvPr id="44" name="Rectangle 43">
                          <a:extLst>
                            <a:ext uri="{FF2B5EF4-FFF2-40B4-BE49-F238E27FC236}">
                              <a16:creationId xmlns:a16="http://schemas.microsoft.com/office/drawing/2014/main" id="{445661DA-11B7-8E78-0B38-EDE6A38D8F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169850" y="5668542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`47</a:t>
                          </a:r>
                        </a:p>
                      </p:txBody>
                    </p:sp>
                  </p:grpSp>
                  <p:sp>
                    <p:nvSpPr>
                      <p:cNvPr id="46" name="Rectangle 45">
                        <a:extLst>
                          <a:ext uri="{FF2B5EF4-FFF2-40B4-BE49-F238E27FC236}">
                            <a16:creationId xmlns:a16="http://schemas.microsoft.com/office/drawing/2014/main" id="{7B083D90-62F7-C1A7-9FB6-591B2D4077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86604" y="5672699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`48</a:t>
                        </a:r>
                      </a:p>
                    </p:txBody>
                  </p:sp>
                  <p:sp>
                    <p:nvSpPr>
                      <p:cNvPr id="47" name="Rectangle 46">
                        <a:extLst>
                          <a:ext uri="{FF2B5EF4-FFF2-40B4-BE49-F238E27FC236}">
                            <a16:creationId xmlns:a16="http://schemas.microsoft.com/office/drawing/2014/main" id="{C76253DB-DFBA-54F7-3385-449BBF2376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91625" y="5676598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`49</a:t>
                        </a:r>
                      </a:p>
                    </p:txBody>
                  </p:sp>
                  <p:sp>
                    <p:nvSpPr>
                      <p:cNvPr id="48" name="Rectangle 47">
                        <a:extLst>
                          <a:ext uri="{FF2B5EF4-FFF2-40B4-BE49-F238E27FC236}">
                            <a16:creationId xmlns:a16="http://schemas.microsoft.com/office/drawing/2014/main" id="{F76C15B4-9A9D-8395-195F-E972B509E6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78679" y="5675470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`50</a:t>
                        </a:r>
                      </a:p>
                    </p:txBody>
                  </p:sp>
                  <p:sp>
                    <p:nvSpPr>
                      <p:cNvPr id="49" name="Rectangle 48">
                        <a:extLst>
                          <a:ext uri="{FF2B5EF4-FFF2-40B4-BE49-F238E27FC236}">
                            <a16:creationId xmlns:a16="http://schemas.microsoft.com/office/drawing/2014/main" id="{0282B7EE-AEA5-42F7-C516-9A0A846FED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75668" y="5675842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`51</a:t>
                        </a:r>
                      </a:p>
                    </p:txBody>
                  </p:sp>
                </p:grpSp>
                <p:sp>
                  <p:nvSpPr>
                    <p:cNvPr id="53" name="Chevron 42">
                      <a:extLst>
                        <a:ext uri="{FF2B5EF4-FFF2-40B4-BE49-F238E27FC236}">
                          <a16:creationId xmlns:a16="http://schemas.microsoft.com/office/drawing/2014/main" id="{08A896F1-9BE3-6484-14AF-399F117723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8370" y="3915068"/>
                      <a:ext cx="2612727" cy="809408"/>
                    </a:xfrm>
                    <a:prstGeom prst="chevron">
                      <a:avLst/>
                    </a:prstGeom>
                    <a:gradFill flip="none" rotWithShape="1">
                      <a:gsLst>
                        <a:gs pos="0">
                          <a:srgbClr val="B81011"/>
                        </a:gs>
                        <a:gs pos="100000">
                          <a:srgbClr val="FFFFFF"/>
                        </a:gs>
                      </a:gsLst>
                      <a:lin ang="10800000" scaled="0"/>
                      <a:tileRect/>
                    </a:gra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i="1" dirty="0">
                          <a:solidFill>
                            <a:srgbClr val="4D4D4D"/>
                          </a:solidFill>
                          <a:latin typeface="Times"/>
                          <a:cs typeface="Times"/>
                        </a:rPr>
                        <a:t>FINAL PROTOTYPES</a:t>
                      </a:r>
                    </a:p>
                  </p:txBody>
                </p:sp>
                <p:sp>
                  <p:nvSpPr>
                    <p:cNvPr id="54" name="Chevron 43">
                      <a:extLst>
                        <a:ext uri="{FF2B5EF4-FFF2-40B4-BE49-F238E27FC236}">
                          <a16:creationId xmlns:a16="http://schemas.microsoft.com/office/drawing/2014/main" id="{133AD925-92C3-B048-FE33-CD0FE973B9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72692" y="4979927"/>
                      <a:ext cx="2920999" cy="580935"/>
                    </a:xfrm>
                    <a:prstGeom prst="chevron">
                      <a:avLst/>
                    </a:prstGeom>
                    <a:gradFill flip="none" rotWithShape="1">
                      <a:gsLst>
                        <a:gs pos="0">
                          <a:srgbClr val="B81011"/>
                        </a:gs>
                        <a:gs pos="100000">
                          <a:srgbClr val="FFFFFF"/>
                        </a:gs>
                      </a:gsLst>
                      <a:lin ang="10800000" scaled="0"/>
                      <a:tileRect/>
                    </a:gra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i="1" dirty="0">
                          <a:solidFill>
                            <a:srgbClr val="4D4D4D"/>
                          </a:solidFill>
                          <a:latin typeface="Times"/>
                          <a:cs typeface="Times"/>
                        </a:rPr>
                        <a:t>PRE_SERIES AND INDUSTRIALZATION</a:t>
                      </a:r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90196495-424C-ED6D-9096-61109ECE7B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84883" y="5712635"/>
                      <a:ext cx="396989" cy="216024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`52</a:t>
                      </a:r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FE571F5B-E17E-8FF7-5D69-2A8CE8F002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74838" y="5714619"/>
                      <a:ext cx="396989" cy="216024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`53</a:t>
                      </a:r>
                    </a:p>
                  </p:txBody>
                </p:sp>
              </p:grp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DAA6DAEE-F45A-A804-268F-11E3AE22BE3F}"/>
                      </a:ext>
                    </a:extLst>
                  </p:cNvPr>
                  <p:cNvSpPr/>
                  <p:nvPr/>
                </p:nvSpPr>
                <p:spPr>
                  <a:xfrm>
                    <a:off x="11858855" y="5712241"/>
                    <a:ext cx="396989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`54</a:t>
                    </a:r>
                  </a:p>
                </p:txBody>
              </p:sp>
            </p:grpSp>
            <p:cxnSp>
              <p:nvCxnSpPr>
                <p:cNvPr id="60" name="Straight Arrow Connector 59">
                  <a:extLst>
                    <a:ext uri="{FF2B5EF4-FFF2-40B4-BE49-F238E27FC236}">
                      <a16:creationId xmlns:a16="http://schemas.microsoft.com/office/drawing/2014/main" id="{DF4CAE57-5C00-8BCB-30FB-FE3B832C32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73996" y="4770930"/>
                  <a:ext cx="0" cy="938107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stealt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4B528EE-3151-0E48-6C16-1AFDAD603F19}"/>
                  </a:ext>
                </a:extLst>
              </p:cNvPr>
              <p:cNvSpPr txBox="1"/>
              <p:nvPr/>
            </p:nvSpPr>
            <p:spPr>
              <a:xfrm>
                <a:off x="2660823" y="5004157"/>
                <a:ext cx="1710286" cy="5232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Proof of short model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with all requirements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4B528EE-3151-0E48-6C16-1AFDAD603F19}"/>
                  </a:ext>
                </a:extLst>
              </p:cNvPr>
              <p:cNvSpPr txBox="1"/>
              <p:nvPr/>
            </p:nvSpPr>
            <p:spPr>
              <a:xfrm>
                <a:off x="4580622" y="5001334"/>
                <a:ext cx="1903085" cy="5232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Proof of reproducibility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and first long magnets</a:t>
                </a:r>
              </a:p>
            </p:txBody>
          </p: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142693A6-47E7-E7A3-7428-9AEFB19DEFF8}"/>
              </a:ext>
            </a:extLst>
          </p:cNvPr>
          <p:cNvSpPr txBox="1"/>
          <p:nvPr/>
        </p:nvSpPr>
        <p:spPr>
          <a:xfrm>
            <a:off x="7376587" y="5951713"/>
            <a:ext cx="3968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HTS timeline for FCC-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hh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[August 2023, B. </a:t>
            </a:r>
            <a:r>
              <a:rPr lang="en-US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Auchmann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5548B84-EBCD-D4D4-BC83-7CC799B58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51" name="Footer Placeholder 4">
            <a:extLst>
              <a:ext uri="{FF2B5EF4-FFF2-40B4-BE49-F238E27FC236}">
                <a16:creationId xmlns:a16="http://schemas.microsoft.com/office/drawing/2014/main" id="{5B245255-6109-C147-DE38-BD1D392C1F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A14CC4B2-F6E9-720C-02DB-65319B72D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70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0FE47-71C5-B072-DA8A-0BF3DC64D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864B1-BFEE-6837-2634-EDE344679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Apertures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C1, C2, C3: 65 mm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Feather2,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fr-CH" dirty="0" err="1">
                <a:latin typeface="Symbol" pitchFamily="2" charset="2"/>
                <a:cs typeface="Times New Roman" panose="02020603050405020304" pitchFamily="18" charset="0"/>
              </a:rPr>
              <a:t>q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40 mm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IHEP: 20 mm</a:t>
            </a:r>
          </a:p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Cables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Bin5 (BSCCO): Rutherford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Feather2,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fr-CH" dirty="0" err="1">
                <a:latin typeface="Symbol" pitchFamily="2" charset="2"/>
                <a:cs typeface="Times New Roman" panose="02020603050405020304" pitchFamily="18" charset="0"/>
              </a:rPr>
              <a:t>q</a:t>
            </a:r>
            <a:r>
              <a:rPr lang="fr-CH" dirty="0">
                <a:latin typeface="Symbol" pitchFamily="2" charset="2"/>
                <a:cs typeface="Times New Roman" panose="02020603050405020304" pitchFamily="18" charset="0"/>
              </a:rPr>
              <a:t>: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Roebel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IHEP, CERN 2025: tapes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CEA 2025: MI tapes</a:t>
            </a:r>
          </a:p>
          <a:p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Feather2: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aligned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block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C1, C2, C3, Bin5: CCT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IHEP: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racetracks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gap</a:t>
            </a:r>
          </a:p>
          <a:p>
            <a:pPr lvl="1"/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71E2487-3F84-4BD1-42C3-08F6805A8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for accelerator dipoles: 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advancement in the last ten years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ACE0F24-32EE-C588-8649-2EC0A16051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E4174AA-E7A8-24D3-F29B-7ECDF3F955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E8D54A0-6FCA-24CE-35BF-BDF6783F9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65986E0-7BF2-1295-0D12-2084931AA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101" y="1813755"/>
            <a:ext cx="6845300" cy="397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4102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CF097-5555-7A3D-C3B9-63B0AC2A48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EC2C1-DDB1-AE6A-4134-D2032D70F8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8035414" cy="5029200"/>
          </a:xfrm>
        </p:spPr>
        <p:txBody>
          <a:bodyPr>
            <a:normAutofit/>
          </a:bodyPr>
          <a:lstStyle/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IHEP and US-MDP have a program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relying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Nb</a:t>
            </a:r>
            <a:r>
              <a:rPr lang="fr-CH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and HTS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IHEP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11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Nb</a:t>
            </a:r>
            <a:r>
              <a:rPr lang="fr-CH" sz="2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Sn, 7 in HTS</a:t>
            </a:r>
          </a:p>
          <a:p>
            <a:pPr lvl="2"/>
            <a:r>
              <a:rPr lang="fr-CH" sz="19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recently</a:t>
            </a:r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achieved</a:t>
            </a:r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9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19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HTS and LTS </a:t>
            </a:r>
            <a:r>
              <a:rPr lang="fr-CH" sz="19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separately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powering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HTS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degraded</a:t>
            </a:r>
            <a:endParaRPr lang="fr-CH" sz="19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 MDP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20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stress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managed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designs</a:t>
            </a:r>
          </a:p>
          <a:p>
            <a:pPr lvl="2"/>
            <a:r>
              <a:rPr lang="fr-CH" sz="18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fr-CH" sz="18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18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</a:t>
            </a:r>
            <a:r>
              <a:rPr lang="fr-CH" sz="18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</a:t>
            </a:r>
            <a:r>
              <a:rPr lang="fr-CH" sz="18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C3 CCT </a:t>
            </a:r>
            <a:r>
              <a:rPr lang="fr-CH" sz="18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sz="18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test in Nb</a:t>
            </a:r>
            <a:r>
              <a:rPr lang="fr-CH" sz="1849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8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outsert</a:t>
            </a:r>
            <a:r>
              <a:rPr lang="fr-CH" sz="18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coming</a:t>
            </a:r>
            <a:r>
              <a:rPr lang="fr-CH" sz="18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soon</a:t>
            </a:r>
            <a:endParaRPr lang="fr-CH" sz="18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3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HFM </a:t>
            </a:r>
            <a:r>
              <a:rPr lang="fr-CH" sz="23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  <a:r>
              <a:rPr lang="fr-CH" sz="23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3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3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go for a all HTS</a:t>
            </a:r>
            <a:r>
              <a:rPr lang="fr-CH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ramping</a:t>
            </a:r>
            <a:r>
              <a:rPr lang="fr-CH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up in </a:t>
            </a:r>
            <a:r>
              <a:rPr lang="fr-CH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Approximate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steps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14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strongly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preferred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all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labs</a:t>
            </a:r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A140A7D-A94C-AA3B-6B17-E38A4E787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program: hybrid LTS/HTS or all HTS ?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56D9E8B-9566-0302-74BC-B644E26C1D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4396E33-FBB4-93C0-535F-E5805EFF4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0FD0BA1-1797-346B-7C4F-C7E67A78EB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02F8F6-24B3-16F5-088E-C35661B62AA5}"/>
              </a:ext>
            </a:extLst>
          </p:cNvPr>
          <p:cNvSpPr txBox="1"/>
          <p:nvPr/>
        </p:nvSpPr>
        <p:spPr>
          <a:xfrm>
            <a:off x="8489656" y="3079707"/>
            <a:ext cx="292508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Hybrid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design for 20 T magnet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[P. Ferracin, et al, IEEE TAS 33 (2023) 4002007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and 4LOr1B-01]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770877-80E5-6836-54B0-9F1849CABA30}"/>
              </a:ext>
            </a:extLst>
          </p:cNvPr>
          <p:cNvSpPr txBox="1"/>
          <p:nvPr/>
        </p:nvSpPr>
        <p:spPr>
          <a:xfrm>
            <a:off x="8453231" y="5734149"/>
            <a:ext cx="25875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Hybrid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design for 20 T magnet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[Q. Xu, et al, CEPC design report, </a:t>
            </a:r>
            <a:r>
              <a:rPr lang="fr-CH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pg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749]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24218C-42CE-16A0-0247-853C76B01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3936" y="3943912"/>
            <a:ext cx="3788465" cy="1727741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AD37F9CB-2C65-E782-FC90-96A8DEC1C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231" y="1173563"/>
            <a:ext cx="3099231" cy="200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1556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190C2-D7EF-14CE-A363-797448DD7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2B261-438E-48A8-0FB4-A5F0F35ED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Roebel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Eucard2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workhorse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been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abandoned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tapes, or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circular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(CORC® or CORC like)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HFM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mainly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investing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</a:t>
            </a:r>
            <a:endParaRPr lang="fr-CH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carefully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follow BSSCO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advancement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US </a:t>
            </a:r>
            <a:r>
              <a:rPr lang="fr-CH" sz="14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(talk at HFM forum of </a:t>
            </a:r>
            <a:r>
              <a:rPr lang="fr-CH" sz="14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14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Shen, </a:t>
            </a:r>
            <a:r>
              <a:rPr lang="fr-CH" sz="1449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https://indico.cern.ch/event/1510468/</a:t>
            </a:r>
            <a:r>
              <a:rPr lang="fr-CH" sz="14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fr-CH" sz="19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a WP on IBS (CNR SPIN), and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follow the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advancements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China </a:t>
            </a:r>
          </a:p>
          <a:p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taken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CEA, CERN and PSI for the first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demonstrators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CEA: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insulated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tapes 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wide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CEA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 impressive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literature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been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produced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the program has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reached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&gt;5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racetrack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(no aperture), and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test 600 mm long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Narsil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CERN: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insulated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tapes,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the program has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reached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&gt;5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racetrack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ramping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towards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soon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PSI: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soldered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stacks of tapes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stress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managed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platform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Nb</a:t>
            </a:r>
            <a:r>
              <a:rPr lang="fr-CH" sz="2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lvl="1"/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1888B97-1825-5AFA-DA4A-5EB2D110B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program: tapes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2800458D-9F87-A4EE-3DE4-ED0ED4EAD9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56EBBEC7-BE3D-973D-69E6-1CCF7B666D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AD85A0BF-4F42-C632-1A35-C3571BE6CB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575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802B6-75B5-4237-803E-C63E54A7C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E4D16-E803-D5FB-705F-9BE89BE31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307325"/>
            <a:ext cx="10739404" cy="4791019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collaborative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paradigm</a:t>
            </a:r>
            <a:endParaRPr lang="fr-CH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Lot of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emphasis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fusion,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private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investements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start-ups …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growing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rapidly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lot of expectations</a:t>
            </a: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management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encouraging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sharing of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strategies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stage –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accelerating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R&amp;D 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(HL-LHC/LARP/AUP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paradigm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lvl="1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wish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organize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brainstorming on the 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dimensions of the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aperture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planned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 PSI, at CERN and in CEA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347CA39-8C3A-E2B4-AF96-485DC9E74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7837089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program: synergies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6335AE-4A72-4907-E8E1-D7FC894C0F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0394E14-20CF-45BE-44AE-6C6A98E618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CE2230D3-7EEE-382B-7AE6-781BEA1A70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 66">
            <a:extLst>
              <a:ext uri="{FF2B5EF4-FFF2-40B4-BE49-F238E27FC236}">
                <a16:creationId xmlns:a16="http://schemas.microsoft.com/office/drawing/2014/main" id="{7CACCB0C-B09D-861C-EF90-5C5E6AFE02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899" y="4466370"/>
            <a:ext cx="2082149" cy="1166972"/>
          </a:xfrm>
          <a:prstGeom prst="roundRect">
            <a:avLst/>
          </a:prstGeom>
        </p:spPr>
      </p:pic>
      <p:sp>
        <p:nvSpPr>
          <p:cNvPr id="4" name="TextBox 16">
            <a:extLst>
              <a:ext uri="{FF2B5EF4-FFF2-40B4-BE49-F238E27FC236}">
                <a16:creationId xmlns:a16="http://schemas.microsoft.com/office/drawing/2014/main" id="{BA9E8193-432C-C730-83BA-9D44559FD0A8}"/>
              </a:ext>
            </a:extLst>
          </p:cNvPr>
          <p:cNvSpPr txBox="1"/>
          <p:nvPr/>
        </p:nvSpPr>
        <p:spPr>
          <a:xfrm>
            <a:off x="-47151" y="5790568"/>
            <a:ext cx="4071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180 mm long MI racetrack coil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[T. Lecrevisse, et al. 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92">
            <a:extLst>
              <a:ext uri="{FF2B5EF4-FFF2-40B4-BE49-F238E27FC236}">
                <a16:creationId xmlns:a16="http://schemas.microsoft.com/office/drawing/2014/main" id="{89BA6A78-A035-52E4-8C38-4399F50A2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517" y="4341358"/>
            <a:ext cx="3554749" cy="120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217708F5-BCF4-A0B5-B41C-C3DC728D027F}"/>
              </a:ext>
            </a:extLst>
          </p:cNvPr>
          <p:cNvSpPr txBox="1"/>
          <p:nvPr/>
        </p:nvSpPr>
        <p:spPr>
          <a:xfrm>
            <a:off x="4567977" y="5751187"/>
            <a:ext cx="3480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100 mm long </a:t>
            </a:r>
            <a:r>
              <a:rPr lang="en-US" sz="1200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ReBCO</a:t>
            </a:r>
            <a:r>
              <a:rPr lang="en-US" sz="12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racetracks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Ballarino, et al.]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9" name="Image 8" descr="Une image contenant ligne, sol, plein air, piste&#10;&#10;Le contenu généré par l’IA peut être incorrect.">
            <a:extLst>
              <a:ext uri="{FF2B5EF4-FFF2-40B4-BE49-F238E27FC236}">
                <a16:creationId xmlns:a16="http://schemas.microsoft.com/office/drawing/2014/main" id="{F3A3A00A-7A24-A688-DE0E-5B885999FAC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350" y="1535299"/>
            <a:ext cx="1204540" cy="4215888"/>
          </a:xfrm>
          <a:prstGeom prst="rect">
            <a:avLst/>
          </a:prstGeom>
        </p:spPr>
      </p:pic>
      <p:sp>
        <p:nvSpPr>
          <p:cNvPr id="10" name="TextBox 16">
            <a:extLst>
              <a:ext uri="{FF2B5EF4-FFF2-40B4-BE49-F238E27FC236}">
                <a16:creationId xmlns:a16="http://schemas.microsoft.com/office/drawing/2014/main" id="{E0AE9B33-3E68-D6BD-A0CD-CC67111DB464}"/>
              </a:ext>
            </a:extLst>
          </p:cNvPr>
          <p:cNvSpPr txBox="1"/>
          <p:nvPr/>
        </p:nvSpPr>
        <p:spPr>
          <a:xfrm>
            <a:off x="8749915" y="5646377"/>
            <a:ext cx="2513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600 mm long MI racetrack 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algn="ctr"/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[T. Lecrevisse, et al. 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2" name="Picture 18">
            <a:extLst>
              <a:ext uri="{FF2B5EF4-FFF2-40B4-BE49-F238E27FC236}">
                <a16:creationId xmlns:a16="http://schemas.microsoft.com/office/drawing/2014/main" id="{94B976AB-E58A-76E0-6FA0-EA993ECAB1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8974" y="4921374"/>
            <a:ext cx="612167" cy="5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8">
            <a:extLst>
              <a:ext uri="{FF2B5EF4-FFF2-40B4-BE49-F238E27FC236}">
                <a16:creationId xmlns:a16="http://schemas.microsoft.com/office/drawing/2014/main" id="{F1D93AD7-074E-A957-E140-C8931F3CB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615" y="5151677"/>
            <a:ext cx="612167" cy="5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>
            <a:extLst>
              <a:ext uri="{FF2B5EF4-FFF2-40B4-BE49-F238E27FC236}">
                <a16:creationId xmlns:a16="http://schemas.microsoft.com/office/drawing/2014/main" id="{6195609E-A05A-9726-EC59-B69307A3723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164" y="4993397"/>
            <a:ext cx="513507" cy="505002"/>
          </a:xfrm>
          <a:prstGeom prst="rect">
            <a:avLst/>
          </a:prstGeom>
        </p:spPr>
      </p:pic>
      <p:sp>
        <p:nvSpPr>
          <p:cNvPr id="18" name="TextBox 3">
            <a:extLst>
              <a:ext uri="{FF2B5EF4-FFF2-40B4-BE49-F238E27FC236}">
                <a16:creationId xmlns:a16="http://schemas.microsoft.com/office/drawing/2014/main" id="{C525B14B-4432-54A0-C43A-79DD8B6AD532}"/>
              </a:ext>
            </a:extLst>
          </p:cNvPr>
          <p:cNvSpPr txBox="1"/>
          <p:nvPr/>
        </p:nvSpPr>
        <p:spPr>
          <a:xfrm>
            <a:off x="7601293" y="79075"/>
            <a:ext cx="4434136" cy="1169551"/>
          </a:xfrm>
          <a:prstGeom prst="rect">
            <a:avLst/>
          </a:prstGeom>
          <a:noFill/>
          <a:ln w="2222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172200"/>
                      <a:gd name="connsiteY0" fmla="*/ 0 h 1477328"/>
                      <a:gd name="connsiteX1" fmla="*/ 499387 w 6172200"/>
                      <a:gd name="connsiteY1" fmla="*/ 0 h 1477328"/>
                      <a:gd name="connsiteX2" fmla="*/ 875330 w 6172200"/>
                      <a:gd name="connsiteY2" fmla="*/ 0 h 1477328"/>
                      <a:gd name="connsiteX3" fmla="*/ 1559883 w 6172200"/>
                      <a:gd name="connsiteY3" fmla="*/ 0 h 1477328"/>
                      <a:gd name="connsiteX4" fmla="*/ 2059270 w 6172200"/>
                      <a:gd name="connsiteY4" fmla="*/ 0 h 1477328"/>
                      <a:gd name="connsiteX5" fmla="*/ 2558657 w 6172200"/>
                      <a:gd name="connsiteY5" fmla="*/ 0 h 1477328"/>
                      <a:gd name="connsiteX6" fmla="*/ 3243211 w 6172200"/>
                      <a:gd name="connsiteY6" fmla="*/ 0 h 1477328"/>
                      <a:gd name="connsiteX7" fmla="*/ 3680876 w 6172200"/>
                      <a:gd name="connsiteY7" fmla="*/ 0 h 1477328"/>
                      <a:gd name="connsiteX8" fmla="*/ 4365429 w 6172200"/>
                      <a:gd name="connsiteY8" fmla="*/ 0 h 1477328"/>
                      <a:gd name="connsiteX9" fmla="*/ 5049982 w 6172200"/>
                      <a:gd name="connsiteY9" fmla="*/ 0 h 1477328"/>
                      <a:gd name="connsiteX10" fmla="*/ 5611091 w 6172200"/>
                      <a:gd name="connsiteY10" fmla="*/ 0 h 1477328"/>
                      <a:gd name="connsiteX11" fmla="*/ 6172200 w 6172200"/>
                      <a:gd name="connsiteY11" fmla="*/ 0 h 1477328"/>
                      <a:gd name="connsiteX12" fmla="*/ 6172200 w 6172200"/>
                      <a:gd name="connsiteY12" fmla="*/ 477669 h 1477328"/>
                      <a:gd name="connsiteX13" fmla="*/ 6172200 w 6172200"/>
                      <a:gd name="connsiteY13" fmla="*/ 925792 h 1477328"/>
                      <a:gd name="connsiteX14" fmla="*/ 6172200 w 6172200"/>
                      <a:gd name="connsiteY14" fmla="*/ 1477328 h 1477328"/>
                      <a:gd name="connsiteX15" fmla="*/ 5611091 w 6172200"/>
                      <a:gd name="connsiteY15" fmla="*/ 1477328 h 1477328"/>
                      <a:gd name="connsiteX16" fmla="*/ 5049982 w 6172200"/>
                      <a:gd name="connsiteY16" fmla="*/ 1477328 h 1477328"/>
                      <a:gd name="connsiteX17" fmla="*/ 4365429 w 6172200"/>
                      <a:gd name="connsiteY17" fmla="*/ 1477328 h 1477328"/>
                      <a:gd name="connsiteX18" fmla="*/ 3804320 w 6172200"/>
                      <a:gd name="connsiteY18" fmla="*/ 1477328 h 1477328"/>
                      <a:gd name="connsiteX19" fmla="*/ 3428377 w 6172200"/>
                      <a:gd name="connsiteY19" fmla="*/ 1477328 h 1477328"/>
                      <a:gd name="connsiteX20" fmla="*/ 2990711 w 6172200"/>
                      <a:gd name="connsiteY20" fmla="*/ 1477328 h 1477328"/>
                      <a:gd name="connsiteX21" fmla="*/ 2306158 w 6172200"/>
                      <a:gd name="connsiteY21" fmla="*/ 1477328 h 1477328"/>
                      <a:gd name="connsiteX22" fmla="*/ 1745049 w 6172200"/>
                      <a:gd name="connsiteY22" fmla="*/ 1477328 h 1477328"/>
                      <a:gd name="connsiteX23" fmla="*/ 1307384 w 6172200"/>
                      <a:gd name="connsiteY23" fmla="*/ 1477328 h 1477328"/>
                      <a:gd name="connsiteX24" fmla="*/ 746275 w 6172200"/>
                      <a:gd name="connsiteY24" fmla="*/ 1477328 h 1477328"/>
                      <a:gd name="connsiteX25" fmla="*/ 0 w 6172200"/>
                      <a:gd name="connsiteY25" fmla="*/ 1477328 h 1477328"/>
                      <a:gd name="connsiteX26" fmla="*/ 0 w 6172200"/>
                      <a:gd name="connsiteY26" fmla="*/ 1029205 h 1477328"/>
                      <a:gd name="connsiteX27" fmla="*/ 0 w 6172200"/>
                      <a:gd name="connsiteY27" fmla="*/ 521989 h 1477328"/>
                      <a:gd name="connsiteX28" fmla="*/ 0 w 6172200"/>
                      <a:gd name="connsiteY28" fmla="*/ 0 h 1477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6172200" h="1477328" extrusionOk="0">
                        <a:moveTo>
                          <a:pt x="0" y="0"/>
                        </a:moveTo>
                        <a:cubicBezTo>
                          <a:pt x="171714" y="-55426"/>
                          <a:pt x="271391" y="27074"/>
                          <a:pt x="499387" y="0"/>
                        </a:cubicBezTo>
                        <a:cubicBezTo>
                          <a:pt x="727383" y="-27074"/>
                          <a:pt x="743820" y="10621"/>
                          <a:pt x="875330" y="0"/>
                        </a:cubicBezTo>
                        <a:cubicBezTo>
                          <a:pt x="1006840" y="-10621"/>
                          <a:pt x="1333501" y="15655"/>
                          <a:pt x="1559883" y="0"/>
                        </a:cubicBezTo>
                        <a:cubicBezTo>
                          <a:pt x="1786265" y="-15655"/>
                          <a:pt x="1945125" y="22907"/>
                          <a:pt x="2059270" y="0"/>
                        </a:cubicBezTo>
                        <a:cubicBezTo>
                          <a:pt x="2173415" y="-22907"/>
                          <a:pt x="2383313" y="30110"/>
                          <a:pt x="2558657" y="0"/>
                        </a:cubicBezTo>
                        <a:cubicBezTo>
                          <a:pt x="2734001" y="-30110"/>
                          <a:pt x="3016391" y="18937"/>
                          <a:pt x="3243211" y="0"/>
                        </a:cubicBezTo>
                        <a:cubicBezTo>
                          <a:pt x="3470031" y="-18937"/>
                          <a:pt x="3574453" y="1877"/>
                          <a:pt x="3680876" y="0"/>
                        </a:cubicBezTo>
                        <a:cubicBezTo>
                          <a:pt x="3787299" y="-1877"/>
                          <a:pt x="4130135" y="65930"/>
                          <a:pt x="4365429" y="0"/>
                        </a:cubicBezTo>
                        <a:cubicBezTo>
                          <a:pt x="4600723" y="-65930"/>
                          <a:pt x="4878256" y="47393"/>
                          <a:pt x="5049982" y="0"/>
                        </a:cubicBezTo>
                        <a:cubicBezTo>
                          <a:pt x="5221708" y="-47393"/>
                          <a:pt x="5341710" y="4117"/>
                          <a:pt x="5611091" y="0"/>
                        </a:cubicBezTo>
                        <a:cubicBezTo>
                          <a:pt x="5880472" y="-4117"/>
                          <a:pt x="5992188" y="61448"/>
                          <a:pt x="6172200" y="0"/>
                        </a:cubicBezTo>
                        <a:cubicBezTo>
                          <a:pt x="6178880" y="213025"/>
                          <a:pt x="6119928" y="292181"/>
                          <a:pt x="6172200" y="477669"/>
                        </a:cubicBezTo>
                        <a:cubicBezTo>
                          <a:pt x="6224472" y="663157"/>
                          <a:pt x="6126547" y="723509"/>
                          <a:pt x="6172200" y="925792"/>
                        </a:cubicBezTo>
                        <a:cubicBezTo>
                          <a:pt x="6217853" y="1128075"/>
                          <a:pt x="6151789" y="1354091"/>
                          <a:pt x="6172200" y="1477328"/>
                        </a:cubicBezTo>
                        <a:cubicBezTo>
                          <a:pt x="6017120" y="1537077"/>
                          <a:pt x="5869121" y="1410253"/>
                          <a:pt x="5611091" y="1477328"/>
                        </a:cubicBezTo>
                        <a:cubicBezTo>
                          <a:pt x="5353061" y="1544403"/>
                          <a:pt x="5186780" y="1439204"/>
                          <a:pt x="5049982" y="1477328"/>
                        </a:cubicBezTo>
                        <a:cubicBezTo>
                          <a:pt x="4913184" y="1515452"/>
                          <a:pt x="4514530" y="1465423"/>
                          <a:pt x="4365429" y="1477328"/>
                        </a:cubicBezTo>
                        <a:cubicBezTo>
                          <a:pt x="4216328" y="1489233"/>
                          <a:pt x="4077377" y="1432984"/>
                          <a:pt x="3804320" y="1477328"/>
                        </a:cubicBezTo>
                        <a:cubicBezTo>
                          <a:pt x="3531263" y="1521672"/>
                          <a:pt x="3593735" y="1432606"/>
                          <a:pt x="3428377" y="1477328"/>
                        </a:cubicBezTo>
                        <a:cubicBezTo>
                          <a:pt x="3263019" y="1522050"/>
                          <a:pt x="3153551" y="1463539"/>
                          <a:pt x="2990711" y="1477328"/>
                        </a:cubicBezTo>
                        <a:cubicBezTo>
                          <a:pt x="2827871" y="1491117"/>
                          <a:pt x="2486608" y="1452425"/>
                          <a:pt x="2306158" y="1477328"/>
                        </a:cubicBezTo>
                        <a:cubicBezTo>
                          <a:pt x="2125708" y="1502231"/>
                          <a:pt x="1945578" y="1468835"/>
                          <a:pt x="1745049" y="1477328"/>
                        </a:cubicBezTo>
                        <a:cubicBezTo>
                          <a:pt x="1544520" y="1485821"/>
                          <a:pt x="1522038" y="1474905"/>
                          <a:pt x="1307384" y="1477328"/>
                        </a:cubicBezTo>
                        <a:cubicBezTo>
                          <a:pt x="1092730" y="1479751"/>
                          <a:pt x="978649" y="1469803"/>
                          <a:pt x="746275" y="1477328"/>
                        </a:cubicBezTo>
                        <a:cubicBezTo>
                          <a:pt x="513901" y="1484853"/>
                          <a:pt x="332112" y="1408130"/>
                          <a:pt x="0" y="1477328"/>
                        </a:cubicBezTo>
                        <a:cubicBezTo>
                          <a:pt x="-32460" y="1327498"/>
                          <a:pt x="17716" y="1147563"/>
                          <a:pt x="0" y="1029205"/>
                        </a:cubicBezTo>
                        <a:cubicBezTo>
                          <a:pt x="-17716" y="910847"/>
                          <a:pt x="57730" y="724922"/>
                          <a:pt x="0" y="521989"/>
                        </a:cubicBezTo>
                        <a:cubicBezTo>
                          <a:pt x="-57730" y="319056"/>
                          <a:pt x="34821" y="21001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Times" panose="02020603050405020304" pitchFamily="18" charset="0"/>
                <a:cs typeface="Times" panose="02020603050405020304" pitchFamily="18" charset="0"/>
              </a:rPr>
              <a:t>LDG REVIEW HTS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Set up a task force to accelerate the R&amp;D on </a:t>
            </a:r>
            <a:r>
              <a:rPr lang="en-GB" sz="1400" dirty="0" err="1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ReBCO</a:t>
            </a:r>
            <a:r>
              <a:rPr lang="en-GB" sz="14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aiming at demonstrating principle solutions for a 10-20 kA accelerator magnet conductor and quench protection of long HTS coils</a:t>
            </a:r>
          </a:p>
        </p:txBody>
      </p:sp>
    </p:spTree>
    <p:extLst>
      <p:ext uri="{BB962C8B-B14F-4D97-AF65-F5344CB8AC3E}">
        <p14:creationId xmlns:p14="http://schemas.microsoft.com/office/powerpoint/2010/main" val="689531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271FE-C59C-E398-B47A-B12E3BB38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147D3-B97B-3267-8A12-5754DFE7C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pPr lvl="1"/>
            <a:endParaRPr lang="fr-CH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869D04C-FB25-7E11-A0E8-C367A15D1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questions about physics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62DD547-E77C-56FE-5D53-660CF6FEFD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7E8F221-865A-05C9-5912-68C5EE8B4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3FA8830-5C72-0C74-8B34-C56657957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27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C4E16C-761C-5478-BD9F-7CBBBA970D40}"/>
              </a:ext>
            </a:extLst>
          </p:cNvPr>
          <p:cNvSpPr txBox="1">
            <a:spLocks/>
          </p:cNvSpPr>
          <p:nvPr/>
        </p:nvSpPr>
        <p:spPr>
          <a:xfrm>
            <a:off x="265634" y="1015820"/>
            <a:ext cx="11723077" cy="5029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70313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22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10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490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35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08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24" indent="-13715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08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692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03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up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demonstrators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short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aperture,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about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geometries</a:t>
            </a:r>
            <a:endParaRPr lang="fr-CH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exclude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simple tapes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cannot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manufacture a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 ?</a:t>
            </a:r>
          </a:p>
          <a:p>
            <a:endParaRPr lang="de-CH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</a:t>
            </a:r>
            <a:r>
              <a:rPr lang="de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seems</a:t>
            </a:r>
            <a:r>
              <a:rPr lang="de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de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de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de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aspect</a:t>
            </a:r>
            <a:endParaRPr lang="de-CH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de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driving</a:t>
            </a:r>
            <a:r>
              <a:rPr lang="de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</a:t>
            </a:r>
            <a:r>
              <a:rPr lang="de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 </a:t>
            </a:r>
          </a:p>
          <a:p>
            <a:pPr lvl="2"/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Stored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 (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believe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 intensive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not an extensive) </a:t>
            </a:r>
          </a:p>
          <a:p>
            <a:pPr lvl="2"/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square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i.e.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  <a:p>
            <a:pPr lvl="2"/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de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  <a:endParaRPr lang="fr-CH" sz="1949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894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4065F2-A603-C32F-CE48-03B633C0E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BD68A-ABFF-9ED2-5C7C-7E598B482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FCC-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compatible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all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  <a:endParaRPr lang="fr-CH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200"/>
              </a:spcBef>
            </a:pP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good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bargain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15%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bringing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50%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synchrotron radiation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plus ..</a:t>
            </a:r>
          </a:p>
          <a:p>
            <a:pPr lvl="1">
              <a:spcBef>
                <a:spcPts val="1200"/>
              </a:spcBef>
            </a:pP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14 T Nb</a:t>
            </a:r>
            <a:r>
              <a:rPr lang="fr-CH" sz="21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magnet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feasible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HL-LHC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150 MPa stress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rather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 MPa</a:t>
            </a:r>
          </a:p>
          <a:p>
            <a:pPr lvl="1">
              <a:spcBef>
                <a:spcPts val="1200"/>
              </a:spcBef>
            </a:pP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and at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T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half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Nb-Ti 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Considerable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just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30%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HL-LHC 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strand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fit the FCC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targets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Options are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200"/>
              </a:spcBef>
            </a:pP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Nb-Ti/Nb</a:t>
            </a:r>
            <a:r>
              <a:rPr lang="fr-CH" sz="2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to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reduce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4.5 K to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saving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12 T to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reduce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costs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designs for Nb</a:t>
            </a:r>
            <a:r>
              <a:rPr lang="fr-CH" sz="24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explored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(block,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fr-CH" sz="2400" dirty="0" err="1">
                <a:latin typeface="Symbol" pitchFamily="2" charset="2"/>
                <a:cs typeface="Times New Roman" panose="02020603050405020304" pitchFamily="18" charset="0"/>
              </a:rPr>
              <a:t>q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stresss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managed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first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come in 2026</a:t>
            </a:r>
          </a:p>
          <a:p>
            <a:pPr>
              <a:spcBef>
                <a:spcPts val="1200"/>
              </a:spcBef>
            </a:pP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efforts are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focussed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ReBCO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all-HTS; first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racetracks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200"/>
              </a:spcBef>
            </a:pP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workhorse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moment, but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designs are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explored</a:t>
            </a:r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CD8520F-14C0-228B-B3B5-F0D396FA7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7B615B6-296E-BB98-0929-2ECB913CAF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B095040-2D2B-E043-E1B8-A0FDC539EE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E5684A7-0374-BB33-ABD9-DC536BF18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28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288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Recall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mandate, structure and ESPP documents</a:t>
            </a: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Revised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FCC-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Nb</a:t>
            </a:r>
            <a:r>
              <a:rPr lang="fr-CH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Sn, options, and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topics</a:t>
            </a: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Outlook on HTS</a:t>
            </a: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F6E2DC6-40D4-09F6-3DBA-929B51F314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B562841-1B69-18E4-A5B6-A705142B0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984EB87-17E3-BDCD-1847-5305FEF923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41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42BEB2-0F93-30D8-CEB8-FD09389C9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DAAF3-1500-BA7B-2F1C-7C7E98ABA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Talks at FCC </a:t>
            </a:r>
            <a:r>
              <a:rPr lang="de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week</a:t>
            </a:r>
            <a:endParaRPr lang="de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fontAlgn="base"/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LTS HFM magnet and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CH" sz="1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http://indico.cern.ch/event/1549746"/>
              </a:rPr>
              <a:t>indico.cern.ch/event/1549746</a:t>
            </a:r>
            <a:endParaRPr lang="fr-CH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fontAlgn="base"/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Ballarino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towards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HTS HFM magnet and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05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://indico.cern.ch/event/1408515/contributions/6513891"/>
              </a:rPr>
              <a:t>indico.cern.ch/event/1408515/contributions/6513891</a:t>
            </a:r>
            <a:endParaRPr lang="fr-CH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fontAlgn="base"/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Verweij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LTS and HTS magnets and circuits for FCC-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CH" sz="105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http://indico.cern.ch/event/1408515/contributions/6513888"/>
              </a:rPr>
              <a:t>indico.cern.ch/event/1408515/contributions/6513888</a:t>
            </a:r>
            <a:endParaRPr lang="fr-CH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fontAlgn="base"/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Q. Xu 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magnet R&amp;D for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next-generation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accelerators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IHEP</a:t>
            </a:r>
          </a:p>
          <a:p>
            <a:pPr lvl="2" fontAlgn="base"/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US MDP </a:t>
            </a:r>
            <a:r>
              <a:rPr lang="fr-CH" sz="105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http://indico.cern.ch/event/1408515/contributions/6513892"/>
              </a:rPr>
              <a:t>indico.cern.ch/event/1408515/contributions/6513892</a:t>
            </a:r>
            <a:endParaRPr lang="fr-CH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fontAlgn="base"/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Rochepault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HFM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CEA </a:t>
            </a:r>
            <a:r>
              <a:rPr lang="fr-CH" sz="105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http://indico.cern.ch/event/1408515/contributions/6513893"/>
              </a:rPr>
              <a:t>indico.cern.ch/event/1408515/contributions/6513893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fontAlgn="base"/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F.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Toral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HFM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CIE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</a:t>
            </a:r>
            <a:r>
              <a:rPr lang="fr-CH" sz="105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http://indico.cern.ch/event/1408515/contributions/6513896"/>
              </a:rPr>
              <a:t>indico.cern.ch/event/1408515/contributions/6513896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fontAlgn="base"/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Pampaloni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HFM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INFN </a:t>
            </a:r>
            <a:r>
              <a:rPr lang="fr-CH" sz="105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http://indico.cern.ch/event/1408515/contributions/6513894"/>
              </a:rPr>
              <a:t>indico.cern.ch/event/1408515/contributions/6513894</a:t>
            </a:r>
            <a:endParaRPr lang="fr-CH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fontAlgn="base"/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Auchmann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HFM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PSI </a:t>
            </a:r>
            <a:r>
              <a:rPr lang="fr-CH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http://indico.cern.ch/event/1408515/contributions/6513895"/>
              </a:rPr>
              <a:t>indico.cern.ch/event/1408515/contributions/6513895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fontAlgn="base"/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Delprat 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FCC-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cryogenics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update for 1.9 K and 4.5 K options </a:t>
            </a:r>
            <a:r>
              <a:rPr lang="fr-CH" sz="9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0" tooltip="http://indico.cern.ch/event/1408515/contributions/6499564"/>
              </a:rPr>
              <a:t>indico.cern.ch/event/1408515/contributions/6499564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fontAlgn="base"/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Tavares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Coutinho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Borges De Sousa  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Cryogenic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advancements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4.5 K option for FCC-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r-CH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Nb3Sn magnets </a:t>
            </a:r>
            <a:r>
              <a:rPr lang="fr-CH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1" tooltip="http://indico.cern.ch/event/1408515/contributions/6513882"/>
              </a:rPr>
              <a:t>indico.cern.ch/event/1408515/contributions/6513882</a:t>
            </a:r>
            <a:endParaRPr lang="fr-CH" sz="11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forum: </a:t>
            </a:r>
            <a:r>
              <a:rPr lang="fr-CH" sz="205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https://hfm.web.cern.ch/hfm-forum</a:t>
            </a:r>
            <a:endParaRPr lang="fr-CH" sz="205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</a:t>
            </a:r>
            <a:r>
              <a:rPr lang="fr-CH" sz="20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talks</a:t>
            </a:r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20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conferences</a:t>
            </a:r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meetings: </a:t>
            </a:r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https://indico.cern.ch/category/19189/</a:t>
            </a:r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base"/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</a:t>
            </a:r>
            <a:r>
              <a:rPr lang="fr-CH" sz="20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updated</a:t>
            </a:r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FCC-</a:t>
            </a:r>
            <a:r>
              <a:rPr lang="fr-CH" sz="20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plenary</a:t>
            </a:r>
            <a:r>
              <a:rPr lang="fr-CH" sz="2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ASC 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10.1109/TASC.2025.3558196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663B49A-8EDB-6106-F24C-BCCAF5084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references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EF5A9BC-4C6E-141E-0AB9-77FAA6854F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85544EC-B1A5-5B13-FC1F-CAAF75B1E8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94C67E9-88EE-FE72-7AD1-79112F677D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30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70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82B181-12A1-CA77-35EB-09EF99D247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B08D8-1CD6-C69A-C68E-1B62EEBCF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/>
          <a:lstStyle/>
          <a:p>
            <a:r>
              <a:rPr lang="en-GB" sz="2000" dirty="0">
                <a:latin typeface="Times"/>
                <a:cs typeface="Times"/>
              </a:rPr>
              <a:t>All development and production in labs (4 different ones: BNL, FNAL, LBNL, CERN)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ED9C88D-DF35-B6D2-9085-4C7267C91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Timeline for HL-LHC</a:t>
            </a:r>
          </a:p>
        </p:txBody>
      </p:sp>
      <p:sp>
        <p:nvSpPr>
          <p:cNvPr id="65" name="Chevron 7">
            <a:extLst>
              <a:ext uri="{FF2B5EF4-FFF2-40B4-BE49-F238E27FC236}">
                <a16:creationId xmlns:a16="http://schemas.microsoft.com/office/drawing/2014/main" id="{E1D16233-C50C-C432-2203-E91667865990}"/>
              </a:ext>
            </a:extLst>
          </p:cNvPr>
          <p:cNvSpPr/>
          <p:nvPr/>
        </p:nvSpPr>
        <p:spPr>
          <a:xfrm>
            <a:off x="6225173" y="4819771"/>
            <a:ext cx="2216161" cy="788891"/>
          </a:xfrm>
          <a:prstGeom prst="chevron">
            <a:avLst/>
          </a:prstGeom>
          <a:gradFill flip="none" rotWithShape="1">
            <a:gsLst>
              <a:gs pos="0">
                <a:srgbClr val="B81011"/>
              </a:gs>
              <a:gs pos="100000">
                <a:srgbClr val="FFFFFF"/>
              </a:gs>
            </a:gsLst>
            <a:lin ang="108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4D4D4D"/>
                </a:solidFill>
                <a:latin typeface="Times"/>
                <a:cs typeface="Times"/>
              </a:rPr>
              <a:t>MQXFA</a:t>
            </a:r>
          </a:p>
          <a:p>
            <a:pPr algn="ctr"/>
            <a:r>
              <a:rPr lang="en-US" sz="1600" dirty="0">
                <a:solidFill>
                  <a:srgbClr val="4D4D4D"/>
                </a:solidFill>
                <a:latin typeface="Times"/>
                <a:cs typeface="Times"/>
              </a:rPr>
              <a:t>prototypes </a:t>
            </a:r>
          </a:p>
          <a:p>
            <a:pPr algn="ctr"/>
            <a:r>
              <a:rPr lang="en-US" sz="1600" dirty="0">
                <a:solidFill>
                  <a:srgbClr val="4D4D4D"/>
                </a:solidFill>
                <a:latin typeface="Times"/>
                <a:cs typeface="Times"/>
              </a:rPr>
              <a:t>(2 each type)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7977" y="2004790"/>
            <a:ext cx="12222075" cy="4183909"/>
            <a:chOff x="7977" y="2004790"/>
            <a:chExt cx="12222075" cy="4183909"/>
          </a:xfrm>
        </p:grpSpPr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46BC7C87-5CF5-E970-F56F-81430E6258D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62641" y="2755582"/>
              <a:ext cx="25975" cy="2885224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8BA0FAE-CA22-2EAA-23BE-64C3DA9C4639}"/>
                </a:ext>
              </a:extLst>
            </p:cNvPr>
            <p:cNvSpPr txBox="1"/>
            <p:nvPr/>
          </p:nvSpPr>
          <p:spPr>
            <a:xfrm>
              <a:off x="5960196" y="2865035"/>
              <a:ext cx="842849" cy="5232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Times"/>
                  <a:cs typeface="Times"/>
                </a:rPr>
                <a:t>HL-LHC 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Times"/>
                  <a:cs typeface="Times"/>
                </a:rPr>
                <a:t>project</a:t>
              </a:r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24378" y="2104406"/>
              <a:ext cx="1418968" cy="574876"/>
            </a:xfrm>
            <a:prstGeom prst="rect">
              <a:avLst/>
            </a:prstGeom>
          </p:spPr>
        </p:pic>
        <p:grpSp>
          <p:nvGrpSpPr>
            <p:cNvPr id="81" name="Group 80"/>
            <p:cNvGrpSpPr/>
            <p:nvPr/>
          </p:nvGrpSpPr>
          <p:grpSpPr>
            <a:xfrm>
              <a:off x="7977" y="2004790"/>
              <a:ext cx="12222075" cy="4183909"/>
              <a:chOff x="7977" y="2004790"/>
              <a:chExt cx="12222075" cy="4183909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7977" y="2004790"/>
                <a:ext cx="12222075" cy="4183909"/>
                <a:chOff x="7977" y="2004790"/>
                <a:chExt cx="12222075" cy="4183909"/>
              </a:xfrm>
            </p:grpSpPr>
            <p:cxnSp>
              <p:nvCxnSpPr>
                <p:cNvPr id="67" name="Straight Arrow Connector 66">
                  <a:extLst>
                    <a:ext uri="{FF2B5EF4-FFF2-40B4-BE49-F238E27FC236}">
                      <a16:creationId xmlns:a16="http://schemas.microsoft.com/office/drawing/2014/main" id="{46BC7C87-5CF5-E970-F56F-81430E6258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245568" y="2004790"/>
                  <a:ext cx="1" cy="3636017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stealt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179DFC54-B63D-77BF-45D6-1B211947E9ED}"/>
                    </a:ext>
                  </a:extLst>
                </p:cNvPr>
                <p:cNvGrpSpPr/>
                <p:nvPr/>
              </p:nvGrpSpPr>
              <p:grpSpPr>
                <a:xfrm>
                  <a:off x="7977" y="2653139"/>
                  <a:ext cx="12222075" cy="3535560"/>
                  <a:chOff x="5633" y="2665967"/>
                  <a:chExt cx="12222075" cy="3535560"/>
                </a:xfrm>
              </p:grpSpPr>
              <p:cxnSp>
                <p:nvCxnSpPr>
                  <p:cNvPr id="20" name="Straight Arrow Connector 19">
                    <a:extLst>
                      <a:ext uri="{FF2B5EF4-FFF2-40B4-BE49-F238E27FC236}">
                        <a16:creationId xmlns:a16="http://schemas.microsoft.com/office/drawing/2014/main" id="{81F40B7D-9391-01DC-D99B-65A1202BBE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15085" y="3225473"/>
                    <a:ext cx="321" cy="2469324"/>
                  </a:xfrm>
                  <a:prstGeom prst="straightConnector1">
                    <a:avLst/>
                  </a:prstGeom>
                  <a:ln w="15875">
                    <a:solidFill>
                      <a:schemeClr val="tx1"/>
                    </a:solidFill>
                    <a:tailEnd type="stealt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5F6A3487-260B-D7CB-D6BB-25ECF12EE491}"/>
                      </a:ext>
                    </a:extLst>
                  </p:cNvPr>
                  <p:cNvGrpSpPr/>
                  <p:nvPr/>
                </p:nvGrpSpPr>
                <p:grpSpPr>
                  <a:xfrm>
                    <a:off x="5633" y="2665967"/>
                    <a:ext cx="12222075" cy="3535560"/>
                    <a:chOff x="33769" y="2665967"/>
                    <a:chExt cx="12222075" cy="3535560"/>
                  </a:xfrm>
                </p:grpSpPr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72CD768A-FA0B-849C-33C3-2F9BAFA816D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3769" y="2665967"/>
                      <a:ext cx="11838058" cy="3535560"/>
                      <a:chOff x="33769" y="2665967"/>
                      <a:chExt cx="11838058" cy="3535560"/>
                    </a:xfrm>
                  </p:grpSpPr>
                  <p:sp>
                    <p:nvSpPr>
                      <p:cNvPr id="53" name="Chevron 42">
                        <a:extLst>
                          <a:ext uri="{FF2B5EF4-FFF2-40B4-BE49-F238E27FC236}">
                            <a16:creationId xmlns:a16="http://schemas.microsoft.com/office/drawing/2014/main" id="{57CFC45C-D79B-75A1-58C6-D6F47B4659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29775" y="2665967"/>
                        <a:ext cx="2841421" cy="580936"/>
                      </a:xfrm>
                      <a:prstGeom prst="chevron">
                        <a:avLst/>
                      </a:prstGeom>
                      <a:gradFill flip="none" rotWithShape="1">
                        <a:gsLst>
                          <a:gs pos="0">
                            <a:srgbClr val="B81011"/>
                          </a:gs>
                          <a:gs pos="100000">
                            <a:srgbClr val="FFFFFF"/>
                          </a:gs>
                        </a:gsLst>
                        <a:lin ang="10800000" scaled="0"/>
                        <a:tileRect/>
                      </a:gra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>
                            <a:solidFill>
                              <a:srgbClr val="4D4D4D"/>
                            </a:solidFill>
                            <a:latin typeface="Times"/>
                            <a:cs typeface="Times"/>
                          </a:rPr>
                          <a:t>MQXFB production and test (10 magnets)</a:t>
                        </a:r>
                      </a:p>
                    </p:txBody>
                  </p:sp>
                  <p:grpSp>
                    <p:nvGrpSpPr>
                      <p:cNvPr id="50" name="Group 49">
                        <a:extLst>
                          <a:ext uri="{FF2B5EF4-FFF2-40B4-BE49-F238E27FC236}">
                            <a16:creationId xmlns:a16="http://schemas.microsoft.com/office/drawing/2014/main" id="{CF78649B-F053-AB24-13DA-FF490669ADD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3769" y="3205391"/>
                        <a:ext cx="11058148" cy="2996136"/>
                        <a:chOff x="14509" y="3168141"/>
                        <a:chExt cx="11058148" cy="2996136"/>
                      </a:xfrm>
                    </p:grpSpPr>
                    <p:grpSp>
                      <p:nvGrpSpPr>
                        <p:cNvPr id="45" name="Group 44">
                          <a:extLst>
                            <a:ext uri="{FF2B5EF4-FFF2-40B4-BE49-F238E27FC236}">
                              <a16:creationId xmlns:a16="http://schemas.microsoft.com/office/drawing/2014/main" id="{BE71251A-35EE-FEB2-43B1-3C00D16DD92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4509" y="3168141"/>
                          <a:ext cx="10844546" cy="2996136"/>
                          <a:chOff x="103225" y="3168141"/>
                          <a:chExt cx="10844546" cy="2996136"/>
                        </a:xfrm>
                      </p:grpSpPr>
                      <p:grpSp>
                        <p:nvGrpSpPr>
                          <p:cNvPr id="2" name="Group 1">
                            <a:extLst>
                              <a:ext uri="{FF2B5EF4-FFF2-40B4-BE49-F238E27FC236}">
                                <a16:creationId xmlns:a16="http://schemas.microsoft.com/office/drawing/2014/main" id="{72D4AE0F-6817-3BF6-789D-0F85F4325316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225" y="3168141"/>
                            <a:ext cx="10844546" cy="2996136"/>
                            <a:chOff x="14509" y="3149709"/>
                            <a:chExt cx="10844546" cy="2996136"/>
                          </a:xfrm>
                        </p:grpSpPr>
                        <p:grpSp>
                          <p:nvGrpSpPr>
                            <p:cNvPr id="8" name="Group 7">
                              <a:extLst>
                                <a:ext uri="{FF2B5EF4-FFF2-40B4-BE49-F238E27FC236}">
                                  <a16:creationId xmlns:a16="http://schemas.microsoft.com/office/drawing/2014/main" id="{E09A856E-643D-72A2-4972-02BC3BC0A6F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4509" y="3294312"/>
                              <a:ext cx="10844546" cy="2851533"/>
                              <a:chOff x="14509" y="998645"/>
                              <a:chExt cx="10844546" cy="2851533"/>
                            </a:xfrm>
                          </p:grpSpPr>
                          <p:cxnSp>
                            <p:nvCxnSpPr>
                              <p:cNvPr id="13" name="Straight Arrow Connector 12">
                                <a:extLst>
                                  <a:ext uri="{FF2B5EF4-FFF2-40B4-BE49-F238E27FC236}">
                                    <a16:creationId xmlns:a16="http://schemas.microsoft.com/office/drawing/2014/main" id="{46BC7C87-5CF5-E970-F56F-81430E6258D6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 flipH="1" flipV="1">
                                <a:off x="5185875" y="998645"/>
                                <a:ext cx="16149" cy="2337344"/>
                              </a:xfrm>
                              <a:prstGeom prst="straightConnector1">
                                <a:avLst/>
                              </a:prstGeom>
                              <a:ln w="15875">
                                <a:solidFill>
                                  <a:schemeClr val="tx1"/>
                                </a:solidFill>
                                <a:tailEnd type="stealth"/>
                              </a:ln>
                            </p:spPr>
                            <p:style>
                              <a:lnRef idx="2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1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11" name="Chevron 10">
                                <a:extLst>
                                  <a:ext uri="{FF2B5EF4-FFF2-40B4-BE49-F238E27FC236}">
                                    <a16:creationId xmlns:a16="http://schemas.microsoft.com/office/drawing/2014/main" id="{A4AB3454-0B71-B4B6-3ACB-4A36112E251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6006" y="2281212"/>
                                <a:ext cx="4496294" cy="1015707"/>
                              </a:xfrm>
                              <a:prstGeom prst="chevron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B81011"/>
                                  </a:gs>
                                  <a:gs pos="100000">
                                    <a:srgbClr val="FFFFFF"/>
                                  </a:gs>
                                </a:gsLst>
                                <a:lin ang="10800000" scaled="0"/>
                                <a:tileRect/>
                              </a:gradFill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2000" dirty="0">
                                    <a:solidFill>
                                      <a:schemeClr val="tx1"/>
                                    </a:solidFill>
                                    <a:latin typeface="Times"/>
                                    <a:cs typeface="Times"/>
                                  </a:rPr>
                                  <a:t>Demonstrators (TQ, HQ, LQ) including scaling to 4 m, plus first MQXF in the US</a:t>
                                </a:r>
                              </a:p>
                            </p:txBody>
                          </p:sp>
                          <p:sp>
                            <p:nvSpPr>
                              <p:cNvPr id="14" name="TextBox 13">
                                <a:extLst>
                                  <a:ext uri="{FF2B5EF4-FFF2-40B4-BE49-F238E27FC236}">
                                    <a16:creationId xmlns:a16="http://schemas.microsoft.com/office/drawing/2014/main" id="{08BA0FAE-CA22-2EAA-23BE-64C3DA9C463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5188816" y="1118262"/>
                                <a:ext cx="1680130" cy="5232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 w="12700">
                                <a:solidFill>
                                  <a:schemeClr val="tx1"/>
                                </a:solidFill>
                              </a:ln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en-US" sz="14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Selection of aperture </a:t>
                                </a:r>
                              </a:p>
                              <a:p>
                                <a:r>
                                  <a:rPr lang="en-US" sz="14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and cable</a:t>
                                </a:r>
                              </a:p>
                            </p:txBody>
                          </p:sp>
                          <p:grpSp>
                            <p:nvGrpSpPr>
                              <p:cNvPr id="15" name="Group 14">
                                <a:extLst>
                                  <a:ext uri="{FF2B5EF4-FFF2-40B4-BE49-F238E27FC236}">
                                    <a16:creationId xmlns:a16="http://schemas.microsoft.com/office/drawing/2014/main" id="{D33423CB-1131-AF86-E667-76913060869C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14509" y="3355492"/>
                                <a:ext cx="10844546" cy="494686"/>
                                <a:chOff x="14509" y="3355492"/>
                                <a:chExt cx="10844546" cy="494686"/>
                              </a:xfrm>
                            </p:grpSpPr>
                            <p:grpSp>
                              <p:nvGrpSpPr>
                                <p:cNvPr id="16" name="Group 15">
                                  <a:extLst>
                                    <a:ext uri="{FF2B5EF4-FFF2-40B4-BE49-F238E27FC236}">
                                      <a16:creationId xmlns:a16="http://schemas.microsoft.com/office/drawing/2014/main" id="{8CE40506-3A1B-4DA1-5D32-D8AF885A82FB}"/>
                                    </a:ext>
                                  </a:extLst>
                                </p:cNvPr>
                                <p:cNvGrpSpPr/>
                                <p:nvPr/>
                              </p:nvGrpSpPr>
                              <p:grpSpPr>
                                <a:xfrm>
                                  <a:off x="14509" y="3355492"/>
                                  <a:ext cx="7044918" cy="229309"/>
                                  <a:chOff x="14509" y="3427500"/>
                                  <a:chExt cx="7044918" cy="229309"/>
                                </a:xfrm>
                              </p:grpSpPr>
                              <p:sp>
                                <p:nvSpPr>
                                  <p:cNvPr id="21" name="Rectangle 20">
                                    <a:extLst>
                                      <a:ext uri="{FF2B5EF4-FFF2-40B4-BE49-F238E27FC236}">
                                        <a16:creationId xmlns:a16="http://schemas.microsoft.com/office/drawing/2014/main" id="{6EEAE40E-8BC9-EAA4-26E4-146A62699EE5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14509" y="3427500"/>
                                    <a:ext cx="396989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`00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22" name="Rectangle 21">
                                    <a:extLst>
                                      <a:ext uri="{FF2B5EF4-FFF2-40B4-BE49-F238E27FC236}">
                                        <a16:creationId xmlns:a16="http://schemas.microsoft.com/office/drawing/2014/main" id="{21AF0654-599C-09C8-9A19-90E579BD5943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419982" y="3435846"/>
                                    <a:ext cx="396989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`01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23" name="Rectangle 22">
                                    <a:extLst>
                                      <a:ext uri="{FF2B5EF4-FFF2-40B4-BE49-F238E27FC236}">
                                        <a16:creationId xmlns:a16="http://schemas.microsoft.com/office/drawing/2014/main" id="{58E5225B-9E22-8564-12E3-EBC66641D96C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818528" y="3435846"/>
                                    <a:ext cx="396989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`02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24" name="Rectangle 23">
                                    <a:extLst>
                                      <a:ext uri="{FF2B5EF4-FFF2-40B4-BE49-F238E27FC236}">
                                        <a16:creationId xmlns:a16="http://schemas.microsoft.com/office/drawing/2014/main" id="{D2BEA75B-B35F-94FA-6D14-388CC3D44CE5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1224108" y="3435846"/>
                                    <a:ext cx="396989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`03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25" name="Rectangle 24">
                                    <a:extLst>
                                      <a:ext uri="{FF2B5EF4-FFF2-40B4-BE49-F238E27FC236}">
                                        <a16:creationId xmlns:a16="http://schemas.microsoft.com/office/drawing/2014/main" id="{2231DF04-0F8E-9170-581A-F13879741424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1629688" y="3435846"/>
                                    <a:ext cx="396989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`04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26" name="Rectangle 25">
                                    <a:extLst>
                                      <a:ext uri="{FF2B5EF4-FFF2-40B4-BE49-F238E27FC236}">
                                        <a16:creationId xmlns:a16="http://schemas.microsoft.com/office/drawing/2014/main" id="{3EF7D870-165C-9B64-A72C-F5C2AE4242F8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2028239" y="3435846"/>
                                    <a:ext cx="396989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`05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27" name="Rectangle 26">
                                    <a:extLst>
                                      <a:ext uri="{FF2B5EF4-FFF2-40B4-BE49-F238E27FC236}">
                                        <a16:creationId xmlns:a16="http://schemas.microsoft.com/office/drawing/2014/main" id="{E717B8A0-5C33-907F-B157-8455CC7D6CBA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2425229" y="3435846"/>
                                    <a:ext cx="396989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06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28" name="Rectangle 27">
                                    <a:extLst>
                                      <a:ext uri="{FF2B5EF4-FFF2-40B4-BE49-F238E27FC236}">
                                        <a16:creationId xmlns:a16="http://schemas.microsoft.com/office/drawing/2014/main" id="{24142D90-FAE7-2F1E-02D1-B499FE2F58C9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2833590" y="3436586"/>
                                    <a:ext cx="444175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`07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29" name="Rectangle 28">
                                    <a:extLst>
                                      <a:ext uri="{FF2B5EF4-FFF2-40B4-BE49-F238E27FC236}">
                                        <a16:creationId xmlns:a16="http://schemas.microsoft.com/office/drawing/2014/main" id="{6F3ECB33-978A-46E2-A0DC-E54D8862939A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3267338" y="3440744"/>
                                    <a:ext cx="444175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`08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0" name="Rectangle 29">
                                    <a:extLst>
                                      <a:ext uri="{FF2B5EF4-FFF2-40B4-BE49-F238E27FC236}">
                                        <a16:creationId xmlns:a16="http://schemas.microsoft.com/office/drawing/2014/main" id="{B0E68A75-260D-C368-6552-237B8390CCF3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3708487" y="3437263"/>
                                    <a:ext cx="416011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`09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1" name="Rectangle 30">
                                    <a:extLst>
                                      <a:ext uri="{FF2B5EF4-FFF2-40B4-BE49-F238E27FC236}">
                                        <a16:creationId xmlns:a16="http://schemas.microsoft.com/office/drawing/2014/main" id="{ECFC9A42-1C0C-70BD-B108-68F6B5CCC814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4131349" y="3431367"/>
                                    <a:ext cx="416011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`10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2" name="Rectangle 31">
                                    <a:extLst>
                                      <a:ext uri="{FF2B5EF4-FFF2-40B4-BE49-F238E27FC236}">
                                        <a16:creationId xmlns:a16="http://schemas.microsoft.com/office/drawing/2014/main" id="{2824A9EA-5F8E-4C26-A5ED-775D8FBA295C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4554211" y="3433854"/>
                                    <a:ext cx="416011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`11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3" name="Rectangle 32">
                                    <a:extLst>
                                      <a:ext uri="{FF2B5EF4-FFF2-40B4-BE49-F238E27FC236}">
                                        <a16:creationId xmlns:a16="http://schemas.microsoft.com/office/drawing/2014/main" id="{A9350316-B594-F50A-25BF-0ED701A22F66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4974570" y="3430742"/>
                                    <a:ext cx="416011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`12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4" name="Rectangle 33">
                                    <a:extLst>
                                      <a:ext uri="{FF2B5EF4-FFF2-40B4-BE49-F238E27FC236}">
                                        <a16:creationId xmlns:a16="http://schemas.microsoft.com/office/drawing/2014/main" id="{884592F7-1C67-D669-0351-178FBA883A5D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5394929" y="3433341"/>
                                    <a:ext cx="416011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`13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5" name="Rectangle 34">
                                    <a:extLst>
                                      <a:ext uri="{FF2B5EF4-FFF2-40B4-BE49-F238E27FC236}">
                                        <a16:creationId xmlns:a16="http://schemas.microsoft.com/office/drawing/2014/main" id="{1A922E28-5EC7-1438-8227-36C764AA98F3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5816245" y="3437324"/>
                                    <a:ext cx="416011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`14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6" name="Rectangle 35">
                                    <a:extLst>
                                      <a:ext uri="{FF2B5EF4-FFF2-40B4-BE49-F238E27FC236}">
                                        <a16:creationId xmlns:a16="http://schemas.microsoft.com/office/drawing/2014/main" id="{73754156-9BC9-E5A8-AFF0-33148C3F6D58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6240952" y="3440785"/>
                                    <a:ext cx="416011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`15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7" name="Rectangle 36">
                                    <a:extLst>
                                      <a:ext uri="{FF2B5EF4-FFF2-40B4-BE49-F238E27FC236}">
                                        <a16:creationId xmlns:a16="http://schemas.microsoft.com/office/drawing/2014/main" id="{84A9A326-8503-465D-A6E9-A38316210309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6662438" y="3433341"/>
                                    <a:ext cx="396989" cy="216024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tx2">
                                      <a:lumMod val="20000"/>
                                      <a:lumOff val="80000"/>
                                    </a:schemeClr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200" dirty="0">
                                        <a:solidFill>
                                          <a:srgbClr val="000000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`16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7" name="Rectangle 16">
                                  <a:extLst>
                                    <a:ext uri="{FF2B5EF4-FFF2-40B4-BE49-F238E27FC236}">
                                      <a16:creationId xmlns:a16="http://schemas.microsoft.com/office/drawing/2014/main" id="{871BE1BA-B146-1EBA-1A64-49F688DA252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189848" y="3620099"/>
                                  <a:ext cx="1245034" cy="217628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1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LHC </a:t>
                                  </a:r>
                                  <a:r>
                                    <a:rPr lang="en-US" sz="1100" dirty="0" err="1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RunI</a:t>
                                  </a:r>
                                  <a:endParaRPr lang="en-US" sz="11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8" name="Rectangle 17">
                                  <a:extLst>
                                    <a:ext uri="{FF2B5EF4-FFF2-40B4-BE49-F238E27FC236}">
                                      <a16:creationId xmlns:a16="http://schemas.microsoft.com/office/drawing/2014/main" id="{5379386C-B77B-E48A-6D6B-F166AFA70FDF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6364901" y="3618603"/>
                                  <a:ext cx="1535150" cy="231575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LHC </a:t>
                                  </a:r>
                                  <a:r>
                                    <a:rPr lang="en-US" sz="1200" dirty="0" err="1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RunII</a:t>
                                  </a:r>
                                  <a:endPara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9" name="Rectangle 18">
                                  <a:extLst>
                                    <a:ext uri="{FF2B5EF4-FFF2-40B4-BE49-F238E27FC236}">
                                      <a16:creationId xmlns:a16="http://schemas.microsoft.com/office/drawing/2014/main" id="{01A744A6-9854-49A9-935F-26FED4DE831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9182436" y="3609347"/>
                                  <a:ext cx="1676619" cy="215927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LHC </a:t>
                                  </a:r>
                                  <a:r>
                                    <a:rPr lang="en-US" sz="1200" dirty="0" err="1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RunIII</a:t>
                                  </a:r>
                                  <a:endPara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endParaRPr>
                                </a:p>
                              </p:txBody>
                            </p:sp>
                          </p:grpSp>
                        </p:grpSp>
                        <p:sp>
                          <p:nvSpPr>
                            <p:cNvPr id="9" name="Chevron 7">
                              <a:extLst>
                                <a:ext uri="{FF2B5EF4-FFF2-40B4-BE49-F238E27FC236}">
                                  <a16:creationId xmlns:a16="http://schemas.microsoft.com/office/drawing/2014/main" id="{E1D16233-C50C-C432-2203-E9166786599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7094104" y="3149709"/>
                              <a:ext cx="2252612" cy="788891"/>
                            </a:xfrm>
                            <a:prstGeom prst="chevron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B81011"/>
                                </a:gs>
                                <a:gs pos="100000">
                                  <a:srgbClr val="FFFFFF"/>
                                </a:gs>
                              </a:gsLst>
                              <a:lin ang="10800000" scaled="0"/>
                              <a:tileRect/>
                            </a:gradFill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600" dirty="0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MQXFB</a:t>
                              </a:r>
                            </a:p>
                            <a:p>
                              <a:pPr algn="ctr"/>
                              <a:r>
                                <a:rPr lang="en-US" sz="1600" dirty="0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prototypes </a:t>
                              </a:r>
                            </a:p>
                            <a:p>
                              <a:pPr algn="ctr"/>
                              <a:r>
                                <a:rPr lang="en-US" sz="1600" dirty="0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(2 each type)</a:t>
                              </a:r>
                            </a:p>
                          </p:txBody>
                        </p:sp>
                        <p:sp>
                          <p:nvSpPr>
                            <p:cNvPr id="10" name="Chevron 8">
                              <a:extLst>
                                <a:ext uri="{FF2B5EF4-FFF2-40B4-BE49-F238E27FC236}">
                                  <a16:creationId xmlns:a16="http://schemas.microsoft.com/office/drawing/2014/main" id="{406E967B-1ED7-47C9-58D8-195F1B82AE1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824816" y="4053891"/>
                              <a:ext cx="4258017" cy="588126"/>
                            </a:xfrm>
                            <a:prstGeom prst="chevron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B81011"/>
                                </a:gs>
                                <a:gs pos="100000">
                                  <a:srgbClr val="FFFFFF"/>
                                </a:gs>
                              </a:gsLst>
                              <a:lin ang="10800000" scaled="0"/>
                              <a:tileRect/>
                            </a:gradFill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2000" dirty="0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MQXF short models (7)     ……..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39" name="Rectangle 38">
                            <a:extLst>
                              <a:ext uri="{FF2B5EF4-FFF2-40B4-BE49-F238E27FC236}">
                                <a16:creationId xmlns:a16="http://schemas.microsoft.com/office/drawing/2014/main" id="{E46B9820-1E2B-A8BC-45F5-9E604687055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155647" y="5668911"/>
                            <a:ext cx="396989" cy="216024"/>
                          </a:xfrm>
                          <a:prstGeom prst="rect">
                            <a:avLst/>
                          </a:prstGeom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rPr>
                              <a:t>`17</a:t>
                            </a:r>
                          </a:p>
                        </p:txBody>
                      </p:sp>
                      <p:sp>
                        <p:nvSpPr>
                          <p:cNvPr id="40" name="Rectangle 39">
                            <a:extLst>
                              <a:ext uri="{FF2B5EF4-FFF2-40B4-BE49-F238E27FC236}">
                                <a16:creationId xmlns:a16="http://schemas.microsoft.com/office/drawing/2014/main" id="{AA099853-75F7-86E2-6D4D-72E779532C0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556299" y="5669044"/>
                            <a:ext cx="396989" cy="216024"/>
                          </a:xfrm>
                          <a:prstGeom prst="rect">
                            <a:avLst/>
                          </a:prstGeom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rPr>
                              <a:t>`18</a:t>
                            </a:r>
                          </a:p>
                        </p:txBody>
                      </p:sp>
                      <p:sp>
                        <p:nvSpPr>
                          <p:cNvPr id="41" name="Rectangle 40">
                            <a:extLst>
                              <a:ext uri="{FF2B5EF4-FFF2-40B4-BE49-F238E27FC236}">
                                <a16:creationId xmlns:a16="http://schemas.microsoft.com/office/drawing/2014/main" id="{3D369E33-9D25-CEC2-3CE9-3D3E476E1F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962468" y="5667957"/>
                            <a:ext cx="396989" cy="216024"/>
                          </a:xfrm>
                          <a:prstGeom prst="rect">
                            <a:avLst/>
                          </a:prstGeom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rPr>
                              <a:t>`19</a:t>
                            </a:r>
                          </a:p>
                        </p:txBody>
                      </p:sp>
                      <p:sp>
                        <p:nvSpPr>
                          <p:cNvPr id="42" name="Rectangle 41">
                            <a:extLst>
                              <a:ext uri="{FF2B5EF4-FFF2-40B4-BE49-F238E27FC236}">
                                <a16:creationId xmlns:a16="http://schemas.microsoft.com/office/drawing/2014/main" id="{907124B1-7FCB-030B-2E80-4FDBDD4CF98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367840" y="5668911"/>
                            <a:ext cx="396989" cy="216024"/>
                          </a:xfrm>
                          <a:prstGeom prst="rect">
                            <a:avLst/>
                          </a:prstGeom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rPr>
                              <a:t>`20</a:t>
                            </a:r>
                          </a:p>
                        </p:txBody>
                      </p:sp>
                      <p:sp>
                        <p:nvSpPr>
                          <p:cNvPr id="43" name="Rectangle 42">
                            <a:extLst>
                              <a:ext uri="{FF2B5EF4-FFF2-40B4-BE49-F238E27FC236}">
                                <a16:creationId xmlns:a16="http://schemas.microsoft.com/office/drawing/2014/main" id="{321AB977-3D8C-93D6-D2C4-B0BFC39BD51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764829" y="5668911"/>
                            <a:ext cx="396989" cy="216024"/>
                          </a:xfrm>
                          <a:prstGeom prst="rect">
                            <a:avLst/>
                          </a:prstGeom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rPr>
                              <a:t>`21</a:t>
                            </a:r>
                          </a:p>
                        </p:txBody>
                      </p:sp>
                      <p:sp>
                        <p:nvSpPr>
                          <p:cNvPr id="44" name="Rectangle 43">
                            <a:extLst>
                              <a:ext uri="{FF2B5EF4-FFF2-40B4-BE49-F238E27FC236}">
                                <a16:creationId xmlns:a16="http://schemas.microsoft.com/office/drawing/2014/main" id="{5973ACB0-0192-CFB9-6B11-932D8B9B48C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169850" y="5668542"/>
                            <a:ext cx="396989" cy="216024"/>
                          </a:xfrm>
                          <a:prstGeom prst="rect">
                            <a:avLst/>
                          </a:prstGeom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rPr>
                              <a:t>`22</a:t>
                            </a:r>
                          </a:p>
                        </p:txBody>
                      </p:sp>
                    </p:grpSp>
                    <p:sp>
                      <p:nvSpPr>
                        <p:cNvPr id="46" name="Rectangle 45">
                          <a:extLst>
                            <a:ext uri="{FF2B5EF4-FFF2-40B4-BE49-F238E27FC236}">
                              <a16:creationId xmlns:a16="http://schemas.microsoft.com/office/drawing/2014/main" id="{955F0156-7511-1334-EA8E-22C09D64308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486604" y="5672699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`23</a:t>
                          </a:r>
                        </a:p>
                      </p:txBody>
                    </p:sp>
                    <p:sp>
                      <p:nvSpPr>
                        <p:cNvPr id="47" name="Rectangle 46">
                          <a:extLst>
                            <a:ext uri="{FF2B5EF4-FFF2-40B4-BE49-F238E27FC236}">
                              <a16:creationId xmlns:a16="http://schemas.microsoft.com/office/drawing/2014/main" id="{ABEF245B-2C80-0325-99BF-066A600CE8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891625" y="5676598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`24</a:t>
                          </a:r>
                        </a:p>
                      </p:txBody>
                    </p:sp>
                    <p:sp>
                      <p:nvSpPr>
                        <p:cNvPr id="48" name="Rectangle 47">
                          <a:extLst>
                            <a:ext uri="{FF2B5EF4-FFF2-40B4-BE49-F238E27FC236}">
                              <a16:creationId xmlns:a16="http://schemas.microsoft.com/office/drawing/2014/main" id="{F7E161B6-27A8-4540-09F4-5AD351D2F2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278679" y="5675470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`25</a:t>
                          </a:r>
                        </a:p>
                      </p:txBody>
                    </p:sp>
                    <p:sp>
                      <p:nvSpPr>
                        <p:cNvPr id="49" name="Rectangle 48">
                          <a:extLst>
                            <a:ext uri="{FF2B5EF4-FFF2-40B4-BE49-F238E27FC236}">
                              <a16:creationId xmlns:a16="http://schemas.microsoft.com/office/drawing/2014/main" id="{2A0B5906-698F-B9FD-7C73-8265EED3CF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675668" y="5675842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`26</a:t>
                          </a:r>
                        </a:p>
                      </p:txBody>
                    </p:sp>
                  </p:grpSp>
                  <p:sp>
                    <p:nvSpPr>
                      <p:cNvPr id="54" name="Chevron 43">
                        <a:extLst>
                          <a:ext uri="{FF2B5EF4-FFF2-40B4-BE49-F238E27FC236}">
                            <a16:creationId xmlns:a16="http://schemas.microsoft.com/office/drawing/2014/main" id="{E83503D9-4039-563A-2274-F68B444ED6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69907" y="4464363"/>
                        <a:ext cx="3647950" cy="580935"/>
                      </a:xfrm>
                      <a:prstGeom prst="chevron">
                        <a:avLst/>
                      </a:prstGeom>
                      <a:gradFill flip="none" rotWithShape="1">
                        <a:gsLst>
                          <a:gs pos="0">
                            <a:srgbClr val="B81011"/>
                          </a:gs>
                          <a:gs pos="100000">
                            <a:srgbClr val="FFFFFF"/>
                          </a:gs>
                        </a:gsLst>
                        <a:lin ang="10800000" scaled="0"/>
                        <a:tileRect/>
                      </a:gra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>
                            <a:solidFill>
                              <a:srgbClr val="4D4D4D"/>
                            </a:solidFill>
                            <a:latin typeface="Times"/>
                            <a:cs typeface="Times"/>
                          </a:rPr>
                          <a:t>MQXFA production and test (20 magnets)</a:t>
                        </a:r>
                      </a:p>
                    </p:txBody>
                  </p:sp>
                  <p:sp>
                    <p:nvSpPr>
                      <p:cNvPr id="55" name="Rectangle 54">
                        <a:extLst>
                          <a:ext uri="{FF2B5EF4-FFF2-40B4-BE49-F238E27FC236}">
                            <a16:creationId xmlns:a16="http://schemas.microsoft.com/office/drawing/2014/main" id="{52F94FC6-AB79-BF88-2D30-BDC4D76CDE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084883" y="5712635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`27</a:t>
                        </a:r>
                      </a:p>
                    </p:txBody>
                  </p:sp>
                  <p:sp>
                    <p:nvSpPr>
                      <p:cNvPr id="56" name="Rectangle 55">
                        <a:extLst>
                          <a:ext uri="{FF2B5EF4-FFF2-40B4-BE49-F238E27FC236}">
                            <a16:creationId xmlns:a16="http://schemas.microsoft.com/office/drawing/2014/main" id="{1ECFD560-D14E-64AF-C602-D345B0D8FC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74838" y="5714619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`28</a:t>
                        </a:r>
                      </a:p>
                    </p:txBody>
                  </p:sp>
                </p:grp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C4BBE9C9-C1B9-605A-6FF2-961A452A24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858855" y="5712241"/>
                      <a:ext cx="396989" cy="216024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`29</a:t>
                      </a:r>
                    </a:p>
                  </p:txBody>
                </p:sp>
              </p:grp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A0A8C373-652A-C2FB-9F77-164A04FE0CD4}"/>
                      </a:ext>
                    </a:extLst>
                  </p:cNvPr>
                  <p:cNvSpPr txBox="1"/>
                  <p:nvPr/>
                </p:nvSpPr>
                <p:spPr>
                  <a:xfrm>
                    <a:off x="1816731" y="3439773"/>
                    <a:ext cx="1191236" cy="523220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LARP</a:t>
                    </a:r>
                  </a:p>
                  <a:p>
                    <a:r>
                      <a:rPr lang="en-US" sz="14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approval</a:t>
                    </a:r>
                  </a:p>
                </p:txBody>
              </p:sp>
            </p:grp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08BA0FAE-CA22-2EAA-23BE-64C3DA9C4639}"/>
                    </a:ext>
                  </a:extLst>
                </p:cNvPr>
                <p:cNvSpPr txBox="1"/>
                <p:nvPr/>
              </p:nvSpPr>
              <p:spPr>
                <a:xfrm>
                  <a:off x="4239053" y="2276811"/>
                  <a:ext cx="1740618" cy="30777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Design study </a:t>
                  </a:r>
                  <a:r>
                    <a:rPr lang="en-US" sz="14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HiLumi</a:t>
                  </a:r>
                  <a:endParaRPr lang="en-US" sz="14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257246" y="2596565"/>
                  <a:ext cx="1532164" cy="748931"/>
                </a:xfrm>
                <a:prstGeom prst="rect">
                  <a:avLst/>
                </a:prstGeom>
              </p:spPr>
            </p:pic>
          </p:grpSp>
          <p:pic>
            <p:nvPicPr>
              <p:cNvPr id="79" name="Picture 78"/>
              <p:cNvPicPr>
                <a:picLocks noChangeAspect="1"/>
              </p:cNvPicPr>
              <p:nvPr/>
            </p:nvPicPr>
            <p:blipFill rotWithShape="1">
              <a:blip r:embed="rId4"/>
              <a:srcRect l="66316" r="517"/>
              <a:stretch/>
            </p:blipFill>
            <p:spPr>
              <a:xfrm>
                <a:off x="1920903" y="2141762"/>
                <a:ext cx="1081650" cy="117455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9052964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82B181-12A1-CA77-35EB-09EF99D247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B08D8-1CD6-C69A-C68E-1B62EEBCF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/>
          <a:lstStyle/>
          <a:p>
            <a:r>
              <a:rPr lang="fr-CH" sz="2000" dirty="0">
                <a:latin typeface="Times"/>
                <a:cs typeface="Times"/>
              </a:rPr>
              <a:t>Initial </a:t>
            </a:r>
            <a:r>
              <a:rPr lang="en-GB" sz="2000" dirty="0">
                <a:latin typeface="Times"/>
                <a:cs typeface="Times"/>
              </a:rPr>
              <a:t>development in industry and institutes (mature technology)</a:t>
            </a:r>
            <a:r>
              <a:rPr lang="en-GB" sz="1700" dirty="0">
                <a:latin typeface="Times"/>
                <a:cs typeface="Times"/>
              </a:rPr>
              <a:t> - approval based on a 10 m long magnet</a:t>
            </a:r>
          </a:p>
          <a:p>
            <a:r>
              <a:rPr lang="en-GB" sz="1700" dirty="0">
                <a:latin typeface="Times"/>
                <a:cs typeface="Times"/>
              </a:rPr>
              <a:t>Reduction of field from initial 10 T to 8.3 T</a:t>
            </a:r>
          </a:p>
          <a:p>
            <a:r>
              <a:rPr lang="en-GB" sz="2000" dirty="0">
                <a:latin typeface="Times"/>
                <a:cs typeface="Times"/>
              </a:rPr>
              <a:t>Short model at CERN from 1995</a:t>
            </a:r>
          </a:p>
          <a:p>
            <a:r>
              <a:rPr lang="en-GB" sz="2000" dirty="0">
                <a:latin typeface="Times"/>
                <a:cs typeface="Times"/>
              </a:rPr>
              <a:t>Design changes up to the very end of prototypes</a:t>
            </a:r>
            <a:endParaRPr lang="en-GB" sz="1700" dirty="0">
              <a:latin typeface="Times"/>
              <a:cs typeface="Time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ED9C88D-DF35-B6D2-9085-4C7267C91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Timeline for LHC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531FEA5-15CD-206F-4903-2C032FD6FB38}"/>
              </a:ext>
            </a:extLst>
          </p:cNvPr>
          <p:cNvGrpSpPr/>
          <p:nvPr/>
        </p:nvGrpSpPr>
        <p:grpSpPr>
          <a:xfrm>
            <a:off x="-4473" y="1486404"/>
            <a:ext cx="12222075" cy="4777978"/>
            <a:chOff x="-4473" y="1387251"/>
            <a:chExt cx="12222075" cy="4777978"/>
          </a:xfrm>
        </p:grpSpPr>
        <p:sp>
          <p:nvSpPr>
            <p:cNvPr id="65" name="Chevron 7">
              <a:extLst>
                <a:ext uri="{FF2B5EF4-FFF2-40B4-BE49-F238E27FC236}">
                  <a16:creationId xmlns:a16="http://schemas.microsoft.com/office/drawing/2014/main" id="{E1D16233-C50C-C432-2203-E91667865990}"/>
                </a:ext>
              </a:extLst>
            </p:cNvPr>
            <p:cNvSpPr/>
            <p:nvPr/>
          </p:nvSpPr>
          <p:spPr>
            <a:xfrm>
              <a:off x="3784905" y="2415709"/>
              <a:ext cx="2689274" cy="714982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Scaling to 10 m in industry (6 magnets)</a:t>
              </a:r>
            </a:p>
          </p:txBody>
        </p:sp>
        <p:grpSp>
          <p:nvGrpSpPr>
            <p:cNvPr id="92" name="Group 91"/>
            <p:cNvGrpSpPr/>
            <p:nvPr/>
          </p:nvGrpSpPr>
          <p:grpSpPr>
            <a:xfrm>
              <a:off x="-4473" y="1387251"/>
              <a:ext cx="12222075" cy="4777978"/>
              <a:chOff x="-4473" y="1572596"/>
              <a:chExt cx="12222075" cy="4777978"/>
            </a:xfrm>
          </p:grpSpPr>
          <p:grpSp>
            <p:nvGrpSpPr>
              <p:cNvPr id="88" name="Group 87"/>
              <p:cNvGrpSpPr/>
              <p:nvPr/>
            </p:nvGrpSpPr>
            <p:grpSpPr>
              <a:xfrm>
                <a:off x="-4473" y="1572596"/>
                <a:ext cx="12222075" cy="4777978"/>
                <a:chOff x="-4473" y="1435624"/>
                <a:chExt cx="12222075" cy="4777978"/>
              </a:xfrm>
            </p:grpSpPr>
            <p:cxnSp>
              <p:nvCxnSpPr>
                <p:cNvPr id="86" name="Straight Arrow Connector 85">
                  <a:extLst>
                    <a:ext uri="{FF2B5EF4-FFF2-40B4-BE49-F238E27FC236}">
                      <a16:creationId xmlns:a16="http://schemas.microsoft.com/office/drawing/2014/main" id="{46BC7C87-5CF5-E970-F56F-81430E6258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559366" y="4416404"/>
                  <a:ext cx="18389" cy="1255258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stealt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Arrow Connector 79">
                  <a:extLst>
                    <a:ext uri="{FF2B5EF4-FFF2-40B4-BE49-F238E27FC236}">
                      <a16:creationId xmlns:a16="http://schemas.microsoft.com/office/drawing/2014/main" id="{46BC7C87-5CF5-E970-F56F-81430E6258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763517" y="4432951"/>
                  <a:ext cx="21921" cy="1285545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stealt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08BA0FAE-CA22-2EAA-23BE-64C3DA9C4639}"/>
                    </a:ext>
                  </a:extLst>
                </p:cNvPr>
                <p:cNvSpPr txBox="1"/>
                <p:nvPr/>
              </p:nvSpPr>
              <p:spPr>
                <a:xfrm>
                  <a:off x="6781906" y="4558518"/>
                  <a:ext cx="1340239" cy="52322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Field reduction:</a:t>
                  </a:r>
                </a:p>
                <a:p>
                  <a:r>
                    <a:rPr lang="en-US" sz="14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8.65 T to 8.33 T</a:t>
                  </a:r>
                </a:p>
              </p:txBody>
            </p:sp>
            <p:grpSp>
              <p:nvGrpSpPr>
                <p:cNvPr id="72" name="Group 71"/>
                <p:cNvGrpSpPr/>
                <p:nvPr/>
              </p:nvGrpSpPr>
              <p:grpSpPr>
                <a:xfrm>
                  <a:off x="-4473" y="1435624"/>
                  <a:ext cx="12222075" cy="4777978"/>
                  <a:chOff x="-4473" y="1435624"/>
                  <a:chExt cx="12222075" cy="4777978"/>
                </a:xfrm>
              </p:grpSpPr>
              <p:grpSp>
                <p:nvGrpSpPr>
                  <p:cNvPr id="82" name="Group 81"/>
                  <p:cNvGrpSpPr/>
                  <p:nvPr/>
                </p:nvGrpSpPr>
                <p:grpSpPr>
                  <a:xfrm>
                    <a:off x="-4473" y="1544062"/>
                    <a:ext cx="12222075" cy="4669540"/>
                    <a:chOff x="7977" y="1544062"/>
                    <a:chExt cx="12222075" cy="4669540"/>
                  </a:xfrm>
                </p:grpSpPr>
                <p:cxnSp>
                  <p:nvCxnSpPr>
                    <p:cNvPr id="76" name="Straight Arrow Connector 75">
                      <a:extLst>
                        <a:ext uri="{FF2B5EF4-FFF2-40B4-BE49-F238E27FC236}">
                          <a16:creationId xmlns:a16="http://schemas.microsoft.com/office/drawing/2014/main" id="{46BC7C87-5CF5-E970-F56F-81430E6258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6636017" y="1544062"/>
                      <a:ext cx="24911" cy="4134102"/>
                    </a:xfrm>
                    <a:prstGeom prst="straightConnector1">
                      <a:avLst/>
                    </a:prstGeom>
                    <a:ln w="15875">
                      <a:solidFill>
                        <a:schemeClr val="tx1"/>
                      </a:solidFill>
                      <a:tailEnd type="stealt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7" name="TextBox 76">
                      <a:extLst>
                        <a:ext uri="{FF2B5EF4-FFF2-40B4-BE49-F238E27FC236}">
                          <a16:creationId xmlns:a16="http://schemas.microsoft.com/office/drawing/2014/main" id="{08BA0FAE-CA22-2EAA-23BE-64C3DA9C46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57397" y="1906217"/>
                      <a:ext cx="1461057" cy="338554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LHC  approved</a:t>
                      </a:r>
                    </a:p>
                  </p:txBody>
                </p:sp>
                <p:grpSp>
                  <p:nvGrpSpPr>
                    <p:cNvPr id="73" name="Group 72"/>
                    <p:cNvGrpSpPr/>
                    <p:nvPr/>
                  </p:nvGrpSpPr>
                  <p:grpSpPr>
                    <a:xfrm>
                      <a:off x="7977" y="2117515"/>
                      <a:ext cx="12222075" cy="4096087"/>
                      <a:chOff x="7977" y="2117515"/>
                      <a:chExt cx="12222075" cy="4096087"/>
                    </a:xfrm>
                  </p:grpSpPr>
                  <p:grpSp>
                    <p:nvGrpSpPr>
                      <p:cNvPr id="62" name="Group 61">
                        <a:extLst>
                          <a:ext uri="{FF2B5EF4-FFF2-40B4-BE49-F238E27FC236}">
                            <a16:creationId xmlns:a16="http://schemas.microsoft.com/office/drawing/2014/main" id="{179DFC54-B63D-77BF-45D6-1B211947E9E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977" y="2117515"/>
                        <a:ext cx="12222075" cy="4096087"/>
                        <a:chOff x="5633" y="2130343"/>
                        <a:chExt cx="12222075" cy="4096087"/>
                      </a:xfrm>
                    </p:grpSpPr>
                    <p:cxnSp>
                      <p:nvCxnSpPr>
                        <p:cNvPr id="20" name="Straight Arrow Connector 19">
                          <a:extLst>
                            <a:ext uri="{FF2B5EF4-FFF2-40B4-BE49-F238E27FC236}">
                              <a16:creationId xmlns:a16="http://schemas.microsoft.com/office/drawing/2014/main" id="{81F40B7D-9391-01DC-D99B-65A1202BBEDA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1815085" y="2595079"/>
                          <a:ext cx="0" cy="3099718"/>
                        </a:xfrm>
                        <a:prstGeom prst="straightConnector1">
                          <a:avLst/>
                        </a:prstGeom>
                        <a:ln w="15875">
                          <a:solidFill>
                            <a:schemeClr val="tx1"/>
                          </a:solidFill>
                          <a:tailEnd type="stealth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59" name="Group 58">
                          <a:extLst>
                            <a:ext uri="{FF2B5EF4-FFF2-40B4-BE49-F238E27FC236}">
                              <a16:creationId xmlns:a16="http://schemas.microsoft.com/office/drawing/2014/main" id="{5F6A3487-260B-D7CB-D6BB-25ECF12EE49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5633" y="2130343"/>
                          <a:ext cx="12222075" cy="4096087"/>
                          <a:chOff x="33769" y="2130343"/>
                          <a:chExt cx="12222075" cy="4096087"/>
                        </a:xfrm>
                      </p:grpSpPr>
                      <p:grpSp>
                        <p:nvGrpSpPr>
                          <p:cNvPr id="57" name="Group 56">
                            <a:extLst>
                              <a:ext uri="{FF2B5EF4-FFF2-40B4-BE49-F238E27FC236}">
                                <a16:creationId xmlns:a16="http://schemas.microsoft.com/office/drawing/2014/main" id="{72CD768A-FA0B-849C-33C3-2F9BAFA816D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33769" y="2130343"/>
                            <a:ext cx="11838058" cy="4096087"/>
                            <a:chOff x="33769" y="2130343"/>
                            <a:chExt cx="11838058" cy="4096087"/>
                          </a:xfrm>
                        </p:grpSpPr>
                        <p:sp>
                          <p:nvSpPr>
                            <p:cNvPr id="53" name="Chevron 42">
                              <a:extLst>
                                <a:ext uri="{FF2B5EF4-FFF2-40B4-BE49-F238E27FC236}">
                                  <a16:creationId xmlns:a16="http://schemas.microsoft.com/office/drawing/2014/main" id="{57CFC45C-D79B-75A1-58C6-D6F47B46594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9388449" y="2130343"/>
                              <a:ext cx="2004507" cy="580936"/>
                            </a:xfrm>
                            <a:prstGeom prst="chevron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B81011"/>
                                </a:gs>
                                <a:gs pos="100000">
                                  <a:srgbClr val="FFFFFF"/>
                                </a:gs>
                              </a:gsLst>
                              <a:lin ang="10800000" scaled="0"/>
                              <a:tileRect/>
                            </a:gradFill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Production </a:t>
                              </a:r>
                            </a:p>
                            <a:p>
                              <a:pPr algn="ctr"/>
                              <a:r>
                                <a:rPr lang="en-US" dirty="0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(1200)</a:t>
                              </a:r>
                            </a:p>
                          </p:txBody>
                        </p:sp>
                        <p:grpSp>
                          <p:nvGrpSpPr>
                            <p:cNvPr id="50" name="Group 49">
                              <a:extLst>
                                <a:ext uri="{FF2B5EF4-FFF2-40B4-BE49-F238E27FC236}">
                                  <a16:creationId xmlns:a16="http://schemas.microsoft.com/office/drawing/2014/main" id="{CF78649B-F053-AB24-13DA-FF490669ADD8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33769" y="2353825"/>
                              <a:ext cx="11058148" cy="3872605"/>
                              <a:chOff x="14509" y="2316575"/>
                              <a:chExt cx="11058148" cy="3872605"/>
                            </a:xfrm>
                          </p:grpSpPr>
                          <p:grpSp>
                            <p:nvGrpSpPr>
                              <p:cNvPr id="45" name="Group 44">
                                <a:extLst>
                                  <a:ext uri="{FF2B5EF4-FFF2-40B4-BE49-F238E27FC236}">
                                    <a16:creationId xmlns:a16="http://schemas.microsoft.com/office/drawing/2014/main" id="{BE71251A-35EE-FEB2-43B1-3C00D16DD92C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14509" y="2316575"/>
                                <a:ext cx="9504085" cy="3872605"/>
                                <a:chOff x="103225" y="2316575"/>
                                <a:chExt cx="9504085" cy="3872605"/>
                              </a:xfrm>
                            </p:grpSpPr>
                            <p:grpSp>
                              <p:nvGrpSpPr>
                                <p:cNvPr id="2" name="Group 1">
                                  <a:extLst>
                                    <a:ext uri="{FF2B5EF4-FFF2-40B4-BE49-F238E27FC236}">
                                      <a16:creationId xmlns:a16="http://schemas.microsoft.com/office/drawing/2014/main" id="{72D4AE0F-6817-3BF6-789D-0F85F4325316}"/>
                                    </a:ext>
                                  </a:extLst>
                                </p:cNvPr>
                                <p:cNvGrpSpPr/>
                                <p:nvPr/>
                              </p:nvGrpSpPr>
                              <p:grpSpPr>
                                <a:xfrm>
                                  <a:off x="103225" y="2316575"/>
                                  <a:ext cx="9504085" cy="3872605"/>
                                  <a:chOff x="14509" y="2298143"/>
                                  <a:chExt cx="9504085" cy="3872605"/>
                                </a:xfrm>
                              </p:grpSpPr>
                              <p:grpSp>
                                <p:nvGrpSpPr>
                                  <p:cNvPr id="8" name="Group 7">
                                    <a:extLst>
                                      <a:ext uri="{FF2B5EF4-FFF2-40B4-BE49-F238E27FC236}">
                                        <a16:creationId xmlns:a16="http://schemas.microsoft.com/office/drawing/2014/main" id="{E09A856E-643D-72A2-4972-02BC3BC0A6FA}"/>
                                      </a:ext>
                                    </a:extLst>
                                  </p:cNvPr>
                                  <p:cNvGrpSpPr/>
                                  <p:nvPr/>
                                </p:nvGrpSpPr>
                                <p:grpSpPr>
                                  <a:xfrm>
                                    <a:off x="14509" y="3169791"/>
                                    <a:ext cx="9504085" cy="3000957"/>
                                    <a:chOff x="14509" y="874124"/>
                                    <a:chExt cx="9504085" cy="3000957"/>
                                  </a:xfrm>
                                </p:grpSpPr>
                                <p:cxnSp>
                                  <p:nvCxnSpPr>
                                    <p:cNvPr id="13" name="Straight Arrow Connector 12">
                                      <a:extLst>
                                        <a:ext uri="{FF2B5EF4-FFF2-40B4-BE49-F238E27FC236}">
                                          <a16:creationId xmlns:a16="http://schemas.microsoft.com/office/drawing/2014/main" id="{46BC7C87-5CF5-E970-F56F-81430E6258D6}"/>
                                        </a:ext>
                                      </a:extLst>
                                    </p:cNvPr>
                                    <p:cNvCxnSpPr>
                                      <a:cxnSpLocks/>
                                    </p:cNvCxnSpPr>
                                    <p:nvPr/>
                                  </p:nvCxnSpPr>
                                  <p:spPr>
                                    <a:xfrm flipV="1">
                                      <a:off x="6048645" y="874124"/>
                                      <a:ext cx="14298" cy="2461865"/>
                                    </a:xfrm>
                                    <a:prstGeom prst="straightConnector1">
                                      <a:avLst/>
                                    </a:prstGeom>
                                    <a:ln w="15875">
                                      <a:solidFill>
                                        <a:schemeClr val="tx1"/>
                                      </a:solidFill>
                                      <a:tailEnd type="stealth"/>
                                    </a:ln>
                                  </p:spPr>
                                  <p:style>
                                    <a:lnRef idx="2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1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sp>
                                  <p:nvSpPr>
                                    <p:cNvPr id="11" name="Chevron 10">
                                      <a:extLst>
                                        <a:ext uri="{FF2B5EF4-FFF2-40B4-BE49-F238E27FC236}">
                                          <a16:creationId xmlns:a16="http://schemas.microsoft.com/office/drawing/2014/main" id="{A4AB3454-0B71-B4B6-3ACB-4A36112E2516}"/>
                                        </a:ext>
                                      </a:extLst>
                                    </p:cNvPr>
                                    <p:cNvSpPr/>
                                    <p:nvPr/>
                                  </p:nvSpPr>
                                  <p:spPr>
                                    <a:xfrm>
                                      <a:off x="7514089" y="1218933"/>
                                      <a:ext cx="2004505" cy="800781"/>
                                    </a:xfrm>
                                    <a:prstGeom prst="chevron">
                                      <a:avLst/>
                                    </a:prstGeom>
                                    <a:gradFill flip="none" rotWithShape="1">
                                      <a:gsLst>
                                        <a:gs pos="0">
                                          <a:srgbClr val="B81011"/>
                                        </a:gs>
                                        <a:gs pos="100000">
                                          <a:srgbClr val="FFFFFF"/>
                                        </a:gs>
                                      </a:gsLst>
                                      <a:lin ang="10800000" scaled="0"/>
                                      <a:tileRect/>
                                    </a:gradFill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3">
                                      <a:schemeClr val="accent1"/>
                                    </a:fillRef>
                                    <a:effectRef idx="2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tlCol="0" anchor="ctr"/>
                                    <a:lstStyle/>
                                    <a:p>
                                      <a:pPr algn="ctr"/>
                                      <a:r>
                                        <a:rPr lang="en-US" sz="1600" dirty="0">
                                          <a:solidFill>
                                            <a:schemeClr val="tx1"/>
                                          </a:solidFill>
                                          <a:latin typeface="Times"/>
                                          <a:cs typeface="Times"/>
                                        </a:rPr>
                                        <a:t>Final prototypes </a:t>
                                      </a:r>
                                    </a:p>
                                    <a:p>
                                      <a:pPr algn="ctr"/>
                                      <a:r>
                                        <a:rPr lang="en-US" sz="1600" dirty="0">
                                          <a:solidFill>
                                            <a:schemeClr val="tx1"/>
                                          </a:solidFill>
                                          <a:latin typeface="Times"/>
                                          <a:cs typeface="Times"/>
                                        </a:rPr>
                                        <a:t>(6 magnets)</a:t>
                                      </a:r>
                                    </a:p>
                                  </p:txBody>
                                </p:sp>
                                <p:sp>
                                  <p:nvSpPr>
                                    <p:cNvPr id="14" name="TextBox 13">
                                      <a:extLst>
                                        <a:ext uri="{FF2B5EF4-FFF2-40B4-BE49-F238E27FC236}">
                                          <a16:creationId xmlns:a16="http://schemas.microsoft.com/office/drawing/2014/main" id="{08BA0FAE-CA22-2EAA-23BE-64C3DA9C4639}"/>
                                        </a:ext>
                                      </a:extLst>
                                    </p:cNvPr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4867280" y="1258241"/>
                                      <a:ext cx="1176850" cy="307777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12700">
                                      <a:solidFill>
                                        <a:schemeClr val="tx1"/>
                                      </a:solidFill>
                                    </a:ln>
                                  </p:spPr>
                                  <p:txBody>
                                    <a:bodyPr wrap="none" rtlCol="0">
                                      <a:spAutoFit/>
                                    </a:bodyPr>
                                    <a:lstStyle/>
                                    <a:p>
                                      <a:r>
                                        <a:rPr lang="en-US" sz="1400" dirty="0">
                                          <a:solidFill>
                                            <a:srgbClr val="000000"/>
                                          </a:solidFill>
                                          <a:latin typeface="Times"/>
                                          <a:cs typeface="Times"/>
                                        </a:rPr>
                                        <a:t>SSC canceled</a:t>
                                      </a:r>
                                    </a:p>
                                  </p:txBody>
                                </p:sp>
                                <p:grpSp>
                                  <p:nvGrpSpPr>
                                    <p:cNvPr id="15" name="Group 14">
                                      <a:extLst>
                                        <a:ext uri="{FF2B5EF4-FFF2-40B4-BE49-F238E27FC236}">
                                          <a16:creationId xmlns:a16="http://schemas.microsoft.com/office/drawing/2014/main" id="{D33423CB-1131-AF86-E667-76913060869C}"/>
                                        </a:ext>
                                      </a:extLst>
                                    </p:cNvPr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14509" y="3355492"/>
                                      <a:ext cx="9230175" cy="519589"/>
                                      <a:chOff x="14509" y="3355492"/>
                                      <a:chExt cx="9230175" cy="519589"/>
                                    </a:xfrm>
                                  </p:grpSpPr>
                                  <p:grpSp>
                                    <p:nvGrpSpPr>
                                      <p:cNvPr id="16" name="Group 15">
                                        <a:extLst>
                                          <a:ext uri="{FF2B5EF4-FFF2-40B4-BE49-F238E27FC236}">
                                            <a16:creationId xmlns:a16="http://schemas.microsoft.com/office/drawing/2014/main" id="{8CE40506-3A1B-4DA1-5D32-D8AF885A82FB}"/>
                                          </a:ext>
                                        </a:extLst>
                                      </p:cNvPr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14509" y="3355492"/>
                                        <a:ext cx="7044918" cy="229309"/>
                                        <a:chOff x="14509" y="3427500"/>
                                        <a:chExt cx="7044918" cy="229309"/>
                                      </a:xfrm>
                                    </p:grpSpPr>
                                    <p:sp>
                                      <p:nvSpPr>
                                        <p:cNvPr id="21" name="Rectangle 20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6EEAE40E-8BC9-EAA4-26E4-146A62699EE5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4509" y="3427500"/>
                                          <a:ext cx="396989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`79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22" name="Rectangle 21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21AF0654-599C-09C8-9A19-90E579BD5943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19982" y="3435846"/>
                                          <a:ext cx="396989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`80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23" name="Rectangle 22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58E5225B-9E22-8564-12E3-EBC66641D96C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818528" y="3435846"/>
                                          <a:ext cx="396989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`81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24" name="Rectangle 23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D2BEA75B-B35F-94FA-6D14-388CC3D44CE5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224108" y="3435846"/>
                                          <a:ext cx="396989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`82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25" name="Rectangle 24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2231DF04-0F8E-9170-581A-F13879741424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629688" y="3435846"/>
                                          <a:ext cx="396989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`83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26" name="Rectangle 25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3EF7D870-165C-9B64-A72C-F5C2AE4242F8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028239" y="3435846"/>
                                          <a:ext cx="396989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`84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27" name="Rectangle 26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E717B8A0-5C33-907F-B157-8455CC7D6CBA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425229" y="3435846"/>
                                          <a:ext cx="396989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85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28" name="Rectangle 27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24142D90-FAE7-2F1E-02D1-B499FE2F58C9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833590" y="3436586"/>
                                          <a:ext cx="444175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`86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29" name="Rectangle 28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6F3ECB33-978A-46E2-A0DC-E54D8862939A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267338" y="3440744"/>
                                          <a:ext cx="444175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`87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0" name="Rectangle 29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B0E68A75-260D-C368-6552-237B8390CCF3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708487" y="3437263"/>
                                          <a:ext cx="416011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`88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1" name="Rectangle 30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ECFC9A42-1C0C-70BD-B108-68F6B5CCC814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131349" y="3431367"/>
                                          <a:ext cx="416011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`89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2" name="Rectangle 31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2824A9EA-5F8E-4C26-A5ED-775D8FBA295C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554211" y="3433854"/>
                                          <a:ext cx="416011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`90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3" name="Rectangle 32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A9350316-B594-F50A-25BF-0ED701A22F66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974570" y="3430742"/>
                                          <a:ext cx="416011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`91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4" name="Rectangle 33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884592F7-1C67-D669-0351-178FBA883A5D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394929" y="3433341"/>
                                          <a:ext cx="416011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`92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5" name="Rectangle 34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1A922E28-5EC7-1438-8227-36C764AA98F3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816245" y="3437324"/>
                                          <a:ext cx="416011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`93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6" name="Rectangle 35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73754156-9BC9-E5A8-AFF0-33148C3F6D58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240952" y="3440785"/>
                                          <a:ext cx="416011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`94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7" name="Rectangle 36">
                                          <a:extLst>
                                            <a:ext uri="{FF2B5EF4-FFF2-40B4-BE49-F238E27FC236}">
                                              <a16:creationId xmlns:a16="http://schemas.microsoft.com/office/drawing/2014/main" id="{84A9A326-8503-465D-A6E9-A38316210309}"/>
                                            </a:ext>
                                          </a:extLst>
                                        </p:cNvPr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662438" y="3433341"/>
                                          <a:ext cx="396989" cy="21602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tx2">
                                            <a:lumMod val="20000"/>
                                            <a:lumOff val="80000"/>
                                          </a:schemeClr>
                                        </a:solidFill>
                                        <a:ln>
                                          <a:solidFill>
                                            <a:schemeClr val="tx1"/>
                                          </a:solidFill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3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tlCol="0" anchor="ctr"/>
                                        <a:lstStyle/>
                                        <a:p>
                                          <a:pPr algn="ctr"/>
                                          <a:r>
                                            <a:rPr lang="en-US" sz="1200" dirty="0">
                                              <a:solidFill>
                                                <a:srgbClr val="000000"/>
                                              </a:solidFill>
                                              <a:latin typeface="Times"/>
                                              <a:cs typeface="Times"/>
                                            </a:rPr>
                                            <a:t>`95</a:t>
                                          </a: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17" name="Rectangle 16">
                                        <a:extLst>
                                          <a:ext uri="{FF2B5EF4-FFF2-40B4-BE49-F238E27FC236}">
                                            <a16:creationId xmlns:a16="http://schemas.microsoft.com/office/drawing/2014/main" id="{871BE1BA-B146-1EBA-1A64-49F688DA2520}"/>
                                          </a:ext>
                                        </a:extLst>
                                      </p:cNvPr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4326798" y="3620098"/>
                                        <a:ext cx="4917886" cy="25498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>
                                          <a:lumMod val="75000"/>
                                        </a:schemeClr>
                                      </a:solidFill>
                                      <a:ln>
                                        <a:solidFill>
                                          <a:schemeClr val="tx1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3">
                                        <a:schemeClr val="accent1"/>
                                      </a:fillRef>
                                      <a:effectRef idx="2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tlCol="0" anchor="ctr"/>
                                      <a:lstStyle/>
                                      <a:p>
                                        <a:pPr algn="ctr"/>
                                        <a:r>
                                          <a:rPr lang="en-US" sz="1100" dirty="0">
                                            <a:solidFill>
                                              <a:srgbClr val="000000"/>
                                            </a:solidFill>
                                            <a:latin typeface="Times"/>
                                            <a:cs typeface="Times"/>
                                          </a:rPr>
                                          <a:t>LEP operation</a:t>
                                        </a:r>
                                      </a:p>
                                    </p:txBody>
                                  </p:sp>
                                </p:grpSp>
                              </p:grpSp>
                              <p:sp>
                                <p:nvSpPr>
                                  <p:cNvPr id="9" name="Chevron 7">
                                    <a:extLst>
                                      <a:ext uri="{FF2B5EF4-FFF2-40B4-BE49-F238E27FC236}">
                                        <a16:creationId xmlns:a16="http://schemas.microsoft.com/office/drawing/2014/main" id="{E1D16233-C50C-C432-2203-E91667865990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6235029" y="2298143"/>
                                    <a:ext cx="2262637" cy="834290"/>
                                  </a:xfrm>
                                  <a:prstGeom prst="chevron">
                                    <a:avLst/>
                                  </a:prstGeom>
                                  <a:gradFill flip="none" rotWithShape="1">
                                    <a:gsLst>
                                      <a:gs pos="0">
                                        <a:srgbClr val="B81011"/>
                                      </a:gs>
                                      <a:gs pos="100000">
                                        <a:srgbClr val="FFFFFF"/>
                                      </a:gs>
                                    </a:gsLst>
                                    <a:lin ang="10800000" scaled="0"/>
                                    <a:tileRect/>
                                  </a:gradFill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400" dirty="0">
                                        <a:solidFill>
                                          <a:srgbClr val="4D4D4D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Scaling to 10 m in industry </a:t>
                                    </a:r>
                                  </a:p>
                                  <a:p>
                                    <a:pPr algn="ctr"/>
                                    <a:r>
                                      <a:rPr lang="en-US" sz="1400" dirty="0">
                                        <a:solidFill>
                                          <a:srgbClr val="4D4D4D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56 mm aperture (5 magnets)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10" name="Chevron 8">
                                    <a:extLst>
                                      <a:ext uri="{FF2B5EF4-FFF2-40B4-BE49-F238E27FC236}">
                                        <a16:creationId xmlns:a16="http://schemas.microsoft.com/office/drawing/2014/main" id="{406E967B-1ED7-47C9-58D8-195F1B82AE1C}"/>
                                      </a:ext>
                                    </a:extLst>
                                  </p:cNvPr>
                                  <p:cNvSpPr/>
                                  <p:nvPr/>
                                </p:nvSpPr>
                                <p:spPr>
                                  <a:xfrm>
                                    <a:off x="6343757" y="5100887"/>
                                    <a:ext cx="2577221" cy="491423"/>
                                  </a:xfrm>
                                  <a:prstGeom prst="chevron">
                                    <a:avLst/>
                                  </a:prstGeom>
                                  <a:gradFill flip="none" rotWithShape="1">
                                    <a:gsLst>
                                      <a:gs pos="0">
                                        <a:srgbClr val="B81011"/>
                                      </a:gs>
                                      <a:gs pos="100000">
                                        <a:srgbClr val="FFFFFF"/>
                                      </a:gs>
                                    </a:gsLst>
                                    <a:lin ang="10800000" scaled="0"/>
                                    <a:tileRect/>
                                  </a:gradFill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r>
                                      <a:rPr lang="en-US" sz="1600" dirty="0">
                                        <a:solidFill>
                                          <a:srgbClr val="4D4D4D"/>
                                        </a:solidFill>
                                        <a:latin typeface="Times"/>
                                        <a:cs typeface="Times"/>
                                      </a:rPr>
                                      <a:t>CERN final short models (30)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9" name="Rectangle 38">
                                  <a:extLst>
                                    <a:ext uri="{FF2B5EF4-FFF2-40B4-BE49-F238E27FC236}">
                                      <a16:creationId xmlns:a16="http://schemas.microsoft.com/office/drawing/2014/main" id="{E46B9820-1E2B-A8BC-45F5-9E604687055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7155647" y="5668911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`96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0" name="Rectangle 39">
                                  <a:extLst>
                                    <a:ext uri="{FF2B5EF4-FFF2-40B4-BE49-F238E27FC236}">
                                      <a16:creationId xmlns:a16="http://schemas.microsoft.com/office/drawing/2014/main" id="{AA099853-75F7-86E2-6D4D-72E779532C0D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7556299" y="5669044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`97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1" name="Rectangle 40">
                                  <a:extLst>
                                    <a:ext uri="{FF2B5EF4-FFF2-40B4-BE49-F238E27FC236}">
                                      <a16:creationId xmlns:a16="http://schemas.microsoft.com/office/drawing/2014/main" id="{3D369E33-9D25-CEC2-3CE9-3D3E476E1F11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7962468" y="5667957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`98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2" name="Rectangle 41">
                                  <a:extLst>
                                    <a:ext uri="{FF2B5EF4-FFF2-40B4-BE49-F238E27FC236}">
                                      <a16:creationId xmlns:a16="http://schemas.microsoft.com/office/drawing/2014/main" id="{907124B1-7FCB-030B-2E80-4FDBDD4CF986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8367840" y="5668911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`99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3" name="Rectangle 42">
                                  <a:extLst>
                                    <a:ext uri="{FF2B5EF4-FFF2-40B4-BE49-F238E27FC236}">
                                      <a16:creationId xmlns:a16="http://schemas.microsoft.com/office/drawing/2014/main" id="{321AB977-3D8C-93D6-D2C4-B0BFC39BD51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8764829" y="5668911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`00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4" name="Rectangle 43">
                                  <a:extLst>
                                    <a:ext uri="{FF2B5EF4-FFF2-40B4-BE49-F238E27FC236}">
                                      <a16:creationId xmlns:a16="http://schemas.microsoft.com/office/drawing/2014/main" id="{5973ACB0-0192-CFB9-6B11-932D8B9B48C2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9169850" y="5668542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200" dirty="0">
                                      <a:solidFill>
                                        <a:srgbClr val="000000"/>
                                      </a:solidFill>
                                      <a:latin typeface="Times"/>
                                      <a:cs typeface="Times"/>
                                    </a:rPr>
                                    <a:t>`01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46" name="Rectangle 45">
                                <a:extLst>
                                  <a:ext uri="{FF2B5EF4-FFF2-40B4-BE49-F238E27FC236}">
                                    <a16:creationId xmlns:a16="http://schemas.microsoft.com/office/drawing/2014/main" id="{955F0156-7511-1334-EA8E-22C09D64308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9486604" y="5672699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`02</a:t>
                                </a:r>
                              </a:p>
                            </p:txBody>
                          </p:sp>
                          <p:sp>
                            <p:nvSpPr>
                              <p:cNvPr id="47" name="Rectangle 46">
                                <a:extLst>
                                  <a:ext uri="{FF2B5EF4-FFF2-40B4-BE49-F238E27FC236}">
                                    <a16:creationId xmlns:a16="http://schemas.microsoft.com/office/drawing/2014/main" id="{ABEF245B-2C80-0325-99BF-066A600CE8DB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9891625" y="5676598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`03</a:t>
                                </a:r>
                              </a:p>
                            </p:txBody>
                          </p:sp>
                          <p:sp>
                            <p:nvSpPr>
                              <p:cNvPr id="48" name="Rectangle 47">
                                <a:extLst>
                                  <a:ext uri="{FF2B5EF4-FFF2-40B4-BE49-F238E27FC236}">
                                    <a16:creationId xmlns:a16="http://schemas.microsoft.com/office/drawing/2014/main" id="{F7E161B6-27A8-4540-09F4-5AD351D2F22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278679" y="5675470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`04</a:t>
                                </a:r>
                              </a:p>
                            </p:txBody>
                          </p:sp>
                          <p:sp>
                            <p:nvSpPr>
                              <p:cNvPr id="49" name="Rectangle 48">
                                <a:extLst>
                                  <a:ext uri="{FF2B5EF4-FFF2-40B4-BE49-F238E27FC236}">
                                    <a16:creationId xmlns:a16="http://schemas.microsoft.com/office/drawing/2014/main" id="{2A0B5906-698F-B9FD-7C73-8265EED3CFB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675668" y="5675842"/>
                                <a:ext cx="396989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US" sz="1200" dirty="0">
                                    <a:solidFill>
                                      <a:srgbClr val="000000"/>
                                    </a:solidFill>
                                    <a:latin typeface="Times"/>
                                    <a:cs typeface="Times"/>
                                  </a:rPr>
                                  <a:t>`05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54" name="Chevron 43">
                              <a:extLst>
                                <a:ext uri="{FF2B5EF4-FFF2-40B4-BE49-F238E27FC236}">
                                  <a16:creationId xmlns:a16="http://schemas.microsoft.com/office/drawing/2014/main" id="{E83503D9-4039-563A-2274-F68B444ED68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8765934" y="2814549"/>
                              <a:ext cx="1506491" cy="677997"/>
                            </a:xfrm>
                            <a:prstGeom prst="chevron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B81011"/>
                                </a:gs>
                                <a:gs pos="100000">
                                  <a:srgbClr val="FFFFFF"/>
                                </a:gs>
                              </a:gsLst>
                              <a:lin ang="10800000" scaled="0"/>
                              <a:tileRect/>
                            </a:gradFill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400" dirty="0" err="1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Preserie</a:t>
                              </a:r>
                              <a:endParaRPr lang="en-US" sz="1400" dirty="0">
                                <a:solidFill>
                                  <a:srgbClr val="4D4D4D"/>
                                </a:solidFill>
                                <a:latin typeface="Times"/>
                                <a:cs typeface="Times"/>
                              </a:endParaRPr>
                            </a:p>
                            <a:p>
                              <a:pPr algn="ctr"/>
                              <a:r>
                                <a:rPr lang="en-US" sz="1400" dirty="0">
                                  <a:solidFill>
                                    <a:srgbClr val="4D4D4D"/>
                                  </a:solidFill>
                                  <a:latin typeface="Times"/>
                                  <a:cs typeface="Times"/>
                                </a:rPr>
                                <a:t>(30)</a:t>
                              </a:r>
                            </a:p>
                          </p:txBody>
                        </p:sp>
                        <p:sp>
                          <p:nvSpPr>
                            <p:cNvPr id="55" name="Rectangle 54">
                              <a:extLst>
                                <a:ext uri="{FF2B5EF4-FFF2-40B4-BE49-F238E27FC236}">
                                  <a16:creationId xmlns:a16="http://schemas.microsoft.com/office/drawing/2014/main" id="{52F94FC6-AB79-BF88-2D30-BDC4D76CDE7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1084883" y="5712635"/>
                              <a:ext cx="396989" cy="216024"/>
                            </a:xfrm>
                            <a:prstGeom prst="rect">
                              <a:avLst/>
                            </a:prstGeom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rPr>
                                <a:t>`06</a:t>
                              </a:r>
                            </a:p>
                          </p:txBody>
                        </p:sp>
                        <p:sp>
                          <p:nvSpPr>
                            <p:cNvPr id="56" name="Rectangle 55">
                              <a:extLst>
                                <a:ext uri="{FF2B5EF4-FFF2-40B4-BE49-F238E27FC236}">
                                  <a16:creationId xmlns:a16="http://schemas.microsoft.com/office/drawing/2014/main" id="{1ECFD560-D14E-64AF-C602-D345B0D8FCD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1474838" y="5714619"/>
                              <a:ext cx="396989" cy="216024"/>
                            </a:xfrm>
                            <a:prstGeom prst="rect">
                              <a:avLst/>
                            </a:prstGeom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sz="1200" dirty="0">
                                  <a:solidFill>
                                    <a:srgbClr val="000000"/>
                                  </a:solidFill>
                                  <a:latin typeface="Times"/>
                                  <a:cs typeface="Times"/>
                                </a:rPr>
                                <a:t>`07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58" name="Rectangle 57">
                            <a:extLst>
                              <a:ext uri="{FF2B5EF4-FFF2-40B4-BE49-F238E27FC236}">
                                <a16:creationId xmlns:a16="http://schemas.microsoft.com/office/drawing/2014/main" id="{C4BBE9C9-C1B9-605A-6FF2-961A452A245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1858855" y="5712241"/>
                            <a:ext cx="396989" cy="216024"/>
                          </a:xfrm>
                          <a:prstGeom prst="rect">
                            <a:avLst/>
                          </a:prstGeom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200" dirty="0">
                                <a:solidFill>
                                  <a:srgbClr val="000000"/>
                                </a:solidFill>
                                <a:latin typeface="Times"/>
                                <a:cs typeface="Times"/>
                              </a:rPr>
                              <a:t>`08</a:t>
                            </a:r>
                          </a:p>
                        </p:txBody>
                      </p:sp>
                    </p:grpSp>
                    <p:sp>
                      <p:nvSpPr>
                        <p:cNvPr id="38" name="TextBox 37">
                          <a:extLst>
                            <a:ext uri="{FF2B5EF4-FFF2-40B4-BE49-F238E27FC236}">
                              <a16:creationId xmlns:a16="http://schemas.microsoft.com/office/drawing/2014/main" id="{A0A8C373-652A-C2FB-9F77-164A04FE0CD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815216" y="2835291"/>
                          <a:ext cx="1505168" cy="1077218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LHC in the LEP tunnel first proposal:</a:t>
                          </a:r>
                        </a:p>
                        <a:p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8 </a:t>
                          </a:r>
                          <a:r>
                            <a:rPr lang="en-US" sz="1600" dirty="0" err="1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TeV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latin typeface="Times"/>
                              <a:cs typeface="Times"/>
                            </a:rPr>
                            <a:t>, 10 T</a:t>
                          </a:r>
                        </a:p>
                      </p:txBody>
                    </p:sp>
                  </p:grpSp>
                  <p:sp>
                    <p:nvSpPr>
                      <p:cNvPr id="68" name="TextBox 67">
                        <a:extLst>
                          <a:ext uri="{FF2B5EF4-FFF2-40B4-BE49-F238E27FC236}">
                            <a16:creationId xmlns:a16="http://schemas.microsoft.com/office/drawing/2014/main" id="{08BA0FAE-CA22-2EAA-23BE-64C3DA9C463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056411" y="3403658"/>
                        <a:ext cx="1507144" cy="9541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4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Field reduction:</a:t>
                        </a:r>
                      </a:p>
                      <a:p>
                        <a:r>
                          <a:rPr lang="en-US" sz="14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10 T to 8.6 T</a:t>
                        </a:r>
                      </a:p>
                      <a:p>
                        <a:r>
                          <a:rPr lang="en-US" sz="14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Aperture increase:</a:t>
                        </a:r>
                      </a:p>
                      <a:p>
                        <a:r>
                          <a:rPr lang="en-US" sz="1400" dirty="0">
                            <a:solidFill>
                              <a:srgbClr val="000000"/>
                            </a:solidFill>
                            <a:latin typeface="Times"/>
                            <a:cs typeface="Times"/>
                          </a:rPr>
                          <a:t>50 mm to 56 mm</a:t>
                        </a:r>
                      </a:p>
                    </p:txBody>
                  </p:sp>
                </p:grpSp>
              </p:grpSp>
              <p:sp>
                <p:nvSpPr>
                  <p:cNvPr id="83" name="Chevron 42">
                    <a:extLst>
                      <a:ext uri="{FF2B5EF4-FFF2-40B4-BE49-F238E27FC236}">
                        <a16:creationId xmlns:a16="http://schemas.microsoft.com/office/drawing/2014/main" id="{57CFC45C-D79B-75A1-58C6-D6F47B465945}"/>
                      </a:ext>
                    </a:extLst>
                  </p:cNvPr>
                  <p:cNvSpPr/>
                  <p:nvPr/>
                </p:nvSpPr>
                <p:spPr>
                  <a:xfrm>
                    <a:off x="10545443" y="1435624"/>
                    <a:ext cx="1646557" cy="580936"/>
                  </a:xfrm>
                  <a:prstGeom prst="chevron">
                    <a:avLst/>
                  </a:prstGeom>
                  <a:gradFill flip="none" rotWithShape="1">
                    <a:gsLst>
                      <a:gs pos="0">
                        <a:srgbClr val="B81011"/>
                      </a:gs>
                      <a:gs pos="100000">
                        <a:srgbClr val="FFFFFF"/>
                      </a:gs>
                    </a:gsLst>
                    <a:lin ang="10800000" scaled="0"/>
                    <a:tileRect/>
                  </a:gra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>
                        <a:solidFill>
                          <a:srgbClr val="4D4D4D"/>
                        </a:solidFill>
                        <a:latin typeface="Times"/>
                        <a:cs typeface="Times"/>
                      </a:rPr>
                      <a:t>Installation</a:t>
                    </a:r>
                  </a:p>
                </p:txBody>
              </p:sp>
            </p:grp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08BA0FAE-CA22-2EAA-23BE-64C3DA9C4639}"/>
                    </a:ext>
                  </a:extLst>
                </p:cNvPr>
                <p:cNvSpPr txBox="1"/>
                <p:nvPr/>
              </p:nvSpPr>
              <p:spPr>
                <a:xfrm>
                  <a:off x="8577754" y="4554782"/>
                  <a:ext cx="1921958" cy="52322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Collar material change:</a:t>
                  </a:r>
                </a:p>
                <a:p>
                  <a:r>
                    <a:rPr lang="en-US" sz="14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Al to SS</a:t>
                  </a:r>
                </a:p>
              </p:txBody>
            </p:sp>
          </p:grpSp>
          <p:sp>
            <p:nvSpPr>
              <p:cNvPr id="87" name="Chevron 8">
                <a:extLst>
                  <a:ext uri="{FF2B5EF4-FFF2-40B4-BE49-F238E27FC236}">
                    <a16:creationId xmlns:a16="http://schemas.microsoft.com/office/drawing/2014/main" id="{406E967B-1ED7-47C9-58D8-195F1B82AE1C}"/>
                  </a:ext>
                </a:extLst>
              </p:cNvPr>
              <p:cNvSpPr/>
              <p:nvPr/>
            </p:nvSpPr>
            <p:spPr>
              <a:xfrm>
                <a:off x="3697752" y="4686766"/>
                <a:ext cx="2841679" cy="408713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4D4D4D"/>
                    </a:solidFill>
                    <a:latin typeface="Times"/>
                    <a:cs typeface="Times"/>
                  </a:rPr>
                  <a:t>Short models</a:t>
                </a:r>
              </a:p>
            </p:txBody>
          </p:sp>
        </p:grp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0722376B-9A44-3D3F-A417-DA40A7BCB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6" y="4438644"/>
            <a:ext cx="4364980" cy="126802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72E00BF-4028-929B-BE35-8385C788B022}"/>
              </a:ext>
            </a:extLst>
          </p:cNvPr>
          <p:cNvSpPr txBox="1"/>
          <p:nvPr/>
        </p:nvSpPr>
        <p:spPr>
          <a:xfrm>
            <a:off x="9266199" y="5929254"/>
            <a:ext cx="2925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Thanks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to L. Rossi for </a:t>
            </a:r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comments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905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2F80E-CB90-F89E-B51A-A77CB534A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F9165-A205-A458-0521-E3CE9D881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Times"/>
                <a:cs typeface="Times"/>
              </a:rPr>
              <a:t>Mandate of HFM was revised in January 2024 towards a more directed R&amp;D for FCC-</a:t>
            </a:r>
            <a:r>
              <a:rPr lang="en-GB" sz="2400" dirty="0" err="1">
                <a:latin typeface="Times"/>
                <a:cs typeface="Times"/>
              </a:rPr>
              <a:t>hh</a:t>
            </a:r>
            <a:endParaRPr lang="en-GB" sz="2400" dirty="0">
              <a:latin typeface="Times"/>
              <a:cs typeface="Times"/>
            </a:endParaRPr>
          </a:p>
          <a:p>
            <a:pPr lvl="1"/>
            <a:r>
              <a:rPr lang="en-GB" sz="2100" dirty="0">
                <a:latin typeface="Times"/>
                <a:cs typeface="Times"/>
              </a:rPr>
              <a:t>In particular the concept of </a:t>
            </a:r>
            <a:r>
              <a:rPr lang="en-GB" sz="2100" dirty="0">
                <a:solidFill>
                  <a:srgbClr val="C00000"/>
                </a:solidFill>
                <a:latin typeface="Times"/>
                <a:cs typeface="Times"/>
              </a:rPr>
              <a:t>“finding the limit” is removed </a:t>
            </a:r>
            <a:r>
              <a:rPr lang="en-GB" sz="2100" dirty="0">
                <a:latin typeface="Times"/>
                <a:cs typeface="Times"/>
              </a:rPr>
              <a:t>– </a:t>
            </a:r>
            <a:r>
              <a:rPr lang="en-GB" sz="2100" dirty="0">
                <a:solidFill>
                  <a:srgbClr val="C00000"/>
                </a:solidFill>
                <a:latin typeface="Times"/>
                <a:cs typeface="Times"/>
              </a:rPr>
              <a:t>impossible to make a TDR without a baseline, but with ranges </a:t>
            </a:r>
            <a:r>
              <a:rPr lang="en-GB" sz="2100" dirty="0">
                <a:latin typeface="Times"/>
                <a:cs typeface="Times"/>
              </a:rPr>
              <a:t>– on the other hand, we are ready to change the baseline if needed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C694D26-92A8-DB7B-FFAF-543C19F34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Mandate of HFM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F0FB95E-9935-6ECC-6F74-6EA036E113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D9EAEC1-DE93-FD56-937A-3A30D3648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EBE8935-2E57-3858-EFEB-2978FBA3CF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5E53017-5434-16D2-EBF9-428FAF40B1A6}"/>
              </a:ext>
            </a:extLst>
          </p:cNvPr>
          <p:cNvSpPr txBox="1"/>
          <p:nvPr/>
        </p:nvSpPr>
        <p:spPr>
          <a:xfrm>
            <a:off x="5381513" y="2186012"/>
            <a:ext cx="6178378" cy="3336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875"/>
              </a:lnSpc>
              <a:spcAft>
                <a:spcPts val="1125"/>
              </a:spcAft>
            </a:pPr>
            <a:r>
              <a:rPr lang="fr-CH" sz="2800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endParaRPr lang="fr-CH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ts val="1875"/>
              </a:lnSpc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an Nb</a:t>
            </a:r>
            <a:r>
              <a:rPr lang="fr-CH" b="0" i="0" u="none" strike="noStrike" baseline="-25000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for FCC-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giving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an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of 85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c.o.m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focus on 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sustainability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versus performance, and large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production</a:t>
            </a:r>
          </a:p>
          <a:p>
            <a:pPr marL="285750" indent="-285750" algn="just">
              <a:lnSpc>
                <a:spcPts val="1875"/>
              </a:lnSpc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Explore the 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HTS magnet technologies for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applications in the range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14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up to 20 </a:t>
            </a:r>
            <a:r>
              <a:rPr lang="fr-CH" b="0" i="0" u="none" strike="noStrike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fr-CH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ts val="1875"/>
              </a:lnSpc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Promote the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developments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superconductors</a:t>
            </a:r>
            <a:endParaRPr lang="fr-CH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ts val="1875"/>
              </a:lnSpc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Highlight the innovative of high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magnets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developments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instruments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FCC, and for </a:t>
            </a:r>
            <a:r>
              <a:rPr lang="fr-CH" b="0" i="0" u="none" strike="noStrike" dirty="0" err="1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societal</a:t>
            </a:r>
            <a:r>
              <a:rPr lang="fr-CH" b="0" i="0" u="none" strike="noStrike" dirty="0">
                <a:solidFill>
                  <a:srgbClr val="2929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applications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241AB55-F482-B4D4-BE47-136AA6BDCE8A}"/>
              </a:ext>
            </a:extLst>
          </p:cNvPr>
          <p:cNvSpPr txBox="1"/>
          <p:nvPr/>
        </p:nvSpPr>
        <p:spPr>
          <a:xfrm>
            <a:off x="151801" y="2060028"/>
            <a:ext cx="4902403" cy="4185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2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endParaRPr lang="fr-CH" sz="2800" dirty="0">
              <a:solidFill>
                <a:schemeClr val="accent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Design and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demonstrate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full-size Nb3Sn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magnet to </a:t>
            </a:r>
            <a:r>
              <a:rPr lang="fr-CH" sz="16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proof the </a:t>
            </a:r>
            <a:r>
              <a:rPr lang="fr-CH" sz="160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maturity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advanced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technologies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on the HL-LHC design, i.e., 12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magnets, and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applying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all the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lessons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learned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the US LHC Accelerator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programme (LARP), the US High-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Luminosity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LHC Accelerator Upgrade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(AUP) and the HL-LHC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fr-CH" sz="1600" dirty="0">
              <a:solidFill>
                <a:schemeClr val="accent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>
              <a:solidFill>
                <a:schemeClr val="accent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Explore the limitations of the LTS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state-of-the-art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and push Nb3Sn magnet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practical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limits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terms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ultimate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performance,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towards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the 16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fr-CH" sz="16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targeted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by the FCC-</a:t>
            </a:r>
            <a:r>
              <a:rPr lang="fr-CH" sz="1600" dirty="0" err="1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endParaRPr lang="fr-CH" sz="1600" dirty="0">
              <a:solidFill>
                <a:schemeClr val="accent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Explore the </a:t>
            </a:r>
            <a:r>
              <a:rPr lang="fr-CH" sz="160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capabilities</a:t>
            </a:r>
            <a:r>
              <a:rPr lang="fr-CH" sz="16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 limitations of state-of-the-art HTS </a:t>
            </a:r>
          </a:p>
        </p:txBody>
      </p:sp>
    </p:spTree>
    <p:extLst>
      <p:ext uri="{BB962C8B-B14F-4D97-AF65-F5344CB8AC3E}">
        <p14:creationId xmlns:p14="http://schemas.microsoft.com/office/powerpoint/2010/main" val="3626246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08B2F-EA79-F683-F842-8166E8363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6D0027D-90FF-EBEA-9931-7ACA8BEE5F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A300E8E-329E-9DB3-2C2A-44A26E51E6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8565C60-83AB-8F35-A92C-6D49DE640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4BF615-7F47-F7AC-C9FA-41052A8A4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657" y="0"/>
            <a:ext cx="8524894" cy="628123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8D9D87C-FF6C-6615-DE5F-1C8AC2AC4F19}"/>
              </a:ext>
            </a:extLst>
          </p:cNvPr>
          <p:cNvSpPr txBox="1"/>
          <p:nvPr/>
        </p:nvSpPr>
        <p:spPr>
          <a:xfrm>
            <a:off x="347956" y="392047"/>
            <a:ext cx="319970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collaborating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institutes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workpackages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half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forum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WG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www.cern.ch/hfm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Five RD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lines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FR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FR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magnets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sust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Infrastructures</a:t>
            </a:r>
          </a:p>
          <a:p>
            <a:pPr lvl="1"/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Plus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societal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impact</a:t>
            </a:r>
          </a:p>
          <a:p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collaboration has a CERN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coordinator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538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6EA5C-3AD8-E99E-B67C-06C1C3A0C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C1C80-5D9A-391F-2BB3-2B7E6B132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Times"/>
                <a:cs typeface="Times"/>
              </a:rPr>
              <a:t>Budget is of the order of 180 MCHF (CERN material) for the 2021-2035</a:t>
            </a:r>
          </a:p>
          <a:p>
            <a:pPr lvl="1"/>
            <a:r>
              <a:rPr lang="en-GB" sz="2100" dirty="0">
                <a:latin typeface="Times"/>
                <a:cs typeface="Times"/>
              </a:rPr>
              <a:t>This is used for CERN WPs to pay material and M4P (fellow, students, associates, FSU)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This is used for collaboration WPs to pay material for collaborations, and monetary contribution</a:t>
            </a:r>
          </a:p>
          <a:p>
            <a:r>
              <a:rPr lang="en-GB" sz="2300" dirty="0">
                <a:latin typeface="Times"/>
                <a:cs typeface="Times"/>
              </a:rPr>
              <a:t>This is complemented by 40 MCHF of in kind from collaborations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Note that only active collaborations are estimated, therefore this number is expected to grow with time</a:t>
            </a:r>
          </a:p>
          <a:p>
            <a:pPr lvl="1"/>
            <a:endParaRPr lang="en-GB" sz="2000" dirty="0">
              <a:latin typeface="Times"/>
              <a:cs typeface="Times"/>
            </a:endParaRPr>
          </a:p>
          <a:p>
            <a:r>
              <a:rPr lang="en-GB" sz="2300" dirty="0">
                <a:latin typeface="Times"/>
                <a:cs typeface="Times"/>
              </a:rPr>
              <a:t>See talk of G. </a:t>
            </a:r>
            <a:r>
              <a:rPr lang="en-GB" sz="2300" dirty="0" err="1">
                <a:latin typeface="Times"/>
                <a:cs typeface="Times"/>
              </a:rPr>
              <a:t>Riddone</a:t>
            </a:r>
            <a:r>
              <a:rPr lang="en-GB" sz="2300" dirty="0">
                <a:latin typeface="Times"/>
                <a:cs typeface="Times"/>
              </a:rPr>
              <a:t> </a:t>
            </a:r>
          </a:p>
          <a:p>
            <a:pPr lvl="1"/>
            <a:endParaRPr lang="en-GB" sz="2000" dirty="0">
              <a:latin typeface="Times"/>
              <a:cs typeface="Time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2F2F250-68B9-B10E-318D-0A1CE1CFC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DC8F84-22D4-1387-1188-688B298628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3338221-88C0-506D-F606-4547AAA498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BA43767-0DEF-E9D1-A2A2-3CE7E425B8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630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205FD-667E-D1D8-C43C-032D2C844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A2BE3-8E58-073A-53DC-9113CD57AA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Update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anticipated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one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2025 has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major effort to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prepare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documents</a:t>
            </a:r>
          </a:p>
          <a:p>
            <a:pPr lvl="1"/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contributed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FCC document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revised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FCC-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ESSP document 247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 page 533-546 </a:t>
            </a:r>
            <a:endParaRPr lang="fr-CH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wrote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document for the HFM program </a:t>
            </a:r>
            <a:r>
              <a:rPr lang="fr-CH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ESPP document</a:t>
            </a:r>
            <a:endParaRPr lang="fr-CH" sz="2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Venice, 2025 and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published</a:t>
            </a:r>
            <a:endParaRPr lang="fr-CH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Briefing Book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summarizing</a:t>
            </a:r>
            <a:r>
              <a:rPr lang="fr-CH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all documents has been </a:t>
            </a:r>
            <a:r>
              <a:rPr lang="fr-CH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published</a:t>
            </a:r>
            <a:endParaRPr lang="fr-CH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contains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sections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concerning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HFM in the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chapter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endParaRPr lang="fr-CH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FCC-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(pp. 171-183)</a:t>
            </a:r>
          </a:p>
          <a:p>
            <a:pPr lvl="1"/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CH" sz="2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dedicated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section on the magnets (pp. 179-181)</a:t>
            </a:r>
          </a:p>
          <a:p>
            <a:pPr lvl="1"/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https://cds.cern.ch/record/2944678</a:t>
            </a:r>
            <a:r>
              <a:rPr lang="fr-CH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ED09208-20EE-FDCD-2057-C837D6FD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ESPP documents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96F8A84-093D-A2D6-05BA-416B9FE59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8056F2D-40CE-BBE1-59BF-2004FC0443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D510290-1831-1728-D6AE-3F135A48C7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205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0E3DF-EC96-69FA-EE0C-620DBA1D9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B9CC2-B63E-7B15-D2DA-9AD655D5C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Mandate, structure and ESPP documents</a:t>
            </a: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Revised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FCC-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Nb</a:t>
            </a:r>
            <a:r>
              <a:rPr lang="fr-CH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Sn, options, and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topics</a:t>
            </a: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Outlook on HTS</a:t>
            </a: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D4CE983-B049-2D4A-DCFE-6D49B64F1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38122C5-F7F7-A740-BB34-58F7E0503E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91D6CE8-B976-611D-9100-9807082AC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44EF088-BD74-A055-D784-09FA6E3C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49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1D448-82F3-E3AE-6F68-1D9639447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4785C-720A-9C36-8A35-FAB541BE8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4" y="1069145"/>
            <a:ext cx="7906734" cy="5121448"/>
          </a:xfrm>
        </p:spPr>
        <p:txBody>
          <a:bodyPr>
            <a:normAutofit lnSpcReduction="10000"/>
          </a:bodyPr>
          <a:lstStyle/>
          <a:p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Baseline for FCC-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100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- 16 T, to 85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- 14 T</a:t>
            </a:r>
          </a:p>
          <a:p>
            <a:pPr lvl="1"/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1.9 K and Nb</a:t>
            </a:r>
            <a:r>
              <a:rPr lang="fr-CH" sz="18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are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kept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endParaRPr lang="fr-CH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  <a:endParaRPr lang="fr-CH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The magnet is at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80% of short sample with HL-LHC conductor</a:t>
            </a:r>
          </a:p>
          <a:p>
            <a:pPr lvl="1"/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Stress limits &lt;150 MPa </a:t>
            </a:r>
            <a:r>
              <a:rPr lang="en-GB" sz="1800" dirty="0">
                <a:latin typeface="Times"/>
                <a:cs typeface="Times"/>
              </a:rPr>
              <a:t>rather than &lt;200 MPa</a:t>
            </a:r>
          </a:p>
          <a:p>
            <a:pPr lvl="1"/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Conductor is available 1200 A/mm</a:t>
            </a:r>
            <a:r>
              <a:rPr lang="en-GB" sz="1800" baseline="30000" dirty="0">
                <a:solidFill>
                  <a:schemeClr val="tx2"/>
                </a:solidFill>
                <a:latin typeface="Times"/>
                <a:cs typeface="Times"/>
              </a:rPr>
              <a:t>2</a:t>
            </a:r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 at 16 T and 4.2 K</a:t>
            </a:r>
          </a:p>
          <a:p>
            <a:pPr lvl="1"/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Synchrotron radiation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scales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fr-CH" sz="18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15%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gives</a:t>
            </a:r>
            <a:r>
              <a:rPr lang="fr-CH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synchrotron radiation</a:t>
            </a:r>
          </a:p>
          <a:p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relevant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made a 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clarification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slide) and options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slide for Nb</a:t>
            </a:r>
            <a:r>
              <a:rPr lang="fr-CH" sz="20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Sn)</a:t>
            </a:r>
          </a:p>
          <a:p>
            <a:pPr lvl="1"/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HTS option has a 14 T </a:t>
            </a:r>
            <a:r>
              <a:rPr lang="fr-CH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</a:t>
            </a:r>
            <a:r>
              <a:rPr lang="fr-CH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possibilities</a:t>
            </a:r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going</a:t>
            </a:r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up to 20 T</a:t>
            </a:r>
          </a:p>
          <a:p>
            <a:pPr lvl="2"/>
            <a:r>
              <a:rPr lang="fr-CH" sz="15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15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fr-CH" sz="15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5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</a:t>
            </a:r>
            <a:r>
              <a:rPr lang="fr-CH" sz="15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120 T, i.e. four times the synchrotron radiation – </a:t>
            </a:r>
            <a:r>
              <a:rPr lang="fr-CH" sz="15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fr-CH" sz="15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5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15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5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keep</a:t>
            </a:r>
            <a:r>
              <a:rPr lang="fr-CH" sz="15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5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15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a long </a:t>
            </a:r>
            <a:r>
              <a:rPr lang="fr-CH" sz="15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term</a:t>
            </a:r>
            <a:r>
              <a:rPr lang="fr-CH" sz="15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5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strategic</a:t>
            </a:r>
            <a:r>
              <a:rPr lang="fr-CH" sz="15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5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endParaRPr lang="fr-CH" sz="15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Finally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updated</a:t>
            </a:r>
            <a:r>
              <a:rPr lang="fr-CH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timelines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constraint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having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2070 (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slides 16 and 21)</a:t>
            </a:r>
          </a:p>
          <a:p>
            <a:pPr lvl="1"/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fr-CH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difficult</a:t>
            </a:r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R&amp;D program </a:t>
            </a:r>
            <a:r>
              <a:rPr lang="fr-CH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2070 as </a:t>
            </a:r>
            <a:r>
              <a:rPr lang="fr-CH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fr-CH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date …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AE55AC7-BD58-9434-039E-1B00F6A89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novelties of the strategy update: baseline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E2832EE-3AC4-2E3C-236D-E3E15200F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AE633BE-4701-85AC-E2D1-D4BD939D8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37C8FA6-A20D-3DB2-6D7D-2B0765166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94E4D84-9005-E810-5116-1ABA317EEA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350532"/>
              </p:ext>
            </p:extLst>
          </p:nvPr>
        </p:nvGraphicFramePr>
        <p:xfrm>
          <a:off x="8423658" y="1023419"/>
          <a:ext cx="3563413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3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32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FCC-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CDR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Temperature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Non Cu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jc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16 T 4.2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2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Loadline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margin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Picture 4" descr="Picture 6">
            <a:extLst>
              <a:ext uri="{FF2B5EF4-FFF2-40B4-BE49-F238E27FC236}">
                <a16:creationId xmlns:a16="http://schemas.microsoft.com/office/drawing/2014/main" id="{059E186D-94CB-7D16-A931-D6C5C6422D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348"/>
          <a:stretch>
            <a:fillRect/>
          </a:stretch>
        </p:blipFill>
        <p:spPr>
          <a:xfrm>
            <a:off x="8571757" y="4076876"/>
            <a:ext cx="3204074" cy="180688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2366012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13667</TotalTime>
  <Words>4519</Words>
  <Application>Microsoft Macintosh PowerPoint</Application>
  <PresentationFormat>Grand écran</PresentationFormat>
  <Paragraphs>693</Paragraphs>
  <Slides>32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9" baseType="lpstr">
      <vt:lpstr>Arial</vt:lpstr>
      <vt:lpstr>Calibri</vt:lpstr>
      <vt:lpstr>Rockwell Light</vt:lpstr>
      <vt:lpstr>Symbol</vt:lpstr>
      <vt:lpstr>Times</vt:lpstr>
      <vt:lpstr>Times New Roman</vt:lpstr>
      <vt:lpstr>HFM(4-3)</vt:lpstr>
      <vt:lpstr>Présentation PowerPoint</vt:lpstr>
      <vt:lpstr>Présentation PowerPoint</vt:lpstr>
      <vt:lpstr>Contents</vt:lpstr>
      <vt:lpstr>Mandate of HFM</vt:lpstr>
      <vt:lpstr>Présentation PowerPoint</vt:lpstr>
      <vt:lpstr>Budget</vt:lpstr>
      <vt:lpstr>The ESPP documents</vt:lpstr>
      <vt:lpstr>Contents</vt:lpstr>
      <vt:lpstr>Main novelties of the strategy update: baseline</vt:lpstr>
      <vt:lpstr>Main novelties of the strategy update: options</vt:lpstr>
      <vt:lpstr>HFM  Nb3Sn zoo</vt:lpstr>
      <vt:lpstr>HFM  Nb3Sn zoo</vt:lpstr>
      <vt:lpstr>The 4.5 K option</vt:lpstr>
      <vt:lpstr>Nb3Sn/Nb-Ti hybrid option</vt:lpstr>
      <vt:lpstr>Nb3Sn/Nb-Ti hybrid option</vt:lpstr>
      <vt:lpstr>Too many designs ? And when going long ?</vt:lpstr>
      <vt:lpstr>Another new element: the timeline for Nb3Sn</vt:lpstr>
      <vt:lpstr>Too many designs ?</vt:lpstr>
      <vt:lpstr>Another development: wax impregnation</vt:lpstr>
      <vt:lpstr>Contents</vt:lpstr>
      <vt:lpstr>The HTS path</vt:lpstr>
      <vt:lpstr>Timeline for HTS</vt:lpstr>
      <vt:lpstr>HTS for accelerator dipoles:  advancement in the last ten years</vt:lpstr>
      <vt:lpstr>HTS program: hybrid LTS/HTS or all HTS ?</vt:lpstr>
      <vt:lpstr>HTS program: tapes</vt:lpstr>
      <vt:lpstr>HTS program: synergies</vt:lpstr>
      <vt:lpstr>Some questions about physics</vt:lpstr>
      <vt:lpstr>Conclusions</vt:lpstr>
      <vt:lpstr>Présentation PowerPoint</vt:lpstr>
      <vt:lpstr>Some references</vt:lpstr>
      <vt:lpstr>Timeline for HL-LHC</vt:lpstr>
      <vt:lpstr>Timeline for LHC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79</cp:revision>
  <cp:lastPrinted>2022-04-29T08:24:36Z</cp:lastPrinted>
  <dcterms:created xsi:type="dcterms:W3CDTF">2012-11-30T11:04:26Z</dcterms:created>
  <dcterms:modified xsi:type="dcterms:W3CDTF">2025-10-20T11:41:52Z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